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5389" r:id="rId2"/>
    <p:sldId id="323" r:id="rId3"/>
    <p:sldId id="5408" r:id="rId4"/>
    <p:sldId id="5409" r:id="rId5"/>
    <p:sldId id="5410" r:id="rId6"/>
    <p:sldId id="5411" r:id="rId7"/>
    <p:sldId id="5412" r:id="rId8"/>
    <p:sldId id="5413" r:id="rId9"/>
    <p:sldId id="541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1127" autoAdjust="0"/>
  </p:normalViewPr>
  <p:slideViewPr>
    <p:cSldViewPr snapToGrid="0">
      <p:cViewPr varScale="1">
        <p:scale>
          <a:sx n="89" d="100"/>
          <a:sy n="89" d="100"/>
        </p:scale>
        <p:origin x="883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397E83-B099-49E1-8D8F-E66ABEFEF5D8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9D0D4F-96A8-4176-86C4-52F4B5D6F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368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9D0D4F-96A8-4176-86C4-52F4B5D6F58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57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9D0D4F-96A8-4176-86C4-52F4B5D6F58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725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9D0D4F-96A8-4176-86C4-52F4B5D6F58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882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C2903-F462-384D-B2DB-256649B9A6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6F35E5-05ED-C145-A4C6-BDB4D7F12D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AB3A2F-2CB3-5E4A-951C-611D1A915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F206C-0201-F341-9B8D-885229228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57B4-225B-0749-87B1-694CB8829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755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AF456-D775-5F4C-8C53-328234F24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76B35B-3CF5-6144-B6DA-A9DDF0E5C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4E8410-C57E-594D-A5C8-0D10F39BE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FD2CF-0807-CA4B-A2D5-66878D76D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57B4-225B-0749-87B1-694CB8829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293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AF456-D775-5F4C-8C53-328234F24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76B35B-3CF5-6144-B6DA-A9DDF0E5C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4E8410-C57E-594D-A5C8-0D10F39BE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FD2CF-0807-CA4B-A2D5-66878D76D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57B4-225B-0749-87B1-694CB8829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4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AF456-D775-5F4C-8C53-328234F24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76B35B-3CF5-6144-B6DA-A9DDF0E5C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4E8410-C57E-594D-A5C8-0D10F39BE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FD2CF-0807-CA4B-A2D5-66878D76D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57B4-225B-0749-87B1-694CB88295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89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A385CC-A68E-8F4C-B2BF-B4D657597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17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78591-3815-2643-9960-CA1BADE6A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32741"/>
            <a:ext cx="10515600" cy="46442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B3E13-48C3-064D-BCEE-B063B202A2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M San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700AC2-19E2-5244-87FA-D9152A118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7480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M Sans" pitchFamily="2" charset="0"/>
              </a:defRPr>
            </a:lvl1pPr>
          </a:lstStyle>
          <a:p>
            <a:fld id="{1A4E57B4-225B-0749-87B1-694CB88295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956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Nulshock Lt" panose="04050407020B02020A04" pitchFamily="8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M Sans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M Sans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M Sans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M Sans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M Sans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scapade.ssl.berkeley.edu/spacecraft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86E9569-57FB-A944-A0E8-71A1EBA9C99F}"/>
              </a:ext>
            </a:extLst>
          </p:cNvPr>
          <p:cNvSpPr txBox="1"/>
          <p:nvPr/>
        </p:nvSpPr>
        <p:spPr>
          <a:xfrm>
            <a:off x="6366993" y="1369102"/>
            <a:ext cx="5020614" cy="29143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291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lshock Lt" pitchFamily="82" charset="77"/>
                <a:ea typeface="+mn-ea"/>
                <a:cs typeface="+mn-cs"/>
              </a:rPr>
              <a:t>Solving Momentum Management in the Martian Atmosphere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M Sans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A5EBA5-57D8-DC41-8252-42881B4F60F3}"/>
              </a:ext>
            </a:extLst>
          </p:cNvPr>
          <p:cNvSpPr txBox="1"/>
          <p:nvPr/>
        </p:nvSpPr>
        <p:spPr>
          <a:xfrm>
            <a:off x="6458213" y="958691"/>
            <a:ext cx="44731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M Sans" pitchFamily="2" charset="77"/>
                <a:ea typeface="+mn-ea"/>
                <a:cs typeface="+mn-cs"/>
              </a:rPr>
              <a:t>Rocket Lab USA, Inc.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836B2FC-7ADD-6547-8A72-9B12665657EA}"/>
              </a:ext>
            </a:extLst>
          </p:cNvPr>
          <p:cNvCxnSpPr>
            <a:cxnSpLocks/>
          </p:cNvCxnSpPr>
          <p:nvPr/>
        </p:nvCxnSpPr>
        <p:spPr>
          <a:xfrm>
            <a:off x="6096000" y="4463069"/>
            <a:ext cx="5562600" cy="0"/>
          </a:xfrm>
          <a:prstGeom prst="line">
            <a:avLst/>
          </a:prstGeom>
          <a:ln>
            <a:solidFill>
              <a:srgbClr val="D02A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satellite in space&#10;&#10;Description automatically generated with medium confidence">
            <a:extLst>
              <a:ext uri="{FF2B5EF4-FFF2-40B4-BE49-F238E27FC236}">
                <a16:creationId xmlns:a16="http://schemas.microsoft.com/office/drawing/2014/main" id="{4AA18297-0908-4474-A014-9692F3F11D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6" t="7953" r="30582" b="11242"/>
          <a:stretch/>
        </p:blipFill>
        <p:spPr>
          <a:xfrm>
            <a:off x="533400" y="510803"/>
            <a:ext cx="5582103" cy="58186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CE4DA9-F59E-4AB2-B869-EAB9E95812D5}"/>
              </a:ext>
            </a:extLst>
          </p:cNvPr>
          <p:cNvSpPr txBox="1"/>
          <p:nvPr/>
        </p:nvSpPr>
        <p:spPr>
          <a:xfrm>
            <a:off x="6093468" y="6160213"/>
            <a:ext cx="114326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ulshock Lt"/>
                <a:ea typeface="+mn-ea"/>
                <a:cs typeface="+mn-cs"/>
              </a:rPr>
              <a:t>Non Sufficit Hic Orbis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8BD366-E5A0-4685-8A4F-6B0A134C8450}"/>
              </a:ext>
            </a:extLst>
          </p:cNvPr>
          <p:cNvSpPr txBox="1"/>
          <p:nvPr/>
        </p:nvSpPr>
        <p:spPr>
          <a:xfrm>
            <a:off x="7115175" y="4389469"/>
            <a:ext cx="3700463" cy="5659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30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Nulshock Lt"/>
                <a:ea typeface="+mn-ea"/>
                <a:cs typeface="+mn-cs"/>
              </a:rPr>
              <a:t>Antoine Bichara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CEC344-E2AE-9CB9-3D85-64150D4817AF}"/>
              </a:ext>
            </a:extLst>
          </p:cNvPr>
          <p:cNvSpPr txBox="1"/>
          <p:nvPr/>
        </p:nvSpPr>
        <p:spPr>
          <a:xfrm>
            <a:off x="281910" y="6303215"/>
            <a:ext cx="40624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chemeClr val="bg1"/>
                </a:solidFill>
              </a:rPr>
              <a:t>*Subject to Export Control</a:t>
            </a:r>
          </a:p>
        </p:txBody>
      </p:sp>
    </p:spTree>
    <p:extLst>
      <p:ext uri="{BB962C8B-B14F-4D97-AF65-F5344CB8AC3E}">
        <p14:creationId xmlns:p14="http://schemas.microsoft.com/office/powerpoint/2010/main" val="2906074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053C829-D701-98B2-1B62-560C00213221}"/>
              </a:ext>
            </a:extLst>
          </p:cNvPr>
          <p:cNvSpPr txBox="1"/>
          <p:nvPr/>
        </p:nvSpPr>
        <p:spPr>
          <a:xfrm>
            <a:off x="2243355" y="6393704"/>
            <a:ext cx="7705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28700" algn="l"/>
              </a:tabLst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M Sans" pitchFamily="2" charset="0"/>
                <a:ea typeface="+mn-ea"/>
                <a:cs typeface="+mn-cs"/>
              </a:rPr>
              <a:t>Use or disclosure of data contained on this sheet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28700" algn="l"/>
              </a:tabLst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M Sans" pitchFamily="2" charset="0"/>
                <a:ea typeface="+mn-ea"/>
                <a:cs typeface="+mn-cs"/>
              </a:rPr>
              <a:t>is subject to the restriction on the title page of this deck</a:t>
            </a:r>
            <a:endParaRPr kumimoji="0" lang="en-NZ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M Sans" pitchFamily="2" charset="0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F4011A-8DCE-1F6A-C619-1E79361FD01B}"/>
              </a:ext>
            </a:extLst>
          </p:cNvPr>
          <p:cNvSpPr txBox="1"/>
          <p:nvPr/>
        </p:nvSpPr>
        <p:spPr>
          <a:xfrm>
            <a:off x="291679" y="142876"/>
            <a:ext cx="11159727" cy="605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DM Sans" pitchFamily="2" charset="0"/>
              </a:rPr>
              <a:t>Problem Statement: </a:t>
            </a:r>
          </a:p>
          <a:p>
            <a:endParaRPr lang="en-US" sz="1550" b="1" dirty="0">
              <a:latin typeface="DM Sans" pitchFamily="2" charset="0"/>
            </a:endParaRPr>
          </a:p>
          <a:p>
            <a:r>
              <a:rPr lang="en-US" sz="1550" b="1" i="1" dirty="0">
                <a:latin typeface="DM Sans" pitchFamily="2" charset="0"/>
              </a:rPr>
              <a:t>Mars’ atmospheric density variability over short-term (orbit to orbit) and seasonal timescales creates challenges with modeling and predicting spacecraft aerodynamic angular momentum build up</a:t>
            </a:r>
          </a:p>
          <a:p>
            <a:endParaRPr lang="en-US" sz="1550" b="1" i="1" dirty="0">
              <a:latin typeface="DM Sans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50" dirty="0">
                <a:latin typeface="DM Sans" pitchFamily="2" charset="0"/>
              </a:rPr>
              <a:t>Causes: thinner, CO</a:t>
            </a:r>
            <a:r>
              <a:rPr lang="en-US" sz="1550" baseline="-25000" dirty="0">
                <a:latin typeface="DM Sans" pitchFamily="2" charset="0"/>
              </a:rPr>
              <a:t>2</a:t>
            </a:r>
            <a:r>
              <a:rPr lang="en-US" sz="1550" dirty="0">
                <a:latin typeface="DM Sans" pitchFamily="2" charset="0"/>
              </a:rPr>
              <a:t> composed atmosphere leads to more significant temperature and pressure fluctuations, dust storms, seasonal CO</a:t>
            </a:r>
            <a:r>
              <a:rPr lang="en-US" sz="1550" baseline="-25000" dirty="0">
                <a:latin typeface="DM Sans" pitchFamily="2" charset="0"/>
              </a:rPr>
              <a:t>2</a:t>
            </a:r>
            <a:r>
              <a:rPr lang="en-US" sz="1550" dirty="0">
                <a:latin typeface="DM Sans" pitchFamily="2" charset="0"/>
              </a:rPr>
              <a:t> cycle, lack of oceans,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50" dirty="0">
                <a:latin typeface="DM Sans" pitchFamily="2" charset="0"/>
              </a:rPr>
              <a:t>Momentum build-up caused from asymmetric shape -&gt; drag forces not evenly distributed around center of mass</a:t>
            </a:r>
          </a:p>
          <a:p>
            <a:endParaRPr lang="en-US" sz="1550" dirty="0">
              <a:latin typeface="DM Sans" pitchFamily="2" charset="0"/>
            </a:endParaRPr>
          </a:p>
          <a:p>
            <a:r>
              <a:rPr lang="en-US" sz="1550" b="1" dirty="0">
                <a:latin typeface="DM Sans" pitchFamily="2" charset="0"/>
              </a:rPr>
              <a:t>This is relevant to missions that 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50" dirty="0">
                <a:latin typeface="DM Sans" pitchFamily="2" charset="0"/>
              </a:rPr>
              <a:t>Orbiting Mars at low-enough altitudes, &lt; ~200km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50" dirty="0">
                <a:latin typeface="DM Sans" pitchFamily="2" charset="0"/>
              </a:rPr>
              <a:t>Missions aerobraking at Mars, or otherwise entering Mars’ atmosphere</a:t>
            </a:r>
          </a:p>
          <a:p>
            <a:endParaRPr lang="en-US" sz="1550" dirty="0">
              <a:latin typeface="DM Sans" pitchFamily="2" charset="0"/>
            </a:endParaRPr>
          </a:p>
          <a:p>
            <a:r>
              <a:rPr lang="en-US" sz="1550" b="1" dirty="0">
                <a:latin typeface="DM Sans" pitchFamily="2" charset="0"/>
              </a:rPr>
              <a:t>What it affects on these missions: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550" dirty="0">
                <a:latin typeface="DM Sans" pitchFamily="2" charset="0"/>
              </a:rPr>
              <a:t>Mission Design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50" dirty="0">
                <a:latin typeface="DM Sans" pitchFamily="2" charset="0"/>
              </a:rPr>
              <a:t>More cautious approach to incrementally lowering orbit periapsis into the atmosphere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50" dirty="0">
                <a:latin typeface="DM Sans" pitchFamily="2" charset="0"/>
              </a:rPr>
              <a:t>Targeting an atmospheric density corridor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550" dirty="0">
                <a:latin typeface="DM Sans" pitchFamily="2" charset="0"/>
              </a:rPr>
              <a:t>GNC Architecture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50" dirty="0">
                <a:latin typeface="DM Sans" pitchFamily="2" charset="0"/>
              </a:rPr>
              <a:t>Needs to maximize the available momentum envelope to minimize desaturations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50" dirty="0">
                <a:latin typeface="DM Sans" pitchFamily="2" charset="0"/>
              </a:rPr>
              <a:t>Robust to varying atmospheric profiles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550" dirty="0">
                <a:latin typeface="DM Sans" pitchFamily="2" charset="0"/>
              </a:rPr>
              <a:t>Propellant Budget to Desaturate Atmospheric Momentum Build-Up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50" dirty="0">
                <a:latin typeface="DM Sans" pitchFamily="2" charset="0"/>
              </a:rPr>
              <a:t>Large uncertainty in necessary propellant to counter atmosphere leads to inflated budgets and tank sizing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550" dirty="0">
                <a:latin typeface="DM Sans" pitchFamily="2" charset="0"/>
              </a:rPr>
              <a:t>System Design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50" dirty="0">
                <a:latin typeface="DM Sans" pitchFamily="2" charset="0"/>
              </a:rPr>
              <a:t>Are backup periapse raise maneuvers needed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50" dirty="0">
                <a:latin typeface="DM Sans" pitchFamily="2" charset="0"/>
              </a:rPr>
              <a:t>Safe mode, Fault-Detection-Isolation-Recovery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633E92F-BB86-3CC3-909F-0B60200E9C5F}"/>
              </a:ext>
            </a:extLst>
          </p:cNvPr>
          <p:cNvSpPr/>
          <p:nvPr/>
        </p:nvSpPr>
        <p:spPr>
          <a:xfrm>
            <a:off x="636309" y="4148185"/>
            <a:ext cx="1762812" cy="3864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4256DB-D5D4-323F-6ADF-C27CFD9BE376}"/>
              </a:ext>
            </a:extLst>
          </p:cNvPr>
          <p:cNvSpPr/>
          <p:nvPr/>
        </p:nvSpPr>
        <p:spPr>
          <a:xfrm>
            <a:off x="683443" y="4836103"/>
            <a:ext cx="1668544" cy="3864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234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E5D97-DC53-1108-1A54-648980350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E2317AA-F38C-238D-16AA-4B05C943B1DD}"/>
              </a:ext>
            </a:extLst>
          </p:cNvPr>
          <p:cNvSpPr txBox="1"/>
          <p:nvPr/>
        </p:nvSpPr>
        <p:spPr>
          <a:xfrm>
            <a:off x="2286218" y="6393704"/>
            <a:ext cx="7705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28700" algn="l"/>
              </a:tabLst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M Sans" pitchFamily="2" charset="0"/>
                <a:ea typeface="+mn-ea"/>
                <a:cs typeface="+mn-cs"/>
              </a:rPr>
              <a:t>Use or disclosure of data contained on this sheet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28700" algn="l"/>
              </a:tabLst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M Sans" pitchFamily="2" charset="0"/>
                <a:ea typeface="+mn-ea"/>
                <a:cs typeface="+mn-cs"/>
              </a:rPr>
              <a:t>is subject to the restriction on the title page of this </a:t>
            </a:r>
            <a:r>
              <a:rPr lang="en-US" sz="700" dirty="0">
                <a:solidFill>
                  <a:prstClr val="black"/>
                </a:solidFill>
                <a:latin typeface="DM Sans" pitchFamily="2" charset="0"/>
              </a:rPr>
              <a:t>deck</a:t>
            </a:r>
            <a:endParaRPr kumimoji="0" lang="en-NZ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M Sans" pitchFamily="2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5C07E2-DE82-FD77-E42E-505566FC4E8A}"/>
              </a:ext>
            </a:extLst>
          </p:cNvPr>
          <p:cNvSpPr txBox="1"/>
          <p:nvPr/>
        </p:nvSpPr>
        <p:spPr>
          <a:xfrm>
            <a:off x="348594" y="193482"/>
            <a:ext cx="7283603" cy="735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DM Sans" pitchFamily="2" charset="0"/>
              </a:rPr>
              <a:t>Tools Available:</a:t>
            </a:r>
          </a:p>
          <a:p>
            <a:endParaRPr lang="en-US" sz="1600" b="1" dirty="0">
              <a:latin typeface="DM Sans" pitchFamily="2" charset="0"/>
            </a:endParaRPr>
          </a:p>
          <a:p>
            <a:r>
              <a:rPr lang="en-US" sz="1600" b="1" dirty="0">
                <a:latin typeface="DM Sans" pitchFamily="2" charset="0"/>
              </a:rPr>
              <a:t>Mars Global Atmospheric Reference Model (Mars-GRAM)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i="0" dirty="0">
                <a:effectLst/>
                <a:latin typeface="DM Sans" pitchFamily="2" charset="0"/>
              </a:rPr>
              <a:t>Engineering oriented atmospheric model that estimates mean values and statistics of Mars’ atmosphere</a:t>
            </a:r>
            <a:endParaRPr lang="en-US" sz="1600" dirty="0">
              <a:latin typeface="DM Sans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DM Sans" pitchFamily="2" charset="0"/>
              </a:rPr>
              <a:t>Uses output results from the NASA Ames Mars General Circulation Model (MGCM) and the University of Michigan Mars </a:t>
            </a:r>
            <a:r>
              <a:rPr lang="en-US" sz="1600" dirty="0" err="1">
                <a:latin typeface="DM Sans" pitchFamily="2" charset="0"/>
              </a:rPr>
              <a:t>Thermospheric</a:t>
            </a:r>
            <a:r>
              <a:rPr lang="en-US" sz="1600" dirty="0">
                <a:latin typeface="DM Sans" pitchFamily="2" charset="0"/>
              </a:rPr>
              <a:t> General Circulation Model (MTGCM)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DM Sans" pitchFamily="2" charset="0"/>
              </a:rPr>
              <a:t>Can provide it an input file of time, latitude, longitude, altitude, and it outputs density, pressure, temperature etc.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DM Sans" pitchFamily="2" charset="0"/>
              </a:rPr>
              <a:t>MGCMConstantDustLevel</a:t>
            </a:r>
            <a:r>
              <a:rPr lang="en-US" sz="1600" dirty="0">
                <a:latin typeface="DM Sans" pitchFamily="2" charset="0"/>
              </a:rPr>
              <a:t>, optical depth of background dust level, is an input to bound feasible atmospheric variability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DM Sans" pitchFamily="2" charset="0"/>
            </a:endParaRPr>
          </a:p>
          <a:p>
            <a:r>
              <a:rPr lang="en-US" sz="1600" b="1" dirty="0">
                <a:latin typeface="DM Sans" pitchFamily="2" charset="0"/>
              </a:rPr>
              <a:t>Problem: </a:t>
            </a:r>
            <a:r>
              <a:rPr lang="en-US" sz="1600" dirty="0">
                <a:latin typeface="DM Sans" pitchFamily="2" charset="0"/>
              </a:rPr>
              <a:t>Mars-GRAM can still be off by at least 2-3 times the predicted density, creating a huge 3</a:t>
            </a:r>
            <a:r>
              <a:rPr lang="el-GR" sz="1600" b="0" i="0" dirty="0">
                <a:solidFill>
                  <a:srgbClr val="1F1F1F"/>
                </a:solidFill>
                <a:effectLst/>
                <a:latin typeface="Google Sans"/>
              </a:rPr>
              <a:t>σ</a:t>
            </a:r>
            <a:r>
              <a:rPr lang="en-US" sz="1600" dirty="0">
                <a:latin typeface="DM Sans" pitchFamily="2" charset="0"/>
              </a:rPr>
              <a:t> range for expected densities to close the mission design</a:t>
            </a:r>
          </a:p>
          <a:p>
            <a:endParaRPr lang="en-US" sz="1600" dirty="0">
              <a:latin typeface="DM Sans" pitchFamily="2" charset="0"/>
            </a:endParaRPr>
          </a:p>
          <a:p>
            <a:r>
              <a:rPr lang="en-US" sz="1600" b="1" dirty="0">
                <a:latin typeface="DM Sans" pitchFamily="2" charset="0"/>
              </a:rPr>
              <a:t>Good news: </a:t>
            </a:r>
            <a:r>
              <a:rPr lang="en-US" sz="1600" dirty="0">
                <a:latin typeface="DM Sans" pitchFamily="2" charset="0"/>
              </a:rPr>
              <a:t>Mars-GRAM keeps improving with new data from existing orbiters, and new releases planned</a:t>
            </a:r>
            <a:endParaRPr lang="en-US" sz="1600" b="1" dirty="0">
              <a:latin typeface="DM Sans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DM Sans" pitchFamily="2" charset="0"/>
            </a:endParaRPr>
          </a:p>
          <a:p>
            <a:r>
              <a:rPr lang="en-US" sz="1600" b="1" dirty="0">
                <a:latin typeface="DM Sans" pitchFamily="2" charset="0"/>
              </a:rPr>
              <a:t>Monte Carlo Analysis of Varying Atmospheric Parameters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DM Sans" pitchFamily="2" charset="0"/>
              </a:rPr>
              <a:t>Can take the outputs of Mars-GRAM and run a variety of simulations dispersing the atmosphere with different parameters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DM Sans" pitchFamily="2" charset="0"/>
            </a:endParaRPr>
          </a:p>
          <a:p>
            <a:r>
              <a:rPr lang="en-US" sz="1600" b="1" dirty="0">
                <a:latin typeface="DM Sans" pitchFamily="2" charset="0"/>
              </a:rPr>
              <a:t>Problem: </a:t>
            </a:r>
            <a:r>
              <a:rPr lang="en-US" sz="1600" dirty="0">
                <a:latin typeface="DM Sans" pitchFamily="2" charset="0"/>
              </a:rPr>
              <a:t>Still leaves large uncertainty in actual expected performance</a:t>
            </a:r>
            <a:endParaRPr lang="en-US" sz="1600" b="1" dirty="0">
              <a:latin typeface="DM Sans" pitchFamily="2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540814-D485-7A60-C455-C1A13A0FF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197" y="35351"/>
            <a:ext cx="4540323" cy="33936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94908CC-B4DE-32F3-4C3C-055DD5C8F1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2197" y="3429000"/>
            <a:ext cx="3580323" cy="287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725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603BD-D783-B89A-C4F9-B87028D01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30E1A70-0BF6-9AE2-626D-FCC4D8B339D5}"/>
              </a:ext>
            </a:extLst>
          </p:cNvPr>
          <p:cNvSpPr txBox="1"/>
          <p:nvPr/>
        </p:nvSpPr>
        <p:spPr>
          <a:xfrm>
            <a:off x="2243355" y="6393704"/>
            <a:ext cx="7705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28700" algn="l"/>
              </a:tabLst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M Sans" pitchFamily="2" charset="0"/>
                <a:ea typeface="+mn-ea"/>
                <a:cs typeface="+mn-cs"/>
              </a:rPr>
              <a:t>Use or disclosure of data contained on this sheet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28700" algn="l"/>
              </a:tabLst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M Sans" pitchFamily="2" charset="0"/>
                <a:ea typeface="+mn-ea"/>
                <a:cs typeface="+mn-cs"/>
              </a:rPr>
              <a:t>is subject to the restriction on the title page of this deck</a:t>
            </a:r>
            <a:endParaRPr kumimoji="0" lang="en-NZ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M Sans" pitchFamily="2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9D2CDD-4A50-9021-5189-BA174682CAD9}"/>
              </a:ext>
            </a:extLst>
          </p:cNvPr>
          <p:cNvSpPr txBox="1"/>
          <p:nvPr/>
        </p:nvSpPr>
        <p:spPr>
          <a:xfrm>
            <a:off x="553211" y="342899"/>
            <a:ext cx="5190364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DM Sans" pitchFamily="2" charset="0"/>
              </a:rPr>
              <a:t>Solving Problem on </a:t>
            </a:r>
            <a:r>
              <a:rPr lang="en-US" sz="1800" b="1" dirty="0"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ESCAPADE </a:t>
            </a:r>
            <a:r>
              <a:rPr lang="en-US" b="1" dirty="0">
                <a:latin typeface="DM Sans" pitchFamily="2" charset="0"/>
              </a:rPr>
              <a:t>:</a:t>
            </a:r>
          </a:p>
          <a:p>
            <a:endParaRPr lang="en-US" dirty="0">
              <a:latin typeface="DM Sans" pitchFamily="2" charset="0"/>
            </a:endParaRPr>
          </a:p>
          <a:p>
            <a:r>
              <a:rPr lang="en-US" sz="1600" dirty="0"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For twin science mission, the </a:t>
            </a:r>
            <a:r>
              <a:rPr lang="en-US" sz="1600" dirty="0">
                <a:latin typeface="DM Sans" pitchFamily="2" charset="0"/>
              </a:rPr>
              <a:t>spacecraft orbit Mars and </a:t>
            </a:r>
            <a:r>
              <a:rPr lang="en-US" sz="1600" b="1" dirty="0">
                <a:latin typeface="DM Sans" pitchFamily="2" charset="0"/>
              </a:rPr>
              <a:t>must</a:t>
            </a:r>
            <a:r>
              <a:rPr lang="en-US" sz="1600" dirty="0">
                <a:latin typeface="DM Sans" pitchFamily="2" charset="0"/>
              </a:rPr>
              <a:t> </a:t>
            </a:r>
            <a:r>
              <a:rPr lang="en-US" sz="1600" b="1" dirty="0">
                <a:latin typeface="DM Sans" pitchFamily="2" charset="0"/>
              </a:rPr>
              <a:t>maintain</a:t>
            </a:r>
            <a:r>
              <a:rPr lang="en-US" sz="1600" dirty="0">
                <a:latin typeface="DM Sans" pitchFamily="2" charset="0"/>
              </a:rPr>
              <a:t> specific </a:t>
            </a:r>
            <a:r>
              <a:rPr lang="en-US" sz="1600" b="1" dirty="0">
                <a:latin typeface="DM Sans" pitchFamily="2" charset="0"/>
              </a:rPr>
              <a:t>science attitudes or point antenna </a:t>
            </a:r>
            <a:r>
              <a:rPr lang="en-US" sz="1600" dirty="0">
                <a:latin typeface="DM Sans" pitchFamily="2" charset="0"/>
              </a:rPr>
              <a:t>to Earth </a:t>
            </a:r>
            <a:r>
              <a:rPr lang="en-US" sz="1600" b="1" dirty="0">
                <a:latin typeface="DM Sans" pitchFamily="2" charset="0"/>
              </a:rPr>
              <a:t>during atmospheric passes</a:t>
            </a:r>
          </a:p>
          <a:p>
            <a:endParaRPr lang="en-US" sz="1600" b="1" dirty="0">
              <a:latin typeface="DM Sans" pitchFamily="2" charset="0"/>
            </a:endParaRPr>
          </a:p>
          <a:p>
            <a:r>
              <a:rPr lang="en-US" sz="1600" b="1" dirty="0">
                <a:latin typeface="DM Sans" pitchFamily="2" charset="0"/>
              </a:rPr>
              <a:t>Constraints: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DM Sans" pitchFamily="2" charset="0"/>
              </a:rPr>
              <a:t>Can’t run any trim-attitude control algorithm to minimized torques because attitude is fixed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DM Sans" pitchFamily="2" charset="0"/>
              </a:rPr>
              <a:t>Actuator sizing forces spacecraft to do automated reaction wheel desaturations throughout </a:t>
            </a:r>
            <a:r>
              <a:rPr lang="en-US" sz="1600" dirty="0" err="1">
                <a:latin typeface="DM Sans" pitchFamily="2" charset="0"/>
              </a:rPr>
              <a:t>periapse</a:t>
            </a:r>
            <a:r>
              <a:rPr lang="en-US" sz="1600" dirty="0">
                <a:latin typeface="DM Sans" pitchFamily="2" charset="0"/>
              </a:rPr>
              <a:t> -&gt; can’t schedule outside of atmospheric passes</a:t>
            </a:r>
          </a:p>
          <a:p>
            <a:endParaRPr lang="en-US" sz="1600" dirty="0">
              <a:latin typeface="DM Sans" pitchFamily="2" charset="0"/>
            </a:endParaRPr>
          </a:p>
          <a:p>
            <a:r>
              <a:rPr lang="en-US" sz="1600" dirty="0">
                <a:latin typeface="DM Sans" pitchFamily="2" charset="0"/>
              </a:rPr>
              <a:t>Like most interplanetary spacecraft, </a:t>
            </a:r>
            <a:r>
              <a:rPr lang="en-US" sz="1600" dirty="0"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ESCAPADE</a:t>
            </a:r>
            <a:r>
              <a:rPr lang="en-US" sz="1600" b="1" dirty="0"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is</a:t>
            </a:r>
            <a:r>
              <a:rPr lang="en-US" sz="1600" b="1" dirty="0"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DM Sans" pitchFamily="2" charset="0"/>
              </a:rPr>
              <a:t>mass and propellant constrained -&gt; </a:t>
            </a:r>
            <a:r>
              <a:rPr lang="en-US" sz="1600" b="1" dirty="0">
                <a:latin typeface="DM Sans" pitchFamily="2" charset="0"/>
              </a:rPr>
              <a:t>goal to minimize propellant usage</a:t>
            </a:r>
            <a:r>
              <a:rPr lang="en-US" sz="1600" dirty="0">
                <a:latin typeface="DM Sans" pitchFamily="2" charset="0"/>
              </a:rPr>
              <a:t>, while maintaining desired attitudes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1600" b="1" i="1" dirty="0"/>
              <a:t>Work supported under NASA contract 80MSFC19C0041 and Subcontract 00010676</a:t>
            </a:r>
          </a:p>
          <a:p>
            <a:endParaRPr lang="en-US" sz="1600" b="1" i="1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619520-D49D-E0F5-5BAB-8B392A380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095" y="108736"/>
            <a:ext cx="5625412" cy="290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24CCA09-896D-9186-9E9E-CDBE13A7F9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797" y="3229221"/>
            <a:ext cx="5457992" cy="307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083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1656C-13F5-C63B-800C-4F006C7E8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8173F6A-30FE-85AC-3791-68D7A96E0198}"/>
              </a:ext>
            </a:extLst>
          </p:cNvPr>
          <p:cNvSpPr txBox="1"/>
          <p:nvPr/>
        </p:nvSpPr>
        <p:spPr>
          <a:xfrm>
            <a:off x="2243355" y="6393704"/>
            <a:ext cx="7705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28700" algn="l"/>
              </a:tabLst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M Sans" pitchFamily="2" charset="0"/>
                <a:ea typeface="+mn-ea"/>
                <a:cs typeface="+mn-cs"/>
              </a:rPr>
              <a:t>Use or disclosure of data contained on this sheet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28700" algn="l"/>
              </a:tabLst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M Sans" pitchFamily="2" charset="0"/>
                <a:ea typeface="+mn-ea"/>
                <a:cs typeface="+mn-cs"/>
              </a:rPr>
              <a:t>is subject to the restriction on the title page of this deck</a:t>
            </a:r>
            <a:endParaRPr kumimoji="0" lang="en-NZ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M Sans" pitchFamily="2" charset="0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0F0CFA4-A6FC-F658-F02E-856A577A8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5518" y="3672369"/>
            <a:ext cx="2470484" cy="26210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A1DFE9D-197C-A1B4-52C3-0D03170E02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5518" y="-210338"/>
            <a:ext cx="2518638" cy="37572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5F2A57-055E-158C-0419-64545BD9F638}"/>
              </a:ext>
            </a:extLst>
          </p:cNvPr>
          <p:cNvSpPr txBox="1"/>
          <p:nvPr/>
        </p:nvSpPr>
        <p:spPr>
          <a:xfrm>
            <a:off x="6987941" y="3609634"/>
            <a:ext cx="226193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DM Sans" pitchFamily="2" charset="0"/>
              </a:rPr>
              <a:t>At origin, furthest inside the envelope</a:t>
            </a:r>
          </a:p>
          <a:p>
            <a:endParaRPr lang="en-US" dirty="0">
              <a:latin typeface="DM Sans" pitchFamily="2" charset="0"/>
            </a:endParaRPr>
          </a:p>
          <a:p>
            <a:r>
              <a:rPr lang="en-US" dirty="0">
                <a:latin typeface="DM Sans" pitchFamily="2" charset="0"/>
              </a:rPr>
              <a:t>Inscribed sphere is one possible metric of how close to going outside the envelope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312C5A-3787-E603-8DEC-B34E7CC6D28F}"/>
              </a:ext>
            </a:extLst>
          </p:cNvPr>
          <p:cNvSpPr txBox="1"/>
          <p:nvPr/>
        </p:nvSpPr>
        <p:spPr>
          <a:xfrm>
            <a:off x="327844" y="315245"/>
            <a:ext cx="6033154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DM Sans" pitchFamily="2" charset="0"/>
              </a:rPr>
              <a:t>Angular Momentum Envelope:</a:t>
            </a:r>
          </a:p>
          <a:p>
            <a:endParaRPr lang="en-US" dirty="0">
              <a:latin typeface="DM Sans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DM Sans" pitchFamily="2" charset="0"/>
              </a:rPr>
              <a:t>Spacecraft has given momentum envelope dictated by actuator selection within which it can control </a:t>
            </a:r>
            <a:r>
              <a:rPr lang="en-US" b="1" dirty="0">
                <a:latin typeface="DM Sans" pitchFamily="2" charset="0"/>
              </a:rPr>
              <a:t>without</a:t>
            </a:r>
            <a:r>
              <a:rPr lang="en-US" dirty="0">
                <a:latin typeface="DM Sans" pitchFamily="2" charset="0"/>
              </a:rPr>
              <a:t> using propellant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DM Sans" pitchFamily="2" charset="0"/>
              </a:rPr>
              <a:t>Asymmetric momentum envelope design chosen to optimize for directions where momentum is expected to build up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DM Sans" pitchFamily="2" charset="0"/>
              </a:rPr>
              <a:t>To best utilize the existing momentum envelope while minimizing propellant usage, the spacecraft must be optimized in three key areas: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b="1" dirty="0">
                <a:latin typeface="DM Sans" pitchFamily="2" charset="0"/>
              </a:rPr>
              <a:t>Slew Planning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>
                <a:latin typeface="DM Sans" pitchFamily="2" charset="0"/>
              </a:rPr>
              <a:t>What is the maximum slew rate we can allow around a given axis?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b="1" dirty="0">
                <a:latin typeface="DM Sans" pitchFamily="2" charset="0"/>
              </a:rPr>
              <a:t>Momentum Control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>
                <a:latin typeface="DM Sans" pitchFamily="2" charset="0"/>
              </a:rPr>
              <a:t>When is it the right time to desaturate momentum?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b="1" dirty="0">
                <a:latin typeface="DM Sans" pitchFamily="2" charset="0"/>
              </a:rPr>
              <a:t>GNC Mode Transitions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dirty="0">
                <a:latin typeface="DM Sans" pitchFamily="2" charset="0"/>
              </a:rPr>
              <a:t>How far within the envelope is an allowable starting point for each mode?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094568-4BAA-F9ED-8318-8D9E348249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883" y="-210338"/>
            <a:ext cx="2836583" cy="368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754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64B8F-2791-004A-B2FB-182D113B9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245B7D7-ED4B-0569-9D60-34EA5BDE0B24}"/>
              </a:ext>
            </a:extLst>
          </p:cNvPr>
          <p:cNvSpPr txBox="1"/>
          <p:nvPr/>
        </p:nvSpPr>
        <p:spPr>
          <a:xfrm>
            <a:off x="2243355" y="6393704"/>
            <a:ext cx="7705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28700" algn="l"/>
              </a:tabLst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M Sans" pitchFamily="2" charset="0"/>
                <a:ea typeface="+mn-ea"/>
                <a:cs typeface="+mn-cs"/>
              </a:rPr>
              <a:t>Use or disclosure of data contained on this sheet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28700" algn="l"/>
              </a:tabLst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M Sans" pitchFamily="2" charset="0"/>
                <a:ea typeface="+mn-ea"/>
                <a:cs typeface="+mn-cs"/>
              </a:rPr>
              <a:t>is subject to the restriction on the title page of this deck</a:t>
            </a:r>
            <a:endParaRPr kumimoji="0" lang="en-NZ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M Sans" pitchFamily="2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1F387F-7BCD-C347-E9F6-6E02F0DC25F5}"/>
              </a:ext>
            </a:extLst>
          </p:cNvPr>
          <p:cNvSpPr txBox="1"/>
          <p:nvPr/>
        </p:nvSpPr>
        <p:spPr>
          <a:xfrm>
            <a:off x="405685" y="187739"/>
            <a:ext cx="6890661" cy="610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DM Sans" pitchFamily="2" charset="0"/>
              </a:rPr>
              <a:t>Monte Carlo Analysis:</a:t>
            </a:r>
          </a:p>
          <a:p>
            <a:endParaRPr lang="en-US" dirty="0">
              <a:latin typeface="DM Sans" pitchFamily="2" charset="0"/>
            </a:endParaRPr>
          </a:p>
          <a:p>
            <a:r>
              <a:rPr lang="en-US" dirty="0">
                <a:latin typeface="DM Sans" pitchFamily="2" charset="0"/>
              </a:rPr>
              <a:t>Ran analysis (scattering all environmental parameters and orbital states) to directly tune how close algorithms allow getting to edge of momentum envelope in each GNC mode </a:t>
            </a:r>
            <a:r>
              <a:rPr lang="en-US" b="1" dirty="0">
                <a:latin typeface="DM Sans" pitchFamily="2" charset="0"/>
              </a:rPr>
              <a:t>while</a:t>
            </a:r>
            <a:r>
              <a:rPr lang="en-US" dirty="0">
                <a:latin typeface="DM Sans" pitchFamily="2" charset="0"/>
              </a:rPr>
              <a:t> minimizing propellant usage over long durations. </a:t>
            </a:r>
          </a:p>
          <a:p>
            <a:endParaRPr lang="en-US" dirty="0">
              <a:latin typeface="DM Sans" pitchFamily="2" charset="0"/>
            </a:endParaRPr>
          </a:p>
          <a:p>
            <a:r>
              <a:rPr lang="en-US" dirty="0">
                <a:latin typeface="DM Sans" pitchFamily="2" charset="0"/>
              </a:rPr>
              <a:t>Slewing, momentum control, and mode transitions all have configurable parameters which are optimized for propellant usage, while requiring: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DM Sans" pitchFamily="2" charset="0"/>
              </a:rPr>
              <a:t>All simulations maintain pointing requirements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DM Sans" pitchFamily="2" charset="0"/>
              </a:rPr>
              <a:t>No simulations saturate the momentum envelope, even for the extreme density ramp ups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DM Sans" pitchFamily="2" charset="0"/>
              </a:rPr>
              <a:t>All simulations correctly transition between all modes</a:t>
            </a:r>
          </a:p>
          <a:p>
            <a:endParaRPr lang="en-US" dirty="0">
              <a:latin typeface="DM Sans" pitchFamily="2" charset="0"/>
            </a:endParaRPr>
          </a:p>
          <a:p>
            <a:r>
              <a:rPr lang="en-US" dirty="0">
                <a:latin typeface="DM Sans" pitchFamily="2" charset="0"/>
              </a:rPr>
              <a:t>Compared propellant use for different strategies of filtering the on-board momentum estimate </a:t>
            </a:r>
          </a:p>
          <a:p>
            <a:endParaRPr lang="en-US" dirty="0">
              <a:latin typeface="DM Sans" pitchFamily="2" charset="0"/>
            </a:endParaRPr>
          </a:p>
          <a:p>
            <a:r>
              <a:rPr lang="en-US" dirty="0">
                <a:latin typeface="DM Sans" pitchFamily="2" charset="0"/>
              </a:rPr>
              <a:t>Running this analysis led to </a:t>
            </a:r>
            <a:r>
              <a:rPr lang="en-US" b="1" dirty="0">
                <a:latin typeface="DM Sans" pitchFamily="2" charset="0"/>
              </a:rPr>
              <a:t>significant </a:t>
            </a:r>
            <a:r>
              <a:rPr lang="en-US" dirty="0">
                <a:latin typeface="DM Sans" pitchFamily="2" charset="0"/>
              </a:rPr>
              <a:t>improvements in total propellant consumption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E78C4B-C1BF-0BA4-0A69-BD2F6F603A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346" y="821790"/>
            <a:ext cx="4775141" cy="324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646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00927-9C7A-D651-0BF1-5E677733A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42819E4-C060-20D6-9B4D-7A9B459B8F01}"/>
              </a:ext>
            </a:extLst>
          </p:cNvPr>
          <p:cNvSpPr txBox="1"/>
          <p:nvPr/>
        </p:nvSpPr>
        <p:spPr>
          <a:xfrm>
            <a:off x="2243355" y="6393704"/>
            <a:ext cx="7705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28700" algn="l"/>
              </a:tabLst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M Sans" pitchFamily="2" charset="0"/>
                <a:ea typeface="+mn-ea"/>
                <a:cs typeface="+mn-cs"/>
              </a:rPr>
              <a:t>Use or disclosure of data contained on this sheet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28700" algn="l"/>
              </a:tabLst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M Sans" pitchFamily="2" charset="0"/>
                <a:ea typeface="+mn-ea"/>
                <a:cs typeface="+mn-cs"/>
              </a:rPr>
              <a:t>is subject to the restriction on the title page of this </a:t>
            </a:r>
            <a:r>
              <a:rPr lang="en-US" sz="700" dirty="0">
                <a:solidFill>
                  <a:prstClr val="black"/>
                </a:solidFill>
                <a:latin typeface="DM Sans" pitchFamily="2" charset="0"/>
              </a:rPr>
              <a:t>deck</a:t>
            </a:r>
            <a:endParaRPr kumimoji="0" lang="en-NZ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M Sans" pitchFamily="2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599B96-2772-DCBF-CCEA-2F6671F3ECA4}"/>
              </a:ext>
            </a:extLst>
          </p:cNvPr>
          <p:cNvSpPr txBox="1"/>
          <p:nvPr/>
        </p:nvSpPr>
        <p:spPr>
          <a:xfrm>
            <a:off x="274462" y="216155"/>
            <a:ext cx="8810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DM Sans" pitchFamily="2" charset="0"/>
              </a:rPr>
              <a:t>Propellant Budget For Desaturating Momentum: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CDF585-9460-8756-9ECF-DA6E1DA2F572}"/>
              </a:ext>
            </a:extLst>
          </p:cNvPr>
          <p:cNvSpPr txBox="1"/>
          <p:nvPr/>
        </p:nvSpPr>
        <p:spPr>
          <a:xfrm>
            <a:off x="131827" y="653129"/>
            <a:ext cx="7465274" cy="6409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50" dirty="0">
                <a:latin typeface="DM Sans" pitchFamily="2" charset="0"/>
              </a:rPr>
              <a:t>How do we best budget and margin for density with large uncertainty?</a:t>
            </a:r>
          </a:p>
          <a:p>
            <a:endParaRPr lang="en-US" sz="1550" dirty="0">
              <a:latin typeface="DM Sans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550" dirty="0">
                <a:latin typeface="DM Sans" pitchFamily="2" charset="0"/>
              </a:rPr>
              <a:t>Must maintain flexibility in the mission design, (timing and magnitude of expected trajectory correction maneuvers)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50" dirty="0">
                <a:latin typeface="DM Sans" pitchFamily="2" charset="0"/>
              </a:rPr>
              <a:t>Will be able to estimate density while in-orbit from orbit determination using doppler and ranging measurements to make orbital adjustments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550" dirty="0">
                <a:latin typeface="DM Sans" pitchFamily="2" charset="0"/>
              </a:rPr>
              <a:t>Can’t use huge 3</a:t>
            </a:r>
            <a:r>
              <a:rPr lang="el-GR" sz="1550" b="0" i="0" dirty="0">
                <a:solidFill>
                  <a:srgbClr val="1F1F1F"/>
                </a:solidFill>
                <a:effectLst/>
              </a:rPr>
              <a:t>σ</a:t>
            </a:r>
            <a:r>
              <a:rPr lang="en-US" sz="1550" b="0" i="0" dirty="0">
                <a:solidFill>
                  <a:srgbClr val="1F1F1F"/>
                </a:solidFill>
                <a:effectLst/>
                <a:latin typeface="DM Sans" pitchFamily="2" charset="0"/>
              </a:rPr>
              <a:t> uncertainty factor</a:t>
            </a:r>
            <a:r>
              <a:rPr lang="en-US" sz="1550" dirty="0">
                <a:solidFill>
                  <a:srgbClr val="1F1F1F"/>
                </a:solidFill>
                <a:latin typeface="DM Sans" pitchFamily="2" charset="0"/>
              </a:rPr>
              <a:t>s on density</a:t>
            </a:r>
            <a:r>
              <a:rPr lang="en-US" sz="1550" b="0" i="0" dirty="0">
                <a:solidFill>
                  <a:srgbClr val="1F1F1F"/>
                </a:solidFill>
                <a:effectLst/>
                <a:latin typeface="DM Sans" pitchFamily="2" charset="0"/>
              </a:rPr>
              <a:t> as this </a:t>
            </a:r>
            <a:r>
              <a:rPr lang="en-US" sz="1550" dirty="0">
                <a:solidFill>
                  <a:srgbClr val="1F1F1F"/>
                </a:solidFill>
                <a:latin typeface="DM Sans" pitchFamily="2" charset="0"/>
              </a:rPr>
              <a:t>can</a:t>
            </a:r>
            <a:r>
              <a:rPr lang="en-US" sz="1550" b="0" i="0" dirty="0">
                <a:solidFill>
                  <a:srgbClr val="1F1F1F"/>
                </a:solidFill>
                <a:effectLst/>
                <a:latin typeface="DM Sans" pitchFamily="2" charset="0"/>
              </a:rPr>
              <a:t> inflate budget</a:t>
            </a:r>
          </a:p>
          <a:p>
            <a:endParaRPr lang="en-US" sz="1550" dirty="0">
              <a:solidFill>
                <a:srgbClr val="1F1F1F"/>
              </a:solidFill>
              <a:latin typeface="DM Sans" pitchFamily="2" charset="0"/>
            </a:endParaRPr>
          </a:p>
          <a:p>
            <a:r>
              <a:rPr lang="en-US" sz="1550" b="1" dirty="0">
                <a:solidFill>
                  <a:srgbClr val="1F1F1F"/>
                </a:solidFill>
                <a:latin typeface="DM Sans" pitchFamily="2" charset="0"/>
              </a:rPr>
              <a:t>Prior to Launch:</a:t>
            </a:r>
          </a:p>
          <a:p>
            <a:r>
              <a:rPr lang="en-US" sz="1550" dirty="0">
                <a:solidFill>
                  <a:srgbClr val="1F1F1F"/>
                </a:solidFill>
                <a:latin typeface="DM Sans" pitchFamily="2" charset="0"/>
              </a:rPr>
              <a:t>For</a:t>
            </a:r>
            <a:r>
              <a:rPr lang="en-US" sz="1550" b="1" dirty="0">
                <a:solidFill>
                  <a:srgbClr val="1F1F1F"/>
                </a:solidFill>
                <a:latin typeface="DM Sans" pitchFamily="2" charset="0"/>
              </a:rPr>
              <a:t> </a:t>
            </a:r>
            <a:r>
              <a:rPr lang="en-US" sz="1550" i="0" dirty="0">
                <a:solidFill>
                  <a:srgbClr val="1F1F1F"/>
                </a:solidFill>
                <a:effectLst/>
                <a:latin typeface="DM Sans" pitchFamily="2" charset="0"/>
              </a:rPr>
              <a:t>each mission phase, initially target an </a:t>
            </a:r>
            <a:r>
              <a:rPr lang="en-US" sz="1550" b="1" i="0" dirty="0">
                <a:solidFill>
                  <a:srgbClr val="1F1F1F"/>
                </a:solidFill>
                <a:effectLst/>
                <a:latin typeface="DM Sans" pitchFamily="2" charset="0"/>
              </a:rPr>
              <a:t>expected</a:t>
            </a:r>
            <a:r>
              <a:rPr lang="en-US" sz="1550" i="0" dirty="0">
                <a:solidFill>
                  <a:srgbClr val="1F1F1F"/>
                </a:solidFill>
                <a:effectLst/>
                <a:latin typeface="DM Sans" pitchFamily="2" charset="0"/>
              </a:rPr>
              <a:t> (as designed) average density for this phase. Curve fit all propellant consumption analyses for varying densities. </a:t>
            </a:r>
          </a:p>
          <a:p>
            <a:endParaRPr lang="en-US" sz="1550" dirty="0">
              <a:solidFill>
                <a:srgbClr val="1F1F1F"/>
              </a:solidFill>
              <a:latin typeface="DM Sans" pitchFamily="2" charset="0"/>
            </a:endParaRPr>
          </a:p>
          <a:p>
            <a:r>
              <a:rPr lang="en-US" sz="1550" b="1" dirty="0">
                <a:solidFill>
                  <a:srgbClr val="1F1F1F"/>
                </a:solidFill>
                <a:latin typeface="DM Sans" pitchFamily="2" charset="0"/>
              </a:rPr>
              <a:t>During the Mission:</a:t>
            </a:r>
            <a:endParaRPr lang="en-US" sz="1550" b="1" i="0" dirty="0">
              <a:solidFill>
                <a:srgbClr val="1F1F1F"/>
              </a:solidFill>
              <a:effectLst/>
              <a:latin typeface="DM Sans" pitchFamily="2" charset="0"/>
            </a:endParaRPr>
          </a:p>
          <a:p>
            <a:r>
              <a:rPr lang="en-US" sz="1550" i="0" dirty="0">
                <a:solidFill>
                  <a:srgbClr val="1F1F1F"/>
                </a:solidFill>
                <a:effectLst/>
                <a:latin typeface="DM Sans" pitchFamily="2" charset="0"/>
              </a:rPr>
              <a:t>Onc</a:t>
            </a:r>
            <a:r>
              <a:rPr lang="en-US" sz="1550" dirty="0">
                <a:solidFill>
                  <a:srgbClr val="1F1F1F"/>
                </a:solidFill>
                <a:latin typeface="DM Sans" pitchFamily="2" charset="0"/>
              </a:rPr>
              <a:t>e the mission phase is completed,</a:t>
            </a:r>
            <a:r>
              <a:rPr lang="en-US" sz="1550" i="0" dirty="0">
                <a:solidFill>
                  <a:srgbClr val="1F1F1F"/>
                </a:solidFill>
                <a:effectLst/>
                <a:latin typeface="DM Sans" pitchFamily="2" charset="0"/>
              </a:rPr>
              <a:t> input </a:t>
            </a:r>
            <a:r>
              <a:rPr lang="en-US" sz="1550" b="1" i="0" dirty="0">
                <a:solidFill>
                  <a:srgbClr val="1F1F1F"/>
                </a:solidFill>
                <a:effectLst/>
                <a:latin typeface="DM Sans" pitchFamily="2" charset="0"/>
              </a:rPr>
              <a:t>actual </a:t>
            </a:r>
            <a:r>
              <a:rPr lang="en-US" sz="1550" i="0" dirty="0">
                <a:solidFill>
                  <a:srgbClr val="1F1F1F"/>
                </a:solidFill>
                <a:effectLst/>
                <a:latin typeface="DM Sans" pitchFamily="2" charset="0"/>
              </a:rPr>
              <a:t>measured </a:t>
            </a:r>
            <a:r>
              <a:rPr lang="en-US" sz="1550" dirty="0">
                <a:solidFill>
                  <a:srgbClr val="1F1F1F"/>
                </a:solidFill>
                <a:latin typeface="DM Sans" pitchFamily="2" charset="0"/>
              </a:rPr>
              <a:t>average density of that phase into the budget</a:t>
            </a:r>
          </a:p>
          <a:p>
            <a:endParaRPr lang="en-US" sz="1550" dirty="0">
              <a:solidFill>
                <a:srgbClr val="1F1F1F"/>
              </a:solidFill>
              <a:latin typeface="DM Sans" pitchFamily="2" charset="0"/>
            </a:endParaRPr>
          </a:p>
          <a:p>
            <a:r>
              <a:rPr lang="en-US" sz="1550" dirty="0">
                <a:solidFill>
                  <a:srgbClr val="1F1F1F"/>
                </a:solidFill>
                <a:latin typeface="DM Sans" pitchFamily="2" charset="0"/>
              </a:rPr>
              <a:t>Budgets then automatically recalculate allowable average density for each remaining mission phase and associated margins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50" dirty="0">
                <a:latin typeface="DM Sans" pitchFamily="2" charset="0"/>
              </a:rPr>
              <a:t>Avoids continuous re-running of all analyses feeding into budgets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50" dirty="0">
                <a:latin typeface="DM Sans" pitchFamily="2" charset="0"/>
              </a:rPr>
              <a:t>Allows mission designers to track and directly manipulate how different density targets are constrained by propellant usage, making better decisions for remainder of the mission</a:t>
            </a:r>
          </a:p>
          <a:p>
            <a:endParaRPr lang="en-US" dirty="0">
              <a:solidFill>
                <a:srgbClr val="1F1F1F"/>
              </a:solidFill>
              <a:latin typeface="Google Sans"/>
            </a:endParaRPr>
          </a:p>
          <a:p>
            <a:r>
              <a:rPr lang="en-US" dirty="0">
                <a:solidFill>
                  <a:srgbClr val="1F1F1F"/>
                </a:solidFill>
                <a:latin typeface="Google Sans"/>
              </a:rPr>
              <a:t>	</a:t>
            </a:r>
          </a:p>
          <a:p>
            <a:endParaRPr lang="en-US" dirty="0">
              <a:solidFill>
                <a:srgbClr val="1F1F1F"/>
              </a:solidFill>
              <a:latin typeface="Google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743E76-87AC-BED3-7F49-7D104BEA3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6602" y="400821"/>
            <a:ext cx="4603571" cy="29877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FA0256-1D55-4ABB-A93F-A3FB83A52E0E}"/>
              </a:ext>
            </a:extLst>
          </p:cNvPr>
          <p:cNvSpPr txBox="1"/>
          <p:nvPr/>
        </p:nvSpPr>
        <p:spPr>
          <a:xfrm>
            <a:off x="9464809" y="54841"/>
            <a:ext cx="1573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Example: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01778CC-C4B4-9286-51CE-3A9851EC78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89402"/>
              </p:ext>
            </p:extLst>
          </p:nvPr>
        </p:nvGraphicFramePr>
        <p:xfrm>
          <a:off x="7597101" y="3537226"/>
          <a:ext cx="4252391" cy="2828960"/>
        </p:xfrm>
        <a:graphic>
          <a:graphicData uri="http://schemas.openxmlformats.org/drawingml/2006/table">
            <a:tbl>
              <a:tblPr/>
              <a:tblGrid>
                <a:gridCol w="637021">
                  <a:extLst>
                    <a:ext uri="{9D8B030D-6E8A-4147-A177-3AD203B41FA5}">
                      <a16:colId xmlns:a16="http://schemas.microsoft.com/office/drawing/2014/main" val="3204618704"/>
                    </a:ext>
                  </a:extLst>
                </a:gridCol>
                <a:gridCol w="2179279">
                  <a:extLst>
                    <a:ext uri="{9D8B030D-6E8A-4147-A177-3AD203B41FA5}">
                      <a16:colId xmlns:a16="http://schemas.microsoft.com/office/drawing/2014/main" val="1408383803"/>
                    </a:ext>
                  </a:extLst>
                </a:gridCol>
                <a:gridCol w="1436091">
                  <a:extLst>
                    <a:ext uri="{9D8B030D-6E8A-4147-A177-3AD203B41FA5}">
                      <a16:colId xmlns:a16="http://schemas.microsoft.com/office/drawing/2014/main" val="931306448"/>
                    </a:ext>
                  </a:extLst>
                </a:gridCol>
              </a:tblGrid>
              <a:tr h="7072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Mission Phase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Avg. Density from Trajectory file for Reference [kg/m3]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User Input Average Density [kg/m3]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7867070"/>
                  </a:ext>
                </a:extLst>
              </a:tr>
              <a:tr h="7072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Science 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5113638"/>
                  </a:ext>
                </a:extLst>
              </a:tr>
              <a:tr h="7072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Science 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0.7 -&gt; 0.5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TBD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3115030"/>
                  </a:ext>
                </a:extLst>
              </a:tr>
              <a:tr h="7072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Science 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0.8 -&gt; 0.6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TBD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8631451"/>
                  </a:ext>
                </a:extLst>
              </a:tr>
            </a:tbl>
          </a:graphicData>
        </a:graphic>
      </p:graphicFrame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1D468DA-7E5E-CC5C-CC20-6D292D2E7102}"/>
              </a:ext>
            </a:extLst>
          </p:cNvPr>
          <p:cNvCxnSpPr>
            <a:cxnSpLocks/>
          </p:cNvCxnSpPr>
          <p:nvPr/>
        </p:nvCxnSpPr>
        <p:spPr>
          <a:xfrm flipH="1">
            <a:off x="9758387" y="4628561"/>
            <a:ext cx="1176706" cy="7046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3F6A9C0-D728-41A7-6190-02A240C3C0E7}"/>
              </a:ext>
            </a:extLst>
          </p:cNvPr>
          <p:cNvCxnSpPr>
            <a:cxnSpLocks/>
          </p:cNvCxnSpPr>
          <p:nvPr/>
        </p:nvCxnSpPr>
        <p:spPr>
          <a:xfrm flipH="1">
            <a:off x="9758387" y="4628561"/>
            <a:ext cx="1176706" cy="14093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8733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7AAC7-6AB3-4498-2B05-8EDB6CC1B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0E69AEA-6D2A-A4AE-925D-EEC790B8288A}"/>
              </a:ext>
            </a:extLst>
          </p:cNvPr>
          <p:cNvSpPr txBox="1"/>
          <p:nvPr/>
        </p:nvSpPr>
        <p:spPr>
          <a:xfrm>
            <a:off x="2243355" y="6393704"/>
            <a:ext cx="7705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28700" algn="l"/>
              </a:tabLst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M Sans" pitchFamily="2" charset="0"/>
                <a:ea typeface="+mn-ea"/>
                <a:cs typeface="+mn-cs"/>
              </a:rPr>
              <a:t>Use or disclosure of data contained on this sheet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28700" algn="l"/>
              </a:tabLst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M Sans" pitchFamily="2" charset="0"/>
                <a:ea typeface="+mn-ea"/>
                <a:cs typeface="+mn-cs"/>
              </a:rPr>
              <a:t>is subject to the restriction on the title page of this deck</a:t>
            </a:r>
            <a:endParaRPr kumimoji="0" lang="en-NZ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M Sans" pitchFamily="2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EF90FB-C21B-B871-388B-335347C1568B}"/>
              </a:ext>
            </a:extLst>
          </p:cNvPr>
          <p:cNvSpPr txBox="1"/>
          <p:nvPr/>
        </p:nvSpPr>
        <p:spPr>
          <a:xfrm>
            <a:off x="564120" y="1194123"/>
            <a:ext cx="79734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DM Sans" pitchFamily="2" charset="0"/>
              </a:rPr>
              <a:t>Missions including </a:t>
            </a:r>
            <a:r>
              <a:rPr lang="en-US" sz="1800" dirty="0"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ESCAPADE itself will continue to improve the modeling of Mars’ atmospheric density:</a:t>
            </a:r>
            <a:endParaRPr lang="en-US" dirty="0">
              <a:latin typeface="DM Sans" pitchFamily="2" charset="0"/>
            </a:endParaRPr>
          </a:p>
          <a:p>
            <a:endParaRPr lang="en-US" dirty="0">
              <a:latin typeface="DM Sans" pitchFamily="2" charset="0"/>
            </a:endParaRPr>
          </a:p>
          <a:p>
            <a:r>
              <a:rPr lang="en-US" dirty="0">
                <a:latin typeface="DM Sans" pitchFamily="2" charset="0"/>
              </a:rPr>
              <a:t>In the meantime: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DM Sans" pitchFamily="2" charset="0"/>
              </a:rPr>
              <a:t>Can design robust missions through optimizing the usage of the momentum envelope to best utilize propellant during atmospheric passages, by directly tuning the following: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>
                <a:latin typeface="DM Sans" pitchFamily="2" charset="0"/>
              </a:rPr>
              <a:t>Maximum allowable slew rate around a given axis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>
                <a:latin typeface="DM Sans" pitchFamily="2" charset="0"/>
              </a:rPr>
              <a:t>Timing of momentum desaturations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>
                <a:latin typeface="DM Sans" pitchFamily="2" charset="0"/>
              </a:rPr>
              <a:t>How far momentum desaturations push state into the envelope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DM Sans" pitchFamily="2" charset="0"/>
              </a:rPr>
              <a:t>Design and maintain better propellant budgets through tracking expected vs. actual density in each mission phase, and maintaining flexibility in the mission constraints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DM Sans" pitchFamily="2" charset="0"/>
            </a:endParaRP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69EB0D-059F-13E2-B0D5-8E2B832AED0E}"/>
              </a:ext>
            </a:extLst>
          </p:cNvPr>
          <p:cNvSpPr txBox="1"/>
          <p:nvPr/>
        </p:nvSpPr>
        <p:spPr>
          <a:xfrm>
            <a:off x="650748" y="501298"/>
            <a:ext cx="8810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DM Sans" pitchFamily="2" charset="0"/>
              </a:rPr>
              <a:t>Conclusion/Next Steps: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852DBA-6B60-FACC-ACB2-21CD9512F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2743" y="1414497"/>
            <a:ext cx="3369257" cy="31623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791D20-3C49-9B45-F5CC-698F23C00129}"/>
              </a:ext>
            </a:extLst>
          </p:cNvPr>
          <p:cNvSpPr txBox="1"/>
          <p:nvPr/>
        </p:nvSpPr>
        <p:spPr>
          <a:xfrm>
            <a:off x="1923371" y="5380212"/>
            <a:ext cx="88102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DM Sans" pitchFamily="2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885899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54C29-F236-9E32-C215-4DBD2BE2D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722D5D4-708D-7193-F255-C6AE97D82B43}"/>
              </a:ext>
            </a:extLst>
          </p:cNvPr>
          <p:cNvSpPr txBox="1"/>
          <p:nvPr/>
        </p:nvSpPr>
        <p:spPr>
          <a:xfrm>
            <a:off x="2243355" y="6393704"/>
            <a:ext cx="7705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28700" algn="l"/>
              </a:tabLst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M Sans" pitchFamily="2" charset="0"/>
                <a:ea typeface="+mn-ea"/>
                <a:cs typeface="+mn-cs"/>
              </a:rPr>
              <a:t>Use or disclosure of data contained on this sheet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28700" algn="l"/>
              </a:tabLst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M Sans" pitchFamily="2" charset="0"/>
                <a:ea typeface="+mn-ea"/>
                <a:cs typeface="+mn-cs"/>
              </a:rPr>
              <a:t>is subject to the restriction on the title page of this deck</a:t>
            </a:r>
            <a:endParaRPr kumimoji="0" lang="en-NZ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M Sans" pitchFamily="2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004A6F-6956-5F33-F1EB-DB6B8112678D}"/>
              </a:ext>
            </a:extLst>
          </p:cNvPr>
          <p:cNvSpPr txBox="1"/>
          <p:nvPr/>
        </p:nvSpPr>
        <p:spPr>
          <a:xfrm>
            <a:off x="807911" y="1299020"/>
            <a:ext cx="1100570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DM Sans" pitchFamily="2" charset="0"/>
              </a:rPr>
              <a:t>References:</a:t>
            </a:r>
          </a:p>
          <a:p>
            <a:endParaRPr lang="en-US" dirty="0">
              <a:latin typeface="DM Sans" pitchFamily="2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cs typeface="Times New Roman" panose="02020603050405020304" pitchFamily="18" charset="0"/>
              </a:rPr>
              <a:t>Justh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cs typeface="Times New Roman" panose="02020603050405020304" pitchFamily="18" charset="0"/>
              </a:rPr>
              <a:t>, H. L., Burns, K. L., Dutta, S., &amp; Hoffman, J. (2024, October 23). 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cs typeface="Times New Roman" panose="02020603050405020304" pitchFamily="18" charset="0"/>
              </a:rPr>
              <a:t>Mars Global Reference Atmospheric Model (</a:t>
            </a:r>
            <a:r>
              <a:rPr kumimoji="0" lang="en-US" altLang="en-US" sz="1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cs typeface="Times New Roman" panose="02020603050405020304" pitchFamily="18" charset="0"/>
              </a:rPr>
              <a:t>MarS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cs typeface="Times New Roman" panose="02020603050405020304" pitchFamily="18" charset="0"/>
              </a:rPr>
              <a:t>-GRAM) 2024: User Guide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cs typeface="Times New Roman" panose="02020603050405020304" pitchFamily="18" charset="0"/>
              </a:rPr>
              <a:t>. NASA Technical Reports Server (NTRS). https://ntrs.nasa.gov/citations/20240012934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latin typeface="DM Sans" pitchFamily="2" charset="0"/>
              <a:hlinkClick r:id="rId3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cs typeface="Times New Roman" panose="02020603050405020304" pitchFamily="18" charset="0"/>
              </a:rPr>
              <a:t>ESCAPADE Spacecraft – ESCAPADE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cs typeface="Times New Roman" panose="02020603050405020304" pitchFamily="18" charset="0"/>
              </a:rPr>
              <a:t>. (n.d.). https://escapade.ssl.berkeley.edu/spacecraft/</a:t>
            </a:r>
          </a:p>
        </p:txBody>
      </p:sp>
    </p:spTree>
    <p:extLst>
      <p:ext uri="{BB962C8B-B14F-4D97-AF65-F5344CB8AC3E}">
        <p14:creationId xmlns:p14="http://schemas.microsoft.com/office/powerpoint/2010/main" val="193261597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RL Template">
      <a:majorFont>
        <a:latin typeface="Nulshock Lt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ocket Lab PowerPoint template_2018" id="{5E60FD92-5C57-4191-9D5B-7B69B00557FA}" vid="{FBF0C6E0-E0AE-47C4-80E9-604A79A6A8C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16244</TotalTime>
  <Words>1279</Words>
  <Application>Microsoft Office PowerPoint</Application>
  <PresentationFormat>Widescreen</PresentationFormat>
  <Paragraphs>151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Aptos</vt:lpstr>
      <vt:lpstr>Arial</vt:lpstr>
      <vt:lpstr>Calibri</vt:lpstr>
      <vt:lpstr>DM Sans</vt:lpstr>
      <vt:lpstr>Google Sans</vt:lpstr>
      <vt:lpstr>Nulshock Lt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Rocket Lab USA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Antoine Bichara</dc:creator>
  <cp:lastModifiedBy>Antoine Bichara</cp:lastModifiedBy>
  <cp:revision>52</cp:revision>
  <dcterms:created xsi:type="dcterms:W3CDTF">2025-04-05T17:55:04Z</dcterms:created>
  <dcterms:modified xsi:type="dcterms:W3CDTF">2025-04-24T20:18:40Z</dcterms:modified>
</cp:coreProperties>
</file>