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48_7CF6524C.xml" ContentType="application/vnd.ms-powerpoint.comments+xml"/>
  <Override PartName="/ppt/comments/modernComment_14A_92053AEA.xml" ContentType="application/vnd.ms-powerpoint.comments+xml"/>
  <Override PartName="/ppt/comments/modernComment_14C_A7E10451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2" r:id="rId2"/>
  </p:sldMasterIdLst>
  <p:notesMasterIdLst>
    <p:notesMasterId r:id="rId31"/>
  </p:notesMasterIdLst>
  <p:handoutMasterIdLst>
    <p:handoutMasterId r:id="rId32"/>
  </p:handoutMasterIdLst>
  <p:sldIdLst>
    <p:sldId id="256" r:id="rId3"/>
    <p:sldId id="322" r:id="rId4"/>
    <p:sldId id="261" r:id="rId5"/>
    <p:sldId id="352" r:id="rId6"/>
    <p:sldId id="323" r:id="rId7"/>
    <p:sldId id="274" r:id="rId8"/>
    <p:sldId id="289" r:id="rId9"/>
    <p:sldId id="324" r:id="rId10"/>
    <p:sldId id="325" r:id="rId11"/>
    <p:sldId id="326" r:id="rId12"/>
    <p:sldId id="258" r:id="rId13"/>
    <p:sldId id="327" r:id="rId14"/>
    <p:sldId id="328" r:id="rId15"/>
    <p:sldId id="334" r:id="rId16"/>
    <p:sldId id="333" r:id="rId17"/>
    <p:sldId id="330" r:id="rId18"/>
    <p:sldId id="332" r:id="rId19"/>
    <p:sldId id="353" r:id="rId20"/>
    <p:sldId id="356" r:id="rId21"/>
    <p:sldId id="335" r:id="rId22"/>
    <p:sldId id="257" r:id="rId23"/>
    <p:sldId id="331" r:id="rId24"/>
    <p:sldId id="273" r:id="rId25"/>
    <p:sldId id="264" r:id="rId26"/>
    <p:sldId id="276" r:id="rId27"/>
    <p:sldId id="336" r:id="rId28"/>
    <p:sldId id="329" r:id="rId29"/>
    <p:sldId id="35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443E39-630C-D55C-0B24-DE6F87287332}" name="Jonathan Messer" initials="" userId="S::jmesser@usc.edu::2427d1d0-eba6-49bf-9fce-d4fca692ccb1" providerId="AD"/>
  <p188:author id="{77CAC962-2901-B5D3-6198-AAC604B7E3BE}" name="Josh Pastizzo" initials="JP" userId="d55e1103a45b074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99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21" autoAdjust="0"/>
    <p:restoredTop sz="94703"/>
  </p:normalViewPr>
  <p:slideViewPr>
    <p:cSldViewPr snapToGrid="0">
      <p:cViewPr>
        <p:scale>
          <a:sx n="125" d="100"/>
          <a:sy n="125" d="100"/>
        </p:scale>
        <p:origin x="43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omments/modernComment_14A_92053AE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66AC4C6-2004-534B-8989-353513A282BF}" authorId="{0C443E39-630C-D55C-0B24-DE6F87287332}" created="2025-03-18T14:42:45.239">
    <pc:sldMkLst xmlns:pc="http://schemas.microsoft.com/office/powerpoint/2013/main/command">
      <pc:docMk/>
      <pc:sldMk cId="2449816298" sldId="330"/>
    </pc:sldMkLst>
    <p188:txBody>
      <a:bodyPr/>
      <a:lstStyle/>
      <a:p>
        <a:r>
          <a:rPr lang="en-US"/>
          <a:t>Need pictures of DMDs front and back. Beaglebone Black Integrated</a:t>
        </a:r>
      </a:p>
    </p188:txBody>
  </p188:cm>
</p188:cmLst>
</file>

<file path=ppt/comments/modernComment_14C_A7E1045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421BBE1-EAEF-434F-A129-191525B0920A}" authorId="{0C443E39-630C-D55C-0B24-DE6F87287332}" created="2025-03-18T17:33:44.704">
    <pc:sldMkLst xmlns:pc="http://schemas.microsoft.com/office/powerpoint/2013/main/command">
      <pc:docMk/>
      <pc:sldMk cId="2816541777" sldId="332"/>
    </pc:sldMkLst>
    <p188:txBody>
      <a:bodyPr/>
      <a:lstStyle/>
      <a:p>
        <a:r>
          <a:rPr lang="en-US"/>
          <a:t>Picture of all four MicroControllers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3-29T21:00:12.262" authorId="{0C443E39-630C-D55C-0B24-DE6F87287332}"/>
          </p223:rxn>
        </p223:reactions>
      </p:ext>
    </p188:extLst>
  </p188:cm>
  <p188:cm id="{4E1D640D-E6F0-3644-97E7-4E84967F5903}" authorId="{0C443E39-630C-D55C-0B24-DE6F87287332}" created="2025-03-29T21:00:36.69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816541777" sldId="332"/>
      <ac:picMk id="9" creationId="{9997E6FD-87E2-6EBA-BF88-85904A077A74}"/>
    </ac:deMkLst>
    <p188:txBody>
      <a:bodyPr/>
      <a:lstStyle/>
      <a:p>
        <a:r>
          <a:rPr lang="en-US"/>
          <a:t>Wifi and bluetooth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3-30T03:07:39.162" authorId="{0C443E39-630C-D55C-0B24-DE6F87287332}"/>
          </p223:rxn>
        </p223:reactions>
      </p:ext>
    </p188:extLst>
  </p188:cm>
</p188:cmLst>
</file>

<file path=ppt/comments/modernComment_148_7CF6524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1FE834E-ECEF-6B46-9BE0-17483B0859E9}" authorId="{0C443E39-630C-D55C-0B24-DE6F87287332}" created="2025-03-18T17:38:03.337">
    <pc:sldMkLst xmlns:pc="http://schemas.microsoft.com/office/powerpoint/2013/main/command">
      <pc:docMk/>
      <pc:sldMk cId="2096517708" sldId="328"/>
    </pc:sldMkLst>
    <p188:txBody>
      <a:bodyPr/>
      <a:lstStyle/>
      <a:p>
        <a:r>
          <a:rPr lang="en-US"/>
          <a:t>To increase frequency response, we must minimize the moment of inertia and maximize spring constant while balancing the displacement of the optical lever</a:t>
        </a:r>
      </a:p>
    </p188:txBody>
  </p188:cm>
  <p188:cm id="{6FFE3E11-970C-204B-8EF4-CACE7AA8F907}" authorId="{0C443E39-630C-D55C-0B24-DE6F87287332}" created="2025-03-20T19:13:02">
    <pc:sldMkLst xmlns:pc="http://schemas.microsoft.com/office/powerpoint/2013/main/command">
      <pc:docMk/>
      <pc:sldMk cId="2096517708" sldId="328"/>
    </pc:sldMkLst>
    <p188:txBody>
      <a:bodyPr/>
      <a:lstStyle/>
      <a:p>
        <a:r>
          <a:rPr lang="en-US"/>
          <a:t>Optical Chopper 4Hz-10kHz and Duty Cycle of 10% to 50%</a:t>
        </a:r>
      </a:p>
    </p188:txBody>
  </p188:cm>
  <p188:cm id="{5228682F-6D2D-FD42-B40F-AF9B94F5E646}" authorId="{0C443E39-630C-D55C-0B24-DE6F87287332}" created="2025-03-29T21:03:48.956">
    <pc:sldMkLst xmlns:pc="http://schemas.microsoft.com/office/powerpoint/2013/main/command">
      <pc:docMk/>
      <pc:sldMk cId="2096517708" sldId="328"/>
    </pc:sldMkLst>
    <p188:txBody>
      <a:bodyPr/>
      <a:lstStyle/>
      <a:p>
        <a:r>
          <a:rPr lang="en-US"/>
          <a:t>Add constraints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46B449-8144-6F45-9D8D-EA254B24167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099069-89FA-5744-91B4-BA2A9067D664}">
      <dgm:prSet/>
      <dgm:spPr>
        <a:solidFill>
          <a:srgbClr val="990000"/>
        </a:solidFill>
      </dgm:spPr>
      <dgm:t>
        <a:bodyPr/>
        <a:lstStyle/>
        <a:p>
          <a:r>
            <a:rPr lang="en-US" b="0" i="0" dirty="0"/>
            <a:t>Electrical</a:t>
          </a:r>
          <a:endParaRPr lang="en-US" dirty="0"/>
        </a:p>
      </dgm:t>
    </dgm:pt>
    <dgm:pt modelId="{C2AEA0B2-ADA9-BD4C-9D4F-D0D2F42FFAF9}" type="parTrans" cxnId="{60F16DFD-352D-7943-8100-CF6A2BEEFAE4}">
      <dgm:prSet/>
      <dgm:spPr/>
      <dgm:t>
        <a:bodyPr/>
        <a:lstStyle/>
        <a:p>
          <a:endParaRPr lang="en-US"/>
        </a:p>
      </dgm:t>
    </dgm:pt>
    <dgm:pt modelId="{087F2B55-65C2-8B4E-AF96-A72B7CB7B470}" type="sibTrans" cxnId="{60F16DFD-352D-7943-8100-CF6A2BEEFAE4}">
      <dgm:prSet/>
      <dgm:spPr/>
      <dgm:t>
        <a:bodyPr/>
        <a:lstStyle/>
        <a:p>
          <a:endParaRPr lang="en-US"/>
        </a:p>
      </dgm:t>
    </dgm:pt>
    <dgm:pt modelId="{A6F494A3-D503-3842-BFD7-EA95D9A3590C}">
      <dgm:prSet/>
      <dgm:spPr>
        <a:solidFill>
          <a:srgbClr val="990000"/>
        </a:solidFill>
      </dgm:spPr>
      <dgm:t>
        <a:bodyPr/>
        <a:lstStyle/>
        <a:p>
          <a:r>
            <a:rPr lang="en-US" b="0" i="0" dirty="0"/>
            <a:t>Thermal</a:t>
          </a:r>
          <a:endParaRPr lang="en-US" dirty="0"/>
        </a:p>
      </dgm:t>
    </dgm:pt>
    <dgm:pt modelId="{3053665C-8254-8942-814E-1BEB126C2D97}" type="parTrans" cxnId="{4F9B4D9F-E4B4-9D43-9F2E-B8984D093FA5}">
      <dgm:prSet/>
      <dgm:spPr/>
      <dgm:t>
        <a:bodyPr/>
        <a:lstStyle/>
        <a:p>
          <a:endParaRPr lang="en-US"/>
        </a:p>
      </dgm:t>
    </dgm:pt>
    <dgm:pt modelId="{5204CB97-E9AF-394C-B3A2-71847675A120}" type="sibTrans" cxnId="{4F9B4D9F-E4B4-9D43-9F2E-B8984D093FA5}">
      <dgm:prSet/>
      <dgm:spPr/>
      <dgm:t>
        <a:bodyPr/>
        <a:lstStyle/>
        <a:p>
          <a:endParaRPr lang="en-US"/>
        </a:p>
      </dgm:t>
    </dgm:pt>
    <dgm:pt modelId="{C324F36D-4506-A94B-9C96-8FFBDF225125}">
      <dgm:prSet/>
      <dgm:spPr>
        <a:solidFill>
          <a:srgbClr val="990000"/>
        </a:solidFill>
      </dgm:spPr>
      <dgm:t>
        <a:bodyPr/>
        <a:lstStyle/>
        <a:p>
          <a:r>
            <a:rPr lang="en-US" b="0" i="0" dirty="0"/>
            <a:t>Mechanical</a:t>
          </a:r>
          <a:endParaRPr lang="en-US" dirty="0"/>
        </a:p>
      </dgm:t>
    </dgm:pt>
    <dgm:pt modelId="{79976BB8-28CA-674B-977E-DDA35D4A133D}" type="parTrans" cxnId="{E79677BB-61EE-BE4D-8D2F-A153794E44C1}">
      <dgm:prSet/>
      <dgm:spPr/>
      <dgm:t>
        <a:bodyPr/>
        <a:lstStyle/>
        <a:p>
          <a:endParaRPr lang="en-US"/>
        </a:p>
      </dgm:t>
    </dgm:pt>
    <dgm:pt modelId="{D5519FF5-F70A-D548-ACB8-3630C9EDB5F0}" type="sibTrans" cxnId="{E79677BB-61EE-BE4D-8D2F-A153794E44C1}">
      <dgm:prSet/>
      <dgm:spPr/>
      <dgm:t>
        <a:bodyPr/>
        <a:lstStyle/>
        <a:p>
          <a:endParaRPr lang="en-US"/>
        </a:p>
      </dgm:t>
    </dgm:pt>
    <dgm:pt modelId="{5737D5D4-9AC0-E14B-B5D2-C63258BDF2DD}">
      <dgm:prSet/>
      <dgm:spPr>
        <a:solidFill>
          <a:schemeClr val="accent4">
            <a:alpha val="90000"/>
          </a:schemeClr>
        </a:solidFill>
      </dgm:spPr>
      <dgm:t>
        <a:bodyPr/>
        <a:lstStyle/>
        <a:p>
          <a:pPr rtl="0"/>
          <a:r>
            <a:rPr lang="en-US" dirty="0"/>
            <a:t>Sufficient capacity for the duration of setup and experiment</a:t>
          </a:r>
        </a:p>
      </dgm:t>
    </dgm:pt>
    <dgm:pt modelId="{F961DD45-A14D-4B40-8942-5B1CF2739207}" type="parTrans" cxnId="{15D23C48-60D3-CE42-AE6A-EC8C38642847}">
      <dgm:prSet/>
      <dgm:spPr/>
      <dgm:t>
        <a:bodyPr/>
        <a:lstStyle/>
        <a:p>
          <a:endParaRPr lang="en-US"/>
        </a:p>
      </dgm:t>
    </dgm:pt>
    <dgm:pt modelId="{EDC80AB0-9DD7-F94A-AD30-F8070399AB43}" type="sibTrans" cxnId="{15D23C48-60D3-CE42-AE6A-EC8C38642847}">
      <dgm:prSet/>
      <dgm:spPr/>
      <dgm:t>
        <a:bodyPr/>
        <a:lstStyle/>
        <a:p>
          <a:endParaRPr lang="en-US"/>
        </a:p>
      </dgm:t>
    </dgm:pt>
    <dgm:pt modelId="{200C0304-226C-4040-BC84-7E4E6FEC4569}">
      <dgm:prSet/>
      <dgm:spPr>
        <a:solidFill>
          <a:schemeClr val="accent4">
            <a:alpha val="90000"/>
          </a:schemeClr>
        </a:solidFill>
      </dgm:spPr>
      <dgm:t>
        <a:bodyPr/>
        <a:lstStyle/>
        <a:p>
          <a:pPr rtl="0"/>
          <a:r>
            <a:rPr lang="en-US" dirty="0"/>
            <a:t>Provide necessary maximum current</a:t>
          </a:r>
        </a:p>
      </dgm:t>
    </dgm:pt>
    <dgm:pt modelId="{C7E98AAE-A7C6-7F4A-B954-9F3203707B8D}" type="parTrans" cxnId="{D548EC8F-80D7-1F46-880B-B10750786CB0}">
      <dgm:prSet/>
      <dgm:spPr/>
      <dgm:t>
        <a:bodyPr/>
        <a:lstStyle/>
        <a:p>
          <a:endParaRPr lang="en-US"/>
        </a:p>
      </dgm:t>
    </dgm:pt>
    <dgm:pt modelId="{D7D5D823-D672-1E4B-904A-600EF3EEC328}" type="sibTrans" cxnId="{D548EC8F-80D7-1F46-880B-B10750786CB0}">
      <dgm:prSet/>
      <dgm:spPr/>
      <dgm:t>
        <a:bodyPr/>
        <a:lstStyle/>
        <a:p>
          <a:endParaRPr lang="en-US"/>
        </a:p>
      </dgm:t>
    </dgm:pt>
    <dgm:pt modelId="{7D3E05D5-52AC-9A46-9E2E-80B30E445051}">
      <dgm:prSet/>
      <dgm:spPr>
        <a:solidFill>
          <a:schemeClr val="accent4">
            <a:alpha val="90000"/>
          </a:schemeClr>
        </a:solidFill>
      </dgm:spPr>
      <dgm:t>
        <a:bodyPr/>
        <a:lstStyle/>
        <a:p>
          <a:pPr rtl="0"/>
          <a:r>
            <a:rPr lang="en-US" dirty="0"/>
            <a:t>Safely operate inside a vacuum</a:t>
          </a:r>
        </a:p>
      </dgm:t>
    </dgm:pt>
    <dgm:pt modelId="{D528341E-D76C-244F-A4D7-261D55C841FA}" type="parTrans" cxnId="{49F34B7B-8DE0-6F49-9316-3587B43AECFE}">
      <dgm:prSet/>
      <dgm:spPr/>
      <dgm:t>
        <a:bodyPr/>
        <a:lstStyle/>
        <a:p>
          <a:endParaRPr lang="en-US"/>
        </a:p>
      </dgm:t>
    </dgm:pt>
    <dgm:pt modelId="{CC0B4A4F-0E9A-544F-A931-689E6466E907}" type="sibTrans" cxnId="{49F34B7B-8DE0-6F49-9316-3587B43AECFE}">
      <dgm:prSet/>
      <dgm:spPr/>
      <dgm:t>
        <a:bodyPr/>
        <a:lstStyle/>
        <a:p>
          <a:endParaRPr lang="en-US"/>
        </a:p>
      </dgm:t>
    </dgm:pt>
    <dgm:pt modelId="{2FDB2F9B-F79A-5D45-906B-B8F73B3C2991}">
      <dgm:prSet/>
      <dgm:spPr>
        <a:solidFill>
          <a:schemeClr val="accent4"/>
        </a:solidFill>
      </dgm:spPr>
      <dgm:t>
        <a:bodyPr/>
        <a:lstStyle/>
        <a:p>
          <a:pPr rtl="0"/>
          <a:r>
            <a:rPr lang="en-US" dirty="0"/>
            <a:t>Must quickly transfer heat away from heat sources</a:t>
          </a:r>
        </a:p>
      </dgm:t>
    </dgm:pt>
    <dgm:pt modelId="{11C95CF0-6828-D847-B42E-DD53F4D0FAD4}" type="parTrans" cxnId="{35DA9D7A-F5CD-C049-A7B1-DDD600A99D9E}">
      <dgm:prSet/>
      <dgm:spPr/>
      <dgm:t>
        <a:bodyPr/>
        <a:lstStyle/>
        <a:p>
          <a:endParaRPr lang="en-US"/>
        </a:p>
      </dgm:t>
    </dgm:pt>
    <dgm:pt modelId="{41000D8D-C60F-1E4D-8382-B59C0F693D12}" type="sibTrans" cxnId="{35DA9D7A-F5CD-C049-A7B1-DDD600A99D9E}">
      <dgm:prSet/>
      <dgm:spPr/>
      <dgm:t>
        <a:bodyPr/>
        <a:lstStyle/>
        <a:p>
          <a:endParaRPr lang="en-US"/>
        </a:p>
      </dgm:t>
    </dgm:pt>
    <dgm:pt modelId="{655D586B-BFAF-1047-A1A1-65E4B853F5E5}">
      <dgm:prSet/>
      <dgm:spPr>
        <a:solidFill>
          <a:schemeClr val="accent4"/>
        </a:solidFill>
      </dgm:spPr>
      <dgm:t>
        <a:bodyPr/>
        <a:lstStyle/>
        <a:p>
          <a:pPr rtl="0"/>
          <a:r>
            <a:rPr lang="en-US" dirty="0"/>
            <a:t>Must either store heat in pendulum arm or transfer heat into surroundings</a:t>
          </a:r>
        </a:p>
      </dgm:t>
    </dgm:pt>
    <dgm:pt modelId="{B045FE7F-49B6-A548-AC1F-1FE37F8928A8}" type="parTrans" cxnId="{FC128856-B6AE-5D4B-84CF-CD722F47B096}">
      <dgm:prSet/>
      <dgm:spPr/>
      <dgm:t>
        <a:bodyPr/>
        <a:lstStyle/>
        <a:p>
          <a:endParaRPr lang="en-US"/>
        </a:p>
      </dgm:t>
    </dgm:pt>
    <dgm:pt modelId="{AECC80BF-6C43-FC42-868A-79705D6432DA}" type="sibTrans" cxnId="{FC128856-B6AE-5D4B-84CF-CD722F47B096}">
      <dgm:prSet/>
      <dgm:spPr/>
      <dgm:t>
        <a:bodyPr/>
        <a:lstStyle/>
        <a:p>
          <a:endParaRPr lang="en-US"/>
        </a:p>
      </dgm:t>
    </dgm:pt>
    <dgm:pt modelId="{1F4E663F-F4A3-8F4C-8C1B-476DB3D97FEC}">
      <dgm:prSet/>
      <dgm:spPr>
        <a:solidFill>
          <a:schemeClr val="accent4"/>
        </a:solidFill>
      </dgm:spPr>
      <dgm:t>
        <a:bodyPr/>
        <a:lstStyle/>
        <a:p>
          <a:r>
            <a:rPr lang="en-US" dirty="0"/>
            <a:t>Pendulum arm must operate within vacuum chamber</a:t>
          </a:r>
        </a:p>
      </dgm:t>
    </dgm:pt>
    <dgm:pt modelId="{3E7715FA-3F99-EB49-B1CB-245B337A296C}" type="parTrans" cxnId="{052A66C6-1999-BB44-B73E-16AF6C706F20}">
      <dgm:prSet/>
      <dgm:spPr/>
      <dgm:t>
        <a:bodyPr/>
        <a:lstStyle/>
        <a:p>
          <a:endParaRPr lang="en-US"/>
        </a:p>
      </dgm:t>
    </dgm:pt>
    <dgm:pt modelId="{F11858F3-A2EB-9F4A-AC6D-6F1925F54BB6}" type="sibTrans" cxnId="{052A66C6-1999-BB44-B73E-16AF6C706F20}">
      <dgm:prSet/>
      <dgm:spPr/>
      <dgm:t>
        <a:bodyPr/>
        <a:lstStyle/>
        <a:p>
          <a:endParaRPr lang="en-US"/>
        </a:p>
      </dgm:t>
    </dgm:pt>
    <dgm:pt modelId="{8FFE63E7-4B6E-5049-A141-F9166E39648B}">
      <dgm:prSet/>
      <dgm:spPr>
        <a:solidFill>
          <a:schemeClr val="accent4"/>
        </a:solidFill>
      </dgm:spPr>
      <dgm:t>
        <a:bodyPr/>
        <a:lstStyle/>
        <a:p>
          <a:r>
            <a:rPr lang="en-US" dirty="0"/>
            <a:t>Displacement measurement must observe with sufficient sensitivity </a:t>
          </a:r>
        </a:p>
      </dgm:t>
    </dgm:pt>
    <dgm:pt modelId="{49A9E28B-E18A-014E-A411-E8171149D375}" type="parTrans" cxnId="{1C287478-42F1-4042-9D7B-2B761586AE76}">
      <dgm:prSet/>
      <dgm:spPr/>
      <dgm:t>
        <a:bodyPr/>
        <a:lstStyle/>
        <a:p>
          <a:endParaRPr lang="en-US"/>
        </a:p>
      </dgm:t>
    </dgm:pt>
    <dgm:pt modelId="{858528A4-1ED2-864E-8F6C-3257E42D8C4C}" type="sibTrans" cxnId="{1C287478-42F1-4042-9D7B-2B761586AE76}">
      <dgm:prSet/>
      <dgm:spPr/>
      <dgm:t>
        <a:bodyPr/>
        <a:lstStyle/>
        <a:p>
          <a:endParaRPr lang="en-US"/>
        </a:p>
      </dgm:t>
    </dgm:pt>
    <dgm:pt modelId="{AE1D8072-6DAE-BE49-84BB-C5D1D3470F33}" type="pres">
      <dgm:prSet presAssocID="{0A46B449-8144-6F45-9D8D-EA254B24167B}" presName="Name0" presStyleCnt="0">
        <dgm:presLayoutVars>
          <dgm:dir/>
          <dgm:animLvl val="lvl"/>
          <dgm:resizeHandles val="exact"/>
        </dgm:presLayoutVars>
      </dgm:prSet>
      <dgm:spPr/>
    </dgm:pt>
    <dgm:pt modelId="{A798E1C1-9B38-8043-A166-9DBEE8F6C98C}" type="pres">
      <dgm:prSet presAssocID="{F4099069-89FA-5744-91B4-BA2A9067D664}" presName="linNode" presStyleCnt="0"/>
      <dgm:spPr/>
    </dgm:pt>
    <dgm:pt modelId="{AB0E05E3-2D39-EC4A-9984-3C94B72B3055}" type="pres">
      <dgm:prSet presAssocID="{F4099069-89FA-5744-91B4-BA2A9067D664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884F769D-079A-CC4A-A6DF-EAA8BDC3ACE5}" type="pres">
      <dgm:prSet presAssocID="{F4099069-89FA-5744-91B4-BA2A9067D664}" presName="descendantText" presStyleLbl="alignAccFollowNode1" presStyleIdx="0" presStyleCnt="3">
        <dgm:presLayoutVars>
          <dgm:bulletEnabled val="1"/>
        </dgm:presLayoutVars>
      </dgm:prSet>
      <dgm:spPr/>
    </dgm:pt>
    <dgm:pt modelId="{D1C5F2C8-C47E-5D4C-AD78-02510F65202F}" type="pres">
      <dgm:prSet presAssocID="{087F2B55-65C2-8B4E-AF96-A72B7CB7B470}" presName="sp" presStyleCnt="0"/>
      <dgm:spPr/>
    </dgm:pt>
    <dgm:pt modelId="{F1602DF5-5A33-964D-9DD3-77FE5ECC5076}" type="pres">
      <dgm:prSet presAssocID="{A6F494A3-D503-3842-BFD7-EA95D9A3590C}" presName="linNode" presStyleCnt="0"/>
      <dgm:spPr/>
    </dgm:pt>
    <dgm:pt modelId="{EA4512C4-49BB-C340-A035-C23DD9E67DA1}" type="pres">
      <dgm:prSet presAssocID="{A6F494A3-D503-3842-BFD7-EA95D9A3590C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26FBAC8-CF13-F64D-AA4D-4B72C6D9D976}" type="pres">
      <dgm:prSet presAssocID="{A6F494A3-D503-3842-BFD7-EA95D9A3590C}" presName="descendantText" presStyleLbl="alignAccFollowNode1" presStyleIdx="1" presStyleCnt="3" custLinFactNeighborX="-88" custLinFactNeighborY="773">
        <dgm:presLayoutVars>
          <dgm:bulletEnabled val="1"/>
        </dgm:presLayoutVars>
      </dgm:prSet>
      <dgm:spPr/>
    </dgm:pt>
    <dgm:pt modelId="{B76CCA84-0A64-8D4E-A676-F2407A517702}" type="pres">
      <dgm:prSet presAssocID="{5204CB97-E9AF-394C-B3A2-71847675A120}" presName="sp" presStyleCnt="0"/>
      <dgm:spPr/>
    </dgm:pt>
    <dgm:pt modelId="{03AA1F9D-6637-C444-A76E-ACFB16E4BCEC}" type="pres">
      <dgm:prSet presAssocID="{C324F36D-4506-A94B-9C96-8FFBDF225125}" presName="linNode" presStyleCnt="0"/>
      <dgm:spPr/>
    </dgm:pt>
    <dgm:pt modelId="{07736341-34EC-5E41-A848-45C60A62F765}" type="pres">
      <dgm:prSet presAssocID="{C324F36D-4506-A94B-9C96-8FFBDF225125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5F0D7BAD-E1E5-CF43-93AF-631F5D6B263D}" type="pres">
      <dgm:prSet presAssocID="{C324F36D-4506-A94B-9C96-8FFBDF225125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9865AF02-BF96-6044-BD68-254DACBEE1A5}" type="presOf" srcId="{C324F36D-4506-A94B-9C96-8FFBDF225125}" destId="{07736341-34EC-5E41-A848-45C60A62F765}" srcOrd="0" destOrd="0" presId="urn:microsoft.com/office/officeart/2005/8/layout/vList5"/>
    <dgm:cxn modelId="{15D23C48-60D3-CE42-AE6A-EC8C38642847}" srcId="{F4099069-89FA-5744-91B4-BA2A9067D664}" destId="{5737D5D4-9AC0-E14B-B5D2-C63258BDF2DD}" srcOrd="1" destOrd="0" parTransId="{F961DD45-A14D-4B40-8942-5B1CF2739207}" sibTransId="{EDC80AB0-9DD7-F94A-AD30-F8070399AB43}"/>
    <dgm:cxn modelId="{C408974B-9D9E-0640-BFE2-53318765BCC7}" type="presOf" srcId="{8FFE63E7-4B6E-5049-A141-F9166E39648B}" destId="{5F0D7BAD-E1E5-CF43-93AF-631F5D6B263D}" srcOrd="0" destOrd="1" presId="urn:microsoft.com/office/officeart/2005/8/layout/vList5"/>
    <dgm:cxn modelId="{FC128856-B6AE-5D4B-84CF-CD722F47B096}" srcId="{A6F494A3-D503-3842-BFD7-EA95D9A3590C}" destId="{655D586B-BFAF-1047-A1A1-65E4B853F5E5}" srcOrd="1" destOrd="0" parTransId="{B045FE7F-49B6-A548-AC1F-1FE37F8928A8}" sibTransId="{AECC80BF-6C43-FC42-868A-79705D6432DA}"/>
    <dgm:cxn modelId="{1C287478-42F1-4042-9D7B-2B761586AE76}" srcId="{C324F36D-4506-A94B-9C96-8FFBDF225125}" destId="{8FFE63E7-4B6E-5049-A141-F9166E39648B}" srcOrd="1" destOrd="0" parTransId="{49A9E28B-E18A-014E-A411-E8171149D375}" sibTransId="{858528A4-1ED2-864E-8F6C-3257E42D8C4C}"/>
    <dgm:cxn modelId="{82A86279-CD23-E147-BB29-3CBCFB85134E}" type="presOf" srcId="{200C0304-226C-4040-BC84-7E4E6FEC4569}" destId="{884F769D-079A-CC4A-A6DF-EAA8BDC3ACE5}" srcOrd="0" destOrd="2" presId="urn:microsoft.com/office/officeart/2005/8/layout/vList5"/>
    <dgm:cxn modelId="{B6975E7A-94BD-5743-9B45-C52B63E9FD7F}" type="presOf" srcId="{0A46B449-8144-6F45-9D8D-EA254B24167B}" destId="{AE1D8072-6DAE-BE49-84BB-C5D1D3470F33}" srcOrd="0" destOrd="0" presId="urn:microsoft.com/office/officeart/2005/8/layout/vList5"/>
    <dgm:cxn modelId="{35DA9D7A-F5CD-C049-A7B1-DDD600A99D9E}" srcId="{A6F494A3-D503-3842-BFD7-EA95D9A3590C}" destId="{2FDB2F9B-F79A-5D45-906B-B8F73B3C2991}" srcOrd="0" destOrd="0" parTransId="{11C95CF0-6828-D847-B42E-DD53F4D0FAD4}" sibTransId="{41000D8D-C60F-1E4D-8382-B59C0F693D12}"/>
    <dgm:cxn modelId="{49F34B7B-8DE0-6F49-9316-3587B43AECFE}" srcId="{F4099069-89FA-5744-91B4-BA2A9067D664}" destId="{7D3E05D5-52AC-9A46-9E2E-80B30E445051}" srcOrd="0" destOrd="0" parTransId="{D528341E-D76C-244F-A4D7-261D55C841FA}" sibTransId="{CC0B4A4F-0E9A-544F-A931-689E6466E907}"/>
    <dgm:cxn modelId="{8E7A9E84-D705-EC45-858B-DBDEFCFFC907}" type="presOf" srcId="{F4099069-89FA-5744-91B4-BA2A9067D664}" destId="{AB0E05E3-2D39-EC4A-9984-3C94B72B3055}" srcOrd="0" destOrd="0" presId="urn:microsoft.com/office/officeart/2005/8/layout/vList5"/>
    <dgm:cxn modelId="{D548EC8F-80D7-1F46-880B-B10750786CB0}" srcId="{F4099069-89FA-5744-91B4-BA2A9067D664}" destId="{200C0304-226C-4040-BC84-7E4E6FEC4569}" srcOrd="2" destOrd="0" parTransId="{C7E98AAE-A7C6-7F4A-B954-9F3203707B8D}" sibTransId="{D7D5D823-D672-1E4B-904A-600EF3EEC328}"/>
    <dgm:cxn modelId="{AB039490-C06D-224A-B0BA-8267BF4E62FC}" type="presOf" srcId="{1F4E663F-F4A3-8F4C-8C1B-476DB3D97FEC}" destId="{5F0D7BAD-E1E5-CF43-93AF-631F5D6B263D}" srcOrd="0" destOrd="0" presId="urn:microsoft.com/office/officeart/2005/8/layout/vList5"/>
    <dgm:cxn modelId="{C2C6EA98-E04F-B54A-AAA0-D55C7A1CD7A6}" type="presOf" srcId="{5737D5D4-9AC0-E14B-B5D2-C63258BDF2DD}" destId="{884F769D-079A-CC4A-A6DF-EAA8BDC3ACE5}" srcOrd="0" destOrd="1" presId="urn:microsoft.com/office/officeart/2005/8/layout/vList5"/>
    <dgm:cxn modelId="{4F9B4D9F-E4B4-9D43-9F2E-B8984D093FA5}" srcId="{0A46B449-8144-6F45-9D8D-EA254B24167B}" destId="{A6F494A3-D503-3842-BFD7-EA95D9A3590C}" srcOrd="1" destOrd="0" parTransId="{3053665C-8254-8942-814E-1BEB126C2D97}" sibTransId="{5204CB97-E9AF-394C-B3A2-71847675A120}"/>
    <dgm:cxn modelId="{FBB8E3AD-00C0-B348-A808-EF7E06D610D7}" type="presOf" srcId="{7D3E05D5-52AC-9A46-9E2E-80B30E445051}" destId="{884F769D-079A-CC4A-A6DF-EAA8BDC3ACE5}" srcOrd="0" destOrd="0" presId="urn:microsoft.com/office/officeart/2005/8/layout/vList5"/>
    <dgm:cxn modelId="{E79677BB-61EE-BE4D-8D2F-A153794E44C1}" srcId="{0A46B449-8144-6F45-9D8D-EA254B24167B}" destId="{C324F36D-4506-A94B-9C96-8FFBDF225125}" srcOrd="2" destOrd="0" parTransId="{79976BB8-28CA-674B-977E-DDA35D4A133D}" sibTransId="{D5519FF5-F70A-D548-ACB8-3630C9EDB5F0}"/>
    <dgm:cxn modelId="{8213C8C5-D2CB-994F-99A0-ED362321EC07}" type="presOf" srcId="{2FDB2F9B-F79A-5D45-906B-B8F73B3C2991}" destId="{B26FBAC8-CF13-F64D-AA4D-4B72C6D9D976}" srcOrd="0" destOrd="0" presId="urn:microsoft.com/office/officeart/2005/8/layout/vList5"/>
    <dgm:cxn modelId="{052A66C6-1999-BB44-B73E-16AF6C706F20}" srcId="{C324F36D-4506-A94B-9C96-8FFBDF225125}" destId="{1F4E663F-F4A3-8F4C-8C1B-476DB3D97FEC}" srcOrd="0" destOrd="0" parTransId="{3E7715FA-3F99-EB49-B1CB-245B337A296C}" sibTransId="{F11858F3-A2EB-9F4A-AC6D-6F1925F54BB6}"/>
    <dgm:cxn modelId="{8ABB12EC-227A-9144-806D-1A8DD9B72A3B}" type="presOf" srcId="{655D586B-BFAF-1047-A1A1-65E4B853F5E5}" destId="{B26FBAC8-CF13-F64D-AA4D-4B72C6D9D976}" srcOrd="0" destOrd="1" presId="urn:microsoft.com/office/officeart/2005/8/layout/vList5"/>
    <dgm:cxn modelId="{87DB50F7-1394-1447-8E8F-DD8B0FCD1299}" type="presOf" srcId="{A6F494A3-D503-3842-BFD7-EA95D9A3590C}" destId="{EA4512C4-49BB-C340-A035-C23DD9E67DA1}" srcOrd="0" destOrd="0" presId="urn:microsoft.com/office/officeart/2005/8/layout/vList5"/>
    <dgm:cxn modelId="{60F16DFD-352D-7943-8100-CF6A2BEEFAE4}" srcId="{0A46B449-8144-6F45-9D8D-EA254B24167B}" destId="{F4099069-89FA-5744-91B4-BA2A9067D664}" srcOrd="0" destOrd="0" parTransId="{C2AEA0B2-ADA9-BD4C-9D4F-D0D2F42FFAF9}" sibTransId="{087F2B55-65C2-8B4E-AF96-A72B7CB7B470}"/>
    <dgm:cxn modelId="{22ED31BD-B767-C24B-8E54-60B8B6E912BA}" type="presParOf" srcId="{AE1D8072-6DAE-BE49-84BB-C5D1D3470F33}" destId="{A798E1C1-9B38-8043-A166-9DBEE8F6C98C}" srcOrd="0" destOrd="0" presId="urn:microsoft.com/office/officeart/2005/8/layout/vList5"/>
    <dgm:cxn modelId="{636B18D5-6269-A841-9495-0393C5DE8828}" type="presParOf" srcId="{A798E1C1-9B38-8043-A166-9DBEE8F6C98C}" destId="{AB0E05E3-2D39-EC4A-9984-3C94B72B3055}" srcOrd="0" destOrd="0" presId="urn:microsoft.com/office/officeart/2005/8/layout/vList5"/>
    <dgm:cxn modelId="{E3EA6B6B-D902-F541-9CBA-F351DA753BAC}" type="presParOf" srcId="{A798E1C1-9B38-8043-A166-9DBEE8F6C98C}" destId="{884F769D-079A-CC4A-A6DF-EAA8BDC3ACE5}" srcOrd="1" destOrd="0" presId="urn:microsoft.com/office/officeart/2005/8/layout/vList5"/>
    <dgm:cxn modelId="{6426A3E8-71FF-4648-ABBD-501F55B0D485}" type="presParOf" srcId="{AE1D8072-6DAE-BE49-84BB-C5D1D3470F33}" destId="{D1C5F2C8-C47E-5D4C-AD78-02510F65202F}" srcOrd="1" destOrd="0" presId="urn:microsoft.com/office/officeart/2005/8/layout/vList5"/>
    <dgm:cxn modelId="{485D5F75-73BE-EE47-B746-FC0E21E577C5}" type="presParOf" srcId="{AE1D8072-6DAE-BE49-84BB-C5D1D3470F33}" destId="{F1602DF5-5A33-964D-9DD3-77FE5ECC5076}" srcOrd="2" destOrd="0" presId="urn:microsoft.com/office/officeart/2005/8/layout/vList5"/>
    <dgm:cxn modelId="{7E4DEBD6-CF3B-2546-80C8-B3DE256EDE8B}" type="presParOf" srcId="{F1602DF5-5A33-964D-9DD3-77FE5ECC5076}" destId="{EA4512C4-49BB-C340-A035-C23DD9E67DA1}" srcOrd="0" destOrd="0" presId="urn:microsoft.com/office/officeart/2005/8/layout/vList5"/>
    <dgm:cxn modelId="{9BD77970-1DE0-1845-A969-4AF190613D57}" type="presParOf" srcId="{F1602DF5-5A33-964D-9DD3-77FE5ECC5076}" destId="{B26FBAC8-CF13-F64D-AA4D-4B72C6D9D976}" srcOrd="1" destOrd="0" presId="urn:microsoft.com/office/officeart/2005/8/layout/vList5"/>
    <dgm:cxn modelId="{F09B8557-555B-D34A-834E-A5845039F82E}" type="presParOf" srcId="{AE1D8072-6DAE-BE49-84BB-C5D1D3470F33}" destId="{B76CCA84-0A64-8D4E-A676-F2407A517702}" srcOrd="3" destOrd="0" presId="urn:microsoft.com/office/officeart/2005/8/layout/vList5"/>
    <dgm:cxn modelId="{075D3963-D29D-5946-B210-0F3A6DA44178}" type="presParOf" srcId="{AE1D8072-6DAE-BE49-84BB-C5D1D3470F33}" destId="{03AA1F9D-6637-C444-A76E-ACFB16E4BCEC}" srcOrd="4" destOrd="0" presId="urn:microsoft.com/office/officeart/2005/8/layout/vList5"/>
    <dgm:cxn modelId="{8FCF50CD-76AC-A543-BBA2-BF21C5BDC7F4}" type="presParOf" srcId="{03AA1F9D-6637-C444-A76E-ACFB16E4BCEC}" destId="{07736341-34EC-5E41-A848-45C60A62F765}" srcOrd="0" destOrd="0" presId="urn:microsoft.com/office/officeart/2005/8/layout/vList5"/>
    <dgm:cxn modelId="{ADB793A1-1BDC-2E49-B434-35E1BAA8004B}" type="presParOf" srcId="{03AA1F9D-6637-C444-A76E-ACFB16E4BCEC}" destId="{5F0D7BAD-E1E5-CF43-93AF-631F5D6B263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4F769D-079A-CC4A-A6DF-EAA8BDC3ACE5}">
      <dsp:nvSpPr>
        <dsp:cNvPr id="0" name=""/>
        <dsp:cNvSpPr/>
      </dsp:nvSpPr>
      <dsp:spPr>
        <a:xfrm rot="5400000">
          <a:off x="6786718" y="-2663566"/>
          <a:ext cx="1353889" cy="7024624"/>
        </a:xfrm>
        <a:prstGeom prst="round2SameRect">
          <a:avLst/>
        </a:prstGeom>
        <a:solidFill>
          <a:schemeClr val="accent4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Safely operate inside a vacuum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Sufficient capacity for the duration of setup and experiment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Provide necessary maximum current</a:t>
          </a:r>
        </a:p>
      </dsp:txBody>
      <dsp:txXfrm rot="-5400000">
        <a:off x="3951351" y="237892"/>
        <a:ext cx="6958533" cy="1221707"/>
      </dsp:txXfrm>
    </dsp:sp>
    <dsp:sp modelId="{AB0E05E3-2D39-EC4A-9984-3C94B72B3055}">
      <dsp:nvSpPr>
        <dsp:cNvPr id="0" name=""/>
        <dsp:cNvSpPr/>
      </dsp:nvSpPr>
      <dsp:spPr>
        <a:xfrm>
          <a:off x="0" y="2564"/>
          <a:ext cx="3951350" cy="1692361"/>
        </a:xfrm>
        <a:prstGeom prst="roundRect">
          <a:avLst/>
        </a:prstGeom>
        <a:solidFill>
          <a:srgbClr val="99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0" i="0" kern="1200" dirty="0"/>
            <a:t>Electrical</a:t>
          </a:r>
          <a:endParaRPr lang="en-US" sz="4900" kern="1200" dirty="0"/>
        </a:p>
      </dsp:txBody>
      <dsp:txXfrm>
        <a:off x="82614" y="85178"/>
        <a:ext cx="3786122" cy="1527133"/>
      </dsp:txXfrm>
    </dsp:sp>
    <dsp:sp modelId="{B26FBAC8-CF13-F64D-AA4D-4B72C6D9D976}">
      <dsp:nvSpPr>
        <dsp:cNvPr id="0" name=""/>
        <dsp:cNvSpPr/>
      </dsp:nvSpPr>
      <dsp:spPr>
        <a:xfrm rot="5400000">
          <a:off x="6783241" y="-876121"/>
          <a:ext cx="1353889" cy="7024624"/>
        </a:xfrm>
        <a:prstGeom prst="round2SameRect">
          <a:avLst/>
        </a:prstGeom>
        <a:solidFill>
          <a:schemeClr val="accent4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Must quickly transfer heat away from heat sources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Must either store heat in pendulum arm or transfer heat into surroundings</a:t>
          </a:r>
        </a:p>
      </dsp:txBody>
      <dsp:txXfrm rot="-5400000">
        <a:off x="3947874" y="2025337"/>
        <a:ext cx="6958533" cy="1221707"/>
      </dsp:txXfrm>
    </dsp:sp>
    <dsp:sp modelId="{EA4512C4-49BB-C340-A035-C23DD9E67DA1}">
      <dsp:nvSpPr>
        <dsp:cNvPr id="0" name=""/>
        <dsp:cNvSpPr/>
      </dsp:nvSpPr>
      <dsp:spPr>
        <a:xfrm>
          <a:off x="0" y="1779544"/>
          <a:ext cx="3951350" cy="1692361"/>
        </a:xfrm>
        <a:prstGeom prst="roundRect">
          <a:avLst/>
        </a:prstGeom>
        <a:solidFill>
          <a:srgbClr val="99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0" i="0" kern="1200" dirty="0"/>
            <a:t>Thermal</a:t>
          </a:r>
          <a:endParaRPr lang="en-US" sz="4900" kern="1200" dirty="0"/>
        </a:p>
      </dsp:txBody>
      <dsp:txXfrm>
        <a:off x="82614" y="1862158"/>
        <a:ext cx="3786122" cy="1527133"/>
      </dsp:txXfrm>
    </dsp:sp>
    <dsp:sp modelId="{5F0D7BAD-E1E5-CF43-93AF-631F5D6B263D}">
      <dsp:nvSpPr>
        <dsp:cNvPr id="0" name=""/>
        <dsp:cNvSpPr/>
      </dsp:nvSpPr>
      <dsp:spPr>
        <a:xfrm rot="5400000">
          <a:off x="6786718" y="890392"/>
          <a:ext cx="1353889" cy="7024624"/>
        </a:xfrm>
        <a:prstGeom prst="round2SameRect">
          <a:avLst/>
        </a:prstGeom>
        <a:solidFill>
          <a:schemeClr val="accent4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Pendulum arm must operate within vacuum chamber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Displacement measurement must observe with sufficient sensitivity </a:t>
          </a:r>
        </a:p>
      </dsp:txBody>
      <dsp:txXfrm rot="-5400000">
        <a:off x="3951351" y="3791851"/>
        <a:ext cx="6958533" cy="1221707"/>
      </dsp:txXfrm>
    </dsp:sp>
    <dsp:sp modelId="{07736341-34EC-5E41-A848-45C60A62F765}">
      <dsp:nvSpPr>
        <dsp:cNvPr id="0" name=""/>
        <dsp:cNvSpPr/>
      </dsp:nvSpPr>
      <dsp:spPr>
        <a:xfrm>
          <a:off x="0" y="3556523"/>
          <a:ext cx="3951350" cy="1692361"/>
        </a:xfrm>
        <a:prstGeom prst="roundRect">
          <a:avLst/>
        </a:prstGeom>
        <a:solidFill>
          <a:srgbClr val="99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0" i="0" kern="1200" dirty="0"/>
            <a:t>Mechanical</a:t>
          </a:r>
          <a:endParaRPr lang="en-US" sz="4900" kern="1200" dirty="0"/>
        </a:p>
      </dsp:txBody>
      <dsp:txXfrm>
        <a:off x="82614" y="3639137"/>
        <a:ext cx="3786122" cy="1527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72470A-B103-6A80-4BE6-39562E4160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A267AF-6FBD-72D7-B76E-5459288B18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F4CEF-BDA2-4245-A874-FF8643F69BBA}" type="datetimeFigureOut">
              <a:rPr lang="en-US" smtClean="0"/>
              <a:t>4/22/25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9FC15F-8CC4-85E7-94BD-94DA5A6AE6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7DB37F-4FA0-FAA2-97AF-884032A342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53F03-3209-5A4A-8F83-C12914885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63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9A145-852A-A845-A25B-F7B8C449F3DA}" type="datetimeFigureOut">
              <a:rPr lang="en-US" smtClean="0"/>
              <a:t>4/22/25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CA721-380B-0048-B9D1-E03304074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09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CA721-380B-0048-B9D1-E033040743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11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CA721-380B-0048-B9D1-E033040743C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01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CA721-380B-0048-B9D1-E033040743C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25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1;p125">
            <a:extLst>
              <a:ext uri="{FF2B5EF4-FFF2-40B4-BE49-F238E27FC236}">
                <a16:creationId xmlns:a16="http://schemas.microsoft.com/office/drawing/2014/main" id="{CCA4EE98-1B22-F200-5B74-F0490C0D794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66800" y="1676723"/>
            <a:ext cx="10058400" cy="150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700"/>
              <a:buFont typeface="Arial Black"/>
              <a:buNone/>
              <a:defRPr sz="2700">
                <a:solidFill>
                  <a:srgbClr val="9900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32;p125">
            <a:extLst>
              <a:ext uri="{FF2B5EF4-FFF2-40B4-BE49-F238E27FC236}">
                <a16:creationId xmlns:a16="http://schemas.microsoft.com/office/drawing/2014/main" id="{BE347489-954B-002D-74E6-F3D8061DC70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352800" y="3222424"/>
            <a:ext cx="5486400" cy="100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ysClr val="windowText" lastClr="000000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1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4625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305B5-A094-5948-F5CD-D436AE48C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FF2C11-3A6D-851E-59A3-7BD83A306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456DE-08D0-A4A8-97C1-B4BBF5A9C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9E97F-45E7-D647-8006-B9AA9844DE02}" type="datetimeFigureOut">
              <a:rPr lang="en-US" smtClean="0"/>
              <a:t>4/22/25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0F8FD-0504-DA51-6131-205B34DCE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075AF-65C6-BD70-4E11-A2A2F5E16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21CC-5EAE-494E-B295-5AC473DA9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7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>
  <p:cSld name="Title Slid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25"/>
          <p:cNvSpPr txBox="1">
            <a:spLocks noGrp="1"/>
          </p:cNvSpPr>
          <p:nvPr>
            <p:ph type="ctrTitle"/>
          </p:nvPr>
        </p:nvSpPr>
        <p:spPr>
          <a:xfrm>
            <a:off x="612650" y="3293319"/>
            <a:ext cx="5509071" cy="150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700"/>
              <a:buFont typeface="Arial Black"/>
              <a:buNone/>
              <a:defRPr sz="2700">
                <a:solidFill>
                  <a:srgbClr val="9900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25"/>
          <p:cNvSpPr txBox="1">
            <a:spLocks noGrp="1"/>
          </p:cNvSpPr>
          <p:nvPr>
            <p:ph type="subTitle" idx="1"/>
          </p:nvPr>
        </p:nvSpPr>
        <p:spPr>
          <a:xfrm>
            <a:off x="612650" y="4864061"/>
            <a:ext cx="5509071" cy="100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1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 dirty="0"/>
          </a:p>
        </p:txBody>
      </p:sp>
      <p:pic>
        <p:nvPicPr>
          <p:cNvPr id="33" name="Google Shape;33;p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042" y="129828"/>
            <a:ext cx="3756819" cy="1174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6;p124">
            <a:extLst>
              <a:ext uri="{FF2B5EF4-FFF2-40B4-BE49-F238E27FC236}">
                <a16:creationId xmlns:a16="http://schemas.microsoft.com/office/drawing/2014/main" id="{74AF8126-324B-88A3-1A5A-5DB4928CDE2B}"/>
              </a:ext>
            </a:extLst>
          </p:cNvPr>
          <p:cNvPicPr preferRelativeResize="0"/>
          <p:nvPr userDrawn="1"/>
        </p:nvPicPr>
        <p:blipFill rotWithShape="1">
          <a:blip r:embed="rId3">
            <a:alphaModFix amt="5000"/>
          </a:blip>
          <a:srcRect/>
          <a:stretch/>
        </p:blipFill>
        <p:spPr>
          <a:xfrm>
            <a:off x="4862148" y="-623226"/>
            <a:ext cx="8104451" cy="8104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0735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6"/>
          <p:cNvSpPr txBox="1">
            <a:spLocks noGrp="1"/>
          </p:cNvSpPr>
          <p:nvPr>
            <p:ph type="title"/>
          </p:nvPr>
        </p:nvSpPr>
        <p:spPr>
          <a:xfrm>
            <a:off x="609600" y="365762"/>
            <a:ext cx="10972800" cy="454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100"/>
              <a:buFont typeface="Arial Black"/>
              <a:buNone/>
              <a:defRPr sz="2100">
                <a:solidFill>
                  <a:srgbClr val="9900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9F7F11BB-C8F3-3465-4A69-FB51B8625C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926123"/>
            <a:ext cx="10976264" cy="5250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7340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" preserve="1">
  <p:cSld name="Section Divi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127"/>
          <p:cNvCxnSpPr/>
          <p:nvPr/>
        </p:nvCxnSpPr>
        <p:spPr>
          <a:xfrm>
            <a:off x="640081" y="4833257"/>
            <a:ext cx="3773731" cy="0"/>
          </a:xfrm>
          <a:prstGeom prst="straightConnector1">
            <a:avLst/>
          </a:prstGeom>
          <a:noFill/>
          <a:ln w="50800" cap="flat" cmpd="sng">
            <a:solidFill>
              <a:srgbClr val="99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1" name="Google Shape;41;p127"/>
          <p:cNvSpPr txBox="1">
            <a:spLocks noGrp="1"/>
          </p:cNvSpPr>
          <p:nvPr>
            <p:ph type="body" idx="1"/>
          </p:nvPr>
        </p:nvSpPr>
        <p:spPr>
          <a:xfrm>
            <a:off x="612650" y="4041650"/>
            <a:ext cx="6194425" cy="69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i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377" lvl="1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566" lvl="2" indent="-32384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431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</a:defRPr>
            </a:lvl4pPr>
            <a:lvl5pPr marL="2285943" lvl="4" indent="-31431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</a:defRPr>
            </a:lvl5pPr>
            <a:lvl6pPr marL="2743131" lvl="5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pic>
        <p:nvPicPr>
          <p:cNvPr id="2" name="Google Shape;26;p124">
            <a:extLst>
              <a:ext uri="{FF2B5EF4-FFF2-40B4-BE49-F238E27FC236}">
                <a16:creationId xmlns:a16="http://schemas.microsoft.com/office/drawing/2014/main" id="{0B732776-0DF3-D86F-9554-B35F24969B48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"/>
          </a:blip>
          <a:srcRect/>
          <a:stretch/>
        </p:blipFill>
        <p:spPr>
          <a:xfrm>
            <a:off x="4862148" y="-623226"/>
            <a:ext cx="8104451" cy="8104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3062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 - Text and Object " preserve="1" userDrawn="1">
  <p:cSld name="2 Column - Text and Object 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8"/>
          <p:cNvSpPr txBox="1">
            <a:spLocks noGrp="1"/>
          </p:cNvSpPr>
          <p:nvPr>
            <p:ph type="title"/>
          </p:nvPr>
        </p:nvSpPr>
        <p:spPr>
          <a:xfrm>
            <a:off x="612648" y="365762"/>
            <a:ext cx="10972800" cy="454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100"/>
              <a:buFont typeface="Arial Black"/>
              <a:buNone/>
              <a:defRPr sz="2100">
                <a:solidFill>
                  <a:srgbClr val="9900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3DE52BA6-9351-4E41-C420-A62979F9775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6137" y="926123"/>
            <a:ext cx="5401469" cy="5250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D4C04D91-A1BF-9520-EA56-3CAD5977D30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4396" y="926123"/>
            <a:ext cx="5401469" cy="5250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8311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 - Text and Object " preserve="1" userDrawn="1">
  <p:cSld name="1_2 Column - Text and Object 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8"/>
          <p:cNvSpPr txBox="1">
            <a:spLocks noGrp="1"/>
          </p:cNvSpPr>
          <p:nvPr>
            <p:ph type="title"/>
          </p:nvPr>
        </p:nvSpPr>
        <p:spPr>
          <a:xfrm>
            <a:off x="612648" y="365762"/>
            <a:ext cx="10972800" cy="454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100"/>
              <a:buFont typeface="Arial Black"/>
              <a:buNone/>
              <a:defRPr sz="2100">
                <a:solidFill>
                  <a:srgbClr val="9900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B2F7E0-4035-E2B6-5764-ABD9F95E197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98660" y="1611982"/>
            <a:ext cx="5401469" cy="45649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182475DB-F39A-5C30-7704-5C8786CA90B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6136" y="1611986"/>
            <a:ext cx="5401469" cy="45649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Google Shape;41;p127">
            <a:extLst>
              <a:ext uri="{FF2B5EF4-FFF2-40B4-BE49-F238E27FC236}">
                <a16:creationId xmlns:a16="http://schemas.microsoft.com/office/drawing/2014/main" id="{16154F28-A215-0748-FFB7-DC22F71887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6137" y="866433"/>
            <a:ext cx="5401469" cy="69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ctr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i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377" lvl="1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566" lvl="2" indent="-32384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431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</a:defRPr>
            </a:lvl4pPr>
            <a:lvl5pPr marL="2285943" lvl="4" indent="-31431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</a:defRPr>
            </a:lvl5pPr>
            <a:lvl6pPr marL="2743131" lvl="5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" name="Google Shape;41;p127">
            <a:extLst>
              <a:ext uri="{FF2B5EF4-FFF2-40B4-BE49-F238E27FC236}">
                <a16:creationId xmlns:a16="http://schemas.microsoft.com/office/drawing/2014/main" id="{2C87C15A-A5E8-E24E-387B-525A9C108FEA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6298660" y="866433"/>
            <a:ext cx="5401469" cy="69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ctr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i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377" lvl="1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566" lvl="2" indent="-32384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431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</a:defRPr>
            </a:lvl4pPr>
            <a:lvl5pPr marL="2285943" lvl="4" indent="-31431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</a:defRPr>
            </a:lvl5pPr>
            <a:lvl6pPr marL="2743131" lvl="5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7237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3D37-3999-C589-5B37-6A140679B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3BE946A-8DE7-0613-E2D3-DFF49CB943C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95469" y="962025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18713AE-75E2-BF09-1BFA-A1D04E2953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5469" y="3687100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29A5B1-BB78-EE39-AA1B-9628BCC81AC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95064" y="962025"/>
            <a:ext cx="5401469" cy="53034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6847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3D37-3999-C589-5B37-6A140679B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20F1C-69CF-521C-202A-7EA374EE10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2649" y="962025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6C6C25B-D3A5-2D9F-85CC-52E61A73EF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649" y="3687100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7F3974-BD7E-7732-2DD1-5675D92155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7883" y="962025"/>
            <a:ext cx="5401469" cy="53034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783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3D37-3999-C589-5B37-6A140679B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20F1C-69CF-521C-202A-7EA374EE10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2649" y="962025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3BE946A-8DE7-0613-E2D3-DFF49CB943C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95469" y="962025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6C6C25B-D3A5-2D9F-85CC-52E61A73EF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649" y="3687100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18713AE-75E2-BF09-1BFA-A1D04E2953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5469" y="3687100"/>
            <a:ext cx="5383883" cy="257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3643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.emf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8"/>
          <p:cNvSpPr/>
          <p:nvPr/>
        </p:nvSpPr>
        <p:spPr>
          <a:xfrm rot="10800000" flipH="1">
            <a:off x="0" y="4725898"/>
            <a:ext cx="12192000" cy="508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0000" dist="20000" dir="5400000" rotWithShape="0">
              <a:srgbClr val="000000">
                <a:alpha val="3568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A14AB835-E388-42BD-ADBF-60EFA294BD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16522" y="5029200"/>
            <a:ext cx="4309239" cy="1828800"/>
          </a:xfrm>
          <a:prstGeom prst="rect">
            <a:avLst/>
          </a:prstGeom>
        </p:spPr>
      </p:pic>
      <p:pic>
        <p:nvPicPr>
          <p:cNvPr id="5" name="Picture 4" descr="A logo of a space engineering research center&#10;&#10;AI-generated content may be incorrect.">
            <a:extLst>
              <a:ext uri="{FF2B5EF4-FFF2-40B4-BE49-F238E27FC236}">
                <a16:creationId xmlns:a16="http://schemas.microsoft.com/office/drawing/2014/main" id="{AFC7D5EA-F1FA-2B75-23A0-5836FBD4286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79380" y="4914900"/>
            <a:ext cx="1828800" cy="1828800"/>
          </a:xfrm>
          <a:prstGeom prst="rect">
            <a:avLst/>
          </a:prstGeom>
        </p:spPr>
      </p:pic>
      <p:pic>
        <p:nvPicPr>
          <p:cNvPr id="11" name="Picture 10" descr="A red shield with torch and sun&#10;&#10;AI-generated content may be incorrect.">
            <a:extLst>
              <a:ext uri="{FF2B5EF4-FFF2-40B4-BE49-F238E27FC236}">
                <a16:creationId xmlns:a16="http://schemas.microsoft.com/office/drawing/2014/main" id="{A903F05A-E160-EC42-757D-48866E2AA67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76231" y="-162839"/>
            <a:ext cx="1435100" cy="162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8362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7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4"/>
          <p:cNvSpPr txBox="1">
            <a:spLocks noGrp="1"/>
          </p:cNvSpPr>
          <p:nvPr>
            <p:ph type="title"/>
          </p:nvPr>
        </p:nvSpPr>
        <p:spPr>
          <a:xfrm>
            <a:off x="612648" y="365128"/>
            <a:ext cx="10972800" cy="45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100"/>
              <a:buFont typeface="Arial Black"/>
              <a:buNone/>
              <a:defRPr sz="2100" b="1" i="0" u="none" strike="noStrike" cap="none">
                <a:solidFill>
                  <a:srgbClr val="99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8" name="Google Shape;28;p124"/>
          <p:cNvSpPr txBox="1">
            <a:spLocks noGrp="1"/>
          </p:cNvSpPr>
          <p:nvPr>
            <p:ph type="body" idx="1"/>
          </p:nvPr>
        </p:nvSpPr>
        <p:spPr>
          <a:xfrm>
            <a:off x="612648" y="914403"/>
            <a:ext cx="10972800" cy="526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" name="Picture 1" descr="Formal_Viterbi_CardOnTrans.eps">
            <a:extLst>
              <a:ext uri="{FF2B5EF4-FFF2-40B4-BE49-F238E27FC236}">
                <a16:creationId xmlns:a16="http://schemas.microsoft.com/office/drawing/2014/main" id="{C778D7D0-274E-FA83-192A-A3DE3983B4F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3644" y="6176966"/>
            <a:ext cx="2693939" cy="77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492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8_7CF6524C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microsoft.com/office/2018/10/relationships/comments" Target="../comments/modernComment_14A_92053AEA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microsoft.com/office/2018/10/relationships/comments" Target="../comments/modernComment_14C_A7E1045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3C608-9930-447A-F7F1-585F94373A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2" y="813604"/>
            <a:ext cx="10972799" cy="2387600"/>
          </a:xfrm>
        </p:spPr>
        <p:txBody>
          <a:bodyPr/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An Updated Parametric Design of a Torsion Pendulum to Demonstrate Attitude Control Using </a:t>
            </a:r>
            <a:r>
              <a:rPr lang="en-US" sz="2800" b="1" dirty="0" err="1">
                <a:solidFill>
                  <a:schemeClr val="bg2">
                    <a:lumMod val="50000"/>
                  </a:schemeClr>
                </a:solidFill>
              </a:rPr>
              <a:t>Microoptoelectromechanical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 System</a:t>
            </a:r>
            <a:br>
              <a:rPr lang="en-US" sz="28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Control of Radiation Pressure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50EAFC-33BA-2601-6641-9F7B3B940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509963"/>
            <a:ext cx="4218878" cy="1655763"/>
          </a:xfrm>
        </p:spPr>
        <p:txBody>
          <a:bodyPr/>
          <a:lstStyle/>
          <a:p>
            <a:r>
              <a:rPr lang="en-US" i="1" dirty="0"/>
              <a:t>Jonathan Messer</a:t>
            </a:r>
          </a:p>
          <a:p>
            <a:r>
              <a:rPr lang="en-US" i="1" dirty="0"/>
              <a:t>Doctoral Student</a:t>
            </a:r>
          </a:p>
          <a:p>
            <a:r>
              <a:rPr lang="en-US" i="1" dirty="0" err="1"/>
              <a:t>jmesser@usc.edu</a:t>
            </a:r>
            <a:endParaRPr lang="en-US" i="1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434AACB-0477-FCC6-A619-F4BCDE285041}"/>
              </a:ext>
            </a:extLst>
          </p:cNvPr>
          <p:cNvSpPr txBox="1">
            <a:spLocks/>
          </p:cNvSpPr>
          <p:nvPr/>
        </p:nvSpPr>
        <p:spPr>
          <a:xfrm>
            <a:off x="5742879" y="3509962"/>
            <a:ext cx="4218878" cy="1655763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189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377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754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5943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131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32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509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i="1" kern="0" dirty="0"/>
              <a:t>Joshua </a:t>
            </a:r>
            <a:r>
              <a:rPr lang="en-US" i="1" kern="0" dirty="0" err="1"/>
              <a:t>Pastizzo</a:t>
            </a:r>
            <a:endParaRPr lang="en-US" i="1" kern="0" dirty="0"/>
          </a:p>
          <a:p>
            <a:r>
              <a:rPr lang="en-US" i="1" kern="0" dirty="0"/>
              <a:t>Graduate Student</a:t>
            </a:r>
          </a:p>
          <a:p>
            <a:r>
              <a:rPr lang="en-US" i="1" kern="0" dirty="0" err="1"/>
              <a:t>pastizzo@usc.edu</a:t>
            </a:r>
            <a:endParaRPr lang="en-US" i="1" kern="0" dirty="0"/>
          </a:p>
        </p:txBody>
      </p:sp>
    </p:spTree>
    <p:extLst>
      <p:ext uri="{BB962C8B-B14F-4D97-AF65-F5344CB8AC3E}">
        <p14:creationId xmlns:p14="http://schemas.microsoft.com/office/powerpoint/2010/main" val="280880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E85AB8-E52D-BFF9-5F10-683D3BEA2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Conserve Momentum Dumping Fuel by Controlling Solar Radiation Pressure</a:t>
            </a:r>
          </a:p>
        </p:txBody>
      </p:sp>
    </p:spTree>
    <p:extLst>
      <p:ext uri="{BB962C8B-B14F-4D97-AF65-F5344CB8AC3E}">
        <p14:creationId xmlns:p14="http://schemas.microsoft.com/office/powerpoint/2010/main" val="2340490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02339-0F33-D511-FE0B-BE7DC531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571642-80FA-D59F-51A3-30A08AD9726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Environmental Torques act against Spacecraft </a:t>
            </a:r>
            <a:r>
              <a:rPr lang="en-US" u="sng" dirty="0"/>
              <a:t>continuously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Spacecraft attitude is maintained by </a:t>
            </a:r>
            <a:r>
              <a:rPr lang="en-US" u="sng" dirty="0"/>
              <a:t>storing angular momentum </a:t>
            </a:r>
            <a:r>
              <a:rPr lang="en-US" dirty="0"/>
              <a:t>using Reaction Wheels or Control Moment Gyroscopes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Momentum Dumping is required to prevent material failure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Magnetic Torquers are </a:t>
            </a:r>
            <a:r>
              <a:rPr lang="en-US" u="sng" dirty="0"/>
              <a:t>ineffective</a:t>
            </a:r>
            <a:r>
              <a:rPr lang="en-US" dirty="0"/>
              <a:t> at or above GEO (especially for the pitch axis)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Reaction Jets consume </a:t>
            </a:r>
            <a:r>
              <a:rPr lang="en-US" u="sng" dirty="0"/>
              <a:t>finite fuel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Fuel for Momentum Dumping becomes a </a:t>
            </a:r>
            <a:r>
              <a:rPr lang="en-US" u="sng" dirty="0"/>
              <a:t>Mission Lifetime Limitation</a:t>
            </a:r>
          </a:p>
        </p:txBody>
      </p:sp>
      <p:pic>
        <p:nvPicPr>
          <p:cNvPr id="8" name="Content Placeholder 7" descr="A diagram of the earth's solar system&#10;&#10;AI-generated content may be incorrect.">
            <a:extLst>
              <a:ext uri="{FF2B5EF4-FFF2-40B4-BE49-F238E27FC236}">
                <a16:creationId xmlns:a16="http://schemas.microsoft.com/office/drawing/2014/main" id="{3A69AAD0-19CF-4F04-ADB5-C88C5A6C2C50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6007606" y="228599"/>
            <a:ext cx="5943600" cy="640080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21733E-6393-E27B-D461-96BB0244D262}"/>
              </a:ext>
            </a:extLst>
          </p:cNvPr>
          <p:cNvSpPr txBox="1"/>
          <p:nvPr/>
        </p:nvSpPr>
        <p:spPr>
          <a:xfrm>
            <a:off x="726522" y="5285546"/>
            <a:ext cx="5160699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Solar Radiation Pressure is normally a perturbing force</a:t>
            </a:r>
          </a:p>
        </p:txBody>
      </p:sp>
    </p:spTree>
    <p:extLst>
      <p:ext uri="{BB962C8B-B14F-4D97-AF65-F5344CB8AC3E}">
        <p14:creationId xmlns:p14="http://schemas.microsoft.com/office/powerpoint/2010/main" val="34287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DBDB04E-E2D8-E210-1713-8F79DD683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Methods of Attitude Control using Solar Radiation Pressure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D5C9C2-5BAA-7D63-8FB3-A41E15AA89BA}"/>
              </a:ext>
            </a:extLst>
          </p:cNvPr>
          <p:cNvSpPr txBox="1"/>
          <p:nvPr/>
        </p:nvSpPr>
        <p:spPr>
          <a:xfrm>
            <a:off x="2636773" y="3423102"/>
            <a:ext cx="1130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(Lievre, 1985)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0C5DB3-5053-C880-BB6C-9CB648962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322" y="3701589"/>
            <a:ext cx="3124200" cy="2654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99CF2A0-0D92-E894-7719-CB204F05C53A}"/>
              </a:ext>
            </a:extLst>
          </p:cNvPr>
          <p:cNvSpPr txBox="1"/>
          <p:nvPr/>
        </p:nvSpPr>
        <p:spPr>
          <a:xfrm>
            <a:off x="2717725" y="6300434"/>
            <a:ext cx="968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(Sidi, 1997)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80C846F-29E9-56D9-1FDD-522EA81E9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080" y="1108617"/>
            <a:ext cx="3038954" cy="23203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1DEDF1D-2B76-0C31-D928-1A1BD41F8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743" y="3386179"/>
            <a:ext cx="2877612" cy="13834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BAF925-66ED-8949-C43D-28C40D10E0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606" y="4769646"/>
            <a:ext cx="3439886" cy="20382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1C19724-6338-442D-4A06-CC56B92DCE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2462" y="1155106"/>
            <a:ext cx="3278173" cy="221199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2DB0E59-BB74-13F4-1C23-E7C6F993A807}"/>
              </a:ext>
            </a:extLst>
          </p:cNvPr>
          <p:cNvSpPr txBox="1"/>
          <p:nvPr/>
        </p:nvSpPr>
        <p:spPr>
          <a:xfrm>
            <a:off x="7122743" y="6530871"/>
            <a:ext cx="2877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(T. Tsuda et al, 2011)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6CA5C8-7193-12CE-EFB9-92ECF70A6568}"/>
              </a:ext>
            </a:extLst>
          </p:cNvPr>
          <p:cNvSpPr txBox="1"/>
          <p:nvPr/>
        </p:nvSpPr>
        <p:spPr>
          <a:xfrm rot="5400000">
            <a:off x="2936589" y="202921"/>
            <a:ext cx="461665" cy="165686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b="1" dirty="0"/>
              <a:t>Lievre Method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B43EFE-935A-C4E7-5328-A7FBFA7F39A8}"/>
              </a:ext>
            </a:extLst>
          </p:cNvPr>
          <p:cNvSpPr txBox="1"/>
          <p:nvPr/>
        </p:nvSpPr>
        <p:spPr>
          <a:xfrm rot="5400000">
            <a:off x="8342732" y="91055"/>
            <a:ext cx="461665" cy="187487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b="1" dirty="0"/>
              <a:t>IKAROS Method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E0D4EB-2816-DF5D-240E-D11E3A0024E4}"/>
              </a:ext>
            </a:extLst>
          </p:cNvPr>
          <p:cNvSpPr txBox="1"/>
          <p:nvPr/>
        </p:nvSpPr>
        <p:spPr>
          <a:xfrm>
            <a:off x="1099965" y="1783291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Yaw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87E4BB-5D1E-1B8D-44FA-70F293912354}"/>
              </a:ext>
            </a:extLst>
          </p:cNvPr>
          <p:cNvSpPr txBox="1"/>
          <p:nvPr/>
        </p:nvSpPr>
        <p:spPr>
          <a:xfrm>
            <a:off x="4401928" y="1783291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Roll</a:t>
            </a:r>
          </a:p>
        </p:txBody>
      </p:sp>
    </p:spTree>
    <p:extLst>
      <p:ext uri="{BB962C8B-B14F-4D97-AF65-F5344CB8AC3E}">
        <p14:creationId xmlns:p14="http://schemas.microsoft.com/office/powerpoint/2010/main" val="3044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5DA98-0DDB-F4B5-B80B-9EA2905A8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Utilizing Digital Micromirrors Devices for Satellite Attitude Control</a:t>
            </a:r>
          </a:p>
        </p:txBody>
      </p:sp>
    </p:spTree>
    <p:extLst>
      <p:ext uri="{BB962C8B-B14F-4D97-AF65-F5344CB8AC3E}">
        <p14:creationId xmlns:p14="http://schemas.microsoft.com/office/powerpoint/2010/main" val="3019959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2E517-45B2-835D-F3F5-795B87CD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Micromirror Device (DMD)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6D1AF-EF8D-B066-A69A-D4ED6EC11C2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An array of individually addressable pivoting mirrors</a:t>
            </a:r>
          </a:p>
          <a:p>
            <a:pPr lvl="1"/>
            <a:r>
              <a:rPr lang="en-US" dirty="0"/>
              <a:t>Developed in 1987 by Texas Instruments, commercially available since 1992 </a:t>
            </a:r>
          </a:p>
          <a:p>
            <a:pPr lvl="1"/>
            <a:r>
              <a:rPr lang="en-US" dirty="0"/>
              <a:t>By 2002, over 1.5 million units sold</a:t>
            </a:r>
          </a:p>
          <a:p>
            <a:r>
              <a:rPr lang="en-US" dirty="0"/>
              <a:t>Each mirror is electrostatically commanded to a fixed tilt</a:t>
            </a:r>
          </a:p>
          <a:p>
            <a:r>
              <a:rPr lang="en-US" dirty="0"/>
              <a:t>The method of manufacturing is similar to semi-conductors</a:t>
            </a:r>
          </a:p>
          <a:p>
            <a:r>
              <a:rPr lang="en-US" dirty="0"/>
              <a:t>Emerging Applications</a:t>
            </a:r>
          </a:p>
          <a:p>
            <a:pPr lvl="1"/>
            <a:r>
              <a:rPr lang="en-US" dirty="0"/>
              <a:t>3D Printing and Scanning</a:t>
            </a:r>
          </a:p>
          <a:p>
            <a:pPr lvl="1"/>
            <a:r>
              <a:rPr lang="en-US" dirty="0"/>
              <a:t>Lithography</a:t>
            </a:r>
          </a:p>
          <a:p>
            <a:pPr lvl="1"/>
            <a:r>
              <a:rPr lang="en-US" dirty="0"/>
              <a:t>Volumetric Displays</a:t>
            </a:r>
          </a:p>
          <a:p>
            <a:pPr lvl="1"/>
            <a:r>
              <a:rPr lang="en-US" dirty="0"/>
              <a:t>Space-Based Astronomy</a:t>
            </a:r>
          </a:p>
        </p:txBody>
      </p:sp>
      <p:pic>
        <p:nvPicPr>
          <p:cNvPr id="9" name="Picture 8" descr="A close-up of a coin and a chip&#10;&#10;AI-generated content may be incorrect.">
            <a:extLst>
              <a:ext uri="{FF2B5EF4-FFF2-40B4-BE49-F238E27FC236}">
                <a16:creationId xmlns:a16="http://schemas.microsoft.com/office/drawing/2014/main" id="{4F4E0CED-178D-3283-D1F2-6BCD0DF61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441" y="820618"/>
            <a:ext cx="4559755" cy="24318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777555-0914-FCA9-7E5B-CC03D99670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8571"/>
          <a:stretch/>
        </p:blipFill>
        <p:spPr>
          <a:xfrm>
            <a:off x="6249443" y="3605516"/>
            <a:ext cx="4572000" cy="2438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D36D29-C09C-BEF9-900C-1189216095BF}"/>
              </a:ext>
            </a:extLst>
          </p:cNvPr>
          <p:cNvSpPr txBox="1"/>
          <p:nvPr/>
        </p:nvSpPr>
        <p:spPr>
          <a:xfrm>
            <a:off x="7390567" y="6037382"/>
            <a:ext cx="3430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Printed with permission of Texas Instruments Inc.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F23490-3AB4-83D3-454B-F93F18D32EEF}"/>
              </a:ext>
            </a:extLst>
          </p:cNvPr>
          <p:cNvSpPr txBox="1"/>
          <p:nvPr/>
        </p:nvSpPr>
        <p:spPr>
          <a:xfrm>
            <a:off x="6568852" y="529098"/>
            <a:ext cx="3920931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786,432 micromirrors on this DMD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7ECDB-C0E8-4B05-162A-09042FB193A4}"/>
              </a:ext>
            </a:extLst>
          </p:cNvPr>
          <p:cNvSpPr txBox="1"/>
          <p:nvPr/>
        </p:nvSpPr>
        <p:spPr>
          <a:xfrm>
            <a:off x="6568852" y="3228377"/>
            <a:ext cx="3920931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Micromirrors under Electron Scanning Microscope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B9131E-F947-CDFB-A072-2EB8368D0FE6}"/>
              </a:ext>
            </a:extLst>
          </p:cNvPr>
          <p:cNvSpPr txBox="1"/>
          <p:nvPr/>
        </p:nvSpPr>
        <p:spPr>
          <a:xfrm>
            <a:off x="817690" y="5518387"/>
            <a:ext cx="4771580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A human blood cell is 6-8µm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</a:rPr>
              <a:t>Today’s Micromirrors are 5.4 µm </a:t>
            </a:r>
          </a:p>
        </p:txBody>
      </p:sp>
    </p:spTree>
    <p:extLst>
      <p:ext uri="{BB962C8B-B14F-4D97-AF65-F5344CB8AC3E}">
        <p14:creationId xmlns:p14="http://schemas.microsoft.com/office/powerpoint/2010/main" val="1396748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2DE758-9058-EAD7-6ECA-BF0B6507D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Application of DMDs to Satellite Attitude Control</a:t>
            </a:r>
          </a:p>
        </p:txBody>
      </p:sp>
      <p:pic>
        <p:nvPicPr>
          <p:cNvPr id="40" name="Content Placeholder 11" descr="A satellite in space&#10;&#10;AI-generated content may be incorrect.">
            <a:extLst>
              <a:ext uri="{FF2B5EF4-FFF2-40B4-BE49-F238E27FC236}">
                <a16:creationId xmlns:a16="http://schemas.microsoft.com/office/drawing/2014/main" id="{028116E2-0169-53A2-2F80-0496612039F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4146700" y="820616"/>
            <a:ext cx="2953940" cy="5251451"/>
          </a:xfrm>
          <a:prstGeom prst="rect">
            <a:avLst/>
          </a:prstGeom>
        </p:spPr>
      </p:pic>
      <p:pic>
        <p:nvPicPr>
          <p:cNvPr id="38" name="Content Placeholder 9">
            <a:extLst>
              <a:ext uri="{FF2B5EF4-FFF2-40B4-BE49-F238E27FC236}">
                <a16:creationId xmlns:a16="http://schemas.microsoft.com/office/drawing/2014/main" id="{18F76CA2-4C8F-C9E0-8DC8-03894969259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4"/>
          <a:stretch/>
        </p:blipFill>
        <p:spPr>
          <a:xfrm>
            <a:off x="6184900" y="935911"/>
            <a:ext cx="5400675" cy="5230653"/>
          </a:xfrm>
          <a:prstGeom prst="rect">
            <a:avLst/>
          </a:prstGeom>
        </p:spPr>
      </p:pic>
      <p:pic>
        <p:nvPicPr>
          <p:cNvPr id="28" name="Content Placeholder 9">
            <a:extLst>
              <a:ext uri="{FF2B5EF4-FFF2-40B4-BE49-F238E27FC236}">
                <a16:creationId xmlns:a16="http://schemas.microsoft.com/office/drawing/2014/main" id="{A119A226-80C3-6A81-89A0-B84CAC90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49354" y="1211213"/>
            <a:ext cx="4456113" cy="207951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1EC008D-992E-B89F-0317-4B207A24E78A}"/>
              </a:ext>
            </a:extLst>
          </p:cNvPr>
          <p:cNvSpPr txBox="1"/>
          <p:nvPr/>
        </p:nvSpPr>
        <p:spPr>
          <a:xfrm rot="16200000">
            <a:off x="-596640" y="2004722"/>
            <a:ext cx="201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Rotation about X</a:t>
            </a:r>
            <a:r>
              <a:rPr lang="en-US" baseline="-25000" dirty="0"/>
              <a:t>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1A773C1-06A1-56DF-5F21-CA549BAA8A9C}"/>
              </a:ext>
            </a:extLst>
          </p:cNvPr>
          <p:cNvSpPr txBox="1"/>
          <p:nvPr/>
        </p:nvSpPr>
        <p:spPr>
          <a:xfrm>
            <a:off x="1553306" y="3136840"/>
            <a:ext cx="200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Rotation about Y</a:t>
            </a:r>
            <a:r>
              <a:rPr lang="en-US" baseline="-25000" dirty="0"/>
              <a:t>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DD5B05-89B4-CB1F-935B-868B849B6DD2}"/>
              </a:ext>
            </a:extLst>
          </p:cNvPr>
          <p:cNvSpPr txBox="1">
            <a:spLocks/>
          </p:cNvSpPr>
          <p:nvPr/>
        </p:nvSpPr>
        <p:spPr>
          <a:xfrm>
            <a:off x="149352" y="692564"/>
            <a:ext cx="4456113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Force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On/Off States for one square meter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C76F03-37FC-A7A1-8B7F-D95B91DB6DC9}"/>
              </a:ext>
            </a:extLst>
          </p:cNvPr>
          <p:cNvSpPr txBox="1"/>
          <p:nvPr/>
        </p:nvSpPr>
        <p:spPr>
          <a:xfrm>
            <a:off x="4191499" y="159022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0F3FCFD-F1DC-7D39-9500-06C80782B458}"/>
              </a:ext>
            </a:extLst>
          </p:cNvPr>
          <p:cNvSpPr txBox="1"/>
          <p:nvPr/>
        </p:nvSpPr>
        <p:spPr>
          <a:xfrm>
            <a:off x="4191501" y="2550145"/>
            <a:ext cx="488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Off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9069B70-DF49-6D8E-E98F-5873FE45433F}"/>
              </a:ext>
            </a:extLst>
          </p:cNvPr>
          <p:cNvSpPr/>
          <p:nvPr/>
        </p:nvSpPr>
        <p:spPr>
          <a:xfrm>
            <a:off x="564094" y="1211213"/>
            <a:ext cx="4041372" cy="978177"/>
          </a:xfrm>
          <a:prstGeom prst="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833ABD1-4BCB-728D-7AEE-AE6C353E8371}"/>
              </a:ext>
            </a:extLst>
          </p:cNvPr>
          <p:cNvSpPr/>
          <p:nvPr/>
        </p:nvSpPr>
        <p:spPr>
          <a:xfrm>
            <a:off x="564094" y="2181010"/>
            <a:ext cx="4041372" cy="978177"/>
          </a:xfrm>
          <a:prstGeom prst="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 descr="A close-up of a diagram&#10;&#10;Description automatically generated">
            <a:extLst>
              <a:ext uri="{FF2B5EF4-FFF2-40B4-BE49-F238E27FC236}">
                <a16:creationId xmlns:a16="http://schemas.microsoft.com/office/drawing/2014/main" id="{2E971B29-94E1-BDAF-C3EA-C5B3350E72D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115" t="8168" r="8627" b="17913"/>
          <a:stretch/>
        </p:blipFill>
        <p:spPr>
          <a:xfrm>
            <a:off x="417750" y="4555468"/>
            <a:ext cx="4456115" cy="138532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2543C15-83F2-2AB6-1CD7-1DFEF612CCD9}"/>
              </a:ext>
            </a:extLst>
          </p:cNvPr>
          <p:cNvSpPr txBox="1">
            <a:spLocks/>
          </p:cNvSpPr>
          <p:nvPr/>
        </p:nvSpPr>
        <p:spPr>
          <a:xfrm>
            <a:off x="301865" y="3990857"/>
            <a:ext cx="4800487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Center of Pressures 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 Random Array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0F3FFA-E159-B17D-55A5-A00D53E7A54C}"/>
              </a:ext>
            </a:extLst>
          </p:cNvPr>
          <p:cNvSpPr txBox="1">
            <a:spLocks/>
          </p:cNvSpPr>
          <p:nvPr/>
        </p:nvSpPr>
        <p:spPr>
          <a:xfrm>
            <a:off x="6391239" y="692564"/>
            <a:ext cx="565140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Torque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 Array Patterns and Varying Sun Angle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25C2309-EEA6-C24F-CFAD-16B68E5E0DB6}"/>
              </a:ext>
            </a:extLst>
          </p:cNvPr>
          <p:cNvSpPr txBox="1"/>
          <p:nvPr/>
        </p:nvSpPr>
        <p:spPr>
          <a:xfrm>
            <a:off x="6453298" y="2097083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All 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D604C86-5E65-E15C-020B-C921DD55984D}"/>
              </a:ext>
            </a:extLst>
          </p:cNvPr>
          <p:cNvSpPr txBox="1"/>
          <p:nvPr/>
        </p:nvSpPr>
        <p:spPr>
          <a:xfrm>
            <a:off x="6415643" y="3352283"/>
            <a:ext cx="15744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Left On, Right Off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C880DD3-F791-5F3D-71DE-7523E5B210AB}"/>
              </a:ext>
            </a:extLst>
          </p:cNvPr>
          <p:cNvSpPr txBox="1"/>
          <p:nvPr/>
        </p:nvSpPr>
        <p:spPr>
          <a:xfrm>
            <a:off x="6448251" y="4591535"/>
            <a:ext cx="1713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Top On, Bottom Off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0E79A55-654D-AA20-561B-F076EA71BF5C}"/>
              </a:ext>
            </a:extLst>
          </p:cNvPr>
          <p:cNvSpPr txBox="1"/>
          <p:nvPr/>
        </p:nvSpPr>
        <p:spPr>
          <a:xfrm>
            <a:off x="6459575" y="5836056"/>
            <a:ext cx="1308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Checkerboard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690E8F-8B6D-5FB2-67D8-C5B316F0CACD}"/>
              </a:ext>
            </a:extLst>
          </p:cNvPr>
          <p:cNvSpPr txBox="1"/>
          <p:nvPr/>
        </p:nvSpPr>
        <p:spPr>
          <a:xfrm>
            <a:off x="367988" y="3480432"/>
            <a:ext cx="4668239" cy="584775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Max Cumulative Force per square meter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for varying sun angles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A5731C-FA10-EC20-C174-8857048C7090}"/>
              </a:ext>
            </a:extLst>
          </p:cNvPr>
          <p:cNvSpPr txBox="1"/>
          <p:nvPr/>
        </p:nvSpPr>
        <p:spPr>
          <a:xfrm>
            <a:off x="367987" y="5965769"/>
            <a:ext cx="4668239" cy="307777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Notice that the COP location differs for each state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86E5B8-FE67-FAB9-6E06-EC0AD429C01A}"/>
              </a:ext>
            </a:extLst>
          </p:cNvPr>
          <p:cNvSpPr txBox="1"/>
          <p:nvPr/>
        </p:nvSpPr>
        <p:spPr>
          <a:xfrm>
            <a:off x="5924811" y="6151695"/>
            <a:ext cx="5920852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This method generates torque about all three axes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83D2167-EE80-9D59-C630-CFBFF61D2EC5}"/>
              </a:ext>
            </a:extLst>
          </p:cNvPr>
          <p:cNvCxnSpPr>
            <a:cxnSpLocks/>
          </p:cNvCxnSpPr>
          <p:nvPr/>
        </p:nvCxnSpPr>
        <p:spPr>
          <a:xfrm>
            <a:off x="5614498" y="3478239"/>
            <a:ext cx="512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8A94FCD-E451-D121-2E4A-0090AB1733EC}"/>
              </a:ext>
            </a:extLst>
          </p:cNvPr>
          <p:cNvCxnSpPr>
            <a:cxnSpLocks/>
          </p:cNvCxnSpPr>
          <p:nvPr/>
        </p:nvCxnSpPr>
        <p:spPr>
          <a:xfrm rot="5400000" flipV="1">
            <a:off x="5358189" y="3734548"/>
            <a:ext cx="512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1A07AE9-58DF-4F63-A1D3-5C18B2FAC4CE}"/>
              </a:ext>
            </a:extLst>
          </p:cNvPr>
          <p:cNvSpPr txBox="1"/>
          <p:nvPr/>
        </p:nvSpPr>
        <p:spPr>
          <a:xfrm>
            <a:off x="5690309" y="3836968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2"/>
                </a:solidFill>
              </a:rPr>
              <a:t>y</a:t>
            </a:r>
            <a:r>
              <a:rPr lang="en-US" baseline="-25000" dirty="0" err="1">
                <a:solidFill>
                  <a:schemeClr val="accent2"/>
                </a:solidFill>
              </a:rPr>
              <a:t>B</a:t>
            </a:r>
            <a:endParaRPr lang="en-US" baseline="-25000" dirty="0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BD0634-E398-CB1F-8609-7D2EEC9B506A}"/>
              </a:ext>
            </a:extLst>
          </p:cNvPr>
          <p:cNvSpPr txBox="1"/>
          <p:nvPr/>
        </p:nvSpPr>
        <p:spPr>
          <a:xfrm>
            <a:off x="6000794" y="3433697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2"/>
                </a:solidFill>
              </a:rPr>
              <a:t>z</a:t>
            </a:r>
            <a:r>
              <a:rPr lang="en-US" baseline="-25000" dirty="0" err="1">
                <a:solidFill>
                  <a:schemeClr val="accent2"/>
                </a:solidFill>
              </a:rPr>
              <a:t>B</a:t>
            </a:r>
            <a:endParaRPr lang="en-US" baseline="-25000" dirty="0">
              <a:solidFill>
                <a:schemeClr val="accent2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E9DFCC-27DA-1235-08A4-03A7F7335ABD}"/>
              </a:ext>
            </a:extLst>
          </p:cNvPr>
          <p:cNvCxnSpPr/>
          <p:nvPr/>
        </p:nvCxnSpPr>
        <p:spPr>
          <a:xfrm>
            <a:off x="5614498" y="1397029"/>
            <a:ext cx="512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0E2CE23-6546-5E8B-70BA-3949FC27F2C2}"/>
              </a:ext>
            </a:extLst>
          </p:cNvPr>
          <p:cNvCxnSpPr>
            <a:cxnSpLocks/>
          </p:cNvCxnSpPr>
          <p:nvPr/>
        </p:nvCxnSpPr>
        <p:spPr>
          <a:xfrm rot="16200000">
            <a:off x="5358189" y="1140720"/>
            <a:ext cx="512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897E342-2328-6485-CC7B-D2A7798C25D2}"/>
              </a:ext>
            </a:extLst>
          </p:cNvPr>
          <p:cNvSpPr txBox="1"/>
          <p:nvPr/>
        </p:nvSpPr>
        <p:spPr>
          <a:xfrm>
            <a:off x="5946619" y="1327756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</a:rPr>
              <a:t>x</a:t>
            </a:r>
            <a:r>
              <a:rPr lang="en-US" baseline="-25000" dirty="0" err="1">
                <a:solidFill>
                  <a:srgbClr val="00B050"/>
                </a:solidFill>
              </a:rPr>
              <a:t>D</a:t>
            </a:r>
            <a:endParaRPr lang="en-US" baseline="-25000" dirty="0">
              <a:solidFill>
                <a:srgbClr val="00B05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96B6B2-EAB8-17C4-4020-32A381AA03C5}"/>
              </a:ext>
            </a:extLst>
          </p:cNvPr>
          <p:cNvSpPr txBox="1"/>
          <p:nvPr/>
        </p:nvSpPr>
        <p:spPr>
          <a:xfrm>
            <a:off x="5585623" y="741517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</a:rPr>
              <a:t>y</a:t>
            </a:r>
            <a:r>
              <a:rPr lang="en-US" baseline="-25000" dirty="0" err="1">
                <a:solidFill>
                  <a:srgbClr val="00B050"/>
                </a:solidFill>
              </a:rPr>
              <a:t>D</a:t>
            </a:r>
            <a:endParaRPr lang="en-US" baseline="-25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681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132A2-69BF-DCA9-2BCF-693CB2199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907335-1B12-AB5D-5E5B-B755460A0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Experimental Verification Using Vacuum Torsion Pendulum</a:t>
            </a:r>
          </a:p>
        </p:txBody>
      </p:sp>
    </p:spTree>
    <p:extLst>
      <p:ext uri="{BB962C8B-B14F-4D97-AF65-F5344CB8AC3E}">
        <p14:creationId xmlns:p14="http://schemas.microsoft.com/office/powerpoint/2010/main" val="78738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FFA4F4-58E8-ABF7-DEFE-9FE309CE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Original Measurement of Radiation Pressure using a Torsion Balance </a:t>
            </a:r>
          </a:p>
        </p:txBody>
      </p:sp>
      <p:pic>
        <p:nvPicPr>
          <p:cNvPr id="14" name="Content Placeholder 13" descr="A diagram of a cylinder&#10;&#10;AI-generated content may be incorrect.">
            <a:extLst>
              <a:ext uri="{FF2B5EF4-FFF2-40B4-BE49-F238E27FC236}">
                <a16:creationId xmlns:a16="http://schemas.microsoft.com/office/drawing/2014/main" id="{AF5F7235-BC95-C5D2-6860-596622E1FEA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7119937" y="1963738"/>
            <a:ext cx="3759200" cy="3860800"/>
          </a:xfrm>
        </p:spPr>
      </p:pic>
      <p:pic>
        <p:nvPicPr>
          <p:cNvPr id="16" name="Content Placeholder 15" descr="A diagram of a machine&#10;&#10;AI-generated content may be incorrect.">
            <a:extLst>
              <a:ext uri="{FF2B5EF4-FFF2-40B4-BE49-F238E27FC236}">
                <a16:creationId xmlns:a16="http://schemas.microsoft.com/office/drawing/2014/main" id="{707F79AF-C40B-7A51-BE7F-2CF4F9FDC16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1716788" y="1611981"/>
            <a:ext cx="2908165" cy="3987367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89C43E-B51B-706D-F2CE-5BD5B8AF81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P. </a:t>
            </a:r>
            <a:r>
              <a:rPr lang="en-US" dirty="0" err="1"/>
              <a:t>Lebedew</a:t>
            </a:r>
            <a:r>
              <a:rPr lang="en-US" dirty="0"/>
              <a:t> (1900)</a:t>
            </a:r>
          </a:p>
          <a:p>
            <a:r>
              <a:rPr lang="en-US" b="0" i="1" dirty="0"/>
              <a:t>University of Moscow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CAE469-EBB7-61CF-2814-D7BC1E63627B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E. F. NICHOLS AND G. F. HULL (1901)</a:t>
            </a:r>
          </a:p>
          <a:p>
            <a:r>
              <a:rPr lang="en-US" b="0" i="1" dirty="0"/>
              <a:t>Dartmouth College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ADF785-CBCA-5523-B64F-16B9F7F67354}"/>
              </a:ext>
            </a:extLst>
          </p:cNvPr>
          <p:cNvSpPr txBox="1"/>
          <p:nvPr/>
        </p:nvSpPr>
        <p:spPr>
          <a:xfrm>
            <a:off x="0" y="5824538"/>
            <a:ext cx="12192000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Both teams developed a similar torsion balance inside a chamber with the air evacuated.</a:t>
            </a:r>
          </a:p>
        </p:txBody>
      </p:sp>
    </p:spTree>
    <p:extLst>
      <p:ext uri="{BB962C8B-B14F-4D97-AF65-F5344CB8AC3E}">
        <p14:creationId xmlns:p14="http://schemas.microsoft.com/office/powerpoint/2010/main" val="3470172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005C5-AECF-259E-2A5D-31B21A8E9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Recent Work with Radiation Pressure using a Torsion Pendulum </a:t>
            </a:r>
          </a:p>
        </p:txBody>
      </p:sp>
      <p:pic>
        <p:nvPicPr>
          <p:cNvPr id="14" name="Content Placeholder 13" descr="A diagram of a laser beam&#10;&#10;AI-generated content may be incorrect.">
            <a:extLst>
              <a:ext uri="{FF2B5EF4-FFF2-40B4-BE49-F238E27FC236}">
                <a16:creationId xmlns:a16="http://schemas.microsoft.com/office/drawing/2014/main" id="{5E3EECCE-8F56-25EE-DD6D-BE32B668D87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/>
        </p:blipFill>
        <p:spPr>
          <a:xfrm>
            <a:off x="6770690" y="1611981"/>
            <a:ext cx="4536732" cy="4171970"/>
          </a:xfrm>
        </p:spPr>
      </p:pic>
      <p:pic>
        <p:nvPicPr>
          <p:cNvPr id="12" name="Content Placeholder 11" descr="A diagram of a camera&#10;&#10;AI-generated content may be incorrect.">
            <a:extLst>
              <a:ext uri="{FF2B5EF4-FFF2-40B4-BE49-F238E27FC236}">
                <a16:creationId xmlns:a16="http://schemas.microsoft.com/office/drawing/2014/main" id="{49CBDFF0-ADD7-0939-ACD3-60C74A31C45A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1192212" y="2598738"/>
            <a:ext cx="4229100" cy="25908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45B744-E95F-EABC-FEFD-D62A7C8B9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Chu et al. (2019)</a:t>
            </a:r>
          </a:p>
          <a:p>
            <a:r>
              <a:rPr lang="en-US" b="0" i="1" dirty="0"/>
              <a:t>Rochester Institute of Technology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BB86BF-F8EC-F992-3BB8-E8F01BADA95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Chandrasekar et al. (2025)</a:t>
            </a:r>
          </a:p>
          <a:p>
            <a:r>
              <a:rPr lang="en-US" b="0" i="1" dirty="0"/>
              <a:t>University of Michigan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19FC8A-FB43-9B51-BE31-D1E97D5AA622}"/>
              </a:ext>
            </a:extLst>
          </p:cNvPr>
          <p:cNvSpPr txBox="1"/>
          <p:nvPr/>
        </p:nvSpPr>
        <p:spPr>
          <a:xfrm>
            <a:off x="0" y="5809983"/>
            <a:ext cx="12192000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Both teams drive their system at the natural frequency to amplify the system response.</a:t>
            </a:r>
          </a:p>
        </p:txBody>
      </p:sp>
    </p:spTree>
    <p:extLst>
      <p:ext uri="{BB962C8B-B14F-4D97-AF65-F5344CB8AC3E}">
        <p14:creationId xmlns:p14="http://schemas.microsoft.com/office/powerpoint/2010/main" val="2242591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1542C-A9E1-9766-4471-C31F677E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Proposed Method of Verifying DMD Control of SRP with Torsion Pendulum</a:t>
            </a:r>
            <a:endParaRPr lang="en-US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F2A86-3C86-3C33-5F20-6810942868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926123"/>
            <a:ext cx="5449105" cy="5250840"/>
          </a:xfrm>
        </p:spPr>
        <p:txBody>
          <a:bodyPr/>
          <a:lstStyle/>
          <a:p>
            <a:r>
              <a:rPr lang="en-US" dirty="0"/>
              <a:t>Drive the Torsion Pendulum at the Operating Frequency </a:t>
            </a:r>
          </a:p>
          <a:p>
            <a:r>
              <a:rPr lang="en-US" dirty="0"/>
              <a:t>Pendulum Arm</a:t>
            </a:r>
          </a:p>
          <a:p>
            <a:pPr lvl="1"/>
            <a:r>
              <a:rPr lang="en-US" dirty="0"/>
              <a:t>DMD Mounted at the furthest moment arm</a:t>
            </a:r>
          </a:p>
          <a:p>
            <a:pPr lvl="1"/>
            <a:r>
              <a:rPr lang="en-US" dirty="0"/>
              <a:t>Wireless Microcontroller and Battery </a:t>
            </a:r>
          </a:p>
          <a:p>
            <a:pPr lvl="1"/>
            <a:r>
              <a:rPr lang="en-US" dirty="0"/>
              <a:t>Self-contained within a Vacuum Chamber</a:t>
            </a:r>
          </a:p>
          <a:p>
            <a:r>
              <a:rPr lang="en-US" dirty="0"/>
              <a:t>Optical Lever</a:t>
            </a:r>
          </a:p>
          <a:p>
            <a:pPr lvl="1"/>
            <a:r>
              <a:rPr lang="en-US" dirty="0"/>
              <a:t>The tracking laser reflected off a mirror at the pivot</a:t>
            </a:r>
          </a:p>
          <a:p>
            <a:pPr lvl="1"/>
            <a:r>
              <a:rPr lang="en-US" dirty="0"/>
              <a:t>Displacement measured by Photodetector</a:t>
            </a:r>
          </a:p>
          <a:p>
            <a:r>
              <a:rPr lang="en-US" dirty="0"/>
              <a:t>Minimizing External Disturbances</a:t>
            </a:r>
          </a:p>
          <a:p>
            <a:pPr lvl="1"/>
            <a:r>
              <a:rPr lang="en-US" dirty="0"/>
              <a:t>Lock-in Amplifier to match optical chopper with Photodetector</a:t>
            </a:r>
          </a:p>
          <a:p>
            <a:r>
              <a:rPr lang="en-US" dirty="0"/>
              <a:t>Demonstrate Closed-Loop control by both actively damping and amplifying pendulum response</a:t>
            </a:r>
          </a:p>
          <a:p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D1A02DA-D2FC-6CF5-285E-2F540DD08912}"/>
              </a:ext>
            </a:extLst>
          </p:cNvPr>
          <p:cNvGrpSpPr/>
          <p:nvPr/>
        </p:nvGrpSpPr>
        <p:grpSpPr>
          <a:xfrm>
            <a:off x="5969100" y="749807"/>
            <a:ext cx="6062755" cy="5876504"/>
            <a:chOff x="3398188" y="318597"/>
            <a:chExt cx="6370745" cy="6033315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E03FEA6-0CF5-7E08-9D10-6A4EE1464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98188" y="572017"/>
              <a:ext cx="5395624" cy="5713966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CDD94A4-48C5-1792-3C86-C52E2DA489EE}"/>
                </a:ext>
              </a:extLst>
            </p:cNvPr>
            <p:cNvSpPr txBox="1"/>
            <p:nvPr/>
          </p:nvSpPr>
          <p:spPr>
            <a:xfrm>
              <a:off x="5936976" y="318597"/>
              <a:ext cx="810551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Optical </a:t>
              </a:r>
            </a:p>
            <a:p>
              <a:r>
                <a:rPr lang="en-US" sz="1200" dirty="0"/>
                <a:t>Chopper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8A980BC-8B6C-C71C-A1AB-6D7ADCBAED05}"/>
                </a:ext>
              </a:extLst>
            </p:cNvPr>
            <p:cNvSpPr txBox="1"/>
            <p:nvPr/>
          </p:nvSpPr>
          <p:spPr>
            <a:xfrm>
              <a:off x="8518744" y="3116321"/>
              <a:ext cx="1250189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Microcontroller</a:t>
              </a:r>
            </a:p>
            <a:p>
              <a:pPr algn="ctr"/>
              <a:r>
                <a:rPr lang="en-US" sz="1200" dirty="0"/>
                <a:t>Battery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21B2427-B360-5F32-5BE2-452037DAE189}"/>
                </a:ext>
              </a:extLst>
            </p:cNvPr>
            <p:cNvSpPr txBox="1"/>
            <p:nvPr/>
          </p:nvSpPr>
          <p:spPr>
            <a:xfrm>
              <a:off x="4265544" y="1493437"/>
              <a:ext cx="731382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Forcing</a:t>
              </a:r>
            </a:p>
            <a:p>
              <a:r>
                <a:rPr lang="en-US" sz="1200" dirty="0"/>
                <a:t>Laser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14DD815-3B26-C26A-CBE7-D880C2477035}"/>
                </a:ext>
              </a:extLst>
            </p:cNvPr>
            <p:cNvSpPr txBox="1"/>
            <p:nvPr/>
          </p:nvSpPr>
          <p:spPr>
            <a:xfrm>
              <a:off x="3969547" y="2696522"/>
              <a:ext cx="806238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Tracking</a:t>
              </a:r>
            </a:p>
            <a:p>
              <a:r>
                <a:rPr lang="en-US" sz="1200" dirty="0"/>
                <a:t>Laser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8784E8-6425-2581-09A3-3E3DBFB33196}"/>
                </a:ext>
              </a:extLst>
            </p:cNvPr>
            <p:cNvSpPr txBox="1"/>
            <p:nvPr/>
          </p:nvSpPr>
          <p:spPr>
            <a:xfrm>
              <a:off x="4131708" y="3774294"/>
              <a:ext cx="1197971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4-Quadrant</a:t>
              </a:r>
            </a:p>
            <a:p>
              <a:r>
                <a:rPr lang="en-US" sz="1200" dirty="0"/>
                <a:t>Photodetector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687E262-25B2-1163-0419-6FC03308AE25}"/>
                </a:ext>
              </a:extLst>
            </p:cNvPr>
            <p:cNvSpPr txBox="1"/>
            <p:nvPr/>
          </p:nvSpPr>
          <p:spPr>
            <a:xfrm>
              <a:off x="5863389" y="5788359"/>
              <a:ext cx="1091852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Interpreter &amp;</a:t>
              </a:r>
            </a:p>
            <a:p>
              <a:r>
                <a:rPr lang="en-US" sz="1200" dirty="0"/>
                <a:t>Transmitter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2550E4E-07E2-5628-8794-302102854112}"/>
                </a:ext>
              </a:extLst>
            </p:cNvPr>
            <p:cNvSpPr txBox="1"/>
            <p:nvPr/>
          </p:nvSpPr>
          <p:spPr>
            <a:xfrm>
              <a:off x="3871845" y="5744355"/>
              <a:ext cx="820657" cy="47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Lock-In</a:t>
              </a:r>
            </a:p>
            <a:p>
              <a:r>
                <a:rPr lang="en-US" sz="1200" dirty="0"/>
                <a:t>Amplifier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A456E77-0D85-1EF4-A2D4-AF2836FD7E80}"/>
                </a:ext>
              </a:extLst>
            </p:cNvPr>
            <p:cNvSpPr txBox="1"/>
            <p:nvPr/>
          </p:nvSpPr>
          <p:spPr>
            <a:xfrm>
              <a:off x="6660689" y="4149181"/>
              <a:ext cx="1495039" cy="284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Torsion Wire Pivot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DC282B5-9121-67FD-1C79-7101E81579D9}"/>
                </a:ext>
              </a:extLst>
            </p:cNvPr>
            <p:cNvSpPr txBox="1"/>
            <p:nvPr/>
          </p:nvSpPr>
          <p:spPr>
            <a:xfrm>
              <a:off x="7340651" y="2655903"/>
              <a:ext cx="615156" cy="284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Mirror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79FAB65-77D7-1452-6174-C3101032E74A}"/>
                </a:ext>
              </a:extLst>
            </p:cNvPr>
            <p:cNvSpPr txBox="1"/>
            <p:nvPr/>
          </p:nvSpPr>
          <p:spPr>
            <a:xfrm>
              <a:off x="7630698" y="6067521"/>
              <a:ext cx="1251401" cy="284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Pendulum Arm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8688140-2A38-E8A2-8140-4D91004D0519}"/>
                </a:ext>
              </a:extLst>
            </p:cNvPr>
            <p:cNvSpPr txBox="1"/>
            <p:nvPr/>
          </p:nvSpPr>
          <p:spPr>
            <a:xfrm>
              <a:off x="7630698" y="546832"/>
              <a:ext cx="1145754" cy="284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DMD System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D948A7B-0831-E75E-B5A8-A4E2042A817B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7408208" y="3421180"/>
              <a:ext cx="612406" cy="72800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3721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3D836-2D66-DCE7-F7CD-55BDA8270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CA3156-3737-80B6-9D4E-C4B4FB3552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Parametric Design of Experimental Setup with System of Equations</a:t>
            </a:r>
          </a:p>
        </p:txBody>
      </p:sp>
    </p:spTree>
    <p:extLst>
      <p:ext uri="{BB962C8B-B14F-4D97-AF65-F5344CB8AC3E}">
        <p14:creationId xmlns:p14="http://schemas.microsoft.com/office/powerpoint/2010/main" val="999317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BAA9E-146B-F017-0C3F-521AC4299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of Equations and Initial Inputs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DEED9AC-4B7B-D433-7CA2-3934B3E55EA9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4"/>
          <a:stretch>
            <a:fillRect/>
          </a:stretch>
        </p:blipFill>
        <p:spPr>
          <a:xfrm>
            <a:off x="504258" y="1679569"/>
            <a:ext cx="4951242" cy="25781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9182040-B34F-041F-9695-38B91C065C82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742" y="1025587"/>
            <a:ext cx="2754706" cy="275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D4Q 4-quadrant photodetector ">
            <a:extLst>
              <a:ext uri="{FF2B5EF4-FFF2-40B4-BE49-F238E27FC236}">
                <a16:creationId xmlns:a16="http://schemas.microsoft.com/office/drawing/2014/main" id="{4C2EDFFF-4685-42B0-E38D-88D558813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443" y="3666182"/>
            <a:ext cx="3062957" cy="229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23EB76-F2D0-9EEA-2741-0D0A3CEE1055}"/>
              </a:ext>
            </a:extLst>
          </p:cNvPr>
          <p:cNvSpPr txBox="1"/>
          <p:nvPr/>
        </p:nvSpPr>
        <p:spPr>
          <a:xfrm>
            <a:off x="504258" y="4274508"/>
            <a:ext cx="4951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39 cm Diameter Vacuum Chamber</a:t>
            </a:r>
          </a:p>
          <a:p>
            <a:pPr algn="ctr"/>
            <a:r>
              <a:rPr lang="en-US" dirty="0"/>
              <a:t>31 cm Height </a:t>
            </a:r>
          </a:p>
          <a:p>
            <a:pPr algn="ctr"/>
            <a:r>
              <a:rPr lang="en-US" dirty="0"/>
              <a:t>10-5 Torr Vacuum Capable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05B769-8143-69F5-1D73-14688BE8B4C9}"/>
              </a:ext>
            </a:extLst>
          </p:cNvPr>
          <p:cNvSpPr txBox="1"/>
          <p:nvPr/>
        </p:nvSpPr>
        <p:spPr>
          <a:xfrm>
            <a:off x="6096000" y="1994661"/>
            <a:ext cx="2578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ThorLabs</a:t>
            </a:r>
            <a:r>
              <a:rPr lang="en-US" dirty="0"/>
              <a:t> MC2000B</a:t>
            </a:r>
          </a:p>
          <a:p>
            <a:pPr algn="ctr"/>
            <a:r>
              <a:rPr lang="en-US" dirty="0"/>
              <a:t>4Hz-10kHz</a:t>
            </a:r>
          </a:p>
          <a:p>
            <a:pPr algn="ctr"/>
            <a:r>
              <a:rPr lang="en-US" dirty="0"/>
              <a:t>0.1-0.5 Duty Cycle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92AE3C-906A-0CEB-D18F-2B8CDCE5596D}"/>
              </a:ext>
            </a:extLst>
          </p:cNvPr>
          <p:cNvSpPr txBox="1"/>
          <p:nvPr/>
        </p:nvSpPr>
        <p:spPr>
          <a:xfrm>
            <a:off x="9006840" y="4274508"/>
            <a:ext cx="2578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Koheron</a:t>
            </a:r>
            <a:r>
              <a:rPr lang="en-US" dirty="0"/>
              <a:t> 4-Quadrant Photodetector</a:t>
            </a:r>
          </a:p>
          <a:p>
            <a:pPr algn="ctr"/>
            <a:r>
              <a:rPr lang="en-US" dirty="0"/>
              <a:t>8mm Diameter Target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FDE914-DF6E-4C57-2D19-9D4A3850184B}"/>
              </a:ext>
            </a:extLst>
          </p:cNvPr>
          <p:cNvSpPr txBox="1"/>
          <p:nvPr/>
        </p:nvSpPr>
        <p:spPr>
          <a:xfrm>
            <a:off x="0" y="5938697"/>
            <a:ext cx="12192000" cy="338554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We will endeavor to design the experiment to use the available equipment.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04282C-4F3E-11A8-7018-38D6A5B1D74E}"/>
              </a:ext>
            </a:extLst>
          </p:cNvPr>
          <p:cNvSpPr txBox="1"/>
          <p:nvPr/>
        </p:nvSpPr>
        <p:spPr>
          <a:xfrm>
            <a:off x="1019413" y="1241853"/>
            <a:ext cx="3920931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Vacuum Chamber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40E6F2-6129-E4AD-A4F9-3E72423BE24B}"/>
              </a:ext>
            </a:extLst>
          </p:cNvPr>
          <p:cNvSpPr txBox="1"/>
          <p:nvPr/>
        </p:nvSpPr>
        <p:spPr>
          <a:xfrm>
            <a:off x="6594713" y="1241853"/>
            <a:ext cx="3920931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Optical Chopper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9FB4BD-E86D-938B-4FDF-F87AF2A72F0D}"/>
              </a:ext>
            </a:extLst>
          </p:cNvPr>
          <p:cNvSpPr txBox="1"/>
          <p:nvPr/>
        </p:nvSpPr>
        <p:spPr>
          <a:xfrm>
            <a:off x="6594713" y="3400257"/>
            <a:ext cx="3920931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Photodetector</a:t>
            </a:r>
          </a:p>
        </p:txBody>
      </p:sp>
    </p:spTree>
    <p:extLst>
      <p:ext uri="{BB962C8B-B14F-4D97-AF65-F5344CB8AC3E}">
        <p14:creationId xmlns:p14="http://schemas.microsoft.com/office/powerpoint/2010/main" val="209651770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B6C4D-93D5-6313-1F3D-BF9FF0640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Mechanical Considerations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AD576C7-0FE7-2CD4-D9C0-B05FD5F18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990000"/>
                </a:solidFill>
              </a:rPr>
              <a:t>Recent Work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17220C0-4238-4886-525D-8E2D70203F98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>
                <a:solidFill>
                  <a:srgbClr val="990000"/>
                </a:solidFill>
              </a:rPr>
              <a:t>Updated Work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B2528BCB-B768-0A30-A050-486C9248B17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6377940" y="1566164"/>
            <a:ext cx="5400675" cy="4164806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6D52C9-0F70-AED6-E18C-DD4818EB1BAA}"/>
              </a:ext>
            </a:extLst>
          </p:cNvPr>
          <p:cNvSpPr txBox="1"/>
          <p:nvPr/>
        </p:nvSpPr>
        <p:spPr>
          <a:xfrm>
            <a:off x="0" y="5633888"/>
            <a:ext cx="12192000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 polymer pendulum arm allows heat sources to be isolated while the copper tape and aluminum fins move heat away from the heated components. Further refinement is necessary.  </a:t>
            </a:r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756A7538-5C55-5EB2-5159-E95C15DEB328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413385" y="1754676"/>
            <a:ext cx="5400675" cy="3863804"/>
          </a:xfr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5CAA40C-3440-337C-53E4-3B7128F214C3}"/>
              </a:ext>
            </a:extLst>
          </p:cNvPr>
          <p:cNvSpPr txBox="1"/>
          <p:nvPr/>
        </p:nvSpPr>
        <p:spPr>
          <a:xfrm>
            <a:off x="2250122" y="1867166"/>
            <a:ext cx="3563938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Bulk material AlSi10Mg with copper tape heat piping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E198D2-6423-85C7-7638-CBB6B54DC653}"/>
              </a:ext>
            </a:extLst>
          </p:cNvPr>
          <p:cNvSpPr txBox="1"/>
          <p:nvPr/>
        </p:nvSpPr>
        <p:spPr>
          <a:xfrm>
            <a:off x="1158240" y="457200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41 grams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3E576B-31BF-AEF2-C5FC-AAE82D295203}"/>
              </a:ext>
            </a:extLst>
          </p:cNvPr>
          <p:cNvSpPr txBox="1"/>
          <p:nvPr/>
        </p:nvSpPr>
        <p:spPr>
          <a:xfrm>
            <a:off x="7190758" y="460281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35 grams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5C05AA-E55B-D055-CFAC-AAD5B4D7E60B}"/>
              </a:ext>
            </a:extLst>
          </p:cNvPr>
          <p:cNvSpPr txBox="1"/>
          <p:nvPr/>
        </p:nvSpPr>
        <p:spPr>
          <a:xfrm>
            <a:off x="8214678" y="1590167"/>
            <a:ext cx="3563938" cy="923330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Combining PEEK, Copper Tape, and Black Anodized Aluminum. </a:t>
            </a:r>
          </a:p>
        </p:txBody>
      </p:sp>
    </p:spTree>
    <p:extLst>
      <p:ext uri="{BB962C8B-B14F-4D97-AF65-F5344CB8AC3E}">
        <p14:creationId xmlns:p14="http://schemas.microsoft.com/office/powerpoint/2010/main" val="3404645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9DB1E-CC60-94DD-F571-2B3520B51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Thermal Considerations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D2E06D28-A463-6E68-CA81-5673671EA31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92666" y="1153885"/>
            <a:ext cx="5400675" cy="615661"/>
          </a:xfrm>
        </p:spPr>
      </p:pic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9D549CA4-E328-4E65-25BF-101C64CA3C0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0" y="1635293"/>
            <a:ext cx="5400675" cy="4050506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FDDD65-8A64-F1BC-C609-33F2168160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990000"/>
                </a:solidFill>
              </a:rPr>
              <a:t>Recent Work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38B1D7-5346-0FF6-D567-DDA25A41979D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>
                <a:solidFill>
                  <a:srgbClr val="990000"/>
                </a:solidFill>
              </a:rPr>
              <a:t>Updated Work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30556F9-82C1-7940-7CC5-B25C63CF77FA}"/>
              </a:ext>
            </a:extLst>
          </p:cNvPr>
          <p:cNvCxnSpPr>
            <a:cxnSpLocks/>
          </p:cNvCxnSpPr>
          <p:nvPr/>
        </p:nvCxnSpPr>
        <p:spPr>
          <a:xfrm flipV="1">
            <a:off x="3767797" y="1387566"/>
            <a:ext cx="236513" cy="14829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290B6B3-E8D4-F92C-30D1-3C53029AF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515578" y="3219405"/>
            <a:ext cx="2262860" cy="13858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2D40B36-2F0B-A530-62B3-E6F945AB0F20}"/>
              </a:ext>
            </a:extLst>
          </p:cNvPr>
          <p:cNvSpPr txBox="1"/>
          <p:nvPr/>
        </p:nvSpPr>
        <p:spPr>
          <a:xfrm>
            <a:off x="0" y="5919482"/>
            <a:ext cx="12192000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Measuring the components as they are intended to be used will further refine our predictions.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63C627-8090-19A8-EBAD-15B2D5DEC75D}"/>
              </a:ext>
            </a:extLst>
          </p:cNvPr>
          <p:cNvSpPr txBox="1"/>
          <p:nvPr/>
        </p:nvSpPr>
        <p:spPr>
          <a:xfrm>
            <a:off x="5004875" y="2411576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90000"/>
                </a:solidFill>
              </a:rPr>
              <a:t>Grid Fins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AA36228C-FEEE-D67E-B0C4-8167F81F7655}"/>
              </a:ext>
            </a:extLst>
          </p:cNvPr>
          <p:cNvSpPr txBox="1">
            <a:spLocks/>
          </p:cNvSpPr>
          <p:nvPr/>
        </p:nvSpPr>
        <p:spPr>
          <a:xfrm>
            <a:off x="6297865" y="1354502"/>
            <a:ext cx="5401469" cy="4564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kern="0" dirty="0"/>
              <a:t>Measuring Actual Thermal Output</a:t>
            </a:r>
          </a:p>
          <a:p>
            <a:pPr lvl="1"/>
            <a:r>
              <a:rPr lang="en-US" kern="0" dirty="0"/>
              <a:t>Bell Jar to low vacuum</a:t>
            </a:r>
          </a:p>
          <a:p>
            <a:pPr lvl="1"/>
            <a:r>
              <a:rPr lang="en-US" kern="0" dirty="0"/>
              <a:t>8x Thermocouples routed to components</a:t>
            </a:r>
          </a:p>
          <a:p>
            <a:pPr lvl="1"/>
            <a:r>
              <a:rPr lang="en-US" kern="0" dirty="0"/>
              <a:t>Multiple IR Cameras </a:t>
            </a:r>
          </a:p>
          <a:p>
            <a:pPr lvl="1"/>
            <a:endParaRPr lang="en-US" kern="0" dirty="0"/>
          </a:p>
          <a:p>
            <a:r>
              <a:rPr lang="en-US" kern="0" dirty="0"/>
              <a:t>Investigating Black Anodized Aluminum</a:t>
            </a:r>
          </a:p>
          <a:p>
            <a:pPr lvl="1"/>
            <a:r>
              <a:rPr lang="en-US" kern="0" dirty="0"/>
              <a:t>Anodize test aluminum samples</a:t>
            </a:r>
          </a:p>
          <a:p>
            <a:pPr lvl="1"/>
            <a:r>
              <a:rPr lang="en-US" kern="0" dirty="0"/>
              <a:t>Attempt to use Anodization Masking Tape for conductive surfaces</a:t>
            </a:r>
          </a:p>
          <a:p>
            <a:pPr lvl="1"/>
            <a:endParaRPr lang="en-US" kern="0" dirty="0"/>
          </a:p>
          <a:p>
            <a:r>
              <a:rPr lang="en-US" kern="0" dirty="0"/>
              <a:t>Improving DMD thermal interface</a:t>
            </a:r>
          </a:p>
          <a:p>
            <a:pPr lvl="1"/>
            <a:r>
              <a:rPr lang="en-US" kern="0" dirty="0"/>
              <a:t>Mill a copper block to fit DMD interface </a:t>
            </a:r>
          </a:p>
        </p:txBody>
      </p:sp>
    </p:spTree>
    <p:extLst>
      <p:ext uri="{BB962C8B-B14F-4D97-AF65-F5344CB8AC3E}">
        <p14:creationId xmlns:p14="http://schemas.microsoft.com/office/powerpoint/2010/main" val="2692262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A0C291D-42C0-E867-21AA-F2E04A69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Micromirror Device Selection</a:t>
            </a:r>
          </a:p>
        </p:txBody>
      </p:sp>
      <p:pic>
        <p:nvPicPr>
          <p:cNvPr id="17" name="Content Placeholder 16" descr="A circuit board with many wires&#10;&#10;AI-generated content may be incorrect.">
            <a:extLst>
              <a:ext uri="{FF2B5EF4-FFF2-40B4-BE49-F238E27FC236}">
                <a16:creationId xmlns:a16="http://schemas.microsoft.com/office/drawing/2014/main" id="{174851D4-C735-0ADF-14C2-679BCC912A6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rcRect t="10162" b="29494"/>
          <a:stretch/>
        </p:blipFill>
        <p:spPr>
          <a:xfrm>
            <a:off x="947385" y="4154335"/>
            <a:ext cx="2249775" cy="1810148"/>
          </a:xfrm>
        </p:spPr>
      </p:pic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7354EDDD-0427-F403-BB7C-3535560D6EDE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99971547"/>
              </p:ext>
            </p:extLst>
          </p:nvPr>
        </p:nvGraphicFramePr>
        <p:xfrm>
          <a:off x="298322" y="1425371"/>
          <a:ext cx="5797676" cy="2607591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606004">
                  <a:extLst>
                    <a:ext uri="{9D8B030D-6E8A-4147-A177-3AD203B41FA5}">
                      <a16:colId xmlns:a16="http://schemas.microsoft.com/office/drawing/2014/main" val="231412397"/>
                    </a:ext>
                  </a:extLst>
                </a:gridCol>
                <a:gridCol w="1047918">
                  <a:extLst>
                    <a:ext uri="{9D8B030D-6E8A-4147-A177-3AD203B41FA5}">
                      <a16:colId xmlns:a16="http://schemas.microsoft.com/office/drawing/2014/main" val="4233379253"/>
                    </a:ext>
                  </a:extLst>
                </a:gridCol>
                <a:gridCol w="1047918">
                  <a:extLst>
                    <a:ext uri="{9D8B030D-6E8A-4147-A177-3AD203B41FA5}">
                      <a16:colId xmlns:a16="http://schemas.microsoft.com/office/drawing/2014/main" val="1221961788"/>
                    </a:ext>
                  </a:extLst>
                </a:gridCol>
                <a:gridCol w="1047918">
                  <a:extLst>
                    <a:ext uri="{9D8B030D-6E8A-4147-A177-3AD203B41FA5}">
                      <a16:colId xmlns:a16="http://schemas.microsoft.com/office/drawing/2014/main" val="2096127269"/>
                    </a:ext>
                  </a:extLst>
                </a:gridCol>
                <a:gridCol w="1047918">
                  <a:extLst>
                    <a:ext uri="{9D8B030D-6E8A-4147-A177-3AD203B41FA5}">
                      <a16:colId xmlns:a16="http://schemas.microsoft.com/office/drawing/2014/main" val="864108025"/>
                    </a:ext>
                  </a:extLst>
                </a:gridCol>
              </a:tblGrid>
              <a:tr h="6664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DMD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Diagonal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(in.)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Max Vis. Illumination (W/cm</a:t>
                      </a:r>
                      <a:r>
                        <a:rPr lang="en-US" sz="1400" b="1" u="none" strike="noStrike" baseline="30000" dirty="0">
                          <a:effectLst/>
                        </a:rPr>
                        <a:t>2</a:t>
                      </a:r>
                      <a:r>
                        <a:rPr lang="en-US" sz="1400" b="1" u="none" strike="noStrike" dirty="0"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Typical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Elect. Power (W)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Thermal Interface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89728737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DLP2000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*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0.045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4216729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DLP160AP/CP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26.1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2147375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DLP2010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26.1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84343108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DLP230GP/KP/NP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0.23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26.1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0.17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0469377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DLP3010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0.30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26.1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9397131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DLP3310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0.33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26.1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2830804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DLP4710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0.47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20.5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0.25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2422450"/>
                  </a:ext>
                </a:extLst>
              </a:tr>
              <a:tr h="2426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DLP472TP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0.47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20.5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4479549"/>
                  </a:ext>
                </a:extLst>
              </a:tr>
            </a:tbl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2A3EE66-FE15-B5FB-59EA-D8367FE83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137" y="679823"/>
            <a:ext cx="5401469" cy="699731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990000"/>
                </a:solidFill>
              </a:rPr>
              <a:t>Commercially available DLP® Pico™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16A6952-A0B1-710F-BAB9-0F5ED241B573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298660" y="679823"/>
            <a:ext cx="5401469" cy="69973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90000"/>
                </a:solidFill>
              </a:rPr>
              <a:t>Examples of Thermal Interfaces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E951EA8-9280-4BB7-B257-1915EB1128BD}"/>
              </a:ext>
            </a:extLst>
          </p:cNvPr>
          <p:cNvSpPr txBox="1"/>
          <p:nvPr/>
        </p:nvSpPr>
        <p:spPr>
          <a:xfrm>
            <a:off x="3287210" y="6458673"/>
            <a:ext cx="2155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Thermally Limited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6DF417D-82F2-B43D-68A1-7494E2E6A216}"/>
              </a:ext>
            </a:extLst>
          </p:cNvPr>
          <p:cNvSpPr/>
          <p:nvPr/>
        </p:nvSpPr>
        <p:spPr>
          <a:xfrm>
            <a:off x="298322" y="2070453"/>
            <a:ext cx="5797676" cy="243069"/>
          </a:xfrm>
          <a:prstGeom prst="rect">
            <a:avLst/>
          </a:prstGeom>
          <a:noFill/>
          <a:ln w="38100">
            <a:solidFill>
              <a:srgbClr val="99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oin and two small black objects on a blue grid&#10;&#10;AI-generated content may be incorrect.">
            <a:extLst>
              <a:ext uri="{FF2B5EF4-FFF2-40B4-BE49-F238E27FC236}">
                <a16:creationId xmlns:a16="http://schemas.microsoft.com/office/drawing/2014/main" id="{0E2B5027-0C00-C139-FAA5-BFFB2FA1FB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871" t="45952" r="19991" b="28881"/>
          <a:stretch/>
        </p:blipFill>
        <p:spPr>
          <a:xfrm>
            <a:off x="6682792" y="1353429"/>
            <a:ext cx="4704433" cy="24571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B28255-8F61-AF55-ECB8-FCFBA10CCF7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908"/>
          <a:stretch/>
        </p:blipFill>
        <p:spPr>
          <a:xfrm>
            <a:off x="6682792" y="3803162"/>
            <a:ext cx="4704433" cy="2512971"/>
          </a:xfrm>
          <a:prstGeom prst="rect">
            <a:avLst/>
          </a:prstGeom>
        </p:spPr>
      </p:pic>
      <p:pic>
        <p:nvPicPr>
          <p:cNvPr id="4" name="Picture 3" descr="A close up of a device&#10;&#10;AI-generated content may be incorrect.">
            <a:extLst>
              <a:ext uri="{FF2B5EF4-FFF2-40B4-BE49-F238E27FC236}">
                <a16:creationId xmlns:a16="http://schemas.microsoft.com/office/drawing/2014/main" id="{6CC4A032-E8A1-1A28-481B-C4D94121EB7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926" t="23449" r="24430" b="11096"/>
          <a:stretch/>
        </p:blipFill>
        <p:spPr>
          <a:xfrm rot="16200000">
            <a:off x="3862713" y="3712901"/>
            <a:ext cx="1809816" cy="26933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904CEF-B442-724E-BB36-9C964155B89D}"/>
              </a:ext>
            </a:extLst>
          </p:cNvPr>
          <p:cNvSpPr txBox="1"/>
          <p:nvPr/>
        </p:nvSpPr>
        <p:spPr>
          <a:xfrm>
            <a:off x="7459580" y="1379554"/>
            <a:ext cx="95090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DLP160CP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55922D-247A-0C3F-EA04-E8831B9D6C14}"/>
              </a:ext>
            </a:extLst>
          </p:cNvPr>
          <p:cNvSpPr txBox="1"/>
          <p:nvPr/>
        </p:nvSpPr>
        <p:spPr>
          <a:xfrm>
            <a:off x="7459579" y="3903869"/>
            <a:ext cx="95090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DLP160CP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695186-C5EA-4D21-6907-6CF54E74CC57}"/>
              </a:ext>
            </a:extLst>
          </p:cNvPr>
          <p:cNvSpPr txBox="1"/>
          <p:nvPr/>
        </p:nvSpPr>
        <p:spPr>
          <a:xfrm>
            <a:off x="7523698" y="2443527"/>
            <a:ext cx="82266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DLP2000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D755D5-5FE7-9AF9-91FF-400AA8205E0F}"/>
              </a:ext>
            </a:extLst>
          </p:cNvPr>
          <p:cNvSpPr txBox="1"/>
          <p:nvPr/>
        </p:nvSpPr>
        <p:spPr>
          <a:xfrm>
            <a:off x="7523697" y="4932654"/>
            <a:ext cx="82266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DLP2000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DDAA2C-6324-3D5F-36D0-EB566E40C78A}"/>
              </a:ext>
            </a:extLst>
          </p:cNvPr>
          <p:cNvSpPr txBox="1"/>
          <p:nvPr/>
        </p:nvSpPr>
        <p:spPr>
          <a:xfrm>
            <a:off x="0" y="5964483"/>
            <a:ext cx="12192000" cy="351650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The Pico DMD systems are effectively interchangeable, which accelerates design between systems.</a:t>
            </a:r>
          </a:p>
        </p:txBody>
      </p:sp>
    </p:spTree>
    <p:extLst>
      <p:ext uri="{BB962C8B-B14F-4D97-AF65-F5344CB8AC3E}">
        <p14:creationId xmlns:p14="http://schemas.microsoft.com/office/powerpoint/2010/main" val="244981629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E98E3-D259-01C4-0851-2A507A731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Microcontroller Selection </a:t>
            </a:r>
          </a:p>
        </p:txBody>
      </p:sp>
      <p:pic>
        <p:nvPicPr>
          <p:cNvPr id="9" name="Content Placeholder 8" descr="A group of small electronic devices on a blue grid&#10;&#10;AI-generated content may be incorrect.">
            <a:extLst>
              <a:ext uri="{FF2B5EF4-FFF2-40B4-BE49-F238E27FC236}">
                <a16:creationId xmlns:a16="http://schemas.microsoft.com/office/drawing/2014/main" id="{9997E6FD-87E2-6EBA-BF88-85904A077A7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rcRect l="8965" t="5799" r="18175" b="35859"/>
          <a:stretch/>
        </p:blipFill>
        <p:spPr>
          <a:xfrm>
            <a:off x="6298659" y="1680862"/>
            <a:ext cx="5417863" cy="3253745"/>
          </a:xfr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78927BD-6205-7DD7-4563-2FCF56FADE90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42878849"/>
              </p:ext>
            </p:extLst>
          </p:nvPr>
        </p:nvGraphicFramePr>
        <p:xfrm>
          <a:off x="491871" y="1611981"/>
          <a:ext cx="5463216" cy="276638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442969">
                  <a:extLst>
                    <a:ext uri="{9D8B030D-6E8A-4147-A177-3AD203B41FA5}">
                      <a16:colId xmlns:a16="http://schemas.microsoft.com/office/drawing/2014/main" val="2484394248"/>
                    </a:ext>
                  </a:extLst>
                </a:gridCol>
                <a:gridCol w="471387">
                  <a:extLst>
                    <a:ext uri="{9D8B030D-6E8A-4147-A177-3AD203B41FA5}">
                      <a16:colId xmlns:a16="http://schemas.microsoft.com/office/drawing/2014/main" val="283152719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607846537"/>
                    </a:ext>
                  </a:extLst>
                </a:gridCol>
                <a:gridCol w="988540">
                  <a:extLst>
                    <a:ext uri="{9D8B030D-6E8A-4147-A177-3AD203B41FA5}">
                      <a16:colId xmlns:a16="http://schemas.microsoft.com/office/drawing/2014/main" val="274494105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86949629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45255964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063507811"/>
                    </a:ext>
                  </a:extLst>
                </a:gridCol>
              </a:tblGrid>
              <a:tr h="14474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Microcontroller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Mass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(g)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Typical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Power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</a:t>
                      </a:r>
                      <a:r>
                        <a:rPr lang="en-US" sz="1400" b="1" u="none" strike="noStrike" dirty="0" err="1">
                          <a:effectLst/>
                        </a:rPr>
                        <a:t>mW</a:t>
                      </a:r>
                      <a:r>
                        <a:rPr lang="en-US" sz="1400" b="1" u="none" strike="noStrike" dirty="0"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Typical Max Current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(mA)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Interfaces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344305"/>
                  </a:ext>
                </a:extLst>
              </a:tr>
              <a:tr h="81222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785" marR="6785" marT="6785" marB="0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785" marR="6785" marT="6785" marB="0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785" marR="6785" marT="6785" marB="0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I2C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SPI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UART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extLst>
                  <a:ext uri="{0D108BD9-81ED-4DB2-BD59-A6C34878D82A}">
                    <a16:rowId xmlns:a16="http://schemas.microsoft.com/office/drawing/2014/main" val="3374604262"/>
                  </a:ext>
                </a:extLst>
              </a:tr>
              <a:tr h="1447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Raspberry Pi </a:t>
                      </a:r>
                    </a:p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Pico W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238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extLst>
                  <a:ext uri="{0D108BD9-81ED-4DB2-BD59-A6C34878D82A}">
                    <a16:rowId xmlns:a16="http://schemas.microsoft.com/office/drawing/2014/main" val="2480810289"/>
                  </a:ext>
                </a:extLst>
              </a:tr>
              <a:tr h="1447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Adafruit Feather HUZZAH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925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extLst>
                  <a:ext uri="{0D108BD9-81ED-4DB2-BD59-A6C34878D82A}">
                    <a16:rowId xmlns:a16="http://schemas.microsoft.com/office/drawing/2014/main" val="2750007243"/>
                  </a:ext>
                </a:extLst>
              </a:tr>
              <a:tr h="1447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Adafruit Feather Bluefruit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7.4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extLst>
                  <a:ext uri="{0D108BD9-81ED-4DB2-BD59-A6C34878D82A}">
                    <a16:rowId xmlns:a16="http://schemas.microsoft.com/office/drawing/2014/main" val="2816987313"/>
                  </a:ext>
                </a:extLst>
              </a:tr>
              <a:tr h="1447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Adafruit QT Py Pico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3.9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370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85" marR="6785" marT="6785" marB="0" anchor="ctr"/>
                </a:tc>
                <a:extLst>
                  <a:ext uri="{0D108BD9-81ED-4DB2-BD59-A6C34878D82A}">
                    <a16:rowId xmlns:a16="http://schemas.microsoft.com/office/drawing/2014/main" val="2661216263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4A86C5-2DBE-CC84-F9D7-96A2BBE159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rgbClr val="990000"/>
                </a:solidFill>
              </a:rPr>
              <a:t>Commercially available DLP® Pico™ 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8BEE8DC-4ACD-950C-6ED6-630A12AFF0C1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45CB50-4A5B-1276-E8C2-642B85F2F954}"/>
              </a:ext>
            </a:extLst>
          </p:cNvPr>
          <p:cNvSpPr/>
          <p:nvPr/>
        </p:nvSpPr>
        <p:spPr>
          <a:xfrm>
            <a:off x="491871" y="2652669"/>
            <a:ext cx="5463216" cy="436710"/>
          </a:xfrm>
          <a:prstGeom prst="rect">
            <a:avLst/>
          </a:prstGeom>
          <a:noFill/>
          <a:ln w="38100">
            <a:solidFill>
              <a:srgbClr val="99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B69A52-ABF1-52A6-5C45-EEC95F9C8270}"/>
              </a:ext>
            </a:extLst>
          </p:cNvPr>
          <p:cNvSpPr txBox="1"/>
          <p:nvPr/>
        </p:nvSpPr>
        <p:spPr>
          <a:xfrm>
            <a:off x="6951805" y="1860331"/>
            <a:ext cx="109356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RPi Pico 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0EAA04-92F0-9C53-7989-FC6E5190CF28}"/>
              </a:ext>
            </a:extLst>
          </p:cNvPr>
          <p:cNvSpPr txBox="1"/>
          <p:nvPr/>
        </p:nvSpPr>
        <p:spPr>
          <a:xfrm>
            <a:off x="9753601" y="1876556"/>
            <a:ext cx="91242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HUZZAH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A4D66E-AD08-8280-2E2D-FC819F512EFA}"/>
              </a:ext>
            </a:extLst>
          </p:cNvPr>
          <p:cNvSpPr txBox="1"/>
          <p:nvPr/>
        </p:nvSpPr>
        <p:spPr>
          <a:xfrm>
            <a:off x="7248114" y="3397469"/>
            <a:ext cx="84189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err="1"/>
              <a:t>Bluefruit</a:t>
            </a:r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D8BC46-10FB-6D7D-1629-D143EAA11418}"/>
              </a:ext>
            </a:extLst>
          </p:cNvPr>
          <p:cNvSpPr txBox="1"/>
          <p:nvPr/>
        </p:nvSpPr>
        <p:spPr>
          <a:xfrm>
            <a:off x="9213718" y="3429000"/>
            <a:ext cx="68954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QT Py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2B411E-BC7E-66B4-F602-F7EC770716BD}"/>
              </a:ext>
            </a:extLst>
          </p:cNvPr>
          <p:cNvSpPr txBox="1"/>
          <p:nvPr/>
        </p:nvSpPr>
        <p:spPr>
          <a:xfrm>
            <a:off x="0" y="5794853"/>
            <a:ext cx="12192000" cy="338554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Experimenting with the different microcontrollers will help identify the minimum requirements.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C25383-F79F-84AA-ACB7-C9BBCBAB47AB}"/>
              </a:ext>
            </a:extLst>
          </p:cNvPr>
          <p:cNvSpPr txBox="1"/>
          <p:nvPr/>
        </p:nvSpPr>
        <p:spPr>
          <a:xfrm>
            <a:off x="8251114" y="5130301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9300"/>
                </a:solidFill>
              </a:rPr>
              <a:t>WiFi</a:t>
            </a:r>
            <a:r>
              <a:rPr lang="en-US" dirty="0"/>
              <a:t>	</a:t>
            </a:r>
            <a:r>
              <a:rPr lang="en-US" dirty="0">
                <a:solidFill>
                  <a:srgbClr val="00B0F0"/>
                </a:solidFill>
              </a:rPr>
              <a:t>Bluetooth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C73F6B-EC55-2227-1C4F-E9B0D406CA34}"/>
              </a:ext>
            </a:extLst>
          </p:cNvPr>
          <p:cNvSpPr/>
          <p:nvPr/>
        </p:nvSpPr>
        <p:spPr>
          <a:xfrm>
            <a:off x="8022514" y="5200667"/>
            <a:ext cx="228600" cy="228600"/>
          </a:xfrm>
          <a:prstGeom prst="rect">
            <a:avLst/>
          </a:prstGeom>
          <a:solidFill>
            <a:srgbClr val="FF9300"/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6AF5EA-95BE-DF70-EE25-02812ADF6D09}"/>
              </a:ext>
            </a:extLst>
          </p:cNvPr>
          <p:cNvSpPr/>
          <p:nvPr/>
        </p:nvSpPr>
        <p:spPr>
          <a:xfrm>
            <a:off x="8147570" y="1901864"/>
            <a:ext cx="228600" cy="228600"/>
          </a:xfrm>
          <a:prstGeom prst="rect">
            <a:avLst/>
          </a:prstGeom>
          <a:solidFill>
            <a:srgbClr val="FF9300"/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DE8AC-4204-41B5-9722-3CB906E22704}"/>
              </a:ext>
            </a:extLst>
          </p:cNvPr>
          <p:cNvSpPr/>
          <p:nvPr/>
        </p:nvSpPr>
        <p:spPr>
          <a:xfrm>
            <a:off x="10758142" y="1920320"/>
            <a:ext cx="228600" cy="228600"/>
          </a:xfrm>
          <a:prstGeom prst="rect">
            <a:avLst/>
          </a:prstGeom>
          <a:solidFill>
            <a:srgbClr val="FF9300"/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05FF1A-052D-A739-E447-D4E3054ACDD5}"/>
              </a:ext>
            </a:extLst>
          </p:cNvPr>
          <p:cNvSpPr/>
          <p:nvPr/>
        </p:nvSpPr>
        <p:spPr>
          <a:xfrm>
            <a:off x="9968750" y="3460154"/>
            <a:ext cx="228600" cy="228600"/>
          </a:xfrm>
          <a:prstGeom prst="rect">
            <a:avLst/>
          </a:prstGeom>
          <a:solidFill>
            <a:srgbClr val="FF9300"/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4F5681-95E4-AA42-EA63-D027D78D27BD}"/>
              </a:ext>
            </a:extLst>
          </p:cNvPr>
          <p:cNvSpPr/>
          <p:nvPr/>
        </p:nvSpPr>
        <p:spPr>
          <a:xfrm>
            <a:off x="8975014" y="5204477"/>
            <a:ext cx="228600" cy="228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A2C7E4-ECF9-214D-60D2-C63049CEBF0C}"/>
              </a:ext>
            </a:extLst>
          </p:cNvPr>
          <p:cNvSpPr/>
          <p:nvPr/>
        </p:nvSpPr>
        <p:spPr>
          <a:xfrm>
            <a:off x="8190154" y="3459497"/>
            <a:ext cx="228600" cy="228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73C07A-5DA4-6378-A8E4-DB01C81C25EC}"/>
              </a:ext>
            </a:extLst>
          </p:cNvPr>
          <p:cNvSpPr/>
          <p:nvPr/>
        </p:nvSpPr>
        <p:spPr>
          <a:xfrm>
            <a:off x="8464474" y="1905017"/>
            <a:ext cx="228600" cy="228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4177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F0019-C89F-D0FF-B5A5-AF14617EC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F857-54CB-6DC1-9EED-315C13083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Considerations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DCECECC-89D6-76C6-AE83-E31BC37DA8DE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345923987"/>
              </p:ext>
            </p:extLst>
          </p:nvPr>
        </p:nvGraphicFramePr>
        <p:xfrm>
          <a:off x="491871" y="1397619"/>
          <a:ext cx="5515735" cy="261747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666625">
                  <a:extLst>
                    <a:ext uri="{9D8B030D-6E8A-4147-A177-3AD203B41FA5}">
                      <a16:colId xmlns:a16="http://schemas.microsoft.com/office/drawing/2014/main" val="2735905922"/>
                    </a:ext>
                  </a:extLst>
                </a:gridCol>
                <a:gridCol w="2208207">
                  <a:extLst>
                    <a:ext uri="{9D8B030D-6E8A-4147-A177-3AD203B41FA5}">
                      <a16:colId xmlns:a16="http://schemas.microsoft.com/office/drawing/2014/main" val="2199091059"/>
                    </a:ext>
                  </a:extLst>
                </a:gridCol>
                <a:gridCol w="1640903">
                  <a:extLst>
                    <a:ext uri="{9D8B030D-6E8A-4147-A177-3AD203B41FA5}">
                      <a16:colId xmlns:a16="http://schemas.microsoft.com/office/drawing/2014/main" val="3291250060"/>
                    </a:ext>
                  </a:extLst>
                </a:gridCol>
              </a:tblGrid>
              <a:tr h="2225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Configuration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Average Current (mA)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Peak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Current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(mA)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729289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i="1" u="none" strike="noStrike" dirty="0">
                          <a:effectLst/>
                          <a:latin typeface="+mj-lt"/>
                        </a:rPr>
                        <a:t>Initial Estimate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i="1" dirty="0">
                          <a:latin typeface="+mj-lt"/>
                        </a:rPr>
                        <a:t>-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35659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DLPC2000EVM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232.24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270.61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5598619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DLP2000EVM + MCU</a:t>
                      </a:r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*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292.89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332.40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45700850"/>
                  </a:ext>
                </a:extLst>
              </a:tr>
              <a:tr h="8993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DLP2000EVM + MCU + LEDs OFF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116.39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128.67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300989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DLP2000EVM + MCU + LEDs OFF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+ 1 Hz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111.21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130.96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425618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B69DE70-859E-2FFA-67B6-76A2D31877C6}"/>
              </a:ext>
            </a:extLst>
          </p:cNvPr>
          <p:cNvSpPr txBox="1"/>
          <p:nvPr/>
        </p:nvSpPr>
        <p:spPr>
          <a:xfrm>
            <a:off x="0" y="5924021"/>
            <a:ext cx="12192000" cy="338554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Replacing the Raspberry Pi Pico W will further reduce power requirements. </a:t>
            </a:r>
          </a:p>
        </p:txBody>
      </p:sp>
      <p:graphicFrame>
        <p:nvGraphicFramePr>
          <p:cNvPr id="17" name="Content Placeholder 7">
            <a:extLst>
              <a:ext uri="{FF2B5EF4-FFF2-40B4-BE49-F238E27FC236}">
                <a16:creationId xmlns:a16="http://schemas.microsoft.com/office/drawing/2014/main" id="{492D0DFE-0324-F8A4-B7E1-45905343F5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7790041"/>
              </p:ext>
            </p:extLst>
          </p:nvPr>
        </p:nvGraphicFramePr>
        <p:xfrm>
          <a:off x="6980223" y="1397619"/>
          <a:ext cx="4361278" cy="154114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023845">
                  <a:extLst>
                    <a:ext uri="{9D8B030D-6E8A-4147-A177-3AD203B41FA5}">
                      <a16:colId xmlns:a16="http://schemas.microsoft.com/office/drawing/2014/main" val="3746769534"/>
                    </a:ext>
                  </a:extLst>
                </a:gridCol>
                <a:gridCol w="852616">
                  <a:extLst>
                    <a:ext uri="{9D8B030D-6E8A-4147-A177-3AD203B41FA5}">
                      <a16:colId xmlns:a16="http://schemas.microsoft.com/office/drawing/2014/main" val="3437268745"/>
                    </a:ext>
                  </a:extLst>
                </a:gridCol>
                <a:gridCol w="1362563">
                  <a:extLst>
                    <a:ext uri="{9D8B030D-6E8A-4147-A177-3AD203B41FA5}">
                      <a16:colId xmlns:a16="http://schemas.microsoft.com/office/drawing/2014/main" val="2797412731"/>
                    </a:ext>
                  </a:extLst>
                </a:gridCol>
                <a:gridCol w="1122254">
                  <a:extLst>
                    <a:ext uri="{9D8B030D-6E8A-4147-A177-3AD203B41FA5}">
                      <a16:colId xmlns:a16="http://schemas.microsoft.com/office/drawing/2014/main" val="1712853516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Event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Duration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(min)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Electrical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Capacity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(mAh)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Average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Current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(mA)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335811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Pump Down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10.11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60.65</a:t>
                      </a:r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*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811552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Preparation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111.21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2478993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Execution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18.54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111.21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62250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Shutdown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111.21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1280011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074CDC5-3F89-5BEA-FA26-8899D5A87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790761"/>
              </p:ext>
            </p:extLst>
          </p:nvPr>
        </p:nvGraphicFramePr>
        <p:xfrm>
          <a:off x="6980222" y="3429000"/>
          <a:ext cx="4361278" cy="6096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96393">
                  <a:extLst>
                    <a:ext uri="{9D8B030D-6E8A-4147-A177-3AD203B41FA5}">
                      <a16:colId xmlns:a16="http://schemas.microsoft.com/office/drawing/2014/main" val="1038753379"/>
                    </a:ext>
                  </a:extLst>
                </a:gridCol>
                <a:gridCol w="1964885">
                  <a:extLst>
                    <a:ext uri="{9D8B030D-6E8A-4147-A177-3AD203B41FA5}">
                      <a16:colId xmlns:a16="http://schemas.microsoft.com/office/drawing/2014/main" val="2184203064"/>
                    </a:ext>
                  </a:extLst>
                </a:gridCol>
              </a:tblGrid>
              <a:tr h="24087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Electrical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32.35 mAh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252959"/>
                  </a:ext>
                </a:extLst>
              </a:tr>
              <a:tr h="24087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Peak Operational Current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130.96 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974294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F870333F-8322-A9CC-36AC-498050EB9D8E}"/>
              </a:ext>
            </a:extLst>
          </p:cNvPr>
          <p:cNvSpPr txBox="1"/>
          <p:nvPr/>
        </p:nvSpPr>
        <p:spPr>
          <a:xfrm>
            <a:off x="6980222" y="2938764"/>
            <a:ext cx="436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*Average current consumption of current MCU board.</a:t>
            </a:r>
            <a:br>
              <a:rPr lang="en-US" sz="1000" b="1" dirty="0"/>
            </a:br>
            <a:r>
              <a:rPr lang="en-US" sz="1000" b="1" dirty="0"/>
              <a:t>Value expected to be lower with differing MCU board selection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A858E2-8CA0-80F1-5ECC-4B63C2D7D1AC}"/>
              </a:ext>
            </a:extLst>
          </p:cNvPr>
          <p:cNvSpPr txBox="1"/>
          <p:nvPr/>
        </p:nvSpPr>
        <p:spPr>
          <a:xfrm>
            <a:off x="491871" y="4038600"/>
            <a:ext cx="5515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*MCU board used for analysis: Raspberry Pi Pico W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BA132B-5630-AC7A-B4F6-6074BC7C18B7}"/>
              </a:ext>
            </a:extLst>
          </p:cNvPr>
          <p:cNvSpPr txBox="1"/>
          <p:nvPr/>
        </p:nvSpPr>
        <p:spPr>
          <a:xfrm>
            <a:off x="6515768" y="1036238"/>
            <a:ext cx="5290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Updated Vacuum Operational Estimates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8E46CDB-C196-E029-A33E-380489CA8125}"/>
              </a:ext>
            </a:extLst>
          </p:cNvPr>
          <p:cNvSpPr txBox="1"/>
          <p:nvPr/>
        </p:nvSpPr>
        <p:spPr>
          <a:xfrm>
            <a:off x="491872" y="1014404"/>
            <a:ext cx="5515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Power Consumption Analysis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227EA2-FF35-68C4-FDDB-05B3B238C315}"/>
              </a:ext>
            </a:extLst>
          </p:cNvPr>
          <p:cNvSpPr txBox="1"/>
          <p:nvPr/>
        </p:nvSpPr>
        <p:spPr>
          <a:xfrm>
            <a:off x="6980222" y="4284821"/>
            <a:ext cx="4361276" cy="923330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Possible savings by reducing pump down time by not requiring high vacuum conditions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76D57A-AF97-1571-FA37-BFF645DD71E8}"/>
              </a:ext>
            </a:extLst>
          </p:cNvPr>
          <p:cNvSpPr txBox="1"/>
          <p:nvPr/>
        </p:nvSpPr>
        <p:spPr>
          <a:xfrm>
            <a:off x="1069100" y="4423320"/>
            <a:ext cx="4361276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Successfully able to reduce power consumption below initial estimates</a:t>
            </a:r>
          </a:p>
        </p:txBody>
      </p:sp>
    </p:spTree>
    <p:extLst>
      <p:ext uri="{BB962C8B-B14F-4D97-AF65-F5344CB8AC3E}">
        <p14:creationId xmlns:p14="http://schemas.microsoft.com/office/powerpoint/2010/main" val="768297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DEAAD-6B25-E2DA-BB01-8FBF0F163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for Further Work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85C92D0-9B6A-78AD-75C3-3ECA53676F2D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rcRect t="11835" b="12630"/>
          <a:stretch/>
        </p:blipFill>
        <p:spPr>
          <a:xfrm>
            <a:off x="1433042" y="3490243"/>
            <a:ext cx="3652962" cy="2018857"/>
          </a:xfrm>
          <a:prstGeom prst="rect">
            <a:avLst/>
          </a:prstGeo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34AA7C4-BB55-BD58-69C9-0940BA7A5B2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rcRect l="24524" t="9698" r="17546" b="9995"/>
          <a:stretch/>
        </p:blipFill>
        <p:spPr>
          <a:xfrm>
            <a:off x="1834572" y="913918"/>
            <a:ext cx="2940036" cy="2198610"/>
          </a:xfrm>
          <a:prstGeom prst="rect">
            <a:avLst/>
          </a:prstGeom>
          <a:ln w="28575"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1DEA9B8-59B7-A331-F553-321926F46111}"/>
              </a:ext>
            </a:extLst>
          </p:cNvPr>
          <p:cNvSpPr txBox="1"/>
          <p:nvPr/>
        </p:nvSpPr>
        <p:spPr>
          <a:xfrm>
            <a:off x="522514" y="921416"/>
            <a:ext cx="1538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Breakout </a:t>
            </a:r>
          </a:p>
          <a:p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Boards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ACE2D818-4371-8F2A-C633-9CEBC9B5E1D4}"/>
              </a:ext>
            </a:extLst>
          </p:cNvPr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7053" y="907199"/>
            <a:ext cx="2940036" cy="2205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202C7D-3DBD-8146-318F-513D9C67F419}"/>
              </a:ext>
            </a:extLst>
          </p:cNvPr>
          <p:cNvSpPr txBox="1"/>
          <p:nvPr/>
        </p:nvSpPr>
        <p:spPr>
          <a:xfrm>
            <a:off x="522514" y="2843912"/>
            <a:ext cx="5474018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Narrow interfaces and define thermal and electrical requirements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0C5026-220D-4419-5C7A-DF62FEE06CE2}"/>
              </a:ext>
            </a:extLst>
          </p:cNvPr>
          <p:cNvSpPr txBox="1"/>
          <p:nvPr/>
        </p:nvSpPr>
        <p:spPr>
          <a:xfrm>
            <a:off x="6150401" y="2852174"/>
            <a:ext cx="5474018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Capable of 30 kbps one-way for only 3mA. Support deep sleep microcontroller operations.</a:t>
            </a:r>
          </a:p>
        </p:txBody>
      </p:sp>
      <p:pic>
        <p:nvPicPr>
          <p:cNvPr id="1026" name="Picture 2" descr="Lithium Ion Polymer Battery 3.7v 100mAh with JST 2-PH connector">
            <a:extLst>
              <a:ext uri="{FF2B5EF4-FFF2-40B4-BE49-F238E27FC236}">
                <a16:creationId xmlns:a16="http://schemas.microsoft.com/office/drawing/2014/main" id="{E24FE07B-114F-C1E1-3E3A-CEB7FF6C669D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6" t="11451" r="5477" b="5380"/>
          <a:stretch/>
        </p:blipFill>
        <p:spPr bwMode="auto">
          <a:xfrm>
            <a:off x="7317052" y="3498505"/>
            <a:ext cx="2940037" cy="214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56D5BB-69BE-9D87-6C4C-B2269EA9B2C3}"/>
              </a:ext>
            </a:extLst>
          </p:cNvPr>
          <p:cNvSpPr txBox="1"/>
          <p:nvPr/>
        </p:nvSpPr>
        <p:spPr>
          <a:xfrm>
            <a:off x="6150401" y="5524081"/>
            <a:ext cx="5474018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LiPo battery meets power requirements for only 3 grams. Investigating reinforced epoxy resin.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5EB17-1F5B-9EBA-2C4F-8512F51DDC32}"/>
              </a:ext>
            </a:extLst>
          </p:cNvPr>
          <p:cNvSpPr txBox="1"/>
          <p:nvPr/>
        </p:nvSpPr>
        <p:spPr>
          <a:xfrm>
            <a:off x="522514" y="5524081"/>
            <a:ext cx="5474018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Revisiting assumptions concerning using external power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3B3417-6FC9-3E3D-E413-A6A20EA36EA0}"/>
              </a:ext>
            </a:extLst>
          </p:cNvPr>
          <p:cNvSpPr txBox="1"/>
          <p:nvPr/>
        </p:nvSpPr>
        <p:spPr>
          <a:xfrm>
            <a:off x="6032784" y="907199"/>
            <a:ext cx="1538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Optical </a:t>
            </a:r>
          </a:p>
          <a:p>
            <a:r>
              <a:rPr lang="en-US" kern="0" dirty="0">
                <a:solidFill>
                  <a:srgbClr val="990000"/>
                </a:solidFill>
                <a:latin typeface="Arial Black" panose="020B0A04020102020204" pitchFamily="34" charset="0"/>
              </a:rPr>
              <a:t>Comms</a:t>
            </a:r>
            <a:endParaRPr lang="en-US" sz="1800" kern="0" dirty="0">
              <a:solidFill>
                <a:srgbClr val="99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7FE961-1D50-9830-E3C7-56E138992451}"/>
              </a:ext>
            </a:extLst>
          </p:cNvPr>
          <p:cNvSpPr txBox="1"/>
          <p:nvPr/>
        </p:nvSpPr>
        <p:spPr>
          <a:xfrm>
            <a:off x="6032784" y="3561618"/>
            <a:ext cx="1538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LiPo </a:t>
            </a:r>
          </a:p>
          <a:p>
            <a:r>
              <a:rPr lang="en-US" kern="0" dirty="0">
                <a:solidFill>
                  <a:srgbClr val="990000"/>
                </a:solidFill>
                <a:latin typeface="Arial Black" panose="020B0A04020102020204" pitchFamily="34" charset="0"/>
              </a:rPr>
              <a:t>Battery</a:t>
            </a:r>
            <a:endParaRPr lang="en-US" sz="1800" kern="0" dirty="0">
              <a:solidFill>
                <a:srgbClr val="99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1D3EAA-F840-C590-DDEE-C55A1435ACFA}"/>
              </a:ext>
            </a:extLst>
          </p:cNvPr>
          <p:cNvSpPr txBox="1"/>
          <p:nvPr/>
        </p:nvSpPr>
        <p:spPr>
          <a:xfrm>
            <a:off x="522514" y="3544792"/>
            <a:ext cx="1538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solidFill>
                  <a:srgbClr val="990000"/>
                </a:solidFill>
                <a:latin typeface="Arial Black" panose="020B0A04020102020204" pitchFamily="34" charset="0"/>
              </a:rPr>
              <a:t>External</a:t>
            </a:r>
          </a:p>
          <a:p>
            <a:r>
              <a:rPr lang="en-US" kern="0" dirty="0">
                <a:solidFill>
                  <a:srgbClr val="990000"/>
                </a:solidFill>
                <a:latin typeface="Arial Black" panose="020B0A04020102020204" pitchFamily="34" charset="0"/>
              </a:rPr>
              <a:t>Power</a:t>
            </a:r>
            <a:endParaRPr lang="en-US" sz="1800" kern="0" dirty="0">
              <a:solidFill>
                <a:srgbClr val="99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753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D1E4E-01AE-D299-B1AB-7928B9DDD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for Further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A24D2-1385-E2C8-794C-D9886D2858D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F5F6D3-8ADD-055A-311F-57ECB5E10B4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ECBE31-8D24-EA22-9BE5-EF5016DBD13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C9FC4F4-E442-1721-A273-26689B3B1E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107864-8700-2803-15DB-FAA103DAF012}"/>
              </a:ext>
            </a:extLst>
          </p:cNvPr>
          <p:cNvSpPr txBox="1"/>
          <p:nvPr/>
        </p:nvSpPr>
        <p:spPr>
          <a:xfrm>
            <a:off x="6983730" y="13258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294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7E006-EAE7-1E03-522C-5993EE818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929" y="1523896"/>
            <a:ext cx="5509071" cy="1508125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Questions?</a:t>
            </a:r>
            <a:br>
              <a:rPr lang="en-US" sz="5400" dirty="0"/>
            </a:br>
            <a:r>
              <a:rPr lang="en-US" sz="5400" dirty="0"/>
              <a:t>Suggestions?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B91C7A-11ED-9B10-7492-C922E318D5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929" y="3825980"/>
            <a:ext cx="2821290" cy="1000190"/>
          </a:xfrm>
        </p:spPr>
        <p:txBody>
          <a:bodyPr>
            <a:normAutofit/>
          </a:bodyPr>
          <a:lstStyle/>
          <a:p>
            <a:r>
              <a:rPr lang="en-US" sz="2400" dirty="0" err="1"/>
              <a:t>jmesser@usc.edu</a:t>
            </a:r>
            <a:endParaRPr lang="en-US" sz="2400" dirty="0"/>
          </a:p>
          <a:p>
            <a:r>
              <a:rPr lang="en-US" sz="2400" dirty="0" err="1"/>
              <a:t>pastizzo@usc.edu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57FE5F-E1AA-C91A-FF9C-E37E6DB75DF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11083" y="3094637"/>
            <a:ext cx="2385956" cy="2389725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C285992-8CDE-330D-37E1-ED95A7597B9D}"/>
              </a:ext>
            </a:extLst>
          </p:cNvPr>
          <p:cNvSpPr txBox="1">
            <a:spLocks/>
          </p:cNvSpPr>
          <p:nvPr/>
        </p:nvSpPr>
        <p:spPr>
          <a:xfrm>
            <a:off x="6298660" y="3094636"/>
            <a:ext cx="5401469" cy="3082325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b="1" kern="0" dirty="0">
                <a:solidFill>
                  <a:srgbClr val="990000"/>
                </a:solidFill>
              </a:rPr>
              <a:t>Upcoming Conferences</a:t>
            </a:r>
          </a:p>
          <a:p>
            <a:endParaRPr lang="en-US" sz="2000" b="1" kern="0" dirty="0"/>
          </a:p>
          <a:p>
            <a:r>
              <a:rPr lang="en-US" sz="2000" b="1" kern="0" dirty="0"/>
              <a:t>International Symposium on Space Sailing</a:t>
            </a:r>
          </a:p>
          <a:p>
            <a:r>
              <a:rPr lang="en-US" sz="2000" kern="0" dirty="0"/>
              <a:t>July</a:t>
            </a:r>
            <a:r>
              <a:rPr lang="en-US" sz="2000" b="1" kern="0" dirty="0"/>
              <a:t> </a:t>
            </a:r>
            <a:r>
              <a:rPr lang="en-US" sz="2000" kern="0" dirty="0"/>
              <a:t>1</a:t>
            </a:r>
            <a:r>
              <a:rPr lang="en-US" sz="2000" kern="0" baseline="30000" dirty="0"/>
              <a:t>st</a:t>
            </a:r>
            <a:r>
              <a:rPr lang="en-US" sz="2000" kern="0" dirty="0"/>
              <a:t>				     Delft, NLD</a:t>
            </a:r>
          </a:p>
          <a:p>
            <a:endParaRPr lang="en-US" sz="2000" kern="0" dirty="0"/>
          </a:p>
          <a:p>
            <a:r>
              <a:rPr lang="en-US" sz="2000" b="1" kern="0" dirty="0"/>
              <a:t>ASCEND </a:t>
            </a:r>
          </a:p>
          <a:p>
            <a:r>
              <a:rPr lang="en-US" sz="2000" kern="0" dirty="0"/>
              <a:t>July 22</a:t>
            </a:r>
            <a:r>
              <a:rPr lang="en-US" sz="2000" kern="0" baseline="30000" dirty="0"/>
              <a:t>nd</a:t>
            </a:r>
            <a:r>
              <a:rPr lang="en-US" sz="2000" kern="0" dirty="0"/>
              <a:t>		           Las Vegas, NV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71804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1EBCB7F-E753-1EAD-F27F-186335203E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434659"/>
              </p:ext>
            </p:extLst>
          </p:nvPr>
        </p:nvGraphicFramePr>
        <p:xfrm>
          <a:off x="3000928" y="4623858"/>
          <a:ext cx="2486582" cy="304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366303">
                  <a:extLst>
                    <a:ext uri="{9D8B030D-6E8A-4147-A177-3AD203B41FA5}">
                      <a16:colId xmlns:a16="http://schemas.microsoft.com/office/drawing/2014/main" val="1038753379"/>
                    </a:ext>
                  </a:extLst>
                </a:gridCol>
                <a:gridCol w="1120279">
                  <a:extLst>
                    <a:ext uri="{9D8B030D-6E8A-4147-A177-3AD203B41FA5}">
                      <a16:colId xmlns:a16="http://schemas.microsoft.com/office/drawing/2014/main" val="2184203064"/>
                    </a:ext>
                  </a:extLst>
                </a:gridCol>
              </a:tblGrid>
              <a:tr h="240876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252959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09B013E-8E22-0918-73AB-2371DCA8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Considerations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F8785B6-0A20-2060-BE4B-8F86914DFF9D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15677651"/>
              </p:ext>
            </p:extLst>
          </p:nvPr>
        </p:nvGraphicFramePr>
        <p:xfrm>
          <a:off x="1126231" y="3111762"/>
          <a:ext cx="4361278" cy="154114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023845">
                  <a:extLst>
                    <a:ext uri="{9D8B030D-6E8A-4147-A177-3AD203B41FA5}">
                      <a16:colId xmlns:a16="http://schemas.microsoft.com/office/drawing/2014/main" val="3746769534"/>
                    </a:ext>
                  </a:extLst>
                </a:gridCol>
                <a:gridCol w="852616">
                  <a:extLst>
                    <a:ext uri="{9D8B030D-6E8A-4147-A177-3AD203B41FA5}">
                      <a16:colId xmlns:a16="http://schemas.microsoft.com/office/drawing/2014/main" val="3437268745"/>
                    </a:ext>
                  </a:extLst>
                </a:gridCol>
                <a:gridCol w="1362563">
                  <a:extLst>
                    <a:ext uri="{9D8B030D-6E8A-4147-A177-3AD203B41FA5}">
                      <a16:colId xmlns:a16="http://schemas.microsoft.com/office/drawing/2014/main" val="2797412731"/>
                    </a:ext>
                  </a:extLst>
                </a:gridCol>
                <a:gridCol w="1122254">
                  <a:extLst>
                    <a:ext uri="{9D8B030D-6E8A-4147-A177-3AD203B41FA5}">
                      <a16:colId xmlns:a16="http://schemas.microsoft.com/office/drawing/2014/main" val="1712853516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Event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Duration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(min)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Electrical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Capacity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(mAh)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Max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Current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(mA)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335811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Pump Down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811552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Preparation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177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2478993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Execution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177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62250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Shutdown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177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1280011"/>
                  </a:ext>
                </a:extLst>
              </a:tr>
            </a:tbl>
          </a:graphicData>
        </a:graphic>
      </p:graphicFrame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1BD7CD0-020E-BA51-23B8-CD69A024A4D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139464587"/>
              </p:ext>
            </p:extLst>
          </p:nvPr>
        </p:nvGraphicFramePr>
        <p:xfrm>
          <a:off x="1126231" y="1397619"/>
          <a:ext cx="4361279" cy="154114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317797">
                  <a:extLst>
                    <a:ext uri="{9D8B030D-6E8A-4147-A177-3AD203B41FA5}">
                      <a16:colId xmlns:a16="http://schemas.microsoft.com/office/drawing/2014/main" val="2735905922"/>
                    </a:ext>
                  </a:extLst>
                </a:gridCol>
                <a:gridCol w="1746024">
                  <a:extLst>
                    <a:ext uri="{9D8B030D-6E8A-4147-A177-3AD203B41FA5}">
                      <a16:colId xmlns:a16="http://schemas.microsoft.com/office/drawing/2014/main" val="2199091059"/>
                    </a:ext>
                  </a:extLst>
                </a:gridCol>
                <a:gridCol w="1297458">
                  <a:extLst>
                    <a:ext uri="{9D8B030D-6E8A-4147-A177-3AD203B41FA5}">
                      <a16:colId xmlns:a16="http://schemas.microsoft.com/office/drawing/2014/main" val="3291250060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Function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Component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Average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Current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(mA)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729289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DMD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DLP2000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735659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DMD Controller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DLPC2607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63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5598619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PMIC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DLPA1000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570085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Microcontroller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Raspberry Pi Pico W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3009893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4A99FB-34B1-B6B1-0361-7562EBF4C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990000"/>
                </a:solidFill>
              </a:rPr>
              <a:t>Initial Estimation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9D7663-BC0F-CD1B-8DC9-EA927CA88D26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>
                <a:solidFill>
                  <a:srgbClr val="990000"/>
                </a:solidFill>
              </a:rPr>
              <a:t>Updated 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A88778-B527-1EB0-C7C2-638EC6D75414}"/>
              </a:ext>
            </a:extLst>
          </p:cNvPr>
          <p:cNvSpPr txBox="1"/>
          <p:nvPr/>
        </p:nvSpPr>
        <p:spPr>
          <a:xfrm>
            <a:off x="1126231" y="4928658"/>
            <a:ext cx="43612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Saft LS 14500 HT (Li-</a:t>
            </a:r>
            <a:r>
              <a:rPr lang="en-US" b="1" dirty="0" err="1"/>
              <a:t>SOCl</a:t>
            </a:r>
            <a:r>
              <a:rPr lang="en-US" b="1" dirty="0"/>
              <a:t>₂)</a:t>
            </a:r>
          </a:p>
          <a:p>
            <a:pPr algn="ctr"/>
            <a:r>
              <a:rPr lang="en-US" dirty="0"/>
              <a:t>2200 mAh &amp; 100 mA</a:t>
            </a:r>
          </a:p>
          <a:p>
            <a:pPr algn="ctr"/>
            <a:r>
              <a:rPr lang="en-US" dirty="0"/>
              <a:t>AA-Size &amp; 17 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9F7018-25E4-022F-482A-91CB86023800}"/>
              </a:ext>
            </a:extLst>
          </p:cNvPr>
          <p:cNvSpPr txBox="1"/>
          <p:nvPr/>
        </p:nvSpPr>
        <p:spPr>
          <a:xfrm>
            <a:off x="6888424" y="2789553"/>
            <a:ext cx="43612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Commanded via RPi Pico I2C </a:t>
            </a:r>
          </a:p>
          <a:p>
            <a:pPr algn="ctr"/>
            <a:r>
              <a:rPr lang="en-US" dirty="0"/>
              <a:t>Average Current from 110mA to 55mA </a:t>
            </a:r>
          </a:p>
          <a:p>
            <a:pPr algn="ctr"/>
            <a:r>
              <a:rPr lang="en-US" dirty="0"/>
              <a:t>Max Current from 105mA to 68mA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B9327F-5EB0-3E4C-313F-06F1A371B7ED}"/>
              </a:ext>
            </a:extLst>
          </p:cNvPr>
          <p:cNvSpPr txBox="1"/>
          <p:nvPr/>
        </p:nvSpPr>
        <p:spPr>
          <a:xfrm>
            <a:off x="0" y="5924021"/>
            <a:ext cx="12192000" cy="338554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We are designing breakout boards to further identify opportunities to reduce power requirements.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941BAD-C07D-02C2-7837-5FE77FE97B8A}"/>
              </a:ext>
            </a:extLst>
          </p:cNvPr>
          <p:cNvSpPr txBox="1"/>
          <p:nvPr/>
        </p:nvSpPr>
        <p:spPr>
          <a:xfrm>
            <a:off x="7625827" y="6262575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Thank you, Joshua </a:t>
            </a:r>
            <a:r>
              <a:rPr lang="en-US" dirty="0" err="1"/>
              <a:t>Pastizzo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619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74C7BD-9820-0BCA-F40F-05C006FB2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 Sailing Attitude Control of GEO Satellite (Lievre)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30757EF-5AF2-119F-65E4-DA8C5D3BA69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Derivations of this method are found on several GEO satellites</a:t>
            </a:r>
          </a:p>
          <a:p>
            <a:r>
              <a:rPr lang="en-US" u="sng" dirty="0"/>
              <a:t>Fixed</a:t>
            </a:r>
            <a:r>
              <a:rPr lang="en-US" dirty="0"/>
              <a:t> Solar Trim Tabs are attached to solar arrays. Solar Array Drive Actuator is used to create a torque bias about Roll and Yaw</a:t>
            </a:r>
          </a:p>
          <a:p>
            <a:pPr lvl="1"/>
            <a:r>
              <a:rPr lang="en-US" b="1" u="sng" dirty="0"/>
              <a:t>Does not provide Pitch control</a:t>
            </a:r>
          </a:p>
          <a:p>
            <a:pPr lvl="1"/>
            <a:r>
              <a:rPr lang="en-US" dirty="0"/>
              <a:t>Control Torque 10-20x10</a:t>
            </a:r>
            <a:r>
              <a:rPr lang="en-US" baseline="30000" dirty="0"/>
              <a:t>-6</a:t>
            </a:r>
            <a:r>
              <a:rPr lang="en-US" dirty="0"/>
              <a:t> </a:t>
            </a:r>
            <a:r>
              <a:rPr lang="en-US" dirty="0" err="1"/>
              <a:t>N⋅m</a:t>
            </a:r>
            <a:r>
              <a:rPr lang="en-US" dirty="0"/>
              <a:t> </a:t>
            </a:r>
          </a:p>
          <a:p>
            <a:r>
              <a:rPr lang="en-US" dirty="0"/>
              <a:t>Requires </a:t>
            </a:r>
            <a:r>
              <a:rPr lang="en-US" u="sng" dirty="0"/>
              <a:t>Solar Arrays to be pivoted away from solar vector </a:t>
            </a:r>
            <a:r>
              <a:rPr lang="en-US" dirty="0"/>
              <a:t>to generate torques</a:t>
            </a:r>
          </a:p>
          <a:p>
            <a:pPr lvl="1"/>
            <a:r>
              <a:rPr lang="en-US" dirty="0"/>
              <a:t>Acceptable control with 1% loss of Solar Array Efficiency (Azor 1992)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74F8F1-01F1-FD26-BA92-E656A86C4479}"/>
              </a:ext>
            </a:extLst>
          </p:cNvPr>
          <p:cNvSpPr txBox="1"/>
          <p:nvPr/>
        </p:nvSpPr>
        <p:spPr>
          <a:xfrm>
            <a:off x="8378864" y="3437345"/>
            <a:ext cx="1121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(</a:t>
            </a:r>
            <a:r>
              <a:rPr lang="en-US" sz="1200" dirty="0" err="1"/>
              <a:t>Liever</a:t>
            </a:r>
            <a:r>
              <a:rPr lang="en-US" sz="1200" dirty="0"/>
              <a:t>, 1985)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6558BB5-15B6-36E4-E7F6-7653D520C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182" y="3715832"/>
            <a:ext cx="3124200" cy="26543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597ED7C-0390-C3CA-69FD-76F0F25FC8AC}"/>
              </a:ext>
            </a:extLst>
          </p:cNvPr>
          <p:cNvSpPr txBox="1"/>
          <p:nvPr/>
        </p:nvSpPr>
        <p:spPr>
          <a:xfrm>
            <a:off x="8455585" y="6314677"/>
            <a:ext cx="968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(Sidi, 1997)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5B3B016-F5F6-AF5D-2247-E2A5903FC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616" y="834859"/>
            <a:ext cx="3406467" cy="260099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0E87AAB-6EA5-B521-7074-DDBABB36AADB}"/>
              </a:ext>
            </a:extLst>
          </p:cNvPr>
          <p:cNvSpPr txBox="1"/>
          <p:nvPr/>
        </p:nvSpPr>
        <p:spPr>
          <a:xfrm>
            <a:off x="7486150" y="654318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Yaw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81DF3E-CBE7-8297-7A28-D21E2791710C}"/>
              </a:ext>
            </a:extLst>
          </p:cNvPr>
          <p:cNvSpPr txBox="1"/>
          <p:nvPr/>
        </p:nvSpPr>
        <p:spPr>
          <a:xfrm>
            <a:off x="9622269" y="685459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A60404-6B6D-77C7-7F66-3F7E91E5FE47}"/>
              </a:ext>
            </a:extLst>
          </p:cNvPr>
          <p:cNvSpPr txBox="1"/>
          <p:nvPr/>
        </p:nvSpPr>
        <p:spPr>
          <a:xfrm>
            <a:off x="726521" y="5285546"/>
            <a:ext cx="5160699" cy="646331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For GEO satellites, Pitch continues to 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</a:rPr>
              <a:t>require Momentum Dumping </a:t>
            </a:r>
          </a:p>
        </p:txBody>
      </p:sp>
    </p:spTree>
    <p:extLst>
      <p:ext uri="{BB962C8B-B14F-4D97-AF65-F5344CB8AC3E}">
        <p14:creationId xmlns:p14="http://schemas.microsoft.com/office/powerpoint/2010/main" val="1878469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23644-8D7A-A39E-9841-7A0A676C0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IKAROS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5E4F2-F3B3-29F6-3F3F-6325DF62F5A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6137" y="926123"/>
            <a:ext cx="5726083" cy="5250840"/>
          </a:xfrm>
        </p:spPr>
        <p:txBody>
          <a:bodyPr>
            <a:normAutofit/>
          </a:bodyPr>
          <a:lstStyle/>
          <a:p>
            <a:r>
              <a:rPr lang="en-US" sz="2000" dirty="0"/>
              <a:t>Launched in 2010 on Venus flyby</a:t>
            </a:r>
          </a:p>
          <a:p>
            <a:r>
              <a:rPr lang="en-US" sz="2000" dirty="0"/>
              <a:t>Employed a novel reflectance control device (RCD) for attitude control</a:t>
            </a:r>
          </a:p>
          <a:p>
            <a:pPr lvl="1"/>
            <a:r>
              <a:rPr lang="en-US" sz="1600" dirty="0"/>
              <a:t>IKAROS was spun to deploy solar sail</a:t>
            </a:r>
          </a:p>
          <a:p>
            <a:pPr lvl="1"/>
            <a:r>
              <a:rPr lang="en-US" sz="1600" dirty="0"/>
              <a:t>Flexible liquid crystal sheets were affixed to the perimeter of the solar sail</a:t>
            </a:r>
          </a:p>
          <a:p>
            <a:pPr lvl="1"/>
            <a:r>
              <a:rPr lang="en-US" sz="1600" dirty="0"/>
              <a:t>The optical reflectivity of the RCD changed with the applied voltage</a:t>
            </a:r>
          </a:p>
          <a:p>
            <a:pPr lvl="1"/>
            <a:r>
              <a:rPr lang="en-US" sz="1600" dirty="0"/>
              <a:t>Specular when ON and diffuse when OFF</a:t>
            </a:r>
          </a:p>
          <a:p>
            <a:r>
              <a:rPr lang="en-US" sz="2000" dirty="0"/>
              <a:t>The sequence of the RCD was synchronized with the satellite’s spin for </a:t>
            </a:r>
            <a:r>
              <a:rPr lang="en-US" sz="2000" u="sng" dirty="0"/>
              <a:t>fuel-free changes to the satellite’s spin axis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980EDB-DE4B-8490-FA0D-80235CA2B84A}"/>
              </a:ext>
            </a:extLst>
          </p:cNvPr>
          <p:cNvSpPr txBox="1"/>
          <p:nvPr/>
        </p:nvSpPr>
        <p:spPr>
          <a:xfrm>
            <a:off x="6958226" y="6568775"/>
            <a:ext cx="2877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(T. Tsuda et al, 2011)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516467-CCE2-DC22-461A-8638D7F33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529" y="2828793"/>
            <a:ext cx="3368043" cy="16192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12BBB8-7D61-6D7E-68D2-60612B8A6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8451" y="4485948"/>
            <a:ext cx="3886200" cy="23026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18C5559-EA58-9170-0082-B55213E38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2184" y="308614"/>
            <a:ext cx="3678731" cy="2482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CE5EAD-0510-E335-B650-711488E9A4A0}"/>
              </a:ext>
            </a:extLst>
          </p:cNvPr>
          <p:cNvSpPr txBox="1"/>
          <p:nvPr/>
        </p:nvSpPr>
        <p:spPr>
          <a:xfrm>
            <a:off x="726521" y="4814493"/>
            <a:ext cx="5160699" cy="1015663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This propellant-free attitude control method </a:t>
            </a:r>
            <a:r>
              <a:rPr lang="en-US" sz="2000" b="1" u="sng" dirty="0">
                <a:solidFill>
                  <a:schemeClr val="bg1"/>
                </a:solidFill>
              </a:rPr>
              <a:t>still</a:t>
            </a:r>
            <a:r>
              <a:rPr lang="en-US" sz="2000" b="1" dirty="0">
                <a:solidFill>
                  <a:schemeClr val="bg1"/>
                </a:solidFill>
              </a:rPr>
              <a:t> requires momentum-dumping fuel to maintain its Roll rate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A5C877-7F24-FEC3-049D-E6C8BE34066B}"/>
              </a:ext>
            </a:extLst>
          </p:cNvPr>
          <p:cNvSpPr txBox="1"/>
          <p:nvPr/>
        </p:nvSpPr>
        <p:spPr>
          <a:xfrm>
            <a:off x="7122743" y="6530871"/>
            <a:ext cx="2877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(T. Tsuda et al, 2011)</a:t>
            </a:r>
          </a:p>
        </p:txBody>
      </p:sp>
    </p:spTree>
    <p:extLst>
      <p:ext uri="{BB962C8B-B14F-4D97-AF65-F5344CB8AC3E}">
        <p14:creationId xmlns:p14="http://schemas.microsoft.com/office/powerpoint/2010/main" val="23015059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46E92-8036-EDA0-8F41-871C08E96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for the Space Environment</a:t>
            </a:r>
          </a:p>
        </p:txBody>
      </p:sp>
      <p:pic>
        <p:nvPicPr>
          <p:cNvPr id="7" name="Content Placeholder 6" descr="A rectangular frame with a black border&#10;&#10;Description automatically generated">
            <a:extLst>
              <a:ext uri="{FF2B5EF4-FFF2-40B4-BE49-F238E27FC236}">
                <a16:creationId xmlns:a16="http://schemas.microsoft.com/office/drawing/2014/main" id="{58557519-0402-4C9F-2788-B256333BDDD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6725146" y="721519"/>
            <a:ext cx="2168576" cy="1626432"/>
          </a:xfrm>
        </p:spPr>
      </p:pic>
      <p:pic>
        <p:nvPicPr>
          <p:cNvPr id="9" name="Content Placeholder 8" descr="A black and white image of a cloud&#10;&#10;Description automatically generated">
            <a:extLst>
              <a:ext uri="{FF2B5EF4-FFF2-40B4-BE49-F238E27FC236}">
                <a16:creationId xmlns:a16="http://schemas.microsoft.com/office/drawing/2014/main" id="{40D18382-6B74-75F6-08DA-A246985E6A9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9243522" y="759620"/>
            <a:ext cx="2149864" cy="1588332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7CD3CE-C28C-AE4D-2FE9-FF9C54AC29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95064" y="962025"/>
            <a:ext cx="6009359" cy="5303421"/>
          </a:xfrm>
        </p:spPr>
        <p:txBody>
          <a:bodyPr>
            <a:normAutofit/>
          </a:bodyPr>
          <a:lstStyle/>
          <a:p>
            <a:r>
              <a:rPr lang="en-US" dirty="0"/>
              <a:t>Normal Operation MTBF &gt;650,000 hours </a:t>
            </a:r>
          </a:p>
          <a:p>
            <a:pPr lvl="1"/>
            <a:r>
              <a:rPr lang="en-US" dirty="0"/>
              <a:t>Individual hinge lifetime &gt;3x10</a:t>
            </a:r>
            <a:r>
              <a:rPr lang="en-US" baseline="30000" dirty="0"/>
              <a:t>12</a:t>
            </a:r>
            <a:r>
              <a:rPr lang="en-US" dirty="0"/>
              <a:t> duty cycles</a:t>
            </a:r>
          </a:p>
          <a:p>
            <a:pPr lvl="1"/>
            <a:r>
              <a:rPr lang="en-US" dirty="0"/>
              <a:t>Duty cycle patterns can effectively extend lifetime indefinitely</a:t>
            </a:r>
          </a:p>
          <a:p>
            <a:r>
              <a:rPr lang="en-US" dirty="0"/>
              <a:t>Testing conducted for Space-Based Multi-Object Spectroscopy</a:t>
            </a:r>
          </a:p>
          <a:p>
            <a:pPr lvl="1"/>
            <a:r>
              <a:rPr lang="en-US" dirty="0"/>
              <a:t>Vibration and Shock </a:t>
            </a:r>
          </a:p>
          <a:p>
            <a:pPr lvl="1"/>
            <a:r>
              <a:rPr lang="en-US" dirty="0"/>
              <a:t>Gamma Radiation</a:t>
            </a:r>
          </a:p>
          <a:p>
            <a:pPr lvl="1"/>
            <a:r>
              <a:rPr lang="en-US" dirty="0"/>
              <a:t>Heavy Ion Irradiation</a:t>
            </a:r>
          </a:p>
          <a:p>
            <a:pPr lvl="1"/>
            <a:r>
              <a:rPr lang="en-US" dirty="0"/>
              <a:t>Proton Radiation</a:t>
            </a:r>
          </a:p>
          <a:p>
            <a:pPr lvl="1"/>
            <a:r>
              <a:rPr lang="en-US" dirty="0"/>
              <a:t>Cryogenic Temperatures (78K)</a:t>
            </a:r>
          </a:p>
          <a:p>
            <a:r>
              <a:rPr lang="en-US" dirty="0"/>
              <a:t>Space Environmental Testing indicated DMDs self-healed through annealing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BB70B0-B68D-F1C3-699D-271B82ED2EDE}"/>
              </a:ext>
            </a:extLst>
          </p:cNvPr>
          <p:cNvSpPr txBox="1"/>
          <p:nvPr/>
        </p:nvSpPr>
        <p:spPr>
          <a:xfrm>
            <a:off x="6845868" y="502920"/>
            <a:ext cx="19271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COTS DMD 20.0 </a:t>
            </a:r>
            <a:r>
              <a:rPr lang="en-US" sz="1200" dirty="0" err="1"/>
              <a:t>krad</a:t>
            </a:r>
            <a:r>
              <a:rPr lang="en-US" sz="1200" dirty="0"/>
              <a:t>(Si)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B321D8-E4AB-95EB-7112-524F2D5D35D6}"/>
              </a:ext>
            </a:extLst>
          </p:cNvPr>
          <p:cNvSpPr txBox="1"/>
          <p:nvPr/>
        </p:nvSpPr>
        <p:spPr>
          <a:xfrm>
            <a:off x="9105622" y="512501"/>
            <a:ext cx="2425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Re-windowed DMD 20.0 </a:t>
            </a:r>
            <a:r>
              <a:rPr lang="en-US" sz="1200" dirty="0" err="1"/>
              <a:t>krad</a:t>
            </a:r>
            <a:r>
              <a:rPr lang="en-US" sz="1200" dirty="0"/>
              <a:t>(Si)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B41A5A-CA57-3595-03FD-AB4042EB04F9}"/>
              </a:ext>
            </a:extLst>
          </p:cNvPr>
          <p:cNvSpPr txBox="1"/>
          <p:nvPr/>
        </p:nvSpPr>
        <p:spPr>
          <a:xfrm>
            <a:off x="7607156" y="2388960"/>
            <a:ext cx="3047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(Oram et al, 2019)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E8CFDB-D95C-B474-DB59-282659568775}"/>
              </a:ext>
            </a:extLst>
          </p:cNvPr>
          <p:cNvSpPr txBox="1"/>
          <p:nvPr/>
        </p:nvSpPr>
        <p:spPr>
          <a:xfrm>
            <a:off x="7122755" y="133088"/>
            <a:ext cx="4130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Gamma Radiation Exposure Testing</a:t>
            </a:r>
          </a:p>
        </p:txBody>
      </p:sp>
      <p:pic>
        <p:nvPicPr>
          <p:cNvPr id="17" name="Picture 16" descr="A diagram of a machine&#10;&#10;Description automatically generated">
            <a:extLst>
              <a:ext uri="{FF2B5EF4-FFF2-40B4-BE49-F238E27FC236}">
                <a16:creationId xmlns:a16="http://schemas.microsoft.com/office/drawing/2014/main" id="{FDCCB54D-9983-8807-10F3-11A035F50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146" y="3340186"/>
            <a:ext cx="4681732" cy="260462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2700164-CE12-389C-B090-9C1330679604}"/>
              </a:ext>
            </a:extLst>
          </p:cNvPr>
          <p:cNvSpPr txBox="1"/>
          <p:nvPr/>
        </p:nvSpPr>
        <p:spPr>
          <a:xfrm>
            <a:off x="6879099" y="2994092"/>
            <a:ext cx="4373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Heavy Ion Radiation Exposure Testing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2C0A79-362B-0678-86D0-D5E676A5DDAB}"/>
              </a:ext>
            </a:extLst>
          </p:cNvPr>
          <p:cNvSpPr txBox="1"/>
          <p:nvPr/>
        </p:nvSpPr>
        <p:spPr>
          <a:xfrm>
            <a:off x="7542445" y="5944813"/>
            <a:ext cx="3047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(</a:t>
            </a:r>
            <a:r>
              <a:rPr lang="en-US" sz="1200" dirty="0" err="1"/>
              <a:t>Travinsky</a:t>
            </a:r>
            <a:r>
              <a:rPr lang="en-US" sz="1200" dirty="0"/>
              <a:t> et al, 2016)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9FE5E3-6C01-084A-8F31-90A68C22FA93}"/>
              </a:ext>
            </a:extLst>
          </p:cNvPr>
          <p:cNvSpPr txBox="1"/>
          <p:nvPr/>
        </p:nvSpPr>
        <p:spPr>
          <a:xfrm>
            <a:off x="6771502" y="2650570"/>
            <a:ext cx="4668239" cy="307777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18.6 </a:t>
            </a:r>
            <a:r>
              <a:rPr lang="en-US" sz="1400" b="1" dirty="0" err="1">
                <a:solidFill>
                  <a:schemeClr val="bg1"/>
                </a:solidFill>
              </a:rPr>
              <a:t>krad</a:t>
            </a:r>
            <a:r>
              <a:rPr lang="en-US" sz="1400" b="1" dirty="0">
                <a:solidFill>
                  <a:schemeClr val="bg1"/>
                </a:solidFill>
              </a:rPr>
              <a:t>(Si) Typical for L2 over a 4-year mission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262775-2B85-9CDE-F75A-204FB336F6E4}"/>
              </a:ext>
            </a:extLst>
          </p:cNvPr>
          <p:cNvSpPr txBox="1"/>
          <p:nvPr/>
        </p:nvSpPr>
        <p:spPr>
          <a:xfrm>
            <a:off x="6909402" y="6221812"/>
            <a:ext cx="4668239" cy="338554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Inherent Recovery from Single Event Upsets</a:t>
            </a:r>
          </a:p>
        </p:txBody>
      </p:sp>
    </p:spTree>
    <p:extLst>
      <p:ext uri="{BB962C8B-B14F-4D97-AF65-F5344CB8AC3E}">
        <p14:creationId xmlns:p14="http://schemas.microsoft.com/office/powerpoint/2010/main" val="3839504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964D1-5822-AB52-236D-5EB90B36A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 DMD work? 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EE9F6D9A-6C32-CAD5-154E-0518B39A6343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8680" y="3697745"/>
            <a:ext cx="3302000" cy="18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955B8-D276-A3AE-A0BA-650D3542540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552450" indent="-457200"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next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micromirror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tilt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state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stored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memory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immediately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beneath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micromirror.</a:t>
            </a:r>
            <a:r>
              <a:rPr lang="en-US" sz="1800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52450" indent="-457200"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“mirror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clocking pulse”</a:t>
            </a:r>
            <a:r>
              <a:rPr lang="en-US" sz="18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applied</a:t>
            </a:r>
            <a:r>
              <a:rPr lang="en-US" sz="18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</a:t>
            </a:r>
            <a:r>
              <a:rPr lang="en-US" sz="18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US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mirrors,</a:t>
            </a:r>
            <a:r>
              <a:rPr lang="en-US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flexing their spring tips attached to the yoke. </a:t>
            </a:r>
          </a:p>
          <a:p>
            <a:pPr marL="552450" indent="-457200"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US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bias</a:t>
            </a:r>
            <a:r>
              <a:rPr lang="en-US" sz="18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voltage</a:t>
            </a:r>
            <a:r>
              <a:rPr lang="en-US" sz="18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turned off, releasing the mirrors from their latch.</a:t>
            </a:r>
            <a:r>
              <a:rPr lang="en-US" sz="18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52450" indent="-457200"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Opposing electric fields are applied to the mirrors to rotationally separate the mirrors staying in their current state from those transitioning to a new state.</a:t>
            </a:r>
            <a:r>
              <a:rPr lang="en-US" sz="18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52450" indent="-457200"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bias voltage is turned back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 to finish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landing and latching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mirrors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 their new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state.</a:t>
            </a:r>
            <a:r>
              <a:rPr lang="en-US" sz="1800" spc="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52450" indent="-457200"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memory is</a:t>
            </a:r>
            <a:r>
              <a:rPr lang="en-US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again updated for the next state, and the process repeats.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D03BD7-FA63-5F1F-15A3-F3C81A08BCF1}"/>
              </a:ext>
            </a:extLst>
          </p:cNvPr>
          <p:cNvSpPr txBox="1"/>
          <p:nvPr/>
        </p:nvSpPr>
        <p:spPr>
          <a:xfrm>
            <a:off x="2196114" y="5551946"/>
            <a:ext cx="3047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(Texas Instruments, 2024)</a:t>
            </a:r>
          </a:p>
        </p:txBody>
      </p:sp>
      <p:pic>
        <p:nvPicPr>
          <p:cNvPr id="7" name="image2.jpeg">
            <a:extLst>
              <a:ext uri="{FF2B5EF4-FFF2-40B4-BE49-F238E27FC236}">
                <a16:creationId xmlns:a16="http://schemas.microsoft.com/office/drawing/2014/main" id="{2A1B2C81-8DD0-B183-A42B-9BCDC106D9B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4719" y="859740"/>
            <a:ext cx="4866701" cy="25692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913D57-CEF3-A9B4-88B4-54091DE45696}"/>
              </a:ext>
            </a:extLst>
          </p:cNvPr>
          <p:cNvSpPr txBox="1"/>
          <p:nvPr/>
        </p:nvSpPr>
        <p:spPr>
          <a:xfrm>
            <a:off x="2323548" y="3329625"/>
            <a:ext cx="3047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(Hornbeck, 1997)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E32B4D-C97E-11F4-BB0D-ECF5E86E822F}"/>
              </a:ext>
            </a:extLst>
          </p:cNvPr>
          <p:cNvSpPr txBox="1"/>
          <p:nvPr/>
        </p:nvSpPr>
        <p:spPr>
          <a:xfrm>
            <a:off x="0" y="5891841"/>
            <a:ext cx="12192000" cy="369332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Each micromirror is individually commanded and globally executed</a:t>
            </a:r>
          </a:p>
        </p:txBody>
      </p:sp>
    </p:spTree>
    <p:extLst>
      <p:ext uri="{BB962C8B-B14F-4D97-AF65-F5344CB8AC3E}">
        <p14:creationId xmlns:p14="http://schemas.microsoft.com/office/powerpoint/2010/main" val="35276174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F3BA8-2EA4-02CA-E893-ADB709AC0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Considerations for Assembling the System of Equations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5FB9C54-B4AC-4B7A-4774-133C61266E9A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609600" y="925513"/>
          <a:ext cx="10975975" cy="5251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13730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7A9D25C-A2A4-80A7-C26F-4AA28A8CC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19F23CE-95B2-DEDE-B22E-EA93B0D3ED2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1. Oram, K.,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Vorobiev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D., Ninkov, Z., "The effects of gamma radiation on digital micromirror devices," Vol. 10932, SPIE, 2019, pp. 109320V–12.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2. Lievre, J., "Solar Sailing Attitude Control of Large Geostationary Satellite,"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IFAC Proceedings Volumes,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18, No. 4, 1985, pp. 29–32.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3. Sidi, M.J., "Spacecraft Dynamics and Control: A Practical Engineering Approach," Cambridge University Press, 1997,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4. Ito, T., Ikari, S.,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Funase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R., "Active use of solar radiation pressure for angular momentum control of the PROCYON micro-spacecraft,"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Acta </a:t>
            </a:r>
            <a:r>
              <a:rPr lang="en-US" sz="1400" b="0" i="1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Astronautica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152, 2018,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5. Scull, J., "Guidance and Control of the Mariner Planetary Spacecraft,"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IFAC Symposium on "Automatic Control in the Peaceful Uses of Space", 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6. Kawaguchi, J., and Shirakawa, K., "A Fuel-Free Sun-Tracking Attitude Control Strategy And the Flight Results in Hayabusa (MUSES-C),"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Advances in the Astronautical Sciences,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127, 2007, pp. 1989–1996.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7. Tsuda, Y., Saiki, T.,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Funase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R., "Generalized Attitude Model for Spinning Solar Sail Spacecraft,"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Journal of Guidance, Control, and Dynamics,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36, No. 4, 2013, pp. 967.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8.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Travinsky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A.,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Vorobiev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D., Ninkov, Z., "Effects of heavy ion radiation on digital micromirror device performance,"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Optical Engineering,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55, No. 9, 2016,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9. FLAMENT, and PATRICK, "ATTITUDE CONTROL DEVICE USING SOLAR SAILS FOR A SATELLITE STABILIZED ON THREE AXES," No. US5133518A, 1992,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10.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Goodzeit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N.E., and Ratan, S., "Spacecraft disturbance trimming system," No. 7104506, 2006,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11.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Orphee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J., Diedrich, B., Stiltner, B., "Solar Sail Attitude Control System for the NASA Near Earth Asteroid Scout Mission," [online database]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12. Chu, Y.L.,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Tabiryan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N.V., and Swartzlander, G.A., "Experimental Verification of a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Bigrating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Beam Rider,"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Physical Review Letters,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123, No. 24, 2019,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13. Nichols, E.F., and Hull, G.F., "The Pressure Due to Radiation. (Second Paper.),"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Physical Review (Series I),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17, No. 1, 1903, pp. 26–50.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14. Hornbeck, L.J., "Digital light processing for high-brightness high-resolution applications,"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Projection Displays III,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3013, SPIE, 1997, pp. 27–40. 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15. Chandrasekar, K., Carman, A.E., Watts, R.M., "Characterization of a Sensitive Inverted Pendulum Thrust Stand for Pulsed Propulsion With Optical Heterodyne Sensor and Lock-In Detection,"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AIAA SCITECH 2025 Forum,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American Institute of Aeronautics and Astronautics, 2025, </a:t>
            </a:r>
          </a:p>
          <a:p>
            <a:pPr marL="95250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16.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Lebedew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P., "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Untersuchungen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über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die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Druckkräfte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des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Lichtes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," 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Annalen Der </a:t>
            </a:r>
            <a:r>
              <a:rPr lang="en-US" sz="1400" b="0" i="1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Physik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Vol. 311, No. 11, 1901, pp. 433–458.</a:t>
            </a:r>
          </a:p>
          <a:p>
            <a:pPr marL="95250" indent="0">
              <a:buNone/>
            </a:pP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6096787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8">
      <a:dk1>
        <a:srgbClr val="990000"/>
      </a:dk1>
      <a:lt1>
        <a:srgbClr val="FFCC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SC Powerpoint Template - Whi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9202</TotalTime>
  <Words>2397</Words>
  <Application>Microsoft Macintosh PowerPoint</Application>
  <PresentationFormat>Widescreen</PresentationFormat>
  <Paragraphs>468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Aptos</vt:lpstr>
      <vt:lpstr>Aptos Narrow</vt:lpstr>
      <vt:lpstr>Arial</vt:lpstr>
      <vt:lpstr>Arial Black</vt:lpstr>
      <vt:lpstr>Calibri</vt:lpstr>
      <vt:lpstr>Roboto</vt:lpstr>
      <vt:lpstr>Times New Roman</vt:lpstr>
      <vt:lpstr>1_Office Theme</vt:lpstr>
      <vt:lpstr>USC Powerpoint Template - White</vt:lpstr>
      <vt:lpstr>An Updated Parametric Design of a Torsion Pendulum to Demonstrate Attitude Control Using Microoptoelectromechanical System Control of Radiation Pressure</vt:lpstr>
      <vt:lpstr>PowerPoint Presentation</vt:lpstr>
      <vt:lpstr>The Problem</vt:lpstr>
      <vt:lpstr>Existing Methods of Attitude Control using Solar Radiation Pressure</vt:lpstr>
      <vt:lpstr>PowerPoint Presentation</vt:lpstr>
      <vt:lpstr>Digital Micromirror Device (DMD)</vt:lpstr>
      <vt:lpstr>Application of DMDs to Satellite Attitude Control</vt:lpstr>
      <vt:lpstr>PowerPoint Presentation</vt:lpstr>
      <vt:lpstr>Original Measurement of Radiation Pressure using a Torsion Balance </vt:lpstr>
      <vt:lpstr>Recent Work with Radiation Pressure using a Torsion Pendulum </vt:lpstr>
      <vt:lpstr>Proposed Method of Verifying DMD Control of SRP with Torsion Pendulum</vt:lpstr>
      <vt:lpstr>PowerPoint Presentation</vt:lpstr>
      <vt:lpstr>System of Equations and Initial Inputs</vt:lpstr>
      <vt:lpstr>Mechanical Considerations</vt:lpstr>
      <vt:lpstr>Thermal Considerations</vt:lpstr>
      <vt:lpstr>Digital Micromirror Device Selection</vt:lpstr>
      <vt:lpstr>Wireless Microcontroller Selection </vt:lpstr>
      <vt:lpstr>Electrical Considerations</vt:lpstr>
      <vt:lpstr>Areas for Further Work</vt:lpstr>
      <vt:lpstr>Areas for Further Work</vt:lpstr>
      <vt:lpstr>Questions? Suggestions?</vt:lpstr>
      <vt:lpstr>Electrical Considerations</vt:lpstr>
      <vt:lpstr>Solar Sailing Attitude Control of GEO Satellite (Lievre)</vt:lpstr>
      <vt:lpstr>IKAROS Method</vt:lpstr>
      <vt:lpstr>Evaluation for the Space Environment</vt:lpstr>
      <vt:lpstr>How does a DMD work? </vt:lpstr>
      <vt:lpstr>Initial Considerations for Assembling the System of Equations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Messer</dc:creator>
  <cp:lastModifiedBy>Jonathan Messer</cp:lastModifiedBy>
  <cp:revision>38</cp:revision>
  <dcterms:created xsi:type="dcterms:W3CDTF">2025-03-17T17:09:52Z</dcterms:created>
  <dcterms:modified xsi:type="dcterms:W3CDTF">2025-04-23T05:15:04Z</dcterms:modified>
</cp:coreProperties>
</file>