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81" r:id="rId4"/>
    <p:sldId id="283" r:id="rId5"/>
    <p:sldId id="282" r:id="rId6"/>
    <p:sldId id="268" r:id="rId7"/>
    <p:sldId id="270" r:id="rId8"/>
    <p:sldId id="272" r:id="rId9"/>
    <p:sldId id="284" r:id="rId10"/>
    <p:sldId id="28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314"/>
    <a:srgbClr val="197CB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8"/>
    <p:restoredTop sz="95532"/>
  </p:normalViewPr>
  <p:slideViewPr>
    <p:cSldViewPr snapToGrid="0">
      <p:cViewPr varScale="1">
        <p:scale>
          <a:sx n="88" d="100"/>
          <a:sy n="88" d="100"/>
        </p:scale>
        <p:origin x="176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88412A0-E742-54AB-154B-DE83C94901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141554-13EA-2C74-B235-E0E46C62D9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36710-4D35-414C-A335-6F9AF267D268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A9DA23-6766-FF22-A2EC-2E009230BB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79BB31-58BE-2A0D-AE82-7D772CD6FF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9CF0E-EFB4-584C-A01A-7729F52FB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30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04911-EA56-E54E-8FB7-C983E69736AF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5F748-8BA6-6946-821E-10739B2AD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5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5F748-8BA6-6946-821E-10739B2ADB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AFE6F-0D75-A61B-57F0-EFFE63FEC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E16EE6-8D9B-67F6-36CE-2A70F9761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A06D22-C9DF-BC30-1110-FED8007E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398EE9-5505-37ED-A6B8-999F1ADC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560D66-3AE2-CB2E-1D41-14D7733A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53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8E818-52F3-37D0-3041-CB0355F8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B7E0B4-1D7B-1953-9D87-5342CCA20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755583-7ED0-25F8-3727-12C3017A3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5A161-EB2A-9154-B73A-59BD54FE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3E4E8-A445-6E6B-B852-05C5C60E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43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EE9D27-3954-A02C-859C-F2575C04D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7BBB66-20AB-886A-5284-C0D2CE04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FF7E10-C127-828C-3E2E-4AD101C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1962E4-0BB2-DE7C-4E90-5080E81AA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CDF7D3-FB7C-9ABE-BABF-9EA90F40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6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22D8E-654A-D4BE-4A61-EC7773A0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710907-6262-EB0A-F509-FF73E4E31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6AA471-23F3-2B67-B9DE-C6F8AFC09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383619-7866-1DA6-8520-18B2976C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B0AA22-07BA-0090-44CF-E461763B6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A48D4-94CB-04D9-55C8-5B3693BF2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3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ACE21-C993-F29F-C7FA-4A05B14C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484B4B-8930-6B29-1965-6D70ADFF7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EBB706-F052-BE38-F661-111503941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04FC009-16A7-9EC0-B1AA-A319F2D93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0764C7-8733-8321-9C0D-C13D00CC1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ACF97DA-1421-AA3C-F560-27995F89A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BD8A9BB-69A2-3818-B9A5-EC29BF160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B1843F-C38F-043D-E15F-E8ADA6661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1FDD6-33D0-93DF-178E-7E7BD0CF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4745DC-DAC4-6204-AE78-88E396FB4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1E2F808-3F03-E365-671A-B1571178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61B7A6-90F7-EAA1-D6BC-80DD6272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1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805561A-E843-C54F-861F-DDBC68085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6266C9-A1E0-BDB7-B6BC-0ECEEDE6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63665B-DA9A-B6FE-9279-839E41F7F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4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A23244-610B-4586-57BF-4CFF1A6E6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F622FA-4C05-62FA-14A4-D72FD4049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3C6943-293A-76FE-DE39-B1FC1A4C7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5751B8-0B4E-1B5E-9DE4-3E349EF4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DF1D90-CC98-0D9C-A5BC-7F145ABF8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DB502B-8B24-1C06-1698-59DEB486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23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56B3BC-273B-B924-5611-F44318C5C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2F84960-5CA2-8AA3-06E2-4E675615B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5AC654-A91F-E5E4-E0D1-C67AD4B41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C50885-A918-DAEF-1F58-2B1797245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383692-1464-699E-FE0F-B660791A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7DFF00-7A7B-5EDF-FD02-25732088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1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CBCBBC-0094-1924-77E4-8E5ADA30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545A87-E0E1-7BB6-0893-BAEA3A976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F09335-F6F6-282C-05BA-1C1DE0E38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64AEFF-4BBF-527C-4579-772A3CE2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0F7F44-733A-1037-1C9B-6070CB9C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7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FEBA7D-09E4-55CD-3738-525B6EF17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CB78BF-9037-3A12-98CF-1EE27978B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A672F7-9C2B-B9D1-F8F5-E68716C3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CFE3A9-3D92-C639-04F2-20F695DF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7974E1-BC74-4BAC-CD02-D415F614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3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9B3545D-0364-CBD2-2B34-7FB9EE31D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3EA57F-1DA1-CD60-8748-F4A113B09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C0F78B-60D3-BD57-1937-BFA4329D5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752F7-12ED-624D-89EC-90F5776F4AA4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D378CF-B7A4-FA17-ADBB-CE9AF2CCE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951AF4-6D9A-FB28-907E-9965EBD9E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1FD80-7F97-8C46-994B-2C8CDDFF1FB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8A791E-856F-22D2-6FE8-41BAC9BD811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2040" y="6341002"/>
            <a:ext cx="3384332" cy="47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9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8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EA84D1-FEAA-6EF2-D567-6F147FC53535}"/>
              </a:ext>
            </a:extLst>
          </p:cNvPr>
          <p:cNvSpPr/>
          <p:nvPr/>
        </p:nvSpPr>
        <p:spPr>
          <a:xfrm>
            <a:off x="0" y="-37267"/>
            <a:ext cx="12192000" cy="68952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74AFED-3928-397A-C46C-00A5EE4E4D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4" t="3568" r="3270" b="49232"/>
          <a:stretch/>
        </p:blipFill>
        <p:spPr>
          <a:xfrm>
            <a:off x="-188687" y="765839"/>
            <a:ext cx="12598400" cy="5069475"/>
          </a:xfrm>
          <a:prstGeom prst="rect">
            <a:avLst/>
          </a:prstGeom>
          <a:effectLst>
            <a:softEdge rad="269852"/>
          </a:effec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419A47C6-25E6-C43E-5008-28604FD42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349728"/>
            <a:ext cx="9144000" cy="146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4-28-2025</a:t>
            </a:r>
          </a:p>
          <a:p>
            <a:r>
              <a:rPr lang="en-US" b="1" dirty="0">
                <a:solidFill>
                  <a:schemeClr val="bg1"/>
                </a:solidFill>
              </a:rPr>
              <a:t>Tom Joly-Jehenne – Ph.D. Student </a:t>
            </a:r>
            <a:r>
              <a:rPr lang="en-US" dirty="0">
                <a:solidFill>
                  <a:schemeClr val="bg1"/>
                </a:solidFill>
              </a:rPr>
              <a:t>/ Artur Davoyan - P.I.</a:t>
            </a:r>
          </a:p>
          <a:p>
            <a:r>
              <a:rPr lang="en-US" sz="1800" i="1" dirty="0">
                <a:solidFill>
                  <a:schemeClr val="bg1"/>
                </a:solidFill>
                <a:effectLst/>
                <a:latin typeface="TimesNewRomanPS"/>
              </a:rPr>
              <a:t>Department of Mechanical and Aerospace Engineering, University of California, Los Angeles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C159D-7EC8-9BEA-51C6-95286FFE416A}"/>
              </a:ext>
            </a:extLst>
          </p:cNvPr>
          <p:cNvSpPr/>
          <p:nvPr/>
        </p:nvSpPr>
        <p:spPr>
          <a:xfrm>
            <a:off x="-1" y="953634"/>
            <a:ext cx="555172" cy="545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AF9C02-FF6F-E310-97A8-F9C41EDD7CFD}"/>
              </a:ext>
            </a:extLst>
          </p:cNvPr>
          <p:cNvSpPr/>
          <p:nvPr/>
        </p:nvSpPr>
        <p:spPr>
          <a:xfrm>
            <a:off x="7594598" y="939121"/>
            <a:ext cx="555172" cy="545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F8F9C0-8CA7-3DEB-B694-0C18A0224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-37267"/>
            <a:ext cx="12192000" cy="819520"/>
          </a:xfrm>
        </p:spPr>
        <p:txBody>
          <a:bodyPr>
            <a:normAutofit/>
          </a:bodyPr>
          <a:lstStyle/>
          <a:p>
            <a:r>
              <a:rPr lang="en-US" sz="4200" b="1" spc="-150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Phase gradient metasurfaces for solar sail attitude control </a:t>
            </a:r>
          </a:p>
        </p:txBody>
      </p:sp>
      <p:pic>
        <p:nvPicPr>
          <p:cNvPr id="1026" name="Picture 2" descr="NASA Institute for Advanced Concepts - Wikipedia">
            <a:extLst>
              <a:ext uri="{FF2B5EF4-FFF2-40B4-BE49-F238E27FC236}">
                <a16:creationId xmlns:a16="http://schemas.microsoft.com/office/drawing/2014/main" id="{FBDA1F97-8219-55AE-BBB0-623536B6B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99" y="5256225"/>
            <a:ext cx="2112045" cy="1188025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151306D-96C7-996F-6D4F-6F74BFC4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028" y="5399740"/>
            <a:ext cx="2175943" cy="82646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AE74E39-D8D4-C1CE-5529-B527ECED30E8}"/>
              </a:ext>
            </a:extLst>
          </p:cNvPr>
          <p:cNvSpPr/>
          <p:nvPr/>
        </p:nvSpPr>
        <p:spPr>
          <a:xfrm>
            <a:off x="6458857" y="2467429"/>
            <a:ext cx="1683657" cy="1248228"/>
          </a:xfrm>
          <a:custGeom>
            <a:avLst/>
            <a:gdLst>
              <a:gd name="connsiteX0" fmla="*/ 754743 w 1683657"/>
              <a:gd name="connsiteY0" fmla="*/ 0 h 1248228"/>
              <a:gd name="connsiteX1" fmla="*/ 0 w 1683657"/>
              <a:gd name="connsiteY1" fmla="*/ 682171 h 1248228"/>
              <a:gd name="connsiteX2" fmla="*/ 566057 w 1683657"/>
              <a:gd name="connsiteY2" fmla="*/ 1248228 h 1248228"/>
              <a:gd name="connsiteX3" fmla="*/ 1683657 w 1683657"/>
              <a:gd name="connsiteY3" fmla="*/ 1001485 h 1248228"/>
              <a:gd name="connsiteX4" fmla="*/ 1320800 w 1683657"/>
              <a:gd name="connsiteY4" fmla="*/ 174171 h 1248228"/>
              <a:gd name="connsiteX5" fmla="*/ 841829 w 1683657"/>
              <a:gd name="connsiteY5" fmla="*/ 101600 h 124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3657" h="1248228">
                <a:moveTo>
                  <a:pt x="754743" y="0"/>
                </a:moveTo>
                <a:lnTo>
                  <a:pt x="0" y="682171"/>
                </a:lnTo>
                <a:lnTo>
                  <a:pt x="566057" y="1248228"/>
                </a:lnTo>
                <a:lnTo>
                  <a:pt x="1683657" y="1001485"/>
                </a:lnTo>
                <a:lnTo>
                  <a:pt x="1320800" y="174171"/>
                </a:lnTo>
                <a:lnTo>
                  <a:pt x="841829" y="101600"/>
                </a:ln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0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8DA118-BFAF-13A3-B5A3-F9B904F408E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391886"/>
            <a:ext cx="26368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197CB8"/>
                </a:solidFill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9" y="1533525"/>
            <a:ext cx="4452258" cy="4462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Examine novel methods of sail attitude controls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Reflect sunlight in non-mirrorlike way to induce in-plane forces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Allow a complete attitude and direction control with a lightweight structure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LightSail Wakes Up After Silent Spell and Spreads Its Solar S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013" y="878465"/>
            <a:ext cx="7699729" cy="510107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547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FF605-2C90-06D3-5272-B67DDE9A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3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197CB8"/>
                </a:solidFill>
              </a:rPr>
              <a:t>In-plane impulse transfer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A9D331-C8AA-253E-EFA0-29AB70608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09" y="978946"/>
            <a:ext cx="9283619" cy="51022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E97408-4681-0491-5F48-1F4FED429611}"/>
              </a:ext>
            </a:extLst>
          </p:cNvPr>
          <p:cNvSpPr/>
          <p:nvPr/>
        </p:nvSpPr>
        <p:spPr>
          <a:xfrm>
            <a:off x="6454588" y="978946"/>
            <a:ext cx="4130937" cy="2893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05CD89-9F40-5DE6-DF82-6C300334D478}"/>
              </a:ext>
            </a:extLst>
          </p:cNvPr>
          <p:cNvSpPr txBox="1"/>
          <p:nvPr/>
        </p:nvSpPr>
        <p:spPr>
          <a:xfrm>
            <a:off x="6572922" y="1153441"/>
            <a:ext cx="489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Allows to perform maneuvers in the </a:t>
            </a:r>
            <a:r>
              <a:rPr lang="en-US" sz="2800" b="1" dirty="0"/>
              <a:t>6 degrees of translation and rotation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Allows to control the </a:t>
            </a:r>
            <a:r>
              <a:rPr lang="en-US" sz="2800" b="1" dirty="0"/>
              <a:t>local shape</a:t>
            </a:r>
            <a:r>
              <a:rPr lang="en-US" sz="2800" dirty="0"/>
              <a:t> of the sail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9438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FF605-2C90-06D3-5272-B67DDE9A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3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197CB8"/>
                </a:solidFill>
              </a:rPr>
              <a:t>In-plane impulse transfer</a:t>
            </a:r>
          </a:p>
        </p:txBody>
      </p:sp>
      <p:pic>
        <p:nvPicPr>
          <p:cNvPr id="4" name="Image 3" descr="Une image contenant capture d’écran, ordinateur, ordinateur portable, conception&#10;&#10;Description générée automatiquement">
            <a:extLst>
              <a:ext uri="{FF2B5EF4-FFF2-40B4-BE49-F238E27FC236}">
                <a16:creationId xmlns:a16="http://schemas.microsoft.com/office/drawing/2014/main" id="{3A45EA62-2DC2-7663-1ED5-981D86C15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3949"/>
            <a:ext cx="12192000" cy="50668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3646BD-F4EF-2AF3-32C0-C74DAB9E52F7}"/>
              </a:ext>
            </a:extLst>
          </p:cNvPr>
          <p:cNvSpPr txBox="1"/>
          <p:nvPr/>
        </p:nvSpPr>
        <p:spPr>
          <a:xfrm>
            <a:off x="3536429" y="1033116"/>
            <a:ext cx="511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 of rotation around the Roll axis </a:t>
            </a:r>
          </a:p>
        </p:txBody>
      </p:sp>
    </p:spTree>
    <p:extLst>
      <p:ext uri="{BB962C8B-B14F-4D97-AF65-F5344CB8AC3E}">
        <p14:creationId xmlns:p14="http://schemas.microsoft.com/office/powerpoint/2010/main" val="1818685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FF605-2C90-06D3-5272-B67DDE9A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3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197CB8"/>
                </a:solidFill>
              </a:rPr>
              <a:t>In-plane impulse transfer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823690-A3D9-9839-6FBA-D5439EECA457}"/>
              </a:ext>
            </a:extLst>
          </p:cNvPr>
          <p:cNvSpPr txBox="1"/>
          <p:nvPr/>
        </p:nvSpPr>
        <p:spPr>
          <a:xfrm>
            <a:off x="9319709" y="2347856"/>
            <a:ext cx="26141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Reasonable amounts of time (&lt;300h) </a:t>
            </a:r>
            <a:r>
              <a:rPr lang="en-US" sz="2400" b="1" dirty="0"/>
              <a:t>even as far as Neptune’s orbit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06D96-BF2D-3A43-6F62-FB6D0D857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029" y="1175781"/>
            <a:ext cx="6460852" cy="5026270"/>
          </a:xfrm>
          <a:prstGeom prst="rect">
            <a:avLst/>
          </a:prstGeom>
        </p:spPr>
      </p:pic>
      <p:sp>
        <p:nvSpPr>
          <p:cNvPr id="7" name="ZoneTexte 3">
            <a:extLst>
              <a:ext uri="{FF2B5EF4-FFF2-40B4-BE49-F238E27FC236}">
                <a16:creationId xmlns:a16="http://schemas.microsoft.com/office/drawing/2014/main" id="{D190E453-8B14-8780-578F-A94589AE1665}"/>
              </a:ext>
            </a:extLst>
          </p:cNvPr>
          <p:cNvSpPr txBox="1"/>
          <p:nvPr/>
        </p:nvSpPr>
        <p:spPr>
          <a:xfrm>
            <a:off x="258183" y="2532521"/>
            <a:ext cx="2614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Time needed to perform half a turn around the roll axis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9D4F9E47-7709-300A-F618-8EF56456F8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842" t="59895"/>
          <a:stretch/>
        </p:blipFill>
        <p:spPr>
          <a:xfrm>
            <a:off x="280073" y="4155800"/>
            <a:ext cx="2614108" cy="20462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8850F9-6B7C-5686-8504-A396B3633C37}"/>
              </a:ext>
            </a:extLst>
          </p:cNvPr>
          <p:cNvSpPr/>
          <p:nvPr/>
        </p:nvSpPr>
        <p:spPr>
          <a:xfrm>
            <a:off x="2872291" y="1175781"/>
            <a:ext cx="596623" cy="609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29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8DC5F76-C130-A454-A287-5875CABC2E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37" t="51767" r="6440" b="13376"/>
          <a:stretch/>
        </p:blipFill>
        <p:spPr>
          <a:xfrm>
            <a:off x="7529932" y="2062071"/>
            <a:ext cx="3601068" cy="224438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5E95774-6E3C-12B2-D521-E4A6EF5E74F2}"/>
              </a:ext>
            </a:extLst>
          </p:cNvPr>
          <p:cNvSpPr txBox="1">
            <a:spLocks/>
          </p:cNvSpPr>
          <p:nvPr/>
        </p:nvSpPr>
        <p:spPr>
          <a:xfrm>
            <a:off x="323422" y="102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97CB8"/>
                </a:solidFill>
              </a:rPr>
              <a:t>Optimized coating – solar spectrum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9BB32D4-CA29-4F59-CD8E-1EDCC0B0F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38" y="939230"/>
            <a:ext cx="6383997" cy="3989998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FF9333A-F5F2-8834-D4EB-9A6CF897FAD1}"/>
              </a:ext>
            </a:extLst>
          </p:cNvPr>
          <p:cNvCxnSpPr>
            <a:cxnSpLocks/>
          </p:cNvCxnSpPr>
          <p:nvPr/>
        </p:nvCxnSpPr>
        <p:spPr>
          <a:xfrm flipH="1" flipV="1">
            <a:off x="8779959" y="2854396"/>
            <a:ext cx="220337" cy="176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8C4E7F-5C5F-E471-268A-118081CE701C}"/>
                  </a:ext>
                </a:extLst>
              </p:cNvPr>
              <p:cNvSpPr txBox="1"/>
              <p:nvPr/>
            </p:nvSpPr>
            <p:spPr>
              <a:xfrm>
                <a:off x="8975241" y="2600583"/>
                <a:ext cx="355225" cy="3699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sub>
                          </m:sSub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8C4E7F-5C5F-E471-268A-118081CE7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5241" y="2600583"/>
                <a:ext cx="355225" cy="369973"/>
              </a:xfrm>
              <a:prstGeom prst="rect">
                <a:avLst/>
              </a:prstGeom>
              <a:blipFill>
                <a:blip r:embed="rId4"/>
                <a:stretch>
                  <a:fillRect l="-13793" r="-3448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09EEF28-8AC1-15B6-7915-A232E0BF1FAD}"/>
              </a:ext>
            </a:extLst>
          </p:cNvPr>
          <p:cNvCxnSpPr>
            <a:cxnSpLocks/>
          </p:cNvCxnSpPr>
          <p:nvPr/>
        </p:nvCxnSpPr>
        <p:spPr>
          <a:xfrm>
            <a:off x="2987776" y="2969110"/>
            <a:ext cx="236953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A669F647-BBB2-F7BC-F9C8-D0CEBCCE9E05}"/>
              </a:ext>
            </a:extLst>
          </p:cNvPr>
          <p:cNvSpPr txBox="1"/>
          <p:nvPr/>
        </p:nvSpPr>
        <p:spPr>
          <a:xfrm>
            <a:off x="3455175" y="2647755"/>
            <a:ext cx="172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broadband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3FDD10-DEE6-49D6-DCD2-E8224C516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23" y="1416468"/>
            <a:ext cx="5684685" cy="3432128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771D666-6925-42F7-A77D-3B579FDF7F13}"/>
              </a:ext>
            </a:extLst>
          </p:cNvPr>
          <p:cNvCxnSpPr/>
          <p:nvPr/>
        </p:nvCxnSpPr>
        <p:spPr>
          <a:xfrm>
            <a:off x="2861534" y="3184264"/>
            <a:ext cx="249577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2907C27F-3AF0-8D7D-6700-8F3DA4A8714F}"/>
              </a:ext>
            </a:extLst>
          </p:cNvPr>
          <p:cNvSpPr txBox="1"/>
          <p:nvPr/>
        </p:nvSpPr>
        <p:spPr>
          <a:xfrm>
            <a:off x="3399417" y="3272503"/>
            <a:ext cx="134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Broadband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D092D8-D969-1E4B-DD34-21BDB4B8D314}"/>
              </a:ext>
            </a:extLst>
          </p:cNvPr>
          <p:cNvSpPr txBox="1"/>
          <p:nvPr/>
        </p:nvSpPr>
        <p:spPr>
          <a:xfrm>
            <a:off x="1033844" y="5127358"/>
            <a:ext cx="607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Overlaps</a:t>
            </a:r>
            <a:r>
              <a:rPr lang="fr-FR" sz="2800" b="1" dirty="0">
                <a:solidFill>
                  <a:srgbClr val="FF0000"/>
                </a:solidFill>
              </a:rPr>
              <a:t> parts of the </a:t>
            </a:r>
            <a:r>
              <a:rPr lang="fr-FR" sz="2800" b="1" dirty="0" err="1">
                <a:solidFill>
                  <a:srgbClr val="FF0000"/>
                </a:solidFill>
              </a:rPr>
              <a:t>solar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fr-FR" sz="2800" b="1" dirty="0" err="1">
                <a:solidFill>
                  <a:srgbClr val="FF0000"/>
                </a:solidFill>
              </a:rPr>
              <a:t>spectrum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541F7-DD88-07B9-C63D-F5828730BE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303" y="2001626"/>
            <a:ext cx="4170325" cy="230483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D3E385A-BD36-E66F-13B8-5E02E6512627}"/>
              </a:ext>
            </a:extLst>
          </p:cNvPr>
          <p:cNvCxnSpPr/>
          <p:nvPr/>
        </p:nvCxnSpPr>
        <p:spPr>
          <a:xfrm flipV="1">
            <a:off x="8108890" y="1894114"/>
            <a:ext cx="2730132" cy="11370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15">
            <a:extLst>
              <a:ext uri="{FF2B5EF4-FFF2-40B4-BE49-F238E27FC236}">
                <a16:creationId xmlns:a16="http://schemas.microsoft.com/office/drawing/2014/main" id="{91089C49-BD5E-C5C5-9A62-7B62EFF111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130"/>
          <a:stretch/>
        </p:blipFill>
        <p:spPr>
          <a:xfrm>
            <a:off x="8429950" y="4065678"/>
            <a:ext cx="3762050" cy="27050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8">
                <a:extLst>
                  <a:ext uri="{FF2B5EF4-FFF2-40B4-BE49-F238E27FC236}">
                    <a16:creationId xmlns:a16="http://schemas.microsoft.com/office/drawing/2014/main" id="{FD8A31C2-2435-2004-587B-887F56C9008F}"/>
                  </a:ext>
                </a:extLst>
              </p:cNvPr>
              <p:cNvSpPr txBox="1"/>
              <p:nvPr/>
            </p:nvSpPr>
            <p:spPr>
              <a:xfrm>
                <a:off x="9778286" y="5815723"/>
                <a:ext cx="10936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ZoneTexte 8">
                <a:extLst>
                  <a:ext uri="{FF2B5EF4-FFF2-40B4-BE49-F238E27FC236}">
                    <a16:creationId xmlns:a16="http://schemas.microsoft.com/office/drawing/2014/main" id="{FD8A31C2-2435-2004-587B-887F56C9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286" y="5815723"/>
                <a:ext cx="1093644" cy="369332"/>
              </a:xfrm>
              <a:prstGeom prst="rect">
                <a:avLst/>
              </a:prstGeom>
              <a:blipFill>
                <a:blip r:embed="rId8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C8439C0-B1DF-2486-148E-289B887E3914}"/>
                  </a:ext>
                </a:extLst>
              </p:cNvPr>
              <p:cNvSpPr txBox="1"/>
              <p:nvPr/>
            </p:nvSpPr>
            <p:spPr>
              <a:xfrm>
                <a:off x="8809438" y="2072999"/>
                <a:ext cx="5570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C8439C0-B1DF-2486-148E-289B887E3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9438" y="2072999"/>
                <a:ext cx="557012" cy="276999"/>
              </a:xfrm>
              <a:prstGeom prst="rect">
                <a:avLst/>
              </a:prstGeom>
              <a:blipFill>
                <a:blip r:embed="rId9"/>
                <a:stretch>
                  <a:fillRect l="-8889" t="-9091" r="-8889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1C2B251-0050-5FC0-DA2A-741FD77AB070}"/>
                  </a:ext>
                </a:extLst>
              </p:cNvPr>
              <p:cNvSpPr txBox="1"/>
              <p:nvPr/>
            </p:nvSpPr>
            <p:spPr>
              <a:xfrm>
                <a:off x="6874136" y="4076443"/>
                <a:ext cx="2025710" cy="3018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0.4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𝑛𝑁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1C2B251-0050-5FC0-DA2A-741FD77AB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136" y="4076443"/>
                <a:ext cx="2025710" cy="301878"/>
              </a:xfrm>
              <a:prstGeom prst="rect">
                <a:avLst/>
              </a:prstGeom>
              <a:blipFill>
                <a:blip r:embed="rId10"/>
                <a:stretch>
                  <a:fillRect l="-3750" t="-41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20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5E95774-6E3C-12B2-D521-E4A6EF5E74F2}"/>
              </a:ext>
            </a:extLst>
          </p:cNvPr>
          <p:cNvSpPr txBox="1">
            <a:spLocks/>
          </p:cNvSpPr>
          <p:nvPr/>
        </p:nvSpPr>
        <p:spPr>
          <a:xfrm>
            <a:off x="323422" y="102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97CB8"/>
                </a:solidFill>
              </a:rPr>
              <a:t>Optimized coating – unpolarized light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E74798-615C-C4F9-068A-D0A4C4044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95" y="2240224"/>
            <a:ext cx="5406614" cy="369174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7A385A1-6B5F-849F-6CBC-A6C3DCC01379}"/>
              </a:ext>
            </a:extLst>
          </p:cNvPr>
          <p:cNvSpPr/>
          <p:nvPr/>
        </p:nvSpPr>
        <p:spPr>
          <a:xfrm>
            <a:off x="3288702" y="2646381"/>
            <a:ext cx="408791" cy="96818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A2D443A-0DCE-B64B-F289-5F9E93E285E5}"/>
              </a:ext>
            </a:extLst>
          </p:cNvPr>
          <p:cNvCxnSpPr>
            <a:cxnSpLocks/>
          </p:cNvCxnSpPr>
          <p:nvPr/>
        </p:nvCxnSpPr>
        <p:spPr>
          <a:xfrm flipH="1">
            <a:off x="3697493" y="1741994"/>
            <a:ext cx="2584973" cy="10119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4BD53D88-5C48-5936-9AFB-12956BD07F8E}"/>
              </a:ext>
            </a:extLst>
          </p:cNvPr>
          <p:cNvSpPr txBox="1"/>
          <p:nvPr/>
        </p:nvSpPr>
        <p:spPr>
          <a:xfrm>
            <a:off x="6396114" y="1541939"/>
            <a:ext cx="4442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Works with unpolarized light (sunlight)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05878699-5B70-6D8B-F4C1-D90B1ED555DF}"/>
                  </a:ext>
                </a:extLst>
              </p:cNvPr>
              <p:cNvSpPr txBox="1"/>
              <p:nvPr/>
            </p:nvSpPr>
            <p:spPr>
              <a:xfrm>
                <a:off x="6769947" y="3026518"/>
                <a:ext cx="2999153" cy="4024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0.56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𝑛𝑁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05878699-5B70-6D8B-F4C1-D90B1ED55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947" y="3026518"/>
                <a:ext cx="2999153" cy="402482"/>
              </a:xfrm>
              <a:prstGeom prst="rect">
                <a:avLst/>
              </a:prstGeom>
              <a:blipFill>
                <a:blip r:embed="rId3"/>
                <a:stretch>
                  <a:fillRect l="-3797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A1CDCD-6E6B-95D5-E885-60AEBD684FC7}"/>
                  </a:ext>
                </a:extLst>
              </p:cNvPr>
              <p:cNvSpPr txBox="1"/>
              <p:nvPr/>
            </p:nvSpPr>
            <p:spPr>
              <a:xfrm>
                <a:off x="6701914" y="3809543"/>
                <a:ext cx="3067186" cy="8641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Sail 10m x 10m at 1au 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0.07 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𝑚𝑁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A1CDCD-6E6B-95D5-E885-60AEBD684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914" y="3809543"/>
                <a:ext cx="3067186" cy="864147"/>
              </a:xfrm>
              <a:prstGeom prst="rect">
                <a:avLst/>
              </a:prstGeom>
              <a:blipFill>
                <a:blip r:embed="rId4"/>
                <a:stretch>
                  <a:fillRect l="-2881" t="-5797" r="-2058" b="-5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5331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5E95774-6E3C-12B2-D521-E4A6EF5E74F2}"/>
              </a:ext>
            </a:extLst>
          </p:cNvPr>
          <p:cNvSpPr txBox="1">
            <a:spLocks/>
          </p:cNvSpPr>
          <p:nvPr/>
        </p:nvSpPr>
        <p:spPr>
          <a:xfrm>
            <a:off x="323422" y="102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97CB8"/>
                </a:solidFill>
              </a:rPr>
              <a:t>Incidence sensitivity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C4778E-EFAB-F69B-D697-5959346C00B5}"/>
              </a:ext>
            </a:extLst>
          </p:cNvPr>
          <p:cNvSpPr txBox="1"/>
          <p:nvPr/>
        </p:nvSpPr>
        <p:spPr>
          <a:xfrm>
            <a:off x="215153" y="1536174"/>
            <a:ext cx="37759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Transverse force cancels for a small negative incidence angle </a:t>
            </a:r>
          </a:p>
          <a:p>
            <a:pPr marL="285750" indent="-285750" algn="just">
              <a:buFont typeface="Wingdings" pitchFamily="2" charset="77"/>
              <a:buChar char="Ø"/>
            </a:pPr>
            <a:r>
              <a:rPr lang="en-US" sz="2000" dirty="0"/>
              <a:t>possibility to </a:t>
            </a:r>
            <a:r>
              <a:rPr lang="en-US" sz="2000" b="1" dirty="0">
                <a:solidFill>
                  <a:srgbClr val="FF0000"/>
                </a:solidFill>
              </a:rPr>
              <a:t>turn off the anomalous</a:t>
            </a:r>
            <a:r>
              <a:rPr lang="en-US" sz="2000" dirty="0"/>
              <a:t> reflection by slightly tilting the patch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No rapid variations of the transverse force with the sail orientation</a:t>
            </a:r>
          </a:p>
          <a:p>
            <a:pPr marL="285750" indent="-285750" algn="just">
              <a:buFont typeface="Wingdings" pitchFamily="2" charset="77"/>
              <a:buChar char="Ø"/>
            </a:pPr>
            <a:r>
              <a:rPr lang="en-US" sz="2000" b="1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good resilience to small variations of local flatness</a:t>
            </a:r>
            <a:r>
              <a:rPr lang="en-US" sz="2000" b="1" dirty="0"/>
              <a:t> </a:t>
            </a:r>
            <a:r>
              <a:rPr lang="en-US" sz="2000" dirty="0"/>
              <a:t>of the sail.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29BF00-C2E4-5BBE-44D6-3951CC26A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446" y="903515"/>
            <a:ext cx="7560219" cy="557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77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9B653-944A-0FC7-5BA4-5C9613CB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344419A-8805-6539-855B-6D32EE385899}"/>
              </a:ext>
            </a:extLst>
          </p:cNvPr>
          <p:cNvSpPr txBox="1">
            <a:spLocks/>
          </p:cNvSpPr>
          <p:nvPr/>
        </p:nvSpPr>
        <p:spPr>
          <a:xfrm>
            <a:off x="323422" y="102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97CB8"/>
                </a:solidFill>
              </a:rPr>
              <a:t>Current optimizations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2296BD-35A2-30A5-E8E9-B4563019E84C}"/>
              </a:ext>
            </a:extLst>
          </p:cNvPr>
          <p:cNvSpPr txBox="1"/>
          <p:nvPr/>
        </p:nvSpPr>
        <p:spPr>
          <a:xfrm>
            <a:off x="483090" y="1166842"/>
            <a:ext cx="98256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Ag/Si  -&gt; Si/SiO</a:t>
            </a:r>
            <a:r>
              <a:rPr lang="en-US" sz="2400" baseline="-25000" dirty="0"/>
              <a:t>2</a:t>
            </a:r>
            <a:endParaRPr lang="en-US" sz="2400" dirty="0"/>
          </a:p>
          <a:p>
            <a:r>
              <a:rPr lang="en-US" sz="2400" dirty="0"/>
              <a:t>	compatible with industry standard for cheap and precise fabrication</a:t>
            </a:r>
          </a:p>
          <a:p>
            <a:r>
              <a:rPr lang="en-US" sz="2400" dirty="0"/>
              <a:t>	Large area covering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Extend to short wavelengths (200-500nm)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Investigate the active tunability of such structures and their application as optical antennas for Free Space Optic space communication (FSO)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In-plane permanent force open possibilities for new space trajectories ! (orbit stabilization, higher acceleration…)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339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C6207-A2D8-762F-BD03-275DCF2A7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9D06DB-E164-F1BE-874A-D6B654B7D12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B03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85BDCFB-D378-56C1-041F-172ACF799FB6}"/>
              </a:ext>
            </a:extLst>
          </p:cNvPr>
          <p:cNvSpPr txBox="1">
            <a:spLocks/>
          </p:cNvSpPr>
          <p:nvPr/>
        </p:nvSpPr>
        <p:spPr>
          <a:xfrm>
            <a:off x="323422" y="102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97CB8"/>
                </a:solidFill>
              </a:rPr>
              <a:t>Acknowledgments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A60051A-DB8D-4073-BAB0-091E475F55EB}"/>
              </a:ext>
            </a:extLst>
          </p:cNvPr>
          <p:cNvSpPr txBox="1">
            <a:spLocks/>
          </p:cNvSpPr>
          <p:nvPr/>
        </p:nvSpPr>
        <p:spPr>
          <a:xfrm>
            <a:off x="323422" y="23671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97CB8"/>
                </a:solidFill>
              </a:rPr>
              <a:t>And now 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E6B48-B31F-1900-B91D-CE415BE4FE51}"/>
              </a:ext>
            </a:extLst>
          </p:cNvPr>
          <p:cNvSpPr txBox="1"/>
          <p:nvPr/>
        </p:nvSpPr>
        <p:spPr>
          <a:xfrm>
            <a:off x="483090" y="3523740"/>
            <a:ext cx="4248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What future for solar sailing ?    </a:t>
            </a:r>
          </a:p>
          <a:p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83605-3954-422F-CF83-EF4BD44CDE15}"/>
              </a:ext>
            </a:extLst>
          </p:cNvPr>
          <p:cNvSpPr txBox="1"/>
          <p:nvPr/>
        </p:nvSpPr>
        <p:spPr>
          <a:xfrm>
            <a:off x="4884296" y="3523739"/>
            <a:ext cx="5689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A cheap propulsion method enabling fast missions towards distance places …</a:t>
            </a:r>
          </a:p>
        </p:txBody>
      </p:sp>
      <p:pic>
        <p:nvPicPr>
          <p:cNvPr id="10" name="Picture 4" descr="2+ Hundred Chosen Palm Royalty-Free Images, Stock Photos &amp; Pictures |  Shutterstock">
            <a:extLst>
              <a:ext uri="{FF2B5EF4-FFF2-40B4-BE49-F238E27FC236}">
                <a16:creationId xmlns:a16="http://schemas.microsoft.com/office/drawing/2014/main" id="{2B5AF927-B5AE-1DBB-54DD-EAEE0737C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843" y="2635140"/>
            <a:ext cx="5689601" cy="378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661118-DF97-7708-7221-34130B7EDDD5}"/>
              </a:ext>
            </a:extLst>
          </p:cNvPr>
          <p:cNvSpPr txBox="1"/>
          <p:nvPr/>
        </p:nvSpPr>
        <p:spPr>
          <a:xfrm>
            <a:off x="3627600" y="5984636"/>
            <a:ext cx="5233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Thank you for your attention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6EB5B8-3077-F935-9A72-F1C4E879D4A1}"/>
              </a:ext>
            </a:extLst>
          </p:cNvPr>
          <p:cNvSpPr txBox="1"/>
          <p:nvPr/>
        </p:nvSpPr>
        <p:spPr>
          <a:xfrm>
            <a:off x="483090" y="1166842"/>
            <a:ext cx="9825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Research supervised by Professor Artur Davoyan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Funded with NIAC program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2F5E00-10E6-C99E-A0C0-40AB9A992E9C}"/>
              </a:ext>
            </a:extLst>
          </p:cNvPr>
          <p:cNvSpPr txBox="1"/>
          <p:nvPr/>
        </p:nvSpPr>
        <p:spPr>
          <a:xfrm>
            <a:off x="4731657" y="3306038"/>
            <a:ext cx="3265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 w="3175">
                  <a:noFill/>
                </a:ln>
                <a:solidFill>
                  <a:srgbClr val="FF0000"/>
                </a:solidFill>
              </a:rPr>
              <a:t>Large Heavy exploration missions</a:t>
            </a:r>
          </a:p>
          <a:p>
            <a:r>
              <a:rPr lang="en-US" sz="2400" dirty="0">
                <a:ln w="3175">
                  <a:noFill/>
                </a:ln>
                <a:solidFill>
                  <a:srgbClr val="FF0000"/>
                </a:solidFill>
              </a:rPr>
              <a:t>Expensive</a:t>
            </a:r>
          </a:p>
          <a:p>
            <a:r>
              <a:rPr lang="en-US" sz="2400" dirty="0">
                <a:ln w="3175">
                  <a:noFill/>
                </a:ln>
                <a:solidFill>
                  <a:srgbClr val="FF0000"/>
                </a:solidFill>
              </a:rPr>
              <a:t>Low rate </a:t>
            </a:r>
          </a:p>
          <a:p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C521D2-8BF4-0725-A0F2-7939BDEFDD30}"/>
              </a:ext>
            </a:extLst>
          </p:cNvPr>
          <p:cNvSpPr txBox="1"/>
          <p:nvPr/>
        </p:nvSpPr>
        <p:spPr>
          <a:xfrm>
            <a:off x="8861569" y="2969741"/>
            <a:ext cx="3265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0070C0"/>
                </a:solidFill>
              </a:rPr>
              <a:t>Small lightweight exploration probes</a:t>
            </a:r>
          </a:p>
          <a:p>
            <a:pPr algn="r"/>
            <a:r>
              <a:rPr lang="en-US" sz="2400" dirty="0">
                <a:solidFill>
                  <a:srgbClr val="0070C0"/>
                </a:solidFill>
              </a:rPr>
              <a:t>Cheap </a:t>
            </a:r>
          </a:p>
          <a:p>
            <a:pPr algn="r"/>
            <a:r>
              <a:rPr lang="en-US" sz="2400" dirty="0">
                <a:solidFill>
                  <a:srgbClr val="0070C0"/>
                </a:solidFill>
              </a:rPr>
              <a:t>High rate</a:t>
            </a:r>
          </a:p>
          <a:p>
            <a:endParaRPr lang="en-US" sz="2400" dirty="0"/>
          </a:p>
        </p:txBody>
      </p:sp>
      <p:pic>
        <p:nvPicPr>
          <p:cNvPr id="13" name="Picture 2" descr="NASA Institute for Advanced Concepts - Wikipedia">
            <a:extLst>
              <a:ext uri="{FF2B5EF4-FFF2-40B4-BE49-F238E27FC236}">
                <a16:creationId xmlns:a16="http://schemas.microsoft.com/office/drawing/2014/main" id="{02FB2D50-F341-F8B2-BDBF-3D0767CF8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99" y="5633593"/>
            <a:ext cx="2112045" cy="1188025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958E3960-FF58-6576-464F-2DA689C3B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028" y="5777108"/>
            <a:ext cx="2175943" cy="82646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317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5578</TotalTime>
  <Words>348</Words>
  <Application>Microsoft Macintosh PowerPoint</Application>
  <PresentationFormat>Widescreen</PresentationFormat>
  <Paragraphs>61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TimesNewRomanPS</vt:lpstr>
      <vt:lpstr>Wingdings</vt:lpstr>
      <vt:lpstr>Thème Office</vt:lpstr>
      <vt:lpstr>Phase gradient metasurfaces for solar sail attitude control </vt:lpstr>
      <vt:lpstr>PowerPoint Presentation</vt:lpstr>
      <vt:lpstr>In-plane impulse transfer</vt:lpstr>
      <vt:lpstr>In-plane impulse transfer</vt:lpstr>
      <vt:lpstr>In-plane impulse transfer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</dc:title>
  <dc:creator>Tom Joly--Jehenne</dc:creator>
  <cp:lastModifiedBy>Tom Joly Jehenne</cp:lastModifiedBy>
  <cp:revision>49</cp:revision>
  <dcterms:created xsi:type="dcterms:W3CDTF">2022-10-12T21:19:46Z</dcterms:created>
  <dcterms:modified xsi:type="dcterms:W3CDTF">2025-04-23T06:02:42Z</dcterms:modified>
</cp:coreProperties>
</file>