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27" r:id="rId4"/>
    <p:sldMasterId id="2147483728" r:id="rId5"/>
    <p:sldMasterId id="2147483729" r:id="rId6"/>
    <p:sldMasterId id="2147483730" r:id="rId7"/>
    <p:sldMasterId id="2147483731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</p:sldIdLst>
  <p:sldSz cy="5143500" cx="9144000"/>
  <p:notesSz cx="6858000" cy="9144000"/>
  <p:embeddedFontLst>
    <p:embeddedFont>
      <p:font typeface="Garamond"/>
      <p:regular r:id="rId31"/>
      <p:bold r:id="rId32"/>
      <p:italic r:id="rId33"/>
      <p:boldItalic r:id="rId34"/>
    </p:embeddedFont>
    <p:embeddedFont>
      <p:font typeface="Open Sans"/>
      <p:bold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1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1" Type="http://schemas.openxmlformats.org/officeDocument/2006/relationships/theme" Target="theme/theme5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0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font" Target="fonts/Garamond-regular.fntdata"/><Relationship Id="rId30" Type="http://schemas.openxmlformats.org/officeDocument/2006/relationships/slide" Target="slides/slide21.xml"/><Relationship Id="rId11" Type="http://schemas.openxmlformats.org/officeDocument/2006/relationships/slide" Target="slides/slide2.xml"/><Relationship Id="rId33" Type="http://schemas.openxmlformats.org/officeDocument/2006/relationships/font" Target="fonts/Garamond-italic.fntdata"/><Relationship Id="rId10" Type="http://schemas.openxmlformats.org/officeDocument/2006/relationships/slide" Target="slides/slide1.xml"/><Relationship Id="rId32" Type="http://schemas.openxmlformats.org/officeDocument/2006/relationships/font" Target="fonts/Garamond-bold.fntdata"/><Relationship Id="rId13" Type="http://schemas.openxmlformats.org/officeDocument/2006/relationships/slide" Target="slides/slide4.xml"/><Relationship Id="rId35" Type="http://schemas.openxmlformats.org/officeDocument/2006/relationships/font" Target="fonts/OpenSans-bold.fntdata"/><Relationship Id="rId12" Type="http://schemas.openxmlformats.org/officeDocument/2006/relationships/slide" Target="slides/slide3.xml"/><Relationship Id="rId34" Type="http://schemas.openxmlformats.org/officeDocument/2006/relationships/font" Target="fonts/Garamond-boldItalic.fntdata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36" Type="http://schemas.openxmlformats.org/officeDocument/2006/relationships/font" Target="fonts/OpenSans-boldItalic.fntdata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4f265f8b7e_2_10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17" name="Google Shape;517;g34f265f8b7e_2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g34f265f8b7e_2_10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4f265f8b7e_2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g34f265f8b7e_2_2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4db5b9e266_1_1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1" name="Google Shape;551;g34db5b9e266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4f3da49191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34f3da49191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4f3da49191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4f3da4919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4db5b9e266_1_1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8" name="Google Shape;578;g34db5b9e266_1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4f265f8b7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34f265f8b7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4f265f8b7e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34f265f8b7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4f3da4919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4f3da4919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4f3da49191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34f3da49191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4f3da4919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34f3da4919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34f265f8b7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34f265f8b7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4f265f8b7e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4f265f8b7e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4f50ac3efd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34f50ac3ef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4f70bcc1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4f70bcc1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4f265f8b7e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34f265f8b7e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34f265f8b7e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34f265f8b7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4f265f8b7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34f265f8b7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34f265f8b7e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34f265f8b7e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4f265f8b7e_2_3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80" name="Google Shape;680;g34f265f8b7e_2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1" name="Google Shape;681;g34f265f8b7e_2_37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4f265f8b7e_2_3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91" name="Google Shape;691;g34f265f8b7e_2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2" name="Google Shape;692;g34f265f8b7e_2_38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1.png"/><Relationship Id="rId13" Type="http://schemas.openxmlformats.org/officeDocument/2006/relationships/image" Target="../media/image17.png"/><Relationship Id="rId1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22.png"/><Relationship Id="rId4" Type="http://schemas.openxmlformats.org/officeDocument/2006/relationships/image" Target="../media/image32.png"/><Relationship Id="rId9" Type="http://schemas.openxmlformats.org/officeDocument/2006/relationships/image" Target="../media/image21.png"/><Relationship Id="rId5" Type="http://schemas.openxmlformats.org/officeDocument/2006/relationships/image" Target="../media/image18.jpg"/><Relationship Id="rId6" Type="http://schemas.openxmlformats.org/officeDocument/2006/relationships/image" Target="../media/image7.png"/><Relationship Id="rId7" Type="http://schemas.openxmlformats.org/officeDocument/2006/relationships/image" Target="../media/image6.png"/><Relationship Id="rId8" Type="http://schemas.openxmlformats.org/officeDocument/2006/relationships/image" Target="../media/image13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0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Relationship Id="rId3" Type="http://schemas.openxmlformats.org/officeDocument/2006/relationships/image" Target="../media/image22.png"/><Relationship Id="rId4" Type="http://schemas.openxmlformats.org/officeDocument/2006/relationships/image" Target="../media/image32.png"/><Relationship Id="rId9" Type="http://schemas.openxmlformats.org/officeDocument/2006/relationships/image" Target="../media/image21.png"/><Relationship Id="rId5" Type="http://schemas.openxmlformats.org/officeDocument/2006/relationships/image" Target="../media/image18.jpg"/><Relationship Id="rId6" Type="http://schemas.openxmlformats.org/officeDocument/2006/relationships/image" Target="../media/image7.png"/><Relationship Id="rId7" Type="http://schemas.openxmlformats.org/officeDocument/2006/relationships/image" Target="../media/image6.png"/><Relationship Id="rId8" Type="http://schemas.openxmlformats.org/officeDocument/2006/relationships/image" Target="../media/image13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1.png"/><Relationship Id="rId13" Type="http://schemas.openxmlformats.org/officeDocument/2006/relationships/image" Target="../media/image17.png"/><Relationship Id="rId12" Type="http://schemas.openxmlformats.org/officeDocument/2006/relationships/image" Target="../media/image12.jpg"/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5.png"/><Relationship Id="rId3" Type="http://schemas.openxmlformats.org/officeDocument/2006/relationships/image" Target="../media/image22.png"/><Relationship Id="rId4" Type="http://schemas.openxmlformats.org/officeDocument/2006/relationships/image" Target="../media/image32.png"/><Relationship Id="rId9" Type="http://schemas.openxmlformats.org/officeDocument/2006/relationships/image" Target="../media/image21.png"/><Relationship Id="rId5" Type="http://schemas.openxmlformats.org/officeDocument/2006/relationships/image" Target="../media/image18.jpg"/><Relationship Id="rId6" Type="http://schemas.openxmlformats.org/officeDocument/2006/relationships/image" Target="../media/image7.png"/><Relationship Id="rId7" Type="http://schemas.openxmlformats.org/officeDocument/2006/relationships/image" Target="../media/image6.png"/><Relationship Id="rId8" Type="http://schemas.openxmlformats.org/officeDocument/2006/relationships/image" Target="../media/image13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/>
          <p:nvPr/>
        </p:nvSpPr>
        <p:spPr>
          <a:xfrm>
            <a:off x="0" y="0"/>
            <a:ext cx="9144000" cy="79176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3097"/>
            <a:ext cx="6858000" cy="787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2288" y="30956"/>
            <a:ext cx="710803" cy="729853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457200" y="1453040"/>
            <a:ext cx="8382000" cy="334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type="title"/>
          </p:nvPr>
        </p:nvSpPr>
        <p:spPr>
          <a:xfrm>
            <a:off x="457200" y="857250"/>
            <a:ext cx="8382000" cy="5362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1" type="ftr"/>
          </p:nvPr>
        </p:nvSpPr>
        <p:spPr>
          <a:xfrm>
            <a:off x="3886200" y="4786313"/>
            <a:ext cx="24384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51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2700" y="-8335"/>
            <a:ext cx="9156700" cy="523279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5"/>
          <p:cNvSpPr/>
          <p:nvPr/>
        </p:nvSpPr>
        <p:spPr>
          <a:xfrm>
            <a:off x="-12700" y="-8335"/>
            <a:ext cx="9385300" cy="636985"/>
          </a:xfrm>
          <a:prstGeom prst="rect">
            <a:avLst/>
          </a:prstGeom>
          <a:solidFill>
            <a:schemeClr val="dk1">
              <a:alpha val="7372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65" name="Google Shape;6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05800" y="35719"/>
            <a:ext cx="514350" cy="53578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/>
          <p:nvPr/>
        </p:nvSpPr>
        <p:spPr>
          <a:xfrm>
            <a:off x="-6350" y="628650"/>
            <a:ext cx="9144000" cy="4618435"/>
          </a:xfrm>
          <a:prstGeom prst="rect">
            <a:avLst/>
          </a:prstGeom>
          <a:solidFill>
            <a:schemeClr val="dk1">
              <a:alpha val="1372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7" name="Google Shape;67;p15"/>
          <p:cNvSpPr txBox="1"/>
          <p:nvPr>
            <p:ph type="ctrTitle"/>
          </p:nvPr>
        </p:nvSpPr>
        <p:spPr>
          <a:xfrm>
            <a:off x="457200" y="1302544"/>
            <a:ext cx="8458200" cy="1440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457200" y="2914650"/>
            <a:ext cx="83820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457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3124200" y="4688681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6705600" y="4691063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722313" y="3305175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76" name="Google Shape;76;p16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6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81" name="Google Shape;81;p17"/>
          <p:cNvSpPr txBox="1"/>
          <p:nvPr>
            <p:ph idx="2" type="body"/>
          </p:nvPr>
        </p:nvSpPr>
        <p:spPr>
          <a:xfrm>
            <a:off x="53340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82" name="Google Shape;82;p17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7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89" name="Google Shape;89;p18"/>
          <p:cNvSpPr txBox="1"/>
          <p:nvPr>
            <p:ph idx="3" type="body"/>
          </p:nvPr>
        </p:nvSpPr>
        <p:spPr>
          <a:xfrm>
            <a:off x="4645025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90" name="Google Shape;90;p18"/>
          <p:cNvSpPr txBox="1"/>
          <p:nvPr>
            <p:ph idx="4" type="body"/>
          </p:nvPr>
        </p:nvSpPr>
        <p:spPr>
          <a:xfrm>
            <a:off x="4645025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91" name="Google Shape;91;p18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92" name="Google Shape;92;p18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8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97" name="Google Shape;97;p19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19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1" name="Google Shape;101;p20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457200" y="204788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105" name="Google Shape;105;p21"/>
          <p:cNvSpPr txBox="1"/>
          <p:nvPr>
            <p:ph idx="2" type="body"/>
          </p:nvPr>
        </p:nvSpPr>
        <p:spPr>
          <a:xfrm>
            <a:off x="457200" y="1076325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06" name="Google Shape;106;p21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7" name="Google Shape;107;p21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" type="body"/>
          </p:nvPr>
        </p:nvSpPr>
        <p:spPr>
          <a:xfrm rot="5400000">
            <a:off x="3463528" y="-834628"/>
            <a:ext cx="3588544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3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692378" y="1394222"/>
            <a:ext cx="461724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958578" y="-358378"/>
            <a:ext cx="4617244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2" type="body"/>
          </p:nvPr>
        </p:nvSpPr>
        <p:spPr>
          <a:xfrm>
            <a:off x="53340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9" name="Google Shape;129;p25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4 Content" type="fourObj">
  <p:cSld name="FOUR_OBJECTS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6"/>
          <p:cNvSpPr txBox="1"/>
          <p:nvPr>
            <p:ph idx="1" type="body"/>
          </p:nvPr>
        </p:nvSpPr>
        <p:spPr>
          <a:xfrm>
            <a:off x="1600200" y="1028700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33" name="Google Shape;133;p26"/>
          <p:cNvSpPr txBox="1"/>
          <p:nvPr>
            <p:ph idx="2" type="body"/>
          </p:nvPr>
        </p:nvSpPr>
        <p:spPr>
          <a:xfrm>
            <a:off x="5334000" y="1028700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34" name="Google Shape;134;p26"/>
          <p:cNvSpPr txBox="1"/>
          <p:nvPr>
            <p:ph idx="3" type="body"/>
          </p:nvPr>
        </p:nvSpPr>
        <p:spPr>
          <a:xfrm>
            <a:off x="1600200" y="2880122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35" name="Google Shape;135;p26"/>
          <p:cNvSpPr txBox="1"/>
          <p:nvPr>
            <p:ph idx="4" type="body"/>
          </p:nvPr>
        </p:nvSpPr>
        <p:spPr>
          <a:xfrm>
            <a:off x="5334000" y="2880122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36" name="Google Shape;136;p26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26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7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1" name="Google Shape;141;p27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Media Clip" type="txAndMedia">
  <p:cSld name="TEXT_AND_MEDIA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8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45" name="Google Shape;145;p28"/>
          <p:cNvSpPr/>
          <p:nvPr>
            <p:ph idx="2" type="media"/>
          </p:nvPr>
        </p:nvSpPr>
        <p:spPr>
          <a:xfrm>
            <a:off x="53340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6" name="Google Shape;146;p28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28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/>
          <p:nvPr>
            <p:ph idx="1" type="body"/>
          </p:nvPr>
        </p:nvSpPr>
        <p:spPr>
          <a:xfrm>
            <a:off x="1600200" y="0"/>
            <a:ext cx="7315200" cy="4617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50" name="Google Shape;150;p29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1" name="Google Shape;151;p29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0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55" name="Google Shape;155;p30"/>
          <p:cNvSpPr txBox="1"/>
          <p:nvPr>
            <p:ph idx="2" type="body"/>
          </p:nvPr>
        </p:nvSpPr>
        <p:spPr>
          <a:xfrm>
            <a:off x="5334000" y="1028700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56" name="Google Shape;156;p30"/>
          <p:cNvSpPr txBox="1"/>
          <p:nvPr>
            <p:ph idx="3" type="body"/>
          </p:nvPr>
        </p:nvSpPr>
        <p:spPr>
          <a:xfrm>
            <a:off x="5334000" y="2880122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57" name="Google Shape;157;p30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8" name="Google Shape;158;p30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/>
          <p:nvPr/>
        </p:nvSpPr>
        <p:spPr>
          <a:xfrm>
            <a:off x="0" y="-12403"/>
            <a:ext cx="9144000" cy="791766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66" name="Google Shape;166;p32"/>
          <p:cNvPicPr preferRelativeResize="0"/>
          <p:nvPr/>
        </p:nvPicPr>
        <p:blipFill rotWithShape="1">
          <a:blip r:embed="rId2">
            <a:alphaModFix/>
          </a:blip>
          <a:srcRect b="20941" l="0" r="0" t="0"/>
          <a:stretch/>
        </p:blipFill>
        <p:spPr>
          <a:xfrm flipH="1">
            <a:off x="0" y="345762"/>
            <a:ext cx="9144000" cy="43801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2"/>
          <p:cNvSpPr txBox="1"/>
          <p:nvPr>
            <p:ph type="title"/>
          </p:nvPr>
        </p:nvSpPr>
        <p:spPr>
          <a:xfrm>
            <a:off x="457200" y="857250"/>
            <a:ext cx="8382000" cy="5362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32"/>
          <p:cNvSpPr txBox="1"/>
          <p:nvPr>
            <p:ph idx="1" type="body"/>
          </p:nvPr>
        </p:nvSpPr>
        <p:spPr>
          <a:xfrm>
            <a:off x="457200" y="1459027"/>
            <a:ext cx="8382000" cy="334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69" name="Google Shape;169;p32"/>
          <p:cNvSpPr txBox="1"/>
          <p:nvPr>
            <p:ph idx="11" type="ftr"/>
          </p:nvPr>
        </p:nvSpPr>
        <p:spPr>
          <a:xfrm>
            <a:off x="3200400" y="4786313"/>
            <a:ext cx="24384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70" name="Google Shape;17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098802">
            <a:off x="4485358" y="271710"/>
            <a:ext cx="288182" cy="13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55004" y="-34562"/>
            <a:ext cx="916029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2"/>
          <p:cNvPicPr preferRelativeResize="0"/>
          <p:nvPr/>
        </p:nvPicPr>
        <p:blipFill rotWithShape="1">
          <a:blip r:embed="rId5">
            <a:alphaModFix/>
          </a:blip>
          <a:srcRect b="50428" l="32690" r="48808" t="20817"/>
          <a:stretch/>
        </p:blipFill>
        <p:spPr>
          <a:xfrm rot="620519">
            <a:off x="3199578" y="219312"/>
            <a:ext cx="248179" cy="18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77574" y="17018"/>
            <a:ext cx="742950" cy="58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2"/>
          <p:cNvPicPr preferRelativeResize="0"/>
          <p:nvPr/>
        </p:nvPicPr>
        <p:blipFill rotWithShape="1">
          <a:blip r:embed="rId7">
            <a:alphaModFix/>
          </a:blip>
          <a:srcRect b="26666" l="32222" r="25555" t="15556"/>
          <a:stretch/>
        </p:blipFill>
        <p:spPr>
          <a:xfrm>
            <a:off x="1092024" y="68427"/>
            <a:ext cx="609600" cy="5369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Google Shape;175;p32"/>
          <p:cNvGrpSpPr/>
          <p:nvPr/>
        </p:nvGrpSpPr>
        <p:grpSpPr>
          <a:xfrm>
            <a:off x="7357979" y="-7653"/>
            <a:ext cx="1447800" cy="757997"/>
            <a:chOff x="8229600" y="59218"/>
            <a:chExt cx="1447800" cy="1010663"/>
          </a:xfrm>
        </p:grpSpPr>
        <p:pic>
          <p:nvPicPr>
            <p:cNvPr id="176" name="Google Shape;176;p3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251198" y="59218"/>
              <a:ext cx="795964" cy="7959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p32"/>
            <p:cNvSpPr txBox="1"/>
            <p:nvPr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u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SpaceTREx</a:t>
              </a:r>
              <a:endParaRPr/>
            </a:p>
          </p:txBody>
        </p:sp>
      </p:grpSp>
      <p:pic>
        <p:nvPicPr>
          <p:cNvPr id="178" name="Google Shape;178;p3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908631" y="114959"/>
            <a:ext cx="247322" cy="240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11714" y="196463"/>
            <a:ext cx="392697" cy="390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334858" y="68442"/>
            <a:ext cx="751482" cy="5986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old and white label with a planet earth and a satellite&#10;&#10;Description automatically generated" id="181" name="Google Shape;181;p32"/>
          <p:cNvPicPr preferRelativeResize="0"/>
          <p:nvPr/>
        </p:nvPicPr>
        <p:blipFill rotWithShape="1">
          <a:blip r:embed="rId12">
            <a:alphaModFix/>
          </a:blip>
          <a:srcRect b="0" l="0" r="0" t="2262"/>
          <a:stretch/>
        </p:blipFill>
        <p:spPr>
          <a:xfrm>
            <a:off x="8263099" y="44120"/>
            <a:ext cx="793342" cy="6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2"/>
          <p:cNvPicPr preferRelativeResize="0"/>
          <p:nvPr/>
        </p:nvPicPr>
        <p:blipFill rotWithShape="1">
          <a:blip r:embed="rId13">
            <a:alphaModFix/>
          </a:blip>
          <a:srcRect b="18215" l="0" r="0" t="0"/>
          <a:stretch/>
        </p:blipFill>
        <p:spPr>
          <a:xfrm>
            <a:off x="6555947" y="17018"/>
            <a:ext cx="766464" cy="54849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2"/>
          <p:cNvSpPr txBox="1"/>
          <p:nvPr/>
        </p:nvSpPr>
        <p:spPr>
          <a:xfrm>
            <a:off x="6529468" y="547532"/>
            <a:ext cx="1447800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ASTEROIDS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/>
          <p:nvPr/>
        </p:nvSpPr>
        <p:spPr>
          <a:xfrm>
            <a:off x="0" y="1223963"/>
            <a:ext cx="9144000" cy="3919538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6" name="Google Shape;186;p33"/>
          <p:cNvSpPr/>
          <p:nvPr/>
        </p:nvSpPr>
        <p:spPr>
          <a:xfrm>
            <a:off x="0" y="0"/>
            <a:ext cx="9144000" cy="1223963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7" name="Google Shape;187;p33"/>
          <p:cNvSpPr txBox="1"/>
          <p:nvPr>
            <p:ph type="ctrTitle"/>
          </p:nvPr>
        </p:nvSpPr>
        <p:spPr>
          <a:xfrm>
            <a:off x="457200" y="1302544"/>
            <a:ext cx="8458200" cy="1440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33"/>
          <p:cNvSpPr txBox="1"/>
          <p:nvPr>
            <p:ph idx="1" type="subTitle"/>
          </p:nvPr>
        </p:nvSpPr>
        <p:spPr>
          <a:xfrm>
            <a:off x="457200" y="2914650"/>
            <a:ext cx="83820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89" name="Google Shape;189;p33"/>
          <p:cNvSpPr txBox="1"/>
          <p:nvPr>
            <p:ph idx="10" type="dt"/>
          </p:nvPr>
        </p:nvSpPr>
        <p:spPr>
          <a:xfrm>
            <a:off x="457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90" name="Google Shape;190;p33"/>
          <p:cNvSpPr txBox="1"/>
          <p:nvPr>
            <p:ph idx="11" type="ftr"/>
          </p:nvPr>
        </p:nvSpPr>
        <p:spPr>
          <a:xfrm>
            <a:off x="3124200" y="4688681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33"/>
          <p:cNvSpPr txBox="1"/>
          <p:nvPr>
            <p:ph idx="12" type="sldNum"/>
          </p:nvPr>
        </p:nvSpPr>
        <p:spPr>
          <a:xfrm>
            <a:off x="6705600" y="4691063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4"/>
          <p:cNvSpPr txBox="1"/>
          <p:nvPr>
            <p:ph type="title"/>
          </p:nvPr>
        </p:nvSpPr>
        <p:spPr>
          <a:xfrm>
            <a:off x="722313" y="3305175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34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/>
        </p:txBody>
      </p:sp>
      <p:sp>
        <p:nvSpPr>
          <p:cNvPr id="195" name="Google Shape;195;p34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96" name="Google Shape;196;p34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7" name="Google Shape;197;p34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35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201" name="Google Shape;201;p35"/>
          <p:cNvSpPr txBox="1"/>
          <p:nvPr>
            <p:ph idx="2" type="body"/>
          </p:nvPr>
        </p:nvSpPr>
        <p:spPr>
          <a:xfrm>
            <a:off x="53340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202" name="Google Shape;202;p35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03" name="Google Shape;203;p35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4" name="Google Shape;204;p35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6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36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208" name="Google Shape;208;p36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209" name="Google Shape;209;p36"/>
          <p:cNvSpPr txBox="1"/>
          <p:nvPr>
            <p:ph idx="3" type="body"/>
          </p:nvPr>
        </p:nvSpPr>
        <p:spPr>
          <a:xfrm>
            <a:off x="4645025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210" name="Google Shape;210;p36"/>
          <p:cNvSpPr txBox="1"/>
          <p:nvPr>
            <p:ph idx="4" type="body"/>
          </p:nvPr>
        </p:nvSpPr>
        <p:spPr>
          <a:xfrm>
            <a:off x="4645025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211" name="Google Shape;211;p36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12" name="Google Shape;212;p36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3" name="Google Shape;213;p36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37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17" name="Google Shape;217;p37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8" name="Google Shape;218;p37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8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1" name="Google Shape;221;p38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9"/>
          <p:cNvSpPr txBox="1"/>
          <p:nvPr>
            <p:ph type="title"/>
          </p:nvPr>
        </p:nvSpPr>
        <p:spPr>
          <a:xfrm>
            <a:off x="457200" y="204788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9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225" name="Google Shape;225;p39"/>
          <p:cNvSpPr txBox="1"/>
          <p:nvPr>
            <p:ph idx="2" type="body"/>
          </p:nvPr>
        </p:nvSpPr>
        <p:spPr>
          <a:xfrm>
            <a:off x="457200" y="1076325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226" name="Google Shape;226;p39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7" name="Google Shape;227;p39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0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40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40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232" name="Google Shape;232;p40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3" name="Google Shape;233;p40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1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41"/>
          <p:cNvSpPr txBox="1"/>
          <p:nvPr>
            <p:ph idx="1" type="body"/>
          </p:nvPr>
        </p:nvSpPr>
        <p:spPr>
          <a:xfrm rot="5400000">
            <a:off x="3463528" y="-834628"/>
            <a:ext cx="3588544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37" name="Google Shape;237;p41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8" name="Google Shape;238;p41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2"/>
          <p:cNvSpPr txBox="1"/>
          <p:nvPr>
            <p:ph type="title"/>
          </p:nvPr>
        </p:nvSpPr>
        <p:spPr>
          <a:xfrm rot="5400000">
            <a:off x="5692378" y="1394222"/>
            <a:ext cx="461724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42"/>
          <p:cNvSpPr txBox="1"/>
          <p:nvPr>
            <p:ph idx="1" type="body"/>
          </p:nvPr>
        </p:nvSpPr>
        <p:spPr>
          <a:xfrm rot="5400000">
            <a:off x="1958578" y="-358378"/>
            <a:ext cx="4617244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42" name="Google Shape;242;p42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3" name="Google Shape;243;p42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3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43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47" name="Google Shape;247;p43"/>
          <p:cNvSpPr txBox="1"/>
          <p:nvPr>
            <p:ph idx="2" type="body"/>
          </p:nvPr>
        </p:nvSpPr>
        <p:spPr>
          <a:xfrm>
            <a:off x="53340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48" name="Google Shape;248;p43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9" name="Google Shape;249;p43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4 Content" type="fourObj">
  <p:cSld name="FOUR_OBJECTS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4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44"/>
          <p:cNvSpPr txBox="1"/>
          <p:nvPr>
            <p:ph idx="1" type="body"/>
          </p:nvPr>
        </p:nvSpPr>
        <p:spPr>
          <a:xfrm>
            <a:off x="1600200" y="1028700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53" name="Google Shape;253;p44"/>
          <p:cNvSpPr txBox="1"/>
          <p:nvPr>
            <p:ph idx="2" type="body"/>
          </p:nvPr>
        </p:nvSpPr>
        <p:spPr>
          <a:xfrm>
            <a:off x="5334000" y="1028700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54" name="Google Shape;254;p44"/>
          <p:cNvSpPr txBox="1"/>
          <p:nvPr>
            <p:ph idx="3" type="body"/>
          </p:nvPr>
        </p:nvSpPr>
        <p:spPr>
          <a:xfrm>
            <a:off x="1600200" y="2880122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55" name="Google Shape;255;p44"/>
          <p:cNvSpPr txBox="1"/>
          <p:nvPr>
            <p:ph idx="4" type="body"/>
          </p:nvPr>
        </p:nvSpPr>
        <p:spPr>
          <a:xfrm>
            <a:off x="5334000" y="2880122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56" name="Google Shape;256;p44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7" name="Google Shape;257;p44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5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45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1" name="Google Shape;261;p45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Media Clip" type="txAndMedia">
  <p:cSld name="TEXT_AND_MEDIA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6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46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65" name="Google Shape;265;p46"/>
          <p:cNvSpPr/>
          <p:nvPr>
            <p:ph idx="2" type="media"/>
          </p:nvPr>
        </p:nvSpPr>
        <p:spPr>
          <a:xfrm>
            <a:off x="53340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66" name="Google Shape;266;p46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7" name="Google Shape;267;p46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7"/>
          <p:cNvSpPr txBox="1"/>
          <p:nvPr>
            <p:ph idx="1" type="body"/>
          </p:nvPr>
        </p:nvSpPr>
        <p:spPr>
          <a:xfrm>
            <a:off x="1600200" y="0"/>
            <a:ext cx="7315200" cy="4617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70" name="Google Shape;270;p47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1" name="Google Shape;271;p47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8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48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75" name="Google Shape;275;p48"/>
          <p:cNvSpPr txBox="1"/>
          <p:nvPr>
            <p:ph idx="2" type="body"/>
          </p:nvPr>
        </p:nvSpPr>
        <p:spPr>
          <a:xfrm>
            <a:off x="5334000" y="1028700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76" name="Google Shape;276;p48"/>
          <p:cNvSpPr txBox="1"/>
          <p:nvPr>
            <p:ph idx="3" type="body"/>
          </p:nvPr>
        </p:nvSpPr>
        <p:spPr>
          <a:xfrm>
            <a:off x="5334000" y="2880122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77" name="Google Shape;277;p48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8" name="Google Shape;278;p48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0"/>
          <p:cNvSpPr/>
          <p:nvPr/>
        </p:nvSpPr>
        <p:spPr>
          <a:xfrm>
            <a:off x="0" y="-12403"/>
            <a:ext cx="9144000" cy="791766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86" name="Google Shape;286;p50"/>
          <p:cNvPicPr preferRelativeResize="0"/>
          <p:nvPr/>
        </p:nvPicPr>
        <p:blipFill rotWithShape="1">
          <a:blip r:embed="rId2">
            <a:alphaModFix/>
          </a:blip>
          <a:srcRect b="20941" l="0" r="0" t="0"/>
          <a:stretch/>
        </p:blipFill>
        <p:spPr>
          <a:xfrm flipH="1">
            <a:off x="0" y="345762"/>
            <a:ext cx="9144000" cy="43801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50"/>
          <p:cNvSpPr txBox="1"/>
          <p:nvPr>
            <p:ph type="title"/>
          </p:nvPr>
        </p:nvSpPr>
        <p:spPr>
          <a:xfrm>
            <a:off x="457200" y="857250"/>
            <a:ext cx="8382000" cy="5362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50"/>
          <p:cNvSpPr txBox="1"/>
          <p:nvPr>
            <p:ph idx="1" type="body"/>
          </p:nvPr>
        </p:nvSpPr>
        <p:spPr>
          <a:xfrm>
            <a:off x="457200" y="1459027"/>
            <a:ext cx="8382000" cy="334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89" name="Google Shape;289;p50"/>
          <p:cNvSpPr txBox="1"/>
          <p:nvPr>
            <p:ph idx="11" type="ftr"/>
          </p:nvPr>
        </p:nvSpPr>
        <p:spPr>
          <a:xfrm>
            <a:off x="3200400" y="4786313"/>
            <a:ext cx="24384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90" name="Google Shape;29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098802">
            <a:off x="4485358" y="271710"/>
            <a:ext cx="288182" cy="13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55004" y="-34562"/>
            <a:ext cx="916029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50"/>
          <p:cNvPicPr preferRelativeResize="0"/>
          <p:nvPr/>
        </p:nvPicPr>
        <p:blipFill rotWithShape="1">
          <a:blip r:embed="rId5">
            <a:alphaModFix/>
          </a:blip>
          <a:srcRect b="50428" l="32690" r="48808" t="20817"/>
          <a:stretch/>
        </p:blipFill>
        <p:spPr>
          <a:xfrm rot="620519">
            <a:off x="3199578" y="219312"/>
            <a:ext cx="248179" cy="18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77574" y="17018"/>
            <a:ext cx="742950" cy="58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50"/>
          <p:cNvPicPr preferRelativeResize="0"/>
          <p:nvPr/>
        </p:nvPicPr>
        <p:blipFill rotWithShape="1">
          <a:blip r:embed="rId7">
            <a:alphaModFix/>
          </a:blip>
          <a:srcRect b="26666" l="32222" r="25555" t="15556"/>
          <a:stretch/>
        </p:blipFill>
        <p:spPr>
          <a:xfrm>
            <a:off x="1092024" y="68427"/>
            <a:ext cx="609600" cy="5369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5" name="Google Shape;295;p50"/>
          <p:cNvGrpSpPr/>
          <p:nvPr/>
        </p:nvGrpSpPr>
        <p:grpSpPr>
          <a:xfrm>
            <a:off x="8229600" y="0"/>
            <a:ext cx="1447800" cy="757997"/>
            <a:chOff x="8229600" y="59218"/>
            <a:chExt cx="1447800" cy="1010663"/>
          </a:xfrm>
        </p:grpSpPr>
        <p:pic>
          <p:nvPicPr>
            <p:cNvPr id="296" name="Google Shape;296;p5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251198" y="59218"/>
              <a:ext cx="795964" cy="7959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7" name="Google Shape;297;p50"/>
            <p:cNvSpPr txBox="1"/>
            <p:nvPr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u="sng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SpaceTREx</a:t>
              </a:r>
              <a:endParaRPr/>
            </a:p>
          </p:txBody>
        </p:sp>
      </p:grpSp>
      <p:pic>
        <p:nvPicPr>
          <p:cNvPr id="298" name="Google Shape;298;p5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908631" y="114959"/>
            <a:ext cx="247322" cy="240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5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11714" y="196463"/>
            <a:ext cx="392697" cy="390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1"/>
          <p:cNvSpPr/>
          <p:nvPr/>
        </p:nvSpPr>
        <p:spPr>
          <a:xfrm>
            <a:off x="0" y="1223963"/>
            <a:ext cx="9144000" cy="3919538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02" name="Google Shape;302;p51"/>
          <p:cNvSpPr/>
          <p:nvPr/>
        </p:nvSpPr>
        <p:spPr>
          <a:xfrm>
            <a:off x="0" y="0"/>
            <a:ext cx="9144000" cy="1223963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03" name="Google Shape;303;p51"/>
          <p:cNvSpPr txBox="1"/>
          <p:nvPr>
            <p:ph type="ctrTitle"/>
          </p:nvPr>
        </p:nvSpPr>
        <p:spPr>
          <a:xfrm>
            <a:off x="457200" y="1302544"/>
            <a:ext cx="8458200" cy="1440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51"/>
          <p:cNvSpPr txBox="1"/>
          <p:nvPr>
            <p:ph idx="1" type="subTitle"/>
          </p:nvPr>
        </p:nvSpPr>
        <p:spPr>
          <a:xfrm>
            <a:off x="457200" y="2914650"/>
            <a:ext cx="83820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05" name="Google Shape;305;p51"/>
          <p:cNvSpPr txBox="1"/>
          <p:nvPr>
            <p:ph idx="10" type="dt"/>
          </p:nvPr>
        </p:nvSpPr>
        <p:spPr>
          <a:xfrm>
            <a:off x="457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306" name="Google Shape;306;p51"/>
          <p:cNvSpPr txBox="1"/>
          <p:nvPr>
            <p:ph idx="11" type="ftr"/>
          </p:nvPr>
        </p:nvSpPr>
        <p:spPr>
          <a:xfrm>
            <a:off x="3124200" y="4688681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51"/>
          <p:cNvSpPr txBox="1"/>
          <p:nvPr>
            <p:ph idx="12" type="sldNum"/>
          </p:nvPr>
        </p:nvSpPr>
        <p:spPr>
          <a:xfrm>
            <a:off x="6705600" y="4691063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2"/>
          <p:cNvSpPr txBox="1"/>
          <p:nvPr>
            <p:ph type="title"/>
          </p:nvPr>
        </p:nvSpPr>
        <p:spPr>
          <a:xfrm>
            <a:off x="722313" y="3305175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0" name="Google Shape;310;p52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/>
        </p:txBody>
      </p:sp>
      <p:sp>
        <p:nvSpPr>
          <p:cNvPr id="311" name="Google Shape;311;p52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312" name="Google Shape;312;p52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3" name="Google Shape;313;p52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3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53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317" name="Google Shape;317;p53"/>
          <p:cNvSpPr txBox="1"/>
          <p:nvPr>
            <p:ph idx="2" type="body"/>
          </p:nvPr>
        </p:nvSpPr>
        <p:spPr>
          <a:xfrm>
            <a:off x="53340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318" name="Google Shape;318;p53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319" name="Google Shape;319;p53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0" name="Google Shape;320;p53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3" name="Google Shape;323;p54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324" name="Google Shape;324;p54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325" name="Google Shape;325;p54"/>
          <p:cNvSpPr txBox="1"/>
          <p:nvPr>
            <p:ph idx="3" type="body"/>
          </p:nvPr>
        </p:nvSpPr>
        <p:spPr>
          <a:xfrm>
            <a:off x="4645025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326" name="Google Shape;326;p54"/>
          <p:cNvSpPr txBox="1"/>
          <p:nvPr>
            <p:ph idx="4" type="body"/>
          </p:nvPr>
        </p:nvSpPr>
        <p:spPr>
          <a:xfrm>
            <a:off x="4645025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327" name="Google Shape;327;p54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328" name="Google Shape;328;p54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9" name="Google Shape;329;p54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5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2" name="Google Shape;332;p55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u="sng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333" name="Google Shape;333;p55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4" name="Google Shape;334;p55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6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7" name="Google Shape;337;p56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7"/>
          <p:cNvSpPr txBox="1"/>
          <p:nvPr>
            <p:ph type="title"/>
          </p:nvPr>
        </p:nvSpPr>
        <p:spPr>
          <a:xfrm>
            <a:off x="457200" y="204788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57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341" name="Google Shape;341;p57"/>
          <p:cNvSpPr txBox="1"/>
          <p:nvPr>
            <p:ph idx="2" type="body"/>
          </p:nvPr>
        </p:nvSpPr>
        <p:spPr>
          <a:xfrm>
            <a:off x="457200" y="1076325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342" name="Google Shape;342;p57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3" name="Google Shape;343;p57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8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6" name="Google Shape;346;p58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347" name="Google Shape;347;p58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348" name="Google Shape;348;p58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9" name="Google Shape;349;p58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9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p59"/>
          <p:cNvSpPr txBox="1"/>
          <p:nvPr>
            <p:ph idx="1" type="body"/>
          </p:nvPr>
        </p:nvSpPr>
        <p:spPr>
          <a:xfrm rot="5400000">
            <a:off x="3463528" y="-834628"/>
            <a:ext cx="3588544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53" name="Google Shape;353;p59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4" name="Google Shape;354;p59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0"/>
          <p:cNvSpPr txBox="1"/>
          <p:nvPr>
            <p:ph type="title"/>
          </p:nvPr>
        </p:nvSpPr>
        <p:spPr>
          <a:xfrm rot="5400000">
            <a:off x="5692378" y="1394222"/>
            <a:ext cx="461724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7" name="Google Shape;357;p60"/>
          <p:cNvSpPr txBox="1"/>
          <p:nvPr>
            <p:ph idx="1" type="body"/>
          </p:nvPr>
        </p:nvSpPr>
        <p:spPr>
          <a:xfrm rot="5400000">
            <a:off x="1958578" y="-358378"/>
            <a:ext cx="4617244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58" name="Google Shape;358;p60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9" name="Google Shape;359;p60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61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p61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63" name="Google Shape;363;p61"/>
          <p:cNvSpPr txBox="1"/>
          <p:nvPr>
            <p:ph idx="2" type="body"/>
          </p:nvPr>
        </p:nvSpPr>
        <p:spPr>
          <a:xfrm>
            <a:off x="53340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64" name="Google Shape;364;p61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5" name="Google Shape;365;p61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4 Content" type="fourObj">
  <p:cSld name="FOUR_OBJECTS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2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62"/>
          <p:cNvSpPr txBox="1"/>
          <p:nvPr>
            <p:ph idx="1" type="body"/>
          </p:nvPr>
        </p:nvSpPr>
        <p:spPr>
          <a:xfrm>
            <a:off x="1600200" y="1028700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69" name="Google Shape;369;p62"/>
          <p:cNvSpPr txBox="1"/>
          <p:nvPr>
            <p:ph idx="2" type="body"/>
          </p:nvPr>
        </p:nvSpPr>
        <p:spPr>
          <a:xfrm>
            <a:off x="5334000" y="1028700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70" name="Google Shape;370;p62"/>
          <p:cNvSpPr txBox="1"/>
          <p:nvPr>
            <p:ph idx="3" type="body"/>
          </p:nvPr>
        </p:nvSpPr>
        <p:spPr>
          <a:xfrm>
            <a:off x="1600200" y="2880122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71" name="Google Shape;371;p62"/>
          <p:cNvSpPr txBox="1"/>
          <p:nvPr>
            <p:ph idx="4" type="body"/>
          </p:nvPr>
        </p:nvSpPr>
        <p:spPr>
          <a:xfrm>
            <a:off x="5334000" y="2880122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72" name="Google Shape;372;p62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3" name="Google Shape;373;p62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63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63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7" name="Google Shape;377;p63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Media Clip" type="txAndMedia">
  <p:cSld name="TEXT_AND_MEDIA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4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0" name="Google Shape;380;p64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81" name="Google Shape;381;p64"/>
          <p:cNvSpPr/>
          <p:nvPr>
            <p:ph idx="2" type="media"/>
          </p:nvPr>
        </p:nvSpPr>
        <p:spPr>
          <a:xfrm>
            <a:off x="53340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382" name="Google Shape;382;p64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3" name="Google Shape;383;p64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65"/>
          <p:cNvSpPr txBox="1"/>
          <p:nvPr>
            <p:ph idx="1" type="body"/>
          </p:nvPr>
        </p:nvSpPr>
        <p:spPr>
          <a:xfrm>
            <a:off x="1600200" y="0"/>
            <a:ext cx="7315200" cy="4617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86" name="Google Shape;386;p65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7" name="Google Shape;387;p65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6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0" name="Google Shape;390;p66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91" name="Google Shape;391;p66"/>
          <p:cNvSpPr txBox="1"/>
          <p:nvPr>
            <p:ph idx="2" type="body"/>
          </p:nvPr>
        </p:nvSpPr>
        <p:spPr>
          <a:xfrm>
            <a:off x="5334000" y="1028700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92" name="Google Shape;392;p66"/>
          <p:cNvSpPr txBox="1"/>
          <p:nvPr>
            <p:ph idx="3" type="body"/>
          </p:nvPr>
        </p:nvSpPr>
        <p:spPr>
          <a:xfrm>
            <a:off x="5334000" y="2880122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93" name="Google Shape;393;p66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4" name="Google Shape;394;p66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8"/>
          <p:cNvSpPr/>
          <p:nvPr/>
        </p:nvSpPr>
        <p:spPr>
          <a:xfrm>
            <a:off x="0" y="-12403"/>
            <a:ext cx="9144000" cy="791766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02" name="Google Shape;402;p68"/>
          <p:cNvPicPr preferRelativeResize="0"/>
          <p:nvPr/>
        </p:nvPicPr>
        <p:blipFill rotWithShape="1">
          <a:blip r:embed="rId2">
            <a:alphaModFix/>
          </a:blip>
          <a:srcRect b="20941" l="0" r="0" t="0"/>
          <a:stretch/>
        </p:blipFill>
        <p:spPr>
          <a:xfrm flipH="1">
            <a:off x="0" y="345762"/>
            <a:ext cx="9144000" cy="43801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68"/>
          <p:cNvSpPr txBox="1"/>
          <p:nvPr>
            <p:ph type="title"/>
          </p:nvPr>
        </p:nvSpPr>
        <p:spPr>
          <a:xfrm>
            <a:off x="457200" y="857250"/>
            <a:ext cx="8382000" cy="5362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4" name="Google Shape;404;p68"/>
          <p:cNvSpPr txBox="1"/>
          <p:nvPr>
            <p:ph idx="1" type="body"/>
          </p:nvPr>
        </p:nvSpPr>
        <p:spPr>
          <a:xfrm>
            <a:off x="457200" y="1459027"/>
            <a:ext cx="8382000" cy="334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indent="-29718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405" name="Google Shape;405;p68"/>
          <p:cNvSpPr txBox="1"/>
          <p:nvPr>
            <p:ph idx="11" type="ftr"/>
          </p:nvPr>
        </p:nvSpPr>
        <p:spPr>
          <a:xfrm>
            <a:off x="3200400" y="4786313"/>
            <a:ext cx="24384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06" name="Google Shape;406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098802">
            <a:off x="4485358" y="271710"/>
            <a:ext cx="288182" cy="13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55004" y="-34562"/>
            <a:ext cx="916029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68"/>
          <p:cNvPicPr preferRelativeResize="0"/>
          <p:nvPr/>
        </p:nvPicPr>
        <p:blipFill rotWithShape="1">
          <a:blip r:embed="rId5">
            <a:alphaModFix/>
          </a:blip>
          <a:srcRect b="50428" l="32690" r="48808" t="20817"/>
          <a:stretch/>
        </p:blipFill>
        <p:spPr>
          <a:xfrm rot="620519">
            <a:off x="3199578" y="219312"/>
            <a:ext cx="248179" cy="18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6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77574" y="17018"/>
            <a:ext cx="742950" cy="58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68"/>
          <p:cNvPicPr preferRelativeResize="0"/>
          <p:nvPr/>
        </p:nvPicPr>
        <p:blipFill rotWithShape="1">
          <a:blip r:embed="rId7">
            <a:alphaModFix/>
          </a:blip>
          <a:srcRect b="26666" l="32222" r="25555" t="15556"/>
          <a:stretch/>
        </p:blipFill>
        <p:spPr>
          <a:xfrm>
            <a:off x="1092024" y="68427"/>
            <a:ext cx="609600" cy="5369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1" name="Google Shape;411;p68"/>
          <p:cNvGrpSpPr/>
          <p:nvPr/>
        </p:nvGrpSpPr>
        <p:grpSpPr>
          <a:xfrm>
            <a:off x="7357979" y="-7653"/>
            <a:ext cx="1447800" cy="757997"/>
            <a:chOff x="8229600" y="59218"/>
            <a:chExt cx="1447800" cy="1010663"/>
          </a:xfrm>
        </p:grpSpPr>
        <p:pic>
          <p:nvPicPr>
            <p:cNvPr id="412" name="Google Shape;412;p6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251198" y="59218"/>
              <a:ext cx="795964" cy="7959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68"/>
            <p:cNvSpPr txBox="1"/>
            <p:nvPr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SpaceTREx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14" name="Google Shape;414;p6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908631" y="114959"/>
            <a:ext cx="247322" cy="240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6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11714" y="196463"/>
            <a:ext cx="392697" cy="390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6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334858" y="68442"/>
            <a:ext cx="751482" cy="5986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old and white label with a planet earth and a satellite&#10;&#10;Description automatically generated" id="417" name="Google Shape;417;p68"/>
          <p:cNvPicPr preferRelativeResize="0"/>
          <p:nvPr/>
        </p:nvPicPr>
        <p:blipFill rotWithShape="1">
          <a:blip r:embed="rId12">
            <a:alphaModFix/>
          </a:blip>
          <a:srcRect b="0" l="0" r="0" t="2262"/>
          <a:stretch/>
        </p:blipFill>
        <p:spPr>
          <a:xfrm>
            <a:off x="8263099" y="44120"/>
            <a:ext cx="793342" cy="6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68"/>
          <p:cNvPicPr preferRelativeResize="0"/>
          <p:nvPr/>
        </p:nvPicPr>
        <p:blipFill rotWithShape="1">
          <a:blip r:embed="rId13">
            <a:alphaModFix/>
          </a:blip>
          <a:srcRect b="18215" l="0" r="0" t="0"/>
          <a:stretch/>
        </p:blipFill>
        <p:spPr>
          <a:xfrm>
            <a:off x="6555947" y="17018"/>
            <a:ext cx="766464" cy="548498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68"/>
          <p:cNvSpPr txBox="1"/>
          <p:nvPr/>
        </p:nvSpPr>
        <p:spPr>
          <a:xfrm>
            <a:off x="6529468" y="547532"/>
            <a:ext cx="1447800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ASTEROIDS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9"/>
          <p:cNvSpPr/>
          <p:nvPr/>
        </p:nvSpPr>
        <p:spPr>
          <a:xfrm>
            <a:off x="0" y="1223963"/>
            <a:ext cx="9144000" cy="3919538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22" name="Google Shape;422;p69"/>
          <p:cNvSpPr/>
          <p:nvPr/>
        </p:nvSpPr>
        <p:spPr>
          <a:xfrm>
            <a:off x="0" y="0"/>
            <a:ext cx="9144000" cy="1223963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23" name="Google Shape;423;p69"/>
          <p:cNvSpPr txBox="1"/>
          <p:nvPr>
            <p:ph type="ctrTitle"/>
          </p:nvPr>
        </p:nvSpPr>
        <p:spPr>
          <a:xfrm>
            <a:off x="457200" y="1302544"/>
            <a:ext cx="8458200" cy="1440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4" name="Google Shape;424;p69"/>
          <p:cNvSpPr txBox="1"/>
          <p:nvPr>
            <p:ph idx="1" type="subTitle"/>
          </p:nvPr>
        </p:nvSpPr>
        <p:spPr>
          <a:xfrm>
            <a:off x="457200" y="2914650"/>
            <a:ext cx="83820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425" name="Google Shape;425;p69"/>
          <p:cNvSpPr txBox="1"/>
          <p:nvPr>
            <p:ph idx="10" type="dt"/>
          </p:nvPr>
        </p:nvSpPr>
        <p:spPr>
          <a:xfrm>
            <a:off x="457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426" name="Google Shape;426;p69"/>
          <p:cNvSpPr txBox="1"/>
          <p:nvPr>
            <p:ph idx="11" type="ftr"/>
          </p:nvPr>
        </p:nvSpPr>
        <p:spPr>
          <a:xfrm>
            <a:off x="3124200" y="4688681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7" name="Google Shape;427;p69"/>
          <p:cNvSpPr txBox="1"/>
          <p:nvPr>
            <p:ph idx="12" type="sldNum"/>
          </p:nvPr>
        </p:nvSpPr>
        <p:spPr>
          <a:xfrm>
            <a:off x="6705600" y="4691063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70"/>
          <p:cNvSpPr txBox="1"/>
          <p:nvPr>
            <p:ph type="title"/>
          </p:nvPr>
        </p:nvSpPr>
        <p:spPr>
          <a:xfrm>
            <a:off x="722313" y="3305175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0" name="Google Shape;430;p70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/>
        </p:txBody>
      </p:sp>
      <p:sp>
        <p:nvSpPr>
          <p:cNvPr id="431" name="Google Shape;431;p70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432" name="Google Shape;432;p70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3" name="Google Shape;433;p70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71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6" name="Google Shape;436;p71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437" name="Google Shape;437;p71"/>
          <p:cNvSpPr txBox="1"/>
          <p:nvPr>
            <p:ph idx="2" type="body"/>
          </p:nvPr>
        </p:nvSpPr>
        <p:spPr>
          <a:xfrm>
            <a:off x="53340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438" name="Google Shape;438;p71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439" name="Google Shape;439;p71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0" name="Google Shape;440;p71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72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3" name="Google Shape;443;p72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444" name="Google Shape;444;p72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445" name="Google Shape;445;p72"/>
          <p:cNvSpPr txBox="1"/>
          <p:nvPr>
            <p:ph idx="3" type="body"/>
          </p:nvPr>
        </p:nvSpPr>
        <p:spPr>
          <a:xfrm>
            <a:off x="4645025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446" name="Google Shape;446;p72"/>
          <p:cNvSpPr txBox="1"/>
          <p:nvPr>
            <p:ph idx="4" type="body"/>
          </p:nvPr>
        </p:nvSpPr>
        <p:spPr>
          <a:xfrm>
            <a:off x="4645025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447" name="Google Shape;447;p72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448" name="Google Shape;448;p72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9" name="Google Shape;449;p72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73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2" name="Google Shape;452;p73"/>
          <p:cNvSpPr txBox="1"/>
          <p:nvPr>
            <p:ph idx="10" type="dt"/>
          </p:nvPr>
        </p:nvSpPr>
        <p:spPr>
          <a:xfrm>
            <a:off x="457200" y="4688681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453" name="Google Shape;453;p73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4" name="Google Shape;454;p73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74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7" name="Google Shape;457;p74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5"/>
          <p:cNvSpPr txBox="1"/>
          <p:nvPr>
            <p:ph type="title"/>
          </p:nvPr>
        </p:nvSpPr>
        <p:spPr>
          <a:xfrm>
            <a:off x="457200" y="204788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0" name="Google Shape;460;p75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indent="-3175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indent="-29718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461" name="Google Shape;461;p75"/>
          <p:cNvSpPr txBox="1"/>
          <p:nvPr>
            <p:ph idx="2" type="body"/>
          </p:nvPr>
        </p:nvSpPr>
        <p:spPr>
          <a:xfrm>
            <a:off x="457200" y="1076325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462" name="Google Shape;462;p75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3" name="Google Shape;463;p75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6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6" name="Google Shape;466;p76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467" name="Google Shape;467;p76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468" name="Google Shape;468;p76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9" name="Google Shape;469;p76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77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2" name="Google Shape;472;p77"/>
          <p:cNvSpPr txBox="1"/>
          <p:nvPr>
            <p:ph idx="1" type="body"/>
          </p:nvPr>
        </p:nvSpPr>
        <p:spPr>
          <a:xfrm rot="5400000">
            <a:off x="3463528" y="-834628"/>
            <a:ext cx="3588544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473" name="Google Shape;473;p77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4" name="Google Shape;474;p77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78"/>
          <p:cNvSpPr txBox="1"/>
          <p:nvPr>
            <p:ph type="title"/>
          </p:nvPr>
        </p:nvSpPr>
        <p:spPr>
          <a:xfrm rot="5400000">
            <a:off x="5692378" y="1394222"/>
            <a:ext cx="461724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7" name="Google Shape;477;p78"/>
          <p:cNvSpPr txBox="1"/>
          <p:nvPr>
            <p:ph idx="1" type="body"/>
          </p:nvPr>
        </p:nvSpPr>
        <p:spPr>
          <a:xfrm rot="5400000">
            <a:off x="1958578" y="-358378"/>
            <a:ext cx="4617244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478" name="Google Shape;478;p78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9" name="Google Shape;479;p78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79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2" name="Google Shape;482;p79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483" name="Google Shape;483;p79"/>
          <p:cNvSpPr txBox="1"/>
          <p:nvPr>
            <p:ph idx="2" type="body"/>
          </p:nvPr>
        </p:nvSpPr>
        <p:spPr>
          <a:xfrm>
            <a:off x="53340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484" name="Google Shape;484;p79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5" name="Google Shape;485;p79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4 Content" type="fourObj">
  <p:cSld name="FOUR_OBJECTS"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80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8" name="Google Shape;488;p80"/>
          <p:cNvSpPr txBox="1"/>
          <p:nvPr>
            <p:ph idx="1" type="body"/>
          </p:nvPr>
        </p:nvSpPr>
        <p:spPr>
          <a:xfrm>
            <a:off x="1600200" y="1028700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489" name="Google Shape;489;p80"/>
          <p:cNvSpPr txBox="1"/>
          <p:nvPr>
            <p:ph idx="2" type="body"/>
          </p:nvPr>
        </p:nvSpPr>
        <p:spPr>
          <a:xfrm>
            <a:off x="5334000" y="1028700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490" name="Google Shape;490;p80"/>
          <p:cNvSpPr txBox="1"/>
          <p:nvPr>
            <p:ph idx="3" type="body"/>
          </p:nvPr>
        </p:nvSpPr>
        <p:spPr>
          <a:xfrm>
            <a:off x="1600200" y="2880122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491" name="Google Shape;491;p80"/>
          <p:cNvSpPr txBox="1"/>
          <p:nvPr>
            <p:ph idx="4" type="body"/>
          </p:nvPr>
        </p:nvSpPr>
        <p:spPr>
          <a:xfrm>
            <a:off x="5334000" y="2880122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492" name="Google Shape;492;p80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3" name="Google Shape;493;p80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81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6" name="Google Shape;496;p81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7" name="Google Shape;497;p81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Media Clip" type="txAndMedia">
  <p:cSld name="TEXT_AND_MEDIA"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2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0" name="Google Shape;500;p82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501" name="Google Shape;501;p82"/>
          <p:cNvSpPr/>
          <p:nvPr>
            <p:ph idx="2" type="media"/>
          </p:nvPr>
        </p:nvSpPr>
        <p:spPr>
          <a:xfrm>
            <a:off x="53340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02" name="Google Shape;502;p82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3" name="Google Shape;503;p82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83"/>
          <p:cNvSpPr txBox="1"/>
          <p:nvPr>
            <p:ph idx="1" type="body"/>
          </p:nvPr>
        </p:nvSpPr>
        <p:spPr>
          <a:xfrm>
            <a:off x="1600200" y="0"/>
            <a:ext cx="7315200" cy="4617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506" name="Google Shape;506;p83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7" name="Google Shape;507;p83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84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0" name="Google Shape;510;p84"/>
          <p:cNvSpPr txBox="1"/>
          <p:nvPr>
            <p:ph idx="1" type="body"/>
          </p:nvPr>
        </p:nvSpPr>
        <p:spPr>
          <a:xfrm>
            <a:off x="1600200" y="1028700"/>
            <a:ext cx="35814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511" name="Google Shape;511;p84"/>
          <p:cNvSpPr txBox="1"/>
          <p:nvPr>
            <p:ph idx="2" type="body"/>
          </p:nvPr>
        </p:nvSpPr>
        <p:spPr>
          <a:xfrm>
            <a:off x="5334000" y="1028700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512" name="Google Shape;512;p84"/>
          <p:cNvSpPr txBox="1"/>
          <p:nvPr>
            <p:ph idx="3" type="body"/>
          </p:nvPr>
        </p:nvSpPr>
        <p:spPr>
          <a:xfrm>
            <a:off x="5334000" y="2880122"/>
            <a:ext cx="3581400" cy="1737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513" name="Google Shape;513;p84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4" name="Google Shape;514;p84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6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4.xml"/><Relationship Id="rId3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67.xml"/><Relationship Id="rId6" Type="http://schemas.openxmlformats.org/officeDocument/2006/relationships/slideLayout" Target="../slideLayouts/slideLayout68.xml"/><Relationship Id="rId18" Type="http://schemas.openxmlformats.org/officeDocument/2006/relationships/theme" Target="../theme/theme6.xml"/><Relationship Id="rId7" Type="http://schemas.openxmlformats.org/officeDocument/2006/relationships/slideLayout" Target="../slideLayouts/slideLayout69.xml"/><Relationship Id="rId8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1600200" y="1028700"/>
            <a:ext cx="73152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29718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1" name="Google Shape;161;p31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62" name="Google Shape;162;p31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63" name="Google Shape;163;p31"/>
          <p:cNvSpPr txBox="1"/>
          <p:nvPr>
            <p:ph idx="1" type="body"/>
          </p:nvPr>
        </p:nvSpPr>
        <p:spPr>
          <a:xfrm>
            <a:off x="1600200" y="1028700"/>
            <a:ext cx="73152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29718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9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1" name="Google Shape;281;p49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82" name="Google Shape;282;p49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83" name="Google Shape;283;p49"/>
          <p:cNvSpPr txBox="1"/>
          <p:nvPr>
            <p:ph idx="1" type="body"/>
          </p:nvPr>
        </p:nvSpPr>
        <p:spPr>
          <a:xfrm>
            <a:off x="1600200" y="1028700"/>
            <a:ext cx="73152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29718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67"/>
          <p:cNvSpPr txBox="1"/>
          <p:nvPr>
            <p:ph idx="12" type="sldNum"/>
          </p:nvPr>
        </p:nvSpPr>
        <p:spPr>
          <a:xfrm>
            <a:off x="6553200" y="4686300"/>
            <a:ext cx="2133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7" name="Google Shape;397;p67"/>
          <p:cNvSpPr txBox="1"/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398" name="Google Shape;398;p67"/>
          <p:cNvSpPr txBox="1"/>
          <p:nvPr>
            <p:ph idx="11" type="ftr"/>
          </p:nvPr>
        </p:nvSpPr>
        <p:spPr>
          <a:xfrm>
            <a:off x="3124200" y="4686300"/>
            <a:ext cx="2895600" cy="3571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sng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399" name="Google Shape;399;p67"/>
          <p:cNvSpPr txBox="1"/>
          <p:nvPr>
            <p:ph idx="1" type="body"/>
          </p:nvPr>
        </p:nvSpPr>
        <p:spPr>
          <a:xfrm>
            <a:off x="1600200" y="1028700"/>
            <a:ext cx="7315200" cy="358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29718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4.jpg"/><Relationship Id="rId10" Type="http://schemas.openxmlformats.org/officeDocument/2006/relationships/image" Target="../media/image40.jpg"/><Relationship Id="rId13" Type="http://schemas.openxmlformats.org/officeDocument/2006/relationships/image" Target="../media/image52.png"/><Relationship Id="rId12" Type="http://schemas.openxmlformats.org/officeDocument/2006/relationships/image" Target="../media/image43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7.png"/><Relationship Id="rId4" Type="http://schemas.openxmlformats.org/officeDocument/2006/relationships/image" Target="../media/image13.png"/><Relationship Id="rId9" Type="http://schemas.openxmlformats.org/officeDocument/2006/relationships/image" Target="../media/image41.jpg"/><Relationship Id="rId15" Type="http://schemas.openxmlformats.org/officeDocument/2006/relationships/image" Target="../media/image46.png"/><Relationship Id="rId14" Type="http://schemas.openxmlformats.org/officeDocument/2006/relationships/image" Target="../media/image45.png"/><Relationship Id="rId16" Type="http://schemas.openxmlformats.org/officeDocument/2006/relationships/image" Target="../media/image59.jpg"/><Relationship Id="rId5" Type="http://schemas.openxmlformats.org/officeDocument/2006/relationships/image" Target="../media/image38.png"/><Relationship Id="rId6" Type="http://schemas.openxmlformats.org/officeDocument/2006/relationships/image" Target="../media/image17.png"/><Relationship Id="rId7" Type="http://schemas.openxmlformats.org/officeDocument/2006/relationships/image" Target="../media/image34.png"/><Relationship Id="rId8" Type="http://schemas.openxmlformats.org/officeDocument/2006/relationships/image" Target="../media/image3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7.png"/><Relationship Id="rId4" Type="http://schemas.openxmlformats.org/officeDocument/2006/relationships/image" Target="../media/image42.png"/><Relationship Id="rId5" Type="http://schemas.openxmlformats.org/officeDocument/2006/relationships/image" Target="../media/image5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0.png"/><Relationship Id="rId4" Type="http://schemas.openxmlformats.org/officeDocument/2006/relationships/image" Target="../media/image5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6.png"/><Relationship Id="rId4" Type="http://schemas.openxmlformats.org/officeDocument/2006/relationships/image" Target="../media/image6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2.png"/><Relationship Id="rId4" Type="http://schemas.openxmlformats.org/officeDocument/2006/relationships/image" Target="../media/image5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85"/>
          <p:cNvSpPr/>
          <p:nvPr/>
        </p:nvSpPr>
        <p:spPr>
          <a:xfrm>
            <a:off x="0" y="331944"/>
            <a:ext cx="9144000" cy="4382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21" name="Google Shape;521;p85"/>
          <p:cNvSpPr/>
          <p:nvPr/>
        </p:nvSpPr>
        <p:spPr>
          <a:xfrm>
            <a:off x="0" y="-45625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22" name="Google Shape;522;p85"/>
          <p:cNvSpPr/>
          <p:nvPr/>
        </p:nvSpPr>
        <p:spPr>
          <a:xfrm>
            <a:off x="1447800" y="-456250"/>
            <a:ext cx="66294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23" name="Google Shape;523;p85"/>
          <p:cNvSpPr txBox="1"/>
          <p:nvPr/>
        </p:nvSpPr>
        <p:spPr>
          <a:xfrm>
            <a:off x="-274250" y="3741925"/>
            <a:ext cx="93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Hrithik Thukral &amp; Nathaniel van der Leeuw</a:t>
            </a:r>
            <a:endParaRPr b="1" sz="120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3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Space and Terrestrial Robotic Exploration (SpaceTREx) Laboratory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3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Aerospace and Mechanical Engineering Department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3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University of Arizona</a:t>
            </a:r>
            <a:endParaRPr sz="1100"/>
          </a:p>
        </p:txBody>
      </p:sp>
      <p:sp>
        <p:nvSpPr>
          <p:cNvPr id="524" name="Google Shape;524;p85"/>
          <p:cNvSpPr txBox="1"/>
          <p:nvPr/>
        </p:nvSpPr>
        <p:spPr>
          <a:xfrm>
            <a:off x="176412" y="2990581"/>
            <a:ext cx="8791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 Nano-Lander Concept for In-Situ Exploration of Titan’s Hydrocarbon Lakes: A Hitch hike with Dragonfly</a:t>
            </a:r>
            <a:endParaRPr sz="900"/>
          </a:p>
        </p:txBody>
      </p:sp>
      <p:pic>
        <p:nvPicPr>
          <p:cNvPr id="525" name="Google Shape;525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825" y="-120253"/>
            <a:ext cx="1050131" cy="82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8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12718" y="-172573"/>
            <a:ext cx="765571" cy="775387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85"/>
          <p:cNvSpPr txBox="1"/>
          <p:nvPr/>
        </p:nvSpPr>
        <p:spPr>
          <a:xfrm>
            <a:off x="6490479" y="558470"/>
            <a:ext cx="1600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SpaceTREx</a:t>
            </a:r>
            <a:endParaRPr/>
          </a:p>
        </p:txBody>
      </p:sp>
      <p:pic>
        <p:nvPicPr>
          <p:cNvPr id="528" name="Google Shape;528;p8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06483" y="-83038"/>
            <a:ext cx="1050132" cy="836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85"/>
          <p:cNvPicPr preferRelativeResize="0"/>
          <p:nvPr/>
        </p:nvPicPr>
        <p:blipFill rotWithShape="1">
          <a:blip r:embed="rId6">
            <a:alphaModFix/>
          </a:blip>
          <a:srcRect b="18215" l="0" r="0" t="0"/>
          <a:stretch/>
        </p:blipFill>
        <p:spPr>
          <a:xfrm>
            <a:off x="5309109" y="-168528"/>
            <a:ext cx="1067369" cy="763832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85"/>
          <p:cNvSpPr txBox="1"/>
          <p:nvPr/>
        </p:nvSpPr>
        <p:spPr>
          <a:xfrm>
            <a:off x="5205146" y="555943"/>
            <a:ext cx="1652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ASTEROIDS</a:t>
            </a:r>
            <a:endParaRPr/>
          </a:p>
        </p:txBody>
      </p:sp>
      <p:pic>
        <p:nvPicPr>
          <p:cNvPr id="531" name="Google Shape;531;p8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1075289"/>
            <a:ext cx="2207256" cy="11150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ining the Moon, Fueling the Future | Daily Planet | Air &amp; Space Magazine" id="532" name="Google Shape;532;p8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55938" y="1075289"/>
            <a:ext cx="1815797" cy="1815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85"/>
          <p:cNvPicPr preferRelativeResize="0"/>
          <p:nvPr/>
        </p:nvPicPr>
        <p:blipFill rotWithShape="1">
          <a:blip r:embed="rId9">
            <a:alphaModFix/>
          </a:blip>
          <a:srcRect b="0" l="0" r="14698" t="0"/>
          <a:stretch/>
        </p:blipFill>
        <p:spPr>
          <a:xfrm>
            <a:off x="2902253" y="1075290"/>
            <a:ext cx="2096823" cy="11545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space.asu.edu/img/research/SphereX-760x394.jpg" id="534" name="Google Shape;534;p85"/>
          <p:cNvPicPr preferRelativeResize="0"/>
          <p:nvPr/>
        </p:nvPicPr>
        <p:blipFill rotWithShape="1">
          <a:blip r:embed="rId10">
            <a:alphaModFix/>
          </a:blip>
          <a:srcRect b="0" l="10246" r="22408" t="0"/>
          <a:stretch/>
        </p:blipFill>
        <p:spPr>
          <a:xfrm>
            <a:off x="-1" y="2019970"/>
            <a:ext cx="1652910" cy="942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bots03b" id="535" name="Google Shape;535;p8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646458" y="2007946"/>
            <a:ext cx="1336907" cy="942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85"/>
          <p:cNvPicPr preferRelativeResize="0"/>
          <p:nvPr/>
        </p:nvPicPr>
        <p:blipFill rotWithShape="1">
          <a:blip r:embed="rId12">
            <a:alphaModFix/>
          </a:blip>
          <a:srcRect b="0" l="21469" r="25000" t="0"/>
          <a:stretch/>
        </p:blipFill>
        <p:spPr>
          <a:xfrm>
            <a:off x="3429001" y="2007946"/>
            <a:ext cx="1143000" cy="942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8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572001" y="2007745"/>
            <a:ext cx="1652375" cy="993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8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891152" y="1045297"/>
            <a:ext cx="1159620" cy="103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85"/>
          <p:cNvPicPr preferRelativeResize="0"/>
          <p:nvPr/>
        </p:nvPicPr>
        <p:blipFill rotWithShape="1">
          <a:blip r:embed="rId15">
            <a:alphaModFix/>
          </a:blip>
          <a:srcRect b="0" l="0" r="3568" t="0"/>
          <a:stretch/>
        </p:blipFill>
        <p:spPr>
          <a:xfrm>
            <a:off x="6439163" y="1080461"/>
            <a:ext cx="2704837" cy="18754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0" name="Google Shape;540;p85"/>
          <p:cNvCxnSpPr/>
          <p:nvPr/>
        </p:nvCxnSpPr>
        <p:spPr>
          <a:xfrm rot="10800000">
            <a:off x="-1" y="1075289"/>
            <a:ext cx="9144000" cy="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41" name="Google Shape;541;p85"/>
          <p:cNvCxnSpPr/>
          <p:nvPr/>
        </p:nvCxnSpPr>
        <p:spPr>
          <a:xfrm rot="10800000">
            <a:off x="-2" y="2955873"/>
            <a:ext cx="9144000" cy="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A gold and white label with a planet earth and a satellite&#10;&#10;Description automatically generated" id="542" name="Google Shape;542;p85"/>
          <p:cNvPicPr preferRelativeResize="0"/>
          <p:nvPr/>
        </p:nvPicPr>
        <p:blipFill rotWithShape="1">
          <a:blip r:embed="rId16">
            <a:alphaModFix/>
          </a:blip>
          <a:srcRect b="0" l="0" r="0" t="2262"/>
          <a:stretch/>
        </p:blipFill>
        <p:spPr>
          <a:xfrm>
            <a:off x="7882666" y="-94678"/>
            <a:ext cx="1092488" cy="914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86"/>
          <p:cNvSpPr txBox="1"/>
          <p:nvPr>
            <p:ph type="title"/>
          </p:nvPr>
        </p:nvSpPr>
        <p:spPr>
          <a:xfrm>
            <a:off x="457200" y="857250"/>
            <a:ext cx="8382000" cy="5362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548" name="Google Shape;548;p86"/>
          <p:cNvSpPr txBox="1"/>
          <p:nvPr>
            <p:ph idx="1" type="body"/>
          </p:nvPr>
        </p:nvSpPr>
        <p:spPr>
          <a:xfrm>
            <a:off x="457200" y="1459027"/>
            <a:ext cx="8382000" cy="334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6220" lvl="0" marL="342900" rtl="0" algn="l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b="0" lang="en"/>
              <a:t>Motivation</a:t>
            </a:r>
            <a:endParaRPr b="0"/>
          </a:p>
          <a:p>
            <a:pPr indent="-236220" lvl="0" marL="342900" rtl="0" algn="l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b="0" lang="en"/>
              <a:t>Challenges</a:t>
            </a:r>
            <a:endParaRPr b="0"/>
          </a:p>
          <a:p>
            <a:pPr indent="-236220" lvl="0" marL="342900" rtl="0" algn="l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b="0" lang="en"/>
              <a:t>Objectives</a:t>
            </a:r>
            <a:endParaRPr b="0"/>
          </a:p>
          <a:p>
            <a:pPr indent="-236220" lvl="0" marL="342900" rtl="0" algn="l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b="0" lang="en"/>
              <a:t>Approach</a:t>
            </a:r>
            <a:endParaRPr b="0"/>
          </a:p>
          <a:p>
            <a:pPr indent="-236220" lvl="0" marL="342900" rtl="0" algn="l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b="0" lang="en"/>
              <a:t>Results and Discussions</a:t>
            </a:r>
            <a:endParaRPr b="0"/>
          </a:p>
          <a:p>
            <a:pPr indent="-236220" lvl="0" marL="342900" rtl="0" algn="l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b="0" lang="en"/>
              <a:t>Conclusion and future work</a:t>
            </a:r>
            <a:endParaRPr b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87"/>
          <p:cNvSpPr txBox="1"/>
          <p:nvPr>
            <p:ph type="title"/>
          </p:nvPr>
        </p:nvSpPr>
        <p:spPr>
          <a:xfrm>
            <a:off x="450273" y="942415"/>
            <a:ext cx="83820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Motivation</a:t>
            </a:r>
            <a:endParaRPr/>
          </a:p>
        </p:txBody>
      </p:sp>
      <p:sp>
        <p:nvSpPr>
          <p:cNvPr id="554" name="Google Shape;554;p87"/>
          <p:cNvSpPr txBox="1"/>
          <p:nvPr>
            <p:ph idx="1" type="body"/>
          </p:nvPr>
        </p:nvSpPr>
        <p:spPr>
          <a:xfrm>
            <a:off x="318654" y="3840259"/>
            <a:ext cx="3788229" cy="940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b="0" lang="en" sz="1400"/>
              <a:t>No mission has landed in or sampled extraterrestrial liquids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b="0" lang="en" sz="1400"/>
              <a:t>Piggyback opportunity</a:t>
            </a:r>
            <a:endParaRPr b="0" sz="1400"/>
          </a:p>
        </p:txBody>
      </p:sp>
      <p:pic>
        <p:nvPicPr>
          <p:cNvPr id="555" name="Google Shape;555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4347" y="3840259"/>
            <a:ext cx="893909" cy="10019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6" name="Google Shape;556;p87"/>
          <p:cNvGrpSpPr/>
          <p:nvPr/>
        </p:nvGrpSpPr>
        <p:grpSpPr>
          <a:xfrm>
            <a:off x="5612082" y="1490146"/>
            <a:ext cx="2959455" cy="2710939"/>
            <a:chOff x="5612082" y="1490146"/>
            <a:chExt cx="2959455" cy="2710939"/>
          </a:xfrm>
        </p:grpSpPr>
        <p:pic>
          <p:nvPicPr>
            <p:cNvPr id="557" name="Google Shape;557;p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779654" y="2968173"/>
              <a:ext cx="2791883" cy="12329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8" name="Google Shape;558;p87"/>
            <p:cNvSpPr txBox="1"/>
            <p:nvPr/>
          </p:nvSpPr>
          <p:spPr>
            <a:xfrm>
              <a:off x="5612082" y="1490146"/>
              <a:ext cx="2936435" cy="1384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b="0" i="0" lang="en" sz="140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Dense atmosphere and stable surface liquids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b="0" i="0" lang="en" sz="140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Kraken Mare: Largest known hydrocarbon lake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b="0" i="0" lang="en" sz="140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No direct sampling of fluid or lakebed characterization</a:t>
              </a:r>
              <a:endParaRPr/>
            </a:p>
          </p:txBody>
        </p:sp>
      </p:grpSp>
      <p:grpSp>
        <p:nvGrpSpPr>
          <p:cNvPr id="559" name="Google Shape;559;p87"/>
          <p:cNvGrpSpPr/>
          <p:nvPr/>
        </p:nvGrpSpPr>
        <p:grpSpPr>
          <a:xfrm>
            <a:off x="110836" y="1555883"/>
            <a:ext cx="5375563" cy="1686081"/>
            <a:chOff x="110837" y="1555884"/>
            <a:chExt cx="4702272" cy="1140961"/>
          </a:xfrm>
        </p:grpSpPr>
        <p:pic>
          <p:nvPicPr>
            <p:cNvPr descr="Solar system (Provided by Getty Images)" id="560" name="Google Shape;560;p8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855533" y="1555884"/>
              <a:ext cx="1957576" cy="11409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1" name="Google Shape;561;p87"/>
            <p:cNvSpPr txBox="1"/>
            <p:nvPr/>
          </p:nvSpPr>
          <p:spPr>
            <a:xfrm>
              <a:off x="110837" y="1555884"/>
              <a:ext cx="2680854" cy="10830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b="0" i="0" lang="en" sz="140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Titan: Prime candidate for Astro biological study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b="0" i="0" lang="en" sz="140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Atmosphere analogous to early Earth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b="0" i="0" lang="en" sz="140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Shared launch and cruise phase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b="0" i="0" lang="en" sz="140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Insights to prebiotic chemistry and organic evolution</a:t>
              </a:r>
              <a:endParaRPr/>
            </a:p>
            <a:p>
              <a:pPr indent="-1968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88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7" name="Google Shape;567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00425"/>
            <a:ext cx="4678526" cy="377985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88"/>
          <p:cNvSpPr txBox="1"/>
          <p:nvPr/>
        </p:nvSpPr>
        <p:spPr>
          <a:xfrm>
            <a:off x="0" y="4580275"/>
            <a:ext cx="46785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1489"/>
                </a:solidFill>
                <a:highlight>
                  <a:srgbClr val="FDF8EF"/>
                </a:highlight>
              </a:rPr>
              <a:t>Affholder, A., P.M. Higgins, et al. (2025), The Viability of Glycine Fermentation in Titan’s Subsurface Ocean. The Planetary Science Journal</a:t>
            </a:r>
            <a:endParaRPr sz="320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569" name="Google Shape;569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8500" y="800425"/>
            <a:ext cx="5524554" cy="43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89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DragonFly concept</a:t>
            </a:r>
            <a:endParaRPr/>
          </a:p>
        </p:txBody>
      </p:sp>
      <p:pic>
        <p:nvPicPr>
          <p:cNvPr id="575" name="Google Shape;575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6963" y="1503500"/>
            <a:ext cx="4410075" cy="310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90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Challenges</a:t>
            </a:r>
            <a:endParaRPr/>
          </a:p>
        </p:txBody>
      </p:sp>
      <p:pic>
        <p:nvPicPr>
          <p:cNvPr id="581" name="Google Shape;581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2772" y="1500396"/>
            <a:ext cx="6490855" cy="3264962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90"/>
          <p:cNvSpPr txBox="1"/>
          <p:nvPr/>
        </p:nvSpPr>
        <p:spPr>
          <a:xfrm>
            <a:off x="3726872" y="2784764"/>
            <a:ext cx="25519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583" name="Google Shape;583;p90"/>
          <p:cNvSpPr/>
          <p:nvPr/>
        </p:nvSpPr>
        <p:spPr>
          <a:xfrm>
            <a:off x="4928575" y="1467450"/>
            <a:ext cx="88800" cy="89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84" name="Google Shape;584;p90"/>
          <p:cNvSpPr/>
          <p:nvPr/>
        </p:nvSpPr>
        <p:spPr>
          <a:xfrm>
            <a:off x="6262625" y="2453175"/>
            <a:ext cx="51900" cy="89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91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Mission Objective</a:t>
            </a:r>
            <a:endParaRPr/>
          </a:p>
        </p:txBody>
      </p:sp>
      <p:sp>
        <p:nvSpPr>
          <p:cNvPr id="590" name="Google Shape;590;p91"/>
          <p:cNvSpPr txBox="1"/>
          <p:nvPr>
            <p:ph idx="1" type="body"/>
          </p:nvPr>
        </p:nvSpPr>
        <p:spPr>
          <a:xfrm>
            <a:off x="457200" y="1459027"/>
            <a:ext cx="8382000" cy="334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/>
              <a:t>To conduct in-situ investigation of the chemical and </a:t>
            </a:r>
            <a:r>
              <a:rPr b="0" lang="en"/>
              <a:t>physical</a:t>
            </a:r>
            <a:r>
              <a:rPr b="0" lang="en"/>
              <a:t> properties of Kraken Mare’s shoreline and subsurface lake environment on Titan using a nano scale amphibious lander with the goal of advancing our understanding of prebiotic chemistry and potential habitability in hydrocarbon seas.</a:t>
            </a:r>
            <a:endParaRPr b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92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Mission Conops</a:t>
            </a:r>
            <a:endParaRPr/>
          </a:p>
        </p:txBody>
      </p:sp>
      <p:pic>
        <p:nvPicPr>
          <p:cNvPr id="596" name="Google Shape;596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4350" y="1523825"/>
            <a:ext cx="7347698" cy="344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Google Shape;601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8875" y="827600"/>
            <a:ext cx="4286249" cy="4286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94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EDL system</a:t>
            </a:r>
            <a:endParaRPr/>
          </a:p>
        </p:txBody>
      </p:sp>
      <p:sp>
        <p:nvSpPr>
          <p:cNvPr id="607" name="Google Shape;607;p94"/>
          <p:cNvSpPr txBox="1"/>
          <p:nvPr>
            <p:ph idx="1" type="body"/>
          </p:nvPr>
        </p:nvSpPr>
        <p:spPr>
          <a:xfrm>
            <a:off x="457200" y="1459025"/>
            <a:ext cx="5620200" cy="334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980" lvl="0" marL="457200" rtl="0" algn="l">
              <a:spcBef>
                <a:spcPts val="560"/>
              </a:spcBef>
              <a:spcAft>
                <a:spcPts val="0"/>
              </a:spcAft>
              <a:buSzPts val="1880"/>
              <a:buAutoNum type="arabicParenR"/>
            </a:pPr>
            <a:r>
              <a:rPr b="0" lang="en" sz="3000"/>
              <a:t>Leveraging titan’s dense atmosphere for passive aerobraking</a:t>
            </a:r>
            <a:endParaRPr b="0" sz="3000"/>
          </a:p>
          <a:p>
            <a:pPr indent="-347980" lvl="0" marL="457200" rtl="0" algn="l">
              <a:spcBef>
                <a:spcPts val="0"/>
              </a:spcBef>
              <a:spcAft>
                <a:spcPts val="0"/>
              </a:spcAft>
              <a:buSzPts val="1880"/>
              <a:buAutoNum type="arabicParenR"/>
            </a:pPr>
            <a:r>
              <a:rPr b="0" lang="en" sz="3000"/>
              <a:t>Target shoreline</a:t>
            </a:r>
            <a:endParaRPr b="0" sz="3000"/>
          </a:p>
          <a:p>
            <a:pPr indent="-347980" lvl="0" marL="457200" rtl="0" algn="l">
              <a:spcBef>
                <a:spcPts val="0"/>
              </a:spcBef>
              <a:spcAft>
                <a:spcPts val="0"/>
              </a:spcAft>
              <a:buSzPts val="1880"/>
              <a:buAutoNum type="arabicParenR"/>
            </a:pPr>
            <a:r>
              <a:rPr b="0" lang="en" sz="3000"/>
              <a:t>Drogue and main parachute system</a:t>
            </a:r>
            <a:endParaRPr b="0" sz="3000"/>
          </a:p>
          <a:p>
            <a:pPr indent="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0" sz="3000"/>
          </a:p>
        </p:txBody>
      </p:sp>
      <p:pic>
        <p:nvPicPr>
          <p:cNvPr id="608" name="Google Shape;608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7727" y="857250"/>
            <a:ext cx="2667100" cy="425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95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Alternate approach comparisons</a:t>
            </a:r>
            <a:endParaRPr/>
          </a:p>
        </p:txBody>
      </p:sp>
      <p:pic>
        <p:nvPicPr>
          <p:cNvPr id="614" name="Google Shape;614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650" y="1664463"/>
            <a:ext cx="7686675" cy="286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96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Nano Lander</a:t>
            </a:r>
            <a:endParaRPr/>
          </a:p>
        </p:txBody>
      </p:sp>
      <p:sp>
        <p:nvSpPr>
          <p:cNvPr id="620" name="Google Shape;620;p96"/>
          <p:cNvSpPr txBox="1"/>
          <p:nvPr>
            <p:ph idx="1" type="body"/>
          </p:nvPr>
        </p:nvSpPr>
        <p:spPr>
          <a:xfrm>
            <a:off x="457200" y="1459025"/>
            <a:ext cx="4606800" cy="3624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rtl="0" algn="l">
              <a:spcBef>
                <a:spcPts val="560"/>
              </a:spcBef>
              <a:spcAft>
                <a:spcPts val="0"/>
              </a:spcAft>
              <a:buSzPts val="3000"/>
              <a:buChar char="●"/>
            </a:pPr>
            <a:r>
              <a:rPr b="0" lang="en" sz="3000"/>
              <a:t>Dimensions: </a:t>
            </a:r>
            <a:endParaRPr b="0" sz="30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2000"/>
              <a:t>Chassis: </a:t>
            </a:r>
            <a:endParaRPr b="0" sz="20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2000"/>
              <a:t>1.15 m x 0.5 m x 0.25 m</a:t>
            </a:r>
            <a:endParaRPr b="0" sz="20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2000"/>
              <a:t>Wheels: diameter - 0.2 m, width - 0.08 m</a:t>
            </a:r>
            <a:endParaRPr b="0" sz="20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2000"/>
              <a:t>Wings: diameter - 0.25 m,</a:t>
            </a:r>
            <a:endParaRPr b="0" sz="20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2000"/>
              <a:t>height - 0.12 m</a:t>
            </a:r>
            <a:endParaRPr b="0" sz="20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0" sz="3000"/>
          </a:p>
        </p:txBody>
      </p:sp>
      <p:pic>
        <p:nvPicPr>
          <p:cNvPr id="621" name="Google Shape;621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2550" y="1393650"/>
            <a:ext cx="3201225" cy="221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2550" y="3430600"/>
            <a:ext cx="3201225" cy="1368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97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Nano Lander Design</a:t>
            </a:r>
            <a:endParaRPr/>
          </a:p>
        </p:txBody>
      </p:sp>
      <p:sp>
        <p:nvSpPr>
          <p:cNvPr id="628" name="Google Shape;628;p97"/>
          <p:cNvSpPr txBox="1"/>
          <p:nvPr>
            <p:ph idx="1" type="body"/>
          </p:nvPr>
        </p:nvSpPr>
        <p:spPr>
          <a:xfrm>
            <a:off x="0" y="1459025"/>
            <a:ext cx="4927200" cy="3597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4480" lvl="0" marL="457200" rtl="0" algn="l">
              <a:spcBef>
                <a:spcPts val="560"/>
              </a:spcBef>
              <a:spcAft>
                <a:spcPts val="0"/>
              </a:spcAft>
              <a:buSzPts val="880"/>
              <a:buChar char="●"/>
            </a:pPr>
            <a:r>
              <a:rPr b="0" lang="en" sz="2000"/>
              <a:t>Propellers</a:t>
            </a:r>
            <a:r>
              <a:rPr b="0" lang="en" sz="2000"/>
              <a:t> are made from C6 3000 aluminum bronze and are wider than traditional blades to generate thrust in a primarily </a:t>
            </a:r>
            <a:r>
              <a:rPr b="0" lang="en" sz="2000"/>
              <a:t>methane</a:t>
            </a:r>
            <a:r>
              <a:rPr b="0" lang="en" sz="2000"/>
              <a:t> liquid fluid with a density of 0.657 kg/m^3</a:t>
            </a:r>
            <a:endParaRPr b="0" sz="2000"/>
          </a:p>
          <a:p>
            <a:pPr indent="-284480" lvl="0" marL="457200" rtl="0" algn="l">
              <a:spcBef>
                <a:spcPts val="0"/>
              </a:spcBef>
              <a:spcAft>
                <a:spcPts val="0"/>
              </a:spcAft>
              <a:buSzPts val="880"/>
              <a:buChar char="●"/>
            </a:pPr>
            <a:r>
              <a:rPr b="0" lang="en" sz="2000"/>
              <a:t>Chassis is made from 3D printed </a:t>
            </a:r>
            <a:r>
              <a:rPr b="0" lang="en" sz="2000"/>
              <a:t>Polyetherimide</a:t>
            </a:r>
            <a:r>
              <a:rPr b="0" lang="en" sz="2000"/>
              <a:t> (PEI) in order to facilitate moderate flexibility to prevent permanent warping of </a:t>
            </a:r>
            <a:r>
              <a:rPr b="0" lang="en" sz="2000"/>
              <a:t>outer</a:t>
            </a:r>
            <a:r>
              <a:rPr b="0" lang="en" sz="2000"/>
              <a:t> shell</a:t>
            </a:r>
            <a:endParaRPr b="0" sz="2000"/>
          </a:p>
          <a:p>
            <a:pPr indent="-284480" lvl="0" marL="457200" rtl="0" algn="l">
              <a:spcBef>
                <a:spcPts val="0"/>
              </a:spcBef>
              <a:spcAft>
                <a:spcPts val="0"/>
              </a:spcAft>
              <a:buSzPts val="880"/>
              <a:buChar char="●"/>
            </a:pPr>
            <a:r>
              <a:rPr b="0" lang="en" sz="2000"/>
              <a:t>Wheels are </a:t>
            </a:r>
            <a:r>
              <a:rPr b="0" lang="en" sz="2000"/>
              <a:t>aluminum</a:t>
            </a:r>
            <a:r>
              <a:rPr b="0" lang="en" sz="2000"/>
              <a:t> plated on the outside with interior spokes</a:t>
            </a:r>
            <a:endParaRPr b="0" sz="2000"/>
          </a:p>
        </p:txBody>
      </p:sp>
      <p:pic>
        <p:nvPicPr>
          <p:cNvPr id="629" name="Google Shape;62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8650" y="1539050"/>
            <a:ext cx="3333049" cy="318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98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Nano Lander Design</a:t>
            </a:r>
            <a:endParaRPr/>
          </a:p>
        </p:txBody>
      </p:sp>
      <p:sp>
        <p:nvSpPr>
          <p:cNvPr id="635" name="Google Shape;635;p98"/>
          <p:cNvSpPr txBox="1"/>
          <p:nvPr>
            <p:ph idx="1" type="body"/>
          </p:nvPr>
        </p:nvSpPr>
        <p:spPr>
          <a:xfrm>
            <a:off x="457200" y="1459025"/>
            <a:ext cx="4470000" cy="334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5280" lvl="0" marL="4572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b="0" lang="en"/>
              <a:t>Mechanical Scoop used to collect </a:t>
            </a:r>
            <a:r>
              <a:rPr b="0" lang="en"/>
              <a:t>samples</a:t>
            </a:r>
            <a:r>
              <a:rPr b="0" lang="en"/>
              <a:t> operates based on a sliding mechanism which slides the bottom plate outward for larger initial sample quantity</a:t>
            </a:r>
            <a:endParaRPr b="0"/>
          </a:p>
        </p:txBody>
      </p:sp>
      <p:pic>
        <p:nvPicPr>
          <p:cNvPr id="636" name="Google Shape;636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9600" y="1546050"/>
            <a:ext cx="3668755" cy="344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99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Nano Lander Design</a:t>
            </a:r>
            <a:endParaRPr/>
          </a:p>
        </p:txBody>
      </p:sp>
      <p:sp>
        <p:nvSpPr>
          <p:cNvPr id="642" name="Google Shape;642;p99"/>
          <p:cNvSpPr txBox="1"/>
          <p:nvPr>
            <p:ph idx="1" type="body"/>
          </p:nvPr>
        </p:nvSpPr>
        <p:spPr>
          <a:xfrm>
            <a:off x="457200" y="1459025"/>
            <a:ext cx="4470000" cy="334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spcBef>
                <a:spcPts val="560"/>
              </a:spcBef>
              <a:spcAft>
                <a:spcPts val="0"/>
              </a:spcAft>
              <a:buSzPts val="2000"/>
              <a:buChar char="●"/>
            </a:pPr>
            <a:r>
              <a:rPr b="0" lang="en" sz="2000"/>
              <a:t>Ballast tanks utilized on the underside of the design provide stability when navigating a fluid </a:t>
            </a:r>
            <a:r>
              <a:rPr b="0" lang="en" sz="2000"/>
              <a:t>environment</a:t>
            </a:r>
            <a:r>
              <a:rPr b="0" lang="en" sz="2000"/>
              <a:t> and control </a:t>
            </a:r>
            <a:r>
              <a:rPr b="0" lang="en" sz="2000"/>
              <a:t>buoyancy</a:t>
            </a:r>
            <a:endParaRPr b="0"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0" lang="en" sz="2000"/>
              <a:t>The Nano Lander can switch from using wheels on solid surfaces to a propellor system which can rotate 90</a:t>
            </a:r>
            <a:r>
              <a:rPr b="0" lang="en" sz="2000">
                <a:solidFill>
                  <a:srgbClr val="4D5156"/>
                </a:solidFill>
              </a:rPr>
              <a:t>°</a:t>
            </a:r>
            <a:r>
              <a:rPr b="0" lang="en" sz="2000"/>
              <a:t> in fluid in order to facilitate propulsion with the aid of an adjustable ballast system</a:t>
            </a:r>
            <a:endParaRPr b="0" sz="2000"/>
          </a:p>
        </p:txBody>
      </p:sp>
      <p:pic>
        <p:nvPicPr>
          <p:cNvPr id="643" name="Google Shape;64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0100" y="1871500"/>
            <a:ext cx="3981900" cy="2338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4" name="Google Shape;644;p99"/>
          <p:cNvCxnSpPr/>
          <p:nvPr/>
        </p:nvCxnSpPr>
        <p:spPr>
          <a:xfrm rot="10800000">
            <a:off x="6428950" y="3230775"/>
            <a:ext cx="9000" cy="1383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5" name="Google Shape;645;p99"/>
          <p:cNvSpPr txBox="1"/>
          <p:nvPr>
            <p:ph idx="1" type="body"/>
          </p:nvPr>
        </p:nvSpPr>
        <p:spPr>
          <a:xfrm>
            <a:off x="5639050" y="4613775"/>
            <a:ext cx="1597800" cy="337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2000"/>
              <a:t>Ballast Tanks</a:t>
            </a:r>
            <a:endParaRPr b="0" sz="2000"/>
          </a:p>
        </p:txBody>
      </p:sp>
      <p:cxnSp>
        <p:nvCxnSpPr>
          <p:cNvPr id="646" name="Google Shape;646;p99"/>
          <p:cNvCxnSpPr/>
          <p:nvPr/>
        </p:nvCxnSpPr>
        <p:spPr>
          <a:xfrm flipH="1" rot="10800000">
            <a:off x="6437950" y="3322575"/>
            <a:ext cx="596700" cy="1291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100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Instrumentation</a:t>
            </a:r>
            <a:endParaRPr/>
          </a:p>
        </p:txBody>
      </p:sp>
      <p:sp>
        <p:nvSpPr>
          <p:cNvPr id="652" name="Google Shape;652;p100"/>
          <p:cNvSpPr txBox="1"/>
          <p:nvPr>
            <p:ph idx="1" type="body"/>
          </p:nvPr>
        </p:nvSpPr>
        <p:spPr>
          <a:xfrm>
            <a:off x="457200" y="1459025"/>
            <a:ext cx="4182000" cy="53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/>
              <a:t>Rotating Panoramic Camera</a:t>
            </a:r>
            <a:endParaRPr b="0"/>
          </a:p>
        </p:txBody>
      </p:sp>
      <p:pic>
        <p:nvPicPr>
          <p:cNvPr id="653" name="Google Shape;653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1200" y="1609325"/>
            <a:ext cx="4200000" cy="29242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4" name="Google Shape;654;p100"/>
          <p:cNvCxnSpPr>
            <a:stCxn id="652" idx="3"/>
          </p:cNvCxnSpPr>
          <p:nvPr/>
        </p:nvCxnSpPr>
        <p:spPr>
          <a:xfrm>
            <a:off x="4639200" y="1727225"/>
            <a:ext cx="1934400" cy="952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5" name="Google Shape;655;p100"/>
          <p:cNvCxnSpPr/>
          <p:nvPr/>
        </p:nvCxnSpPr>
        <p:spPr>
          <a:xfrm>
            <a:off x="4160000" y="2751625"/>
            <a:ext cx="1951200" cy="595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6" name="Google Shape;656;p100"/>
          <p:cNvSpPr txBox="1"/>
          <p:nvPr>
            <p:ph idx="1" type="body"/>
          </p:nvPr>
        </p:nvSpPr>
        <p:spPr>
          <a:xfrm>
            <a:off x="976350" y="2425000"/>
            <a:ext cx="3143700" cy="53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/>
              <a:t>Raman Spectrometer</a:t>
            </a:r>
            <a:endParaRPr b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101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Power and Communication</a:t>
            </a:r>
            <a:endParaRPr/>
          </a:p>
        </p:txBody>
      </p:sp>
      <p:sp>
        <p:nvSpPr>
          <p:cNvPr id="662" name="Google Shape;662;p101"/>
          <p:cNvSpPr txBox="1"/>
          <p:nvPr>
            <p:ph idx="1" type="body"/>
          </p:nvPr>
        </p:nvSpPr>
        <p:spPr>
          <a:xfrm>
            <a:off x="110275" y="1459025"/>
            <a:ext cx="9033600" cy="334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spcBef>
                <a:spcPts val="560"/>
              </a:spcBef>
              <a:spcAft>
                <a:spcPts val="0"/>
              </a:spcAft>
              <a:buSzPts val="2000"/>
              <a:buChar char="●"/>
            </a:pPr>
            <a:r>
              <a:rPr b="0" lang="en" sz="2000"/>
              <a:t>Power - </a:t>
            </a:r>
            <a:r>
              <a:rPr b="0" lang="en" sz="2000"/>
              <a:t>Miniaturized Multi-Mission Radioisotope Thermoelectric Generator </a:t>
            </a:r>
            <a:r>
              <a:rPr b="0" lang="en" sz="2000"/>
              <a:t> (MMRTG), utilize radioactive decay to generate both power and excess heat utilized throughout the structure</a:t>
            </a:r>
            <a:endParaRPr b="0" sz="20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2000"/>
              <a:t>Estimated Power Production from MMRTG: 110 Watts </a:t>
            </a:r>
            <a:endParaRPr b="0" sz="20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2000"/>
              <a:t>Estimated Peak Power Consumption: 800-900 Watts</a:t>
            </a:r>
            <a:endParaRPr b="0" sz="2000"/>
          </a:p>
          <a:p>
            <a:pPr indent="-355600" lvl="0" marL="457200" rtl="0" algn="l">
              <a:spcBef>
                <a:spcPts val="560"/>
              </a:spcBef>
              <a:spcAft>
                <a:spcPts val="0"/>
              </a:spcAft>
              <a:buSzPts val="2000"/>
              <a:buChar char="-"/>
            </a:pPr>
            <a:r>
              <a:rPr b="0" lang="en" sz="2000"/>
              <a:t>Estimates based off of MMRTG power production utilized in the </a:t>
            </a:r>
            <a:r>
              <a:rPr b="0" lang="en" sz="2000"/>
              <a:t>Perseverance</a:t>
            </a:r>
            <a:r>
              <a:rPr b="0" lang="en" sz="2000"/>
              <a:t> mission</a:t>
            </a:r>
            <a:endParaRPr b="0" sz="2000"/>
          </a:p>
          <a:p>
            <a:pPr indent="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0" sz="1000"/>
          </a:p>
          <a:p>
            <a:pPr indent="-355600" lvl="0" marL="457200" rtl="0" algn="l">
              <a:spcBef>
                <a:spcPts val="560"/>
              </a:spcBef>
              <a:spcAft>
                <a:spcPts val="0"/>
              </a:spcAft>
              <a:buSzPts val="2000"/>
              <a:buChar char="●"/>
            </a:pPr>
            <a:r>
              <a:rPr b="0" lang="en" sz="2000"/>
              <a:t>Communication - </a:t>
            </a:r>
            <a:r>
              <a:rPr b="0" lang="en" sz="2000"/>
              <a:t>Miniature</a:t>
            </a:r>
            <a:r>
              <a:rPr b="0" lang="en" sz="2000"/>
              <a:t> Ultra High Frequency (UHF) antenna utilized for orbital </a:t>
            </a:r>
            <a:r>
              <a:rPr b="0" lang="en" sz="2000"/>
              <a:t>satellite</a:t>
            </a:r>
            <a:r>
              <a:rPr b="0" lang="en" sz="2000"/>
              <a:t> communication</a:t>
            </a:r>
            <a:endParaRPr b="0"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02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 and Discussion</a:t>
            </a:r>
            <a:endParaRPr/>
          </a:p>
        </p:txBody>
      </p:sp>
      <p:sp>
        <p:nvSpPr>
          <p:cNvPr id="668" name="Google Shape;668;p102"/>
          <p:cNvSpPr txBox="1"/>
          <p:nvPr>
            <p:ph idx="1" type="body"/>
          </p:nvPr>
        </p:nvSpPr>
        <p:spPr>
          <a:xfrm>
            <a:off x="457200" y="1459025"/>
            <a:ext cx="3885900" cy="334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500"/>
              <a:t>Feasibility</a:t>
            </a:r>
            <a:r>
              <a:rPr lang="en" sz="1500"/>
              <a:t> </a:t>
            </a:r>
            <a:r>
              <a:rPr lang="en" sz="1500"/>
              <a:t>hitchhike</a:t>
            </a:r>
            <a:r>
              <a:rPr lang="en" sz="1500"/>
              <a:t> Architecture</a:t>
            </a:r>
            <a:endParaRPr sz="15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1500"/>
              <a:t>Integrates nano-lander within Dragonfly’s cruise module</a:t>
            </a:r>
            <a:endParaRPr b="0" sz="15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500"/>
              <a:t>Landing Precision Achievable</a:t>
            </a:r>
            <a:endParaRPr sz="15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1500"/>
              <a:t>Simulated descent dispersion places land near Kraken Mare (∓10 km)</a:t>
            </a:r>
            <a:endParaRPr b="0" sz="15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500"/>
              <a:t>Low Power Surface Mobility</a:t>
            </a:r>
            <a:endParaRPr sz="15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1500"/>
              <a:t>Traverse simulations confirm access to shoreline within 10 days</a:t>
            </a:r>
            <a:endParaRPr b="0" sz="15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500"/>
              <a:t>Science Objective Meeting</a:t>
            </a:r>
            <a:endParaRPr sz="15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1500"/>
              <a:t>Organic analysis, and imaging enabled with 10 titan days</a:t>
            </a:r>
            <a:endParaRPr b="0" sz="1500"/>
          </a:p>
        </p:txBody>
      </p:sp>
      <p:pic>
        <p:nvPicPr>
          <p:cNvPr id="669" name="Google Shape;669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7625" y="857250"/>
            <a:ext cx="1619950" cy="71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3225" y="1647675"/>
            <a:ext cx="2632850" cy="156885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102"/>
          <p:cNvSpPr txBox="1"/>
          <p:nvPr>
            <p:ph idx="1" type="body"/>
          </p:nvPr>
        </p:nvSpPr>
        <p:spPr>
          <a:xfrm>
            <a:off x="5022850" y="3350600"/>
            <a:ext cx="3885900" cy="1386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500"/>
              <a:t>Discussion Highlights</a:t>
            </a:r>
            <a:endParaRPr sz="15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1500"/>
              <a:t>Trade off between autonomy vs communication with dragonfly relay</a:t>
            </a:r>
            <a:endParaRPr b="0" sz="15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1500"/>
              <a:t>Thermal constraints addressed via passive insulation and combined power generation</a:t>
            </a:r>
            <a:endParaRPr b="0" sz="15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lang="en" sz="1500"/>
              <a:t>Dragonfly’s navigation can be leveraged</a:t>
            </a:r>
            <a:endParaRPr b="0" sz="15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0" sz="15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03"/>
          <p:cNvSpPr txBox="1"/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</a:t>
            </a:r>
            <a:r>
              <a:rPr lang="en"/>
              <a:t> Work</a:t>
            </a:r>
            <a:endParaRPr/>
          </a:p>
        </p:txBody>
      </p:sp>
      <p:sp>
        <p:nvSpPr>
          <p:cNvPr id="677" name="Google Shape;677;p103"/>
          <p:cNvSpPr txBox="1"/>
          <p:nvPr>
            <p:ph idx="1" type="body"/>
          </p:nvPr>
        </p:nvSpPr>
        <p:spPr>
          <a:xfrm>
            <a:off x="457200" y="1459027"/>
            <a:ext cx="8382000" cy="334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5280" lvl="0" marL="4572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b="0" lang="en"/>
              <a:t>Detailed Mission analysis</a:t>
            </a:r>
            <a:endParaRPr b="0"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b="0" lang="en"/>
              <a:t>Detection algorithms</a:t>
            </a:r>
            <a:endParaRPr b="0"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b="0" lang="en"/>
              <a:t>Communication relay design</a:t>
            </a:r>
            <a:endParaRPr b="0"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b="0" lang="en"/>
              <a:t>Feasibility analysis</a:t>
            </a:r>
            <a:endParaRPr b="0"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b="0" lang="en"/>
              <a:t>Lander testing</a:t>
            </a:r>
            <a:endParaRPr b="0"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b="0" lang="en"/>
              <a:t>GNC algorithms</a:t>
            </a:r>
            <a:endParaRPr b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104"/>
          <p:cNvSpPr/>
          <p:nvPr/>
        </p:nvSpPr>
        <p:spPr>
          <a:xfrm>
            <a:off x="0" y="0"/>
            <a:ext cx="9144000" cy="517088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84" name="Google Shape;684;p104"/>
          <p:cNvSpPr/>
          <p:nvPr/>
        </p:nvSpPr>
        <p:spPr>
          <a:xfrm>
            <a:off x="1447800" y="0"/>
            <a:ext cx="66294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85" name="Google Shape;685;p104"/>
          <p:cNvSpPr/>
          <p:nvPr/>
        </p:nvSpPr>
        <p:spPr>
          <a:xfrm>
            <a:off x="6162675" y="1584722"/>
            <a:ext cx="2981325" cy="181927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86" name="Google Shape;686;p104"/>
          <p:cNvSpPr txBox="1"/>
          <p:nvPr/>
        </p:nvSpPr>
        <p:spPr>
          <a:xfrm>
            <a:off x="685800" y="342900"/>
            <a:ext cx="7620000" cy="530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Open Sans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Thank You!</a:t>
            </a:r>
            <a:endParaRPr/>
          </a:p>
        </p:txBody>
      </p:sp>
      <p:sp>
        <p:nvSpPr>
          <p:cNvPr id="687" name="Google Shape;687;p104"/>
          <p:cNvSpPr txBox="1"/>
          <p:nvPr>
            <p:ph idx="1" type="body"/>
          </p:nvPr>
        </p:nvSpPr>
        <p:spPr>
          <a:xfrm>
            <a:off x="457200" y="1459027"/>
            <a:ext cx="8382000" cy="334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6220" lvl="0" marL="342900" rtl="0" algn="l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  <p:pic>
        <p:nvPicPr>
          <p:cNvPr id="688" name="Google Shape;688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971550"/>
            <a:ext cx="6286500" cy="4028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05"/>
          <p:cNvSpPr/>
          <p:nvPr/>
        </p:nvSpPr>
        <p:spPr>
          <a:xfrm>
            <a:off x="0" y="0"/>
            <a:ext cx="9144000" cy="517088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95" name="Google Shape;695;p105"/>
          <p:cNvSpPr/>
          <p:nvPr/>
        </p:nvSpPr>
        <p:spPr>
          <a:xfrm>
            <a:off x="1447800" y="0"/>
            <a:ext cx="66294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96" name="Google Shape;696;p105"/>
          <p:cNvSpPr/>
          <p:nvPr/>
        </p:nvSpPr>
        <p:spPr>
          <a:xfrm>
            <a:off x="6162675" y="1584722"/>
            <a:ext cx="2981325" cy="181927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97" name="Google Shape;697;p105"/>
          <p:cNvSpPr txBox="1"/>
          <p:nvPr/>
        </p:nvSpPr>
        <p:spPr>
          <a:xfrm>
            <a:off x="685800" y="342900"/>
            <a:ext cx="7620000" cy="530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Open Sans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Questions ?</a:t>
            </a:r>
            <a:endParaRPr/>
          </a:p>
        </p:txBody>
      </p:sp>
      <p:sp>
        <p:nvSpPr>
          <p:cNvPr id="698" name="Google Shape;698;p105"/>
          <p:cNvSpPr txBox="1"/>
          <p:nvPr>
            <p:ph idx="1" type="body"/>
          </p:nvPr>
        </p:nvSpPr>
        <p:spPr>
          <a:xfrm>
            <a:off x="457200" y="1459027"/>
            <a:ext cx="8382000" cy="334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6220" lvl="0" marL="342900" rtl="0" algn="l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  <p:pic>
        <p:nvPicPr>
          <p:cNvPr id="699" name="Google Shape;699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851833"/>
            <a:ext cx="6392008" cy="4096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7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