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338" r:id="rId2"/>
    <p:sldId id="3227" r:id="rId3"/>
    <p:sldId id="3232" r:id="rId4"/>
    <p:sldId id="469" r:id="rId5"/>
    <p:sldId id="3235" r:id="rId6"/>
    <p:sldId id="327" r:id="rId7"/>
    <p:sldId id="3233" r:id="rId8"/>
    <p:sldId id="3231" r:id="rId9"/>
    <p:sldId id="387" r:id="rId10"/>
    <p:sldId id="296" r:id="rId11"/>
    <p:sldId id="3228" r:id="rId12"/>
    <p:sldId id="920" r:id="rId13"/>
    <p:sldId id="350" r:id="rId14"/>
    <p:sldId id="29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ael Mischna" initials="MAM" lastIdx="3" clrIdx="0">
    <p:extLst>
      <p:ext uri="{19B8F6BF-5375-455C-9EA6-DF929625EA0E}">
        <p15:presenceInfo xmlns:p15="http://schemas.microsoft.com/office/powerpoint/2012/main" userId="Michael Mischna" providerId="None"/>
      </p:ext>
    </p:extLst>
  </p:cmAuthor>
  <p:cmAuthor id="2" name="Pagano, Thomas S (382E)" initials="PTS(" lastIdx="4" clrIdx="1">
    <p:extLst>
      <p:ext uri="{19B8F6BF-5375-455C-9EA6-DF929625EA0E}">
        <p15:presenceInfo xmlns:p15="http://schemas.microsoft.com/office/powerpoint/2012/main" userId="S-1-5-21-1608413684-1126320247-1535859923-70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00BA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73" autoAdjust="0"/>
    <p:restoredTop sz="94660"/>
  </p:normalViewPr>
  <p:slideViewPr>
    <p:cSldViewPr snapToGrid="0" snapToObjects="1">
      <p:cViewPr varScale="1">
        <p:scale>
          <a:sx n="108" d="100"/>
          <a:sy n="108" d="100"/>
        </p:scale>
        <p:origin x="792" y="102"/>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snapToObjects="1">
      <p:cViewPr varScale="1">
        <p:scale>
          <a:sx n="76" d="100"/>
          <a:sy n="76" d="100"/>
        </p:scale>
        <p:origin x="1708" y="4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DBC64F0-984E-411F-A074-9C1AADA23E67}" type="datetimeFigureOut">
              <a:rPr lang="en-US" smtClean="0"/>
              <a:t>4/25/2025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5AFA69-5DC4-4E6C-8B0A-E215C2B50614}" type="slidenum">
              <a:rPr lang="en-US" smtClean="0"/>
              <a:t>‹#›</a:t>
            </a:fld>
            <a:endParaRPr lang="en-US"/>
          </a:p>
        </p:txBody>
      </p:sp>
    </p:spTree>
    <p:extLst>
      <p:ext uri="{BB962C8B-B14F-4D97-AF65-F5344CB8AC3E}">
        <p14:creationId xmlns:p14="http://schemas.microsoft.com/office/powerpoint/2010/main" val="22053172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76AFD5-BDDF-4F10-8174-D4B212282BED}" type="datetimeFigureOut">
              <a:rPr lang="en-US" smtClean="0"/>
              <a:t>4/25/2025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368F5E-660B-4157-B508-C16A6C3AE083}" type="slidenum">
              <a:rPr lang="en-US" smtClean="0"/>
              <a:t>‹#›</a:t>
            </a:fld>
            <a:endParaRPr lang="en-US"/>
          </a:p>
        </p:txBody>
      </p:sp>
    </p:spTree>
    <p:extLst>
      <p:ext uri="{BB962C8B-B14F-4D97-AF65-F5344CB8AC3E}">
        <p14:creationId xmlns:p14="http://schemas.microsoft.com/office/powerpoint/2010/main" val="313175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xfrm>
            <a:off x="4013895" y="8901491"/>
            <a:ext cx="3071168" cy="46956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9257" eaLnBrk="0" hangingPunct="0">
              <a:defRPr sz="2000">
                <a:solidFill>
                  <a:schemeClr val="tx1"/>
                </a:solidFill>
                <a:latin typeface="Arial" pitchFamily="34" charset="0"/>
              </a:defRPr>
            </a:lvl1pPr>
            <a:lvl2pPr marL="749859" indent="-288407" defTabSz="889257" eaLnBrk="0" hangingPunct="0">
              <a:defRPr sz="2000">
                <a:solidFill>
                  <a:schemeClr val="tx1"/>
                </a:solidFill>
                <a:latin typeface="Arial" pitchFamily="34" charset="0"/>
              </a:defRPr>
            </a:lvl2pPr>
            <a:lvl3pPr marL="1153630" indent="-230726" defTabSz="889257" eaLnBrk="0" hangingPunct="0">
              <a:defRPr sz="2000">
                <a:solidFill>
                  <a:schemeClr val="tx1"/>
                </a:solidFill>
                <a:latin typeface="Arial" pitchFamily="34" charset="0"/>
              </a:defRPr>
            </a:lvl3pPr>
            <a:lvl4pPr marL="1615082" indent="-230726" defTabSz="889257" eaLnBrk="0" hangingPunct="0">
              <a:defRPr sz="2000">
                <a:solidFill>
                  <a:schemeClr val="tx1"/>
                </a:solidFill>
                <a:latin typeface="Arial" pitchFamily="34" charset="0"/>
              </a:defRPr>
            </a:lvl4pPr>
            <a:lvl5pPr marL="2076534" indent="-230726" defTabSz="889257" eaLnBrk="0" hangingPunct="0">
              <a:defRPr sz="2000">
                <a:solidFill>
                  <a:schemeClr val="tx1"/>
                </a:solidFill>
                <a:latin typeface="Arial" pitchFamily="34" charset="0"/>
              </a:defRPr>
            </a:lvl5pPr>
            <a:lvl6pPr marL="2537986" indent="-230726" defTabSz="889257" eaLnBrk="0" fontAlgn="base" hangingPunct="0">
              <a:spcBef>
                <a:spcPct val="0"/>
              </a:spcBef>
              <a:spcAft>
                <a:spcPct val="0"/>
              </a:spcAft>
              <a:defRPr sz="2000">
                <a:solidFill>
                  <a:schemeClr val="tx1"/>
                </a:solidFill>
                <a:latin typeface="Arial" pitchFamily="34" charset="0"/>
              </a:defRPr>
            </a:lvl6pPr>
            <a:lvl7pPr marL="2999438" indent="-230726" defTabSz="889257" eaLnBrk="0" fontAlgn="base" hangingPunct="0">
              <a:spcBef>
                <a:spcPct val="0"/>
              </a:spcBef>
              <a:spcAft>
                <a:spcPct val="0"/>
              </a:spcAft>
              <a:defRPr sz="2000">
                <a:solidFill>
                  <a:schemeClr val="tx1"/>
                </a:solidFill>
                <a:latin typeface="Arial" pitchFamily="34" charset="0"/>
              </a:defRPr>
            </a:lvl7pPr>
            <a:lvl8pPr marL="3460890" indent="-230726" defTabSz="889257" eaLnBrk="0" fontAlgn="base" hangingPunct="0">
              <a:spcBef>
                <a:spcPct val="0"/>
              </a:spcBef>
              <a:spcAft>
                <a:spcPct val="0"/>
              </a:spcAft>
              <a:defRPr sz="2000">
                <a:solidFill>
                  <a:schemeClr val="tx1"/>
                </a:solidFill>
                <a:latin typeface="Arial" pitchFamily="34" charset="0"/>
              </a:defRPr>
            </a:lvl8pPr>
            <a:lvl9pPr marL="3922342" indent="-230726" defTabSz="889257" eaLnBrk="0" fontAlgn="base" hangingPunct="0">
              <a:spcBef>
                <a:spcPct val="0"/>
              </a:spcBef>
              <a:spcAft>
                <a:spcPct val="0"/>
              </a:spcAft>
              <a:defRPr sz="2000">
                <a:solidFill>
                  <a:schemeClr val="tx1"/>
                </a:solidFill>
                <a:latin typeface="Arial" pitchFamily="34" charset="0"/>
              </a:defRPr>
            </a:lvl9pPr>
          </a:lstStyle>
          <a:p>
            <a:pPr eaLnBrk="1" hangingPunct="1"/>
            <a:fld id="{D94CFDDC-E412-4960-874D-94E28A5F472D}" type="slidenum">
              <a:rPr lang="en-US" sz="1200"/>
              <a:pPr eaLnBrk="1" hangingPunct="1"/>
              <a:t>4</a:t>
            </a:fld>
            <a:endParaRPr lang="en-US" sz="1200"/>
          </a:p>
        </p:txBody>
      </p:sp>
      <p:sp>
        <p:nvSpPr>
          <p:cNvPr id="115715" name="Rectangle 2"/>
          <p:cNvSpPr>
            <a:spLocks noGrp="1" noRot="1" noChangeAspect="1" noChangeArrowheads="1" noTextEdit="1"/>
          </p:cNvSpPr>
          <p:nvPr>
            <p:ph type="sldImg"/>
          </p:nvPr>
        </p:nvSpPr>
        <p:spPr>
          <a:xfrm>
            <a:off x="639763" y="787400"/>
            <a:ext cx="5807075" cy="3267075"/>
          </a:xfrm>
          <a:ln/>
        </p:spPr>
      </p:sp>
      <p:sp>
        <p:nvSpPr>
          <p:cNvPr id="115716" name="Rectangle 3"/>
          <p:cNvSpPr>
            <a:spLocks noGrp="1" noChangeArrowheads="1"/>
          </p:cNvSpPr>
          <p:nvPr>
            <p:ph type="body" idx="1"/>
          </p:nvPr>
        </p:nvSpPr>
        <p:spPr>
          <a:xfrm>
            <a:off x="932363" y="4483035"/>
            <a:ext cx="5212246" cy="416613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Arial" pitchFamily="34" charset="0"/>
            </a:endParaRPr>
          </a:p>
        </p:txBody>
      </p:sp>
    </p:spTree>
    <p:extLst>
      <p:ext uri="{BB962C8B-B14F-4D97-AF65-F5344CB8AC3E}">
        <p14:creationId xmlns:p14="http://schemas.microsoft.com/office/powerpoint/2010/main" val="2425062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4000">
                <a:solidFill>
                  <a:schemeClr val="tx1"/>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CF1C694-CDDE-42AB-9484-126B5AA4FA54}" type="datetime1">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8EF98-1505-4F54-AD51-01D8E554C3D6}" type="slidenum">
              <a:rPr lang="en-US" smtClean="0"/>
              <a:t>‹#›</a:t>
            </a:fld>
            <a:endParaRPr lang="en-US"/>
          </a:p>
        </p:txBody>
      </p:sp>
    </p:spTree>
    <p:extLst>
      <p:ext uri="{BB962C8B-B14F-4D97-AF65-F5344CB8AC3E}">
        <p14:creationId xmlns:p14="http://schemas.microsoft.com/office/powerpoint/2010/main" val="2412767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25428" y="126493"/>
            <a:ext cx="9361772" cy="505618"/>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DA743DF-9950-4F59-8DB9-D2CE874A8732}" type="datetime1">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8EF98-1505-4F54-AD51-01D8E554C3D6}" type="slidenum">
              <a:rPr lang="en-US" smtClean="0"/>
              <a:t>‹#›</a:t>
            </a:fld>
            <a:endParaRPr lang="en-US"/>
          </a:p>
        </p:txBody>
      </p:sp>
    </p:spTree>
    <p:extLst>
      <p:ext uri="{BB962C8B-B14F-4D97-AF65-F5344CB8AC3E}">
        <p14:creationId xmlns:p14="http://schemas.microsoft.com/office/powerpoint/2010/main" val="2264027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68EE02-DC79-4002-A333-F03ED2E7B900}" type="datetime1">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8EF98-1505-4F54-AD51-01D8E554C3D6}" type="slidenum">
              <a:rPr lang="en-US" smtClean="0"/>
              <a:t>‹#›</a:t>
            </a:fld>
            <a:endParaRPr lang="en-US"/>
          </a:p>
        </p:txBody>
      </p:sp>
    </p:spTree>
    <p:extLst>
      <p:ext uri="{BB962C8B-B14F-4D97-AF65-F5344CB8AC3E}">
        <p14:creationId xmlns:p14="http://schemas.microsoft.com/office/powerpoint/2010/main" val="3380570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26195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6195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085FC8-6742-4D0B-BAF7-8BC135709890}" type="datetime1">
              <a:rPr lang="en-US" smtClean="0"/>
              <a:t>4/25/2025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68EF98-1505-4F54-AD51-01D8E554C3D6}" type="slidenum">
              <a:rPr lang="en-US" smtClean="0"/>
              <a:t>‹#›</a:t>
            </a:fld>
            <a:endParaRPr lang="en-US"/>
          </a:p>
        </p:txBody>
      </p:sp>
    </p:spTree>
    <p:extLst>
      <p:ext uri="{BB962C8B-B14F-4D97-AF65-F5344CB8AC3E}">
        <p14:creationId xmlns:p14="http://schemas.microsoft.com/office/powerpoint/2010/main" val="625478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F0638B-A7D9-4124-A2A1-0E677163C752}" type="datetime1">
              <a:rPr lang="en-US" smtClean="0"/>
              <a:t>4/25/2025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68EF98-1505-4F54-AD51-01D8E554C3D6}" type="slidenum">
              <a:rPr lang="en-US" smtClean="0"/>
              <a:t>‹#›</a:t>
            </a:fld>
            <a:endParaRPr lang="en-US"/>
          </a:p>
        </p:txBody>
      </p:sp>
    </p:spTree>
    <p:extLst>
      <p:ext uri="{BB962C8B-B14F-4D97-AF65-F5344CB8AC3E}">
        <p14:creationId xmlns:p14="http://schemas.microsoft.com/office/powerpoint/2010/main" val="237021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14EE8A-62DE-4DFD-951F-245D2C8B58AD}" type="datetime1">
              <a:rPr lang="en-US" smtClean="0"/>
              <a:t>4/25/2025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68EF98-1505-4F54-AD51-01D8E554C3D6}" type="slidenum">
              <a:rPr lang="en-US" smtClean="0"/>
              <a:t>‹#›</a:t>
            </a:fld>
            <a:endParaRPr lang="en-US"/>
          </a:p>
        </p:txBody>
      </p:sp>
    </p:spTree>
    <p:extLst>
      <p:ext uri="{BB962C8B-B14F-4D97-AF65-F5344CB8AC3E}">
        <p14:creationId xmlns:p14="http://schemas.microsoft.com/office/powerpoint/2010/main" val="604297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8872CF-675E-47EA-B35A-0A76833776FF}" type="datetime1">
              <a:rPr lang="en-US" smtClean="0"/>
              <a:t>4/25/2025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68EF98-1505-4F54-AD51-01D8E554C3D6}" type="slidenum">
              <a:rPr lang="en-US" smtClean="0"/>
              <a:t>‹#›</a:t>
            </a:fld>
            <a:endParaRPr lang="en-US"/>
          </a:p>
        </p:txBody>
      </p:sp>
    </p:spTree>
    <p:extLst>
      <p:ext uri="{BB962C8B-B14F-4D97-AF65-F5344CB8AC3E}">
        <p14:creationId xmlns:p14="http://schemas.microsoft.com/office/powerpoint/2010/main" val="1268965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D507AF-FB88-4DD1-B89A-9769A4C7B2DB}" type="datetime1">
              <a:rPr lang="en-US" smtClean="0"/>
              <a:t>4/25/2025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68EF98-1505-4F54-AD51-01D8E554C3D6}" type="slidenum">
              <a:rPr lang="en-US" smtClean="0"/>
              <a:t>‹#›</a:t>
            </a:fld>
            <a:endParaRPr lang="en-US"/>
          </a:p>
        </p:txBody>
      </p:sp>
    </p:spTree>
    <p:extLst>
      <p:ext uri="{BB962C8B-B14F-4D97-AF65-F5344CB8AC3E}">
        <p14:creationId xmlns:p14="http://schemas.microsoft.com/office/powerpoint/2010/main" val="271123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703CCF-8344-4A6B-B9D0-499372D2FD40}" type="datetime1">
              <a:rPr lang="en-US" smtClean="0"/>
              <a:t>4/25/2025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68EF98-1505-4F54-AD51-01D8E554C3D6}" type="slidenum">
              <a:rPr lang="en-US" smtClean="0"/>
              <a:t>‹#›</a:t>
            </a:fld>
            <a:endParaRPr lang="en-US"/>
          </a:p>
        </p:txBody>
      </p:sp>
    </p:spTree>
    <p:extLst>
      <p:ext uri="{BB962C8B-B14F-4D97-AF65-F5344CB8AC3E}">
        <p14:creationId xmlns:p14="http://schemas.microsoft.com/office/powerpoint/2010/main" val="65517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A66344-6533-4D75-8A60-D97260C5F1B7}" type="datetime1">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8EF98-1505-4F54-AD51-01D8E554C3D6}" type="slidenum">
              <a:rPr lang="en-US" smtClean="0"/>
              <a:t>‹#›</a:t>
            </a:fld>
            <a:endParaRPr lang="en-US"/>
          </a:p>
        </p:txBody>
      </p:sp>
    </p:spTree>
    <p:extLst>
      <p:ext uri="{BB962C8B-B14F-4D97-AF65-F5344CB8AC3E}">
        <p14:creationId xmlns:p14="http://schemas.microsoft.com/office/powerpoint/2010/main" val="2516295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57389E-F11D-4F3B-BF68-14B528373462}" type="datetime1">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8EF98-1505-4F54-AD51-01D8E554C3D6}" type="slidenum">
              <a:rPr lang="en-US" smtClean="0"/>
              <a:t>‹#›</a:t>
            </a:fld>
            <a:endParaRPr lang="en-US"/>
          </a:p>
        </p:txBody>
      </p:sp>
    </p:spTree>
    <p:extLst>
      <p:ext uri="{BB962C8B-B14F-4D97-AF65-F5344CB8AC3E}">
        <p14:creationId xmlns:p14="http://schemas.microsoft.com/office/powerpoint/2010/main" val="1580311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Header">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427971" y="325010"/>
            <a:ext cx="11457615" cy="627149"/>
          </a:xfrm>
          <a:prstGeom prst="rect">
            <a:avLst/>
          </a:prstGeom>
        </p:spPr>
        <p:txBody>
          <a:bodyPr anchor="t">
            <a:noAutofit/>
          </a:bodyPr>
          <a:lstStyle>
            <a:lvl1pPr algn="l">
              <a:defRPr sz="3200" b="1" i="0" cap="none">
                <a:solidFill>
                  <a:srgbClr val="000000"/>
                </a:solidFill>
                <a:latin typeface="Arial"/>
                <a:cs typeface="Arial"/>
              </a:defRPr>
            </a:lvl1pPr>
          </a:lstStyle>
          <a:p>
            <a:r>
              <a:rPr lang="en-US" dirty="0"/>
              <a:t>Click to Edit Header</a:t>
            </a:r>
          </a:p>
        </p:txBody>
      </p:sp>
      <p:pic>
        <p:nvPicPr>
          <p:cNvPr id="7" name="Picture 6" descr="JPL-logo_Stacked_RedBlack-RGB_small_040615.eps"/>
          <p:cNvPicPr>
            <a:picLocks noChangeAspect="1"/>
          </p:cNvPicPr>
          <p:nvPr userDrawn="1"/>
        </p:nvPicPr>
        <p:blipFill rotWithShape="1">
          <a:blip r:embed="rId2" cstate="print">
            <a:extLst>
              <a:ext uri="{28A0092B-C50C-407E-A947-70E740481C1C}">
                <a14:useLocalDpi xmlns:a14="http://schemas.microsoft.com/office/drawing/2010/main" val="0"/>
              </a:ext>
            </a:extLst>
          </a:blip>
          <a:srcRect b="36678"/>
          <a:stretch/>
        </p:blipFill>
        <p:spPr>
          <a:xfrm>
            <a:off x="11476113" y="6489377"/>
            <a:ext cx="463660" cy="160143"/>
          </a:xfrm>
          <a:prstGeom prst="rect">
            <a:avLst/>
          </a:prstGeom>
        </p:spPr>
      </p:pic>
      <p:sp>
        <p:nvSpPr>
          <p:cNvPr id="2" name="Date Placeholder 1"/>
          <p:cNvSpPr>
            <a:spLocks noGrp="1"/>
          </p:cNvSpPr>
          <p:nvPr>
            <p:ph type="dt" sz="half" idx="10"/>
          </p:nvPr>
        </p:nvSpPr>
        <p:spPr/>
        <p:txBody>
          <a:bodyPr/>
          <a:lstStyle/>
          <a:p>
            <a:fld id="{3259607E-246A-4C33-A28B-99E1C730DE1C}" type="datetime1">
              <a:rPr lang="en-US" smtClean="0"/>
              <a:t>4/25/2025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819BC3-7E48-734B-B255-F05E5B733943}" type="slidenum">
              <a:rPr lang="en-US" smtClean="0"/>
              <a:pPr/>
              <a:t>‹#›</a:t>
            </a:fld>
            <a:endParaRPr lang="en-US"/>
          </a:p>
        </p:txBody>
      </p:sp>
    </p:spTree>
    <p:extLst>
      <p:ext uri="{BB962C8B-B14F-4D97-AF65-F5344CB8AC3E}">
        <p14:creationId xmlns:p14="http://schemas.microsoft.com/office/powerpoint/2010/main" val="2202840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8" name="Shape 28"/>
          <p:cNvSpPr>
            <a:spLocks noGrp="1"/>
          </p:cNvSpPr>
          <p:nvPr>
            <p:ph type="title"/>
          </p:nvPr>
        </p:nvSpPr>
        <p:spPr>
          <a:xfrm>
            <a:off x="3158836" y="23922"/>
            <a:ext cx="7649844" cy="715962"/>
          </a:xfrm>
          <a:prstGeom prst="rect">
            <a:avLst/>
          </a:prstGeom>
        </p:spPr>
        <p:txBody>
          <a:bodyPr/>
          <a:lstStyle>
            <a:lvl1pPr>
              <a:defRPr sz="2400"/>
            </a:lvl1pPr>
          </a:lstStyle>
          <a:p>
            <a:r>
              <a:t>Title Text</a:t>
            </a:r>
          </a:p>
        </p:txBody>
      </p:sp>
      <p:sp>
        <p:nvSpPr>
          <p:cNvPr id="30" name="Shape 30"/>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3738699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AB6EEAD-EC65-475D-8839-5ECAA5A68493}"/>
              </a:ext>
            </a:extLst>
          </p:cNvPr>
          <p:cNvSpPr/>
          <p:nvPr userDrawn="1"/>
        </p:nvSpPr>
        <p:spPr>
          <a:xfrm>
            <a:off x="0" y="0"/>
            <a:ext cx="12192000" cy="81185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548641" y="1116532"/>
            <a:ext cx="10805160" cy="506043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FA669C-95BD-470E-B56D-97EF49A36FE1}" type="datetime1">
              <a:rPr lang="en-US" smtClean="0"/>
              <a:t>4/25/2025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68EF98-1505-4F54-AD51-01D8E554C3D6}" type="slidenum">
              <a:rPr lang="en-US" smtClean="0"/>
              <a:t>‹#›</a:t>
            </a:fld>
            <a:endParaRPr lang="en-US"/>
          </a:p>
        </p:txBody>
      </p:sp>
      <p:sp>
        <p:nvSpPr>
          <p:cNvPr id="2" name="Title Placeholder 1"/>
          <p:cNvSpPr>
            <a:spLocks noGrp="1"/>
          </p:cNvSpPr>
          <p:nvPr>
            <p:ph type="title"/>
          </p:nvPr>
        </p:nvSpPr>
        <p:spPr>
          <a:xfrm>
            <a:off x="2525428" y="126493"/>
            <a:ext cx="7141143" cy="505618"/>
          </a:xfrm>
          <a:prstGeom prst="rect">
            <a:avLst/>
          </a:prstGeom>
        </p:spPr>
        <p:txBody>
          <a:bodyPr vert="horz" lIns="91440" tIns="45720" rIns="91440" bIns="45720" rtlCol="0" anchor="ctr">
            <a:normAutofit/>
          </a:bodyPr>
          <a:lstStyle/>
          <a:p>
            <a:r>
              <a:rPr lang="en-US"/>
              <a:t>Click to edit Master title style</a:t>
            </a:r>
          </a:p>
        </p:txBody>
      </p:sp>
      <p:pic>
        <p:nvPicPr>
          <p:cNvPr id="10" name="Picture 9">
            <a:extLst>
              <a:ext uri="{FF2B5EF4-FFF2-40B4-BE49-F238E27FC236}">
                <a16:creationId xmlns:a16="http://schemas.microsoft.com/office/drawing/2014/main" id="{ADF31CB0-CC00-4924-9BD9-FB1C8BB0D2C3}"/>
              </a:ext>
            </a:extLst>
          </p:cNvPr>
          <p:cNvPicPr>
            <a:picLocks noChangeAspect="1"/>
          </p:cNvPicPr>
          <p:nvPr userDrawn="1"/>
        </p:nvPicPr>
        <p:blipFill rotWithShape="1">
          <a:blip r:embed="rId15" cstate="print">
            <a:extLst>
              <a:ext uri="{28A0092B-C50C-407E-A947-70E740481C1C}">
                <a14:useLocalDpi xmlns:a14="http://schemas.microsoft.com/office/drawing/2010/main" val="0"/>
              </a:ext>
            </a:extLst>
          </a:blip>
          <a:srcRect l="22951"/>
          <a:stretch/>
        </p:blipFill>
        <p:spPr>
          <a:xfrm>
            <a:off x="811944" y="225174"/>
            <a:ext cx="1627235" cy="397183"/>
          </a:xfrm>
          <a:prstGeom prst="rect">
            <a:avLst/>
          </a:prstGeom>
        </p:spPr>
      </p:pic>
      <p:pic>
        <p:nvPicPr>
          <p:cNvPr id="11" name="image2.png" descr="NASAblkBack">
            <a:extLst>
              <a:ext uri="{FF2B5EF4-FFF2-40B4-BE49-F238E27FC236}">
                <a16:creationId xmlns:a16="http://schemas.microsoft.com/office/drawing/2014/main" id="{A38C7392-AF25-4286-8747-B56EDB007B6F}"/>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0675" y="116739"/>
            <a:ext cx="741269" cy="590393"/>
          </a:xfrm>
          <a:prstGeom prst="rect">
            <a:avLst/>
          </a:prstGeom>
          <a:ln w="12700">
            <a:miter lim="400000"/>
          </a:ln>
        </p:spPr>
      </p:pic>
    </p:spTree>
    <p:extLst>
      <p:ext uri="{BB962C8B-B14F-4D97-AF65-F5344CB8AC3E}">
        <p14:creationId xmlns:p14="http://schemas.microsoft.com/office/powerpoint/2010/main" val="10436813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defTabSz="914400" rtl="0" eaLnBrk="1" latinLnBrk="0" hangingPunct="1">
        <a:lnSpc>
          <a:spcPct val="90000"/>
        </a:lnSpc>
        <a:spcBef>
          <a:spcPct val="0"/>
        </a:spcBef>
        <a:buNone/>
        <a:defRPr sz="32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2.mp4"/><Relationship Id="rId7" Type="http://schemas.openxmlformats.org/officeDocument/2006/relationships/oleObject" Target="../embeddings/oleObject1.bin"/><Relationship Id="rId12" Type="http://schemas.openxmlformats.org/officeDocument/2006/relationships/image" Target="../media/image8.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7.jpeg"/><Relationship Id="rId5" Type="http://schemas.openxmlformats.org/officeDocument/2006/relationships/slideLayout" Target="../slideLayouts/slideLayout6.xml"/><Relationship Id="rId10" Type="http://schemas.openxmlformats.org/officeDocument/2006/relationships/image" Target="../media/image6.png"/><Relationship Id="rId4" Type="http://schemas.openxmlformats.org/officeDocument/2006/relationships/video" Target="../media/media2.mp4"/><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jpeg"/><Relationship Id="rId3" Type="http://schemas.openxmlformats.org/officeDocument/2006/relationships/image" Target="../media/image11.png"/><Relationship Id="rId7" Type="http://schemas.openxmlformats.org/officeDocument/2006/relationships/hyperlink" Target="http://airs/images/dewar_isometric.jpg" TargetMode="External"/><Relationship Id="rId12" Type="http://schemas.openxmlformats.org/officeDocument/2006/relationships/image" Target="../media/image19.jpeg"/><Relationship Id="rId17" Type="http://schemas.openxmlformats.org/officeDocument/2006/relationships/image" Target="../media/image24.jpeg"/><Relationship Id="rId2" Type="http://schemas.openxmlformats.org/officeDocument/2006/relationships/image" Target="../media/image10.jpeg"/><Relationship Id="rId16" Type="http://schemas.openxmlformats.org/officeDocument/2006/relationships/image" Target="../media/image23.jpeg"/><Relationship Id="rId1" Type="http://schemas.openxmlformats.org/officeDocument/2006/relationships/slideLayout" Target="../slideLayouts/slideLayout6.xml"/><Relationship Id="rId6" Type="http://schemas.openxmlformats.org/officeDocument/2006/relationships/image" Target="../media/image14.png"/><Relationship Id="rId11" Type="http://schemas.openxmlformats.org/officeDocument/2006/relationships/image" Target="../media/image18.jpeg"/><Relationship Id="rId5" Type="http://schemas.openxmlformats.org/officeDocument/2006/relationships/image" Target="../media/image13.png"/><Relationship Id="rId15" Type="http://schemas.openxmlformats.org/officeDocument/2006/relationships/image" Target="../media/image22.png"/><Relationship Id="rId10"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16.jpeg"/><Relationship Id="rId14" Type="http://schemas.openxmlformats.org/officeDocument/2006/relationships/image" Target="../media/image21.jpe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jpeg"/><Relationship Id="rId7" Type="http://schemas.openxmlformats.org/officeDocument/2006/relationships/image" Target="../media/image30.png"/><Relationship Id="rId2" Type="http://schemas.openxmlformats.org/officeDocument/2006/relationships/image" Target="../media/image25.jpg"/><Relationship Id="rId1" Type="http://schemas.openxmlformats.org/officeDocument/2006/relationships/slideLayout" Target="../slideLayouts/slideLayout6.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13.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g"/></Relationships>
</file>

<file path=ppt/slides/_rels/slide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34.png"/><Relationship Id="rId4" Type="http://schemas.openxmlformats.org/officeDocument/2006/relationships/image" Target="../media/image42.jpeg"/></Relationships>
</file>

<file path=ppt/slides/_rels/slide1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8" Type="http://schemas.openxmlformats.org/officeDocument/2006/relationships/image" Target="../media/image52.jpg"/><Relationship Id="rId3" Type="http://schemas.openxmlformats.org/officeDocument/2006/relationships/slideLayout" Target="../slideLayouts/slideLayout2.xml"/><Relationship Id="rId7" Type="http://schemas.openxmlformats.org/officeDocument/2006/relationships/image" Target="../media/image51.jp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0.png"/><Relationship Id="rId5" Type="http://schemas.openxmlformats.org/officeDocument/2006/relationships/image" Target="../media/image49.jpg"/><Relationship Id="rId4" Type="http://schemas.openxmlformats.org/officeDocument/2006/relationships/image" Target="../media/image48.jpg"/><Relationship Id="rId9" Type="http://schemas.openxmlformats.org/officeDocument/2006/relationships/image" Target="../media/image53.png"/></Relationships>
</file>

<file path=ppt/slides/_rels/slide1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2374"/>
            <a:ext cx="10668000" cy="830990"/>
          </a:xfrm>
        </p:spPr>
        <p:txBody>
          <a:bodyPr>
            <a:normAutofit fontScale="90000"/>
          </a:bodyPr>
          <a:lstStyle/>
          <a:p>
            <a:r>
              <a:rPr lang="en-US" sz="3600" dirty="0"/>
              <a:t>Mars InfraRed Compact Atmospheric Temperature Sounder (MIRCATS)</a:t>
            </a:r>
          </a:p>
        </p:txBody>
      </p:sp>
      <p:sp>
        <p:nvSpPr>
          <p:cNvPr id="3" name="Subtitle 2"/>
          <p:cNvSpPr>
            <a:spLocks noGrp="1"/>
          </p:cNvSpPr>
          <p:nvPr>
            <p:ph type="subTitle" idx="1"/>
          </p:nvPr>
        </p:nvSpPr>
        <p:spPr>
          <a:xfrm>
            <a:off x="1400908" y="2446406"/>
            <a:ext cx="9144000" cy="1375626"/>
          </a:xfrm>
        </p:spPr>
        <p:txBody>
          <a:bodyPr>
            <a:noAutofit/>
          </a:bodyPr>
          <a:lstStyle/>
          <a:p>
            <a:r>
              <a:rPr lang="en-US" sz="2000" dirty="0"/>
              <a:t>T. Pagano, M. Mischna (NASA/JPL)</a:t>
            </a:r>
          </a:p>
          <a:p>
            <a:endParaRPr lang="en-US" sz="2000" dirty="0"/>
          </a:p>
          <a:p>
            <a:r>
              <a:rPr lang="en-US" sz="2000" dirty="0"/>
              <a:t>Interplanetary Small Satellite Conference</a:t>
            </a:r>
          </a:p>
          <a:p>
            <a:r>
              <a:rPr lang="en-US" sz="2000" dirty="0"/>
              <a:t>Pasadena, California</a:t>
            </a:r>
          </a:p>
          <a:p>
            <a:r>
              <a:rPr lang="en-US" sz="2000" dirty="0"/>
              <a:t>April 30, 2025</a:t>
            </a:r>
          </a:p>
        </p:txBody>
      </p:sp>
      <p:sp>
        <p:nvSpPr>
          <p:cNvPr id="4" name="Slide Number Placeholder 3"/>
          <p:cNvSpPr>
            <a:spLocks noGrp="1"/>
          </p:cNvSpPr>
          <p:nvPr>
            <p:ph type="sldNum" sz="quarter" idx="12"/>
          </p:nvPr>
        </p:nvSpPr>
        <p:spPr/>
        <p:txBody>
          <a:bodyPr/>
          <a:lstStyle/>
          <a:p>
            <a:fld id="{9D68EF98-1505-4F54-AD51-01D8E554C3D6}" type="slidenum">
              <a:rPr lang="en-US" smtClean="0"/>
              <a:t>1</a:t>
            </a:fld>
            <a:endParaRPr lang="en-US"/>
          </a:p>
        </p:txBody>
      </p:sp>
      <p:sp>
        <p:nvSpPr>
          <p:cNvPr id="6" name="Rectangle 5">
            <a:extLst>
              <a:ext uri="{FF2B5EF4-FFF2-40B4-BE49-F238E27FC236}">
                <a16:creationId xmlns:a16="http://schemas.microsoft.com/office/drawing/2014/main" id="{7A95632C-E079-43D3-A7DA-2C5A33E1CB2F}"/>
              </a:ext>
            </a:extLst>
          </p:cNvPr>
          <p:cNvSpPr/>
          <p:nvPr/>
        </p:nvSpPr>
        <p:spPr>
          <a:xfrm>
            <a:off x="1201947" y="6177856"/>
            <a:ext cx="10003766" cy="369332"/>
          </a:xfrm>
          <a:prstGeom prst="rect">
            <a:avLst/>
          </a:prstGeom>
        </p:spPr>
        <p:txBody>
          <a:bodyPr wrap="square">
            <a:spAutoFit/>
          </a:bodyPr>
          <a:lstStyle/>
          <a:p>
            <a:pPr algn="ctr"/>
            <a:r>
              <a:rPr lang="en-US" i="1" kern="0" dirty="0">
                <a:cs typeface="Arial"/>
                <a:sym typeface="Arial"/>
              </a:rPr>
              <a:t>© 2025 California Institute of Technology. Government sponsorship acknowledged.</a:t>
            </a:r>
          </a:p>
        </p:txBody>
      </p:sp>
    </p:spTree>
    <p:extLst>
      <p:ext uri="{BB962C8B-B14F-4D97-AF65-F5344CB8AC3E}">
        <p14:creationId xmlns:p14="http://schemas.microsoft.com/office/powerpoint/2010/main" val="41141689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AEB49-D4B0-B933-CBA2-B5E884885B9D}"/>
              </a:ext>
            </a:extLst>
          </p:cNvPr>
          <p:cNvSpPr>
            <a:spLocks noGrp="1"/>
          </p:cNvSpPr>
          <p:nvPr>
            <p:ph type="title"/>
          </p:nvPr>
        </p:nvSpPr>
        <p:spPr>
          <a:xfrm>
            <a:off x="2525428" y="126493"/>
            <a:ext cx="9361772" cy="505618"/>
          </a:xfrm>
        </p:spPr>
        <p:txBody>
          <a:bodyPr>
            <a:normAutofit fontScale="90000"/>
          </a:bodyPr>
          <a:lstStyle/>
          <a:p>
            <a:r>
              <a:rPr lang="en-US" dirty="0"/>
              <a:t>Agenda</a:t>
            </a:r>
          </a:p>
        </p:txBody>
      </p:sp>
      <p:sp>
        <p:nvSpPr>
          <p:cNvPr id="3" name="Content Placeholder 2">
            <a:extLst>
              <a:ext uri="{FF2B5EF4-FFF2-40B4-BE49-F238E27FC236}">
                <a16:creationId xmlns:a16="http://schemas.microsoft.com/office/drawing/2014/main" id="{759C722D-2F92-8D76-9D2C-43B53CC150B3}"/>
              </a:ext>
            </a:extLst>
          </p:cNvPr>
          <p:cNvSpPr>
            <a:spLocks noGrp="1"/>
          </p:cNvSpPr>
          <p:nvPr>
            <p:ph idx="1"/>
          </p:nvPr>
        </p:nvSpPr>
        <p:spPr>
          <a:xfrm>
            <a:off x="548641" y="1116532"/>
            <a:ext cx="10805160" cy="5060432"/>
          </a:xfrm>
        </p:spPr>
        <p:txBody>
          <a:bodyPr>
            <a:normAutofit fontScale="92500" lnSpcReduction="10000"/>
          </a:bodyPr>
          <a:lstStyle/>
          <a:p>
            <a:r>
              <a:rPr lang="en-US" dirty="0"/>
              <a:t>Hyperspectral IR (HSIR) Sounders measure atmospheric Temperature, Water Vapor and Trace Gases</a:t>
            </a:r>
          </a:p>
          <a:p>
            <a:pPr lvl="1"/>
            <a:r>
              <a:rPr lang="en-US" dirty="0"/>
              <a:t>NASA JPL 23 Year Anniversary of the Atmospheric Infrared Sounder (AIRS) on Aqua</a:t>
            </a:r>
          </a:p>
          <a:p>
            <a:pPr lvl="1"/>
            <a:r>
              <a:rPr lang="en-US" dirty="0"/>
              <a:t>AIRS has provided among the highest impact to the operational forecast of any other single instrument</a:t>
            </a:r>
          </a:p>
          <a:p>
            <a:pPr lvl="1"/>
            <a:r>
              <a:rPr lang="en-US" dirty="0"/>
              <a:t>New technology enables flight in CubeSat.  Airborne demonstration later this year.</a:t>
            </a:r>
          </a:p>
          <a:p>
            <a:r>
              <a:rPr lang="en-US" dirty="0"/>
              <a:t>HSIR Sounders use CO</a:t>
            </a:r>
            <a:r>
              <a:rPr lang="en-US" baseline="-25000" dirty="0"/>
              <a:t>2</a:t>
            </a:r>
            <a:r>
              <a:rPr lang="en-US" dirty="0"/>
              <a:t> to measure temperature profiles.  Mars is rich in CO</a:t>
            </a:r>
            <a:r>
              <a:rPr lang="en-US" baseline="-25000" dirty="0"/>
              <a:t>2</a:t>
            </a:r>
            <a:r>
              <a:rPr lang="en-US" dirty="0"/>
              <a:t> and well suited to a nadir-viewing IR sounder</a:t>
            </a:r>
          </a:p>
          <a:p>
            <a:r>
              <a:rPr lang="en-US" dirty="0"/>
              <a:t>Mars InfraRed Compact Atmospheric Temperature Sounder (MIRCATS) can bring AIRS-Like sampling with Global Daily Coverage to Mars in a CubeSat</a:t>
            </a:r>
          </a:p>
          <a:p>
            <a:pPr lvl="1"/>
            <a:r>
              <a:rPr lang="en-US" dirty="0"/>
              <a:t>Lower-tropospheric/PBL sensitivity complements other Mars temperature sounding approaches.</a:t>
            </a:r>
          </a:p>
          <a:p>
            <a:pPr lvl="1"/>
            <a:r>
              <a:rPr lang="en-US" dirty="0"/>
              <a:t>Expected to provide high value to regional and local weather forecasting for EDL and Surface Operations.</a:t>
            </a:r>
          </a:p>
          <a:p>
            <a:pPr lvl="1"/>
            <a:r>
              <a:rPr lang="en-US" dirty="0"/>
              <a:t>Science investigations include studies of dust lifting and dust storm evolution.</a:t>
            </a:r>
          </a:p>
        </p:txBody>
      </p:sp>
      <p:sp>
        <p:nvSpPr>
          <p:cNvPr id="4" name="Slide Number Placeholder 3">
            <a:extLst>
              <a:ext uri="{FF2B5EF4-FFF2-40B4-BE49-F238E27FC236}">
                <a16:creationId xmlns:a16="http://schemas.microsoft.com/office/drawing/2014/main" id="{1198F1E0-631B-FA2F-1B5C-0F11F45477B8}"/>
              </a:ext>
            </a:extLst>
          </p:cNvPr>
          <p:cNvSpPr>
            <a:spLocks noGrp="1"/>
          </p:cNvSpPr>
          <p:nvPr>
            <p:ph type="sldNum" sz="quarter" idx="12"/>
          </p:nvPr>
        </p:nvSpPr>
        <p:spPr>
          <a:xfrm>
            <a:off x="8610600" y="6356350"/>
            <a:ext cx="2743200" cy="365125"/>
          </a:xfrm>
        </p:spPr>
        <p:txBody>
          <a:bodyPr/>
          <a:lstStyle/>
          <a:p>
            <a:fld id="{9D68EF98-1505-4F54-AD51-01D8E554C3D6}" type="slidenum">
              <a:rPr lang="en-US" smtClean="0"/>
              <a:pPr/>
              <a:t>2</a:t>
            </a:fld>
            <a:endParaRPr lang="en-US" dirty="0"/>
          </a:p>
        </p:txBody>
      </p:sp>
    </p:spTree>
    <p:extLst>
      <p:ext uri="{BB962C8B-B14F-4D97-AF65-F5344CB8AC3E}">
        <p14:creationId xmlns:p14="http://schemas.microsoft.com/office/powerpoint/2010/main" val="1381287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Temperature Sounding of Mars Atmosphere Addresses </a:t>
            </a:r>
            <a:br>
              <a:rPr lang="en-US" dirty="0"/>
            </a:br>
            <a:r>
              <a:rPr lang="en-US" dirty="0"/>
              <a:t>Fundamental Mars Weather Operations and Research Needs</a:t>
            </a:r>
          </a:p>
        </p:txBody>
      </p:sp>
      <p:sp>
        <p:nvSpPr>
          <p:cNvPr id="3" name="Content Placeholder 2"/>
          <p:cNvSpPr>
            <a:spLocks noGrp="1"/>
          </p:cNvSpPr>
          <p:nvPr>
            <p:ph idx="1"/>
          </p:nvPr>
        </p:nvSpPr>
        <p:spPr/>
        <p:txBody>
          <a:bodyPr>
            <a:noAutofit/>
          </a:bodyPr>
          <a:lstStyle/>
          <a:p>
            <a:r>
              <a:rPr lang="en-US" sz="2000" b="1" dirty="0"/>
              <a:t>Map the state of the present-day climate of Mars (T, p) </a:t>
            </a:r>
            <a:r>
              <a:rPr lang="en-US" sz="2000" b="1" dirty="0">
                <a:sym typeface="Wingdings" pitchFamily="2" charset="2"/>
              </a:rPr>
              <a:t> winds</a:t>
            </a:r>
            <a:r>
              <a:rPr lang="en-US" sz="2000" dirty="0">
                <a:sym typeface="Wingdings" pitchFamily="2" charset="2"/>
              </a:rPr>
              <a:t>.  Characterize dynamics and thermal structure of atmosphere (MEPAG Goal II.A1). “</a:t>
            </a:r>
            <a:r>
              <a:rPr lang="en-US" sz="2000" dirty="0"/>
              <a:t>Future orbital mission concepts…should therefore seek to…significantly improve spatial and temporal coverage and resolution beyond the existing data and ideally span multiple Mars years to capture the full range of variability of the current Mars weather and climate.”</a:t>
            </a:r>
          </a:p>
          <a:p>
            <a:r>
              <a:rPr lang="en-US" sz="2000" b="1" dirty="0"/>
              <a:t>Determine aspects of the atmospheric state that affect EDL for human-scale missions to Mars</a:t>
            </a:r>
            <a:r>
              <a:rPr lang="en-US" sz="2000" dirty="0"/>
              <a:t> (MEPAG Goal IV.A1). “At all local times, make long-term (&gt;5 Mars years) observations of the global atmospheric temperature field (both the climatology and the weather variability) from the surface to an altitude ~80 km with ~5 km vertical resolution and a horizontal resolution of &lt;300 km.”</a:t>
            </a:r>
          </a:p>
          <a:p>
            <a:r>
              <a:rPr lang="en-US" sz="2000" b="1" dirty="0"/>
              <a:t>Determine how atmospheric waves drive atmospheric dynamics and energetics…by observing wave amplitudes, periods, phases, and </a:t>
            </a:r>
            <a:r>
              <a:rPr lang="en-US" sz="2000" b="1" dirty="0" err="1"/>
              <a:t>spatio</a:t>
            </a:r>
            <a:r>
              <a:rPr lang="en-US" sz="2000" b="1" dirty="0"/>
              <a:t>-temporal distributions in thermal …measurements over multiple annual cycles on Mars.</a:t>
            </a:r>
            <a:r>
              <a:rPr lang="en-US" sz="2000" dirty="0"/>
              <a:t>  (Origins, Worlds and Life: A Decadal Strategy for Planetary Science and Astrobiology 2023-2032, pg. 9-13). “The episodic and often unpredictable nature of wave-driven dynamical changes can only be understood via long-term atmospheric measurements of planetary atmospheres, combined with theoretical/modeling studies.”</a:t>
            </a:r>
            <a:endParaRPr lang="en-US" sz="2000" b="1" dirty="0"/>
          </a:p>
          <a:p>
            <a:pPr marL="0" indent="0">
              <a:buNone/>
            </a:pPr>
            <a:endParaRPr lang="en-US" sz="2400" dirty="0"/>
          </a:p>
          <a:p>
            <a:endParaRPr lang="en-US" sz="2000" dirty="0"/>
          </a:p>
        </p:txBody>
      </p:sp>
      <p:sp>
        <p:nvSpPr>
          <p:cNvPr id="4" name="Slide Number Placeholder 3">
            <a:extLst>
              <a:ext uri="{FF2B5EF4-FFF2-40B4-BE49-F238E27FC236}">
                <a16:creationId xmlns:a16="http://schemas.microsoft.com/office/drawing/2014/main" id="{AA9F9F33-F6CD-4506-9E47-5EFEF423EE41}"/>
              </a:ext>
            </a:extLst>
          </p:cNvPr>
          <p:cNvSpPr>
            <a:spLocks noGrp="1"/>
          </p:cNvSpPr>
          <p:nvPr>
            <p:ph type="sldNum" sz="quarter" idx="12"/>
          </p:nvPr>
        </p:nvSpPr>
        <p:spPr/>
        <p:txBody>
          <a:bodyPr/>
          <a:lstStyle/>
          <a:p>
            <a:fld id="{9D68EF98-1505-4F54-AD51-01D8E554C3D6}"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a:xfrm>
            <a:off x="4716444" y="187513"/>
            <a:ext cx="7128708" cy="505618"/>
          </a:xfrm>
        </p:spPr>
        <p:txBody>
          <a:bodyPr>
            <a:normAutofit fontScale="90000"/>
          </a:bodyPr>
          <a:lstStyle/>
          <a:p>
            <a:r>
              <a:rPr lang="en-US" dirty="0">
                <a:solidFill>
                  <a:schemeClr val="bg1"/>
                </a:solidFill>
              </a:rPr>
              <a:t>IR Sounders Measure Temperature and Water Vapor Profiles and Trace Gases</a:t>
            </a:r>
          </a:p>
        </p:txBody>
      </p:sp>
      <p:sp>
        <p:nvSpPr>
          <p:cNvPr id="7171" name="Slide Number Placeholder 4"/>
          <p:cNvSpPr>
            <a:spLocks noGrp="1"/>
          </p:cNvSpPr>
          <p:nvPr>
            <p:ph type="sldNum" sz="quarter" idx="12"/>
          </p:nvPr>
        </p:nvSpPr>
        <p:spPr>
          <a:xfrm>
            <a:off x="10937101" y="6498352"/>
            <a:ext cx="908051" cy="253916"/>
          </a:xfrm>
          <a:prstGeom prst="rect">
            <a:avLst/>
          </a:prstGeom>
          <a:ln w="12700">
            <a:miter lim="400000"/>
          </a:ln>
        </p:spPr>
        <p:txBody>
          <a:bodyPr lIns="45719" rIns="45719">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0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9D68EF98-1505-4F54-AD51-01D8E554C3D6}" type="slidenum">
              <a:rPr lang="en-US" smtClean="0"/>
              <a:pPr/>
              <a:t>4</a:t>
            </a:fld>
            <a:endParaRPr lang="en-US" sz="1050" dirty="0"/>
          </a:p>
        </p:txBody>
      </p:sp>
      <p:grpSp>
        <p:nvGrpSpPr>
          <p:cNvPr id="5" name="Group 4"/>
          <p:cNvGrpSpPr/>
          <p:nvPr/>
        </p:nvGrpSpPr>
        <p:grpSpPr>
          <a:xfrm>
            <a:off x="406400" y="1100234"/>
            <a:ext cx="6110087" cy="4657532"/>
            <a:chOff x="27136" y="1106755"/>
            <a:chExt cx="4814203" cy="3231915"/>
          </a:xfrm>
        </p:grpSpPr>
        <p:graphicFrame>
          <p:nvGraphicFramePr>
            <p:cNvPr id="7170" name="Object 2"/>
            <p:cNvGraphicFramePr>
              <a:graphicFrameLocks noChangeAspect="1"/>
            </p:cNvGraphicFramePr>
            <p:nvPr>
              <p:extLst>
                <p:ext uri="{D42A27DB-BD31-4B8C-83A1-F6EECF244321}">
                  <p14:modId xmlns:p14="http://schemas.microsoft.com/office/powerpoint/2010/main" val="3084230525"/>
                </p:ext>
              </p:extLst>
            </p:nvPr>
          </p:nvGraphicFramePr>
          <p:xfrm>
            <a:off x="27136" y="1106755"/>
            <a:ext cx="4814203" cy="3231915"/>
          </p:xfrm>
          <a:graphic>
            <a:graphicData uri="http://schemas.openxmlformats.org/presentationml/2006/ole">
              <mc:AlternateContent xmlns:mc="http://schemas.openxmlformats.org/markup-compatibility/2006">
                <mc:Choice xmlns:v="urn:schemas-microsoft-com:vml" Requires="v">
                  <p:oleObj name="Photo Editor Photo" r:id="rId7" imgW="6647619" imgH="4742857" progId="MSPhotoEd.3">
                    <p:embed/>
                  </p:oleObj>
                </mc:Choice>
                <mc:Fallback>
                  <p:oleObj name="Photo Editor Photo" r:id="rId7" imgW="6647619" imgH="4742857" progId="MSPhotoEd.3">
                    <p:embed/>
                    <p:pic>
                      <p:nvPicPr>
                        <p:cNvPr id="717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136" y="1106755"/>
                          <a:ext cx="4814203" cy="3231915"/>
                        </a:xfrm>
                        <a:prstGeom prst="rect">
                          <a:avLst/>
                        </a:prstGeom>
                        <a:noFill/>
                        <a:ln>
                          <a:noFill/>
                        </a:ln>
                        <a:effectLst/>
                      </p:spPr>
                    </p:pic>
                  </p:oleObj>
                </mc:Fallback>
              </mc:AlternateContent>
            </a:graphicData>
          </a:graphic>
        </p:graphicFrame>
        <p:sp>
          <p:nvSpPr>
            <p:cNvPr id="7175" name="Text Box 5"/>
            <p:cNvSpPr txBox="1">
              <a:spLocks noChangeArrowheads="1"/>
            </p:cNvSpPr>
            <p:nvPr/>
          </p:nvSpPr>
          <p:spPr bwMode="auto">
            <a:xfrm>
              <a:off x="395917" y="1219817"/>
              <a:ext cx="4076640" cy="366952"/>
            </a:xfrm>
            <a:prstGeom prst="rect">
              <a:avLst/>
            </a:prstGeom>
            <a:solidFill>
              <a:schemeClr val="bg1"/>
            </a:solidFill>
            <a:ln>
              <a:noFill/>
            </a:ln>
          </p:spPr>
          <p:txBody>
            <a:bodyPr wrap="square" lIns="96981" tIns="48491" rIns="96981" bIns="48491">
              <a:spAutoFit/>
            </a:bodyPr>
            <a:lstStyle>
              <a:lvl1pPr defTabSz="969963" eaLnBrk="0" hangingPunct="0">
                <a:defRPr sz="2000">
                  <a:solidFill>
                    <a:schemeClr val="tx1"/>
                  </a:solidFill>
                  <a:latin typeface="Arial" pitchFamily="34" charset="0"/>
                </a:defRPr>
              </a:lvl1pPr>
              <a:lvl2pPr marL="742950" indent="-285750" defTabSz="969963" eaLnBrk="0" hangingPunct="0">
                <a:defRPr sz="2000">
                  <a:solidFill>
                    <a:schemeClr val="tx1"/>
                  </a:solidFill>
                  <a:latin typeface="Arial" pitchFamily="34" charset="0"/>
                </a:defRPr>
              </a:lvl2pPr>
              <a:lvl3pPr marL="1143000" indent="-228600" defTabSz="969963" eaLnBrk="0" hangingPunct="0">
                <a:defRPr sz="2000">
                  <a:solidFill>
                    <a:schemeClr val="tx1"/>
                  </a:solidFill>
                  <a:latin typeface="Arial" pitchFamily="34" charset="0"/>
                </a:defRPr>
              </a:lvl3pPr>
              <a:lvl4pPr marL="1600200" indent="-228600" defTabSz="969963" eaLnBrk="0" hangingPunct="0">
                <a:defRPr sz="2000">
                  <a:solidFill>
                    <a:schemeClr val="tx1"/>
                  </a:solidFill>
                  <a:latin typeface="Arial" pitchFamily="34" charset="0"/>
                </a:defRPr>
              </a:lvl4pPr>
              <a:lvl5pPr marL="2057400" indent="-228600" defTabSz="969963" eaLnBrk="0" hangingPunct="0">
                <a:defRPr sz="2000">
                  <a:solidFill>
                    <a:schemeClr val="tx1"/>
                  </a:solidFill>
                  <a:latin typeface="Arial" pitchFamily="34" charset="0"/>
                </a:defRPr>
              </a:lvl5pPr>
              <a:lvl6pPr marL="2514600" indent="-228600" defTabSz="969963" eaLnBrk="0" fontAlgn="base" hangingPunct="0">
                <a:spcBef>
                  <a:spcPct val="0"/>
                </a:spcBef>
                <a:spcAft>
                  <a:spcPct val="0"/>
                </a:spcAft>
                <a:defRPr sz="2000">
                  <a:solidFill>
                    <a:schemeClr val="tx1"/>
                  </a:solidFill>
                  <a:latin typeface="Arial" pitchFamily="34" charset="0"/>
                </a:defRPr>
              </a:lvl6pPr>
              <a:lvl7pPr marL="2971800" indent="-228600" defTabSz="969963" eaLnBrk="0" fontAlgn="base" hangingPunct="0">
                <a:spcBef>
                  <a:spcPct val="0"/>
                </a:spcBef>
                <a:spcAft>
                  <a:spcPct val="0"/>
                </a:spcAft>
                <a:defRPr sz="2000">
                  <a:solidFill>
                    <a:schemeClr val="tx1"/>
                  </a:solidFill>
                  <a:latin typeface="Arial" pitchFamily="34" charset="0"/>
                </a:defRPr>
              </a:lvl7pPr>
              <a:lvl8pPr marL="3429000" indent="-228600" defTabSz="969963" eaLnBrk="0" fontAlgn="base" hangingPunct="0">
                <a:spcBef>
                  <a:spcPct val="0"/>
                </a:spcBef>
                <a:spcAft>
                  <a:spcPct val="0"/>
                </a:spcAft>
                <a:defRPr sz="2000">
                  <a:solidFill>
                    <a:schemeClr val="tx1"/>
                  </a:solidFill>
                  <a:latin typeface="Arial" pitchFamily="34" charset="0"/>
                </a:defRPr>
              </a:lvl8pPr>
              <a:lvl9pPr marL="3886200" indent="-228600" defTabSz="969963" eaLnBrk="0" fontAlgn="base" hangingPunct="0">
                <a:spcBef>
                  <a:spcPct val="0"/>
                </a:spcBef>
                <a:spcAft>
                  <a:spcPct val="0"/>
                </a:spcAft>
                <a:defRPr sz="2000">
                  <a:solidFill>
                    <a:schemeClr val="tx1"/>
                  </a:solidFill>
                  <a:latin typeface="Arial" pitchFamily="34" charset="0"/>
                </a:defRPr>
              </a:lvl9pPr>
            </a:lstStyle>
            <a:p>
              <a:pPr algn="ctr"/>
              <a:r>
                <a:rPr lang="en-US" sz="1400" dirty="0">
                  <a:latin typeface="Century Gothic Bold" charset="0"/>
                </a:rPr>
                <a:t>AIRS Channels for Tropical Atmosphere with </a:t>
              </a:r>
              <a:r>
                <a:rPr lang="en-US" sz="1400" dirty="0" err="1">
                  <a:latin typeface="Century Gothic Bold" charset="0"/>
                </a:rPr>
                <a:t>T_surf</a:t>
              </a:r>
              <a:r>
                <a:rPr lang="en-US" sz="1400" dirty="0">
                  <a:latin typeface="Century Gothic Bold" charset="0"/>
                </a:rPr>
                <a:t> = 301K </a:t>
              </a:r>
            </a:p>
            <a:p>
              <a:pPr algn="ctr"/>
              <a:endParaRPr lang="en-US" sz="1400" dirty="0">
                <a:latin typeface="Times New Roman" pitchFamily="18" charset="0"/>
              </a:endParaRPr>
            </a:p>
          </p:txBody>
        </p:sp>
      </p:grpSp>
      <p:pic>
        <p:nvPicPr>
          <p:cNvPr id="4" name="airs_pv_19b">
            <a:hlinkClick r:id="" action="ppaction://media"/>
            <a:extLst>
              <a:ext uri="{FF2B5EF4-FFF2-40B4-BE49-F238E27FC236}">
                <a16:creationId xmlns:a16="http://schemas.microsoft.com/office/drawing/2014/main" id="{BBEDE893-D5AF-53E3-CBD1-D4797C9ED9D0}"/>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l="17937" r="14374"/>
          <a:stretch/>
        </p:blipFill>
        <p:spPr>
          <a:xfrm>
            <a:off x="8443466" y="1100234"/>
            <a:ext cx="3292039" cy="2735710"/>
          </a:xfrm>
          <a:prstGeom prst="rect">
            <a:avLst/>
          </a:prstGeom>
        </p:spPr>
      </p:pic>
      <p:sp>
        <p:nvSpPr>
          <p:cNvPr id="6" name="TextBox 5">
            <a:extLst>
              <a:ext uri="{FF2B5EF4-FFF2-40B4-BE49-F238E27FC236}">
                <a16:creationId xmlns:a16="http://schemas.microsoft.com/office/drawing/2014/main" id="{31BB4034-3542-CE56-C4C8-DF36D39A8E81}"/>
              </a:ext>
            </a:extLst>
          </p:cNvPr>
          <p:cNvSpPr txBox="1"/>
          <p:nvPr/>
        </p:nvSpPr>
        <p:spPr>
          <a:xfrm>
            <a:off x="6814301" y="1191820"/>
            <a:ext cx="1742378" cy="1200329"/>
          </a:xfrm>
          <a:prstGeom prst="rect">
            <a:avLst/>
          </a:prstGeom>
          <a:noFill/>
        </p:spPr>
        <p:txBody>
          <a:bodyPr wrap="square" rtlCol="0">
            <a:spAutoFit/>
          </a:bodyPr>
          <a:lstStyle/>
          <a:p>
            <a:pPr algn="ctr"/>
            <a:r>
              <a:rPr lang="en-US" dirty="0">
                <a:solidFill>
                  <a:schemeClr val="bg1"/>
                </a:solidFill>
              </a:rPr>
              <a:t>AIRS Global Daily Temperature at 600 mb</a:t>
            </a:r>
          </a:p>
        </p:txBody>
      </p:sp>
      <p:sp>
        <p:nvSpPr>
          <p:cNvPr id="2" name="TextBox 1">
            <a:extLst>
              <a:ext uri="{FF2B5EF4-FFF2-40B4-BE49-F238E27FC236}">
                <a16:creationId xmlns:a16="http://schemas.microsoft.com/office/drawing/2014/main" id="{D1E14C22-B662-AC6D-DFF7-C136ECA576EE}"/>
              </a:ext>
            </a:extLst>
          </p:cNvPr>
          <p:cNvSpPr txBox="1"/>
          <p:nvPr/>
        </p:nvSpPr>
        <p:spPr>
          <a:xfrm>
            <a:off x="5082813" y="5725628"/>
            <a:ext cx="915765" cy="923330"/>
          </a:xfrm>
          <a:prstGeom prst="rect">
            <a:avLst/>
          </a:prstGeom>
          <a:noFill/>
        </p:spPr>
        <p:txBody>
          <a:bodyPr wrap="none" rtlCol="0">
            <a:spAutoFit/>
          </a:bodyPr>
          <a:lstStyle/>
          <a:p>
            <a:pPr algn="ctr"/>
            <a:r>
              <a:rPr lang="en-US" dirty="0">
                <a:solidFill>
                  <a:schemeClr val="bg1"/>
                </a:solidFill>
              </a:rPr>
              <a:t>MWIR</a:t>
            </a:r>
          </a:p>
          <a:p>
            <a:pPr algn="ctr"/>
            <a:r>
              <a:rPr lang="en-US" dirty="0">
                <a:solidFill>
                  <a:schemeClr val="bg1"/>
                </a:solidFill>
              </a:rPr>
              <a:t>CO, CO</a:t>
            </a:r>
            <a:r>
              <a:rPr lang="en-US" baseline="-25000" dirty="0">
                <a:solidFill>
                  <a:schemeClr val="bg1"/>
                </a:solidFill>
              </a:rPr>
              <a:t>2</a:t>
            </a:r>
          </a:p>
          <a:p>
            <a:pPr algn="ctr"/>
            <a:r>
              <a:rPr lang="en-US" dirty="0">
                <a:solidFill>
                  <a:schemeClr val="bg1"/>
                </a:solidFill>
              </a:rPr>
              <a:t>4-5 µm</a:t>
            </a:r>
          </a:p>
        </p:txBody>
      </p:sp>
      <p:sp>
        <p:nvSpPr>
          <p:cNvPr id="3" name="TextBox 2">
            <a:extLst>
              <a:ext uri="{FF2B5EF4-FFF2-40B4-BE49-F238E27FC236}">
                <a16:creationId xmlns:a16="http://schemas.microsoft.com/office/drawing/2014/main" id="{D5926EFB-451A-477F-2C75-23723DD95E8E}"/>
              </a:ext>
            </a:extLst>
          </p:cNvPr>
          <p:cNvSpPr txBox="1"/>
          <p:nvPr/>
        </p:nvSpPr>
        <p:spPr>
          <a:xfrm>
            <a:off x="790583" y="5725628"/>
            <a:ext cx="1087157" cy="923330"/>
          </a:xfrm>
          <a:prstGeom prst="rect">
            <a:avLst/>
          </a:prstGeom>
          <a:noFill/>
        </p:spPr>
        <p:txBody>
          <a:bodyPr wrap="none" rtlCol="0">
            <a:spAutoFit/>
          </a:bodyPr>
          <a:lstStyle/>
          <a:p>
            <a:pPr algn="ctr"/>
            <a:r>
              <a:rPr lang="en-US" dirty="0">
                <a:solidFill>
                  <a:schemeClr val="bg1"/>
                </a:solidFill>
              </a:rPr>
              <a:t>LWIR</a:t>
            </a:r>
          </a:p>
          <a:p>
            <a:pPr algn="ctr"/>
            <a:r>
              <a:rPr lang="en-US" dirty="0">
                <a:solidFill>
                  <a:schemeClr val="bg1"/>
                </a:solidFill>
              </a:rPr>
              <a:t>CO</a:t>
            </a:r>
            <a:r>
              <a:rPr lang="en-US" baseline="-25000" dirty="0">
                <a:solidFill>
                  <a:schemeClr val="bg1"/>
                </a:solidFill>
              </a:rPr>
              <a:t>2</a:t>
            </a:r>
            <a:endParaRPr lang="en-US" dirty="0">
              <a:solidFill>
                <a:schemeClr val="bg1"/>
              </a:solidFill>
            </a:endParaRPr>
          </a:p>
          <a:p>
            <a:pPr algn="ctr"/>
            <a:r>
              <a:rPr lang="en-US" dirty="0">
                <a:solidFill>
                  <a:schemeClr val="bg1"/>
                </a:solidFill>
              </a:rPr>
              <a:t>13-14 µm</a:t>
            </a:r>
          </a:p>
        </p:txBody>
      </p:sp>
      <p:pic>
        <p:nvPicPr>
          <p:cNvPr id="7" name="co_050801">
            <a:hlinkClick r:id="" action="ppaction://media"/>
            <a:extLst>
              <a:ext uri="{FF2B5EF4-FFF2-40B4-BE49-F238E27FC236}">
                <a16:creationId xmlns:a16="http://schemas.microsoft.com/office/drawing/2014/main" id="{94F7FA46-B879-AF18-1695-6068D3541A27}"/>
              </a:ext>
            </a:extLst>
          </p:cNvPr>
          <p:cNvPicPr>
            <a:picLocks noChangeAspect="1"/>
          </p:cNvPicPr>
          <p:nvPr>
            <a:videoFile r:link="rId4"/>
            <p:extLst>
              <p:ext uri="{DAA4B4D4-6D71-4841-9C94-3DE7FCFB9230}">
                <p14:media xmlns:p14="http://schemas.microsoft.com/office/powerpoint/2010/main" r:embed="rId3"/>
              </p:ext>
            </p:extLst>
          </p:nvPr>
        </p:nvPicPr>
        <p:blipFill>
          <a:blip r:embed="rId10"/>
          <a:srcRect l="14971" r="17832"/>
          <a:stretch/>
        </p:blipFill>
        <p:spPr>
          <a:xfrm>
            <a:off x="8443466" y="3958789"/>
            <a:ext cx="3292039" cy="2755708"/>
          </a:xfrm>
          <a:prstGeom prst="rect">
            <a:avLst/>
          </a:prstGeom>
        </p:spPr>
      </p:pic>
      <p:sp>
        <p:nvSpPr>
          <p:cNvPr id="8" name="TextBox 7">
            <a:extLst>
              <a:ext uri="{FF2B5EF4-FFF2-40B4-BE49-F238E27FC236}">
                <a16:creationId xmlns:a16="http://schemas.microsoft.com/office/drawing/2014/main" id="{108C62D1-53EF-0C65-2408-3EF25ED2F65D}"/>
              </a:ext>
            </a:extLst>
          </p:cNvPr>
          <p:cNvSpPr txBox="1"/>
          <p:nvPr/>
        </p:nvSpPr>
        <p:spPr>
          <a:xfrm>
            <a:off x="6900670" y="4854425"/>
            <a:ext cx="1742378" cy="923330"/>
          </a:xfrm>
          <a:prstGeom prst="rect">
            <a:avLst/>
          </a:prstGeom>
          <a:noFill/>
        </p:spPr>
        <p:txBody>
          <a:bodyPr wrap="square" rtlCol="0">
            <a:spAutoFit/>
          </a:bodyPr>
          <a:lstStyle/>
          <a:p>
            <a:pPr algn="ctr"/>
            <a:r>
              <a:rPr lang="en-US" dirty="0">
                <a:solidFill>
                  <a:schemeClr val="bg1"/>
                </a:solidFill>
              </a:rPr>
              <a:t>AIRS Global Daily Total Column CO</a:t>
            </a:r>
          </a:p>
        </p:txBody>
      </p:sp>
      <p:pic>
        <p:nvPicPr>
          <p:cNvPr id="10" name="Picture 23" descr="http://www.redorbit.com/user_files/images/technology/space_tech/nasa_1gal_logo.jpg">
            <a:extLst>
              <a:ext uri="{FF2B5EF4-FFF2-40B4-BE49-F238E27FC236}">
                <a16:creationId xmlns:a16="http://schemas.microsoft.com/office/drawing/2014/main" id="{042B168A-8ABA-4298-6570-39E2AAB4BD8D}"/>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234425" y="209042"/>
            <a:ext cx="1385888"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11CA9260-A0FA-F46E-7C9B-FC26E937780D}"/>
              </a:ext>
            </a:extLst>
          </p:cNvPr>
          <p:cNvSpPr>
            <a:spLocks noChangeArrowheads="1"/>
          </p:cNvSpPr>
          <p:nvPr/>
        </p:nvSpPr>
        <p:spPr bwMode="auto">
          <a:xfrm>
            <a:off x="1770044" y="315893"/>
            <a:ext cx="2946400" cy="553998"/>
          </a:xfrm>
          <a:prstGeom prst="rect">
            <a:avLst/>
          </a:prstGeom>
          <a:noFill/>
          <a:ln w="9525">
            <a:noFill/>
            <a:miter lim="800000"/>
            <a:headEnd/>
            <a:tailEnd/>
          </a:ln>
          <a:effectLst/>
        </p:spPr>
        <p:txBody>
          <a:bodyPr>
            <a:spAutoFit/>
          </a:bodyPr>
          <a:lstStyle/>
          <a:p>
            <a:pPr eaLnBrk="0" hangingPunct="0">
              <a:defRPr/>
            </a:pPr>
            <a:r>
              <a:rPr lang="en-US" sz="1000" b="0" dirty="0">
                <a:solidFill>
                  <a:schemeClr val="bg1"/>
                </a:solidFill>
                <a:latin typeface="Helvetica" panose="020B0604020202020204" pitchFamily="34" charset="0"/>
                <a:cs typeface="Helvetica" panose="020B0604020202020204" pitchFamily="34" charset="0"/>
              </a:rPr>
              <a:t>National Aeronautics and Space Administration</a:t>
            </a:r>
          </a:p>
          <a:p>
            <a:pPr eaLnBrk="0" hangingPunct="0">
              <a:defRPr/>
            </a:pPr>
            <a:r>
              <a:rPr lang="en-US" sz="1000" b="0" dirty="0">
                <a:solidFill>
                  <a:schemeClr val="bg1"/>
                </a:solidFill>
                <a:latin typeface="Helvetica" panose="020B0604020202020204" pitchFamily="34" charset="0"/>
                <a:cs typeface="Helvetica" panose="020B0604020202020204" pitchFamily="34" charset="0"/>
              </a:rPr>
              <a:t>Jet Propulsion Laboratory</a:t>
            </a:r>
          </a:p>
          <a:p>
            <a:pPr eaLnBrk="0" hangingPunct="0">
              <a:defRPr/>
            </a:pPr>
            <a:r>
              <a:rPr lang="en-US" sz="1000" b="0" dirty="0">
                <a:solidFill>
                  <a:schemeClr val="bg1"/>
                </a:solidFill>
                <a:latin typeface="Helvetica" panose="020B0604020202020204" pitchFamily="34" charset="0"/>
                <a:cs typeface="Helvetica" panose="020B0604020202020204" pitchFamily="34" charset="0"/>
              </a:rPr>
              <a:t>California Institute of Technology</a:t>
            </a:r>
          </a:p>
        </p:txBody>
      </p:sp>
      <p:pic>
        <p:nvPicPr>
          <p:cNvPr id="12" name="Picture 6">
            <a:extLst>
              <a:ext uri="{FF2B5EF4-FFF2-40B4-BE49-F238E27FC236}">
                <a16:creationId xmlns:a16="http://schemas.microsoft.com/office/drawing/2014/main" id="{B96DF96E-E1A6-8F5B-0D56-AC3E617DA8D9}"/>
              </a:ext>
            </a:extLst>
          </p:cNvPr>
          <p:cNvPicPr>
            <a:picLocks noChangeAspect="1" noChangeArrowheads="1"/>
          </p:cNvPicPr>
          <p:nvPr/>
        </p:nvPicPr>
        <p:blipFill>
          <a:blip r:embed="rId12" cstate="hqprint">
            <a:extLst>
              <a:ext uri="{28A0092B-C50C-407E-A947-70E740481C1C}">
                <a14:useLocalDpi xmlns:a14="http://schemas.microsoft.com/office/drawing/2010/main"/>
              </a:ext>
            </a:extLst>
          </a:blip>
          <a:srcRect/>
          <a:stretch>
            <a:fillRect/>
          </a:stretch>
        </p:blipFill>
        <p:spPr>
          <a:xfrm>
            <a:off x="5716141" y="2610797"/>
            <a:ext cx="2727325" cy="1790700"/>
          </a:xfrm>
          <a:prstGeom prst="rect">
            <a:avLst/>
          </a:prstGeom>
          <a:noFill/>
        </p:spPr>
      </p:pic>
      <p:sp>
        <p:nvSpPr>
          <p:cNvPr id="13" name="TextBox 12">
            <a:extLst>
              <a:ext uri="{FF2B5EF4-FFF2-40B4-BE49-F238E27FC236}">
                <a16:creationId xmlns:a16="http://schemas.microsoft.com/office/drawing/2014/main" id="{ABEE94DC-7C29-E838-8C67-73E9F16DF729}"/>
              </a:ext>
            </a:extLst>
          </p:cNvPr>
          <p:cNvSpPr txBox="1"/>
          <p:nvPr/>
        </p:nvSpPr>
        <p:spPr>
          <a:xfrm>
            <a:off x="5956458" y="3878928"/>
            <a:ext cx="2295821" cy="430887"/>
          </a:xfrm>
          <a:prstGeom prst="rect">
            <a:avLst/>
          </a:prstGeom>
          <a:solidFill>
            <a:schemeClr val="bg1"/>
          </a:solidFill>
        </p:spPr>
        <p:txBody>
          <a:bodyPr wrap="none" rtlCol="0">
            <a:spAutoFit/>
          </a:bodyPr>
          <a:lstStyle/>
          <a:p>
            <a:pPr algn="ctr"/>
            <a:r>
              <a:rPr lang="en-US" sz="1100" dirty="0"/>
              <a:t>Atmospheric Infrared Sounder (AIRS)</a:t>
            </a:r>
          </a:p>
          <a:p>
            <a:pPr algn="ctr"/>
            <a:r>
              <a:rPr lang="en-US" sz="1100" dirty="0"/>
              <a:t>BAE Systems/JPL</a:t>
            </a:r>
          </a:p>
        </p:txBody>
      </p:sp>
      <p:sp>
        <p:nvSpPr>
          <p:cNvPr id="14" name="TextBox 13">
            <a:extLst>
              <a:ext uri="{FF2B5EF4-FFF2-40B4-BE49-F238E27FC236}">
                <a16:creationId xmlns:a16="http://schemas.microsoft.com/office/drawing/2014/main" id="{F0C3CC9F-79EF-1EE4-5813-BAA8A70809AC}"/>
              </a:ext>
            </a:extLst>
          </p:cNvPr>
          <p:cNvSpPr txBox="1"/>
          <p:nvPr/>
        </p:nvSpPr>
        <p:spPr>
          <a:xfrm>
            <a:off x="2313607" y="6189201"/>
            <a:ext cx="2402837" cy="369332"/>
          </a:xfrm>
          <a:prstGeom prst="rect">
            <a:avLst/>
          </a:prstGeom>
          <a:noFill/>
        </p:spPr>
        <p:txBody>
          <a:bodyPr wrap="none" rtlCol="0">
            <a:spAutoFit/>
          </a:bodyPr>
          <a:lstStyle/>
          <a:p>
            <a:r>
              <a:rPr lang="en-US" dirty="0">
                <a:solidFill>
                  <a:schemeClr val="bg1"/>
                </a:solidFill>
              </a:rPr>
              <a:t>https://airs.jpl.nasa.gov</a:t>
            </a:r>
          </a:p>
        </p:txBody>
      </p:sp>
    </p:spTree>
    <p:extLst>
      <p:ext uri="{BB962C8B-B14F-4D97-AF65-F5344CB8AC3E}">
        <p14:creationId xmlns:p14="http://schemas.microsoft.com/office/powerpoint/2010/main" val="1931121989"/>
      </p:ext>
    </p:extLst>
  </p:cSld>
  <p:clrMapOvr>
    <a:masterClrMapping/>
  </p:clrMapOvr>
  <p:transition spd="med" advTm="8059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960" fill="hold"/>
                                        <p:tgtEl>
                                          <p:spTgt spid="4"/>
                                        </p:tgtEl>
                                      </p:cBhvr>
                                    </p:cmd>
                                  </p:childTnLst>
                                </p:cTn>
                              </p:par>
                            </p:childTnLst>
                          </p:cTn>
                        </p:par>
                        <p:par>
                          <p:cTn id="7" fill="hold">
                            <p:stCondLst>
                              <p:cond delay="8960"/>
                            </p:stCondLst>
                            <p:childTnLst>
                              <p:par>
                                <p:cTn id="8" presetID="1" presetClass="mediacall" presetSubtype="0" fill="hold" nodeType="afterEffect">
                                  <p:stCondLst>
                                    <p:cond delay="0"/>
                                  </p:stCondLst>
                                  <p:childTnLst>
                                    <p:cmd type="call" cmd="playFrom(0.0)">
                                      <p:cBhvr>
                                        <p:cTn id="9" dur="1021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video>
              <p:cMediaNode vol="80000">
                <p:cTn id="16" repeatCount="indefinite" fill="hold" display="0">
                  <p:stCondLst>
                    <p:cond delay="indefinite"/>
                  </p:stCondLst>
                </p:cTn>
                <p:tgtEl>
                  <p:spTgt spid="7"/>
                </p:tgtEl>
              </p:cMediaNode>
            </p:video>
            <p:seq concurrent="1" nextAc="seek">
              <p:cTn id="17" restart="whenNotActive" fill="hold" evtFilter="cancelBubble" nodeType="interactiveSeq">
                <p:stCondLst>
                  <p:cond evt="onClick" delay="0">
                    <p:tgtEl>
                      <p:spTgt spid="7"/>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7"/>
                                        </p:tgtEl>
                                      </p:cBhvr>
                                    </p:cmd>
                                  </p:childTnLst>
                                </p:cTn>
                              </p:par>
                            </p:childTnLst>
                          </p:cTn>
                        </p:par>
                      </p:childTnLst>
                    </p:cTn>
                  </p:par>
                </p:childTnLst>
              </p:cTn>
              <p:nextCondLst>
                <p:cond evt="onClick" delay="0">
                  <p:tgtEl>
                    <p:spTgt spid="7"/>
                  </p:tgtEl>
                </p:cond>
              </p:nextCondLst>
            </p:seq>
          </p:childTnLst>
        </p:cTn>
      </p:par>
    </p:tnLst>
  </p:timing>
  <p:extLst>
    <p:ext uri="{E180D4A7-C9FB-4DFB-919C-405C955672EB}">
      <p14:showEvtLst xmlns:p14="http://schemas.microsoft.com/office/powerpoint/2010/main">
        <p14:playEvt time="68" objId="2"/>
        <p14:playEvt time="22507" objId="2"/>
        <p14:playEvt time="44846" objId="2"/>
        <p14:playEvt time="67187" objId="2"/>
        <p14:stopEvt time="80597" objId="2"/>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C1814-FEFD-A2B0-6D38-E258AD2C1A64}"/>
              </a:ext>
            </a:extLst>
          </p:cNvPr>
          <p:cNvSpPr>
            <a:spLocks noGrp="1"/>
          </p:cNvSpPr>
          <p:nvPr>
            <p:ph type="title"/>
          </p:nvPr>
        </p:nvSpPr>
        <p:spPr>
          <a:xfrm>
            <a:off x="2525713" y="127000"/>
            <a:ext cx="8740050" cy="504825"/>
          </a:xfrm>
        </p:spPr>
        <p:txBody>
          <a:bodyPr>
            <a:noAutofit/>
          </a:bodyPr>
          <a:lstStyle/>
          <a:p>
            <a:r>
              <a:rPr lang="en-US" sz="2400" dirty="0"/>
              <a:t>AIRS Data Provided Highest Improvement to Operational Earth Weather Forecast of Any Single Instrument During First Flight Decade</a:t>
            </a:r>
          </a:p>
        </p:txBody>
      </p:sp>
      <p:sp>
        <p:nvSpPr>
          <p:cNvPr id="3" name="Slide Number Placeholder 2">
            <a:extLst>
              <a:ext uri="{FF2B5EF4-FFF2-40B4-BE49-F238E27FC236}">
                <a16:creationId xmlns:a16="http://schemas.microsoft.com/office/drawing/2014/main" id="{51EC17BD-E33E-9F33-7820-C296E10E442F}"/>
              </a:ext>
            </a:extLst>
          </p:cNvPr>
          <p:cNvSpPr>
            <a:spLocks noGrp="1"/>
          </p:cNvSpPr>
          <p:nvPr>
            <p:ph type="sldNum" sz="quarter" idx="12"/>
          </p:nvPr>
        </p:nvSpPr>
        <p:spPr>
          <a:xfrm>
            <a:off x="8610600" y="6356350"/>
            <a:ext cx="2743200" cy="365125"/>
          </a:xfrm>
        </p:spPr>
        <p:txBody>
          <a:bodyPr/>
          <a:lstStyle/>
          <a:p>
            <a:fld id="{9D68EF98-1505-4F54-AD51-01D8E554C3D6}" type="slidenum">
              <a:rPr lang="en-US" smtClean="0"/>
              <a:pPr/>
              <a:t>5</a:t>
            </a:fld>
            <a:endParaRPr lang="en-US"/>
          </a:p>
        </p:txBody>
      </p:sp>
      <p:pic>
        <p:nvPicPr>
          <p:cNvPr id="4" name="Picture 3">
            <a:extLst>
              <a:ext uri="{FF2B5EF4-FFF2-40B4-BE49-F238E27FC236}">
                <a16:creationId xmlns:a16="http://schemas.microsoft.com/office/drawing/2014/main" id="{154296EE-F852-2BAD-9D95-D9BC970DD489}"/>
              </a:ext>
            </a:extLst>
          </p:cNvPr>
          <p:cNvPicPr>
            <a:picLocks noChangeAspect="1"/>
          </p:cNvPicPr>
          <p:nvPr/>
        </p:nvPicPr>
        <p:blipFill>
          <a:blip r:embed="rId2"/>
          <a:stretch>
            <a:fillRect/>
          </a:stretch>
        </p:blipFill>
        <p:spPr>
          <a:xfrm>
            <a:off x="2073401" y="1446213"/>
            <a:ext cx="8045196" cy="4302252"/>
          </a:xfrm>
          <a:prstGeom prst="rect">
            <a:avLst/>
          </a:prstGeom>
        </p:spPr>
      </p:pic>
      <p:sp>
        <p:nvSpPr>
          <p:cNvPr id="5" name="Rectangle 6">
            <a:extLst>
              <a:ext uri="{FF2B5EF4-FFF2-40B4-BE49-F238E27FC236}">
                <a16:creationId xmlns:a16="http://schemas.microsoft.com/office/drawing/2014/main" id="{58C69069-6DA7-A4BE-6D84-A9B5643FEAC6}"/>
              </a:ext>
            </a:extLst>
          </p:cNvPr>
          <p:cNvSpPr>
            <a:spLocks noChangeArrowheads="1"/>
          </p:cNvSpPr>
          <p:nvPr/>
        </p:nvSpPr>
        <p:spPr bwMode="auto">
          <a:xfrm>
            <a:off x="4454526" y="5056188"/>
            <a:ext cx="4575175"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00000"/>
              <a:buFont typeface="Times" charset="0"/>
              <a:buChar char="•"/>
              <a:defRPr sz="2000" b="1">
                <a:solidFill>
                  <a:schemeClr val="tx1"/>
                </a:solidFill>
                <a:latin typeface="Helvetica" charset="0"/>
                <a:ea typeface="ＭＳ Ｐゴシック" charset="-128"/>
              </a:defRPr>
            </a:lvl1pPr>
            <a:lvl2pPr marL="742950" indent="-285750">
              <a:spcBef>
                <a:spcPct val="20000"/>
              </a:spcBef>
              <a:buSzPct val="100000"/>
              <a:buFont typeface="Times" charset="0"/>
              <a:buChar char="–"/>
              <a:defRPr b="1" i="1">
                <a:solidFill>
                  <a:schemeClr val="tx1"/>
                </a:solidFill>
                <a:latin typeface="Helvetica" charset="0"/>
                <a:ea typeface="ＭＳ Ｐゴシック" charset="-128"/>
              </a:defRPr>
            </a:lvl2pPr>
            <a:lvl3pPr marL="1143000" indent="-228600">
              <a:spcBef>
                <a:spcPct val="20000"/>
              </a:spcBef>
              <a:buSzPct val="100000"/>
              <a:buFont typeface="Times" charset="0"/>
              <a:buChar char="•"/>
              <a:defRPr>
                <a:solidFill>
                  <a:schemeClr val="tx1"/>
                </a:solidFill>
                <a:latin typeface="Helvetica" charset="0"/>
                <a:ea typeface="ＭＳ Ｐゴシック" charset="-128"/>
              </a:defRPr>
            </a:lvl3pPr>
            <a:lvl4pPr marL="1600200" indent="-228600">
              <a:spcBef>
                <a:spcPct val="20000"/>
              </a:spcBef>
              <a:buSzPct val="100000"/>
              <a:buFont typeface="Times" charset="0"/>
              <a:buChar char="–"/>
              <a:defRPr i="1">
                <a:solidFill>
                  <a:schemeClr val="tx1"/>
                </a:solidFill>
                <a:latin typeface="Helvetica" charset="0"/>
                <a:ea typeface="ＭＳ Ｐゴシック" charset="-128"/>
              </a:defRPr>
            </a:lvl4pPr>
            <a:lvl5pPr marL="2057400" indent="-228600">
              <a:spcBef>
                <a:spcPct val="20000"/>
              </a:spcBef>
              <a:buSzPct val="100000"/>
              <a:buFont typeface="Times" charset="0"/>
              <a:buChar char="•"/>
              <a:defRPr sz="1600">
                <a:solidFill>
                  <a:schemeClr val="tx1"/>
                </a:solidFill>
                <a:latin typeface="Helvetica" charset="0"/>
                <a:ea typeface="ＭＳ Ｐゴシック" charset="-128"/>
              </a:defRPr>
            </a:lvl5pPr>
            <a:lvl6pPr marL="25146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6pPr>
            <a:lvl7pPr marL="29718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7pPr>
            <a:lvl8pPr marL="34290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8pPr>
            <a:lvl9pPr marL="38862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9pPr>
          </a:lstStyle>
          <a:p>
            <a:pPr>
              <a:spcBef>
                <a:spcPct val="0"/>
              </a:spcBef>
              <a:buSzTx/>
              <a:buFontTx/>
              <a:buNone/>
            </a:pPr>
            <a:r>
              <a:rPr lang="en-US" altLang="x-none" b="0" dirty="0">
                <a:latin typeface="Arial" charset="0"/>
              </a:rPr>
              <a:t>Forecast error reduction (%)</a:t>
            </a:r>
          </a:p>
        </p:txBody>
      </p:sp>
      <p:sp>
        <p:nvSpPr>
          <p:cNvPr id="6" name="Rectangle 6">
            <a:extLst>
              <a:ext uri="{FF2B5EF4-FFF2-40B4-BE49-F238E27FC236}">
                <a16:creationId xmlns:a16="http://schemas.microsoft.com/office/drawing/2014/main" id="{670228DB-A5AF-6816-FFBB-8C823364A375}"/>
              </a:ext>
            </a:extLst>
          </p:cNvPr>
          <p:cNvSpPr>
            <a:spLocks noChangeArrowheads="1"/>
          </p:cNvSpPr>
          <p:nvPr/>
        </p:nvSpPr>
        <p:spPr bwMode="auto">
          <a:xfrm>
            <a:off x="3152775" y="1046163"/>
            <a:ext cx="5600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Font typeface="Times" charset="0"/>
              <a:buChar char="•"/>
              <a:defRPr sz="2000" b="1">
                <a:solidFill>
                  <a:schemeClr val="tx1"/>
                </a:solidFill>
                <a:latin typeface="Helvetica" charset="0"/>
                <a:ea typeface="ＭＳ Ｐゴシック" charset="-128"/>
              </a:defRPr>
            </a:lvl1pPr>
            <a:lvl2pPr marL="742950" indent="-285750">
              <a:spcBef>
                <a:spcPct val="20000"/>
              </a:spcBef>
              <a:buSzPct val="100000"/>
              <a:buFont typeface="Times" charset="0"/>
              <a:buChar char="–"/>
              <a:defRPr b="1" i="1">
                <a:solidFill>
                  <a:schemeClr val="tx1"/>
                </a:solidFill>
                <a:latin typeface="Helvetica" charset="0"/>
                <a:ea typeface="ＭＳ Ｐゴシック" charset="-128"/>
              </a:defRPr>
            </a:lvl2pPr>
            <a:lvl3pPr marL="1143000" indent="-228600">
              <a:spcBef>
                <a:spcPct val="20000"/>
              </a:spcBef>
              <a:buSzPct val="100000"/>
              <a:buFont typeface="Times" charset="0"/>
              <a:buChar char="•"/>
              <a:defRPr>
                <a:solidFill>
                  <a:schemeClr val="tx1"/>
                </a:solidFill>
                <a:latin typeface="Helvetica" charset="0"/>
                <a:ea typeface="ＭＳ Ｐゴシック" charset="-128"/>
              </a:defRPr>
            </a:lvl3pPr>
            <a:lvl4pPr marL="1600200" indent="-228600">
              <a:spcBef>
                <a:spcPct val="20000"/>
              </a:spcBef>
              <a:buSzPct val="100000"/>
              <a:buFont typeface="Times" charset="0"/>
              <a:buChar char="–"/>
              <a:defRPr i="1">
                <a:solidFill>
                  <a:schemeClr val="tx1"/>
                </a:solidFill>
                <a:latin typeface="Helvetica" charset="0"/>
                <a:ea typeface="ＭＳ Ｐゴシック" charset="-128"/>
              </a:defRPr>
            </a:lvl4pPr>
            <a:lvl5pPr marL="2057400" indent="-228600">
              <a:spcBef>
                <a:spcPct val="20000"/>
              </a:spcBef>
              <a:buSzPct val="100000"/>
              <a:buFont typeface="Times" charset="0"/>
              <a:buChar char="•"/>
              <a:defRPr sz="1600">
                <a:solidFill>
                  <a:schemeClr val="tx1"/>
                </a:solidFill>
                <a:latin typeface="Helvetica" charset="0"/>
                <a:ea typeface="ＭＳ Ｐゴシック" charset="-128"/>
              </a:defRPr>
            </a:lvl5pPr>
            <a:lvl6pPr marL="25146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6pPr>
            <a:lvl7pPr marL="29718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7pPr>
            <a:lvl8pPr marL="34290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8pPr>
            <a:lvl9pPr marL="38862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9pPr>
          </a:lstStyle>
          <a:p>
            <a:pPr>
              <a:spcBef>
                <a:spcPct val="0"/>
              </a:spcBef>
              <a:buSzTx/>
              <a:buFontTx/>
              <a:buNone/>
            </a:pPr>
            <a:r>
              <a:rPr lang="en-US" altLang="x-none" b="0">
                <a:latin typeface="Arial" charset="0"/>
              </a:rPr>
              <a:t>ECMWF</a:t>
            </a:r>
          </a:p>
        </p:txBody>
      </p:sp>
      <p:sp>
        <p:nvSpPr>
          <p:cNvPr id="7" name="Line 11">
            <a:extLst>
              <a:ext uri="{FF2B5EF4-FFF2-40B4-BE49-F238E27FC236}">
                <a16:creationId xmlns:a16="http://schemas.microsoft.com/office/drawing/2014/main" id="{7F90445C-8C3F-F5FB-CA8D-4882D2E25FFE}"/>
              </a:ext>
            </a:extLst>
          </p:cNvPr>
          <p:cNvSpPr>
            <a:spLocks noChangeShapeType="1"/>
          </p:cNvSpPr>
          <p:nvPr/>
        </p:nvSpPr>
        <p:spPr bwMode="auto">
          <a:xfrm flipH="1">
            <a:off x="7613650" y="2273300"/>
            <a:ext cx="1081088" cy="477838"/>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8" name="Line 11">
            <a:extLst>
              <a:ext uri="{FF2B5EF4-FFF2-40B4-BE49-F238E27FC236}">
                <a16:creationId xmlns:a16="http://schemas.microsoft.com/office/drawing/2014/main" id="{76974132-FB94-0695-C12C-A8359A222E64}"/>
              </a:ext>
            </a:extLst>
          </p:cNvPr>
          <p:cNvSpPr>
            <a:spLocks noChangeShapeType="1"/>
          </p:cNvSpPr>
          <p:nvPr/>
        </p:nvSpPr>
        <p:spPr bwMode="auto">
          <a:xfrm flipV="1">
            <a:off x="7939089" y="2976564"/>
            <a:ext cx="530225" cy="750887"/>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9" name="Rectangle 6">
            <a:extLst>
              <a:ext uri="{FF2B5EF4-FFF2-40B4-BE49-F238E27FC236}">
                <a16:creationId xmlns:a16="http://schemas.microsoft.com/office/drawing/2014/main" id="{07FAB3BB-3FA3-72A9-49A5-0B215914BD95}"/>
              </a:ext>
            </a:extLst>
          </p:cNvPr>
          <p:cNvSpPr>
            <a:spLocks noChangeArrowheads="1"/>
          </p:cNvSpPr>
          <p:nvPr/>
        </p:nvSpPr>
        <p:spPr bwMode="auto">
          <a:xfrm>
            <a:off x="7378701" y="3776664"/>
            <a:ext cx="2066925" cy="70802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Font typeface="Times" charset="0"/>
              <a:buChar char="•"/>
              <a:defRPr sz="2000" b="1">
                <a:solidFill>
                  <a:schemeClr val="tx1"/>
                </a:solidFill>
                <a:latin typeface="Helvetica" charset="0"/>
                <a:ea typeface="ＭＳ Ｐゴシック" charset="-128"/>
              </a:defRPr>
            </a:lvl1pPr>
            <a:lvl2pPr marL="742950" indent="-285750">
              <a:spcBef>
                <a:spcPct val="20000"/>
              </a:spcBef>
              <a:buSzPct val="100000"/>
              <a:buFont typeface="Times" charset="0"/>
              <a:buChar char="–"/>
              <a:defRPr b="1" i="1">
                <a:solidFill>
                  <a:schemeClr val="tx1"/>
                </a:solidFill>
                <a:latin typeface="Helvetica" charset="0"/>
                <a:ea typeface="ＭＳ Ｐゴシック" charset="-128"/>
              </a:defRPr>
            </a:lvl2pPr>
            <a:lvl3pPr marL="1143000" indent="-228600">
              <a:spcBef>
                <a:spcPct val="20000"/>
              </a:spcBef>
              <a:buSzPct val="100000"/>
              <a:buFont typeface="Times" charset="0"/>
              <a:buChar char="•"/>
              <a:defRPr>
                <a:solidFill>
                  <a:schemeClr val="tx1"/>
                </a:solidFill>
                <a:latin typeface="Helvetica" charset="0"/>
                <a:ea typeface="ＭＳ Ｐゴシック" charset="-128"/>
              </a:defRPr>
            </a:lvl3pPr>
            <a:lvl4pPr marL="1600200" indent="-228600">
              <a:spcBef>
                <a:spcPct val="20000"/>
              </a:spcBef>
              <a:buSzPct val="100000"/>
              <a:buFont typeface="Times" charset="0"/>
              <a:buChar char="–"/>
              <a:defRPr i="1">
                <a:solidFill>
                  <a:schemeClr val="tx1"/>
                </a:solidFill>
                <a:latin typeface="Helvetica" charset="0"/>
                <a:ea typeface="ＭＳ Ｐゴシック" charset="-128"/>
              </a:defRPr>
            </a:lvl4pPr>
            <a:lvl5pPr marL="2057400" indent="-228600">
              <a:spcBef>
                <a:spcPct val="20000"/>
              </a:spcBef>
              <a:buSzPct val="100000"/>
              <a:buFont typeface="Times" charset="0"/>
              <a:buChar char="•"/>
              <a:defRPr sz="1600">
                <a:solidFill>
                  <a:schemeClr val="tx1"/>
                </a:solidFill>
                <a:latin typeface="Helvetica" charset="0"/>
                <a:ea typeface="ＭＳ Ｐゴシック" charset="-128"/>
              </a:defRPr>
            </a:lvl5pPr>
            <a:lvl6pPr marL="25146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6pPr>
            <a:lvl7pPr marL="29718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7pPr>
            <a:lvl8pPr marL="34290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8pPr>
            <a:lvl9pPr marL="38862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9pPr>
          </a:lstStyle>
          <a:p>
            <a:pPr>
              <a:spcBef>
                <a:spcPct val="0"/>
              </a:spcBef>
              <a:buSzTx/>
              <a:buFontTx/>
              <a:buNone/>
            </a:pPr>
            <a:r>
              <a:rPr lang="en-US" altLang="x-none" b="0" dirty="0">
                <a:latin typeface="Arial" charset="0"/>
              </a:rPr>
              <a:t>there are several AMSU-A</a:t>
            </a:r>
          </a:p>
        </p:txBody>
      </p:sp>
      <p:sp>
        <p:nvSpPr>
          <p:cNvPr id="10" name="Text Box 21">
            <a:extLst>
              <a:ext uri="{FF2B5EF4-FFF2-40B4-BE49-F238E27FC236}">
                <a16:creationId xmlns:a16="http://schemas.microsoft.com/office/drawing/2014/main" id="{9A542275-8B58-0E0A-9391-85044C9FB481}"/>
              </a:ext>
            </a:extLst>
          </p:cNvPr>
          <p:cNvSpPr txBox="1">
            <a:spLocks noChangeArrowheads="1"/>
          </p:cNvSpPr>
          <p:nvPr/>
        </p:nvSpPr>
        <p:spPr bwMode="auto">
          <a:xfrm>
            <a:off x="8205788" y="5130800"/>
            <a:ext cx="1852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00000"/>
              <a:buFont typeface="Times" charset="0"/>
              <a:buChar char="•"/>
              <a:defRPr sz="2000" b="1">
                <a:solidFill>
                  <a:schemeClr val="tx1"/>
                </a:solidFill>
                <a:latin typeface="Helvetica" charset="0"/>
                <a:ea typeface="ＭＳ Ｐゴシック" charset="-128"/>
              </a:defRPr>
            </a:lvl1pPr>
            <a:lvl2pPr marL="742950" indent="-285750">
              <a:spcBef>
                <a:spcPct val="20000"/>
              </a:spcBef>
              <a:buSzPct val="100000"/>
              <a:buFont typeface="Times" charset="0"/>
              <a:buChar char="–"/>
              <a:defRPr b="1" i="1">
                <a:solidFill>
                  <a:schemeClr val="tx1"/>
                </a:solidFill>
                <a:latin typeface="Helvetica" charset="0"/>
                <a:ea typeface="ＭＳ Ｐゴシック" charset="-128"/>
              </a:defRPr>
            </a:lvl2pPr>
            <a:lvl3pPr marL="1143000" indent="-228600">
              <a:spcBef>
                <a:spcPct val="20000"/>
              </a:spcBef>
              <a:buSzPct val="100000"/>
              <a:buFont typeface="Times" charset="0"/>
              <a:buChar char="•"/>
              <a:defRPr>
                <a:solidFill>
                  <a:schemeClr val="tx1"/>
                </a:solidFill>
                <a:latin typeface="Helvetica" charset="0"/>
                <a:ea typeface="ＭＳ Ｐゴシック" charset="-128"/>
              </a:defRPr>
            </a:lvl3pPr>
            <a:lvl4pPr marL="1600200" indent="-228600">
              <a:spcBef>
                <a:spcPct val="20000"/>
              </a:spcBef>
              <a:buSzPct val="100000"/>
              <a:buFont typeface="Times" charset="0"/>
              <a:buChar char="–"/>
              <a:defRPr i="1">
                <a:solidFill>
                  <a:schemeClr val="tx1"/>
                </a:solidFill>
                <a:latin typeface="Helvetica" charset="0"/>
                <a:ea typeface="ＭＳ Ｐゴシック" charset="-128"/>
              </a:defRPr>
            </a:lvl4pPr>
            <a:lvl5pPr marL="2057400" indent="-228600">
              <a:spcBef>
                <a:spcPct val="20000"/>
              </a:spcBef>
              <a:buSzPct val="100000"/>
              <a:buFont typeface="Times" charset="0"/>
              <a:buChar char="•"/>
              <a:defRPr sz="1600">
                <a:solidFill>
                  <a:schemeClr val="tx1"/>
                </a:solidFill>
                <a:latin typeface="Helvetica" charset="0"/>
                <a:ea typeface="ＭＳ Ｐゴシック" charset="-128"/>
              </a:defRPr>
            </a:lvl5pPr>
            <a:lvl6pPr marL="25146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6pPr>
            <a:lvl7pPr marL="29718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7pPr>
            <a:lvl8pPr marL="34290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8pPr>
            <a:lvl9pPr marL="38862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9pPr>
          </a:lstStyle>
          <a:p>
            <a:pPr>
              <a:spcBef>
                <a:spcPct val="50000"/>
              </a:spcBef>
              <a:buSzTx/>
              <a:buFontTx/>
              <a:buNone/>
            </a:pPr>
            <a:r>
              <a:rPr lang="en-US" altLang="x-none" sz="1800" b="0">
                <a:solidFill>
                  <a:srgbClr val="0000FF"/>
                </a:solidFill>
                <a:latin typeface="Arial" charset="0"/>
              </a:rPr>
              <a:t>Cardinali, 2011</a:t>
            </a:r>
          </a:p>
        </p:txBody>
      </p:sp>
      <p:sp>
        <p:nvSpPr>
          <p:cNvPr id="11" name="Line 11">
            <a:extLst>
              <a:ext uri="{FF2B5EF4-FFF2-40B4-BE49-F238E27FC236}">
                <a16:creationId xmlns:a16="http://schemas.microsoft.com/office/drawing/2014/main" id="{CA7D0E0B-5E22-7F1E-5C2E-445C9C32D93C}"/>
              </a:ext>
            </a:extLst>
          </p:cNvPr>
          <p:cNvSpPr>
            <a:spLocks noChangeShapeType="1"/>
          </p:cNvSpPr>
          <p:nvPr/>
        </p:nvSpPr>
        <p:spPr bwMode="auto">
          <a:xfrm flipH="1">
            <a:off x="7497764" y="1912938"/>
            <a:ext cx="708025" cy="677862"/>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2" name="Rectangle 6">
            <a:extLst>
              <a:ext uri="{FF2B5EF4-FFF2-40B4-BE49-F238E27FC236}">
                <a16:creationId xmlns:a16="http://schemas.microsoft.com/office/drawing/2014/main" id="{A9A96EAF-6C00-6E04-A66D-DB815E29D5F7}"/>
              </a:ext>
            </a:extLst>
          </p:cNvPr>
          <p:cNvSpPr>
            <a:spLocks noChangeArrowheads="1"/>
          </p:cNvSpPr>
          <p:nvPr/>
        </p:nvSpPr>
        <p:spPr bwMode="auto">
          <a:xfrm>
            <a:off x="8080375" y="1565275"/>
            <a:ext cx="960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Font typeface="Times" charset="0"/>
              <a:buChar char="•"/>
              <a:defRPr sz="2000" b="1">
                <a:solidFill>
                  <a:schemeClr val="tx1"/>
                </a:solidFill>
                <a:latin typeface="Helvetica" charset="0"/>
                <a:ea typeface="ＭＳ Ｐゴシック" charset="-128"/>
              </a:defRPr>
            </a:lvl1pPr>
            <a:lvl2pPr marL="742950" indent="-285750">
              <a:spcBef>
                <a:spcPct val="20000"/>
              </a:spcBef>
              <a:buSzPct val="100000"/>
              <a:buFont typeface="Times" charset="0"/>
              <a:buChar char="–"/>
              <a:defRPr b="1" i="1">
                <a:solidFill>
                  <a:schemeClr val="tx1"/>
                </a:solidFill>
                <a:latin typeface="Helvetica" charset="0"/>
                <a:ea typeface="ＭＳ Ｐゴシック" charset="-128"/>
              </a:defRPr>
            </a:lvl2pPr>
            <a:lvl3pPr marL="1143000" indent="-228600">
              <a:spcBef>
                <a:spcPct val="20000"/>
              </a:spcBef>
              <a:buSzPct val="100000"/>
              <a:buFont typeface="Times" charset="0"/>
              <a:buChar char="•"/>
              <a:defRPr>
                <a:solidFill>
                  <a:schemeClr val="tx1"/>
                </a:solidFill>
                <a:latin typeface="Helvetica" charset="0"/>
                <a:ea typeface="ＭＳ Ｐゴシック" charset="-128"/>
              </a:defRPr>
            </a:lvl3pPr>
            <a:lvl4pPr marL="1600200" indent="-228600">
              <a:spcBef>
                <a:spcPct val="20000"/>
              </a:spcBef>
              <a:buSzPct val="100000"/>
              <a:buFont typeface="Times" charset="0"/>
              <a:buChar char="–"/>
              <a:defRPr i="1">
                <a:solidFill>
                  <a:schemeClr val="tx1"/>
                </a:solidFill>
                <a:latin typeface="Helvetica" charset="0"/>
                <a:ea typeface="ＭＳ Ｐゴシック" charset="-128"/>
              </a:defRPr>
            </a:lvl4pPr>
            <a:lvl5pPr marL="2057400" indent="-228600">
              <a:spcBef>
                <a:spcPct val="20000"/>
              </a:spcBef>
              <a:buSzPct val="100000"/>
              <a:buFont typeface="Times" charset="0"/>
              <a:buChar char="•"/>
              <a:defRPr sz="1600">
                <a:solidFill>
                  <a:schemeClr val="tx1"/>
                </a:solidFill>
                <a:latin typeface="Helvetica" charset="0"/>
                <a:ea typeface="ＭＳ Ｐゴシック" charset="-128"/>
              </a:defRPr>
            </a:lvl5pPr>
            <a:lvl6pPr marL="25146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6pPr>
            <a:lvl7pPr marL="29718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7pPr>
            <a:lvl8pPr marL="34290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8pPr>
            <a:lvl9pPr marL="38862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9pPr>
          </a:lstStyle>
          <a:p>
            <a:pPr>
              <a:spcBef>
                <a:spcPct val="0"/>
              </a:spcBef>
              <a:buSzTx/>
              <a:buFontTx/>
              <a:buNone/>
            </a:pPr>
            <a:r>
              <a:rPr lang="en-US" altLang="x-none" b="0" dirty="0">
                <a:solidFill>
                  <a:srgbClr val="FF0000"/>
                </a:solidFill>
                <a:latin typeface="Arial" charset="0"/>
              </a:rPr>
              <a:t>IASI</a:t>
            </a:r>
          </a:p>
        </p:txBody>
      </p:sp>
      <p:sp>
        <p:nvSpPr>
          <p:cNvPr id="13" name="Rectangle 6">
            <a:extLst>
              <a:ext uri="{FF2B5EF4-FFF2-40B4-BE49-F238E27FC236}">
                <a16:creationId xmlns:a16="http://schemas.microsoft.com/office/drawing/2014/main" id="{0B9A98DA-3B18-6764-DE7E-164D83FF4298}"/>
              </a:ext>
            </a:extLst>
          </p:cNvPr>
          <p:cNvSpPr>
            <a:spLocks noChangeArrowheads="1"/>
          </p:cNvSpPr>
          <p:nvPr/>
        </p:nvSpPr>
        <p:spPr bwMode="auto">
          <a:xfrm>
            <a:off x="8712994" y="2055739"/>
            <a:ext cx="960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Font typeface="Times" charset="0"/>
              <a:buChar char="•"/>
              <a:defRPr sz="2000" b="1">
                <a:solidFill>
                  <a:schemeClr val="tx1"/>
                </a:solidFill>
                <a:latin typeface="Helvetica" charset="0"/>
                <a:ea typeface="ＭＳ Ｐゴシック" charset="-128"/>
              </a:defRPr>
            </a:lvl1pPr>
            <a:lvl2pPr marL="742950" indent="-285750">
              <a:spcBef>
                <a:spcPct val="20000"/>
              </a:spcBef>
              <a:buSzPct val="100000"/>
              <a:buFont typeface="Times" charset="0"/>
              <a:buChar char="–"/>
              <a:defRPr b="1" i="1">
                <a:solidFill>
                  <a:schemeClr val="tx1"/>
                </a:solidFill>
                <a:latin typeface="Helvetica" charset="0"/>
                <a:ea typeface="ＭＳ Ｐゴシック" charset="-128"/>
              </a:defRPr>
            </a:lvl2pPr>
            <a:lvl3pPr marL="1143000" indent="-228600">
              <a:spcBef>
                <a:spcPct val="20000"/>
              </a:spcBef>
              <a:buSzPct val="100000"/>
              <a:buFont typeface="Times" charset="0"/>
              <a:buChar char="•"/>
              <a:defRPr>
                <a:solidFill>
                  <a:schemeClr val="tx1"/>
                </a:solidFill>
                <a:latin typeface="Helvetica" charset="0"/>
                <a:ea typeface="ＭＳ Ｐゴシック" charset="-128"/>
              </a:defRPr>
            </a:lvl3pPr>
            <a:lvl4pPr marL="1600200" indent="-228600">
              <a:spcBef>
                <a:spcPct val="20000"/>
              </a:spcBef>
              <a:buSzPct val="100000"/>
              <a:buFont typeface="Times" charset="0"/>
              <a:buChar char="–"/>
              <a:defRPr i="1">
                <a:solidFill>
                  <a:schemeClr val="tx1"/>
                </a:solidFill>
                <a:latin typeface="Helvetica" charset="0"/>
                <a:ea typeface="ＭＳ Ｐゴシック" charset="-128"/>
              </a:defRPr>
            </a:lvl4pPr>
            <a:lvl5pPr marL="2057400" indent="-228600">
              <a:spcBef>
                <a:spcPct val="20000"/>
              </a:spcBef>
              <a:buSzPct val="100000"/>
              <a:buFont typeface="Times" charset="0"/>
              <a:buChar char="•"/>
              <a:defRPr sz="1600">
                <a:solidFill>
                  <a:schemeClr val="tx1"/>
                </a:solidFill>
                <a:latin typeface="Helvetica" charset="0"/>
                <a:ea typeface="ＭＳ Ｐゴシック" charset="-128"/>
              </a:defRPr>
            </a:lvl5pPr>
            <a:lvl6pPr marL="25146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6pPr>
            <a:lvl7pPr marL="29718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7pPr>
            <a:lvl8pPr marL="34290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8pPr>
            <a:lvl9pPr marL="3886200" indent="-228600" eaLnBrk="0" fontAlgn="base" hangingPunct="0">
              <a:spcBef>
                <a:spcPct val="20000"/>
              </a:spcBef>
              <a:spcAft>
                <a:spcPct val="0"/>
              </a:spcAft>
              <a:buSzPct val="100000"/>
              <a:buFont typeface="Times" charset="0"/>
              <a:buChar char="•"/>
              <a:defRPr sz="1600">
                <a:solidFill>
                  <a:schemeClr val="tx1"/>
                </a:solidFill>
                <a:latin typeface="Helvetica" charset="0"/>
                <a:ea typeface="ＭＳ Ｐゴシック" charset="-128"/>
              </a:defRPr>
            </a:lvl9pPr>
          </a:lstStyle>
          <a:p>
            <a:pPr>
              <a:spcBef>
                <a:spcPct val="0"/>
              </a:spcBef>
              <a:buSzTx/>
              <a:buFontTx/>
              <a:buNone/>
            </a:pPr>
            <a:r>
              <a:rPr lang="en-US" altLang="x-none" b="0" dirty="0">
                <a:solidFill>
                  <a:srgbClr val="FF0000"/>
                </a:solidFill>
                <a:latin typeface="Arial" charset="0"/>
              </a:rPr>
              <a:t>AIRS</a:t>
            </a:r>
          </a:p>
        </p:txBody>
      </p:sp>
    </p:spTree>
    <p:extLst>
      <p:ext uri="{BB962C8B-B14F-4D97-AF65-F5344CB8AC3E}">
        <p14:creationId xmlns:p14="http://schemas.microsoft.com/office/powerpoint/2010/main" val="2950222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Notched Right Arrow 10"/>
          <p:cNvSpPr/>
          <p:nvPr/>
        </p:nvSpPr>
        <p:spPr>
          <a:xfrm>
            <a:off x="669398" y="2456672"/>
            <a:ext cx="6961560" cy="2834640"/>
          </a:xfrm>
          <a:prstGeom prst="notchedRightArrow">
            <a:avLst/>
          </a:prstGeom>
          <a:solidFill>
            <a:schemeClr val="accent1">
              <a:lumMod val="40000"/>
              <a:lumOff val="60000"/>
            </a:schemeClr>
          </a:solidFill>
          <a:ln w="25400" cap="flat">
            <a:noFill/>
            <a:prstDash val="solid"/>
            <a:bevel/>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2000" b="0" i="0" u="none" strike="noStrike" cap="none" spc="0" normalizeH="0" baseline="0">
              <a:ln>
                <a:noFill/>
              </a:ln>
              <a:solidFill>
                <a:srgbClr val="000000"/>
              </a:solidFill>
              <a:effectLst/>
              <a:uFillTx/>
              <a:latin typeface="Calibri"/>
              <a:ea typeface="Calibri"/>
              <a:cs typeface="Calibri"/>
              <a:sym typeface="Calibri"/>
            </a:endParaRPr>
          </a:p>
        </p:txBody>
      </p:sp>
      <p:sp>
        <p:nvSpPr>
          <p:cNvPr id="2" name="Title 1"/>
          <p:cNvSpPr>
            <a:spLocks noGrp="1"/>
          </p:cNvSpPr>
          <p:nvPr>
            <p:ph type="title"/>
          </p:nvPr>
        </p:nvSpPr>
        <p:spPr>
          <a:xfrm>
            <a:off x="2525427" y="126493"/>
            <a:ext cx="9093515" cy="505618"/>
          </a:xfrm>
        </p:spPr>
        <p:txBody>
          <a:bodyPr>
            <a:noAutofit/>
          </a:bodyPr>
          <a:lstStyle/>
          <a:p>
            <a:r>
              <a:rPr lang="en-US" sz="2400" dirty="0"/>
              <a:t>Advancements in grating spectrometer technology at NASA and industry have reduced the size and improved performance of IR sounders</a:t>
            </a:r>
          </a:p>
        </p:txBody>
      </p:sp>
      <p:sp>
        <p:nvSpPr>
          <p:cNvPr id="4" name="Slide Number Placeholder 3"/>
          <p:cNvSpPr>
            <a:spLocks noGrp="1"/>
          </p:cNvSpPr>
          <p:nvPr>
            <p:ph type="sldNum" sz="quarter" idx="12"/>
          </p:nvPr>
        </p:nvSpPr>
        <p:spPr>
          <a:prstGeom prst="rect">
            <a:avLst/>
          </a:prstGeom>
        </p:spPr>
        <p:txBody>
          <a:bodyPr/>
          <a:lstStyle/>
          <a:p>
            <a:pPr>
              <a:defRPr/>
            </a:pPr>
            <a:fld id="{AFFE826C-F8DD-44D6-A83B-4088B2F5E7D9}" type="slidenum">
              <a:rPr lang="en-US" altLang="en-US" smtClean="0"/>
              <a:pPr>
                <a:defRPr/>
              </a:pPr>
              <a:t>6</a:t>
            </a:fld>
            <a:endParaRPr lang="en-US" altLang="en-US" dirty="0"/>
          </a:p>
        </p:txBody>
      </p:sp>
      <p:pic>
        <p:nvPicPr>
          <p:cNvPr id="5" name="Picture 9" descr="AIRS fp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9438" y="3051317"/>
            <a:ext cx="1038856" cy="789822"/>
          </a:xfrm>
          <a:prstGeom prst="rect">
            <a:avLst/>
          </a:prstGeom>
          <a:noFill/>
          <a:ln w="9525">
            <a:noFill/>
            <a:miter lim="800000"/>
            <a:headEnd/>
            <a:tailEnd/>
          </a:ln>
        </p:spPr>
      </p:pic>
      <p:sp>
        <p:nvSpPr>
          <p:cNvPr id="7" name="TextBox 6"/>
          <p:cNvSpPr txBox="1"/>
          <p:nvPr/>
        </p:nvSpPr>
        <p:spPr>
          <a:xfrm>
            <a:off x="635857" y="2632144"/>
            <a:ext cx="1002197" cy="338554"/>
          </a:xfrm>
          <a:prstGeom prst="rect">
            <a:avLst/>
          </a:prstGeom>
          <a:noFill/>
        </p:spPr>
        <p:txBody>
          <a:bodyPr wrap="none" rtlCol="0">
            <a:spAutoFit/>
          </a:bodyPr>
          <a:lstStyle/>
          <a:p>
            <a:r>
              <a:rPr lang="en-US" sz="1600" dirty="0"/>
              <a:t>Detectors</a:t>
            </a:r>
          </a:p>
        </p:txBody>
      </p:sp>
      <p:sp>
        <p:nvSpPr>
          <p:cNvPr id="8" name="TextBox 7"/>
          <p:cNvSpPr txBox="1"/>
          <p:nvPr/>
        </p:nvSpPr>
        <p:spPr>
          <a:xfrm>
            <a:off x="620616" y="1295468"/>
            <a:ext cx="1415772" cy="338554"/>
          </a:xfrm>
          <a:prstGeom prst="rect">
            <a:avLst/>
          </a:prstGeom>
          <a:noFill/>
        </p:spPr>
        <p:txBody>
          <a:bodyPr wrap="none" rtlCol="0">
            <a:spAutoFit/>
          </a:bodyPr>
          <a:lstStyle/>
          <a:p>
            <a:r>
              <a:rPr lang="en-US" sz="1600" dirty="0"/>
              <a:t>Spectrometers</a:t>
            </a:r>
          </a:p>
        </p:txBody>
      </p:sp>
      <p:sp>
        <p:nvSpPr>
          <p:cNvPr id="9" name="TextBox 8"/>
          <p:cNvSpPr txBox="1"/>
          <p:nvPr/>
        </p:nvSpPr>
        <p:spPr>
          <a:xfrm>
            <a:off x="712057" y="3977798"/>
            <a:ext cx="811441" cy="338554"/>
          </a:xfrm>
          <a:prstGeom prst="rect">
            <a:avLst/>
          </a:prstGeom>
          <a:noFill/>
        </p:spPr>
        <p:txBody>
          <a:bodyPr wrap="none" rtlCol="0">
            <a:spAutoFit/>
          </a:bodyPr>
          <a:lstStyle/>
          <a:p>
            <a:r>
              <a:rPr lang="en-US" sz="1600" dirty="0" err="1"/>
              <a:t>Dewars</a:t>
            </a:r>
            <a:endParaRPr lang="en-US" sz="1600" dirty="0"/>
          </a:p>
        </p:txBody>
      </p:sp>
      <p:pic>
        <p:nvPicPr>
          <p:cNvPr id="2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48" t="5415" r="6469" b="15431"/>
          <a:stretch/>
        </p:blipFill>
        <p:spPr bwMode="auto">
          <a:xfrm>
            <a:off x="3068520" y="3008807"/>
            <a:ext cx="1173893" cy="8093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90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6" name="Picture 3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79015" y="3049278"/>
            <a:ext cx="1074609" cy="793900"/>
          </a:xfrm>
          <a:prstGeom prst="roundRect">
            <a:avLst/>
          </a:prstGeom>
          <a:noFill/>
          <a:ln>
            <a:noFill/>
          </a:ln>
        </p:spPr>
      </p:pic>
      <p:pic>
        <p:nvPicPr>
          <p:cNvPr id="40" name="Picture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4290" y="4380681"/>
            <a:ext cx="924059" cy="709904"/>
          </a:xfrm>
          <a:prstGeom prst="rect">
            <a:avLst/>
          </a:prstGeom>
        </p:spPr>
      </p:pic>
      <p:pic>
        <p:nvPicPr>
          <p:cNvPr id="42" name="Picture 7" descr="section"/>
          <p:cNvPicPr>
            <a:picLocks noChangeAspect="1" noChangeArrowheads="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168887" y="4337693"/>
            <a:ext cx="807587" cy="832824"/>
          </a:xfrm>
          <a:prstGeom prst="rect">
            <a:avLst/>
          </a:prstGeom>
          <a:noFill/>
          <a:ln w="9525">
            <a:noFill/>
            <a:miter lim="800000"/>
            <a:headEnd/>
            <a:tailEnd/>
          </a:ln>
        </p:spPr>
      </p:pic>
      <p:pic>
        <p:nvPicPr>
          <p:cNvPr id="43" name="Picture 8" descr="dewar_isometric_thu">
            <a:hlinkClick r:id="rId7"/>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1253" y="4279777"/>
            <a:ext cx="1215229" cy="911712"/>
          </a:xfrm>
          <a:prstGeom prst="rect">
            <a:avLst/>
          </a:prstGeom>
          <a:noFill/>
          <a:ln w="9525">
            <a:noFill/>
            <a:miter lim="800000"/>
            <a:headEnd/>
            <a:tailEnd/>
          </a:ln>
        </p:spPr>
      </p:pic>
      <p:pic>
        <p:nvPicPr>
          <p:cNvPr id="46" name="Picture 12" descr="Cryocoole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99521" y="5659280"/>
            <a:ext cx="1118693" cy="782873"/>
          </a:xfrm>
          <a:prstGeom prst="rect">
            <a:avLst/>
          </a:prstGeom>
          <a:noFill/>
          <a:ln w="9525">
            <a:noFill/>
            <a:miter lim="800000"/>
            <a:headEnd/>
            <a:tailEnd/>
          </a:ln>
        </p:spPr>
      </p:pic>
      <p:pic>
        <p:nvPicPr>
          <p:cNvPr id="47" name="Picture 13"/>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98034" y="5600724"/>
            <a:ext cx="749290" cy="936926"/>
          </a:xfrm>
          <a:prstGeom prst="rect">
            <a:avLst/>
          </a:prstGeom>
          <a:noFill/>
          <a:ln w="9525">
            <a:noFill/>
            <a:miter lim="800000"/>
            <a:headEnd/>
            <a:tailEnd/>
          </a:ln>
        </p:spPr>
      </p:pic>
      <p:pic>
        <p:nvPicPr>
          <p:cNvPr id="48" name="Picture 10" descr="SIRAS hdwe #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171041" y="1600441"/>
            <a:ext cx="803279" cy="953717"/>
          </a:xfrm>
          <a:prstGeom prst="rect">
            <a:avLst/>
          </a:prstGeom>
          <a:noFill/>
          <a:ln w="9525">
            <a:noFill/>
            <a:miter lim="800000"/>
            <a:headEnd/>
            <a:tailEnd/>
          </a:ln>
        </p:spPr>
      </p:pic>
      <p:pic>
        <p:nvPicPr>
          <p:cNvPr id="49" name="Picture 11" descr="spectromete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26376" y="1639268"/>
            <a:ext cx="864983" cy="839119"/>
          </a:xfrm>
          <a:prstGeom prst="rect">
            <a:avLst/>
          </a:prstGeom>
          <a:noFill/>
          <a:ln w="9525">
            <a:noFill/>
            <a:miter lim="800000"/>
            <a:headEnd/>
            <a:tailEnd/>
          </a:ln>
        </p:spPr>
      </p:pic>
      <p:sp>
        <p:nvSpPr>
          <p:cNvPr id="50" name="TextBox 49"/>
          <p:cNvSpPr txBox="1"/>
          <p:nvPr/>
        </p:nvSpPr>
        <p:spPr>
          <a:xfrm>
            <a:off x="676496" y="5210668"/>
            <a:ext cx="1173719" cy="338554"/>
          </a:xfrm>
          <a:prstGeom prst="rect">
            <a:avLst/>
          </a:prstGeom>
          <a:noFill/>
        </p:spPr>
        <p:txBody>
          <a:bodyPr wrap="none" rtlCol="0">
            <a:spAutoFit/>
          </a:bodyPr>
          <a:lstStyle/>
          <a:p>
            <a:r>
              <a:rPr lang="en-US" sz="1600" dirty="0" err="1"/>
              <a:t>Cryocoolers</a:t>
            </a:r>
            <a:endParaRPr lang="en-US" sz="1600" dirty="0"/>
          </a:p>
        </p:txBody>
      </p:sp>
      <p:sp>
        <p:nvSpPr>
          <p:cNvPr id="51" name="Text Box 23"/>
          <p:cNvSpPr txBox="1">
            <a:spLocks noChangeArrowheads="1"/>
          </p:cNvSpPr>
          <p:nvPr/>
        </p:nvSpPr>
        <p:spPr bwMode="auto">
          <a:xfrm>
            <a:off x="1942066" y="2963983"/>
            <a:ext cx="954022" cy="1015618"/>
          </a:xfrm>
          <a:prstGeom prst="rect">
            <a:avLst/>
          </a:prstGeom>
          <a:noFill/>
          <a:ln w="9525">
            <a:noFill/>
            <a:miter lim="800000"/>
            <a:headEnd/>
            <a:tailEnd/>
          </a:ln>
        </p:spPr>
        <p:txBody>
          <a:bodyPr wrap="none" lIns="91397" tIns="45698" rIns="91397" bIns="45698">
            <a:spAutoFit/>
          </a:bodyPr>
          <a:lstStyle/>
          <a:p>
            <a:pPr algn="ctr"/>
            <a:r>
              <a:rPr lang="en-US" sz="1000" b="1" dirty="0">
                <a:cs typeface="Arial" pitchFamily="34" charset="0"/>
              </a:rPr>
              <a:t>AIRS</a:t>
            </a:r>
          </a:p>
          <a:p>
            <a:pPr algn="ctr"/>
            <a:r>
              <a:rPr lang="en-US" sz="1000" b="1" dirty="0">
                <a:cs typeface="Arial" pitchFamily="34" charset="0"/>
              </a:rPr>
              <a:t>BAE Systems</a:t>
            </a:r>
          </a:p>
          <a:p>
            <a:pPr algn="ctr"/>
            <a:r>
              <a:rPr lang="en-US" sz="1000" b="1" dirty="0">
                <a:cs typeface="Arial" pitchFamily="34" charset="0"/>
              </a:rPr>
              <a:t>PV/PC HgCdTe</a:t>
            </a:r>
          </a:p>
          <a:p>
            <a:pPr algn="ctr"/>
            <a:r>
              <a:rPr lang="en-US" sz="1000" b="1" dirty="0">
                <a:cs typeface="Arial" pitchFamily="34" charset="0"/>
              </a:rPr>
              <a:t>17 modules</a:t>
            </a:r>
          </a:p>
          <a:p>
            <a:pPr algn="ctr"/>
            <a:r>
              <a:rPr lang="en-US" sz="1000" b="1" dirty="0">
                <a:cs typeface="Arial" pitchFamily="34" charset="0"/>
              </a:rPr>
              <a:t>2 x ~180</a:t>
            </a:r>
          </a:p>
          <a:p>
            <a:pPr algn="ctr"/>
            <a:r>
              <a:rPr lang="en-US" sz="1000" b="1" dirty="0">
                <a:cs typeface="Arial" pitchFamily="34" charset="0"/>
              </a:rPr>
              <a:t>100 x 50 um</a:t>
            </a:r>
          </a:p>
        </p:txBody>
      </p:sp>
      <p:sp>
        <p:nvSpPr>
          <p:cNvPr id="52" name="Text Box 23"/>
          <p:cNvSpPr txBox="1">
            <a:spLocks noChangeArrowheads="1"/>
          </p:cNvSpPr>
          <p:nvPr/>
        </p:nvSpPr>
        <p:spPr bwMode="auto">
          <a:xfrm>
            <a:off x="1750508" y="1576581"/>
            <a:ext cx="1337139" cy="1015618"/>
          </a:xfrm>
          <a:prstGeom prst="rect">
            <a:avLst/>
          </a:prstGeom>
          <a:noFill/>
          <a:ln w="9525">
            <a:noFill/>
            <a:miter lim="800000"/>
            <a:headEnd/>
            <a:tailEnd/>
          </a:ln>
        </p:spPr>
        <p:txBody>
          <a:bodyPr wrap="none" lIns="91397" tIns="45698" rIns="91397" bIns="45698">
            <a:spAutoFit/>
          </a:bodyPr>
          <a:lstStyle/>
          <a:p>
            <a:pPr algn="ctr"/>
            <a:r>
              <a:rPr lang="en-US" sz="1000" b="1" dirty="0">
                <a:cs typeface="Arial" pitchFamily="34" charset="0"/>
              </a:rPr>
              <a:t>AIRS</a:t>
            </a:r>
          </a:p>
          <a:p>
            <a:pPr algn="ctr"/>
            <a:r>
              <a:rPr lang="en-US" sz="1000" b="1" dirty="0">
                <a:cs typeface="Arial" pitchFamily="34" charset="0"/>
              </a:rPr>
              <a:t>BAE Systems</a:t>
            </a:r>
          </a:p>
          <a:p>
            <a:pPr algn="ctr"/>
            <a:r>
              <a:rPr lang="en-US" sz="1000" b="1" dirty="0">
                <a:cs typeface="Arial" pitchFamily="34" charset="0"/>
              </a:rPr>
              <a:t>Pupil-Imaging</a:t>
            </a:r>
          </a:p>
          <a:p>
            <a:pPr algn="ctr"/>
            <a:r>
              <a:rPr lang="en-US" sz="1000" b="1" dirty="0">
                <a:cs typeface="Arial" pitchFamily="34" charset="0"/>
              </a:rPr>
              <a:t>Grating Spectrometer</a:t>
            </a:r>
          </a:p>
          <a:p>
            <a:pPr algn="ctr"/>
            <a:r>
              <a:rPr lang="en-US" sz="1000" b="1" dirty="0">
                <a:cs typeface="Arial" pitchFamily="34" charset="0"/>
              </a:rPr>
              <a:t>FOV = 1.1°</a:t>
            </a:r>
          </a:p>
          <a:p>
            <a:pPr algn="ctr"/>
            <a:r>
              <a:rPr lang="en-US" sz="1000" b="1" dirty="0">
                <a:cs typeface="Arial" pitchFamily="34" charset="0"/>
              </a:rPr>
              <a:t>D = 2 mm</a:t>
            </a:r>
          </a:p>
        </p:txBody>
      </p:sp>
      <p:sp>
        <p:nvSpPr>
          <p:cNvPr id="53" name="Text Box 23"/>
          <p:cNvSpPr txBox="1">
            <a:spLocks noChangeArrowheads="1"/>
          </p:cNvSpPr>
          <p:nvPr/>
        </p:nvSpPr>
        <p:spPr bwMode="auto">
          <a:xfrm>
            <a:off x="3985626" y="1615657"/>
            <a:ext cx="1337139" cy="1015618"/>
          </a:xfrm>
          <a:prstGeom prst="rect">
            <a:avLst/>
          </a:prstGeom>
          <a:noFill/>
          <a:ln w="9525">
            <a:noFill/>
            <a:miter lim="800000"/>
            <a:headEnd/>
            <a:tailEnd/>
          </a:ln>
        </p:spPr>
        <p:txBody>
          <a:bodyPr wrap="none" lIns="91397" tIns="45698" rIns="91397" bIns="45698">
            <a:spAutoFit/>
          </a:bodyPr>
          <a:lstStyle/>
          <a:p>
            <a:pPr algn="ctr"/>
            <a:r>
              <a:rPr lang="en-US" sz="1000" b="1" dirty="0">
                <a:cs typeface="Arial" pitchFamily="34" charset="0"/>
              </a:rPr>
              <a:t>SIRAS, SIRAS-G</a:t>
            </a:r>
          </a:p>
          <a:p>
            <a:pPr algn="ctr"/>
            <a:r>
              <a:rPr lang="en-US" sz="1000" b="1" dirty="0">
                <a:cs typeface="Arial" pitchFamily="34" charset="0"/>
              </a:rPr>
              <a:t>Ball Aerospace</a:t>
            </a:r>
          </a:p>
          <a:p>
            <a:pPr algn="ctr"/>
            <a:r>
              <a:rPr lang="en-US" sz="1000" b="1" dirty="0">
                <a:cs typeface="Arial" pitchFamily="34" charset="0"/>
              </a:rPr>
              <a:t>Imaging MWIR</a:t>
            </a:r>
          </a:p>
          <a:p>
            <a:pPr algn="ctr"/>
            <a:r>
              <a:rPr lang="en-US" sz="1000" b="1" dirty="0">
                <a:cs typeface="Arial" pitchFamily="34" charset="0"/>
              </a:rPr>
              <a:t>Grating Spectrometer</a:t>
            </a:r>
          </a:p>
          <a:p>
            <a:pPr algn="ctr"/>
            <a:r>
              <a:rPr lang="en-US" sz="1000" b="1" dirty="0">
                <a:cs typeface="Arial" pitchFamily="34" charset="0"/>
              </a:rPr>
              <a:t>FOV = 16°</a:t>
            </a:r>
          </a:p>
          <a:p>
            <a:pPr algn="ctr"/>
            <a:r>
              <a:rPr lang="en-US" sz="1000" b="1" dirty="0">
                <a:cs typeface="Arial" pitchFamily="34" charset="0"/>
              </a:rPr>
              <a:t>D = 25 mm</a:t>
            </a:r>
          </a:p>
        </p:txBody>
      </p:sp>
      <p:sp>
        <p:nvSpPr>
          <p:cNvPr id="54" name="Text Box 23"/>
          <p:cNvSpPr txBox="1">
            <a:spLocks noChangeArrowheads="1"/>
          </p:cNvSpPr>
          <p:nvPr/>
        </p:nvSpPr>
        <p:spPr bwMode="auto">
          <a:xfrm>
            <a:off x="6438671" y="1477156"/>
            <a:ext cx="1337139" cy="1169507"/>
          </a:xfrm>
          <a:prstGeom prst="rect">
            <a:avLst/>
          </a:prstGeom>
          <a:noFill/>
          <a:ln w="9525">
            <a:noFill/>
            <a:miter lim="800000"/>
            <a:headEnd/>
            <a:tailEnd/>
          </a:ln>
        </p:spPr>
        <p:txBody>
          <a:bodyPr wrap="none" lIns="91397" tIns="45698" rIns="91397" bIns="45698">
            <a:spAutoFit/>
          </a:bodyPr>
          <a:lstStyle/>
          <a:p>
            <a:pPr algn="ctr"/>
            <a:r>
              <a:rPr lang="en-US" sz="1000" b="1" dirty="0">
                <a:cs typeface="Arial" pitchFamily="34" charset="0"/>
              </a:rPr>
              <a:t>MIRCATS</a:t>
            </a:r>
          </a:p>
          <a:p>
            <a:pPr algn="ctr"/>
            <a:r>
              <a:rPr lang="en-US" sz="1000" b="1" dirty="0">
                <a:cs typeface="Arial" pitchFamily="34" charset="0"/>
              </a:rPr>
              <a:t>BAE Systems/</a:t>
            </a:r>
          </a:p>
          <a:p>
            <a:pPr algn="ctr"/>
            <a:r>
              <a:rPr lang="en-US" sz="1000" b="1" dirty="0">
                <a:cs typeface="Arial" pitchFamily="34" charset="0"/>
              </a:rPr>
              <a:t>JPL Imaging </a:t>
            </a:r>
            <a:br>
              <a:rPr lang="en-US" sz="1000" b="1" dirty="0">
                <a:cs typeface="Arial" pitchFamily="34" charset="0"/>
              </a:rPr>
            </a:br>
            <a:r>
              <a:rPr lang="en-US" sz="1000" b="1" dirty="0">
                <a:cs typeface="Arial" pitchFamily="34" charset="0"/>
              </a:rPr>
              <a:t>MWIR Immersion</a:t>
            </a:r>
          </a:p>
          <a:p>
            <a:pPr algn="ctr"/>
            <a:r>
              <a:rPr lang="en-US" sz="1000" b="1" dirty="0">
                <a:cs typeface="Arial" pitchFamily="34" charset="0"/>
              </a:rPr>
              <a:t>Grating Spectrometer</a:t>
            </a:r>
          </a:p>
          <a:p>
            <a:pPr algn="ctr"/>
            <a:r>
              <a:rPr lang="en-US" sz="1000" b="1" dirty="0">
                <a:cs typeface="Arial" pitchFamily="34" charset="0"/>
              </a:rPr>
              <a:t>FOV = 16°</a:t>
            </a:r>
          </a:p>
          <a:p>
            <a:pPr algn="ctr"/>
            <a:r>
              <a:rPr lang="en-US" sz="1000" b="1" dirty="0">
                <a:cs typeface="Arial" pitchFamily="34" charset="0"/>
              </a:rPr>
              <a:t>D = 15 mm</a:t>
            </a:r>
          </a:p>
        </p:txBody>
      </p:sp>
      <p:sp>
        <p:nvSpPr>
          <p:cNvPr id="55" name="Text Box 23"/>
          <p:cNvSpPr txBox="1">
            <a:spLocks noChangeArrowheads="1"/>
          </p:cNvSpPr>
          <p:nvPr/>
        </p:nvSpPr>
        <p:spPr bwMode="auto">
          <a:xfrm>
            <a:off x="4165963" y="3003059"/>
            <a:ext cx="976463" cy="1015618"/>
          </a:xfrm>
          <a:prstGeom prst="rect">
            <a:avLst/>
          </a:prstGeom>
          <a:noFill/>
          <a:ln w="9525">
            <a:noFill/>
            <a:miter lim="800000"/>
            <a:headEnd/>
            <a:tailEnd/>
          </a:ln>
        </p:spPr>
        <p:txBody>
          <a:bodyPr wrap="none" lIns="91397" tIns="45698" rIns="91397" bIns="45698">
            <a:spAutoFit/>
          </a:bodyPr>
          <a:lstStyle/>
          <a:p>
            <a:pPr algn="ctr"/>
            <a:r>
              <a:rPr lang="en-US" sz="1000" b="1" dirty="0">
                <a:cs typeface="Arial" pitchFamily="34" charset="0"/>
              </a:rPr>
              <a:t>CHROMA</a:t>
            </a:r>
          </a:p>
          <a:p>
            <a:pPr algn="ctr"/>
            <a:r>
              <a:rPr lang="en-US" sz="1000" b="1" dirty="0">
                <a:cs typeface="Arial" pitchFamily="34" charset="0"/>
              </a:rPr>
              <a:t>Teledyne</a:t>
            </a:r>
          </a:p>
          <a:p>
            <a:pPr algn="ctr"/>
            <a:r>
              <a:rPr lang="en-US" sz="1000" b="1" dirty="0">
                <a:cs typeface="Arial" pitchFamily="34" charset="0"/>
              </a:rPr>
              <a:t>PV HgCdTe</a:t>
            </a:r>
          </a:p>
          <a:p>
            <a:pPr algn="ctr"/>
            <a:r>
              <a:rPr lang="en-US" sz="1000" b="1" dirty="0">
                <a:cs typeface="Arial" pitchFamily="34" charset="0"/>
              </a:rPr>
              <a:t>13.5 um Cutoff</a:t>
            </a:r>
          </a:p>
          <a:p>
            <a:pPr algn="ctr"/>
            <a:r>
              <a:rPr lang="en-US" sz="1000" b="1" dirty="0">
                <a:cs typeface="Arial" pitchFamily="34" charset="0"/>
              </a:rPr>
              <a:t>480 x 1280</a:t>
            </a:r>
          </a:p>
          <a:p>
            <a:pPr algn="ctr"/>
            <a:r>
              <a:rPr lang="en-US" sz="1000" b="1" dirty="0">
                <a:cs typeface="Arial" pitchFamily="34" charset="0"/>
              </a:rPr>
              <a:t>30 x 30 um</a:t>
            </a:r>
          </a:p>
        </p:txBody>
      </p:sp>
      <p:sp>
        <p:nvSpPr>
          <p:cNvPr id="56" name="Text Box 23"/>
          <p:cNvSpPr txBox="1">
            <a:spLocks noChangeArrowheads="1"/>
          </p:cNvSpPr>
          <p:nvPr/>
        </p:nvSpPr>
        <p:spPr bwMode="auto">
          <a:xfrm>
            <a:off x="6580749" y="3003056"/>
            <a:ext cx="910740" cy="861730"/>
          </a:xfrm>
          <a:prstGeom prst="rect">
            <a:avLst/>
          </a:prstGeom>
          <a:noFill/>
          <a:ln w="9525">
            <a:noFill/>
            <a:miter lim="800000"/>
            <a:headEnd/>
            <a:tailEnd/>
          </a:ln>
        </p:spPr>
        <p:txBody>
          <a:bodyPr wrap="none" lIns="91397" tIns="45698" rIns="91397" bIns="45698">
            <a:spAutoFit/>
          </a:bodyPr>
          <a:lstStyle/>
          <a:p>
            <a:pPr algn="ctr"/>
            <a:r>
              <a:rPr lang="en-US" sz="1000" b="1" dirty="0">
                <a:cs typeface="Arial" pitchFamily="34" charset="0"/>
              </a:rPr>
              <a:t>HOTBIRD</a:t>
            </a:r>
          </a:p>
          <a:p>
            <a:pPr algn="ctr"/>
            <a:r>
              <a:rPr lang="en-US" sz="1000" b="1" dirty="0">
                <a:cs typeface="Arial" pitchFamily="34" charset="0"/>
              </a:rPr>
              <a:t>JPL</a:t>
            </a:r>
          </a:p>
          <a:p>
            <a:pPr algn="ctr"/>
            <a:r>
              <a:rPr lang="en-US" sz="1000" b="1" dirty="0">
                <a:cs typeface="Arial" pitchFamily="34" charset="0"/>
              </a:rPr>
              <a:t>5.5 um Cutoff</a:t>
            </a:r>
          </a:p>
          <a:p>
            <a:pPr algn="ctr"/>
            <a:r>
              <a:rPr lang="en-US" sz="1000" b="1" dirty="0">
                <a:cs typeface="Arial" pitchFamily="34" charset="0"/>
              </a:rPr>
              <a:t>640x512</a:t>
            </a:r>
          </a:p>
          <a:p>
            <a:pPr algn="ctr"/>
            <a:r>
              <a:rPr lang="en-US" sz="1000" b="1" dirty="0">
                <a:cs typeface="Arial" pitchFamily="34" charset="0"/>
              </a:rPr>
              <a:t>24 x 24um</a:t>
            </a:r>
          </a:p>
        </p:txBody>
      </p:sp>
      <p:sp>
        <p:nvSpPr>
          <p:cNvPr id="57" name="Text Box 23"/>
          <p:cNvSpPr txBox="1">
            <a:spLocks noChangeArrowheads="1"/>
          </p:cNvSpPr>
          <p:nvPr/>
        </p:nvSpPr>
        <p:spPr bwMode="auto">
          <a:xfrm>
            <a:off x="1987752" y="4470409"/>
            <a:ext cx="862650" cy="553953"/>
          </a:xfrm>
          <a:prstGeom prst="rect">
            <a:avLst/>
          </a:prstGeom>
          <a:noFill/>
          <a:ln w="9525">
            <a:noFill/>
            <a:miter lim="800000"/>
            <a:headEnd/>
            <a:tailEnd/>
          </a:ln>
        </p:spPr>
        <p:txBody>
          <a:bodyPr wrap="none" lIns="91397" tIns="45698" rIns="91397" bIns="45698">
            <a:spAutoFit/>
          </a:bodyPr>
          <a:lstStyle/>
          <a:p>
            <a:pPr algn="ctr"/>
            <a:r>
              <a:rPr lang="en-US" sz="1000" b="1" dirty="0">
                <a:cs typeface="Arial" pitchFamily="34" charset="0"/>
              </a:rPr>
              <a:t>AIRS</a:t>
            </a:r>
          </a:p>
          <a:p>
            <a:pPr algn="ctr"/>
            <a:r>
              <a:rPr lang="en-US" sz="1000" b="1" dirty="0">
                <a:cs typeface="Arial" pitchFamily="34" charset="0"/>
              </a:rPr>
              <a:t>BAE Systems</a:t>
            </a:r>
          </a:p>
          <a:p>
            <a:pPr algn="ctr"/>
            <a:r>
              <a:rPr lang="en-US" sz="1000" b="1" dirty="0" err="1">
                <a:cs typeface="Arial" pitchFamily="34" charset="0"/>
              </a:rPr>
              <a:t>Cryo</a:t>
            </a:r>
            <a:r>
              <a:rPr lang="en-US" sz="1000" b="1" dirty="0">
                <a:cs typeface="Arial" pitchFamily="34" charset="0"/>
              </a:rPr>
              <a:t> Dewar</a:t>
            </a:r>
          </a:p>
        </p:txBody>
      </p:sp>
      <p:sp>
        <p:nvSpPr>
          <p:cNvPr id="58" name="Text Box 23"/>
          <p:cNvSpPr txBox="1">
            <a:spLocks noChangeArrowheads="1"/>
          </p:cNvSpPr>
          <p:nvPr/>
        </p:nvSpPr>
        <p:spPr bwMode="auto">
          <a:xfrm>
            <a:off x="1905119" y="5640809"/>
            <a:ext cx="1027916" cy="861730"/>
          </a:xfrm>
          <a:prstGeom prst="rect">
            <a:avLst/>
          </a:prstGeom>
          <a:noFill/>
          <a:ln w="9525">
            <a:noFill/>
            <a:miter lim="800000"/>
            <a:headEnd/>
            <a:tailEnd/>
          </a:ln>
        </p:spPr>
        <p:txBody>
          <a:bodyPr wrap="square" lIns="91397" tIns="45698" rIns="91397" bIns="45698">
            <a:spAutoFit/>
          </a:bodyPr>
          <a:lstStyle/>
          <a:p>
            <a:pPr algn="ctr"/>
            <a:r>
              <a:rPr lang="en-US" sz="1000" b="1" dirty="0">
                <a:cs typeface="Arial" pitchFamily="34" charset="0"/>
              </a:rPr>
              <a:t>AIRS</a:t>
            </a:r>
          </a:p>
          <a:p>
            <a:pPr algn="ctr"/>
            <a:r>
              <a:rPr lang="en-US" sz="1000" b="1" dirty="0">
                <a:cs typeface="Arial" pitchFamily="34" charset="0"/>
              </a:rPr>
              <a:t>Northrop Grumman</a:t>
            </a:r>
          </a:p>
          <a:p>
            <a:pPr algn="ctr"/>
            <a:r>
              <a:rPr lang="en-US" sz="1000" b="1" dirty="0">
                <a:cs typeface="Arial" pitchFamily="34" charset="0"/>
              </a:rPr>
              <a:t>Pulse Tube </a:t>
            </a:r>
            <a:r>
              <a:rPr lang="en-US" sz="1000" b="1" dirty="0" err="1">
                <a:cs typeface="Arial" pitchFamily="34" charset="0"/>
              </a:rPr>
              <a:t>Cryocoolers</a:t>
            </a:r>
            <a:endParaRPr lang="en-US" sz="1000" b="1" dirty="0">
              <a:cs typeface="Arial" pitchFamily="34" charset="0"/>
            </a:endParaRPr>
          </a:p>
        </p:txBody>
      </p:sp>
      <p:sp>
        <p:nvSpPr>
          <p:cNvPr id="59" name="Text Box 23"/>
          <p:cNvSpPr txBox="1">
            <a:spLocks noChangeArrowheads="1"/>
          </p:cNvSpPr>
          <p:nvPr/>
        </p:nvSpPr>
        <p:spPr bwMode="auto">
          <a:xfrm>
            <a:off x="4112138" y="4430962"/>
            <a:ext cx="1084115" cy="707842"/>
          </a:xfrm>
          <a:prstGeom prst="rect">
            <a:avLst/>
          </a:prstGeom>
          <a:noFill/>
          <a:ln w="9525">
            <a:noFill/>
            <a:miter lim="800000"/>
            <a:headEnd/>
            <a:tailEnd/>
          </a:ln>
        </p:spPr>
        <p:txBody>
          <a:bodyPr wrap="square" lIns="91397" tIns="45698" rIns="91397" bIns="45698">
            <a:spAutoFit/>
          </a:bodyPr>
          <a:lstStyle/>
          <a:p>
            <a:pPr algn="ctr"/>
            <a:r>
              <a:rPr lang="en-US" sz="1000" b="1" dirty="0">
                <a:cs typeface="Arial" pitchFamily="34" charset="0"/>
              </a:rPr>
              <a:t>SIRAS</a:t>
            </a:r>
          </a:p>
          <a:p>
            <a:pPr algn="ctr"/>
            <a:r>
              <a:rPr lang="en-US" sz="1000" b="1" dirty="0">
                <a:cs typeface="Arial" pitchFamily="34" charset="0"/>
              </a:rPr>
              <a:t>Ball Aerospace</a:t>
            </a:r>
          </a:p>
          <a:p>
            <a:pPr algn="ctr"/>
            <a:r>
              <a:rPr lang="en-US" sz="1000" b="1" dirty="0">
                <a:cs typeface="Arial" pitchFamily="34" charset="0"/>
              </a:rPr>
              <a:t>Reflecting </a:t>
            </a:r>
            <a:r>
              <a:rPr lang="en-US" sz="1000" b="1" dirty="0" err="1">
                <a:cs typeface="Arial" pitchFamily="34" charset="0"/>
              </a:rPr>
              <a:t>Warmshields</a:t>
            </a:r>
            <a:endParaRPr lang="en-US" sz="1000" b="1" dirty="0">
              <a:cs typeface="Arial" pitchFamily="34" charset="0"/>
            </a:endParaRPr>
          </a:p>
        </p:txBody>
      </p:sp>
      <p:sp>
        <p:nvSpPr>
          <p:cNvPr id="60" name="Text Box 23"/>
          <p:cNvSpPr txBox="1">
            <a:spLocks noChangeArrowheads="1"/>
          </p:cNvSpPr>
          <p:nvPr/>
        </p:nvSpPr>
        <p:spPr bwMode="auto">
          <a:xfrm>
            <a:off x="6494063" y="4430962"/>
            <a:ext cx="1084115" cy="553953"/>
          </a:xfrm>
          <a:prstGeom prst="rect">
            <a:avLst/>
          </a:prstGeom>
          <a:noFill/>
          <a:ln w="9525">
            <a:noFill/>
            <a:miter lim="800000"/>
            <a:headEnd/>
            <a:tailEnd/>
          </a:ln>
        </p:spPr>
        <p:txBody>
          <a:bodyPr wrap="square" lIns="91397" tIns="45698" rIns="91397" bIns="45698">
            <a:spAutoFit/>
          </a:bodyPr>
          <a:lstStyle/>
          <a:p>
            <a:pPr algn="ctr"/>
            <a:r>
              <a:rPr lang="en-US" sz="1000" b="1" dirty="0">
                <a:cs typeface="Arial" pitchFamily="34" charset="0"/>
              </a:rPr>
              <a:t>MIRCATS</a:t>
            </a:r>
          </a:p>
          <a:p>
            <a:pPr algn="ctr"/>
            <a:r>
              <a:rPr lang="en-US" sz="1000" b="1" dirty="0">
                <a:cs typeface="Arial" pitchFamily="34" charset="0"/>
              </a:rPr>
              <a:t>IR Cameras</a:t>
            </a:r>
          </a:p>
          <a:p>
            <a:pPr algn="ctr"/>
            <a:r>
              <a:rPr lang="en-US" sz="1000" b="1" dirty="0">
                <a:cs typeface="Arial" pitchFamily="34" charset="0"/>
              </a:rPr>
              <a:t>IDCA</a:t>
            </a:r>
          </a:p>
        </p:txBody>
      </p:sp>
      <p:sp>
        <p:nvSpPr>
          <p:cNvPr id="61" name="Text Box 23"/>
          <p:cNvSpPr txBox="1">
            <a:spLocks noChangeArrowheads="1"/>
          </p:cNvSpPr>
          <p:nvPr/>
        </p:nvSpPr>
        <p:spPr bwMode="auto">
          <a:xfrm>
            <a:off x="4140236" y="5607546"/>
            <a:ext cx="1027916" cy="1015618"/>
          </a:xfrm>
          <a:prstGeom prst="rect">
            <a:avLst/>
          </a:prstGeom>
          <a:noFill/>
          <a:ln w="9525">
            <a:noFill/>
            <a:miter lim="800000"/>
            <a:headEnd/>
            <a:tailEnd/>
          </a:ln>
        </p:spPr>
        <p:txBody>
          <a:bodyPr wrap="square" lIns="91397" tIns="45698" rIns="91397" bIns="45698">
            <a:spAutoFit/>
          </a:bodyPr>
          <a:lstStyle/>
          <a:p>
            <a:pPr algn="ctr"/>
            <a:r>
              <a:rPr lang="en-US" sz="1000" b="1" dirty="0">
                <a:cs typeface="Arial" pitchFamily="34" charset="0"/>
              </a:rPr>
              <a:t>ABI / OCO-2</a:t>
            </a:r>
          </a:p>
          <a:p>
            <a:pPr algn="ctr"/>
            <a:r>
              <a:rPr lang="en-US" sz="1000" b="1" dirty="0">
                <a:cs typeface="Arial" pitchFamily="34" charset="0"/>
              </a:rPr>
              <a:t>Northrop Grumman</a:t>
            </a:r>
          </a:p>
          <a:p>
            <a:pPr algn="ctr"/>
            <a:r>
              <a:rPr lang="en-US" sz="1000" b="1" dirty="0">
                <a:cs typeface="Arial" pitchFamily="34" charset="0"/>
              </a:rPr>
              <a:t>Smaller</a:t>
            </a:r>
          </a:p>
          <a:p>
            <a:pPr algn="ctr"/>
            <a:r>
              <a:rPr lang="en-US" sz="1000" b="1" dirty="0">
                <a:cs typeface="Arial" pitchFamily="34" charset="0"/>
              </a:rPr>
              <a:t>Pulse Tube </a:t>
            </a:r>
            <a:r>
              <a:rPr lang="en-US" sz="1000" b="1" dirty="0" err="1">
                <a:cs typeface="Arial" pitchFamily="34" charset="0"/>
              </a:rPr>
              <a:t>Cryocoolers</a:t>
            </a:r>
            <a:endParaRPr lang="en-US" sz="1000" b="1" dirty="0">
              <a:cs typeface="Arial" pitchFamily="34" charset="0"/>
            </a:endParaRPr>
          </a:p>
        </p:txBody>
      </p:sp>
      <p:sp>
        <p:nvSpPr>
          <p:cNvPr id="62" name="Text Box 23"/>
          <p:cNvSpPr txBox="1">
            <a:spLocks noChangeArrowheads="1"/>
          </p:cNvSpPr>
          <p:nvPr/>
        </p:nvSpPr>
        <p:spPr bwMode="auto">
          <a:xfrm>
            <a:off x="6540400" y="5659280"/>
            <a:ext cx="1027916" cy="707842"/>
          </a:xfrm>
          <a:prstGeom prst="rect">
            <a:avLst/>
          </a:prstGeom>
          <a:noFill/>
          <a:ln w="9525">
            <a:noFill/>
            <a:miter lim="800000"/>
            <a:headEnd/>
            <a:tailEnd/>
          </a:ln>
        </p:spPr>
        <p:txBody>
          <a:bodyPr wrap="square" lIns="91397" tIns="45698" rIns="91397" bIns="45698">
            <a:spAutoFit/>
          </a:bodyPr>
          <a:lstStyle/>
          <a:p>
            <a:pPr algn="ctr"/>
            <a:r>
              <a:rPr lang="en-US" sz="1000" b="1" dirty="0">
                <a:cs typeface="Arial" pitchFamily="34" charset="0"/>
              </a:rPr>
              <a:t>Ricor</a:t>
            </a:r>
          </a:p>
          <a:p>
            <a:pPr algn="ctr"/>
            <a:r>
              <a:rPr lang="en-US" sz="1000" b="1" dirty="0">
                <a:cs typeface="Arial" pitchFamily="34" charset="0"/>
              </a:rPr>
              <a:t>K508</a:t>
            </a:r>
          </a:p>
          <a:p>
            <a:pPr algn="ctr"/>
            <a:r>
              <a:rPr lang="en-US" sz="1000" b="1" dirty="0">
                <a:cs typeface="Arial" pitchFamily="34" charset="0"/>
              </a:rPr>
              <a:t>Integral Sterling</a:t>
            </a:r>
          </a:p>
          <a:p>
            <a:pPr algn="ctr"/>
            <a:r>
              <a:rPr lang="en-US" sz="1000" b="1" dirty="0">
                <a:cs typeface="Arial" pitchFamily="34" charset="0"/>
              </a:rPr>
              <a:t>Cryocooler</a:t>
            </a:r>
          </a:p>
        </p:txBody>
      </p:sp>
      <p:pic>
        <p:nvPicPr>
          <p:cNvPr id="66" name="Picture 2" descr="C:\Users\dljohnso\Documents\OLD DATA\CheMin_MSL\Cooler photos\cooler only\DSC01084.JPG"/>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a:stretch/>
        </p:blipFill>
        <p:spPr bwMode="auto">
          <a:xfrm>
            <a:off x="5390593" y="5722122"/>
            <a:ext cx="1070376" cy="7001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245596" y="909816"/>
            <a:ext cx="51392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Calibri"/>
                <a:ea typeface="Calibri"/>
                <a:cs typeface="Calibri"/>
                <a:sym typeface="Calibri"/>
              </a:rPr>
              <a:t>AIRS</a:t>
            </a:r>
          </a:p>
        </p:txBody>
      </p:sp>
      <p:sp>
        <p:nvSpPr>
          <p:cNvPr id="72" name="TextBox 71"/>
          <p:cNvSpPr txBox="1"/>
          <p:nvPr/>
        </p:nvSpPr>
        <p:spPr>
          <a:xfrm>
            <a:off x="3311575" y="943118"/>
            <a:ext cx="63574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Calibri"/>
                <a:ea typeface="Calibri"/>
                <a:cs typeface="Calibri"/>
                <a:sym typeface="Calibri"/>
              </a:rPr>
              <a:t>MIRIS</a:t>
            </a:r>
          </a:p>
        </p:txBody>
      </p:sp>
      <p:sp>
        <p:nvSpPr>
          <p:cNvPr id="73" name="TextBox 72"/>
          <p:cNvSpPr txBox="1"/>
          <p:nvPr/>
        </p:nvSpPr>
        <p:spPr>
          <a:xfrm>
            <a:off x="5551891" y="916939"/>
            <a:ext cx="63735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Calibri"/>
                <a:ea typeface="Calibri"/>
                <a:cs typeface="Calibri"/>
                <a:sym typeface="Calibri"/>
              </a:rPr>
              <a:t>CIRAS</a:t>
            </a:r>
          </a:p>
        </p:txBody>
      </p:sp>
      <p:pic>
        <p:nvPicPr>
          <p:cNvPr id="65" name="Picture 6">
            <a:extLst>
              <a:ext uri="{FF2B5EF4-FFF2-40B4-BE49-F238E27FC236}">
                <a16:creationId xmlns:a16="http://schemas.microsoft.com/office/drawing/2014/main" id="{F5B46C48-8F72-461D-9CC9-F120ADF3E8AC}"/>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t="17908"/>
          <a:stretch>
            <a:fillRect/>
          </a:stretch>
        </p:blipFill>
        <p:spPr>
          <a:xfrm>
            <a:off x="9061935" y="1147051"/>
            <a:ext cx="2703547" cy="1775088"/>
          </a:xfrm>
          <a:prstGeom prst="rect">
            <a:avLst/>
          </a:prstGeom>
          <a:noFill/>
          <a:ln w="12700">
            <a:miter lim="400000"/>
          </a:ln>
          <a:extLst>
            <a:ext uri="{C572A759-6A51-4108-AA02-DFA0A04FC94B}">
              <ma14:wrappingTextBoxFlag xmlns="" xmlns:ma14="http://schemas.microsoft.com/office/mac/drawingml/2011/main" val="1"/>
            </a:ext>
          </a:extLst>
        </p:spPr>
      </p:pic>
      <p:pic>
        <p:nvPicPr>
          <p:cNvPr id="67" name="Picture 2">
            <a:extLst>
              <a:ext uri="{FF2B5EF4-FFF2-40B4-BE49-F238E27FC236}">
                <a16:creationId xmlns:a16="http://schemas.microsoft.com/office/drawing/2014/main" id="{FF4ED2DC-8D6E-46B2-AC92-1977783B14FF}"/>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9478652" y="3078761"/>
            <a:ext cx="1933585" cy="1775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8" name="TextBox 67">
            <a:extLst>
              <a:ext uri="{FF2B5EF4-FFF2-40B4-BE49-F238E27FC236}">
                <a16:creationId xmlns:a16="http://schemas.microsoft.com/office/drawing/2014/main" id="{1223980E-2013-4440-9B53-B9E338A966DF}"/>
              </a:ext>
            </a:extLst>
          </p:cNvPr>
          <p:cNvSpPr txBox="1"/>
          <p:nvPr/>
        </p:nvSpPr>
        <p:spPr>
          <a:xfrm>
            <a:off x="8015832" y="1622726"/>
            <a:ext cx="755306" cy="923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Calibri"/>
                <a:ea typeface="Calibri"/>
                <a:cs typeface="Calibri"/>
                <a:sym typeface="Calibri"/>
              </a:rPr>
              <a:t>AIRS</a:t>
            </a:r>
          </a:p>
          <a:p>
            <a:pPr marL="0" marR="0" indent="0" algn="ctr"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Calibri"/>
                <a:ea typeface="Calibri"/>
                <a:cs typeface="Calibri"/>
                <a:sym typeface="Calibri"/>
              </a:rPr>
              <a:t>2002</a:t>
            </a:r>
          </a:p>
          <a:p>
            <a:pPr marL="0" marR="0" indent="0" algn="ctr" defTabSz="457200" rtl="0" fontAlgn="auto" latinLnBrk="0" hangingPunct="0">
              <a:lnSpc>
                <a:spcPct val="100000"/>
              </a:lnSpc>
              <a:spcBef>
                <a:spcPts val="0"/>
              </a:spcBef>
              <a:spcAft>
                <a:spcPts val="0"/>
              </a:spcAft>
              <a:buClrTx/>
              <a:buSzTx/>
              <a:buFontTx/>
              <a:buNone/>
              <a:tabLst/>
            </a:pPr>
            <a:r>
              <a:rPr lang="en-US" dirty="0">
                <a:solidFill>
                  <a:srgbClr val="000000"/>
                </a:solidFill>
                <a:latin typeface="Calibri"/>
                <a:ea typeface="Calibri"/>
                <a:cs typeface="Calibri"/>
                <a:sym typeface="Calibri"/>
              </a:rPr>
              <a:t>(TRL 9)</a:t>
            </a:r>
            <a:endParaRPr kumimoji="0" lang="en-US" sz="18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69" name="TextBox 68">
            <a:extLst>
              <a:ext uri="{FF2B5EF4-FFF2-40B4-BE49-F238E27FC236}">
                <a16:creationId xmlns:a16="http://schemas.microsoft.com/office/drawing/2014/main" id="{D1C2FF9E-D537-4FC3-90CD-ABB2B3C7646E}"/>
              </a:ext>
            </a:extLst>
          </p:cNvPr>
          <p:cNvSpPr txBox="1"/>
          <p:nvPr/>
        </p:nvSpPr>
        <p:spPr>
          <a:xfrm>
            <a:off x="7845430" y="5317454"/>
            <a:ext cx="1407688"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lang="en-US" dirty="0">
                <a:solidFill>
                  <a:srgbClr val="000000"/>
                </a:solidFill>
                <a:latin typeface="Calibri"/>
                <a:ea typeface="Calibri"/>
                <a:cs typeface="Calibri"/>
                <a:sym typeface="Calibri"/>
              </a:rPr>
              <a:t>CIRAS</a:t>
            </a:r>
            <a:endParaRPr kumimoji="0" lang="en-US" sz="1800" b="0" i="0" u="none" strike="noStrike" cap="none" spc="0" normalizeH="0" baseline="0" dirty="0">
              <a:ln>
                <a:noFill/>
              </a:ln>
              <a:solidFill>
                <a:srgbClr val="000000"/>
              </a:solidFill>
              <a:effectLst/>
              <a:uFillTx/>
              <a:latin typeface="Calibri"/>
              <a:ea typeface="Calibri"/>
              <a:cs typeface="Calibri"/>
              <a:sym typeface="Calibri"/>
            </a:endParaRPr>
          </a:p>
          <a:p>
            <a:pPr marL="0" marR="0" indent="0" algn="ctr" defTabSz="457200" rtl="0" fontAlgn="auto" latinLnBrk="0" hangingPunct="0">
              <a:lnSpc>
                <a:spcPct val="100000"/>
              </a:lnSpc>
              <a:spcBef>
                <a:spcPts val="0"/>
              </a:spcBef>
              <a:spcAft>
                <a:spcPts val="0"/>
              </a:spcAft>
              <a:buClrTx/>
              <a:buSzTx/>
              <a:buFontTx/>
              <a:buNone/>
              <a:tabLst/>
            </a:pPr>
            <a:r>
              <a:rPr lang="en-US" dirty="0">
                <a:solidFill>
                  <a:srgbClr val="000000"/>
                </a:solidFill>
                <a:latin typeface="Calibri"/>
                <a:ea typeface="Calibri"/>
                <a:cs typeface="Calibri"/>
                <a:sym typeface="Calibri"/>
              </a:rPr>
              <a:t>Concept</a:t>
            </a:r>
          </a:p>
          <a:p>
            <a:pPr marL="0" marR="0" indent="0" algn="ctr" defTabSz="457200" rtl="0" fontAlgn="auto" latinLnBrk="0" hangingPunct="0">
              <a:lnSpc>
                <a:spcPct val="100000"/>
              </a:lnSpc>
              <a:spcBef>
                <a:spcPts val="0"/>
              </a:spcBef>
              <a:spcAft>
                <a:spcPts val="0"/>
              </a:spcAft>
              <a:buClrTx/>
              <a:buSzTx/>
              <a:buFontTx/>
              <a:buNone/>
              <a:tabLst/>
            </a:pPr>
            <a:r>
              <a:rPr lang="en-US" dirty="0">
                <a:solidFill>
                  <a:srgbClr val="000000"/>
                </a:solidFill>
                <a:latin typeface="Calibri"/>
                <a:ea typeface="Calibri"/>
                <a:cs typeface="Calibri"/>
                <a:sym typeface="Calibri"/>
              </a:rPr>
              <a:t>2015-Present </a:t>
            </a:r>
          </a:p>
          <a:p>
            <a:pPr marL="0" marR="0" indent="0" algn="ctr" defTabSz="457200" rtl="0" fontAlgn="auto" latinLnBrk="0" hangingPunct="0">
              <a:lnSpc>
                <a:spcPct val="100000"/>
              </a:lnSpc>
              <a:spcBef>
                <a:spcPts val="0"/>
              </a:spcBef>
              <a:spcAft>
                <a:spcPts val="0"/>
              </a:spcAft>
              <a:buClrTx/>
              <a:buSzTx/>
              <a:buFontTx/>
              <a:buNone/>
              <a:tabLst/>
            </a:pPr>
            <a:r>
              <a:rPr lang="en-US" dirty="0">
                <a:solidFill>
                  <a:srgbClr val="000000"/>
                </a:solidFill>
                <a:latin typeface="Calibri"/>
                <a:ea typeface="Calibri"/>
                <a:cs typeface="Calibri"/>
                <a:sym typeface="Calibri"/>
              </a:rPr>
              <a:t>(TRL 5)</a:t>
            </a:r>
            <a:endParaRPr kumimoji="0" lang="en-US" sz="18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77" name="TextBox 76">
            <a:extLst>
              <a:ext uri="{FF2B5EF4-FFF2-40B4-BE49-F238E27FC236}">
                <a16:creationId xmlns:a16="http://schemas.microsoft.com/office/drawing/2014/main" id="{07CEDDB6-C676-4CF0-BEA8-D94193110B96}"/>
              </a:ext>
            </a:extLst>
          </p:cNvPr>
          <p:cNvSpPr txBox="1"/>
          <p:nvPr/>
        </p:nvSpPr>
        <p:spPr>
          <a:xfrm>
            <a:off x="7830621" y="3335698"/>
            <a:ext cx="1315411" cy="14773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defTabSz="457200" hangingPunct="0"/>
            <a:r>
              <a:rPr lang="en-US" dirty="0">
                <a:solidFill>
                  <a:srgbClr val="000000"/>
                </a:solidFill>
                <a:ea typeface="Calibri"/>
                <a:cs typeface="Calibri"/>
                <a:sym typeface="Calibri"/>
              </a:rPr>
              <a:t>SIRAS, MIRIS</a:t>
            </a:r>
            <a:endParaRPr kumimoji="0" lang="en-US" sz="1800" b="0" i="0" u="none" strike="noStrike" cap="none" spc="0" normalizeH="0" baseline="0" dirty="0">
              <a:ln>
                <a:noFill/>
              </a:ln>
              <a:solidFill>
                <a:srgbClr val="000000"/>
              </a:solidFill>
              <a:effectLst/>
              <a:uFillTx/>
              <a:latin typeface="Calibri"/>
              <a:ea typeface="Calibri"/>
              <a:cs typeface="Calibri"/>
              <a:sym typeface="Calibri"/>
            </a:endParaRPr>
          </a:p>
          <a:p>
            <a:pPr marL="0" marR="0" indent="0" algn="ctr" defTabSz="457200" rtl="0" fontAlgn="auto" latinLnBrk="0" hangingPunct="0">
              <a:lnSpc>
                <a:spcPct val="100000"/>
              </a:lnSpc>
              <a:spcBef>
                <a:spcPts val="0"/>
              </a:spcBef>
              <a:spcAft>
                <a:spcPts val="0"/>
              </a:spcAft>
              <a:buClrTx/>
              <a:buSzTx/>
              <a:buFontTx/>
              <a:buNone/>
              <a:tabLst/>
            </a:pPr>
            <a:r>
              <a:rPr lang="en-US" dirty="0">
                <a:solidFill>
                  <a:srgbClr val="000000"/>
                </a:solidFill>
                <a:latin typeface="Calibri"/>
                <a:ea typeface="Calibri"/>
                <a:cs typeface="Calibri"/>
                <a:sym typeface="Calibri"/>
              </a:rPr>
              <a:t>LEO &amp; GEO</a:t>
            </a:r>
          </a:p>
          <a:p>
            <a:pPr marL="0" marR="0" indent="0" algn="ctr" defTabSz="457200" rtl="0" fontAlgn="auto" latinLnBrk="0" hangingPunct="0">
              <a:lnSpc>
                <a:spcPct val="100000"/>
              </a:lnSpc>
              <a:spcBef>
                <a:spcPts val="0"/>
              </a:spcBef>
              <a:spcAft>
                <a:spcPts val="0"/>
              </a:spcAft>
              <a:buClrTx/>
              <a:buSzTx/>
              <a:buFontTx/>
              <a:buNone/>
              <a:tabLst/>
            </a:pPr>
            <a:r>
              <a:rPr lang="en-US" dirty="0">
                <a:solidFill>
                  <a:srgbClr val="000000"/>
                </a:solidFill>
                <a:latin typeface="Calibri"/>
                <a:ea typeface="Calibri"/>
                <a:cs typeface="Calibri"/>
                <a:sym typeface="Calibri"/>
              </a:rPr>
              <a:t>Concepts</a:t>
            </a:r>
          </a:p>
          <a:p>
            <a:pPr marL="0" marR="0" indent="0" algn="ctr" defTabSz="457200" rtl="0" fontAlgn="auto" latinLnBrk="0" hangingPunct="0">
              <a:lnSpc>
                <a:spcPct val="100000"/>
              </a:lnSpc>
              <a:spcBef>
                <a:spcPts val="0"/>
              </a:spcBef>
              <a:spcAft>
                <a:spcPts val="0"/>
              </a:spcAft>
              <a:buClrTx/>
              <a:buSzTx/>
              <a:buFontTx/>
              <a:buNone/>
              <a:tabLst/>
            </a:pPr>
            <a:r>
              <a:rPr lang="en-US" dirty="0">
                <a:solidFill>
                  <a:srgbClr val="000000"/>
                </a:solidFill>
                <a:latin typeface="Calibri"/>
                <a:ea typeface="Calibri"/>
                <a:cs typeface="Calibri"/>
                <a:sym typeface="Calibri"/>
              </a:rPr>
              <a:t>2007-2013</a:t>
            </a:r>
          </a:p>
          <a:p>
            <a:pPr marL="0" marR="0" indent="0" algn="ctr" defTabSz="457200" rtl="0" fontAlgn="auto" latinLnBrk="0" hangingPunct="0">
              <a:lnSpc>
                <a:spcPct val="100000"/>
              </a:lnSpc>
              <a:spcBef>
                <a:spcPts val="0"/>
              </a:spcBef>
              <a:spcAft>
                <a:spcPts val="0"/>
              </a:spcAft>
              <a:buClrTx/>
              <a:buSzTx/>
              <a:buFontTx/>
              <a:buNone/>
              <a:tabLst/>
            </a:pPr>
            <a:r>
              <a:rPr lang="en-US" dirty="0"/>
              <a:t>(TRL 6)</a:t>
            </a:r>
            <a:endParaRPr kumimoji="0" lang="en-US" sz="18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3" name="Picture 2">
            <a:extLst>
              <a:ext uri="{FF2B5EF4-FFF2-40B4-BE49-F238E27FC236}">
                <a16:creationId xmlns:a16="http://schemas.microsoft.com/office/drawing/2014/main" id="{7B504FC3-50C2-55EC-9CE1-95BB21C44F7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478652" y="4889248"/>
            <a:ext cx="2140291" cy="1665747"/>
          </a:xfrm>
          <a:prstGeom prst="rect">
            <a:avLst/>
          </a:prstGeom>
        </p:spPr>
      </p:pic>
      <p:pic>
        <p:nvPicPr>
          <p:cNvPr id="6" name="Picture 5">
            <a:extLst>
              <a:ext uri="{FF2B5EF4-FFF2-40B4-BE49-F238E27FC236}">
                <a16:creationId xmlns:a16="http://schemas.microsoft.com/office/drawing/2014/main" id="{2822A785-62FD-C80F-77CE-272DAF4893D9}"/>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5505867" y="1390087"/>
            <a:ext cx="872482" cy="1256576"/>
          </a:xfrm>
          <a:prstGeom prst="rect">
            <a:avLst/>
          </a:prstGeom>
        </p:spPr>
      </p:pic>
    </p:spTree>
    <p:extLst>
      <p:ext uri="{BB962C8B-B14F-4D97-AF65-F5344CB8AC3E}">
        <p14:creationId xmlns:p14="http://schemas.microsoft.com/office/powerpoint/2010/main" val="1780868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DC39C4-C302-41D7-A658-8EF701B15EE9}"/>
              </a:ext>
            </a:extLst>
          </p:cNvPr>
          <p:cNvSpPr>
            <a:spLocks noGrp="1"/>
          </p:cNvSpPr>
          <p:nvPr>
            <p:ph type="title"/>
          </p:nvPr>
        </p:nvSpPr>
        <p:spPr>
          <a:xfrm>
            <a:off x="2525428" y="126493"/>
            <a:ext cx="9146015" cy="505618"/>
          </a:xfrm>
        </p:spPr>
        <p:txBody>
          <a:bodyPr>
            <a:normAutofit/>
          </a:bodyPr>
          <a:lstStyle/>
          <a:p>
            <a:r>
              <a:rPr lang="en-US" sz="2800" dirty="0"/>
              <a:t>The CIRAS achieves IR Sounding in a CubeSat </a:t>
            </a:r>
          </a:p>
        </p:txBody>
      </p:sp>
      <p:sp>
        <p:nvSpPr>
          <p:cNvPr id="4" name="Slide Number Placeholder 3">
            <a:extLst>
              <a:ext uri="{FF2B5EF4-FFF2-40B4-BE49-F238E27FC236}">
                <a16:creationId xmlns:a16="http://schemas.microsoft.com/office/drawing/2014/main" id="{7E5B6289-EA3A-4E4A-ADCF-2BE6EA2D0CF3}"/>
              </a:ext>
            </a:extLst>
          </p:cNvPr>
          <p:cNvSpPr>
            <a:spLocks noGrp="1"/>
          </p:cNvSpPr>
          <p:nvPr>
            <p:ph type="sldNum" sz="quarter" idx="12"/>
          </p:nvPr>
        </p:nvSpPr>
        <p:spPr/>
        <p:txBody>
          <a:bodyPr/>
          <a:lstStyle/>
          <a:p>
            <a:fld id="{9D68EF98-1505-4F54-AD51-01D8E554C3D6}" type="slidenum">
              <a:rPr lang="en-US" smtClean="0"/>
              <a:pPr/>
              <a:t>7</a:t>
            </a:fld>
            <a:endParaRPr lang="en-US"/>
          </a:p>
        </p:txBody>
      </p:sp>
      <p:grpSp>
        <p:nvGrpSpPr>
          <p:cNvPr id="2" name="Group 1">
            <a:extLst>
              <a:ext uri="{FF2B5EF4-FFF2-40B4-BE49-F238E27FC236}">
                <a16:creationId xmlns:a16="http://schemas.microsoft.com/office/drawing/2014/main" id="{F31AC8B8-A56F-F72F-40EE-4B0926FF1109}"/>
              </a:ext>
            </a:extLst>
          </p:cNvPr>
          <p:cNvGrpSpPr/>
          <p:nvPr/>
        </p:nvGrpSpPr>
        <p:grpSpPr>
          <a:xfrm>
            <a:off x="429298" y="2440159"/>
            <a:ext cx="6068564" cy="4218745"/>
            <a:chOff x="429298" y="2440159"/>
            <a:chExt cx="6068564" cy="4218745"/>
          </a:xfrm>
        </p:grpSpPr>
        <p:pic>
          <p:nvPicPr>
            <p:cNvPr id="7" name="Picture 6">
              <a:extLst>
                <a:ext uri="{FF2B5EF4-FFF2-40B4-BE49-F238E27FC236}">
                  <a16:creationId xmlns:a16="http://schemas.microsoft.com/office/drawing/2014/main" id="{E0D44CBB-5174-48FA-986C-0E592E2101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5457" y="2841366"/>
              <a:ext cx="4180202" cy="3253371"/>
            </a:xfrm>
            <a:prstGeom prst="rect">
              <a:avLst/>
            </a:prstGeom>
          </p:spPr>
        </p:pic>
        <p:sp>
          <p:nvSpPr>
            <p:cNvPr id="8" name="TextBox 7">
              <a:extLst>
                <a:ext uri="{FF2B5EF4-FFF2-40B4-BE49-F238E27FC236}">
                  <a16:creationId xmlns:a16="http://schemas.microsoft.com/office/drawing/2014/main" id="{A98F6876-6D08-40C8-8BFD-154756E44DBA}"/>
                </a:ext>
              </a:extLst>
            </p:cNvPr>
            <p:cNvSpPr txBox="1"/>
            <p:nvPr/>
          </p:nvSpPr>
          <p:spPr>
            <a:xfrm>
              <a:off x="1793459" y="5744332"/>
              <a:ext cx="518940" cy="4675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Calibri"/>
                  <a:ea typeface="Calibri"/>
                  <a:cs typeface="Calibri"/>
                  <a:sym typeface="Calibri"/>
                </a:rPr>
                <a:t>Scan</a:t>
              </a:r>
            </a:p>
            <a:p>
              <a:pPr marL="0" marR="0" indent="0" algn="ctr" defTabSz="4572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Calibri"/>
                  <a:ea typeface="Calibri"/>
                  <a:cs typeface="Calibri"/>
                  <a:sym typeface="Calibri"/>
                </a:rPr>
                <a:t>Mirror</a:t>
              </a:r>
            </a:p>
          </p:txBody>
        </p:sp>
        <p:sp>
          <p:nvSpPr>
            <p:cNvPr id="9" name="TextBox 8">
              <a:extLst>
                <a:ext uri="{FF2B5EF4-FFF2-40B4-BE49-F238E27FC236}">
                  <a16:creationId xmlns:a16="http://schemas.microsoft.com/office/drawing/2014/main" id="{8EBCB519-36C1-4FF8-B6AD-3EC5B2A536E4}"/>
                </a:ext>
              </a:extLst>
            </p:cNvPr>
            <p:cNvSpPr txBox="1"/>
            <p:nvPr/>
          </p:nvSpPr>
          <p:spPr>
            <a:xfrm>
              <a:off x="429298" y="4721201"/>
              <a:ext cx="108520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Calibri"/>
                  <a:ea typeface="Calibri"/>
                  <a:cs typeface="Calibri"/>
                  <a:sym typeface="Calibri"/>
                </a:rPr>
                <a:t>Scan Motor</a:t>
              </a:r>
            </a:p>
          </p:txBody>
        </p:sp>
        <p:sp>
          <p:nvSpPr>
            <p:cNvPr id="10" name="TextBox 9">
              <a:extLst>
                <a:ext uri="{FF2B5EF4-FFF2-40B4-BE49-F238E27FC236}">
                  <a16:creationId xmlns:a16="http://schemas.microsoft.com/office/drawing/2014/main" id="{0556DD09-BCCB-4904-B58B-7F61EC7AF4B1}"/>
                </a:ext>
              </a:extLst>
            </p:cNvPr>
            <p:cNvSpPr txBox="1"/>
            <p:nvPr/>
          </p:nvSpPr>
          <p:spPr>
            <a:xfrm>
              <a:off x="449223" y="3728233"/>
              <a:ext cx="1097258"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sym typeface="Calibri"/>
                </a:rPr>
                <a:t>Optics</a:t>
              </a:r>
            </a:p>
            <a:p>
              <a:pPr marL="0" marR="0" indent="0" algn="ctr" defTabSz="457200" rtl="0" fontAlgn="auto" latinLnBrk="0" hangingPunct="0">
                <a:lnSpc>
                  <a:spcPct val="100000"/>
                </a:lnSpc>
                <a:spcBef>
                  <a:spcPts val="0"/>
                </a:spcBef>
                <a:spcAft>
                  <a:spcPts val="0"/>
                </a:spcAft>
                <a:buClrTx/>
                <a:buSzTx/>
                <a:buFontTx/>
                <a:buNone/>
                <a:tabLst/>
              </a:pPr>
              <a:r>
                <a:rPr lang="en-US" sz="1400" b="1" dirty="0" err="1"/>
                <a:t>Cryocooler</a:t>
              </a:r>
              <a:endParaRPr lang="en-US" sz="1400" b="1" dirty="0"/>
            </a:p>
          </p:txBody>
        </p:sp>
        <p:sp>
          <p:nvSpPr>
            <p:cNvPr id="11" name="TextBox 10">
              <a:extLst>
                <a:ext uri="{FF2B5EF4-FFF2-40B4-BE49-F238E27FC236}">
                  <a16:creationId xmlns:a16="http://schemas.microsoft.com/office/drawing/2014/main" id="{D8ABF8EE-70FC-4D05-BF13-3127A393104B}"/>
                </a:ext>
              </a:extLst>
            </p:cNvPr>
            <p:cNvSpPr txBox="1"/>
            <p:nvPr/>
          </p:nvSpPr>
          <p:spPr>
            <a:xfrm>
              <a:off x="2007366" y="2440159"/>
              <a:ext cx="1756192" cy="4675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Calibri"/>
                  <a:ea typeface="Calibri"/>
                  <a:cs typeface="Calibri"/>
                  <a:sym typeface="Calibri"/>
                </a:rPr>
                <a:t>Payload Control</a:t>
              </a:r>
              <a:r>
                <a:rPr kumimoji="0" lang="en-US" sz="1400" b="1" i="0" u="none" strike="noStrike" cap="none" spc="0" normalizeH="0" dirty="0">
                  <a:ln>
                    <a:noFill/>
                  </a:ln>
                  <a:solidFill>
                    <a:srgbClr val="000000"/>
                  </a:solidFill>
                  <a:effectLst/>
                  <a:uFillTx/>
                  <a:latin typeface="Calibri"/>
                  <a:ea typeface="Calibri"/>
                  <a:cs typeface="Calibri"/>
                  <a:sym typeface="Calibri"/>
                </a:rPr>
                <a:t> </a:t>
              </a:r>
              <a:r>
                <a:rPr kumimoji="0" lang="en-US" sz="1400" b="1" i="0" u="none" strike="noStrike" cap="none" spc="0" normalizeH="0" baseline="0" dirty="0">
                  <a:ln>
                    <a:noFill/>
                  </a:ln>
                  <a:solidFill>
                    <a:srgbClr val="000000"/>
                  </a:solidFill>
                  <a:effectLst/>
                  <a:uFillTx/>
                  <a:latin typeface="Calibri"/>
                  <a:ea typeface="Calibri"/>
                  <a:cs typeface="Calibri"/>
                  <a:sym typeface="Calibri"/>
                </a:rPr>
                <a:t>Electronics (PCE)</a:t>
              </a:r>
            </a:p>
          </p:txBody>
        </p:sp>
        <p:sp>
          <p:nvSpPr>
            <p:cNvPr id="12" name="TextBox 11">
              <a:extLst>
                <a:ext uri="{FF2B5EF4-FFF2-40B4-BE49-F238E27FC236}">
                  <a16:creationId xmlns:a16="http://schemas.microsoft.com/office/drawing/2014/main" id="{0E61F29A-F34C-4A75-A8FE-C1DEBF3EA4BC}"/>
                </a:ext>
              </a:extLst>
            </p:cNvPr>
            <p:cNvSpPr txBox="1"/>
            <p:nvPr/>
          </p:nvSpPr>
          <p:spPr>
            <a:xfrm>
              <a:off x="3732318" y="2591847"/>
              <a:ext cx="2765544" cy="3138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Calibri"/>
                  <a:ea typeface="Calibri"/>
                  <a:cs typeface="Calibri"/>
                  <a:sym typeface="Calibri"/>
                </a:rPr>
                <a:t>Detector Readout Electronics (DRE)</a:t>
              </a:r>
            </a:p>
          </p:txBody>
        </p:sp>
        <p:sp>
          <p:nvSpPr>
            <p:cNvPr id="13" name="TextBox 12">
              <a:extLst>
                <a:ext uri="{FF2B5EF4-FFF2-40B4-BE49-F238E27FC236}">
                  <a16:creationId xmlns:a16="http://schemas.microsoft.com/office/drawing/2014/main" id="{B7037235-E8D4-4EDA-9C16-B8812CE24F6E}"/>
                </a:ext>
              </a:extLst>
            </p:cNvPr>
            <p:cNvSpPr txBox="1"/>
            <p:nvPr/>
          </p:nvSpPr>
          <p:spPr>
            <a:xfrm>
              <a:off x="2728115" y="5832179"/>
              <a:ext cx="731135" cy="2750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Calibri"/>
                  <a:ea typeface="Calibri"/>
                  <a:cs typeface="Calibri"/>
                  <a:sym typeface="Calibri"/>
                </a:rPr>
                <a:t>Telescope</a:t>
              </a:r>
            </a:p>
          </p:txBody>
        </p:sp>
        <p:sp>
          <p:nvSpPr>
            <p:cNvPr id="14" name="TextBox 13">
              <a:extLst>
                <a:ext uri="{FF2B5EF4-FFF2-40B4-BE49-F238E27FC236}">
                  <a16:creationId xmlns:a16="http://schemas.microsoft.com/office/drawing/2014/main" id="{751ABB99-DD6E-40EC-B62B-CF459C3C67EA}"/>
                </a:ext>
              </a:extLst>
            </p:cNvPr>
            <p:cNvSpPr txBox="1"/>
            <p:nvPr/>
          </p:nvSpPr>
          <p:spPr>
            <a:xfrm>
              <a:off x="4101200" y="2969055"/>
              <a:ext cx="990090" cy="2750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Calibri"/>
                  <a:ea typeface="Calibri"/>
                  <a:cs typeface="Calibri"/>
                  <a:sym typeface="Calibri"/>
                </a:rPr>
                <a:t>Spectrometer</a:t>
              </a:r>
            </a:p>
          </p:txBody>
        </p:sp>
        <p:sp>
          <p:nvSpPr>
            <p:cNvPr id="15" name="TextBox 14">
              <a:extLst>
                <a:ext uri="{FF2B5EF4-FFF2-40B4-BE49-F238E27FC236}">
                  <a16:creationId xmlns:a16="http://schemas.microsoft.com/office/drawing/2014/main" id="{BBF5C30D-9FF9-4AEF-9489-BF31B37F5C69}"/>
                </a:ext>
              </a:extLst>
            </p:cNvPr>
            <p:cNvSpPr txBox="1"/>
            <p:nvPr/>
          </p:nvSpPr>
          <p:spPr>
            <a:xfrm>
              <a:off x="5359699" y="3326955"/>
              <a:ext cx="792853"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Calibri"/>
                  <a:ea typeface="Calibri"/>
                  <a:cs typeface="Calibri"/>
                  <a:sym typeface="Calibri"/>
                </a:rPr>
                <a:t>Detector Mount</a:t>
              </a:r>
            </a:p>
          </p:txBody>
        </p:sp>
        <p:sp>
          <p:nvSpPr>
            <p:cNvPr id="16" name="TextBox 15">
              <a:extLst>
                <a:ext uri="{FF2B5EF4-FFF2-40B4-BE49-F238E27FC236}">
                  <a16:creationId xmlns:a16="http://schemas.microsoft.com/office/drawing/2014/main" id="{91885C31-3305-4914-AC0A-932E92BEAE51}"/>
                </a:ext>
              </a:extLst>
            </p:cNvPr>
            <p:cNvSpPr txBox="1"/>
            <p:nvPr/>
          </p:nvSpPr>
          <p:spPr>
            <a:xfrm>
              <a:off x="5347329" y="4167191"/>
              <a:ext cx="839507" cy="4675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Calibri"/>
                  <a:ea typeface="Calibri"/>
                  <a:cs typeface="Calibri"/>
                  <a:sym typeface="Calibri"/>
                </a:rPr>
                <a:t>Thermal Strap</a:t>
              </a:r>
            </a:p>
          </p:txBody>
        </p:sp>
        <p:sp>
          <p:nvSpPr>
            <p:cNvPr id="17" name="TextBox 16">
              <a:extLst>
                <a:ext uri="{FF2B5EF4-FFF2-40B4-BE49-F238E27FC236}">
                  <a16:creationId xmlns:a16="http://schemas.microsoft.com/office/drawing/2014/main" id="{E2BFC742-5E29-4D73-A27D-7D3BA5D53154}"/>
                </a:ext>
              </a:extLst>
            </p:cNvPr>
            <p:cNvSpPr txBox="1"/>
            <p:nvPr/>
          </p:nvSpPr>
          <p:spPr>
            <a:xfrm>
              <a:off x="3246367" y="6291642"/>
              <a:ext cx="206858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Calibri"/>
                  <a:ea typeface="Calibri"/>
                  <a:cs typeface="Calibri"/>
                  <a:sym typeface="Calibri"/>
                </a:rPr>
                <a:t>Detector Cryocooler</a:t>
              </a:r>
            </a:p>
          </p:txBody>
        </p:sp>
        <p:sp>
          <p:nvSpPr>
            <p:cNvPr id="18" name="TextBox 17">
              <a:extLst>
                <a:ext uri="{FF2B5EF4-FFF2-40B4-BE49-F238E27FC236}">
                  <a16:creationId xmlns:a16="http://schemas.microsoft.com/office/drawing/2014/main" id="{10CCC42D-FA2E-48A6-8FD3-9BD888C4F052}"/>
                </a:ext>
              </a:extLst>
            </p:cNvPr>
            <p:cNvSpPr txBox="1"/>
            <p:nvPr/>
          </p:nvSpPr>
          <p:spPr>
            <a:xfrm>
              <a:off x="5503047" y="4959391"/>
              <a:ext cx="599623" cy="4675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sym typeface="Calibri"/>
                </a:rPr>
                <a:t>Optics</a:t>
              </a:r>
            </a:p>
            <a:p>
              <a:pPr marL="0" marR="0" indent="0" algn="ctr" defTabSz="457200" rtl="0" fontAlgn="auto" latinLnBrk="0" hangingPunct="0">
                <a:lnSpc>
                  <a:spcPct val="100000"/>
                </a:lnSpc>
                <a:spcBef>
                  <a:spcPts val="0"/>
                </a:spcBef>
                <a:spcAft>
                  <a:spcPts val="0"/>
                </a:spcAft>
                <a:buClrTx/>
                <a:buSzTx/>
                <a:buFontTx/>
                <a:buNone/>
                <a:tabLst/>
              </a:pPr>
              <a:r>
                <a:rPr lang="en-US" sz="1400" b="1" dirty="0"/>
                <a:t>Mounts</a:t>
              </a:r>
            </a:p>
          </p:txBody>
        </p:sp>
        <p:sp>
          <p:nvSpPr>
            <p:cNvPr id="19" name="TextBox 18">
              <a:extLst>
                <a:ext uri="{FF2B5EF4-FFF2-40B4-BE49-F238E27FC236}">
                  <a16:creationId xmlns:a16="http://schemas.microsoft.com/office/drawing/2014/main" id="{14402FEF-D562-49FF-BBC2-C48BD4EB8230}"/>
                </a:ext>
              </a:extLst>
            </p:cNvPr>
            <p:cNvSpPr txBox="1"/>
            <p:nvPr/>
          </p:nvSpPr>
          <p:spPr>
            <a:xfrm>
              <a:off x="2045854" y="6351129"/>
              <a:ext cx="1210233"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Calibri"/>
                  <a:ea typeface="Calibri"/>
                  <a:cs typeface="Calibri"/>
                  <a:sym typeface="Calibri"/>
                </a:rPr>
                <a:t>Fold Mirrors</a:t>
              </a:r>
            </a:p>
          </p:txBody>
        </p:sp>
        <p:cxnSp>
          <p:nvCxnSpPr>
            <p:cNvPr id="20" name="Straight Connector 19">
              <a:extLst>
                <a:ext uri="{FF2B5EF4-FFF2-40B4-BE49-F238E27FC236}">
                  <a16:creationId xmlns:a16="http://schemas.microsoft.com/office/drawing/2014/main" id="{E1A33042-F4A2-4FED-9546-4025405486E8}"/>
                </a:ext>
              </a:extLst>
            </p:cNvPr>
            <p:cNvCxnSpPr>
              <a:cxnSpLocks/>
            </p:cNvCxnSpPr>
            <p:nvPr/>
          </p:nvCxnSpPr>
          <p:spPr>
            <a:xfrm>
              <a:off x="1459309" y="4073002"/>
              <a:ext cx="801600" cy="390928"/>
            </a:xfrm>
            <a:prstGeom prst="line">
              <a:avLst/>
            </a:prstGeom>
            <a:noFill/>
            <a:ln w="6350" cap="flat">
              <a:solidFill>
                <a:schemeClr val="tx1"/>
              </a:solidFill>
              <a:prstDash val="solid"/>
              <a:bevel/>
            </a:ln>
            <a:effectLst/>
            <a:sp3d/>
          </p:spPr>
          <p:style>
            <a:lnRef idx="0">
              <a:scrgbClr r="0" g="0" b="0"/>
            </a:lnRef>
            <a:fillRef idx="0">
              <a:scrgbClr r="0" g="0" b="0"/>
            </a:fillRef>
            <a:effectRef idx="0">
              <a:scrgbClr r="0" g="0" b="0"/>
            </a:effectRef>
            <a:fontRef idx="none"/>
          </p:style>
        </p:cxnSp>
        <p:cxnSp>
          <p:nvCxnSpPr>
            <p:cNvPr id="21" name="Straight Connector 20">
              <a:extLst>
                <a:ext uri="{FF2B5EF4-FFF2-40B4-BE49-F238E27FC236}">
                  <a16:creationId xmlns:a16="http://schemas.microsoft.com/office/drawing/2014/main" id="{20A3099A-33B3-4FE9-9BF4-25F6F83E273B}"/>
                </a:ext>
              </a:extLst>
            </p:cNvPr>
            <p:cNvCxnSpPr>
              <a:cxnSpLocks/>
            </p:cNvCxnSpPr>
            <p:nvPr/>
          </p:nvCxnSpPr>
          <p:spPr>
            <a:xfrm>
              <a:off x="1477723" y="4907861"/>
              <a:ext cx="577623" cy="158993"/>
            </a:xfrm>
            <a:prstGeom prst="line">
              <a:avLst/>
            </a:prstGeom>
            <a:noFill/>
            <a:ln w="6350" cap="flat">
              <a:solidFill>
                <a:schemeClr val="tx1"/>
              </a:solidFill>
              <a:prstDash val="solid"/>
              <a:bevel/>
            </a:ln>
            <a:effectLst/>
            <a:sp3d/>
          </p:spPr>
          <p:style>
            <a:lnRef idx="0">
              <a:scrgbClr r="0" g="0" b="0"/>
            </a:lnRef>
            <a:fillRef idx="0">
              <a:scrgbClr r="0" g="0" b="0"/>
            </a:fillRef>
            <a:effectRef idx="0">
              <a:scrgbClr r="0" g="0" b="0"/>
            </a:effectRef>
            <a:fontRef idx="none"/>
          </p:style>
        </p:cxnSp>
        <p:cxnSp>
          <p:nvCxnSpPr>
            <p:cNvPr id="22" name="Straight Connector 21">
              <a:extLst>
                <a:ext uri="{FF2B5EF4-FFF2-40B4-BE49-F238E27FC236}">
                  <a16:creationId xmlns:a16="http://schemas.microsoft.com/office/drawing/2014/main" id="{70566EBE-979A-4340-A537-9BDAB6DDE052}"/>
                </a:ext>
              </a:extLst>
            </p:cNvPr>
            <p:cNvCxnSpPr>
              <a:cxnSpLocks/>
            </p:cNvCxnSpPr>
            <p:nvPr/>
          </p:nvCxnSpPr>
          <p:spPr>
            <a:xfrm flipV="1">
              <a:off x="2178427" y="5242505"/>
              <a:ext cx="244343" cy="501827"/>
            </a:xfrm>
            <a:prstGeom prst="line">
              <a:avLst/>
            </a:prstGeom>
            <a:noFill/>
            <a:ln w="6350" cap="flat">
              <a:solidFill>
                <a:schemeClr val="tx1"/>
              </a:solidFill>
              <a:prstDash val="solid"/>
              <a:bevel/>
            </a:ln>
            <a:effectLst/>
            <a:sp3d/>
          </p:spPr>
          <p:style>
            <a:lnRef idx="0">
              <a:scrgbClr r="0" g="0" b="0"/>
            </a:lnRef>
            <a:fillRef idx="0">
              <a:scrgbClr r="0" g="0" b="0"/>
            </a:fillRef>
            <a:effectRef idx="0">
              <a:scrgbClr r="0" g="0" b="0"/>
            </a:effectRef>
            <a:fontRef idx="none"/>
          </p:style>
        </p:cxnSp>
        <p:cxnSp>
          <p:nvCxnSpPr>
            <p:cNvPr id="23" name="Straight Connector 22">
              <a:extLst>
                <a:ext uri="{FF2B5EF4-FFF2-40B4-BE49-F238E27FC236}">
                  <a16:creationId xmlns:a16="http://schemas.microsoft.com/office/drawing/2014/main" id="{D24FBD3D-017B-460F-9374-D3F3EC5A9131}"/>
                </a:ext>
              </a:extLst>
            </p:cNvPr>
            <p:cNvCxnSpPr>
              <a:cxnSpLocks/>
              <a:stCxn id="19" idx="0"/>
            </p:cNvCxnSpPr>
            <p:nvPr/>
          </p:nvCxnSpPr>
          <p:spPr>
            <a:xfrm flipV="1">
              <a:off x="2650971" y="5240031"/>
              <a:ext cx="77144" cy="1111098"/>
            </a:xfrm>
            <a:prstGeom prst="line">
              <a:avLst/>
            </a:prstGeom>
            <a:noFill/>
            <a:ln w="6350" cap="flat">
              <a:solidFill>
                <a:schemeClr val="tx1"/>
              </a:solidFill>
              <a:prstDash val="solid"/>
              <a:bevel/>
            </a:ln>
            <a:effectLst/>
            <a:sp3d/>
          </p:spPr>
          <p:style>
            <a:lnRef idx="0">
              <a:scrgbClr r="0" g="0" b="0"/>
            </a:lnRef>
            <a:fillRef idx="0">
              <a:scrgbClr r="0" g="0" b="0"/>
            </a:fillRef>
            <a:effectRef idx="0">
              <a:scrgbClr r="0" g="0" b="0"/>
            </a:effectRef>
            <a:fontRef idx="none"/>
          </p:style>
        </p:cxnSp>
        <p:cxnSp>
          <p:nvCxnSpPr>
            <p:cNvPr id="24" name="Straight Connector 23">
              <a:extLst>
                <a:ext uri="{FF2B5EF4-FFF2-40B4-BE49-F238E27FC236}">
                  <a16:creationId xmlns:a16="http://schemas.microsoft.com/office/drawing/2014/main" id="{A1348E9C-4D38-4351-9954-5E771AB56CA9}"/>
                </a:ext>
              </a:extLst>
            </p:cNvPr>
            <p:cNvCxnSpPr>
              <a:cxnSpLocks/>
              <a:stCxn id="13" idx="0"/>
            </p:cNvCxnSpPr>
            <p:nvPr/>
          </p:nvCxnSpPr>
          <p:spPr>
            <a:xfrm flipH="1" flipV="1">
              <a:off x="3085308" y="4706673"/>
              <a:ext cx="8375" cy="1125506"/>
            </a:xfrm>
            <a:prstGeom prst="line">
              <a:avLst/>
            </a:prstGeom>
            <a:noFill/>
            <a:ln w="6350" cap="flat">
              <a:solidFill>
                <a:schemeClr val="tx1"/>
              </a:solidFill>
              <a:prstDash val="solid"/>
              <a:bevel/>
            </a:ln>
            <a:effectLst/>
            <a:sp3d/>
          </p:spPr>
          <p:style>
            <a:lnRef idx="0">
              <a:scrgbClr r="0" g="0" b="0"/>
            </a:lnRef>
            <a:fillRef idx="0">
              <a:scrgbClr r="0" g="0" b="0"/>
            </a:fillRef>
            <a:effectRef idx="0">
              <a:scrgbClr r="0" g="0" b="0"/>
            </a:effectRef>
            <a:fontRef idx="none"/>
          </p:style>
        </p:cxnSp>
        <p:cxnSp>
          <p:nvCxnSpPr>
            <p:cNvPr id="25" name="Straight Connector 24">
              <a:extLst>
                <a:ext uri="{FF2B5EF4-FFF2-40B4-BE49-F238E27FC236}">
                  <a16:creationId xmlns:a16="http://schemas.microsoft.com/office/drawing/2014/main" id="{2B20BFD8-5FD3-4220-9426-039960E6B882}"/>
                </a:ext>
              </a:extLst>
            </p:cNvPr>
            <p:cNvCxnSpPr>
              <a:cxnSpLocks/>
            </p:cNvCxnSpPr>
            <p:nvPr/>
          </p:nvCxnSpPr>
          <p:spPr>
            <a:xfrm flipH="1" flipV="1">
              <a:off x="3471898" y="5021775"/>
              <a:ext cx="299175" cy="994281"/>
            </a:xfrm>
            <a:prstGeom prst="line">
              <a:avLst/>
            </a:prstGeom>
            <a:noFill/>
            <a:ln w="6350" cap="flat">
              <a:solidFill>
                <a:schemeClr val="tx1"/>
              </a:solidFill>
              <a:prstDash val="solid"/>
              <a:bevel/>
            </a:ln>
            <a:effectLst/>
            <a:sp3d/>
          </p:spPr>
          <p:style>
            <a:lnRef idx="0">
              <a:scrgbClr r="0" g="0" b="0"/>
            </a:lnRef>
            <a:fillRef idx="0">
              <a:scrgbClr r="0" g="0" b="0"/>
            </a:fillRef>
            <a:effectRef idx="0">
              <a:scrgbClr r="0" g="0" b="0"/>
            </a:effectRef>
            <a:fontRef idx="none"/>
          </p:style>
        </p:cxnSp>
        <p:cxnSp>
          <p:nvCxnSpPr>
            <p:cNvPr id="26" name="Straight Connector 25">
              <a:extLst>
                <a:ext uri="{FF2B5EF4-FFF2-40B4-BE49-F238E27FC236}">
                  <a16:creationId xmlns:a16="http://schemas.microsoft.com/office/drawing/2014/main" id="{8A49D742-5E6F-4708-9D30-AE15388A15F0}"/>
                </a:ext>
              </a:extLst>
            </p:cNvPr>
            <p:cNvCxnSpPr>
              <a:cxnSpLocks/>
            </p:cNvCxnSpPr>
            <p:nvPr/>
          </p:nvCxnSpPr>
          <p:spPr>
            <a:xfrm flipH="1" flipV="1">
              <a:off x="3470966" y="4791201"/>
              <a:ext cx="1888734" cy="448830"/>
            </a:xfrm>
            <a:prstGeom prst="line">
              <a:avLst/>
            </a:prstGeom>
            <a:noFill/>
            <a:ln w="6350" cap="flat">
              <a:solidFill>
                <a:schemeClr val="tx1"/>
              </a:solidFill>
              <a:prstDash val="solid"/>
              <a:bevel/>
            </a:ln>
            <a:effectLst/>
            <a:sp3d/>
          </p:spPr>
          <p:style>
            <a:lnRef idx="0">
              <a:scrgbClr r="0" g="0" b="0"/>
            </a:lnRef>
            <a:fillRef idx="0">
              <a:scrgbClr r="0" g="0" b="0"/>
            </a:fillRef>
            <a:effectRef idx="0">
              <a:scrgbClr r="0" g="0" b="0"/>
            </a:effectRef>
            <a:fontRef idx="none"/>
          </p:style>
        </p:cxnSp>
        <p:cxnSp>
          <p:nvCxnSpPr>
            <p:cNvPr id="27" name="Straight Connector 26">
              <a:extLst>
                <a:ext uri="{FF2B5EF4-FFF2-40B4-BE49-F238E27FC236}">
                  <a16:creationId xmlns:a16="http://schemas.microsoft.com/office/drawing/2014/main" id="{EAEDD7C4-075B-440C-BA66-E6BE0C3B456E}"/>
                </a:ext>
              </a:extLst>
            </p:cNvPr>
            <p:cNvCxnSpPr>
              <a:cxnSpLocks/>
              <a:stCxn id="16" idx="1"/>
            </p:cNvCxnSpPr>
            <p:nvPr/>
          </p:nvCxnSpPr>
          <p:spPr>
            <a:xfrm flipH="1">
              <a:off x="3984674" y="4400988"/>
              <a:ext cx="1362655" cy="206729"/>
            </a:xfrm>
            <a:prstGeom prst="line">
              <a:avLst/>
            </a:prstGeom>
            <a:noFill/>
            <a:ln w="6350" cap="flat">
              <a:solidFill>
                <a:schemeClr val="tx1"/>
              </a:solidFill>
              <a:prstDash val="solid"/>
              <a:bevel/>
            </a:ln>
            <a:effectLst/>
            <a:sp3d/>
          </p:spPr>
          <p:style>
            <a:lnRef idx="0">
              <a:scrgbClr r="0" g="0" b="0"/>
            </a:lnRef>
            <a:fillRef idx="0">
              <a:scrgbClr r="0" g="0" b="0"/>
            </a:fillRef>
            <a:effectRef idx="0">
              <a:scrgbClr r="0" g="0" b="0"/>
            </a:effectRef>
            <a:fontRef idx="none"/>
          </p:style>
        </p:cxnSp>
        <p:cxnSp>
          <p:nvCxnSpPr>
            <p:cNvPr id="28" name="Straight Connector 27">
              <a:extLst>
                <a:ext uri="{FF2B5EF4-FFF2-40B4-BE49-F238E27FC236}">
                  <a16:creationId xmlns:a16="http://schemas.microsoft.com/office/drawing/2014/main" id="{29E6BC9B-147B-423B-ABFF-2719910ADAA4}"/>
                </a:ext>
              </a:extLst>
            </p:cNvPr>
            <p:cNvCxnSpPr>
              <a:cxnSpLocks/>
            </p:cNvCxnSpPr>
            <p:nvPr/>
          </p:nvCxnSpPr>
          <p:spPr>
            <a:xfrm flipH="1">
              <a:off x="2469280" y="2952432"/>
              <a:ext cx="408729" cy="1004691"/>
            </a:xfrm>
            <a:prstGeom prst="line">
              <a:avLst/>
            </a:prstGeom>
            <a:noFill/>
            <a:ln w="6350" cap="flat">
              <a:solidFill>
                <a:schemeClr val="tx1"/>
              </a:solidFill>
              <a:prstDash val="solid"/>
              <a:bevel/>
            </a:ln>
            <a:effectLst/>
            <a:sp3d/>
          </p:spPr>
          <p:style>
            <a:lnRef idx="0">
              <a:scrgbClr r="0" g="0" b="0"/>
            </a:lnRef>
            <a:fillRef idx="0">
              <a:scrgbClr r="0" g="0" b="0"/>
            </a:fillRef>
            <a:effectRef idx="0">
              <a:scrgbClr r="0" g="0" b="0"/>
            </a:effectRef>
            <a:fontRef idx="none"/>
          </p:style>
        </p:cxnSp>
        <p:cxnSp>
          <p:nvCxnSpPr>
            <p:cNvPr id="29" name="Straight Connector 28">
              <a:extLst>
                <a:ext uri="{FF2B5EF4-FFF2-40B4-BE49-F238E27FC236}">
                  <a16:creationId xmlns:a16="http://schemas.microsoft.com/office/drawing/2014/main" id="{FA7B4382-922B-4011-8A18-FCB75B04BFA9}"/>
                </a:ext>
              </a:extLst>
            </p:cNvPr>
            <p:cNvCxnSpPr>
              <a:cxnSpLocks/>
            </p:cNvCxnSpPr>
            <p:nvPr/>
          </p:nvCxnSpPr>
          <p:spPr>
            <a:xfrm flipH="1">
              <a:off x="2683032" y="3070059"/>
              <a:ext cx="1097258" cy="937475"/>
            </a:xfrm>
            <a:prstGeom prst="line">
              <a:avLst/>
            </a:prstGeom>
            <a:noFill/>
            <a:ln w="6350" cap="flat">
              <a:solidFill>
                <a:schemeClr val="tx1"/>
              </a:solidFill>
              <a:prstDash val="solid"/>
              <a:bevel/>
            </a:ln>
            <a:effectLst/>
            <a:sp3d/>
          </p:spPr>
          <p:style>
            <a:lnRef idx="0">
              <a:scrgbClr r="0" g="0" b="0"/>
            </a:lnRef>
            <a:fillRef idx="0">
              <a:scrgbClr r="0" g="0" b="0"/>
            </a:fillRef>
            <a:effectRef idx="0">
              <a:scrgbClr r="0" g="0" b="0"/>
            </a:effectRef>
            <a:fontRef idx="none"/>
          </p:style>
        </p:cxnSp>
        <p:cxnSp>
          <p:nvCxnSpPr>
            <p:cNvPr id="30" name="Straight Connector 29">
              <a:extLst>
                <a:ext uri="{FF2B5EF4-FFF2-40B4-BE49-F238E27FC236}">
                  <a16:creationId xmlns:a16="http://schemas.microsoft.com/office/drawing/2014/main" id="{13E002D8-AC31-4069-960E-11D10B439E2B}"/>
                </a:ext>
              </a:extLst>
            </p:cNvPr>
            <p:cNvCxnSpPr>
              <a:cxnSpLocks/>
            </p:cNvCxnSpPr>
            <p:nvPr/>
          </p:nvCxnSpPr>
          <p:spPr>
            <a:xfrm flipH="1">
              <a:off x="3310691" y="3326954"/>
              <a:ext cx="936924" cy="823451"/>
            </a:xfrm>
            <a:prstGeom prst="line">
              <a:avLst/>
            </a:prstGeom>
            <a:noFill/>
            <a:ln w="6350" cap="flat">
              <a:solidFill>
                <a:schemeClr val="tx1"/>
              </a:solidFill>
              <a:prstDash val="solid"/>
              <a:bevel/>
            </a:ln>
            <a:effectLst/>
            <a:sp3d/>
          </p:spPr>
          <p:style>
            <a:lnRef idx="0">
              <a:scrgbClr r="0" g="0" b="0"/>
            </a:lnRef>
            <a:fillRef idx="0">
              <a:scrgbClr r="0" g="0" b="0"/>
            </a:fillRef>
            <a:effectRef idx="0">
              <a:scrgbClr r="0" g="0" b="0"/>
            </a:effectRef>
            <a:fontRef idx="none"/>
          </p:style>
        </p:cxnSp>
        <p:cxnSp>
          <p:nvCxnSpPr>
            <p:cNvPr id="31" name="Straight Connector 30">
              <a:extLst>
                <a:ext uri="{FF2B5EF4-FFF2-40B4-BE49-F238E27FC236}">
                  <a16:creationId xmlns:a16="http://schemas.microsoft.com/office/drawing/2014/main" id="{534B1D06-F069-4643-BACF-A3B76CE09E77}"/>
                </a:ext>
              </a:extLst>
            </p:cNvPr>
            <p:cNvCxnSpPr>
              <a:cxnSpLocks/>
            </p:cNvCxnSpPr>
            <p:nvPr/>
          </p:nvCxnSpPr>
          <p:spPr>
            <a:xfrm flipH="1">
              <a:off x="3864927" y="3623097"/>
              <a:ext cx="1482402" cy="818387"/>
            </a:xfrm>
            <a:prstGeom prst="line">
              <a:avLst/>
            </a:prstGeom>
            <a:noFill/>
            <a:ln w="6350" cap="flat">
              <a:solidFill>
                <a:schemeClr val="tx1"/>
              </a:solidFill>
              <a:prstDash val="solid"/>
              <a:bevel/>
            </a:ln>
            <a:effectLst/>
            <a:sp3d/>
          </p:spPr>
          <p:style>
            <a:lnRef idx="0">
              <a:scrgbClr r="0" g="0" b="0"/>
            </a:lnRef>
            <a:fillRef idx="0">
              <a:scrgbClr r="0" g="0" b="0"/>
            </a:fillRef>
            <a:effectRef idx="0">
              <a:scrgbClr r="0" g="0" b="0"/>
            </a:effectRef>
            <a:fontRef idx="none"/>
          </p:style>
        </p:cxnSp>
        <p:sp>
          <p:nvSpPr>
            <p:cNvPr id="32" name="TextBox 31">
              <a:extLst>
                <a:ext uri="{FF2B5EF4-FFF2-40B4-BE49-F238E27FC236}">
                  <a16:creationId xmlns:a16="http://schemas.microsoft.com/office/drawing/2014/main" id="{E4264E81-F37B-430D-8F64-5C15B2633246}"/>
                </a:ext>
              </a:extLst>
            </p:cNvPr>
            <p:cNvSpPr txBox="1"/>
            <p:nvPr/>
          </p:nvSpPr>
          <p:spPr>
            <a:xfrm>
              <a:off x="971898" y="2946668"/>
              <a:ext cx="775774" cy="2750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Calibri"/>
                  <a:ea typeface="Calibri"/>
                  <a:cs typeface="Calibri"/>
                  <a:sym typeface="Calibri"/>
                </a:rPr>
                <a:t>Spacecraft</a:t>
              </a:r>
            </a:p>
          </p:txBody>
        </p:sp>
        <p:cxnSp>
          <p:nvCxnSpPr>
            <p:cNvPr id="33" name="Straight Connector 32">
              <a:extLst>
                <a:ext uri="{FF2B5EF4-FFF2-40B4-BE49-F238E27FC236}">
                  <a16:creationId xmlns:a16="http://schemas.microsoft.com/office/drawing/2014/main" id="{724B8967-E29D-4493-B4B4-9EFF78E8F005}"/>
                </a:ext>
              </a:extLst>
            </p:cNvPr>
            <p:cNvCxnSpPr>
              <a:cxnSpLocks/>
            </p:cNvCxnSpPr>
            <p:nvPr/>
          </p:nvCxnSpPr>
          <p:spPr>
            <a:xfrm>
              <a:off x="1514499" y="3244110"/>
              <a:ext cx="410814" cy="458875"/>
            </a:xfrm>
            <a:prstGeom prst="line">
              <a:avLst/>
            </a:prstGeom>
            <a:noFill/>
            <a:ln w="6350" cap="flat">
              <a:solidFill>
                <a:schemeClr val="tx1"/>
              </a:solidFill>
              <a:prstDash val="solid"/>
              <a:bevel/>
            </a:ln>
            <a:effectLst/>
            <a:sp3d/>
          </p:spPr>
          <p:style>
            <a:lnRef idx="0">
              <a:scrgbClr r="0" g="0" b="0"/>
            </a:lnRef>
            <a:fillRef idx="0">
              <a:scrgbClr r="0" g="0" b="0"/>
            </a:fillRef>
            <a:effectRef idx="0">
              <a:scrgbClr r="0" g="0" b="0"/>
            </a:effectRef>
            <a:fontRef idx="none"/>
          </p:style>
        </p:cxnSp>
        <p:sp>
          <p:nvSpPr>
            <p:cNvPr id="34" name="TextBox 33">
              <a:extLst>
                <a:ext uri="{FF2B5EF4-FFF2-40B4-BE49-F238E27FC236}">
                  <a16:creationId xmlns:a16="http://schemas.microsoft.com/office/drawing/2014/main" id="{33653B26-9566-453E-84AC-D038749F868D}"/>
                </a:ext>
              </a:extLst>
            </p:cNvPr>
            <p:cNvSpPr txBox="1"/>
            <p:nvPr/>
          </p:nvSpPr>
          <p:spPr>
            <a:xfrm>
              <a:off x="555921" y="5586944"/>
              <a:ext cx="774801" cy="4675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sym typeface="Calibri"/>
                </a:rPr>
                <a:t>Blackbody</a:t>
              </a:r>
            </a:p>
            <a:p>
              <a:pPr marL="0" marR="0" indent="0" algn="ctr" defTabSz="457200" rtl="0" fontAlgn="auto" latinLnBrk="0" hangingPunct="0">
                <a:lnSpc>
                  <a:spcPct val="100000"/>
                </a:lnSpc>
                <a:spcBef>
                  <a:spcPts val="0"/>
                </a:spcBef>
                <a:spcAft>
                  <a:spcPts val="0"/>
                </a:spcAft>
                <a:buClrTx/>
                <a:buSzTx/>
                <a:buFontTx/>
                <a:buNone/>
                <a:tabLst/>
              </a:pPr>
              <a:r>
                <a:rPr lang="en-US" sz="1400" b="1" dirty="0"/>
                <a:t>Cal. Target</a:t>
              </a:r>
            </a:p>
          </p:txBody>
        </p:sp>
        <p:cxnSp>
          <p:nvCxnSpPr>
            <p:cNvPr id="35" name="Straight Connector 34">
              <a:extLst>
                <a:ext uri="{FF2B5EF4-FFF2-40B4-BE49-F238E27FC236}">
                  <a16:creationId xmlns:a16="http://schemas.microsoft.com/office/drawing/2014/main" id="{F678008F-BCCF-4D66-94D7-1FD155FC26B1}"/>
                </a:ext>
              </a:extLst>
            </p:cNvPr>
            <p:cNvCxnSpPr>
              <a:cxnSpLocks/>
            </p:cNvCxnSpPr>
            <p:nvPr/>
          </p:nvCxnSpPr>
          <p:spPr>
            <a:xfrm flipV="1">
              <a:off x="1463828" y="4941465"/>
              <a:ext cx="886795" cy="816484"/>
            </a:xfrm>
            <a:prstGeom prst="line">
              <a:avLst/>
            </a:prstGeom>
            <a:noFill/>
            <a:ln w="6350" cap="flat">
              <a:solidFill>
                <a:schemeClr val="tx1"/>
              </a:solidFill>
              <a:prstDash val="solid"/>
              <a:bevel/>
            </a:ln>
            <a:effectLst/>
            <a:sp3d/>
          </p:spPr>
          <p:style>
            <a:lnRef idx="0">
              <a:scrgbClr r="0" g="0" b="0"/>
            </a:lnRef>
            <a:fillRef idx="0">
              <a:scrgbClr r="0" g="0" b="0"/>
            </a:fillRef>
            <a:effectRef idx="0">
              <a:scrgbClr r="0" g="0" b="0"/>
            </a:effectRef>
            <a:fontRef idx="none"/>
          </p:style>
        </p:cxnSp>
      </p:grpSp>
      <p:sp>
        <p:nvSpPr>
          <p:cNvPr id="44" name="TextBox 43">
            <a:extLst>
              <a:ext uri="{FF2B5EF4-FFF2-40B4-BE49-F238E27FC236}">
                <a16:creationId xmlns:a16="http://schemas.microsoft.com/office/drawing/2014/main" id="{35F26AC8-B4A6-44E4-979D-8FABAA112642}"/>
              </a:ext>
            </a:extLst>
          </p:cNvPr>
          <p:cNvSpPr txBox="1"/>
          <p:nvPr/>
        </p:nvSpPr>
        <p:spPr>
          <a:xfrm>
            <a:off x="7307746" y="2132029"/>
            <a:ext cx="3805955"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i="0" u="none" strike="noStrike" cap="none" spc="0" normalizeH="0" baseline="0" dirty="0">
                <a:ln>
                  <a:noFill/>
                </a:ln>
                <a:solidFill>
                  <a:srgbClr val="000000"/>
                </a:solidFill>
                <a:effectLst/>
                <a:uFillTx/>
                <a:latin typeface="Calibri"/>
                <a:ea typeface="Calibri"/>
                <a:cs typeface="Calibri"/>
                <a:sym typeface="Calibri"/>
              </a:rPr>
              <a:t>CIRAS </a:t>
            </a:r>
            <a:r>
              <a:rPr kumimoji="0" lang="en-US" i="0" u="none" strike="noStrike" cap="none" spc="0" normalizeH="0" baseline="0" dirty="0" err="1">
                <a:ln>
                  <a:noFill/>
                </a:ln>
                <a:solidFill>
                  <a:srgbClr val="000000"/>
                </a:solidFill>
                <a:effectLst/>
                <a:uFillTx/>
                <a:latin typeface="Calibri"/>
                <a:ea typeface="Calibri"/>
                <a:cs typeface="Calibri"/>
                <a:sym typeface="Calibri"/>
              </a:rPr>
              <a:t>Brassboard</a:t>
            </a:r>
            <a:r>
              <a:rPr kumimoji="0" lang="en-US" i="0" u="none" strike="noStrike" cap="none" spc="0" normalizeH="0" baseline="0" dirty="0">
                <a:ln>
                  <a:noFill/>
                </a:ln>
                <a:solidFill>
                  <a:srgbClr val="000000"/>
                </a:solidFill>
                <a:effectLst/>
                <a:uFillTx/>
                <a:latin typeface="Calibri"/>
                <a:ea typeface="Calibri"/>
                <a:cs typeface="Calibri"/>
                <a:sym typeface="Calibri"/>
              </a:rPr>
              <a:t> Instrument Built and Tested </a:t>
            </a:r>
            <a:r>
              <a:rPr lang="en-US" dirty="0">
                <a:solidFill>
                  <a:srgbClr val="000000"/>
                </a:solidFill>
                <a:latin typeface="Calibri"/>
                <a:ea typeface="Calibri"/>
                <a:cs typeface="Calibri"/>
                <a:sym typeface="Calibri"/>
              </a:rPr>
              <a:t>To Flight Scale</a:t>
            </a:r>
            <a:endParaRPr kumimoji="0" lang="en-US" i="0" u="none" strike="noStrike" cap="none" spc="0" normalizeH="0" baseline="0" dirty="0">
              <a:ln>
                <a:noFill/>
              </a:ln>
              <a:solidFill>
                <a:srgbClr val="000000"/>
              </a:solidFill>
              <a:effectLst/>
              <a:uFillTx/>
              <a:latin typeface="Calibri"/>
              <a:ea typeface="Calibri"/>
              <a:cs typeface="Calibri"/>
              <a:sym typeface="Calibri"/>
            </a:endParaRPr>
          </a:p>
        </p:txBody>
      </p:sp>
      <p:pic>
        <p:nvPicPr>
          <p:cNvPr id="43" name="Picture 42">
            <a:extLst>
              <a:ext uri="{FF2B5EF4-FFF2-40B4-BE49-F238E27FC236}">
                <a16:creationId xmlns:a16="http://schemas.microsoft.com/office/drawing/2014/main" id="{76B85386-537C-4B49-9C60-6BE1E21E2FE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013" r="32201"/>
          <a:stretch/>
        </p:blipFill>
        <p:spPr>
          <a:xfrm rot="5400000">
            <a:off x="7681279" y="2491832"/>
            <a:ext cx="3058888" cy="3757956"/>
          </a:xfrm>
          <a:prstGeom prst="rect">
            <a:avLst/>
          </a:prstGeom>
        </p:spPr>
      </p:pic>
      <p:sp>
        <p:nvSpPr>
          <p:cNvPr id="3" name="Rectangle 2">
            <a:extLst>
              <a:ext uri="{FF2B5EF4-FFF2-40B4-BE49-F238E27FC236}">
                <a16:creationId xmlns:a16="http://schemas.microsoft.com/office/drawing/2014/main" id="{BFB4F978-E1FE-4366-AEB9-8E01D99548F8}"/>
              </a:ext>
            </a:extLst>
          </p:cNvPr>
          <p:cNvSpPr/>
          <p:nvPr/>
        </p:nvSpPr>
        <p:spPr>
          <a:xfrm>
            <a:off x="209502" y="948098"/>
            <a:ext cx="11982498" cy="923330"/>
          </a:xfrm>
          <a:prstGeom prst="rect">
            <a:avLst/>
          </a:prstGeom>
        </p:spPr>
        <p:txBody>
          <a:bodyPr wrap="square">
            <a:spAutoFit/>
          </a:bodyPr>
          <a:lstStyle/>
          <a:p>
            <a:pPr marL="285750" indent="-285750">
              <a:buFont typeface="Arial" panose="020B0604020202020204" pitchFamily="34" charset="0"/>
              <a:buChar char="•"/>
            </a:pPr>
            <a:r>
              <a:rPr lang="en-US" dirty="0"/>
              <a:t>The CubeSat InfraRed Atmospheric Sounder (CIRAS) achieves AIRS-Like Soundings using only MWIR in a CubeSat</a:t>
            </a:r>
          </a:p>
          <a:p>
            <a:pPr marL="285750" indent="-285750">
              <a:buFont typeface="Arial" panose="020B0604020202020204" pitchFamily="34" charset="0"/>
              <a:buChar char="•"/>
            </a:pPr>
            <a:r>
              <a:rPr lang="en-US" dirty="0"/>
              <a:t>CIRAS uses CO</a:t>
            </a:r>
            <a:r>
              <a:rPr lang="en-US" baseline="-25000" dirty="0"/>
              <a:t>2</a:t>
            </a:r>
            <a:r>
              <a:rPr lang="en-US" dirty="0"/>
              <a:t> ,H</a:t>
            </a:r>
            <a:r>
              <a:rPr lang="en-US" baseline="-25000" dirty="0"/>
              <a:t>2</a:t>
            </a:r>
            <a:r>
              <a:rPr lang="en-US" dirty="0"/>
              <a:t>O, and CO absorption features to measure lower </a:t>
            </a:r>
            <a:r>
              <a:rPr lang="en-US" dirty="0" err="1"/>
              <a:t>troposphereic</a:t>
            </a:r>
            <a:r>
              <a:rPr lang="en-US" dirty="0"/>
              <a:t> temperature, humidity and CO</a:t>
            </a:r>
          </a:p>
          <a:p>
            <a:pPr marL="285750" indent="-285750">
              <a:buFont typeface="Arial" panose="020B0604020202020204" pitchFamily="34" charset="0"/>
              <a:buChar char="•"/>
            </a:pPr>
            <a:r>
              <a:rPr lang="en-US" dirty="0"/>
              <a:t>CIRAS fits comfortably in 12U CubeSat.  Room for propulsion for orbit adjust maneuvers.</a:t>
            </a:r>
          </a:p>
        </p:txBody>
      </p:sp>
      <p:grpSp>
        <p:nvGrpSpPr>
          <p:cNvPr id="38" name="Group 37">
            <a:extLst>
              <a:ext uri="{FF2B5EF4-FFF2-40B4-BE49-F238E27FC236}">
                <a16:creationId xmlns:a16="http://schemas.microsoft.com/office/drawing/2014/main" id="{94F91F23-21FB-6975-90F8-FD35F62A0390}"/>
              </a:ext>
            </a:extLst>
          </p:cNvPr>
          <p:cNvGrpSpPr/>
          <p:nvPr/>
        </p:nvGrpSpPr>
        <p:grpSpPr>
          <a:xfrm>
            <a:off x="7254592" y="6011885"/>
            <a:ext cx="3860439" cy="702178"/>
            <a:chOff x="7254592" y="6011885"/>
            <a:chExt cx="3860439" cy="702178"/>
          </a:xfrm>
        </p:grpSpPr>
        <p:pic>
          <p:nvPicPr>
            <p:cNvPr id="52" name="Picture 51">
              <a:extLst>
                <a:ext uri="{FF2B5EF4-FFF2-40B4-BE49-F238E27FC236}">
                  <a16:creationId xmlns:a16="http://schemas.microsoft.com/office/drawing/2014/main" id="{5D88B8D0-3A60-4EBB-A60D-1A27F0CCC4BB}"/>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8138207" y="6107110"/>
              <a:ext cx="556964" cy="546391"/>
            </a:xfrm>
            <a:prstGeom prst="rect">
              <a:avLst/>
            </a:prstGeom>
          </p:spPr>
        </p:pic>
        <p:pic>
          <p:nvPicPr>
            <p:cNvPr id="53" name="Picture 52">
              <a:extLst>
                <a:ext uri="{FF2B5EF4-FFF2-40B4-BE49-F238E27FC236}">
                  <a16:creationId xmlns:a16="http://schemas.microsoft.com/office/drawing/2014/main" id="{037A2BC7-9F56-4AAD-A93D-FFF621838987}"/>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761017" y="6447401"/>
              <a:ext cx="854179" cy="200363"/>
            </a:xfrm>
            <a:prstGeom prst="rect">
              <a:avLst/>
            </a:prstGeom>
          </p:spPr>
        </p:pic>
        <p:pic>
          <p:nvPicPr>
            <p:cNvPr id="54" name="Picture 53">
              <a:extLst>
                <a:ext uri="{FF2B5EF4-FFF2-40B4-BE49-F238E27FC236}">
                  <a16:creationId xmlns:a16="http://schemas.microsoft.com/office/drawing/2014/main" id="{C14091D6-4176-4791-87CE-331FC6F570A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9681039" y="6439197"/>
              <a:ext cx="586638" cy="204549"/>
            </a:xfrm>
            <a:prstGeom prst="rect">
              <a:avLst/>
            </a:prstGeom>
          </p:spPr>
        </p:pic>
        <p:pic>
          <p:nvPicPr>
            <p:cNvPr id="55" name="Picture 54">
              <a:extLst>
                <a:ext uri="{FF2B5EF4-FFF2-40B4-BE49-F238E27FC236}">
                  <a16:creationId xmlns:a16="http://schemas.microsoft.com/office/drawing/2014/main" id="{B2EAB5DD-21E8-45C7-81DA-60C748965D8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81038" y="6107110"/>
              <a:ext cx="586640" cy="292078"/>
            </a:xfrm>
            <a:prstGeom prst="rect">
              <a:avLst/>
            </a:prstGeom>
          </p:spPr>
        </p:pic>
        <p:pic>
          <p:nvPicPr>
            <p:cNvPr id="56" name="Picture 55">
              <a:extLst>
                <a:ext uri="{FF2B5EF4-FFF2-40B4-BE49-F238E27FC236}">
                  <a16:creationId xmlns:a16="http://schemas.microsoft.com/office/drawing/2014/main" id="{FBB72892-182F-4199-9D87-6D72B2ADC3D8}"/>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8761016" y="6112606"/>
              <a:ext cx="854179" cy="286581"/>
            </a:xfrm>
            <a:prstGeom prst="rect">
              <a:avLst/>
            </a:prstGeom>
          </p:spPr>
        </p:pic>
        <p:sp>
          <p:nvSpPr>
            <p:cNvPr id="58" name="Oval 57">
              <a:extLst>
                <a:ext uri="{FF2B5EF4-FFF2-40B4-BE49-F238E27FC236}">
                  <a16:creationId xmlns:a16="http://schemas.microsoft.com/office/drawing/2014/main" id="{CB19269A-F48B-4388-9131-3EA088E76A22}"/>
                </a:ext>
              </a:extLst>
            </p:cNvPr>
            <p:cNvSpPr/>
            <p:nvPr userDrawn="1"/>
          </p:nvSpPr>
          <p:spPr>
            <a:xfrm>
              <a:off x="10483252" y="6084313"/>
              <a:ext cx="629749" cy="629750"/>
            </a:xfrm>
            <a:prstGeom prst="ellipse">
              <a:avLst/>
            </a:prstGeom>
            <a:solidFill>
              <a:schemeClr val="bg1"/>
            </a:solidFill>
            <a:ln w="12700" cap="flat">
              <a:solidFill>
                <a:schemeClr val="bg1"/>
              </a:solidFill>
              <a:prstDash val="solid"/>
              <a:bevel/>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59" name="Picture 58">
              <a:extLst>
                <a:ext uri="{FF2B5EF4-FFF2-40B4-BE49-F238E27FC236}">
                  <a16:creationId xmlns:a16="http://schemas.microsoft.com/office/drawing/2014/main" id="{7DF1D72E-156C-4A96-B08B-D70372B78157}"/>
                </a:ext>
              </a:extLst>
            </p:cNvPr>
            <p:cNvPicPr>
              <a:picLocks noChangeAspect="1"/>
            </p:cNvPicPr>
            <p:nvPr userDrawn="1"/>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85282" y="6088854"/>
              <a:ext cx="629749" cy="623173"/>
            </a:xfrm>
            <a:prstGeom prst="rect">
              <a:avLst/>
            </a:prstGeom>
          </p:spPr>
        </p:pic>
        <p:pic>
          <p:nvPicPr>
            <p:cNvPr id="66" name="Picture 65">
              <a:extLst>
                <a:ext uri="{FF2B5EF4-FFF2-40B4-BE49-F238E27FC236}">
                  <a16:creationId xmlns:a16="http://schemas.microsoft.com/office/drawing/2014/main" id="{1A75E7AA-4FC0-452E-9C09-C1ADA7B95DD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437396" y="6011885"/>
              <a:ext cx="593023" cy="475399"/>
            </a:xfrm>
            <a:prstGeom prst="rect">
              <a:avLst/>
            </a:prstGeom>
          </p:spPr>
        </p:pic>
        <p:pic>
          <p:nvPicPr>
            <p:cNvPr id="37" name="Picture 2">
              <a:extLst>
                <a:ext uri="{FF2B5EF4-FFF2-40B4-BE49-F238E27FC236}">
                  <a16:creationId xmlns:a16="http://schemas.microsoft.com/office/drawing/2014/main" id="{A930348A-F963-8189-03CF-08ABBDFCF5F8}"/>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7254592" y="6526078"/>
              <a:ext cx="817769" cy="18287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92306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3C9A6-1598-4CDF-A67C-BB6E3C3FA7F4}"/>
              </a:ext>
            </a:extLst>
          </p:cNvPr>
          <p:cNvSpPr>
            <a:spLocks noGrp="1"/>
          </p:cNvSpPr>
          <p:nvPr>
            <p:ph type="title"/>
          </p:nvPr>
        </p:nvSpPr>
        <p:spPr/>
        <p:txBody>
          <a:bodyPr>
            <a:normAutofit/>
          </a:bodyPr>
          <a:lstStyle/>
          <a:p>
            <a:r>
              <a:rPr lang="en-US" sz="2800" dirty="0"/>
              <a:t>CIRAS Breadboard Meets Key Performance Metrics</a:t>
            </a:r>
          </a:p>
        </p:txBody>
      </p:sp>
      <p:sp>
        <p:nvSpPr>
          <p:cNvPr id="3" name="Slide Number Placeholder 2">
            <a:extLst>
              <a:ext uri="{FF2B5EF4-FFF2-40B4-BE49-F238E27FC236}">
                <a16:creationId xmlns:a16="http://schemas.microsoft.com/office/drawing/2014/main" id="{56BEE7C3-95D1-4333-BD42-5240CE2B8E47}"/>
              </a:ext>
            </a:extLst>
          </p:cNvPr>
          <p:cNvSpPr>
            <a:spLocks noGrp="1"/>
          </p:cNvSpPr>
          <p:nvPr>
            <p:ph type="sldNum" sz="quarter" idx="2"/>
          </p:nvPr>
        </p:nvSpPr>
        <p:spPr>
          <a:xfrm>
            <a:off x="11106526" y="6501080"/>
            <a:ext cx="908051" cy="253916"/>
          </a:xfrm>
        </p:spPr>
        <p:txBody>
          <a:bodyPr/>
          <a:lstStyle/>
          <a:p>
            <a:pPr marL="0" marR="0" lvl="0" indent="0" algn="r" defTabSz="457200" rtl="0" eaLnBrk="1" fontAlgn="auto" latinLnBrk="0" hangingPunct="0">
              <a:lnSpc>
                <a:spcPct val="100000"/>
              </a:lnSpc>
              <a:spcBef>
                <a:spcPts val="0"/>
              </a:spcBef>
              <a:spcAft>
                <a:spcPts val="0"/>
              </a:spcAft>
              <a:buClrTx/>
              <a:buSzTx/>
              <a:buFontTx/>
              <a:buNone/>
              <a:tabLst/>
              <a:defRPr/>
            </a:pPr>
            <a:fld id="{86CB4B4D-7CA3-9044-876B-883B54F8677D}" type="slidenum">
              <a:rPr kumimoji="0" lang="en-US" sz="10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457200" rtl="0" eaLnBrk="1" fontAlgn="auto" latinLnBrk="0" hangingPunct="0">
                <a:lnSpc>
                  <a:spcPct val="100000"/>
                </a:lnSpc>
                <a:spcBef>
                  <a:spcPts val="0"/>
                </a:spcBef>
                <a:spcAft>
                  <a:spcPts val="0"/>
                </a:spcAft>
                <a:buClrTx/>
                <a:buSzTx/>
                <a:buFontTx/>
                <a:buNone/>
                <a:tabLst/>
                <a:defRPr/>
              </a:pPr>
              <a:t>8</a:t>
            </a:fld>
            <a:endParaRPr kumimoji="0" lang="en-US" sz="1000" b="0" i="0" u="none" strike="noStrike" kern="0" cap="none" spc="0" normalizeH="0" baseline="0" noProof="0">
              <a:ln>
                <a:noFill/>
              </a:ln>
              <a:solidFill>
                <a:srgbClr val="000000"/>
              </a:solidFill>
              <a:effectLst/>
              <a:uLnTx/>
              <a:uFillTx/>
              <a:latin typeface="Arial"/>
              <a:cs typeface="Arial"/>
              <a:sym typeface="Arial"/>
            </a:endParaRPr>
          </a:p>
        </p:txBody>
      </p:sp>
      <p:pic>
        <p:nvPicPr>
          <p:cNvPr id="8" name="Picture 7">
            <a:extLst>
              <a:ext uri="{FF2B5EF4-FFF2-40B4-BE49-F238E27FC236}">
                <a16:creationId xmlns:a16="http://schemas.microsoft.com/office/drawing/2014/main" id="{86BDF855-F84E-4324-A7CB-A33A59BACE2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41161" y="4198632"/>
            <a:ext cx="3375343" cy="2530543"/>
          </a:xfrm>
          <a:prstGeom prst="rect">
            <a:avLst/>
          </a:prstGeom>
        </p:spPr>
      </p:pic>
      <p:pic>
        <p:nvPicPr>
          <p:cNvPr id="19" name="Picture 18">
            <a:extLst>
              <a:ext uri="{FF2B5EF4-FFF2-40B4-BE49-F238E27FC236}">
                <a16:creationId xmlns:a16="http://schemas.microsoft.com/office/drawing/2014/main" id="{A896A9A6-49FD-4BAE-BE40-BF5072AC8F7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50752" y="1210345"/>
            <a:ext cx="3375342" cy="2530542"/>
          </a:xfrm>
          <a:prstGeom prst="rect">
            <a:avLst/>
          </a:prstGeom>
        </p:spPr>
      </p:pic>
      <p:sp>
        <p:nvSpPr>
          <p:cNvPr id="22" name="TextBox 21">
            <a:extLst>
              <a:ext uri="{FF2B5EF4-FFF2-40B4-BE49-F238E27FC236}">
                <a16:creationId xmlns:a16="http://schemas.microsoft.com/office/drawing/2014/main" id="{70917A7B-F40F-45E2-8363-9184CE62431E}"/>
              </a:ext>
            </a:extLst>
          </p:cNvPr>
          <p:cNvSpPr txBox="1"/>
          <p:nvPr/>
        </p:nvSpPr>
        <p:spPr>
          <a:xfrm>
            <a:off x="320492" y="794794"/>
            <a:ext cx="3245438"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Measured Spatial Response Functions</a:t>
            </a:r>
          </a:p>
        </p:txBody>
      </p:sp>
      <p:sp>
        <p:nvSpPr>
          <p:cNvPr id="23" name="TextBox 22">
            <a:extLst>
              <a:ext uri="{FF2B5EF4-FFF2-40B4-BE49-F238E27FC236}">
                <a16:creationId xmlns:a16="http://schemas.microsoft.com/office/drawing/2014/main" id="{88665458-D960-4550-95F2-E26C59EE0813}"/>
              </a:ext>
            </a:extLst>
          </p:cNvPr>
          <p:cNvSpPr txBox="1"/>
          <p:nvPr/>
        </p:nvSpPr>
        <p:spPr>
          <a:xfrm>
            <a:off x="311712" y="3857613"/>
            <a:ext cx="3362457"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Measured Spectral Response Functions</a:t>
            </a:r>
          </a:p>
        </p:txBody>
      </p:sp>
      <p:sp>
        <p:nvSpPr>
          <p:cNvPr id="25" name="TextBox 24">
            <a:extLst>
              <a:ext uri="{FF2B5EF4-FFF2-40B4-BE49-F238E27FC236}">
                <a16:creationId xmlns:a16="http://schemas.microsoft.com/office/drawing/2014/main" id="{C0C3976D-C330-4864-B43E-872659CB04C3}"/>
              </a:ext>
            </a:extLst>
          </p:cNvPr>
          <p:cNvSpPr txBox="1"/>
          <p:nvPr/>
        </p:nvSpPr>
        <p:spPr>
          <a:xfrm>
            <a:off x="4094972" y="3815175"/>
            <a:ext cx="4002056"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Breadboard Meets Performance Requirements</a:t>
            </a:r>
          </a:p>
        </p:txBody>
      </p:sp>
      <p:grpSp>
        <p:nvGrpSpPr>
          <p:cNvPr id="6" name="Group 5">
            <a:extLst>
              <a:ext uri="{FF2B5EF4-FFF2-40B4-BE49-F238E27FC236}">
                <a16:creationId xmlns:a16="http://schemas.microsoft.com/office/drawing/2014/main" id="{9F9675FA-55B5-4CC8-B7C0-CD8CB80B5F9C}"/>
              </a:ext>
            </a:extLst>
          </p:cNvPr>
          <p:cNvGrpSpPr/>
          <p:nvPr/>
        </p:nvGrpSpPr>
        <p:grpSpPr>
          <a:xfrm>
            <a:off x="8329199" y="3841769"/>
            <a:ext cx="3811743" cy="3016231"/>
            <a:chOff x="8329199" y="3717983"/>
            <a:chExt cx="3811743" cy="3016231"/>
          </a:xfrm>
        </p:grpSpPr>
        <p:pic>
          <p:nvPicPr>
            <p:cNvPr id="46" name="Picture 45">
              <a:extLst>
                <a:ext uri="{FF2B5EF4-FFF2-40B4-BE49-F238E27FC236}">
                  <a16:creationId xmlns:a16="http://schemas.microsoft.com/office/drawing/2014/main" id="{EB9639C3-6D3D-43A2-8680-7FF155D1805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329199" y="3876496"/>
              <a:ext cx="3811743" cy="2857718"/>
            </a:xfrm>
            <a:prstGeom prst="rect">
              <a:avLst/>
            </a:prstGeom>
          </p:spPr>
        </p:pic>
        <p:sp>
          <p:nvSpPr>
            <p:cNvPr id="47" name="TextBox 46">
              <a:extLst>
                <a:ext uri="{FF2B5EF4-FFF2-40B4-BE49-F238E27FC236}">
                  <a16:creationId xmlns:a16="http://schemas.microsoft.com/office/drawing/2014/main" id="{23E28D0E-3C50-42CD-8DC2-06B17FC9AC4C}"/>
                </a:ext>
              </a:extLst>
            </p:cNvPr>
            <p:cNvSpPr txBox="1"/>
            <p:nvPr/>
          </p:nvSpPr>
          <p:spPr>
            <a:xfrm>
              <a:off x="8854724" y="3717983"/>
              <a:ext cx="2760692" cy="338554"/>
            </a:xfrm>
            <a:prstGeom prst="rect">
              <a:avLst/>
            </a:prstGeom>
            <a:solidFill>
              <a:schemeClr val="bg1"/>
            </a:solidFill>
          </p:spPr>
          <p:txBody>
            <a:bodyPr wrap="none" rtlCol="0">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cs typeface="Calibri"/>
                  <a:sym typeface="Calibri"/>
                </a:rPr>
                <a:t>Gas Cell Measurement in TVAC</a:t>
              </a:r>
            </a:p>
          </p:txBody>
        </p:sp>
        <p:sp>
          <p:nvSpPr>
            <p:cNvPr id="48" name="TextBox 47">
              <a:extLst>
                <a:ext uri="{FF2B5EF4-FFF2-40B4-BE49-F238E27FC236}">
                  <a16:creationId xmlns:a16="http://schemas.microsoft.com/office/drawing/2014/main" id="{93ABD11E-B14C-4E25-990B-C1A6D0389F73}"/>
                </a:ext>
              </a:extLst>
            </p:cNvPr>
            <p:cNvSpPr txBox="1"/>
            <p:nvPr/>
          </p:nvSpPr>
          <p:spPr>
            <a:xfrm>
              <a:off x="10874221" y="4457635"/>
              <a:ext cx="347209"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F81BD">
                      <a:lumMod val="75000"/>
                    </a:srgbClr>
                  </a:solidFill>
                  <a:effectLst/>
                  <a:uLnTx/>
                  <a:uFillTx/>
                  <a:latin typeface="Calibri"/>
                  <a:ea typeface="Calibri"/>
                  <a:cs typeface="Calibri"/>
                  <a:sym typeface="Calibri"/>
                </a:rPr>
                <a:t>OCS</a:t>
              </a:r>
            </a:p>
          </p:txBody>
        </p:sp>
        <p:sp>
          <p:nvSpPr>
            <p:cNvPr id="49" name="TextBox 48">
              <a:extLst>
                <a:ext uri="{FF2B5EF4-FFF2-40B4-BE49-F238E27FC236}">
                  <a16:creationId xmlns:a16="http://schemas.microsoft.com/office/drawing/2014/main" id="{E9A0BAB2-C3BB-42A6-84BB-C022A305954F}"/>
                </a:ext>
              </a:extLst>
            </p:cNvPr>
            <p:cNvSpPr txBox="1"/>
            <p:nvPr/>
          </p:nvSpPr>
          <p:spPr>
            <a:xfrm>
              <a:off x="10384776" y="4457635"/>
              <a:ext cx="276677"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F81BD">
                      <a:lumMod val="75000"/>
                    </a:srgbClr>
                  </a:solidFill>
                  <a:effectLst/>
                  <a:uLnTx/>
                  <a:uFillTx/>
                  <a:latin typeface="Calibri"/>
                  <a:ea typeface="Calibri"/>
                  <a:cs typeface="Calibri"/>
                  <a:sym typeface="Calibri"/>
                </a:rPr>
                <a:t>CO</a:t>
              </a:r>
            </a:p>
          </p:txBody>
        </p:sp>
        <p:sp>
          <p:nvSpPr>
            <p:cNvPr id="50" name="TextBox 49">
              <a:extLst>
                <a:ext uri="{FF2B5EF4-FFF2-40B4-BE49-F238E27FC236}">
                  <a16:creationId xmlns:a16="http://schemas.microsoft.com/office/drawing/2014/main" id="{5FEF1282-713E-4482-A4EC-E8E7E52F68FA}"/>
                </a:ext>
              </a:extLst>
            </p:cNvPr>
            <p:cNvSpPr txBox="1"/>
            <p:nvPr/>
          </p:nvSpPr>
          <p:spPr>
            <a:xfrm>
              <a:off x="9780890" y="4457635"/>
              <a:ext cx="345605"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F81BD">
                      <a:lumMod val="75000"/>
                    </a:srgbClr>
                  </a:solidFill>
                  <a:effectLst/>
                  <a:uLnTx/>
                  <a:uFillTx/>
                  <a:latin typeface="Calibri"/>
                  <a:ea typeface="Calibri"/>
                  <a:cs typeface="Calibri"/>
                  <a:sym typeface="Calibri"/>
                </a:rPr>
                <a:t>N</a:t>
              </a:r>
              <a:r>
                <a:rPr kumimoji="0" lang="en-US" sz="1200" b="0" i="0" u="none" strike="noStrike" kern="0" cap="none" spc="0" normalizeH="0" baseline="-25000" noProof="0" dirty="0">
                  <a:ln>
                    <a:noFill/>
                  </a:ln>
                  <a:solidFill>
                    <a:srgbClr val="4F81BD">
                      <a:lumMod val="75000"/>
                    </a:srgbClr>
                  </a:solidFill>
                  <a:effectLst/>
                  <a:uLnTx/>
                  <a:uFillTx/>
                  <a:latin typeface="Calibri"/>
                  <a:ea typeface="Calibri"/>
                  <a:cs typeface="Calibri"/>
                  <a:sym typeface="Calibri"/>
                </a:rPr>
                <a:t>2</a:t>
              </a:r>
              <a:r>
                <a:rPr kumimoji="0" lang="en-US" sz="1200" b="0" i="0" u="none" strike="noStrike" kern="0" cap="none" spc="0" normalizeH="0" baseline="0" noProof="0" dirty="0">
                  <a:ln>
                    <a:noFill/>
                  </a:ln>
                  <a:solidFill>
                    <a:srgbClr val="4F81BD">
                      <a:lumMod val="75000"/>
                    </a:srgbClr>
                  </a:solidFill>
                  <a:effectLst/>
                  <a:uLnTx/>
                  <a:uFillTx/>
                  <a:latin typeface="Calibri"/>
                  <a:ea typeface="Calibri"/>
                  <a:cs typeface="Calibri"/>
                  <a:sym typeface="Calibri"/>
                </a:rPr>
                <a:t>O</a:t>
              </a:r>
            </a:p>
          </p:txBody>
        </p:sp>
        <p:sp>
          <p:nvSpPr>
            <p:cNvPr id="51" name="TextBox 50">
              <a:extLst>
                <a:ext uri="{FF2B5EF4-FFF2-40B4-BE49-F238E27FC236}">
                  <a16:creationId xmlns:a16="http://schemas.microsoft.com/office/drawing/2014/main" id="{76296C0C-1B11-41B1-99B0-76AC92E3D65E}"/>
                </a:ext>
              </a:extLst>
            </p:cNvPr>
            <p:cNvSpPr txBox="1"/>
            <p:nvPr/>
          </p:nvSpPr>
          <p:spPr>
            <a:xfrm>
              <a:off x="9050429" y="4457635"/>
              <a:ext cx="327973"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F81BD">
                      <a:lumMod val="75000"/>
                    </a:srgbClr>
                  </a:solidFill>
                  <a:effectLst/>
                  <a:uLnTx/>
                  <a:uFillTx/>
                  <a:latin typeface="Calibri"/>
                  <a:ea typeface="Calibri"/>
                  <a:cs typeface="Calibri"/>
                  <a:sym typeface="Calibri"/>
                </a:rPr>
                <a:t>CO</a:t>
              </a:r>
              <a:r>
                <a:rPr kumimoji="0" lang="en-US" sz="1200" b="0" i="0" u="none" strike="noStrike" kern="0" cap="none" spc="0" normalizeH="0" baseline="-25000" noProof="0" dirty="0">
                  <a:ln>
                    <a:noFill/>
                  </a:ln>
                  <a:solidFill>
                    <a:srgbClr val="4F81BD">
                      <a:lumMod val="75000"/>
                    </a:srgbClr>
                  </a:solidFill>
                  <a:effectLst/>
                  <a:uLnTx/>
                  <a:uFillTx/>
                  <a:latin typeface="Calibri"/>
                  <a:ea typeface="Calibri"/>
                  <a:cs typeface="Calibri"/>
                  <a:sym typeface="Calibri"/>
                </a:rPr>
                <a:t>2</a:t>
              </a:r>
            </a:p>
          </p:txBody>
        </p:sp>
        <p:sp>
          <p:nvSpPr>
            <p:cNvPr id="52" name="TextBox 51">
              <a:extLst>
                <a:ext uri="{FF2B5EF4-FFF2-40B4-BE49-F238E27FC236}">
                  <a16:creationId xmlns:a16="http://schemas.microsoft.com/office/drawing/2014/main" id="{EDC32032-E27F-4D25-B237-27FF71AD577E}"/>
                </a:ext>
              </a:extLst>
            </p:cNvPr>
            <p:cNvSpPr txBox="1"/>
            <p:nvPr/>
          </p:nvSpPr>
          <p:spPr>
            <a:xfrm>
              <a:off x="8981948" y="4244483"/>
              <a:ext cx="2201372" cy="276999"/>
            </a:xfrm>
            <a:prstGeom prst="rect">
              <a:avLst/>
            </a:prstGeom>
            <a:noFill/>
          </p:spPr>
          <p:txBody>
            <a:bodyPr wrap="none" rtlCol="0">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F81BD">
                      <a:lumMod val="75000"/>
                    </a:srgbClr>
                  </a:solidFill>
                  <a:effectLst/>
                  <a:uLnTx/>
                  <a:uFillTx/>
                  <a:latin typeface="Calibri"/>
                  <a:cs typeface="Calibri"/>
                  <a:sym typeface="Calibri"/>
                </a:rPr>
                <a:t>Gas Cell Transmission x 0.4 + 0.3</a:t>
              </a:r>
            </a:p>
          </p:txBody>
        </p:sp>
        <p:sp>
          <p:nvSpPr>
            <p:cNvPr id="53" name="TextBox 52">
              <a:extLst>
                <a:ext uri="{FF2B5EF4-FFF2-40B4-BE49-F238E27FC236}">
                  <a16:creationId xmlns:a16="http://schemas.microsoft.com/office/drawing/2014/main" id="{24DBD28A-5CC3-400C-B408-C4C723615D88}"/>
                </a:ext>
              </a:extLst>
            </p:cNvPr>
            <p:cNvSpPr txBox="1"/>
            <p:nvPr/>
          </p:nvSpPr>
          <p:spPr>
            <a:xfrm>
              <a:off x="8953881" y="5059465"/>
              <a:ext cx="1069524" cy="276999"/>
            </a:xfrm>
            <a:prstGeom prst="rect">
              <a:avLst/>
            </a:prstGeom>
            <a:noFill/>
          </p:spPr>
          <p:txBody>
            <a:bodyPr wrap="none" rtlCol="0">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8064A2">
                      <a:lumMod val="50000"/>
                    </a:srgbClr>
                  </a:solidFill>
                  <a:effectLst/>
                  <a:uLnTx/>
                  <a:uFillTx/>
                  <a:latin typeface="Calibri"/>
                  <a:cs typeface="Calibri"/>
                  <a:sym typeface="Calibri"/>
                </a:rPr>
                <a:t>Measurement</a:t>
              </a:r>
            </a:p>
          </p:txBody>
        </p:sp>
        <p:sp>
          <p:nvSpPr>
            <p:cNvPr id="54" name="TextBox 53">
              <a:extLst>
                <a:ext uri="{FF2B5EF4-FFF2-40B4-BE49-F238E27FC236}">
                  <a16:creationId xmlns:a16="http://schemas.microsoft.com/office/drawing/2014/main" id="{71CED3DB-2DE7-4E54-A92C-4D7652E29DC7}"/>
                </a:ext>
              </a:extLst>
            </p:cNvPr>
            <p:cNvSpPr txBox="1"/>
            <p:nvPr/>
          </p:nvSpPr>
          <p:spPr>
            <a:xfrm>
              <a:off x="8898212" y="5763348"/>
              <a:ext cx="1976010" cy="507831"/>
            </a:xfrm>
            <a:prstGeom prst="rect">
              <a:avLst/>
            </a:prstGeom>
            <a:noFill/>
          </p:spPr>
          <p:txBody>
            <a:bodyPr wrap="square" rtlCol="0">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Calibri"/>
                  <a:cs typeface="Calibri"/>
                  <a:sym typeface="Calibri"/>
                </a:rPr>
                <a:t>Gas cell located outside chamber. CO</a:t>
              </a:r>
              <a:r>
                <a:rPr kumimoji="0" lang="en-US" sz="900" b="0" i="0" u="none" strike="noStrike" kern="0" cap="none" spc="0" normalizeH="0" baseline="-25000" noProof="0" dirty="0">
                  <a:ln>
                    <a:noFill/>
                  </a:ln>
                  <a:solidFill>
                    <a:srgbClr val="000000"/>
                  </a:solidFill>
                  <a:effectLst/>
                  <a:uLnTx/>
                  <a:uFillTx/>
                  <a:latin typeface="Calibri"/>
                  <a:cs typeface="Calibri"/>
                  <a:sym typeface="Calibri"/>
                </a:rPr>
                <a:t>2</a:t>
              </a:r>
              <a:r>
                <a:rPr kumimoji="0" lang="en-US" sz="900" b="0" i="0" u="none" strike="noStrike" kern="0" cap="none" spc="0" normalizeH="0" baseline="0" noProof="0" dirty="0">
                  <a:ln>
                    <a:noFill/>
                  </a:ln>
                  <a:solidFill>
                    <a:srgbClr val="000000"/>
                  </a:solidFill>
                  <a:effectLst/>
                  <a:uLnTx/>
                  <a:uFillTx/>
                  <a:latin typeface="Calibri"/>
                  <a:cs typeface="Calibri"/>
                  <a:sym typeface="Calibri"/>
                </a:rPr>
                <a:t> in gas cell same as air so feature not seen in differential measurement</a:t>
              </a:r>
            </a:p>
          </p:txBody>
        </p:sp>
        <p:cxnSp>
          <p:nvCxnSpPr>
            <p:cNvPr id="55" name="Straight Arrow Connector 54">
              <a:extLst>
                <a:ext uri="{FF2B5EF4-FFF2-40B4-BE49-F238E27FC236}">
                  <a16:creationId xmlns:a16="http://schemas.microsoft.com/office/drawing/2014/main" id="{30694577-519E-4BE8-8871-42D348D49FF1}"/>
                </a:ext>
              </a:extLst>
            </p:cNvPr>
            <p:cNvCxnSpPr/>
            <p:nvPr/>
          </p:nvCxnSpPr>
          <p:spPr>
            <a:xfrm flipH="1" flipV="1">
              <a:off x="9239250" y="5511800"/>
              <a:ext cx="139152" cy="251548"/>
            </a:xfrm>
            <a:prstGeom prst="straightConnector1">
              <a:avLst/>
            </a:prstGeom>
            <a:ln w="635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9912AB45-3AB2-47EF-BBB7-F80908B100B2}"/>
              </a:ext>
            </a:extLst>
          </p:cNvPr>
          <p:cNvGrpSpPr/>
          <p:nvPr/>
        </p:nvGrpSpPr>
        <p:grpSpPr>
          <a:xfrm>
            <a:off x="8329199" y="793641"/>
            <a:ext cx="3635859" cy="3063972"/>
            <a:chOff x="8276515" y="643247"/>
            <a:chExt cx="3635859" cy="3063972"/>
          </a:xfrm>
        </p:grpSpPr>
        <p:grpSp>
          <p:nvGrpSpPr>
            <p:cNvPr id="56" name="Group 55">
              <a:extLst>
                <a:ext uri="{FF2B5EF4-FFF2-40B4-BE49-F238E27FC236}">
                  <a16:creationId xmlns:a16="http://schemas.microsoft.com/office/drawing/2014/main" id="{9444DCB9-DF7B-45A9-9276-2AE1A5CF7406}"/>
                </a:ext>
              </a:extLst>
            </p:cNvPr>
            <p:cNvGrpSpPr/>
            <p:nvPr/>
          </p:nvGrpSpPr>
          <p:grpSpPr>
            <a:xfrm>
              <a:off x="8276515" y="1044952"/>
              <a:ext cx="3635859" cy="2662267"/>
              <a:chOff x="4049723" y="4078994"/>
              <a:chExt cx="3635859" cy="2662267"/>
            </a:xfrm>
          </p:grpSpPr>
          <p:grpSp>
            <p:nvGrpSpPr>
              <p:cNvPr id="57" name="Group 56">
                <a:extLst>
                  <a:ext uri="{FF2B5EF4-FFF2-40B4-BE49-F238E27FC236}">
                    <a16:creationId xmlns:a16="http://schemas.microsoft.com/office/drawing/2014/main" id="{387939F2-0E5D-441C-8994-C7B6E90DC2D9}"/>
                  </a:ext>
                </a:extLst>
              </p:cNvPr>
              <p:cNvGrpSpPr/>
              <p:nvPr/>
            </p:nvGrpSpPr>
            <p:grpSpPr>
              <a:xfrm>
                <a:off x="4049723" y="4078994"/>
                <a:ext cx="3635859" cy="2662267"/>
                <a:chOff x="4049723" y="4013226"/>
                <a:chExt cx="3635859" cy="2662267"/>
              </a:xfrm>
            </p:grpSpPr>
            <p:pic>
              <p:nvPicPr>
                <p:cNvPr id="60" name="Picture 59">
                  <a:extLst>
                    <a:ext uri="{FF2B5EF4-FFF2-40B4-BE49-F238E27FC236}">
                      <a16:creationId xmlns:a16="http://schemas.microsoft.com/office/drawing/2014/main" id="{997516E4-D6CE-46C8-920A-3B7B3C2D0E94}"/>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049723" y="4013226"/>
                  <a:ext cx="3635859" cy="2662267"/>
                </a:xfrm>
                <a:prstGeom prst="rect">
                  <a:avLst/>
                </a:prstGeom>
              </p:spPr>
            </p:pic>
            <p:sp>
              <p:nvSpPr>
                <p:cNvPr id="61" name="TextBox 60">
                  <a:extLst>
                    <a:ext uri="{FF2B5EF4-FFF2-40B4-BE49-F238E27FC236}">
                      <a16:creationId xmlns:a16="http://schemas.microsoft.com/office/drawing/2014/main" id="{9E57F48B-E08A-49A6-86C8-810C674BCD88}"/>
                    </a:ext>
                  </a:extLst>
                </p:cNvPr>
                <p:cNvSpPr txBox="1"/>
                <p:nvPr/>
              </p:nvSpPr>
              <p:spPr>
                <a:xfrm rot="16200000">
                  <a:off x="3828892" y="5102103"/>
                  <a:ext cx="846231" cy="238932"/>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000000"/>
                      </a:solidFill>
                      <a:effectLst/>
                      <a:uLnTx/>
                      <a:uFillTx/>
                      <a:latin typeface="Calibri"/>
                      <a:ea typeface="Calibri"/>
                      <a:cs typeface="Calibri"/>
                      <a:sym typeface="Calibri"/>
                    </a:rPr>
                    <a:t>Transmittance</a:t>
                  </a:r>
                </a:p>
              </p:txBody>
            </p:sp>
          </p:grpSp>
          <p:sp>
            <p:nvSpPr>
              <p:cNvPr id="58" name="TextBox 57">
                <a:extLst>
                  <a:ext uri="{FF2B5EF4-FFF2-40B4-BE49-F238E27FC236}">
                    <a16:creationId xmlns:a16="http://schemas.microsoft.com/office/drawing/2014/main" id="{106BC808-113F-4B8C-9F02-18B981CE9527}"/>
                  </a:ext>
                </a:extLst>
              </p:cNvPr>
              <p:cNvSpPr txBox="1"/>
              <p:nvPr/>
            </p:nvSpPr>
            <p:spPr>
              <a:xfrm>
                <a:off x="4559025" y="5941734"/>
                <a:ext cx="1316450" cy="461665"/>
              </a:xfrm>
              <a:prstGeom prst="rect">
                <a:avLst/>
              </a:prstGeom>
              <a:noFill/>
            </p:spPr>
            <p:txBody>
              <a:bodyPr wrap="none" rtlCol="0">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CO</a:t>
                </a:r>
                <a:r>
                  <a:rPr kumimoji="0" lang="en-US" sz="1200" b="0" i="0" u="none" strike="noStrike" kern="0" cap="none" spc="0" normalizeH="0" baseline="-25000" noProof="0" dirty="0">
                    <a:ln>
                      <a:noFill/>
                    </a:ln>
                    <a:solidFill>
                      <a:srgbClr val="000000"/>
                    </a:solidFill>
                    <a:effectLst/>
                    <a:uLnTx/>
                    <a:uFillTx/>
                    <a:latin typeface="Calibri"/>
                    <a:cs typeface="Calibri"/>
                    <a:sym typeface="Calibri"/>
                  </a:rPr>
                  <a:t>2</a:t>
                </a:r>
                <a:br>
                  <a:rPr kumimoji="0" lang="en-US" sz="1200" b="0" i="0" u="none" strike="noStrike" kern="0" cap="none" spc="0" normalizeH="0" baseline="-25000" noProof="0" dirty="0">
                    <a:ln>
                      <a:noFill/>
                    </a:ln>
                    <a:solidFill>
                      <a:srgbClr val="000000"/>
                    </a:solidFill>
                    <a:effectLst/>
                    <a:uLnTx/>
                    <a:uFillTx/>
                    <a:latin typeface="Calibri"/>
                    <a:cs typeface="Calibri"/>
                    <a:sym typeface="Calibri"/>
                  </a:rPr>
                </a:br>
                <a:r>
                  <a:rPr kumimoji="0" lang="en-US" sz="1200" b="0" i="0" u="none" strike="noStrike" kern="0" cap="none" spc="0" normalizeH="0" baseline="0" noProof="0" dirty="0">
                    <a:ln>
                      <a:noFill/>
                    </a:ln>
                    <a:solidFill>
                      <a:srgbClr val="000000"/>
                    </a:solidFill>
                    <a:effectLst/>
                    <a:uLnTx/>
                    <a:uFillTx/>
                    <a:latin typeface="Calibri"/>
                    <a:cs typeface="Calibri"/>
                    <a:sym typeface="Calibri"/>
                  </a:rPr>
                  <a:t>(For Temperature)</a:t>
                </a:r>
              </a:p>
            </p:txBody>
          </p:sp>
          <p:sp>
            <p:nvSpPr>
              <p:cNvPr id="59" name="TextBox 58">
                <a:extLst>
                  <a:ext uri="{FF2B5EF4-FFF2-40B4-BE49-F238E27FC236}">
                    <a16:creationId xmlns:a16="http://schemas.microsoft.com/office/drawing/2014/main" id="{60B92E4F-3356-494B-AD4E-F2140E929301}"/>
                  </a:ext>
                </a:extLst>
              </p:cNvPr>
              <p:cNvSpPr txBox="1"/>
              <p:nvPr/>
            </p:nvSpPr>
            <p:spPr>
              <a:xfrm>
                <a:off x="6784109" y="4587222"/>
                <a:ext cx="434734" cy="276999"/>
              </a:xfrm>
              <a:prstGeom prst="rect">
                <a:avLst/>
              </a:prstGeom>
              <a:noFill/>
            </p:spPr>
            <p:txBody>
              <a:bodyPr wrap="none" rtlCol="0">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H</a:t>
                </a:r>
                <a:r>
                  <a:rPr kumimoji="0" lang="en-US" sz="1200" b="0" i="0" u="none" strike="noStrike" kern="0" cap="none" spc="0" normalizeH="0" baseline="-25000" noProof="0" dirty="0">
                    <a:ln>
                      <a:noFill/>
                    </a:ln>
                    <a:solidFill>
                      <a:srgbClr val="000000"/>
                    </a:solidFill>
                    <a:effectLst/>
                    <a:uLnTx/>
                    <a:uFillTx/>
                    <a:latin typeface="Calibri"/>
                    <a:cs typeface="Calibri"/>
                    <a:sym typeface="Calibri"/>
                  </a:rPr>
                  <a:t>2</a:t>
                </a:r>
                <a:r>
                  <a:rPr kumimoji="0" lang="en-US" sz="1200" b="0" i="0" u="none" strike="noStrike" kern="0" cap="none" spc="0" normalizeH="0" baseline="0" noProof="0" dirty="0">
                    <a:ln>
                      <a:noFill/>
                    </a:ln>
                    <a:solidFill>
                      <a:srgbClr val="000000"/>
                    </a:solidFill>
                    <a:effectLst/>
                    <a:uLnTx/>
                    <a:uFillTx/>
                    <a:latin typeface="Calibri"/>
                    <a:cs typeface="Calibri"/>
                    <a:sym typeface="Calibri"/>
                  </a:rPr>
                  <a:t>O</a:t>
                </a:r>
              </a:p>
            </p:txBody>
          </p:sp>
        </p:grpSp>
        <p:sp>
          <p:nvSpPr>
            <p:cNvPr id="62" name="TextBox 61">
              <a:extLst>
                <a:ext uri="{FF2B5EF4-FFF2-40B4-BE49-F238E27FC236}">
                  <a16:creationId xmlns:a16="http://schemas.microsoft.com/office/drawing/2014/main" id="{AC52260E-19D8-4B44-B433-AF0C6C29FDEC}"/>
                </a:ext>
              </a:extLst>
            </p:cNvPr>
            <p:cNvSpPr txBox="1"/>
            <p:nvPr/>
          </p:nvSpPr>
          <p:spPr>
            <a:xfrm>
              <a:off x="8494698" y="643247"/>
              <a:ext cx="3074881" cy="338554"/>
            </a:xfrm>
            <a:prstGeom prst="rect">
              <a:avLst/>
            </a:prstGeom>
            <a:noFill/>
          </p:spPr>
          <p:txBody>
            <a:bodyPr wrap="none" rtlCol="0">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cs typeface="Calibri"/>
                  <a:sym typeface="Calibri"/>
                </a:rPr>
                <a:t>Room Air Measurement (Ambient)</a:t>
              </a:r>
            </a:p>
          </p:txBody>
        </p:sp>
      </p:grpSp>
      <p:pic>
        <p:nvPicPr>
          <p:cNvPr id="74" name="Picture 73">
            <a:extLst>
              <a:ext uri="{FF2B5EF4-FFF2-40B4-BE49-F238E27FC236}">
                <a16:creationId xmlns:a16="http://schemas.microsoft.com/office/drawing/2014/main" id="{3E92B804-1A1E-4D0A-B792-79FD274B9CF9}"/>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rot="5400000">
            <a:off x="4746584" y="743707"/>
            <a:ext cx="2506034" cy="3078754"/>
          </a:xfrm>
          <a:prstGeom prst="rect">
            <a:avLst/>
          </a:prstGeom>
        </p:spPr>
      </p:pic>
      <p:graphicFrame>
        <p:nvGraphicFramePr>
          <p:cNvPr id="4" name="Table 3">
            <a:extLst>
              <a:ext uri="{FF2B5EF4-FFF2-40B4-BE49-F238E27FC236}">
                <a16:creationId xmlns:a16="http://schemas.microsoft.com/office/drawing/2014/main" id="{3969FDDC-E73A-ED70-3B41-1ABDE9FA4DC2}"/>
              </a:ext>
            </a:extLst>
          </p:cNvPr>
          <p:cNvGraphicFramePr>
            <a:graphicFrameLocks noGrp="1"/>
          </p:cNvGraphicFramePr>
          <p:nvPr>
            <p:extLst>
              <p:ext uri="{D42A27DB-BD31-4B8C-83A1-F6EECF244321}">
                <p14:modId xmlns:p14="http://schemas.microsoft.com/office/powerpoint/2010/main" val="2598349808"/>
              </p:ext>
            </p:extLst>
          </p:nvPr>
        </p:nvGraphicFramePr>
        <p:xfrm>
          <a:off x="3828616" y="4151448"/>
          <a:ext cx="4394199" cy="2361842"/>
        </p:xfrm>
        <a:graphic>
          <a:graphicData uri="http://schemas.openxmlformats.org/drawingml/2006/table">
            <a:tbl>
              <a:tblPr firstRow="1" firstCol="1" bandRow="1">
                <a:tableStyleId>{5C22544A-7EE6-4342-B048-85BDC9FD1C3A}</a:tableStyleId>
              </a:tblPr>
              <a:tblGrid>
                <a:gridCol w="2159055">
                  <a:extLst>
                    <a:ext uri="{9D8B030D-6E8A-4147-A177-3AD203B41FA5}">
                      <a16:colId xmlns:a16="http://schemas.microsoft.com/office/drawing/2014/main" val="3451075249"/>
                    </a:ext>
                  </a:extLst>
                </a:gridCol>
                <a:gridCol w="798945">
                  <a:extLst>
                    <a:ext uri="{9D8B030D-6E8A-4147-A177-3AD203B41FA5}">
                      <a16:colId xmlns:a16="http://schemas.microsoft.com/office/drawing/2014/main" val="2110121784"/>
                    </a:ext>
                  </a:extLst>
                </a:gridCol>
                <a:gridCol w="722855">
                  <a:extLst>
                    <a:ext uri="{9D8B030D-6E8A-4147-A177-3AD203B41FA5}">
                      <a16:colId xmlns:a16="http://schemas.microsoft.com/office/drawing/2014/main" val="2663688223"/>
                    </a:ext>
                  </a:extLst>
                </a:gridCol>
                <a:gridCol w="713344">
                  <a:extLst>
                    <a:ext uri="{9D8B030D-6E8A-4147-A177-3AD203B41FA5}">
                      <a16:colId xmlns:a16="http://schemas.microsoft.com/office/drawing/2014/main" val="171814957"/>
                    </a:ext>
                  </a:extLst>
                </a:gridCol>
              </a:tblGrid>
              <a:tr h="168703">
                <a:tc>
                  <a:txBody>
                    <a:bodyPr/>
                    <a:lstStyle/>
                    <a:p>
                      <a:pPr algn="l" rtl="0" fontAlgn="b"/>
                      <a:r>
                        <a:rPr lang="en-US" sz="900" u="none" strike="noStrike">
                          <a:effectLst/>
                        </a:rPr>
                        <a:t>Parameter</a:t>
                      </a:r>
                      <a:endParaRPr lang="en-US" sz="900" b="1" i="1"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a:effectLst/>
                        </a:rPr>
                        <a:t>Required</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a:effectLst/>
                        </a:rPr>
                        <a:t>Measured</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a:effectLst/>
                        </a:rPr>
                        <a:t>Uncty</a:t>
                      </a:r>
                      <a:endParaRPr lang="en-US" sz="9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569995688"/>
                  </a:ext>
                </a:extLst>
              </a:tr>
              <a:tr h="168703">
                <a:tc>
                  <a:txBody>
                    <a:bodyPr/>
                    <a:lstStyle/>
                    <a:p>
                      <a:pPr algn="l" rtl="0" fontAlgn="b"/>
                      <a:r>
                        <a:rPr lang="en-US" sz="900" u="none" strike="noStrike">
                          <a:effectLst/>
                        </a:rPr>
                        <a:t>Spatial Performance</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825604901"/>
                  </a:ext>
                </a:extLst>
              </a:tr>
              <a:tr h="168703">
                <a:tc>
                  <a:txBody>
                    <a:bodyPr/>
                    <a:lstStyle/>
                    <a:p>
                      <a:pPr algn="l" rtl="0" fontAlgn="b"/>
                      <a:r>
                        <a:rPr lang="en-US" sz="900" u="none" strike="noStrike">
                          <a:effectLst/>
                        </a:rPr>
                        <a:t>Min Spatial Field of View (deg)</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a:effectLst/>
                        </a:rPr>
                        <a:t>15.65</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dirty="0">
                          <a:effectLst/>
                        </a:rPr>
                        <a:t>15.4</a:t>
                      </a:r>
                      <a:endParaRPr lang="en-US" sz="900" b="0" i="0" u="none" strike="noStrike" dirty="0">
                        <a:solidFill>
                          <a:srgbClr val="000000"/>
                        </a:solidFill>
                        <a:effectLst/>
                        <a:latin typeface="Calibri" panose="020F0502020204030204" pitchFamily="34" charset="0"/>
                      </a:endParaRPr>
                    </a:p>
                  </a:txBody>
                  <a:tcPr marL="9525" marR="9525" marT="9525" marB="0" anchor="ctr">
                    <a:solidFill>
                      <a:srgbClr val="92D050"/>
                    </a:solidFill>
                  </a:tcPr>
                </a:tc>
                <a:tc>
                  <a:txBody>
                    <a:bodyPr/>
                    <a:lstStyle/>
                    <a:p>
                      <a:pPr algn="ctr" rtl="0" fontAlgn="b"/>
                      <a:r>
                        <a:rPr lang="en-US" sz="900" u="none" strike="noStrike" dirty="0">
                          <a:effectLst/>
                        </a:rPr>
                        <a:t>0.1</a:t>
                      </a:r>
                      <a:endParaRPr lang="en-US" sz="9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891992781"/>
                  </a:ext>
                </a:extLst>
              </a:tr>
              <a:tr h="168703">
                <a:tc>
                  <a:txBody>
                    <a:bodyPr/>
                    <a:lstStyle/>
                    <a:p>
                      <a:pPr algn="l" rtl="0" fontAlgn="b"/>
                      <a:r>
                        <a:rPr lang="en-US" sz="900" u="none" strike="noStrike">
                          <a:effectLst/>
                        </a:rPr>
                        <a:t>Max Spatial Resolution  (mr) </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a:effectLst/>
                        </a:rPr>
                        <a:t>3.20</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dirty="0">
                          <a:effectLst/>
                        </a:rPr>
                        <a:t>1.8</a:t>
                      </a:r>
                      <a:endParaRPr lang="en-US" sz="900" b="0" i="0" u="none" strike="noStrike" dirty="0">
                        <a:solidFill>
                          <a:srgbClr val="000000"/>
                        </a:solidFill>
                        <a:effectLst/>
                        <a:latin typeface="Calibri" panose="020F0502020204030204" pitchFamily="34" charset="0"/>
                      </a:endParaRPr>
                    </a:p>
                  </a:txBody>
                  <a:tcPr marL="9525" marR="9525" marT="9525" marB="0" anchor="ctr">
                    <a:solidFill>
                      <a:srgbClr val="92D050"/>
                    </a:solidFill>
                  </a:tcPr>
                </a:tc>
                <a:tc>
                  <a:txBody>
                    <a:bodyPr/>
                    <a:lstStyle/>
                    <a:p>
                      <a:pPr algn="ctr" rtl="0" fontAlgn="b"/>
                      <a:r>
                        <a:rPr lang="en-US" sz="900" u="none" strike="noStrike">
                          <a:effectLst/>
                        </a:rPr>
                        <a:t>0.1</a:t>
                      </a:r>
                      <a:endParaRPr lang="en-US" sz="9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764178372"/>
                  </a:ext>
                </a:extLst>
              </a:tr>
              <a:tr h="168703">
                <a:tc>
                  <a:txBody>
                    <a:bodyPr/>
                    <a:lstStyle/>
                    <a:p>
                      <a:pPr algn="l" rtl="0" fontAlgn="b"/>
                      <a:r>
                        <a:rPr lang="en-US" sz="900" u="none" strike="noStrike">
                          <a:effectLst/>
                        </a:rPr>
                        <a:t>Max Spatial Sample Spacing (mr) </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a:effectLst/>
                        </a:rPr>
                        <a:t>0.53</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dirty="0">
                          <a:effectLst/>
                        </a:rPr>
                        <a:t>0.55</a:t>
                      </a:r>
                      <a:endParaRPr lang="en-US" sz="900" b="0" i="0" u="none" strike="noStrike" dirty="0">
                        <a:solidFill>
                          <a:srgbClr val="000000"/>
                        </a:solidFill>
                        <a:effectLst/>
                        <a:latin typeface="Calibri" panose="020F0502020204030204" pitchFamily="34" charset="0"/>
                      </a:endParaRPr>
                    </a:p>
                  </a:txBody>
                  <a:tcPr marL="9525" marR="9525" marT="9525" marB="0" anchor="ctr">
                    <a:solidFill>
                      <a:srgbClr val="92D050"/>
                    </a:solidFill>
                  </a:tcPr>
                </a:tc>
                <a:tc>
                  <a:txBody>
                    <a:bodyPr/>
                    <a:lstStyle/>
                    <a:p>
                      <a:pPr algn="ctr" rtl="0" fontAlgn="b"/>
                      <a:r>
                        <a:rPr lang="en-US" sz="900" u="none" strike="noStrike">
                          <a:effectLst/>
                        </a:rPr>
                        <a:t>0.05</a:t>
                      </a:r>
                      <a:endParaRPr lang="en-US" sz="9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183530361"/>
                  </a:ext>
                </a:extLst>
              </a:tr>
              <a:tr h="168703">
                <a:tc>
                  <a:txBody>
                    <a:bodyPr/>
                    <a:lstStyle/>
                    <a:p>
                      <a:pPr algn="l" rtl="0" fontAlgn="b"/>
                      <a:r>
                        <a:rPr lang="en-US" sz="900" u="none" strike="noStrike">
                          <a:effectLst/>
                        </a:rPr>
                        <a:t>Spectral Performance</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95987290"/>
                  </a:ext>
                </a:extLst>
              </a:tr>
              <a:tr h="168703">
                <a:tc>
                  <a:txBody>
                    <a:bodyPr/>
                    <a:lstStyle/>
                    <a:p>
                      <a:pPr algn="l" rtl="0" fontAlgn="b"/>
                      <a:r>
                        <a:rPr lang="en-US" sz="900" u="none" strike="noStrike">
                          <a:effectLst/>
                        </a:rPr>
                        <a:t>Min Wavelength (</a:t>
                      </a:r>
                      <a:r>
                        <a:rPr lang="el-GR" sz="900" u="none" strike="noStrike">
                          <a:effectLst/>
                        </a:rPr>
                        <a:t>μ</a:t>
                      </a:r>
                      <a:r>
                        <a:rPr lang="en-US" sz="900" u="none" strike="noStrike">
                          <a:effectLst/>
                        </a:rPr>
                        <a:t>m)</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a:effectLst/>
                        </a:rPr>
                        <a:t>4.08</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dirty="0">
                          <a:effectLst/>
                        </a:rPr>
                        <a:t>4.04</a:t>
                      </a:r>
                      <a:endParaRPr lang="en-US" sz="900" b="0" i="0" u="none" strike="noStrike" dirty="0">
                        <a:solidFill>
                          <a:srgbClr val="000000"/>
                        </a:solidFill>
                        <a:effectLst/>
                        <a:latin typeface="Calibri" panose="020F0502020204030204" pitchFamily="34" charset="0"/>
                      </a:endParaRPr>
                    </a:p>
                  </a:txBody>
                  <a:tcPr marL="9525" marR="9525" marT="9525" marB="0" anchor="ctr">
                    <a:solidFill>
                      <a:srgbClr val="92D050"/>
                    </a:solidFill>
                  </a:tcPr>
                </a:tc>
                <a:tc>
                  <a:txBody>
                    <a:bodyPr/>
                    <a:lstStyle/>
                    <a:p>
                      <a:pPr algn="ctr" rtl="0" fontAlgn="b"/>
                      <a:r>
                        <a:rPr lang="en-US" sz="900" u="none" strike="noStrike">
                          <a:effectLst/>
                        </a:rPr>
                        <a:t>0.05</a:t>
                      </a:r>
                      <a:endParaRPr lang="en-US" sz="9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860246367"/>
                  </a:ext>
                </a:extLst>
              </a:tr>
              <a:tr h="168703">
                <a:tc>
                  <a:txBody>
                    <a:bodyPr/>
                    <a:lstStyle/>
                    <a:p>
                      <a:pPr algn="l" rtl="0" fontAlgn="b"/>
                      <a:r>
                        <a:rPr lang="en-US" sz="900" u="none" strike="noStrike">
                          <a:effectLst/>
                        </a:rPr>
                        <a:t>Max Wavelength (</a:t>
                      </a:r>
                      <a:r>
                        <a:rPr lang="el-GR" sz="900" u="none" strike="noStrike">
                          <a:effectLst/>
                        </a:rPr>
                        <a:t>μ</a:t>
                      </a:r>
                      <a:r>
                        <a:rPr lang="en-US" sz="900" u="none" strike="noStrike">
                          <a:effectLst/>
                        </a:rPr>
                        <a:t>m)</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a:effectLst/>
                        </a:rPr>
                        <a:t>5.13</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dirty="0">
                          <a:effectLst/>
                        </a:rPr>
                        <a:t>5.12</a:t>
                      </a:r>
                      <a:endParaRPr lang="en-US" sz="900" b="0" i="0" u="none" strike="noStrike" dirty="0">
                        <a:solidFill>
                          <a:srgbClr val="000000"/>
                        </a:solidFill>
                        <a:effectLst/>
                        <a:latin typeface="Calibri" panose="020F0502020204030204" pitchFamily="34" charset="0"/>
                      </a:endParaRPr>
                    </a:p>
                  </a:txBody>
                  <a:tcPr marL="9525" marR="9525" marT="9525" marB="0" anchor="ctr">
                    <a:solidFill>
                      <a:srgbClr val="92D050"/>
                    </a:solidFill>
                  </a:tcPr>
                </a:tc>
                <a:tc>
                  <a:txBody>
                    <a:bodyPr/>
                    <a:lstStyle/>
                    <a:p>
                      <a:pPr algn="ctr" rtl="0" fontAlgn="b"/>
                      <a:r>
                        <a:rPr lang="en-US" sz="900" u="none" strike="noStrike">
                          <a:effectLst/>
                        </a:rPr>
                        <a:t>0.05</a:t>
                      </a:r>
                      <a:endParaRPr lang="en-US" sz="9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908847755"/>
                  </a:ext>
                </a:extLst>
              </a:tr>
              <a:tr h="168703">
                <a:tc>
                  <a:txBody>
                    <a:bodyPr/>
                    <a:lstStyle/>
                    <a:p>
                      <a:pPr algn="l" rtl="0" fontAlgn="b"/>
                      <a:r>
                        <a:rPr lang="en-US" sz="900" u="none" strike="noStrike">
                          <a:effectLst/>
                        </a:rPr>
                        <a:t>Max Spectral Resolution (nm)</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a:effectLst/>
                        </a:rPr>
                        <a:t>5</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dirty="0">
                          <a:effectLst/>
                        </a:rPr>
                        <a:t>4.4</a:t>
                      </a:r>
                      <a:endParaRPr lang="en-US" sz="900" b="0" i="0" u="none" strike="noStrike" dirty="0">
                        <a:solidFill>
                          <a:srgbClr val="000000"/>
                        </a:solidFill>
                        <a:effectLst/>
                        <a:latin typeface="Calibri" panose="020F0502020204030204" pitchFamily="34" charset="0"/>
                      </a:endParaRPr>
                    </a:p>
                  </a:txBody>
                  <a:tcPr marL="9525" marR="9525" marT="9525" marB="0" anchor="ctr">
                    <a:solidFill>
                      <a:srgbClr val="92D050"/>
                    </a:solidFill>
                  </a:tcPr>
                </a:tc>
                <a:tc>
                  <a:txBody>
                    <a:bodyPr/>
                    <a:lstStyle/>
                    <a:p>
                      <a:pPr algn="ctr" rtl="0" fontAlgn="b"/>
                      <a:r>
                        <a:rPr lang="en-US" sz="900" u="none" strike="noStrike">
                          <a:effectLst/>
                        </a:rPr>
                        <a:t>0.3</a:t>
                      </a:r>
                      <a:endParaRPr lang="en-US" sz="9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86737953"/>
                  </a:ext>
                </a:extLst>
              </a:tr>
              <a:tr h="168703">
                <a:tc>
                  <a:txBody>
                    <a:bodyPr/>
                    <a:lstStyle/>
                    <a:p>
                      <a:pPr algn="l" rtl="0" fontAlgn="b"/>
                      <a:r>
                        <a:rPr lang="en-US" sz="900" u="none" strike="noStrike">
                          <a:effectLst/>
                        </a:rPr>
                        <a:t>Max Spectral Distortion (pixels)</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a:effectLst/>
                        </a:rPr>
                        <a:t>2</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dirty="0">
                          <a:effectLst/>
                        </a:rPr>
                        <a:t>1</a:t>
                      </a:r>
                      <a:endParaRPr lang="en-US" sz="900" b="0" i="0" u="none" strike="noStrike" dirty="0">
                        <a:solidFill>
                          <a:srgbClr val="000000"/>
                        </a:solidFill>
                        <a:effectLst/>
                        <a:latin typeface="Calibri" panose="020F0502020204030204" pitchFamily="34" charset="0"/>
                      </a:endParaRPr>
                    </a:p>
                  </a:txBody>
                  <a:tcPr marL="9525" marR="9525" marT="9525" marB="0" anchor="ctr">
                    <a:solidFill>
                      <a:srgbClr val="92D050"/>
                    </a:solidFill>
                  </a:tcPr>
                </a:tc>
                <a:tc>
                  <a:txBody>
                    <a:bodyPr/>
                    <a:lstStyle/>
                    <a:p>
                      <a:pPr algn="ctr" rtl="0" fontAlgn="b"/>
                      <a:r>
                        <a:rPr lang="en-US" sz="900" u="none" strike="noStrike">
                          <a:effectLst/>
                        </a:rPr>
                        <a:t>0.5</a:t>
                      </a:r>
                      <a:endParaRPr lang="en-US" sz="9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32545969"/>
                  </a:ext>
                </a:extLst>
              </a:tr>
              <a:tr h="168703">
                <a:tc>
                  <a:txBody>
                    <a:bodyPr/>
                    <a:lstStyle/>
                    <a:p>
                      <a:pPr algn="l" rtl="0" fontAlgn="b"/>
                      <a:r>
                        <a:rPr lang="en-US" sz="900" u="none" strike="noStrike">
                          <a:effectLst/>
                        </a:rPr>
                        <a:t>Min Number of Channels (pixels)</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a:effectLst/>
                        </a:rPr>
                        <a:t>625</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dirty="0">
                          <a:effectLst/>
                        </a:rPr>
                        <a:t>640</a:t>
                      </a:r>
                      <a:endParaRPr lang="en-US" sz="900" b="0" i="0" u="none" strike="noStrike" dirty="0">
                        <a:solidFill>
                          <a:srgbClr val="000000"/>
                        </a:solidFill>
                        <a:effectLst/>
                        <a:latin typeface="Calibri" panose="020F0502020204030204" pitchFamily="34" charset="0"/>
                      </a:endParaRPr>
                    </a:p>
                  </a:txBody>
                  <a:tcPr marL="9525" marR="9525" marT="9525" marB="0" anchor="ctr">
                    <a:solidFill>
                      <a:srgbClr val="92D050"/>
                    </a:solidFill>
                  </a:tcPr>
                </a:tc>
                <a:tc>
                  <a:txBody>
                    <a:bodyPr/>
                    <a:lstStyle/>
                    <a:p>
                      <a:pPr algn="ctr" rtl="0" fontAlgn="b"/>
                      <a:r>
                        <a:rPr lang="en-US" sz="900" u="none" strike="noStrike">
                          <a:effectLst/>
                        </a:rPr>
                        <a:t>1</a:t>
                      </a:r>
                      <a:endParaRPr lang="en-US" sz="9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092639917"/>
                  </a:ext>
                </a:extLst>
              </a:tr>
              <a:tr h="168703">
                <a:tc>
                  <a:txBody>
                    <a:bodyPr/>
                    <a:lstStyle/>
                    <a:p>
                      <a:pPr algn="l" rtl="0" fontAlgn="b"/>
                      <a:r>
                        <a:rPr lang="en-US" sz="900" u="none" strike="noStrike">
                          <a:effectLst/>
                        </a:rPr>
                        <a:t>Radiometric Performance</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231087941"/>
                  </a:ext>
                </a:extLst>
              </a:tr>
              <a:tr h="168703">
                <a:tc>
                  <a:txBody>
                    <a:bodyPr/>
                    <a:lstStyle/>
                    <a:p>
                      <a:pPr algn="l" rtl="0" fontAlgn="b"/>
                      <a:r>
                        <a:rPr lang="en-US" sz="900" u="none" strike="noStrike">
                          <a:effectLst/>
                        </a:rPr>
                        <a:t>Operability</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a:effectLst/>
                        </a:rPr>
                        <a:t>0.95</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dirty="0">
                          <a:effectLst/>
                        </a:rPr>
                        <a:t>99.8</a:t>
                      </a:r>
                      <a:endParaRPr lang="en-US" sz="900" b="1" i="1" u="none" strike="noStrike" dirty="0">
                        <a:solidFill>
                          <a:srgbClr val="000000"/>
                        </a:solidFill>
                        <a:effectLst/>
                        <a:latin typeface="Calibri" panose="020F0502020204030204" pitchFamily="34" charset="0"/>
                      </a:endParaRPr>
                    </a:p>
                  </a:txBody>
                  <a:tcPr marL="9525" marR="9525" marT="9525" marB="0" anchor="ctr">
                    <a:solidFill>
                      <a:srgbClr val="92D050"/>
                    </a:solidFill>
                  </a:tcPr>
                </a:tc>
                <a:tc>
                  <a:txBody>
                    <a:bodyPr/>
                    <a:lstStyle/>
                    <a:p>
                      <a:pPr algn="ctr" rtl="0" fontAlgn="b"/>
                      <a:r>
                        <a:rPr lang="en-US" sz="900" u="none" strike="noStrike">
                          <a:effectLst/>
                        </a:rPr>
                        <a:t>0.02</a:t>
                      </a:r>
                      <a:endParaRPr lang="en-US" sz="9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802093"/>
                  </a:ext>
                </a:extLst>
              </a:tr>
              <a:tr h="168703">
                <a:tc>
                  <a:txBody>
                    <a:bodyPr/>
                    <a:lstStyle/>
                    <a:p>
                      <a:pPr algn="l" rtl="0" fontAlgn="b"/>
                      <a:r>
                        <a:rPr lang="en-US" sz="900" u="none" strike="noStrike">
                          <a:effectLst/>
                        </a:rPr>
                        <a:t>Max NEdT @ 4.9 </a:t>
                      </a:r>
                      <a:r>
                        <a:rPr lang="el-GR" sz="900" u="none" strike="noStrike">
                          <a:effectLst/>
                        </a:rPr>
                        <a:t>μ</a:t>
                      </a:r>
                      <a:r>
                        <a:rPr lang="en-US" sz="900" u="none" strike="noStrike">
                          <a:effectLst/>
                        </a:rPr>
                        <a:t>m 280K (K)</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a:effectLst/>
                        </a:rPr>
                        <a:t>0.35, 0.5</a:t>
                      </a:r>
                      <a:endParaRPr lang="en-US"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b"/>
                      <a:r>
                        <a:rPr lang="en-US" sz="900" u="none" strike="noStrike" dirty="0">
                          <a:effectLst/>
                        </a:rPr>
                        <a:t>0.25, 0.45*</a:t>
                      </a:r>
                      <a:endParaRPr lang="en-US" sz="900" b="1" i="1" u="none" strike="noStrike" dirty="0">
                        <a:solidFill>
                          <a:srgbClr val="000000"/>
                        </a:solidFill>
                        <a:effectLst/>
                        <a:latin typeface="Calibri" panose="020F0502020204030204" pitchFamily="34" charset="0"/>
                      </a:endParaRPr>
                    </a:p>
                  </a:txBody>
                  <a:tcPr marL="9525" marR="9525" marT="9525" marB="0" anchor="ctr">
                    <a:solidFill>
                      <a:srgbClr val="92D050"/>
                    </a:solidFill>
                  </a:tcPr>
                </a:tc>
                <a:tc>
                  <a:txBody>
                    <a:bodyPr/>
                    <a:lstStyle/>
                    <a:p>
                      <a:pPr algn="ctr" rtl="0" fontAlgn="b"/>
                      <a:r>
                        <a:rPr lang="en-US" sz="900" u="none" strike="noStrike" dirty="0">
                          <a:effectLst/>
                        </a:rPr>
                        <a:t>0.06, 0.1 </a:t>
                      </a:r>
                      <a:endParaRPr lang="en-US" sz="9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995664039"/>
                  </a:ext>
                </a:extLst>
              </a:tr>
            </a:tbl>
          </a:graphicData>
        </a:graphic>
      </p:graphicFrame>
    </p:spTree>
    <p:extLst>
      <p:ext uri="{BB962C8B-B14F-4D97-AF65-F5344CB8AC3E}">
        <p14:creationId xmlns:p14="http://schemas.microsoft.com/office/powerpoint/2010/main" val="2662222912"/>
      </p:ext>
    </p:extLst>
  </p:cSld>
  <p:clrMapOvr>
    <a:masterClrMapping/>
  </p:clrMapOvr>
  <p:transition spd="med" advTm="61088"/>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B4BB7-B1D7-4CA7-8779-22C2B4773055}"/>
              </a:ext>
            </a:extLst>
          </p:cNvPr>
          <p:cNvSpPr>
            <a:spLocks noGrp="1"/>
          </p:cNvSpPr>
          <p:nvPr>
            <p:ph type="title"/>
          </p:nvPr>
        </p:nvSpPr>
        <p:spPr>
          <a:xfrm>
            <a:off x="2525428" y="126493"/>
            <a:ext cx="9361772" cy="505618"/>
          </a:xfrm>
        </p:spPr>
        <p:txBody>
          <a:bodyPr>
            <a:noAutofit/>
          </a:bodyPr>
          <a:lstStyle/>
          <a:p>
            <a:r>
              <a:rPr lang="en-US" sz="2400" dirty="0"/>
              <a:t>Pyro-Atmosphere Infrared Sounder (PIRS) Airborne Instrument </a:t>
            </a:r>
            <a:br>
              <a:rPr lang="en-US" sz="2400" dirty="0"/>
            </a:br>
            <a:r>
              <a:rPr lang="en-US" sz="2400" dirty="0"/>
              <a:t>to fly CIRAS </a:t>
            </a:r>
            <a:r>
              <a:rPr lang="en-US" sz="2400" dirty="0" err="1"/>
              <a:t>Brassboard</a:t>
            </a:r>
            <a:r>
              <a:rPr lang="en-US" sz="2400" dirty="0"/>
              <a:t> over Fires</a:t>
            </a:r>
          </a:p>
        </p:txBody>
      </p:sp>
      <p:sp>
        <p:nvSpPr>
          <p:cNvPr id="7" name="Content Placeholder 30">
            <a:extLst>
              <a:ext uri="{FF2B5EF4-FFF2-40B4-BE49-F238E27FC236}">
                <a16:creationId xmlns:a16="http://schemas.microsoft.com/office/drawing/2014/main" id="{30B04B9F-B051-323E-D49F-3A2FDC9EA163}"/>
              </a:ext>
            </a:extLst>
          </p:cNvPr>
          <p:cNvSpPr>
            <a:spLocks noGrp="1"/>
          </p:cNvSpPr>
          <p:nvPr>
            <p:ph idx="1"/>
          </p:nvPr>
        </p:nvSpPr>
        <p:spPr>
          <a:xfrm>
            <a:off x="538584" y="1014715"/>
            <a:ext cx="5285246" cy="2231710"/>
          </a:xfrm>
        </p:spPr>
        <p:txBody>
          <a:bodyPr>
            <a:normAutofit/>
          </a:bodyPr>
          <a:lstStyle/>
          <a:p>
            <a:r>
              <a:rPr lang="en-US" altLang="en-US" sz="1600" dirty="0"/>
              <a:t>Measurement Goals</a:t>
            </a:r>
          </a:p>
          <a:p>
            <a:pPr lvl="1"/>
            <a:r>
              <a:rPr lang="en-US" altLang="en-US" sz="1400" dirty="0"/>
              <a:t>Measure T and q profiles simultaneously with fire radiative power to monitor the initiation and development of wildland fire events.</a:t>
            </a:r>
          </a:p>
          <a:p>
            <a:pPr lvl="1"/>
            <a:r>
              <a:rPr lang="en-US" altLang="en-US" sz="1400" dirty="0"/>
              <a:t>Map instantaneously the atmospheric thermodynamic conditions to the initiation of </a:t>
            </a:r>
            <a:r>
              <a:rPr lang="en-US" altLang="en-US" sz="1400" dirty="0" err="1"/>
              <a:t>pyrocumulonimbus</a:t>
            </a:r>
            <a:r>
              <a:rPr lang="en-US" altLang="en-US" sz="1400" dirty="0"/>
              <a:t> (</a:t>
            </a:r>
            <a:r>
              <a:rPr lang="en-US" altLang="en-US" sz="1400" dirty="0" err="1"/>
              <a:t>pyroCb</a:t>
            </a:r>
            <a:r>
              <a:rPr lang="en-US" altLang="en-US" sz="1400" dirty="0"/>
              <a:t>)</a:t>
            </a:r>
          </a:p>
          <a:p>
            <a:pPr lvl="1"/>
            <a:r>
              <a:rPr lang="en-US" altLang="en-US" sz="1400" dirty="0"/>
              <a:t>Track smoke plume with CO measurements and relate its transport to fire characteristics and atmospheric thermodynamic conditions.</a:t>
            </a:r>
          </a:p>
          <a:p>
            <a:endParaRPr lang="en-US" sz="1600" dirty="0"/>
          </a:p>
        </p:txBody>
      </p:sp>
      <p:sp>
        <p:nvSpPr>
          <p:cNvPr id="3" name="Slide Number Placeholder 2">
            <a:extLst>
              <a:ext uri="{FF2B5EF4-FFF2-40B4-BE49-F238E27FC236}">
                <a16:creationId xmlns:a16="http://schemas.microsoft.com/office/drawing/2014/main" id="{4FEBF545-E2F5-4A71-8131-565EC16440C4}"/>
              </a:ext>
            </a:extLst>
          </p:cNvPr>
          <p:cNvSpPr>
            <a:spLocks noGrp="1"/>
          </p:cNvSpPr>
          <p:nvPr>
            <p:ph type="sldNum" sz="quarter" idx="12"/>
          </p:nvPr>
        </p:nvSpPr>
        <p:spPr>
          <a:xfrm>
            <a:off x="8610600" y="6356350"/>
            <a:ext cx="2743200" cy="365125"/>
          </a:xfrm>
        </p:spPr>
        <p:txBody>
          <a:bodyPr/>
          <a:lstStyle/>
          <a:p>
            <a:pPr lvl="0"/>
            <a:fld id="{86CB4B4D-7CA3-9044-876B-883B54F8677D}" type="slidenum">
              <a:rPr lang="en-US" noProof="0" smtClean="0">
                <a:sym typeface="Arial"/>
              </a:rPr>
              <a:pPr lvl="0"/>
              <a:t>9</a:t>
            </a:fld>
            <a:endParaRPr lang="en-US" noProof="0">
              <a:sym typeface="Arial"/>
            </a:endParaRPr>
          </a:p>
        </p:txBody>
      </p:sp>
      <p:pic>
        <p:nvPicPr>
          <p:cNvPr id="27" name="Picture 26">
            <a:extLst>
              <a:ext uri="{FF2B5EF4-FFF2-40B4-BE49-F238E27FC236}">
                <a16:creationId xmlns:a16="http://schemas.microsoft.com/office/drawing/2014/main" id="{1E556A8A-069D-18ED-5D87-7BC4552BC2DA}"/>
              </a:ext>
            </a:extLst>
          </p:cNvPr>
          <p:cNvPicPr>
            <a:picLocks noChangeAspect="1"/>
          </p:cNvPicPr>
          <p:nvPr/>
        </p:nvPicPr>
        <p:blipFill>
          <a:blip r:embed="rId2"/>
          <a:stretch>
            <a:fillRect/>
          </a:stretch>
        </p:blipFill>
        <p:spPr>
          <a:xfrm>
            <a:off x="6231796" y="1118280"/>
            <a:ext cx="5787831" cy="2303349"/>
          </a:xfrm>
          <a:prstGeom prst="rect">
            <a:avLst/>
          </a:prstGeom>
        </p:spPr>
      </p:pic>
      <p:sp>
        <p:nvSpPr>
          <p:cNvPr id="36" name="TextBox 35">
            <a:extLst>
              <a:ext uri="{FF2B5EF4-FFF2-40B4-BE49-F238E27FC236}">
                <a16:creationId xmlns:a16="http://schemas.microsoft.com/office/drawing/2014/main" id="{1B5F30CC-149D-445E-6602-32C125D27EE7}"/>
              </a:ext>
            </a:extLst>
          </p:cNvPr>
          <p:cNvSpPr txBox="1"/>
          <p:nvPr/>
        </p:nvSpPr>
        <p:spPr>
          <a:xfrm>
            <a:off x="7950674" y="990209"/>
            <a:ext cx="18894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lang="en-US" sz="1400" dirty="0">
                <a:solidFill>
                  <a:srgbClr val="000000"/>
                </a:solidFill>
                <a:latin typeface="Calibri"/>
                <a:ea typeface="Calibri"/>
                <a:cs typeface="Calibri"/>
                <a:sym typeface="Calibri"/>
              </a:rPr>
              <a:t>Beechcraft B200 King Air</a:t>
            </a:r>
            <a:endParaRPr kumimoji="0" lang="en-US" sz="14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6" name="Picture 5" descr="A metal object with pipes on a table&#10;&#10;AI-generated content may be incorrect.">
            <a:extLst>
              <a:ext uri="{FF2B5EF4-FFF2-40B4-BE49-F238E27FC236}">
                <a16:creationId xmlns:a16="http://schemas.microsoft.com/office/drawing/2014/main" id="{85F4C092-1B86-4488-2645-02F725206FA8}"/>
              </a:ext>
            </a:extLst>
          </p:cNvPr>
          <p:cNvPicPr>
            <a:picLocks noChangeAspect="1"/>
          </p:cNvPicPr>
          <p:nvPr/>
        </p:nvPicPr>
        <p:blipFill>
          <a:blip r:embed="rId3">
            <a:extLst>
              <a:ext uri="{28A0092B-C50C-407E-A947-70E740481C1C}">
                <a14:useLocalDpi xmlns:a14="http://schemas.microsoft.com/office/drawing/2010/main" val="0"/>
              </a:ext>
            </a:extLst>
          </a:blip>
          <a:srcRect t="19606" r="19023" b="30867"/>
          <a:stretch/>
        </p:blipFill>
        <p:spPr>
          <a:xfrm>
            <a:off x="7422065" y="3582319"/>
            <a:ext cx="3609681" cy="2938979"/>
          </a:xfrm>
          <a:prstGeom prst="rect">
            <a:avLst/>
          </a:prstGeom>
        </p:spPr>
      </p:pic>
      <p:pic>
        <p:nvPicPr>
          <p:cNvPr id="8" name="Picture 7">
            <a:extLst>
              <a:ext uri="{FF2B5EF4-FFF2-40B4-BE49-F238E27FC236}">
                <a16:creationId xmlns:a16="http://schemas.microsoft.com/office/drawing/2014/main" id="{11489D4F-FB14-D850-522C-C139E7B450F1}"/>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1021963" y="3421629"/>
            <a:ext cx="3827183" cy="3260360"/>
          </a:xfrm>
          <a:prstGeom prst="rect">
            <a:avLst/>
          </a:prstGeom>
        </p:spPr>
      </p:pic>
      <p:pic>
        <p:nvPicPr>
          <p:cNvPr id="9" name="Picture 2">
            <a:extLst>
              <a:ext uri="{FF2B5EF4-FFF2-40B4-BE49-F238E27FC236}">
                <a16:creationId xmlns:a16="http://schemas.microsoft.com/office/drawing/2014/main" id="{9F09925A-CC29-EE77-135C-006BE2E51686}"/>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181207" y="3495824"/>
            <a:ext cx="1508488" cy="33734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AB22E727-2E36-F0FC-22C2-D9EADE77D880}"/>
              </a:ext>
            </a:extLst>
          </p:cNvPr>
          <p:cNvSpPr txBox="1"/>
          <p:nvPr/>
        </p:nvSpPr>
        <p:spPr>
          <a:xfrm>
            <a:off x="5260444" y="3833165"/>
            <a:ext cx="1942703" cy="2308324"/>
          </a:xfrm>
          <a:prstGeom prst="rect">
            <a:avLst/>
          </a:prstGeom>
          <a:noFill/>
        </p:spPr>
        <p:txBody>
          <a:bodyPr wrap="square" rtlCol="0">
            <a:spAutoFit/>
          </a:bodyPr>
          <a:lstStyle/>
          <a:p>
            <a:pPr marL="285750" indent="-285750">
              <a:buFont typeface="Arial" panose="020B0604020202020204" pitchFamily="34" charset="0"/>
              <a:buChar char="•"/>
            </a:pPr>
            <a:r>
              <a:rPr lang="en-US" dirty="0"/>
              <a:t>PIRS Instrument currently in integration and test phase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First flight in late 2025</a:t>
            </a:r>
          </a:p>
        </p:txBody>
      </p:sp>
      <p:pic>
        <p:nvPicPr>
          <p:cNvPr id="4" name="Picture 3">
            <a:extLst>
              <a:ext uri="{FF2B5EF4-FFF2-40B4-BE49-F238E27FC236}">
                <a16:creationId xmlns:a16="http://schemas.microsoft.com/office/drawing/2014/main" id="{BD5C68AC-35F2-C86E-8235-29161DA497B8}"/>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759736" y="3004072"/>
            <a:ext cx="1127464" cy="1248728"/>
          </a:xfrm>
          <a:prstGeom prst="rect">
            <a:avLst/>
          </a:prstGeom>
        </p:spPr>
      </p:pic>
    </p:spTree>
    <p:extLst>
      <p:ext uri="{BB962C8B-B14F-4D97-AF65-F5344CB8AC3E}">
        <p14:creationId xmlns:p14="http://schemas.microsoft.com/office/powerpoint/2010/main" val="2918246417"/>
      </p:ext>
    </p:extLst>
  </p:cSld>
  <p:clrMapOvr>
    <a:masterClrMapping/>
  </p:clrMapOvr>
  <p:transition spd="med" advTm="25986"/>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906D91-BC65-8648-9023-0E306A979E74}"/>
              </a:ext>
            </a:extLst>
          </p:cNvPr>
          <p:cNvSpPr>
            <a:spLocks noGrp="1"/>
          </p:cNvSpPr>
          <p:nvPr>
            <p:ph type="title"/>
          </p:nvPr>
        </p:nvSpPr>
        <p:spPr/>
        <p:txBody>
          <a:bodyPr>
            <a:noAutofit/>
          </a:bodyPr>
          <a:lstStyle/>
          <a:p>
            <a:r>
              <a:rPr lang="en-US" sz="2400" dirty="0"/>
              <a:t>Simulations show MWIR Sounder can retrieve lower tropospheric T(p), H</a:t>
            </a:r>
            <a:r>
              <a:rPr lang="en-US" sz="2400" baseline="-25000" dirty="0"/>
              <a:t>2</a:t>
            </a:r>
            <a:r>
              <a:rPr lang="en-US" sz="2400" dirty="0"/>
              <a:t>O, CO in Martian daytime atmosphere</a:t>
            </a:r>
          </a:p>
        </p:txBody>
      </p:sp>
      <p:sp>
        <p:nvSpPr>
          <p:cNvPr id="6" name="Content Placeholder 5"/>
          <p:cNvSpPr>
            <a:spLocks noGrp="1"/>
          </p:cNvSpPr>
          <p:nvPr>
            <p:ph idx="1"/>
          </p:nvPr>
        </p:nvSpPr>
        <p:spPr>
          <a:xfrm>
            <a:off x="548641" y="1116532"/>
            <a:ext cx="5327525" cy="5060432"/>
          </a:xfrm>
        </p:spPr>
        <p:txBody>
          <a:bodyPr>
            <a:noAutofit/>
          </a:bodyPr>
          <a:lstStyle/>
          <a:p>
            <a:r>
              <a:rPr lang="en-US" sz="1800" dirty="0"/>
              <a:t>CIRAS in Mars Orbit = Mars InfraRed Compact </a:t>
            </a:r>
            <a:br>
              <a:rPr lang="en-US" sz="1800" dirty="0"/>
            </a:br>
            <a:r>
              <a:rPr lang="en-US" sz="1800" dirty="0"/>
              <a:t>Atmospheric Temperature Sounder (MIRCATS)</a:t>
            </a:r>
          </a:p>
          <a:p>
            <a:r>
              <a:rPr lang="en-US" sz="1800" dirty="0"/>
              <a:t>144 Mars atmospheric cases studies</a:t>
            </a:r>
          </a:p>
          <a:p>
            <a:pPr lvl="1"/>
            <a:r>
              <a:rPr lang="en-US" sz="1600" dirty="0"/>
              <a:t>4 Locations: Equator, </a:t>
            </a:r>
            <a:r>
              <a:rPr lang="en-US" sz="1600" dirty="0" err="1"/>
              <a:t>Syrtis</a:t>
            </a:r>
            <a:r>
              <a:rPr lang="en-US" sz="1600" dirty="0"/>
              <a:t> Major, </a:t>
            </a:r>
            <a:r>
              <a:rPr lang="en-US" sz="1600" dirty="0" err="1"/>
              <a:t>Tharsis</a:t>
            </a:r>
            <a:r>
              <a:rPr lang="en-US" sz="1600" dirty="0"/>
              <a:t>, </a:t>
            </a:r>
            <a:br>
              <a:rPr lang="en-US" sz="1600" dirty="0"/>
            </a:br>
            <a:r>
              <a:rPr lang="en-US" sz="1600" dirty="0"/>
              <a:t>Northern Polar Cap</a:t>
            </a:r>
          </a:p>
          <a:p>
            <a:pPr lvl="1"/>
            <a:r>
              <a:rPr lang="en-US" sz="1600" dirty="0"/>
              <a:t>Day and Night</a:t>
            </a:r>
          </a:p>
          <a:p>
            <a:pPr lvl="1"/>
            <a:r>
              <a:rPr lang="en-US" sz="1600" dirty="0"/>
              <a:t>Water ice scaling: 0.1, 1, 10 x ‘standard’</a:t>
            </a:r>
          </a:p>
          <a:p>
            <a:pPr lvl="1"/>
            <a:r>
              <a:rPr lang="en-US" sz="1600" dirty="0"/>
              <a:t>Dust scaling: 0.1, 1, 10 x ‘standard’</a:t>
            </a:r>
          </a:p>
          <a:p>
            <a:pPr lvl="1"/>
            <a:r>
              <a:rPr lang="en-US" sz="1600" dirty="0"/>
              <a:t>Zenith Angle (0°, 45°)</a:t>
            </a:r>
          </a:p>
          <a:p>
            <a:r>
              <a:rPr lang="en-US" sz="1800" dirty="0"/>
              <a:t>Temperature Retrievals </a:t>
            </a:r>
          </a:p>
          <a:p>
            <a:pPr lvl="1"/>
            <a:r>
              <a:rPr lang="en-US" sz="1600" dirty="0"/>
              <a:t>Max sensitivity between 2-24 km</a:t>
            </a:r>
          </a:p>
          <a:p>
            <a:pPr lvl="1"/>
            <a:r>
              <a:rPr lang="en-US" sz="1600" dirty="0"/>
              <a:t>Good sensitivity during the day (DOFs&gt;6)</a:t>
            </a:r>
          </a:p>
          <a:p>
            <a:pPr lvl="1"/>
            <a:r>
              <a:rPr lang="en-US" sz="1600" dirty="0"/>
              <a:t>Good in mid-latitudes</a:t>
            </a:r>
          </a:p>
          <a:p>
            <a:pPr lvl="1"/>
            <a:r>
              <a:rPr lang="en-US" sz="1600" dirty="0"/>
              <a:t>Low sensitivity at night (less thermal contrast)</a:t>
            </a:r>
          </a:p>
          <a:p>
            <a:pPr lvl="1"/>
            <a:r>
              <a:rPr lang="en-US" sz="1600" dirty="0"/>
              <a:t>Good sensitivity to </a:t>
            </a:r>
            <a:r>
              <a:rPr lang="en-US" sz="1600" dirty="0" err="1"/>
              <a:t>Tsurf</a:t>
            </a:r>
            <a:endParaRPr lang="en-US" sz="1600" dirty="0"/>
          </a:p>
          <a:p>
            <a:r>
              <a:rPr lang="en-US" sz="1800" dirty="0"/>
              <a:t>Other Species</a:t>
            </a:r>
          </a:p>
          <a:p>
            <a:pPr lvl="1"/>
            <a:r>
              <a:rPr lang="en-US" sz="1600" dirty="0"/>
              <a:t>Good sensitivity to CO</a:t>
            </a:r>
          </a:p>
          <a:p>
            <a:pPr lvl="1"/>
            <a:r>
              <a:rPr lang="en-US" sz="1600" dirty="0"/>
              <a:t>Good sensitivity to dust (high and low column)</a:t>
            </a:r>
          </a:p>
        </p:txBody>
      </p:sp>
      <p:sp>
        <p:nvSpPr>
          <p:cNvPr id="2" name="Slide Number Placeholder 1">
            <a:extLst>
              <a:ext uri="{FF2B5EF4-FFF2-40B4-BE49-F238E27FC236}">
                <a16:creationId xmlns:a16="http://schemas.microsoft.com/office/drawing/2014/main" id="{150EC542-E48B-4AEF-850B-FD15D6525D62}"/>
              </a:ext>
            </a:extLst>
          </p:cNvPr>
          <p:cNvSpPr>
            <a:spLocks noGrp="1"/>
          </p:cNvSpPr>
          <p:nvPr>
            <p:ph type="sldNum" sz="quarter" idx="12"/>
          </p:nvPr>
        </p:nvSpPr>
        <p:spPr/>
        <p:txBody>
          <a:bodyPr/>
          <a:lstStyle/>
          <a:p>
            <a:fld id="{9D68EF98-1505-4F54-AD51-01D8E554C3D6}" type="slidenum">
              <a:rPr lang="en-US" smtClean="0"/>
              <a:pPr/>
              <a:t>10</a:t>
            </a:fld>
            <a:endParaRPr lang="en-US"/>
          </a:p>
        </p:txBody>
      </p:sp>
      <p:sp>
        <p:nvSpPr>
          <p:cNvPr id="11" name="TextBox 10">
            <a:extLst>
              <a:ext uri="{FF2B5EF4-FFF2-40B4-BE49-F238E27FC236}">
                <a16:creationId xmlns:a16="http://schemas.microsoft.com/office/drawing/2014/main" id="{E88DC0E6-D6B3-4DB8-B0CD-6D64D39A8352}"/>
              </a:ext>
            </a:extLst>
          </p:cNvPr>
          <p:cNvSpPr txBox="1"/>
          <p:nvPr/>
        </p:nvSpPr>
        <p:spPr>
          <a:xfrm>
            <a:off x="6448635" y="864548"/>
            <a:ext cx="5397375" cy="523220"/>
          </a:xfrm>
          <a:prstGeom prst="rect">
            <a:avLst/>
          </a:prstGeom>
          <a:noFill/>
        </p:spPr>
        <p:txBody>
          <a:bodyPr wrap="none" rtlCol="0">
            <a:spAutoFit/>
          </a:bodyPr>
          <a:lstStyle/>
          <a:p>
            <a:pPr algn="ctr"/>
            <a:r>
              <a:rPr lang="en-US" sz="1600" dirty="0"/>
              <a:t>Simulated IR Sounder Mars Spectrum and Information Content</a:t>
            </a:r>
          </a:p>
          <a:p>
            <a:pPr algn="ctr"/>
            <a:r>
              <a:rPr lang="en-US" sz="1200" dirty="0">
                <a:solidFill>
                  <a:srgbClr val="000000"/>
                </a:solidFill>
                <a:ea typeface="Calibri"/>
                <a:cs typeface="Calibri"/>
                <a:sym typeface="Calibri"/>
              </a:rPr>
              <a:t>(1950 cm</a:t>
            </a:r>
            <a:r>
              <a:rPr lang="en-US" sz="1200" baseline="30000" dirty="0">
                <a:solidFill>
                  <a:srgbClr val="000000"/>
                </a:solidFill>
                <a:ea typeface="Calibri"/>
                <a:cs typeface="Calibri"/>
                <a:sym typeface="Calibri"/>
              </a:rPr>
              <a:t>-1</a:t>
            </a:r>
            <a:r>
              <a:rPr lang="en-US" sz="1200" dirty="0">
                <a:solidFill>
                  <a:srgbClr val="000000"/>
                </a:solidFill>
                <a:ea typeface="Calibri"/>
                <a:cs typeface="Calibri"/>
                <a:sym typeface="Calibri"/>
              </a:rPr>
              <a:t> ≤ ν ≤ 2450 cm</a:t>
            </a:r>
            <a:r>
              <a:rPr lang="en-US" sz="1200" baseline="30000" dirty="0">
                <a:solidFill>
                  <a:srgbClr val="000000"/>
                </a:solidFill>
                <a:ea typeface="Calibri"/>
                <a:cs typeface="Calibri"/>
                <a:sym typeface="Calibri"/>
              </a:rPr>
              <a:t>-1</a:t>
            </a:r>
            <a:r>
              <a:rPr lang="en-US" sz="1200" dirty="0">
                <a:solidFill>
                  <a:srgbClr val="000000"/>
                </a:solidFill>
                <a:ea typeface="Calibri"/>
                <a:cs typeface="Calibri"/>
                <a:sym typeface="Calibri"/>
              </a:rPr>
              <a:t>, 4.08 </a:t>
            </a:r>
            <a:r>
              <a:rPr lang="el-GR" sz="1200" dirty="0">
                <a:solidFill>
                  <a:srgbClr val="000000"/>
                </a:solidFill>
                <a:ea typeface="Calibri"/>
                <a:cs typeface="Calibri"/>
                <a:sym typeface="Calibri"/>
              </a:rPr>
              <a:t>μ</a:t>
            </a:r>
            <a:r>
              <a:rPr lang="en-US" sz="1200" dirty="0">
                <a:solidFill>
                  <a:srgbClr val="000000"/>
                </a:solidFill>
                <a:ea typeface="Calibri"/>
                <a:cs typeface="Calibri"/>
                <a:sym typeface="Calibri"/>
              </a:rPr>
              <a:t>m ≤ </a:t>
            </a:r>
            <a:r>
              <a:rPr lang="el-GR" sz="1200" dirty="0">
                <a:solidFill>
                  <a:srgbClr val="000000"/>
                </a:solidFill>
                <a:ea typeface="Calibri"/>
                <a:cs typeface="Calibri"/>
                <a:sym typeface="Calibri"/>
              </a:rPr>
              <a:t>λ</a:t>
            </a:r>
            <a:r>
              <a:rPr lang="en-US" sz="1200" dirty="0">
                <a:solidFill>
                  <a:srgbClr val="000000"/>
                </a:solidFill>
                <a:ea typeface="Calibri"/>
                <a:cs typeface="Calibri"/>
                <a:sym typeface="Calibri"/>
              </a:rPr>
              <a:t> ≤ 5.12</a:t>
            </a:r>
            <a:r>
              <a:rPr lang="el-GR" sz="1200" dirty="0">
                <a:solidFill>
                  <a:srgbClr val="000000"/>
                </a:solidFill>
                <a:ea typeface="Calibri"/>
                <a:cs typeface="Calibri"/>
                <a:sym typeface="Calibri"/>
              </a:rPr>
              <a:t> μ</a:t>
            </a:r>
            <a:r>
              <a:rPr lang="en-US" sz="1200" dirty="0">
                <a:solidFill>
                  <a:srgbClr val="000000"/>
                </a:solidFill>
                <a:ea typeface="Calibri"/>
                <a:cs typeface="Calibri"/>
                <a:sym typeface="Calibri"/>
              </a:rPr>
              <a:t>m, </a:t>
            </a:r>
            <a:r>
              <a:rPr lang="el-GR" sz="1200" dirty="0">
                <a:solidFill>
                  <a:srgbClr val="000000"/>
                </a:solidFill>
                <a:ea typeface="Calibri"/>
                <a:cs typeface="Calibri"/>
                <a:sym typeface="Calibri"/>
              </a:rPr>
              <a:t>Δλ</a:t>
            </a:r>
            <a:r>
              <a:rPr lang="en-US" sz="1200" dirty="0">
                <a:solidFill>
                  <a:srgbClr val="000000"/>
                </a:solidFill>
                <a:ea typeface="Calibri"/>
                <a:cs typeface="Calibri"/>
                <a:sym typeface="Calibri"/>
              </a:rPr>
              <a:t> = 3.3 nm)</a:t>
            </a:r>
          </a:p>
        </p:txBody>
      </p:sp>
      <p:pic>
        <p:nvPicPr>
          <p:cNvPr id="10" name="Picture 9">
            <a:extLst>
              <a:ext uri="{FF2B5EF4-FFF2-40B4-BE49-F238E27FC236}">
                <a16:creationId xmlns:a16="http://schemas.microsoft.com/office/drawing/2014/main" id="{1146DF4C-BBE9-4019-A15A-5D76048258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5835" y="1377887"/>
            <a:ext cx="5551101" cy="5068885"/>
          </a:xfrm>
          <a:prstGeom prst="rect">
            <a:avLst/>
          </a:prstGeom>
        </p:spPr>
      </p:pic>
      <p:sp>
        <p:nvSpPr>
          <p:cNvPr id="15" name="Rectangle 14">
            <a:extLst>
              <a:ext uri="{FF2B5EF4-FFF2-40B4-BE49-F238E27FC236}">
                <a16:creationId xmlns:a16="http://schemas.microsoft.com/office/drawing/2014/main" id="{5A402692-0469-4D10-ADA9-81003D577DD9}"/>
              </a:ext>
            </a:extLst>
          </p:cNvPr>
          <p:cNvSpPr/>
          <p:nvPr/>
        </p:nvSpPr>
        <p:spPr>
          <a:xfrm>
            <a:off x="8494347" y="6410371"/>
            <a:ext cx="2874890" cy="369332"/>
          </a:xfrm>
          <a:prstGeom prst="rect">
            <a:avLst/>
          </a:prstGeom>
        </p:spPr>
        <p:txBody>
          <a:bodyPr wrap="none">
            <a:spAutoFit/>
          </a:bodyPr>
          <a:lstStyle/>
          <a:p>
            <a:r>
              <a:rPr lang="en-US" dirty="0"/>
              <a:t>Giuliano Liuzzi (</a:t>
            </a:r>
            <a:r>
              <a:rPr lang="en-US" sz="1800" dirty="0" err="1"/>
              <a:t>Unibas</a:t>
            </a:r>
            <a:r>
              <a:rPr lang="en-US" sz="1800" dirty="0"/>
              <a:t>, Italy</a:t>
            </a:r>
            <a:r>
              <a:rPr lang="en-US" dirty="0"/>
              <a:t>)</a:t>
            </a:r>
          </a:p>
        </p:txBody>
      </p:sp>
    </p:spTree>
    <p:extLst>
      <p:ext uri="{BB962C8B-B14F-4D97-AF65-F5344CB8AC3E}">
        <p14:creationId xmlns:p14="http://schemas.microsoft.com/office/powerpoint/2010/main" val="1399560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7934A-A7BF-5924-1F8F-9C7E0EE239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661E46-85E9-1C60-59A2-841493376F20}"/>
              </a:ext>
            </a:extLst>
          </p:cNvPr>
          <p:cNvSpPr>
            <a:spLocks noGrp="1"/>
          </p:cNvSpPr>
          <p:nvPr>
            <p:ph type="title"/>
          </p:nvPr>
        </p:nvSpPr>
        <p:spPr>
          <a:xfrm>
            <a:off x="2525428" y="126493"/>
            <a:ext cx="9172901" cy="505618"/>
          </a:xfrm>
        </p:spPr>
        <p:txBody>
          <a:bodyPr>
            <a:noAutofit/>
          </a:bodyPr>
          <a:lstStyle/>
          <a:p>
            <a:r>
              <a:rPr lang="en-US" sz="2400" dirty="0"/>
              <a:t>MIRCATS improvements will complement existing </a:t>
            </a:r>
            <a:br>
              <a:rPr lang="en-US" sz="2400" dirty="0"/>
            </a:br>
            <a:r>
              <a:rPr lang="en-US" sz="2400" dirty="0"/>
              <a:t>Mars infrared sounders</a:t>
            </a:r>
          </a:p>
        </p:txBody>
      </p:sp>
      <p:graphicFrame>
        <p:nvGraphicFramePr>
          <p:cNvPr id="16" name="Table 15">
            <a:extLst>
              <a:ext uri="{FF2B5EF4-FFF2-40B4-BE49-F238E27FC236}">
                <a16:creationId xmlns:a16="http://schemas.microsoft.com/office/drawing/2014/main" id="{2F432226-5233-D0A5-78E8-D255C761E8B7}"/>
              </a:ext>
            </a:extLst>
          </p:cNvPr>
          <p:cNvGraphicFramePr>
            <a:graphicFrameLocks noGrp="1"/>
          </p:cNvGraphicFramePr>
          <p:nvPr/>
        </p:nvGraphicFramePr>
        <p:xfrm>
          <a:off x="5999165" y="3278366"/>
          <a:ext cx="5222870" cy="3166110"/>
        </p:xfrm>
        <a:graphic>
          <a:graphicData uri="http://schemas.openxmlformats.org/drawingml/2006/table">
            <a:tbl>
              <a:tblPr firstRow="1" firstCol="1" bandRow="1">
                <a:tableStyleId>{5C22544A-7EE6-4342-B048-85BDC9FD1C3A}</a:tableStyleId>
              </a:tblPr>
              <a:tblGrid>
                <a:gridCol w="1729241">
                  <a:extLst>
                    <a:ext uri="{9D8B030D-6E8A-4147-A177-3AD203B41FA5}">
                      <a16:colId xmlns:a16="http://schemas.microsoft.com/office/drawing/2014/main" val="2690938170"/>
                    </a:ext>
                  </a:extLst>
                </a:gridCol>
                <a:gridCol w="1086048">
                  <a:extLst>
                    <a:ext uri="{9D8B030D-6E8A-4147-A177-3AD203B41FA5}">
                      <a16:colId xmlns:a16="http://schemas.microsoft.com/office/drawing/2014/main" val="1750080276"/>
                    </a:ext>
                  </a:extLst>
                </a:gridCol>
                <a:gridCol w="1321533">
                  <a:extLst>
                    <a:ext uri="{9D8B030D-6E8A-4147-A177-3AD203B41FA5}">
                      <a16:colId xmlns:a16="http://schemas.microsoft.com/office/drawing/2014/main" val="3931972139"/>
                    </a:ext>
                  </a:extLst>
                </a:gridCol>
                <a:gridCol w="1086048">
                  <a:extLst>
                    <a:ext uri="{9D8B030D-6E8A-4147-A177-3AD203B41FA5}">
                      <a16:colId xmlns:a16="http://schemas.microsoft.com/office/drawing/2014/main" val="1568136560"/>
                    </a:ext>
                  </a:extLst>
                </a:gridCol>
              </a:tblGrid>
              <a:tr h="190500">
                <a:tc>
                  <a:txBody>
                    <a:bodyPr/>
                    <a:lstStyle/>
                    <a:p>
                      <a:pPr algn="ctr" fontAlgn="b"/>
                      <a:r>
                        <a:rPr lang="en-US" sz="1100" u="none" strike="noStrike">
                          <a:effectLst/>
                        </a:rPr>
                        <a:t>Instrument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Planetary Fourier Spectrometer</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b="1" i="0" u="none" strike="noStrike" dirty="0">
                          <a:solidFill>
                            <a:schemeClr val="bg1"/>
                          </a:solidFill>
                          <a:effectLst/>
                          <a:latin typeface="Calibri" panose="020F0502020204030204" pitchFamily="34" charset="0"/>
                        </a:rPr>
                        <a:t>Mars Climate Sounder</a:t>
                      </a:r>
                    </a:p>
                  </a:txBody>
                  <a:tcPr marL="9525" marR="9525" marT="9525" marB="0" anchor="b"/>
                </a:tc>
                <a:tc>
                  <a:txBody>
                    <a:bodyPr/>
                    <a:lstStyle/>
                    <a:p>
                      <a:pPr algn="ctr" fontAlgn="b"/>
                      <a:r>
                        <a:rPr lang="en-US" sz="1100" u="none" strike="noStrike" dirty="0">
                          <a:effectLst/>
                        </a:rPr>
                        <a:t>CubeSat IR Sounder</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07543650"/>
                  </a:ext>
                </a:extLst>
              </a:tr>
              <a:tr h="190500">
                <a:tc>
                  <a:txBody>
                    <a:bodyPr/>
                    <a:lstStyle/>
                    <a:p>
                      <a:pPr algn="ctr" fontAlgn="b"/>
                      <a:r>
                        <a:rPr lang="en-US" sz="1100" u="none" strike="noStrike">
                          <a:effectLst/>
                        </a:rPr>
                        <a:t>Spacecraft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Mars Express</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MRO</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Future</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02757740"/>
                  </a:ext>
                </a:extLst>
              </a:tr>
              <a:tr h="190500">
                <a:tc>
                  <a:txBody>
                    <a:bodyPr/>
                    <a:lstStyle/>
                    <a:p>
                      <a:pPr algn="ctr" fontAlgn="b"/>
                      <a:r>
                        <a:rPr lang="en-US" sz="1100" u="none" strike="noStrike">
                          <a:effectLst/>
                        </a:rPr>
                        <a:t>Altitude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250-10,142 km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275 km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275 km</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60491837"/>
                  </a:ext>
                </a:extLst>
              </a:tr>
              <a:tr h="190500">
                <a:tc>
                  <a:txBody>
                    <a:bodyPr/>
                    <a:lstStyle/>
                    <a:p>
                      <a:pPr algn="ctr" fontAlgn="b"/>
                      <a:r>
                        <a:rPr lang="en-US" sz="1100" u="none" strike="noStrike">
                          <a:effectLst/>
                        </a:rPr>
                        <a:t>View Angle for T Profiles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Nadir</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Limb</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Nadir</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86603282"/>
                  </a:ext>
                </a:extLst>
              </a:tr>
              <a:tr h="190500">
                <a:tc>
                  <a:txBody>
                    <a:bodyPr/>
                    <a:lstStyle/>
                    <a:p>
                      <a:pPr algn="ctr" fontAlgn="b"/>
                      <a:r>
                        <a:rPr lang="en-US" sz="1100" u="none" strike="noStrike">
                          <a:effectLst/>
                        </a:rPr>
                        <a:t>Vertical Range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1-40 km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5-10, 80-90 km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2-24 km</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28724485"/>
                  </a:ext>
                </a:extLst>
              </a:tr>
              <a:tr h="190500">
                <a:tc>
                  <a:txBody>
                    <a:bodyPr/>
                    <a:lstStyle/>
                    <a:p>
                      <a:pPr algn="ctr" fontAlgn="b"/>
                      <a:r>
                        <a:rPr lang="en-US" sz="1100" u="none" strike="noStrike">
                          <a:effectLst/>
                        </a:rPr>
                        <a:t>Vertical Resolution</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&lt; 5 km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4-6 km</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b="1" u="none" strike="noStrike" dirty="0">
                          <a:solidFill>
                            <a:srgbClr val="FF0000"/>
                          </a:solidFill>
                          <a:effectLst/>
                        </a:rPr>
                        <a:t>2</a:t>
                      </a:r>
                      <a:r>
                        <a:rPr lang="en-US" sz="1100" u="none" strike="noStrike" dirty="0">
                          <a:effectLst/>
                        </a:rPr>
                        <a:t>-5 km</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35203093"/>
                  </a:ext>
                </a:extLst>
              </a:tr>
              <a:tr h="190500">
                <a:tc>
                  <a:txBody>
                    <a:bodyPr/>
                    <a:lstStyle/>
                    <a:p>
                      <a:pPr algn="ctr" fontAlgn="b"/>
                      <a:r>
                        <a:rPr lang="en-US" sz="1100" u="none" strike="noStrike">
                          <a:effectLst/>
                        </a:rPr>
                        <a:t>Horizontal Range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nn-NO" sz="1100" u="none" strike="noStrike">
                          <a:effectLst/>
                        </a:rPr>
                        <a:t>12 km x 20 km</a:t>
                      </a:r>
                      <a:endParaRPr lang="nn-NO"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nn-NO" sz="1100" u="none" strike="noStrike">
                          <a:effectLst/>
                        </a:rPr>
                        <a:t>105 km x 105 km</a:t>
                      </a:r>
                      <a:endParaRPr lang="nn-NO"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b="1" u="none" strike="noStrike" dirty="0">
                          <a:solidFill>
                            <a:srgbClr val="FF0000"/>
                          </a:solidFill>
                          <a:effectLst/>
                        </a:rPr>
                        <a:t>715 km</a:t>
                      </a:r>
                      <a:endParaRPr lang="en-US" sz="1100" b="1" i="0"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98136334"/>
                  </a:ext>
                </a:extLst>
              </a:tr>
              <a:tr h="219075">
                <a:tc>
                  <a:txBody>
                    <a:bodyPr/>
                    <a:lstStyle/>
                    <a:p>
                      <a:pPr algn="ctr" fontAlgn="b"/>
                      <a:r>
                        <a:rPr lang="en-US" sz="1100" u="none" strike="noStrike">
                          <a:effectLst/>
                        </a:rPr>
                        <a:t>Horizontal Resolution</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nn-NO" sz="1100" u="none" strike="noStrike">
                          <a:effectLst/>
                        </a:rPr>
                        <a:t>12 km x 20 km</a:t>
                      </a:r>
                      <a:endParaRPr lang="nn-NO"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pt-BR" sz="1100" u="none" strike="noStrike">
                          <a:effectLst/>
                        </a:rPr>
                        <a:t>4.4 x 8.2 km Nadir</a:t>
                      </a:r>
                      <a:br>
                        <a:rPr lang="pt-BR" sz="1100" u="none" strike="noStrike">
                          <a:effectLst/>
                        </a:rPr>
                      </a:br>
                      <a:r>
                        <a:rPr lang="pt-BR" sz="1100" u="none" strike="noStrike">
                          <a:effectLst/>
                        </a:rPr>
                        <a:t>200 km Limb</a:t>
                      </a:r>
                      <a:endParaRPr lang="pt-B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13.5 km</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76148000"/>
                  </a:ext>
                </a:extLst>
              </a:tr>
              <a:tr h="190500">
                <a:tc>
                  <a:txBody>
                    <a:bodyPr/>
                    <a:lstStyle/>
                    <a:p>
                      <a:pPr algn="ctr" fontAlgn="b"/>
                      <a:r>
                        <a:rPr lang="en-US" sz="1100" u="none" strike="noStrike">
                          <a:effectLst/>
                        </a:rPr>
                        <a:t>Soundings Per Day</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429</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2541</a:t>
                      </a:r>
                      <a:endParaRPr lang="en-US" sz="1100" b="0" i="1"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b="1" u="none" strike="noStrike" dirty="0">
                          <a:solidFill>
                            <a:srgbClr val="FF0000"/>
                          </a:solidFill>
                          <a:effectLst/>
                        </a:rPr>
                        <a:t>345,000</a:t>
                      </a:r>
                      <a:endParaRPr lang="en-US" sz="1100" b="1" i="0"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80113428"/>
                  </a:ext>
                </a:extLst>
              </a:tr>
              <a:tr h="190500">
                <a:tc>
                  <a:txBody>
                    <a:bodyPr/>
                    <a:lstStyle/>
                    <a:p>
                      <a:pPr algn="ctr" fontAlgn="b"/>
                      <a:r>
                        <a:rPr lang="en-US" sz="1100" u="none" strike="noStrike">
                          <a:effectLst/>
                        </a:rPr>
                        <a:t>Retrieval Accuracy</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2-6 K</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0.5-2 K</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&lt;2-6 K</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14738812"/>
                  </a:ext>
                </a:extLst>
              </a:tr>
              <a:tr h="190500">
                <a:tc>
                  <a:txBody>
                    <a:bodyPr/>
                    <a:lstStyle/>
                    <a:p>
                      <a:pPr algn="ctr" fontAlgn="b"/>
                      <a:r>
                        <a:rPr lang="en-US" sz="1100" u="none" strike="noStrike">
                          <a:effectLst/>
                        </a:rPr>
                        <a:t>IR Spectral Range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270-1800 cm-1</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220-870 cm-1</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1950-2450 cm-1</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4723251"/>
                  </a:ext>
                </a:extLst>
              </a:tr>
              <a:tr h="190500">
                <a:tc>
                  <a:txBody>
                    <a:bodyPr/>
                    <a:lstStyle/>
                    <a:p>
                      <a:pPr algn="ctr" fontAlgn="b"/>
                      <a:r>
                        <a:rPr lang="en-US" sz="1100" u="none" strike="noStrike">
                          <a:effectLst/>
                        </a:rPr>
                        <a:t>IR Spectral Resolution</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2 cm-1</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15-100 cm-1</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1.6 cm-1</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74041137"/>
                  </a:ext>
                </a:extLst>
              </a:tr>
              <a:tr h="190500">
                <a:tc>
                  <a:txBody>
                    <a:bodyPr/>
                    <a:lstStyle/>
                    <a:p>
                      <a:pPr algn="ctr" fontAlgn="b"/>
                      <a:r>
                        <a:rPr lang="en-US" sz="1100" u="none" strike="noStrike">
                          <a:effectLst/>
                        </a:rPr>
                        <a:t>Number of IR Ch.</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3060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8</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625</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8934391"/>
                  </a:ext>
                </a:extLst>
              </a:tr>
              <a:tr h="190500">
                <a:tc>
                  <a:txBody>
                    <a:bodyPr/>
                    <a:lstStyle/>
                    <a:p>
                      <a:pPr algn="ctr" fontAlgn="b"/>
                      <a:r>
                        <a:rPr lang="en-US" sz="1100" u="none" strike="noStrike">
                          <a:effectLst/>
                        </a:rPr>
                        <a:t>Mass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31.2 kg</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9 kg</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4 kg</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03495104"/>
                  </a:ext>
                </a:extLst>
              </a:tr>
              <a:tr h="190500">
                <a:tc>
                  <a:txBody>
                    <a:bodyPr/>
                    <a:lstStyle/>
                    <a:p>
                      <a:pPr algn="ctr" fontAlgn="b"/>
                      <a:r>
                        <a:rPr lang="en-US" sz="1100" u="none" strike="noStrike">
                          <a:effectLst/>
                        </a:rPr>
                        <a:t>Power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35 W</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11 W</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23 W</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32674419"/>
                  </a:ext>
                </a:extLst>
              </a:tr>
            </a:tbl>
          </a:graphicData>
        </a:graphic>
      </p:graphicFrame>
      <p:sp>
        <p:nvSpPr>
          <p:cNvPr id="3" name="Slide Number Placeholder 2">
            <a:extLst>
              <a:ext uri="{FF2B5EF4-FFF2-40B4-BE49-F238E27FC236}">
                <a16:creationId xmlns:a16="http://schemas.microsoft.com/office/drawing/2014/main" id="{3E06E2F0-BB08-E57D-B25F-9BE16BA61CD2}"/>
              </a:ext>
            </a:extLst>
          </p:cNvPr>
          <p:cNvSpPr>
            <a:spLocks noGrp="1"/>
          </p:cNvSpPr>
          <p:nvPr>
            <p:ph type="sldNum" sz="quarter" idx="12"/>
          </p:nvPr>
        </p:nvSpPr>
        <p:spPr/>
        <p:txBody>
          <a:bodyPr/>
          <a:lstStyle/>
          <a:p>
            <a:fld id="{9D68EF98-1505-4F54-AD51-01D8E554C3D6}" type="slidenum">
              <a:rPr lang="en-US" smtClean="0"/>
              <a:t>11</a:t>
            </a:fld>
            <a:endParaRPr lang="en-US"/>
          </a:p>
        </p:txBody>
      </p:sp>
      <p:sp>
        <p:nvSpPr>
          <p:cNvPr id="14" name="Rectangle 13">
            <a:extLst>
              <a:ext uri="{FF2B5EF4-FFF2-40B4-BE49-F238E27FC236}">
                <a16:creationId xmlns:a16="http://schemas.microsoft.com/office/drawing/2014/main" id="{995C911B-D2A2-768C-2F01-2CC04376FE8F}"/>
              </a:ext>
            </a:extLst>
          </p:cNvPr>
          <p:cNvSpPr/>
          <p:nvPr/>
        </p:nvSpPr>
        <p:spPr>
          <a:xfrm>
            <a:off x="5312229" y="890420"/>
            <a:ext cx="6991742" cy="2308324"/>
          </a:xfrm>
          <a:prstGeom prst="rect">
            <a:avLst/>
          </a:prstGeom>
        </p:spPr>
        <p:txBody>
          <a:bodyPr wrap="square">
            <a:spAutoFit/>
          </a:bodyPr>
          <a:lstStyle/>
          <a:p>
            <a:pPr marL="214313" indent="-214313">
              <a:buFont typeface="Arial" panose="020B0604020202020204" pitchFamily="34" charset="0"/>
              <a:buChar char="•"/>
            </a:pPr>
            <a:r>
              <a:rPr lang="en-US" dirty="0"/>
              <a:t>MIRCATS complements capabilities of MRO Mars Climate Sounder (MCS) and MEX Planetary Fourier Spectrometer (PFS)</a:t>
            </a:r>
          </a:p>
          <a:p>
            <a:pPr marL="742950" lvl="1" indent="-285750">
              <a:buFont typeface="Wingdings" pitchFamily="2" charset="2"/>
              <a:buChar char="§"/>
            </a:pPr>
            <a:r>
              <a:rPr lang="en-US" dirty="0"/>
              <a:t>MIRCATS </a:t>
            </a:r>
            <a:r>
              <a:rPr lang="en-US" b="1" dirty="0"/>
              <a:t>complements</a:t>
            </a:r>
            <a:r>
              <a:rPr lang="en-US" dirty="0"/>
              <a:t> the strengths of existing approaches, targeting new vertical regions, covering more of the surface and enabling greater TOD coverage</a:t>
            </a:r>
          </a:p>
          <a:p>
            <a:pPr marL="742950" lvl="1" indent="-285750">
              <a:buFont typeface="Wingdings" pitchFamily="2" charset="2"/>
              <a:buChar char="§"/>
            </a:pPr>
            <a:r>
              <a:rPr lang="en-US" dirty="0"/>
              <a:t>MIRCATS provides </a:t>
            </a:r>
            <a:r>
              <a:rPr lang="en-US" b="1" dirty="0"/>
              <a:t>better lower tropospheric/surface sensitivity </a:t>
            </a:r>
            <a:r>
              <a:rPr lang="en-US" dirty="0"/>
              <a:t>(and poorer upper tropospheric and nighttime sensitivity)</a:t>
            </a:r>
            <a:endParaRPr lang="en-US" b="1" dirty="0"/>
          </a:p>
          <a:p>
            <a:pPr marL="742950" lvl="1" indent="-285750">
              <a:buFont typeface="Wingdings" pitchFamily="2" charset="2"/>
              <a:buChar char="§"/>
            </a:pPr>
            <a:r>
              <a:rPr lang="en-US" dirty="0"/>
              <a:t>MIRCATS provides over 100x </a:t>
            </a:r>
            <a:r>
              <a:rPr lang="en-US" b="1" dirty="0"/>
              <a:t>more soundings </a:t>
            </a:r>
            <a:r>
              <a:rPr lang="en-US" dirty="0"/>
              <a:t>per day.</a:t>
            </a:r>
          </a:p>
        </p:txBody>
      </p:sp>
      <p:grpSp>
        <p:nvGrpSpPr>
          <p:cNvPr id="20" name="Group 19">
            <a:extLst>
              <a:ext uri="{FF2B5EF4-FFF2-40B4-BE49-F238E27FC236}">
                <a16:creationId xmlns:a16="http://schemas.microsoft.com/office/drawing/2014/main" id="{D06464A2-96E9-A072-9AA2-93C782E1EBE3}"/>
              </a:ext>
            </a:extLst>
          </p:cNvPr>
          <p:cNvGrpSpPr/>
          <p:nvPr/>
        </p:nvGrpSpPr>
        <p:grpSpPr>
          <a:xfrm>
            <a:off x="270819" y="3967222"/>
            <a:ext cx="5171830" cy="2551812"/>
            <a:chOff x="341256" y="4266050"/>
            <a:chExt cx="5171830" cy="2551812"/>
          </a:xfrm>
        </p:grpSpPr>
        <p:pic>
          <p:nvPicPr>
            <p:cNvPr id="4" name="Picture 3">
              <a:extLst>
                <a:ext uri="{FF2B5EF4-FFF2-40B4-BE49-F238E27FC236}">
                  <a16:creationId xmlns:a16="http://schemas.microsoft.com/office/drawing/2014/main" id="{D6F31BF5-B8D2-C6A9-584F-304D722CEFD7}"/>
                </a:ext>
              </a:extLst>
            </p:cNvPr>
            <p:cNvPicPr>
              <a:picLocks noChangeAspect="1"/>
            </p:cNvPicPr>
            <p:nvPr/>
          </p:nvPicPr>
          <p:blipFill rotWithShape="1">
            <a:blip r:embed="rId2">
              <a:extLst>
                <a:ext uri="{28A0092B-C50C-407E-A947-70E740481C1C}">
                  <a14:useLocalDpi xmlns:a14="http://schemas.microsoft.com/office/drawing/2010/main" val="0"/>
                </a:ext>
              </a:extLst>
            </a:blip>
            <a:srcRect r="51675"/>
            <a:stretch/>
          </p:blipFill>
          <p:spPr>
            <a:xfrm>
              <a:off x="2973845" y="4266050"/>
              <a:ext cx="2539241" cy="2332672"/>
            </a:xfrm>
            <a:prstGeom prst="rect">
              <a:avLst/>
            </a:prstGeom>
          </p:spPr>
        </p:pic>
        <p:pic>
          <p:nvPicPr>
            <p:cNvPr id="8" name="Picture 7">
              <a:extLst>
                <a:ext uri="{FF2B5EF4-FFF2-40B4-BE49-F238E27FC236}">
                  <a16:creationId xmlns:a16="http://schemas.microsoft.com/office/drawing/2014/main" id="{A2DF6743-42B9-A2AA-4D8D-474F12FE0C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256" y="4310021"/>
              <a:ext cx="2833446" cy="2134105"/>
            </a:xfrm>
            <a:prstGeom prst="rect">
              <a:avLst/>
            </a:prstGeom>
          </p:spPr>
        </p:pic>
        <p:sp>
          <p:nvSpPr>
            <p:cNvPr id="10" name="TextBox 9">
              <a:extLst>
                <a:ext uri="{FF2B5EF4-FFF2-40B4-BE49-F238E27FC236}">
                  <a16:creationId xmlns:a16="http://schemas.microsoft.com/office/drawing/2014/main" id="{08CCA157-2DEE-0C86-2653-1615833A8665}"/>
                </a:ext>
              </a:extLst>
            </p:cNvPr>
            <p:cNvSpPr txBox="1"/>
            <p:nvPr/>
          </p:nvSpPr>
          <p:spPr>
            <a:xfrm>
              <a:off x="3682767" y="4475876"/>
              <a:ext cx="908328" cy="346580"/>
            </a:xfrm>
            <a:prstGeom prst="rect">
              <a:avLst/>
            </a:prstGeom>
            <a:noFill/>
          </p:spPr>
          <p:txBody>
            <a:bodyPr wrap="none" rtlCol="0">
              <a:spAutoFit/>
            </a:bodyPr>
            <a:lstStyle/>
            <a:p>
              <a:r>
                <a:rPr lang="en-US" sz="1400" dirty="0"/>
                <a:t>MCS WF</a:t>
              </a:r>
            </a:p>
          </p:txBody>
        </p:sp>
        <p:sp>
          <p:nvSpPr>
            <p:cNvPr id="12" name="TextBox 11">
              <a:extLst>
                <a:ext uri="{FF2B5EF4-FFF2-40B4-BE49-F238E27FC236}">
                  <a16:creationId xmlns:a16="http://schemas.microsoft.com/office/drawing/2014/main" id="{2DA63C1E-5FD3-E09E-C23D-9B04B94F7494}"/>
                </a:ext>
              </a:extLst>
            </p:cNvPr>
            <p:cNvSpPr txBox="1"/>
            <p:nvPr/>
          </p:nvSpPr>
          <p:spPr>
            <a:xfrm>
              <a:off x="734831" y="4436769"/>
              <a:ext cx="822622" cy="346580"/>
            </a:xfrm>
            <a:prstGeom prst="rect">
              <a:avLst/>
            </a:prstGeom>
            <a:noFill/>
          </p:spPr>
          <p:txBody>
            <a:bodyPr wrap="none" rtlCol="0">
              <a:spAutoFit/>
            </a:bodyPr>
            <a:lstStyle/>
            <a:p>
              <a:r>
                <a:rPr lang="en-US" sz="1400" dirty="0"/>
                <a:t>PFS WF</a:t>
              </a:r>
            </a:p>
          </p:txBody>
        </p:sp>
        <p:sp>
          <p:nvSpPr>
            <p:cNvPr id="15" name="Rectangle 14">
              <a:extLst>
                <a:ext uri="{FF2B5EF4-FFF2-40B4-BE49-F238E27FC236}">
                  <a16:creationId xmlns:a16="http://schemas.microsoft.com/office/drawing/2014/main" id="{7E539530-EEA5-5E5E-0747-D845F98813D5}"/>
                </a:ext>
              </a:extLst>
            </p:cNvPr>
            <p:cNvSpPr/>
            <p:nvPr/>
          </p:nvSpPr>
          <p:spPr>
            <a:xfrm>
              <a:off x="598386" y="6540863"/>
              <a:ext cx="4750915" cy="276999"/>
            </a:xfrm>
            <a:prstGeom prst="rect">
              <a:avLst/>
            </a:prstGeom>
          </p:spPr>
          <p:txBody>
            <a:bodyPr wrap="square">
              <a:spAutoFit/>
            </a:bodyPr>
            <a:lstStyle/>
            <a:p>
              <a:r>
                <a:rPr lang="en-US" sz="1200" dirty="0" err="1"/>
                <a:t>Kleinböhl</a:t>
              </a:r>
              <a:r>
                <a:rPr lang="en-US" sz="1200" dirty="0"/>
                <a:t> et al. (2009}; </a:t>
              </a:r>
              <a:r>
                <a:rPr lang="en-US" sz="1200" dirty="0" err="1"/>
                <a:t>Wolkenberg</a:t>
              </a:r>
              <a:r>
                <a:rPr lang="en-US" sz="1200" dirty="0"/>
                <a:t> et al. (2009); </a:t>
              </a:r>
              <a:r>
                <a:rPr lang="en-US" sz="1200" dirty="0" err="1"/>
                <a:t>Formisano</a:t>
              </a:r>
              <a:r>
                <a:rPr lang="en-US" sz="1200" dirty="0"/>
                <a:t> et al. (2005)</a:t>
              </a:r>
            </a:p>
          </p:txBody>
        </p:sp>
      </p:grpSp>
      <p:pic>
        <p:nvPicPr>
          <p:cNvPr id="17" name="Picture 16" descr="Chart&#10;&#10;Description automatically generated">
            <a:extLst>
              <a:ext uri="{FF2B5EF4-FFF2-40B4-BE49-F238E27FC236}">
                <a16:creationId xmlns:a16="http://schemas.microsoft.com/office/drawing/2014/main" id="{BC84BDDB-BE7C-A8BB-7103-0F2C765395F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967"/>
          <a:stretch/>
        </p:blipFill>
        <p:spPr>
          <a:xfrm>
            <a:off x="196478" y="1353241"/>
            <a:ext cx="5199497" cy="2360641"/>
          </a:xfrm>
          <a:prstGeom prst="rect">
            <a:avLst/>
          </a:prstGeom>
        </p:spPr>
      </p:pic>
      <p:sp>
        <p:nvSpPr>
          <p:cNvPr id="6" name="TextBox 5">
            <a:extLst>
              <a:ext uri="{FF2B5EF4-FFF2-40B4-BE49-F238E27FC236}">
                <a16:creationId xmlns:a16="http://schemas.microsoft.com/office/drawing/2014/main" id="{5B452570-BBBA-C982-2143-BC9A4C4EECAF}"/>
              </a:ext>
            </a:extLst>
          </p:cNvPr>
          <p:cNvSpPr txBox="1"/>
          <p:nvPr/>
        </p:nvSpPr>
        <p:spPr>
          <a:xfrm>
            <a:off x="1559512" y="986949"/>
            <a:ext cx="2797450" cy="345713"/>
          </a:xfrm>
          <a:prstGeom prst="rect">
            <a:avLst/>
          </a:prstGeom>
          <a:noFill/>
        </p:spPr>
        <p:txBody>
          <a:bodyPr wrap="none" rtlCol="0">
            <a:spAutoFit/>
          </a:bodyPr>
          <a:lstStyle/>
          <a:p>
            <a:r>
              <a:rPr lang="en-US" dirty="0"/>
              <a:t>MIRCATS Weighting Functions</a:t>
            </a:r>
          </a:p>
        </p:txBody>
      </p:sp>
      <p:sp>
        <p:nvSpPr>
          <p:cNvPr id="7" name="TextBox 6">
            <a:extLst>
              <a:ext uri="{FF2B5EF4-FFF2-40B4-BE49-F238E27FC236}">
                <a16:creationId xmlns:a16="http://schemas.microsoft.com/office/drawing/2014/main" id="{60CA6F7C-A5AD-2828-D1F2-07AC25AC3819}"/>
              </a:ext>
            </a:extLst>
          </p:cNvPr>
          <p:cNvSpPr txBox="1"/>
          <p:nvPr/>
        </p:nvSpPr>
        <p:spPr>
          <a:xfrm>
            <a:off x="1354573" y="1473639"/>
            <a:ext cx="1299782" cy="345713"/>
          </a:xfrm>
          <a:prstGeom prst="rect">
            <a:avLst/>
          </a:prstGeom>
          <a:noFill/>
        </p:spPr>
        <p:txBody>
          <a:bodyPr wrap="none" rtlCol="0">
            <a:spAutoFit/>
          </a:bodyPr>
          <a:lstStyle/>
          <a:p>
            <a:r>
              <a:rPr lang="en-US" dirty="0"/>
              <a:t>Temperature</a:t>
            </a:r>
          </a:p>
        </p:txBody>
      </p:sp>
      <p:sp>
        <p:nvSpPr>
          <p:cNvPr id="18" name="TextBox 17">
            <a:extLst>
              <a:ext uri="{FF2B5EF4-FFF2-40B4-BE49-F238E27FC236}">
                <a16:creationId xmlns:a16="http://schemas.microsoft.com/office/drawing/2014/main" id="{EB4F31E1-35F9-FBF2-6BA4-319084F3F04F}"/>
              </a:ext>
            </a:extLst>
          </p:cNvPr>
          <p:cNvSpPr txBox="1"/>
          <p:nvPr/>
        </p:nvSpPr>
        <p:spPr>
          <a:xfrm>
            <a:off x="3396824" y="1507885"/>
            <a:ext cx="1745668" cy="345713"/>
          </a:xfrm>
          <a:prstGeom prst="rect">
            <a:avLst/>
          </a:prstGeom>
          <a:noFill/>
        </p:spPr>
        <p:txBody>
          <a:bodyPr wrap="none" rtlCol="0">
            <a:spAutoFit/>
          </a:bodyPr>
          <a:lstStyle/>
          <a:p>
            <a:r>
              <a:rPr lang="en-US" dirty="0"/>
              <a:t>Carbon Monoxide</a:t>
            </a:r>
          </a:p>
        </p:txBody>
      </p:sp>
    </p:spTree>
    <p:extLst>
      <p:ext uri="{BB962C8B-B14F-4D97-AF65-F5344CB8AC3E}">
        <p14:creationId xmlns:p14="http://schemas.microsoft.com/office/powerpoint/2010/main" val="1892870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0672-121C-4578-B20C-1140C1878F7B}"/>
              </a:ext>
            </a:extLst>
          </p:cNvPr>
          <p:cNvSpPr>
            <a:spLocks noGrp="1"/>
          </p:cNvSpPr>
          <p:nvPr>
            <p:ph type="title"/>
          </p:nvPr>
        </p:nvSpPr>
        <p:spPr/>
        <p:txBody>
          <a:bodyPr>
            <a:noAutofit/>
          </a:bodyPr>
          <a:lstStyle/>
          <a:p>
            <a:r>
              <a:rPr lang="en-US" sz="2400" dirty="0"/>
              <a:t>Orbit Simulations show MIRCATS Provides </a:t>
            </a:r>
            <a:br>
              <a:rPr lang="en-US" sz="2400" dirty="0"/>
            </a:br>
            <a:r>
              <a:rPr lang="en-US" sz="2400" dirty="0"/>
              <a:t>Global Daily Coverage </a:t>
            </a:r>
          </a:p>
        </p:txBody>
      </p:sp>
      <p:sp>
        <p:nvSpPr>
          <p:cNvPr id="4" name="Slide Number Placeholder 3">
            <a:extLst>
              <a:ext uri="{FF2B5EF4-FFF2-40B4-BE49-F238E27FC236}">
                <a16:creationId xmlns:a16="http://schemas.microsoft.com/office/drawing/2014/main" id="{0DE63BB3-B2AC-4C0E-ADE9-CA3797B35684}"/>
              </a:ext>
            </a:extLst>
          </p:cNvPr>
          <p:cNvSpPr>
            <a:spLocks noGrp="1"/>
          </p:cNvSpPr>
          <p:nvPr>
            <p:ph type="sldNum" sz="quarter" idx="12"/>
          </p:nvPr>
        </p:nvSpPr>
        <p:spPr/>
        <p:txBody>
          <a:bodyPr/>
          <a:lstStyle/>
          <a:p>
            <a:fld id="{9D68EF98-1505-4F54-AD51-01D8E554C3D6}" type="slidenum">
              <a:rPr lang="en-US" smtClean="0"/>
              <a:t>12</a:t>
            </a:fld>
            <a:endParaRPr lang="en-US"/>
          </a:p>
        </p:txBody>
      </p:sp>
      <p:pic>
        <p:nvPicPr>
          <p:cNvPr id="25" name="Picture 24">
            <a:extLst>
              <a:ext uri="{FF2B5EF4-FFF2-40B4-BE49-F238E27FC236}">
                <a16:creationId xmlns:a16="http://schemas.microsoft.com/office/drawing/2014/main" id="{1A7C8B89-E8BE-4944-B180-75914E98A7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8521" y="3098955"/>
            <a:ext cx="3258486" cy="1623095"/>
          </a:xfrm>
          <a:prstGeom prst="rect">
            <a:avLst/>
          </a:prstGeom>
        </p:spPr>
      </p:pic>
      <p:pic>
        <p:nvPicPr>
          <p:cNvPr id="28" name="Picture 27">
            <a:extLst>
              <a:ext uri="{FF2B5EF4-FFF2-40B4-BE49-F238E27FC236}">
                <a16:creationId xmlns:a16="http://schemas.microsoft.com/office/drawing/2014/main" id="{5005C908-C796-4122-8A76-A04DCE3B91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68521" y="5060662"/>
            <a:ext cx="3258486" cy="1623095"/>
          </a:xfrm>
          <a:prstGeom prst="rect">
            <a:avLst/>
          </a:prstGeom>
        </p:spPr>
      </p:pic>
      <p:pic>
        <p:nvPicPr>
          <p:cNvPr id="16" name="Picture 15">
            <a:extLst>
              <a:ext uri="{FF2B5EF4-FFF2-40B4-BE49-F238E27FC236}">
                <a16:creationId xmlns:a16="http://schemas.microsoft.com/office/drawing/2014/main" id="{4AB863D1-E9FD-4017-8A90-F28580A887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1320" y="1128123"/>
            <a:ext cx="3258485" cy="1623095"/>
          </a:xfrm>
          <a:prstGeom prst="rect">
            <a:avLst/>
          </a:prstGeom>
        </p:spPr>
      </p:pic>
      <p:sp>
        <p:nvSpPr>
          <p:cNvPr id="17" name="TextBox 16">
            <a:extLst>
              <a:ext uri="{FF2B5EF4-FFF2-40B4-BE49-F238E27FC236}">
                <a16:creationId xmlns:a16="http://schemas.microsoft.com/office/drawing/2014/main" id="{22BE39F7-EE38-4538-8D88-8ECA8ECB99AB}"/>
              </a:ext>
            </a:extLst>
          </p:cNvPr>
          <p:cNvSpPr txBox="1"/>
          <p:nvPr/>
        </p:nvSpPr>
        <p:spPr>
          <a:xfrm flipH="1">
            <a:off x="1167860" y="783598"/>
            <a:ext cx="1620798" cy="307777"/>
          </a:xfrm>
          <a:prstGeom prst="rect">
            <a:avLst/>
          </a:prstGeom>
          <a:noFill/>
        </p:spPr>
        <p:txBody>
          <a:bodyPr wrap="square" rtlCol="0">
            <a:spAutoFit/>
          </a:bodyPr>
          <a:lstStyle/>
          <a:p>
            <a:r>
              <a:rPr lang="en-US" sz="1400" dirty="0"/>
              <a:t>H=500 km, i=45</a:t>
            </a:r>
          </a:p>
        </p:txBody>
      </p:sp>
      <p:pic>
        <p:nvPicPr>
          <p:cNvPr id="19" name="Picture 18">
            <a:extLst>
              <a:ext uri="{FF2B5EF4-FFF2-40B4-BE49-F238E27FC236}">
                <a16:creationId xmlns:a16="http://schemas.microsoft.com/office/drawing/2014/main" id="{5AA8EA15-04F3-4E5E-82BC-611AE0C47E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3455" y="3092530"/>
            <a:ext cx="3258486" cy="1623095"/>
          </a:xfrm>
          <a:prstGeom prst="rect">
            <a:avLst/>
          </a:prstGeom>
        </p:spPr>
      </p:pic>
      <p:sp>
        <p:nvSpPr>
          <p:cNvPr id="20" name="TextBox 19">
            <a:extLst>
              <a:ext uri="{FF2B5EF4-FFF2-40B4-BE49-F238E27FC236}">
                <a16:creationId xmlns:a16="http://schemas.microsoft.com/office/drawing/2014/main" id="{7F003ED0-FC85-4207-BFDB-1A318B970124}"/>
              </a:ext>
            </a:extLst>
          </p:cNvPr>
          <p:cNvSpPr txBox="1"/>
          <p:nvPr/>
        </p:nvSpPr>
        <p:spPr>
          <a:xfrm flipH="1">
            <a:off x="1185600" y="2778238"/>
            <a:ext cx="1620798" cy="307777"/>
          </a:xfrm>
          <a:prstGeom prst="rect">
            <a:avLst/>
          </a:prstGeom>
          <a:noFill/>
        </p:spPr>
        <p:txBody>
          <a:bodyPr wrap="square" rtlCol="0">
            <a:spAutoFit/>
          </a:bodyPr>
          <a:lstStyle/>
          <a:p>
            <a:r>
              <a:rPr lang="en-US" sz="1400" dirty="0"/>
              <a:t>H=500 km, i=50</a:t>
            </a:r>
          </a:p>
        </p:txBody>
      </p:sp>
      <p:pic>
        <p:nvPicPr>
          <p:cNvPr id="22" name="Picture 21">
            <a:extLst>
              <a:ext uri="{FF2B5EF4-FFF2-40B4-BE49-F238E27FC236}">
                <a16:creationId xmlns:a16="http://schemas.microsoft.com/office/drawing/2014/main" id="{5A884715-5B66-4862-8E5F-E2745875C3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3454" y="5098380"/>
            <a:ext cx="3258486" cy="1623095"/>
          </a:xfrm>
          <a:prstGeom prst="rect">
            <a:avLst/>
          </a:prstGeom>
        </p:spPr>
      </p:pic>
      <p:sp>
        <p:nvSpPr>
          <p:cNvPr id="23" name="TextBox 22">
            <a:extLst>
              <a:ext uri="{FF2B5EF4-FFF2-40B4-BE49-F238E27FC236}">
                <a16:creationId xmlns:a16="http://schemas.microsoft.com/office/drawing/2014/main" id="{BD1FC552-C672-4DD5-981B-CE90A52A64E8}"/>
              </a:ext>
            </a:extLst>
          </p:cNvPr>
          <p:cNvSpPr txBox="1"/>
          <p:nvPr/>
        </p:nvSpPr>
        <p:spPr>
          <a:xfrm flipH="1">
            <a:off x="1032297" y="4770591"/>
            <a:ext cx="1620798" cy="307777"/>
          </a:xfrm>
          <a:prstGeom prst="rect">
            <a:avLst/>
          </a:prstGeom>
          <a:noFill/>
        </p:spPr>
        <p:txBody>
          <a:bodyPr wrap="square" rtlCol="0">
            <a:spAutoFit/>
          </a:bodyPr>
          <a:lstStyle/>
          <a:p>
            <a:r>
              <a:rPr lang="en-US" sz="1400" dirty="0"/>
              <a:t>H=500 km, i=55</a:t>
            </a:r>
          </a:p>
        </p:txBody>
      </p:sp>
      <p:sp>
        <p:nvSpPr>
          <p:cNvPr id="26" name="TextBox 25">
            <a:extLst>
              <a:ext uri="{FF2B5EF4-FFF2-40B4-BE49-F238E27FC236}">
                <a16:creationId xmlns:a16="http://schemas.microsoft.com/office/drawing/2014/main" id="{4A9707A1-6A10-4D54-87A3-F37C5B7E2CF7}"/>
              </a:ext>
            </a:extLst>
          </p:cNvPr>
          <p:cNvSpPr txBox="1"/>
          <p:nvPr/>
        </p:nvSpPr>
        <p:spPr>
          <a:xfrm flipH="1">
            <a:off x="4772817" y="2760342"/>
            <a:ext cx="1620798" cy="307777"/>
          </a:xfrm>
          <a:prstGeom prst="rect">
            <a:avLst/>
          </a:prstGeom>
          <a:noFill/>
        </p:spPr>
        <p:txBody>
          <a:bodyPr wrap="square" rtlCol="0">
            <a:spAutoFit/>
          </a:bodyPr>
          <a:lstStyle/>
          <a:p>
            <a:r>
              <a:rPr lang="en-US" sz="1400" dirty="0"/>
              <a:t>H=600 km, i=50</a:t>
            </a:r>
          </a:p>
        </p:txBody>
      </p:sp>
      <p:sp>
        <p:nvSpPr>
          <p:cNvPr id="29" name="TextBox 28">
            <a:extLst>
              <a:ext uri="{FF2B5EF4-FFF2-40B4-BE49-F238E27FC236}">
                <a16:creationId xmlns:a16="http://schemas.microsoft.com/office/drawing/2014/main" id="{B6B67A24-A87C-423A-8F25-CFD9EEF96062}"/>
              </a:ext>
            </a:extLst>
          </p:cNvPr>
          <p:cNvSpPr txBox="1"/>
          <p:nvPr/>
        </p:nvSpPr>
        <p:spPr>
          <a:xfrm flipH="1">
            <a:off x="4693705" y="4757845"/>
            <a:ext cx="1620798" cy="307777"/>
          </a:xfrm>
          <a:prstGeom prst="rect">
            <a:avLst/>
          </a:prstGeom>
          <a:noFill/>
        </p:spPr>
        <p:txBody>
          <a:bodyPr wrap="square" rtlCol="0">
            <a:spAutoFit/>
          </a:bodyPr>
          <a:lstStyle/>
          <a:p>
            <a:r>
              <a:rPr lang="en-US" sz="1400" dirty="0"/>
              <a:t>H=700 km, i=50</a:t>
            </a:r>
          </a:p>
        </p:txBody>
      </p:sp>
      <p:pic>
        <p:nvPicPr>
          <p:cNvPr id="34" name="3D 500km alt 50deg inc">
            <a:hlinkClick r:id="" action="ppaction://media"/>
            <a:extLst>
              <a:ext uri="{FF2B5EF4-FFF2-40B4-BE49-F238E27FC236}">
                <a16:creationId xmlns:a16="http://schemas.microsoft.com/office/drawing/2014/main" id="{D33AAACD-E33C-491E-B1CE-241F0B172795}"/>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7345306" y="937486"/>
            <a:ext cx="4411706" cy="3205509"/>
          </a:xfrm>
          <a:prstGeom prst="rect">
            <a:avLst/>
          </a:prstGeom>
        </p:spPr>
      </p:pic>
      <p:sp>
        <p:nvSpPr>
          <p:cNvPr id="38" name="TextBox 37">
            <a:extLst>
              <a:ext uri="{FF2B5EF4-FFF2-40B4-BE49-F238E27FC236}">
                <a16:creationId xmlns:a16="http://schemas.microsoft.com/office/drawing/2014/main" id="{72D535F9-CBA0-43C6-9307-1AE8BCC89142}"/>
              </a:ext>
            </a:extLst>
          </p:cNvPr>
          <p:cNvSpPr txBox="1"/>
          <p:nvPr/>
        </p:nvSpPr>
        <p:spPr>
          <a:xfrm flipH="1">
            <a:off x="7651175" y="976934"/>
            <a:ext cx="1620798" cy="307777"/>
          </a:xfrm>
          <a:prstGeom prst="rect">
            <a:avLst/>
          </a:prstGeom>
          <a:noFill/>
        </p:spPr>
        <p:txBody>
          <a:bodyPr wrap="square" rtlCol="0">
            <a:spAutoFit/>
          </a:bodyPr>
          <a:lstStyle/>
          <a:p>
            <a:r>
              <a:rPr lang="en-US" sz="1400" dirty="0">
                <a:solidFill>
                  <a:schemeClr val="bg1"/>
                </a:solidFill>
              </a:rPr>
              <a:t>H=500 km, i=50</a:t>
            </a:r>
          </a:p>
        </p:txBody>
      </p:sp>
      <p:sp>
        <p:nvSpPr>
          <p:cNvPr id="39" name="TextBox 38">
            <a:extLst>
              <a:ext uri="{FF2B5EF4-FFF2-40B4-BE49-F238E27FC236}">
                <a16:creationId xmlns:a16="http://schemas.microsoft.com/office/drawing/2014/main" id="{4911FFD7-DEFB-447C-BAF4-958333ECC7CA}"/>
              </a:ext>
            </a:extLst>
          </p:cNvPr>
          <p:cNvSpPr txBox="1"/>
          <p:nvPr/>
        </p:nvSpPr>
        <p:spPr>
          <a:xfrm flipH="1">
            <a:off x="7544782" y="4269592"/>
            <a:ext cx="1620798" cy="307777"/>
          </a:xfrm>
          <a:prstGeom prst="rect">
            <a:avLst/>
          </a:prstGeom>
          <a:noFill/>
        </p:spPr>
        <p:txBody>
          <a:bodyPr wrap="square" rtlCol="0">
            <a:spAutoFit/>
          </a:bodyPr>
          <a:lstStyle/>
          <a:p>
            <a:r>
              <a:rPr lang="en-US" sz="1400" dirty="0">
                <a:solidFill>
                  <a:schemeClr val="bg1"/>
                </a:solidFill>
              </a:rPr>
              <a:t>H=500 km, i=50</a:t>
            </a:r>
          </a:p>
        </p:txBody>
      </p:sp>
      <p:sp>
        <p:nvSpPr>
          <p:cNvPr id="40" name="TextBox 39">
            <a:extLst>
              <a:ext uri="{FF2B5EF4-FFF2-40B4-BE49-F238E27FC236}">
                <a16:creationId xmlns:a16="http://schemas.microsoft.com/office/drawing/2014/main" id="{C6C62F8B-5FC9-4E3A-9676-0ED1B2A5DE4B}"/>
              </a:ext>
            </a:extLst>
          </p:cNvPr>
          <p:cNvSpPr txBox="1"/>
          <p:nvPr/>
        </p:nvSpPr>
        <p:spPr>
          <a:xfrm>
            <a:off x="3703279" y="1005364"/>
            <a:ext cx="3449108" cy="1754326"/>
          </a:xfrm>
          <a:prstGeom prst="rect">
            <a:avLst/>
          </a:prstGeom>
          <a:noFill/>
        </p:spPr>
        <p:txBody>
          <a:bodyPr wrap="square" rtlCol="0">
            <a:spAutoFit/>
          </a:bodyPr>
          <a:lstStyle/>
          <a:p>
            <a:pPr marL="285750" indent="-285750">
              <a:buFont typeface="Arial" panose="020B0604020202020204" pitchFamily="34" charset="0"/>
              <a:buChar char="•"/>
            </a:pPr>
            <a:r>
              <a:rPr lang="en-US" dirty="0"/>
              <a:t>Single Satellite in Non-Sun Synchronous Orbit Observes Diurnal Cycle</a:t>
            </a:r>
          </a:p>
          <a:p>
            <a:pPr marL="285750" indent="-285750">
              <a:buFont typeface="Arial" panose="020B0604020202020204" pitchFamily="34" charset="0"/>
              <a:buChar char="•"/>
            </a:pPr>
            <a:r>
              <a:rPr lang="en-US" dirty="0"/>
              <a:t>Coverage in 20 </a:t>
            </a:r>
            <a:r>
              <a:rPr lang="en-US" dirty="0" err="1"/>
              <a:t>hrs</a:t>
            </a:r>
            <a:r>
              <a:rPr lang="en-US" dirty="0"/>
              <a:t> of orbit</a:t>
            </a:r>
          </a:p>
          <a:p>
            <a:pPr marL="285750" indent="-285750">
              <a:buFont typeface="Arial" panose="020B0604020202020204" pitchFamily="34" charset="0"/>
              <a:buChar char="•"/>
            </a:pPr>
            <a:r>
              <a:rPr lang="en-US" dirty="0"/>
              <a:t>Low Inclination</a:t>
            </a:r>
          </a:p>
          <a:p>
            <a:pPr marL="285750" indent="-285750">
              <a:buFont typeface="Arial" panose="020B0604020202020204" pitchFamily="34" charset="0"/>
              <a:buChar char="•"/>
            </a:pPr>
            <a:r>
              <a:rPr lang="en-US" dirty="0"/>
              <a:t>45 deg sensor cone angle</a:t>
            </a:r>
          </a:p>
        </p:txBody>
      </p:sp>
      <p:grpSp>
        <p:nvGrpSpPr>
          <p:cNvPr id="5" name="Group 4">
            <a:extLst>
              <a:ext uri="{FF2B5EF4-FFF2-40B4-BE49-F238E27FC236}">
                <a16:creationId xmlns:a16="http://schemas.microsoft.com/office/drawing/2014/main" id="{BC9C64C0-B2BB-4170-86E4-40356C4D5121}"/>
              </a:ext>
            </a:extLst>
          </p:cNvPr>
          <p:cNvGrpSpPr/>
          <p:nvPr/>
        </p:nvGrpSpPr>
        <p:grpSpPr>
          <a:xfrm>
            <a:off x="8850015" y="4110594"/>
            <a:ext cx="3332875" cy="2524524"/>
            <a:chOff x="-118488" y="-63036"/>
            <a:chExt cx="3332875" cy="2524524"/>
          </a:xfrm>
        </p:grpSpPr>
        <p:grpSp>
          <p:nvGrpSpPr>
            <p:cNvPr id="36" name="Group 35">
              <a:extLst>
                <a:ext uri="{FF2B5EF4-FFF2-40B4-BE49-F238E27FC236}">
                  <a16:creationId xmlns:a16="http://schemas.microsoft.com/office/drawing/2014/main" id="{F2ED4C4D-5D89-459A-8D1F-129B2E71732C}"/>
                </a:ext>
              </a:extLst>
            </p:cNvPr>
            <p:cNvGrpSpPr/>
            <p:nvPr/>
          </p:nvGrpSpPr>
          <p:grpSpPr>
            <a:xfrm>
              <a:off x="29815" y="70450"/>
              <a:ext cx="2409152" cy="2391038"/>
              <a:chOff x="634652" y="964504"/>
              <a:chExt cx="4997884" cy="4960307"/>
            </a:xfrm>
          </p:grpSpPr>
          <p:sp>
            <p:nvSpPr>
              <p:cNvPr id="41" name="Oval 40">
                <a:extLst>
                  <a:ext uri="{FF2B5EF4-FFF2-40B4-BE49-F238E27FC236}">
                    <a16:creationId xmlns:a16="http://schemas.microsoft.com/office/drawing/2014/main" id="{37575B8B-A59E-44D7-91CB-D70579DF8243}"/>
                  </a:ext>
                </a:extLst>
              </p:cNvPr>
              <p:cNvSpPr/>
              <p:nvPr/>
            </p:nvSpPr>
            <p:spPr>
              <a:xfrm>
                <a:off x="1077468" y="1379136"/>
                <a:ext cx="4099728" cy="4099728"/>
              </a:xfrm>
              <a:prstGeom prst="ellipse">
                <a:avLst/>
              </a:prstGeom>
              <a:gradFill>
                <a:gsLst>
                  <a:gs pos="49000">
                    <a:schemeClr val="tx1"/>
                  </a:gs>
                  <a:gs pos="48000">
                    <a:schemeClr val="bg1"/>
                  </a:gs>
                  <a:gs pos="0">
                    <a:schemeClr val="accent1">
                      <a:lumMod val="5000"/>
                      <a:lumOff val="95000"/>
                    </a:schemeClr>
                  </a:gs>
                  <a:gs pos="100000">
                    <a:schemeClr val="tx1"/>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cxnSp>
            <p:nvCxnSpPr>
              <p:cNvPr id="42" name="Straight Connector 41">
                <a:extLst>
                  <a:ext uri="{FF2B5EF4-FFF2-40B4-BE49-F238E27FC236}">
                    <a16:creationId xmlns:a16="http://schemas.microsoft.com/office/drawing/2014/main" id="{94B72E1E-4FC4-49A7-BFC2-7E883FEAEBD2}"/>
                  </a:ext>
                </a:extLst>
              </p:cNvPr>
              <p:cNvCxnSpPr>
                <a:cxnSpLocks/>
              </p:cNvCxnSpPr>
              <p:nvPr/>
            </p:nvCxnSpPr>
            <p:spPr>
              <a:xfrm>
                <a:off x="3127332" y="964504"/>
                <a:ext cx="0" cy="496030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86E67-B940-4E25-880B-938AA3F52555}"/>
                  </a:ext>
                </a:extLst>
              </p:cNvPr>
              <p:cNvCxnSpPr>
                <a:cxnSpLocks/>
              </p:cNvCxnSpPr>
              <p:nvPr/>
            </p:nvCxnSpPr>
            <p:spPr>
              <a:xfrm rot="3600000">
                <a:off x="3114806" y="911268"/>
                <a:ext cx="0" cy="496030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B5418672-EB2B-494E-A55D-83809CE86663}"/>
                  </a:ext>
                </a:extLst>
              </p:cNvPr>
              <p:cNvCxnSpPr>
                <a:cxnSpLocks/>
              </p:cNvCxnSpPr>
              <p:nvPr/>
            </p:nvCxnSpPr>
            <p:spPr>
              <a:xfrm rot="-3600000">
                <a:off x="3152383" y="911269"/>
                <a:ext cx="0" cy="496030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5" name="TextBox 44">
              <a:extLst>
                <a:ext uri="{FF2B5EF4-FFF2-40B4-BE49-F238E27FC236}">
                  <a16:creationId xmlns:a16="http://schemas.microsoft.com/office/drawing/2014/main" id="{866D07BC-F01A-4046-8A3F-5637FE4E6BEF}"/>
                </a:ext>
              </a:extLst>
            </p:cNvPr>
            <p:cNvSpPr txBox="1"/>
            <p:nvPr/>
          </p:nvSpPr>
          <p:spPr>
            <a:xfrm>
              <a:off x="1187868" y="-63036"/>
              <a:ext cx="604869" cy="300082"/>
            </a:xfrm>
            <a:prstGeom prst="rect">
              <a:avLst/>
            </a:prstGeom>
            <a:noFill/>
          </p:spPr>
          <p:txBody>
            <a:bodyPr wrap="square" rtlCol="0">
              <a:spAutoFit/>
            </a:bodyPr>
            <a:lstStyle/>
            <a:p>
              <a:pPr algn="ctr" defTabSz="685800"/>
              <a:r>
                <a:rPr lang="en-US" sz="1350" dirty="0">
                  <a:solidFill>
                    <a:prstClr val="black"/>
                  </a:solidFill>
                  <a:latin typeface="Calibri" panose="020F0502020204030204"/>
                </a:rPr>
                <a:t>12pm</a:t>
              </a:r>
            </a:p>
          </p:txBody>
        </p:sp>
        <p:sp>
          <p:nvSpPr>
            <p:cNvPr id="46" name="TextBox 45">
              <a:extLst>
                <a:ext uri="{FF2B5EF4-FFF2-40B4-BE49-F238E27FC236}">
                  <a16:creationId xmlns:a16="http://schemas.microsoft.com/office/drawing/2014/main" id="{7FF48AA2-0301-404F-A150-30CF03DC4FF6}"/>
                </a:ext>
              </a:extLst>
            </p:cNvPr>
            <p:cNvSpPr txBox="1"/>
            <p:nvPr/>
          </p:nvSpPr>
          <p:spPr>
            <a:xfrm>
              <a:off x="2256205" y="499901"/>
              <a:ext cx="604869" cy="300082"/>
            </a:xfrm>
            <a:prstGeom prst="rect">
              <a:avLst/>
            </a:prstGeom>
            <a:noFill/>
          </p:spPr>
          <p:txBody>
            <a:bodyPr wrap="square" rtlCol="0">
              <a:spAutoFit/>
            </a:bodyPr>
            <a:lstStyle/>
            <a:p>
              <a:pPr algn="ctr" defTabSz="685800"/>
              <a:r>
                <a:rPr lang="en-US" sz="1350" dirty="0">
                  <a:solidFill>
                    <a:prstClr val="black"/>
                  </a:solidFill>
                  <a:latin typeface="Calibri" panose="020F0502020204030204"/>
                </a:rPr>
                <a:t>8am</a:t>
              </a:r>
            </a:p>
          </p:txBody>
        </p:sp>
        <p:sp>
          <p:nvSpPr>
            <p:cNvPr id="47" name="TextBox 46">
              <a:extLst>
                <a:ext uri="{FF2B5EF4-FFF2-40B4-BE49-F238E27FC236}">
                  <a16:creationId xmlns:a16="http://schemas.microsoft.com/office/drawing/2014/main" id="{2D9C3D3F-6E3B-4E51-85AE-C9AF0490B0C7}"/>
                </a:ext>
              </a:extLst>
            </p:cNvPr>
            <p:cNvSpPr txBox="1"/>
            <p:nvPr/>
          </p:nvSpPr>
          <p:spPr>
            <a:xfrm>
              <a:off x="-118488" y="347975"/>
              <a:ext cx="604869" cy="300082"/>
            </a:xfrm>
            <a:prstGeom prst="rect">
              <a:avLst/>
            </a:prstGeom>
            <a:noFill/>
          </p:spPr>
          <p:txBody>
            <a:bodyPr wrap="square" rtlCol="0">
              <a:spAutoFit/>
            </a:bodyPr>
            <a:lstStyle/>
            <a:p>
              <a:pPr algn="ctr" defTabSz="685800"/>
              <a:r>
                <a:rPr lang="en-US" sz="1350" dirty="0">
                  <a:solidFill>
                    <a:prstClr val="black"/>
                  </a:solidFill>
                  <a:latin typeface="Calibri" panose="020F0502020204030204"/>
                </a:rPr>
                <a:t>4pm</a:t>
              </a:r>
            </a:p>
          </p:txBody>
        </p:sp>
        <p:sp>
          <p:nvSpPr>
            <p:cNvPr id="48" name="TextBox 47">
              <a:extLst>
                <a:ext uri="{FF2B5EF4-FFF2-40B4-BE49-F238E27FC236}">
                  <a16:creationId xmlns:a16="http://schemas.microsoft.com/office/drawing/2014/main" id="{DF8B5B23-766F-4E7A-BE2F-E5F3236858BD}"/>
                </a:ext>
              </a:extLst>
            </p:cNvPr>
            <p:cNvSpPr txBox="1"/>
            <p:nvPr/>
          </p:nvSpPr>
          <p:spPr>
            <a:xfrm>
              <a:off x="2284222" y="1051374"/>
              <a:ext cx="930165" cy="369332"/>
            </a:xfrm>
            <a:prstGeom prst="rect">
              <a:avLst/>
            </a:prstGeom>
            <a:noFill/>
            <a:ln>
              <a:solidFill>
                <a:schemeClr val="tx1"/>
              </a:solidFill>
            </a:ln>
          </p:spPr>
          <p:txBody>
            <a:bodyPr wrap="square" rtlCol="0">
              <a:spAutoFit/>
            </a:bodyPr>
            <a:lstStyle/>
            <a:p>
              <a:pPr algn="ctr" defTabSz="685800"/>
              <a:r>
                <a:rPr lang="en-US" sz="900" dirty="0">
                  <a:solidFill>
                    <a:prstClr val="black"/>
                  </a:solidFill>
                  <a:latin typeface="Calibri" panose="020F0502020204030204"/>
                </a:rPr>
                <a:t>View from over north pole</a:t>
              </a:r>
            </a:p>
          </p:txBody>
        </p:sp>
      </p:grpSp>
      <p:sp>
        <p:nvSpPr>
          <p:cNvPr id="37" name="TextBox 36">
            <a:extLst>
              <a:ext uri="{FF2B5EF4-FFF2-40B4-BE49-F238E27FC236}">
                <a16:creationId xmlns:a16="http://schemas.microsoft.com/office/drawing/2014/main" id="{A58AD1E6-3122-4F8B-A627-FA4DF915535D}"/>
              </a:ext>
            </a:extLst>
          </p:cNvPr>
          <p:cNvSpPr txBox="1"/>
          <p:nvPr/>
        </p:nvSpPr>
        <p:spPr>
          <a:xfrm>
            <a:off x="10452182" y="3799769"/>
            <a:ext cx="1377395" cy="276999"/>
          </a:xfrm>
          <a:prstGeom prst="rect">
            <a:avLst/>
          </a:prstGeom>
          <a:noFill/>
        </p:spPr>
        <p:txBody>
          <a:bodyPr wrap="square" rtlCol="0">
            <a:spAutoFit/>
          </a:bodyPr>
          <a:lstStyle/>
          <a:p>
            <a:r>
              <a:rPr lang="en-US" sz="1200" dirty="0">
                <a:solidFill>
                  <a:schemeClr val="bg1"/>
                </a:solidFill>
              </a:rPr>
              <a:t>Casey Heeg (JPL)</a:t>
            </a:r>
          </a:p>
        </p:txBody>
      </p:sp>
      <p:sp>
        <p:nvSpPr>
          <p:cNvPr id="6" name="TextBox 5">
            <a:extLst>
              <a:ext uri="{FF2B5EF4-FFF2-40B4-BE49-F238E27FC236}">
                <a16:creationId xmlns:a16="http://schemas.microsoft.com/office/drawing/2014/main" id="{3DAEAE6B-0F11-4B09-B208-80FBC052B50C}"/>
              </a:ext>
            </a:extLst>
          </p:cNvPr>
          <p:cNvSpPr txBox="1"/>
          <p:nvPr/>
        </p:nvSpPr>
        <p:spPr>
          <a:xfrm>
            <a:off x="7299180" y="5032233"/>
            <a:ext cx="1879857" cy="1200329"/>
          </a:xfrm>
          <a:prstGeom prst="rect">
            <a:avLst/>
          </a:prstGeom>
          <a:noFill/>
        </p:spPr>
        <p:txBody>
          <a:bodyPr wrap="square" rtlCol="0">
            <a:spAutoFit/>
          </a:bodyPr>
          <a:lstStyle/>
          <a:p>
            <a:r>
              <a:rPr lang="en-US" dirty="0"/>
              <a:t>Constellation of Satellites in Sun Synchronous for Diurnal Cycle</a:t>
            </a:r>
          </a:p>
        </p:txBody>
      </p:sp>
    </p:spTree>
    <p:extLst>
      <p:ext uri="{BB962C8B-B14F-4D97-AF65-F5344CB8AC3E}">
        <p14:creationId xmlns:p14="http://schemas.microsoft.com/office/powerpoint/2010/main" val="264890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9834"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4"/>
                </p:tgtEl>
              </p:cMediaNode>
            </p:video>
            <p:seq concurrent="1" nextAc="seek">
              <p:cTn id="8" restart="whenNotActive" fill="hold" evtFilter="cancelBubble" nodeType="interactiveSeq">
                <p:stCondLst>
                  <p:cond evt="onClick" delay="0">
                    <p:tgtEl>
                      <p:spTgt spid="3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4"/>
                                        </p:tgtEl>
                                      </p:cBhvr>
                                    </p:cmd>
                                  </p:childTnLst>
                                </p:cTn>
                              </p:par>
                            </p:childTnLst>
                          </p:cTn>
                        </p:par>
                      </p:childTnLst>
                    </p:cTn>
                  </p:par>
                </p:childTnLst>
              </p:cTn>
              <p:nextCondLst>
                <p:cond evt="onClick" delay="0">
                  <p:tgtEl>
                    <p:spTgt spid="3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6FB58-2252-4DAA-9D4C-F64FEA07068C}"/>
              </a:ext>
            </a:extLst>
          </p:cNvPr>
          <p:cNvSpPr>
            <a:spLocks noGrp="1"/>
          </p:cNvSpPr>
          <p:nvPr>
            <p:ph type="title"/>
          </p:nvPr>
        </p:nvSpPr>
        <p:spPr/>
        <p:txBody>
          <a:bodyPr>
            <a:normAutofit fontScale="90000"/>
          </a:bodyPr>
          <a:lstStyle/>
          <a:p>
            <a:r>
              <a:rPr lang="en-US" dirty="0"/>
              <a:t>Science Use Case Examples</a:t>
            </a:r>
          </a:p>
        </p:txBody>
      </p:sp>
      <p:sp>
        <p:nvSpPr>
          <p:cNvPr id="3" name="Content Placeholder 2">
            <a:extLst>
              <a:ext uri="{FF2B5EF4-FFF2-40B4-BE49-F238E27FC236}">
                <a16:creationId xmlns:a16="http://schemas.microsoft.com/office/drawing/2014/main" id="{84D84D63-476E-4763-9EE8-D95A2423A04F}"/>
              </a:ext>
            </a:extLst>
          </p:cNvPr>
          <p:cNvSpPr>
            <a:spLocks noGrp="1"/>
          </p:cNvSpPr>
          <p:nvPr>
            <p:ph idx="1"/>
          </p:nvPr>
        </p:nvSpPr>
        <p:spPr>
          <a:xfrm>
            <a:off x="223206" y="1056646"/>
            <a:ext cx="7870740" cy="5060432"/>
          </a:xfrm>
        </p:spPr>
        <p:txBody>
          <a:bodyPr>
            <a:normAutofit fontScale="92500" lnSpcReduction="10000"/>
          </a:bodyPr>
          <a:lstStyle/>
          <a:p>
            <a:r>
              <a:rPr lang="en-US" sz="1800" dirty="0"/>
              <a:t>Small size and large surface coverage enables </a:t>
            </a:r>
            <a:br>
              <a:rPr lang="en-US" sz="1800" dirty="0"/>
            </a:br>
            <a:r>
              <a:rPr lang="en-US" sz="1800" dirty="0"/>
              <a:t>heretofore unexplored aspects of the </a:t>
            </a:r>
            <a:r>
              <a:rPr lang="en-US" sz="1800" dirty="0" err="1"/>
              <a:t>martian</a:t>
            </a:r>
            <a:r>
              <a:rPr lang="en-US" sz="1800" dirty="0"/>
              <a:t> </a:t>
            </a:r>
            <a:br>
              <a:rPr lang="en-US" sz="1800" dirty="0"/>
            </a:br>
            <a:r>
              <a:rPr lang="en-US" sz="1800" dirty="0"/>
              <a:t>global circulation and dust cycle.</a:t>
            </a:r>
          </a:p>
          <a:p>
            <a:r>
              <a:rPr lang="en-US" sz="1800" dirty="0"/>
              <a:t>Dust Lifting:</a:t>
            </a:r>
          </a:p>
          <a:p>
            <a:pPr lvl="1"/>
            <a:r>
              <a:rPr lang="en-US" sz="1600" dirty="0"/>
              <a:t>Small size enables multiple copies in different TOD orbits</a:t>
            </a:r>
            <a:br>
              <a:rPr lang="en-US" sz="1600" dirty="0"/>
            </a:br>
            <a:r>
              <a:rPr lang="en-US" sz="1600" dirty="0"/>
              <a:t>or independent flight in CubeSat in low inclination orbit</a:t>
            </a:r>
          </a:p>
          <a:p>
            <a:pPr lvl="1"/>
            <a:r>
              <a:rPr lang="en-US" sz="1600" dirty="0"/>
              <a:t>This provides </a:t>
            </a:r>
            <a:r>
              <a:rPr lang="en-US" sz="1600" dirty="0" err="1"/>
              <a:t>intradiurnal</a:t>
            </a:r>
            <a:r>
              <a:rPr lang="en-US" sz="1600" dirty="0"/>
              <a:t> measurements of surface/</a:t>
            </a:r>
            <a:br>
              <a:rPr lang="en-US" sz="1600" dirty="0"/>
            </a:br>
            <a:r>
              <a:rPr lang="en-US" sz="1600" dirty="0"/>
              <a:t>atmospheric temperature and dust storm growth/evolution</a:t>
            </a:r>
          </a:p>
          <a:p>
            <a:pPr lvl="1"/>
            <a:r>
              <a:rPr lang="en-US" sz="1600" dirty="0"/>
              <a:t>Addresses hypothesis that dust lifting has TOD variability. Ref. Wolkenberg and </a:t>
            </a:r>
            <a:r>
              <a:rPr lang="en-US" sz="1600" dirty="0" err="1"/>
              <a:t>Giuranna</a:t>
            </a:r>
            <a:r>
              <a:rPr lang="en-US" sz="1600" dirty="0"/>
              <a:t> (2021); Smith et al., (2025)</a:t>
            </a:r>
          </a:p>
          <a:p>
            <a:pPr lvl="1"/>
            <a:r>
              <a:rPr lang="en-US" sz="1600" dirty="0"/>
              <a:t>Mars Express PFS instrument hints at this (top right) with good TOD but coarse spatial coverage.</a:t>
            </a:r>
          </a:p>
          <a:p>
            <a:pPr lvl="1"/>
            <a:r>
              <a:rPr lang="en-US" sz="1600" dirty="0"/>
              <a:t>MIRCATS will complement this with excellent spatial (but reduced TOD) coverage</a:t>
            </a:r>
          </a:p>
          <a:p>
            <a:pPr algn="just"/>
            <a:r>
              <a:rPr lang="en-US" sz="1800" dirty="0"/>
              <a:t>Storm Evolution:</a:t>
            </a:r>
          </a:p>
          <a:p>
            <a:pPr marL="520700" lvl="1" indent="-284163" algn="just"/>
            <a:r>
              <a:rPr lang="en-US" sz="1600" dirty="0"/>
              <a:t>The scanning capability of MIRCATS (&gt;700 km cross-track) along with potential multiple TOD observations enables increased coverage over regions where dust storms form.</a:t>
            </a:r>
          </a:p>
          <a:p>
            <a:pPr marL="520700" lvl="1" indent="-284163" algn="just"/>
            <a:r>
              <a:rPr lang="en-US" sz="1600" dirty="0"/>
              <a:t>‘Local’ storms (right), the most common, initiate on scale smaller than MIRCATS scanning footprint.  This allows measurements of the pre-storm, near-surface conditions, both ‘inside’ and ‘outside’ the growing storm.</a:t>
            </a:r>
          </a:p>
          <a:p>
            <a:pPr marL="520700" lvl="1" indent="-284163" algn="just"/>
            <a:r>
              <a:rPr lang="en-US" sz="1600" dirty="0"/>
              <a:t>MIRCATS loses sensitivity once the storm grows, but we emphasize the initiation phase</a:t>
            </a:r>
          </a:p>
          <a:p>
            <a:pPr marL="520700" lvl="1" indent="-284163" algn="just"/>
            <a:r>
              <a:rPr lang="en-US" sz="1600" dirty="0"/>
              <a:t>Many storms grow in mid-latitude baroclinic region where MIRCATS has excellent sensitivity.</a:t>
            </a:r>
          </a:p>
          <a:p>
            <a:pPr marL="457200" lvl="1" indent="0">
              <a:buNone/>
            </a:pPr>
            <a:endParaRPr lang="en-US" sz="1600" dirty="0"/>
          </a:p>
        </p:txBody>
      </p:sp>
      <p:sp>
        <p:nvSpPr>
          <p:cNvPr id="4" name="Date Placeholder 3">
            <a:extLst>
              <a:ext uri="{FF2B5EF4-FFF2-40B4-BE49-F238E27FC236}">
                <a16:creationId xmlns:a16="http://schemas.microsoft.com/office/drawing/2014/main" id="{DA13D239-2373-4384-9223-9EFE838F1CF7}"/>
              </a:ext>
            </a:extLst>
          </p:cNvPr>
          <p:cNvSpPr>
            <a:spLocks noGrp="1"/>
          </p:cNvSpPr>
          <p:nvPr>
            <p:ph type="dt" sz="half" idx="10"/>
          </p:nvPr>
        </p:nvSpPr>
        <p:spPr/>
        <p:txBody>
          <a:bodyPr/>
          <a:lstStyle/>
          <a:p>
            <a:fld id="{46AC7C5D-9E2F-FE45-923B-FB5FF3A47C02}" type="datetime1">
              <a:rPr lang="en-US" smtClean="0"/>
              <a:t>4/25/2025</a:t>
            </a:fld>
            <a:endParaRPr lang="en-US" dirty="0"/>
          </a:p>
        </p:txBody>
      </p:sp>
      <p:sp>
        <p:nvSpPr>
          <p:cNvPr id="6" name="Slide Number Placeholder 5">
            <a:extLst>
              <a:ext uri="{FF2B5EF4-FFF2-40B4-BE49-F238E27FC236}">
                <a16:creationId xmlns:a16="http://schemas.microsoft.com/office/drawing/2014/main" id="{BC9DB7FF-07FF-425A-AFC9-0B4954E3DDF8}"/>
              </a:ext>
            </a:extLst>
          </p:cNvPr>
          <p:cNvSpPr>
            <a:spLocks noGrp="1"/>
          </p:cNvSpPr>
          <p:nvPr>
            <p:ph type="sldNum" sz="quarter" idx="12"/>
          </p:nvPr>
        </p:nvSpPr>
        <p:spPr/>
        <p:txBody>
          <a:bodyPr/>
          <a:lstStyle/>
          <a:p>
            <a:fld id="{47EBEF54-ABA1-DA4D-8190-63AF6F6482F0}" type="slidenum">
              <a:rPr lang="en-US" smtClean="0"/>
              <a:pPr/>
              <a:t>13</a:t>
            </a:fld>
            <a:endParaRPr lang="en-US" dirty="0"/>
          </a:p>
        </p:txBody>
      </p:sp>
      <p:pic>
        <p:nvPicPr>
          <p:cNvPr id="8" name="Picture 7">
            <a:extLst>
              <a:ext uri="{FF2B5EF4-FFF2-40B4-BE49-F238E27FC236}">
                <a16:creationId xmlns:a16="http://schemas.microsoft.com/office/drawing/2014/main" id="{EB842BD1-2146-6C47-ADCD-D25C35A6B9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48166" y="982282"/>
            <a:ext cx="6181725" cy="1865706"/>
          </a:xfrm>
          <a:prstGeom prst="rect">
            <a:avLst/>
          </a:prstGeom>
        </p:spPr>
      </p:pic>
      <p:sp>
        <p:nvSpPr>
          <p:cNvPr id="9" name="TextBox 8">
            <a:extLst>
              <a:ext uri="{FF2B5EF4-FFF2-40B4-BE49-F238E27FC236}">
                <a16:creationId xmlns:a16="http://schemas.microsoft.com/office/drawing/2014/main" id="{6847BD84-FEAE-694F-B286-6C244A42A300}"/>
              </a:ext>
            </a:extLst>
          </p:cNvPr>
          <p:cNvSpPr txBox="1"/>
          <p:nvPr/>
        </p:nvSpPr>
        <p:spPr>
          <a:xfrm>
            <a:off x="7455477" y="2658689"/>
            <a:ext cx="3133725" cy="276999"/>
          </a:xfrm>
          <a:prstGeom prst="rect">
            <a:avLst/>
          </a:prstGeom>
          <a:noFill/>
        </p:spPr>
        <p:txBody>
          <a:bodyPr wrap="square" rtlCol="0">
            <a:spAutoFit/>
          </a:bodyPr>
          <a:lstStyle/>
          <a:p>
            <a:pPr algn="ctr"/>
            <a:r>
              <a:rPr lang="en-US" sz="1200" dirty="0" err="1"/>
              <a:t>Wolkenberg</a:t>
            </a:r>
            <a:r>
              <a:rPr lang="en-US" sz="1200" dirty="0"/>
              <a:t> and </a:t>
            </a:r>
            <a:r>
              <a:rPr lang="en-US" sz="1200" dirty="0" err="1"/>
              <a:t>Giuranna</a:t>
            </a:r>
            <a:r>
              <a:rPr lang="en-US" sz="1200" dirty="0"/>
              <a:t> (2021)</a:t>
            </a:r>
          </a:p>
        </p:txBody>
      </p:sp>
      <p:sp>
        <p:nvSpPr>
          <p:cNvPr id="10" name="TextBox 9">
            <a:extLst>
              <a:ext uri="{FF2B5EF4-FFF2-40B4-BE49-F238E27FC236}">
                <a16:creationId xmlns:a16="http://schemas.microsoft.com/office/drawing/2014/main" id="{F395A11C-3767-7749-865B-00505EF50EFB}"/>
              </a:ext>
            </a:extLst>
          </p:cNvPr>
          <p:cNvSpPr txBox="1"/>
          <p:nvPr/>
        </p:nvSpPr>
        <p:spPr>
          <a:xfrm rot="16200000">
            <a:off x="11325857" y="1593216"/>
            <a:ext cx="1285875" cy="276999"/>
          </a:xfrm>
          <a:prstGeom prst="rect">
            <a:avLst/>
          </a:prstGeom>
          <a:noFill/>
        </p:spPr>
        <p:txBody>
          <a:bodyPr wrap="square" rtlCol="0">
            <a:spAutoFit/>
          </a:bodyPr>
          <a:lstStyle/>
          <a:p>
            <a:pPr algn="ctr"/>
            <a:r>
              <a:rPr lang="en-US" sz="1200" dirty="0"/>
              <a:t>Opacity</a:t>
            </a:r>
          </a:p>
        </p:txBody>
      </p:sp>
      <p:pic>
        <p:nvPicPr>
          <p:cNvPr id="11" name="Picture 10">
            <a:extLst>
              <a:ext uri="{FF2B5EF4-FFF2-40B4-BE49-F238E27FC236}">
                <a16:creationId xmlns:a16="http://schemas.microsoft.com/office/drawing/2014/main" id="{50833DE6-16D3-48C9-AB22-28A87E7A99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43914" y="3198160"/>
            <a:ext cx="2509886" cy="2509886"/>
          </a:xfrm>
          <a:prstGeom prst="rect">
            <a:avLst/>
          </a:prstGeom>
        </p:spPr>
      </p:pic>
      <p:sp>
        <p:nvSpPr>
          <p:cNvPr id="12" name="TextBox 11">
            <a:extLst>
              <a:ext uri="{FF2B5EF4-FFF2-40B4-BE49-F238E27FC236}">
                <a16:creationId xmlns:a16="http://schemas.microsoft.com/office/drawing/2014/main" id="{192430EB-406A-443E-BD17-229BB7893237}"/>
              </a:ext>
            </a:extLst>
          </p:cNvPr>
          <p:cNvSpPr txBox="1"/>
          <p:nvPr/>
        </p:nvSpPr>
        <p:spPr>
          <a:xfrm>
            <a:off x="8462513" y="5831407"/>
            <a:ext cx="3467378" cy="830997"/>
          </a:xfrm>
          <a:prstGeom prst="rect">
            <a:avLst/>
          </a:prstGeom>
          <a:noFill/>
        </p:spPr>
        <p:txBody>
          <a:bodyPr wrap="square" rtlCol="0">
            <a:spAutoFit/>
          </a:bodyPr>
          <a:lstStyle/>
          <a:p>
            <a:pPr algn="just"/>
            <a:r>
              <a:rPr lang="en-US" sz="1200" dirty="0"/>
              <a:t>Illustration of northern hemisphere, early spring, local dust storm, overlaid with approximate MIRCATS footprints along notional orbit, showing ability to span local dust storms during formation phase.</a:t>
            </a:r>
          </a:p>
        </p:txBody>
      </p:sp>
    </p:spTree>
    <p:extLst>
      <p:ext uri="{BB962C8B-B14F-4D97-AF65-F5344CB8AC3E}">
        <p14:creationId xmlns:p14="http://schemas.microsoft.com/office/powerpoint/2010/main" val="3927980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Summary</a:t>
            </a:r>
            <a:endParaRPr lang="en-US" dirty="0"/>
          </a:p>
        </p:txBody>
      </p:sp>
      <p:sp>
        <p:nvSpPr>
          <p:cNvPr id="3" name="Content Placeholder 2"/>
          <p:cNvSpPr>
            <a:spLocks noGrp="1"/>
          </p:cNvSpPr>
          <p:nvPr>
            <p:ph idx="1"/>
          </p:nvPr>
        </p:nvSpPr>
        <p:spPr>
          <a:xfrm>
            <a:off x="445898" y="1030985"/>
            <a:ext cx="11441301" cy="5325365"/>
          </a:xfrm>
        </p:spPr>
        <p:txBody>
          <a:bodyPr>
            <a:noAutofit/>
          </a:bodyPr>
          <a:lstStyle/>
          <a:p>
            <a:r>
              <a:rPr lang="en-US" sz="1800" dirty="0"/>
              <a:t>Hyperspectral IR sounding enables measurement of temperature profiles, water vapor profiles and atmospheric trace gasses.</a:t>
            </a:r>
          </a:p>
          <a:p>
            <a:r>
              <a:rPr lang="en-US" sz="1800" dirty="0"/>
              <a:t>IR sounders, e.g. AIRS, have improved weather forecast on Earth and validated weather and climate models.</a:t>
            </a:r>
          </a:p>
          <a:p>
            <a:r>
              <a:rPr lang="en-US" sz="1800" dirty="0"/>
              <a:t>Technology exists today to provide this capability on CubeSat configuration (CIRAS).  Current Technology Status: Airborne demonstration of MWIR sounding in Earth’s atmosphere, (PIRS)</a:t>
            </a:r>
          </a:p>
          <a:p>
            <a:r>
              <a:rPr lang="en-US" sz="1800" dirty="0"/>
              <a:t>Same compact instrument is suitable for IR sounding of Mars’ atmosphere:</a:t>
            </a:r>
            <a:br>
              <a:rPr lang="en-US" sz="1800" dirty="0"/>
            </a:br>
            <a:r>
              <a:rPr lang="en-US" sz="1800" dirty="0"/>
              <a:t>Mars Infrared CubeSat Atmospheric Temperature Sounder (MIRCATS)</a:t>
            </a:r>
          </a:p>
          <a:p>
            <a:pPr lvl="1"/>
            <a:r>
              <a:rPr lang="en-US" sz="1400" dirty="0"/>
              <a:t>&gt;75% global daily coverage from a single instrument with 13.5 km spatial resolution.  Multiple satellites in sun-synchronous orbit to get multiple times per day.  Low inclination orbit to sample the diurnal cycle over a longer period.</a:t>
            </a:r>
          </a:p>
          <a:p>
            <a:pPr lvl="1"/>
            <a:r>
              <a:rPr lang="en-US" sz="1400" dirty="0"/>
              <a:t>Results show good sensitivity to temperature profiles and carbon monoxide in the lower troposphere (2-24 km) during daytime conditions.  </a:t>
            </a:r>
          </a:p>
          <a:p>
            <a:r>
              <a:rPr lang="en-US" sz="1800" dirty="0"/>
              <a:t>MIRCATS should be viewed as complementary to the capabilities of the MCS instrument that samples the mid to upper troposphere, and the PFS by providing better horizontal coverage.</a:t>
            </a:r>
          </a:p>
          <a:p>
            <a:r>
              <a:rPr lang="en-US" sz="1800" dirty="0"/>
              <a:t>High vertical and horizontal resolution, and global daily coverage expected to provide high value to regional and local weather forecasting for EDL and Surface Operations.</a:t>
            </a:r>
          </a:p>
          <a:p>
            <a:r>
              <a:rPr lang="en-US" sz="1800" dirty="0"/>
              <a:t>Science investigations include studies of dust lifting and dust storm evolution.  </a:t>
            </a:r>
          </a:p>
        </p:txBody>
      </p:sp>
      <p:sp>
        <p:nvSpPr>
          <p:cNvPr id="4" name="Slide Number Placeholder 3">
            <a:extLst>
              <a:ext uri="{FF2B5EF4-FFF2-40B4-BE49-F238E27FC236}">
                <a16:creationId xmlns:a16="http://schemas.microsoft.com/office/drawing/2014/main" id="{65E3ABAB-1D80-4C50-B80D-BE714A677021}"/>
              </a:ext>
            </a:extLst>
          </p:cNvPr>
          <p:cNvSpPr>
            <a:spLocks noGrp="1"/>
          </p:cNvSpPr>
          <p:nvPr>
            <p:ph type="sldNum" sz="quarter" idx="12"/>
          </p:nvPr>
        </p:nvSpPr>
        <p:spPr/>
        <p:txBody>
          <a:bodyPr/>
          <a:lstStyle/>
          <a:p>
            <a:fld id="{9D68EF98-1505-4F54-AD51-01D8E554C3D6}" type="slidenum">
              <a:rPr lang="en-US" smtClean="0"/>
              <a:pPr/>
              <a:t>14</a:t>
            </a:fld>
            <a:endParaRPr lang="en-US" dirty="0"/>
          </a:p>
        </p:txBody>
      </p:sp>
    </p:spTree>
    <p:extLst>
      <p:ext uri="{BB962C8B-B14F-4D97-AF65-F5344CB8AC3E}">
        <p14:creationId xmlns:p14="http://schemas.microsoft.com/office/powerpoint/2010/main" val="9345301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2700">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12380</TotalTime>
  <Words>2120</Words>
  <Application>Microsoft Office PowerPoint</Application>
  <PresentationFormat>Widescreen</PresentationFormat>
  <Paragraphs>374</Paragraphs>
  <Slides>14</Slides>
  <Notes>1</Notes>
  <HiddenSlides>0</HiddenSlides>
  <MMClips>3</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3" baseType="lpstr">
      <vt:lpstr>Arial</vt:lpstr>
      <vt:lpstr>Calibri</vt:lpstr>
      <vt:lpstr>Calibri Light</vt:lpstr>
      <vt:lpstr>Century Gothic Bold</vt:lpstr>
      <vt:lpstr>Helvetica</vt:lpstr>
      <vt:lpstr>Times New Roman</vt:lpstr>
      <vt:lpstr>Wingdings</vt:lpstr>
      <vt:lpstr>Office Theme</vt:lpstr>
      <vt:lpstr>Photo Editor Photo</vt:lpstr>
      <vt:lpstr>Mars InfraRed Compact Atmospheric Temperature Sounder (MIRCATS)</vt:lpstr>
      <vt:lpstr>Agenda</vt:lpstr>
      <vt:lpstr>Temperature Sounding of Mars Atmosphere Addresses  Fundamental Mars Weather Operations and Research Needs</vt:lpstr>
      <vt:lpstr>IR Sounders Measure Temperature and Water Vapor Profiles and Trace Gases</vt:lpstr>
      <vt:lpstr>AIRS Data Provided Highest Improvement to Operational Earth Weather Forecast of Any Single Instrument During First Flight Decade</vt:lpstr>
      <vt:lpstr>Advancements in grating spectrometer technology at NASA and industry have reduced the size and improved performance of IR sounders</vt:lpstr>
      <vt:lpstr>The CIRAS achieves IR Sounding in a CubeSat </vt:lpstr>
      <vt:lpstr>CIRAS Breadboard Meets Key Performance Metrics</vt:lpstr>
      <vt:lpstr>Pyro-Atmosphere Infrared Sounder (PIRS) Airborne Instrument  to fly CIRAS Brassboard over Fires</vt:lpstr>
      <vt:lpstr>Simulations show MWIR Sounder can retrieve lower tropospheric T(p), H2O, CO in Martian daytime atmosphere</vt:lpstr>
      <vt:lpstr>MIRCATS improvements will complement existing  Mars infrared sounders</vt:lpstr>
      <vt:lpstr>Orbit Simulations show MIRCATS Provides  Global Daily Coverage </vt:lpstr>
      <vt:lpstr>Science Use Case Examples</vt:lpstr>
      <vt:lpstr>Summary</vt:lpstr>
    </vt:vector>
  </TitlesOfParts>
  <Company>JPL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Pagano, Thomas S (88A0)</dc:creator>
  <cp:lastModifiedBy>Pagano, Thomas S (US 382E)</cp:lastModifiedBy>
  <cp:revision>376</cp:revision>
  <dcterms:created xsi:type="dcterms:W3CDTF">2017-06-07T19:15:10Z</dcterms:created>
  <dcterms:modified xsi:type="dcterms:W3CDTF">2025-04-25T21:04:20Z</dcterms:modified>
</cp:coreProperties>
</file>