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handoutMasterIdLst>
    <p:handoutMasterId r:id="rId19"/>
  </p:handoutMasterIdLst>
  <p:sldIdLst>
    <p:sldId id="256" r:id="rId2"/>
    <p:sldId id="260" r:id="rId3"/>
    <p:sldId id="258" r:id="rId4"/>
    <p:sldId id="259" r:id="rId5"/>
    <p:sldId id="269" r:id="rId6"/>
    <p:sldId id="261" r:id="rId7"/>
    <p:sldId id="262" r:id="rId8"/>
    <p:sldId id="263" r:id="rId9"/>
    <p:sldId id="265" r:id="rId10"/>
    <p:sldId id="266" r:id="rId11"/>
    <p:sldId id="274" r:id="rId12"/>
    <p:sldId id="267" r:id="rId13"/>
    <p:sldId id="271" r:id="rId14"/>
    <p:sldId id="270"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CC"/>
    <a:srgbClr val="5DD5FF"/>
    <a:srgbClr val="2FC9FF"/>
    <a:srgbClr val="B3A2C7"/>
    <a:srgbClr val="93CDDD"/>
    <a:srgbClr val="00B05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4" autoAdjust="0"/>
    <p:restoredTop sz="89588" autoAdjust="0"/>
  </p:normalViewPr>
  <p:slideViewPr>
    <p:cSldViewPr snapToGrid="0" snapToObjects="1">
      <p:cViewPr>
        <p:scale>
          <a:sx n="90" d="100"/>
          <a:sy n="90" d="100"/>
        </p:scale>
        <p:origin x="1068" y="288"/>
      </p:cViewPr>
      <p:guideLst/>
    </p:cSldViewPr>
  </p:slideViewPr>
  <p:notesTextViewPr>
    <p:cViewPr>
      <p:scale>
        <a:sx n="3" d="2"/>
        <a:sy n="3" d="2"/>
      </p:scale>
      <p:origin x="0" y="0"/>
    </p:cViewPr>
  </p:notesTextViewPr>
  <p:sorterViewPr>
    <p:cViewPr>
      <p:scale>
        <a:sx n="50" d="100"/>
        <a:sy n="50" d="100"/>
      </p:scale>
      <p:origin x="0" y="0"/>
    </p:cViewPr>
  </p:sorter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F451DD-637F-4DEF-91A4-C898DDB83D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A12FBD-22D5-4787-A5EC-321280A05F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76EB1D-A0DF-4A2D-BE6F-28031B27BF83}" type="datetimeFigureOut">
              <a:rPr lang="en-US" smtClean="0"/>
              <a:t>4/22/2025</a:t>
            </a:fld>
            <a:endParaRPr lang="en-US"/>
          </a:p>
        </p:txBody>
      </p:sp>
      <p:sp>
        <p:nvSpPr>
          <p:cNvPr id="4" name="Footer Placeholder 3">
            <a:extLst>
              <a:ext uri="{FF2B5EF4-FFF2-40B4-BE49-F238E27FC236}">
                <a16:creationId xmlns:a16="http://schemas.microsoft.com/office/drawing/2014/main" id="{260CC32E-C21A-4AD7-B1A8-8756D08304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889719-344D-430F-85D5-9DF082B9DE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45D21F-8A82-4FD7-AD27-801E07093306}" type="slidenum">
              <a:rPr lang="en-US" smtClean="0"/>
              <a:t>‹#›</a:t>
            </a:fld>
            <a:endParaRPr lang="en-US"/>
          </a:p>
        </p:txBody>
      </p:sp>
    </p:spTree>
    <p:extLst>
      <p:ext uri="{BB962C8B-B14F-4D97-AF65-F5344CB8AC3E}">
        <p14:creationId xmlns:p14="http://schemas.microsoft.com/office/powerpoint/2010/main" val="2891550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0924B2-D20F-4438-AE8B-3CCC57454427}" type="datetimeFigureOut">
              <a:rPr lang="en-US" smtClean="0"/>
              <a:t>4/22/2025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5D338-32A6-4854-AA61-4AACC74FBA7C}" type="slidenum">
              <a:rPr lang="en-US" smtClean="0"/>
              <a:t>‹#›</a:t>
            </a:fld>
            <a:endParaRPr lang="en-US"/>
          </a:p>
        </p:txBody>
      </p:sp>
    </p:spTree>
    <p:extLst>
      <p:ext uri="{BB962C8B-B14F-4D97-AF65-F5344CB8AC3E}">
        <p14:creationId xmlns:p14="http://schemas.microsoft.com/office/powerpoint/2010/main" val="374541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0805D338-32A6-4854-AA61-4AACC74FBA7C}" type="slidenum">
              <a:rPr lang="en-US" smtClean="0"/>
              <a:t>7</a:t>
            </a:fld>
            <a:endParaRPr lang="en-US"/>
          </a:p>
        </p:txBody>
      </p:sp>
    </p:spTree>
    <p:extLst>
      <p:ext uri="{BB962C8B-B14F-4D97-AF65-F5344CB8AC3E}">
        <p14:creationId xmlns:p14="http://schemas.microsoft.com/office/powerpoint/2010/main" val="2853723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056278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4203CBA-6461-CC59-1197-7DE84410D2FD}"/>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3" name="Content Placeholder 2"/>
          <p:cNvSpPr>
            <a:spLocks noGrp="1"/>
          </p:cNvSpPr>
          <p:nvPr>
            <p:ph idx="1"/>
          </p:nvPr>
        </p:nvSpPr>
        <p:spPr>
          <a:xfrm>
            <a:off x="838200" y="938994"/>
            <a:ext cx="10515600" cy="523796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BEB55E3-B422-423E-958E-1CF190E48A2F}"/>
              </a:ext>
            </a:extLst>
          </p:cNvPr>
          <p:cNvSpPr>
            <a:spLocks noGrp="1"/>
          </p:cNvSpPr>
          <p:nvPr userDrawn="1">
            <p:ph type="title"/>
          </p:nvPr>
        </p:nvSpPr>
        <p:spPr>
          <a:xfrm>
            <a:off x="0" y="1"/>
            <a:ext cx="12192000" cy="574767"/>
          </a:xfrm>
        </p:spPr>
        <p:txBody>
          <a:bodyPr wrap="square">
            <a:normAutofit/>
          </a:bodyPr>
          <a:lstStyle>
            <a:lvl1pPr>
              <a:defRPr sz="2800" b="1"/>
            </a:lvl1pPr>
          </a:lstStyle>
          <a:p>
            <a:r>
              <a:rPr lang="en-US"/>
              <a:t>Click to edit Master title style</a:t>
            </a:r>
            <a:endParaRPr lang="en-US" dirty="0"/>
          </a:p>
        </p:txBody>
      </p:sp>
    </p:spTree>
    <p:extLst>
      <p:ext uri="{BB962C8B-B14F-4D97-AF65-F5344CB8AC3E}">
        <p14:creationId xmlns:p14="http://schemas.microsoft.com/office/powerpoint/2010/main" val="3745045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4BAD39-6B7B-5572-D83D-3E8D73869BA7}"/>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2" name="Title 1"/>
          <p:cNvSpPr>
            <a:spLocks noGrp="1"/>
          </p:cNvSpPr>
          <p:nvPr>
            <p:ph type="title"/>
          </p:nvPr>
        </p:nvSpPr>
        <p:spPr>
          <a:xfrm>
            <a:off x="831851" y="1709740"/>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0923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6E73E-BC57-1BC0-DA04-321EA3DD78ED}"/>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3" name="Content Placeholder 2"/>
          <p:cNvSpPr>
            <a:spLocks noGrp="1"/>
          </p:cNvSpPr>
          <p:nvPr>
            <p:ph sz="half" idx="1"/>
          </p:nvPr>
        </p:nvSpPr>
        <p:spPr>
          <a:xfrm>
            <a:off x="838200" y="938993"/>
            <a:ext cx="5181600" cy="523797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938994"/>
            <a:ext cx="5181600" cy="523796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AAEB1138-B51D-4B77-B867-A37D7BD2C4DD}"/>
              </a:ext>
            </a:extLst>
          </p:cNvPr>
          <p:cNvSpPr>
            <a:spLocks noGrp="1"/>
          </p:cNvSpPr>
          <p:nvPr>
            <p:ph type="title"/>
          </p:nvPr>
        </p:nvSpPr>
        <p:spPr>
          <a:xfrm>
            <a:off x="-1" y="1"/>
            <a:ext cx="12191999" cy="574767"/>
          </a:xfrm>
        </p:spPr>
        <p:txBody>
          <a:bodyPr>
            <a:normAutofit/>
          </a:bodyPr>
          <a:lstStyle>
            <a:lvl1pPr>
              <a:defRPr sz="2800" b="1"/>
            </a:lvl1pPr>
          </a:lstStyle>
          <a:p>
            <a:r>
              <a:rPr lang="en-US"/>
              <a:t>Click to edit Master title style</a:t>
            </a:r>
            <a:endParaRPr lang="en-US" dirty="0"/>
          </a:p>
        </p:txBody>
      </p:sp>
    </p:spTree>
    <p:extLst>
      <p:ext uri="{BB962C8B-B14F-4D97-AF65-F5344CB8AC3E}">
        <p14:creationId xmlns:p14="http://schemas.microsoft.com/office/powerpoint/2010/main" val="573042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F7ED6F-11AB-2A03-BAE1-3F1008A0C97F}"/>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3" name="Text Placeholder 2"/>
          <p:cNvSpPr>
            <a:spLocks noGrp="1"/>
          </p:cNvSpPr>
          <p:nvPr>
            <p:ph type="body" idx="1"/>
          </p:nvPr>
        </p:nvSpPr>
        <p:spPr>
          <a:xfrm>
            <a:off x="839789" y="938994"/>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1762907"/>
            <a:ext cx="5157787" cy="442675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938994"/>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1762907"/>
            <a:ext cx="5183188" cy="442675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AF156F6-22DC-406E-A3D5-5D3596B67360}"/>
              </a:ext>
            </a:extLst>
          </p:cNvPr>
          <p:cNvSpPr>
            <a:spLocks noGrp="1"/>
          </p:cNvSpPr>
          <p:nvPr>
            <p:ph type="title"/>
          </p:nvPr>
        </p:nvSpPr>
        <p:spPr>
          <a:xfrm>
            <a:off x="3" y="1"/>
            <a:ext cx="12191999" cy="574767"/>
          </a:xfrm>
        </p:spPr>
        <p:txBody>
          <a:bodyPr>
            <a:normAutofit/>
          </a:bodyPr>
          <a:lstStyle>
            <a:lvl1pPr>
              <a:defRPr sz="2800" b="1"/>
            </a:lvl1pPr>
          </a:lstStyle>
          <a:p>
            <a:r>
              <a:rPr lang="en-US"/>
              <a:t>Click to edit Master title style</a:t>
            </a:r>
            <a:endParaRPr lang="en-US" dirty="0"/>
          </a:p>
        </p:txBody>
      </p:sp>
    </p:spTree>
    <p:extLst>
      <p:ext uri="{BB962C8B-B14F-4D97-AF65-F5344CB8AC3E}">
        <p14:creationId xmlns:p14="http://schemas.microsoft.com/office/powerpoint/2010/main" val="186967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1FB4DF-19D9-D7D1-3CDE-4817547AA869}"/>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2" name="Title 1">
            <a:extLst>
              <a:ext uri="{FF2B5EF4-FFF2-40B4-BE49-F238E27FC236}">
                <a16:creationId xmlns:a16="http://schemas.microsoft.com/office/drawing/2014/main" id="{68D0CB11-64DF-4D2D-B155-E7B3E3B5B6FF}"/>
              </a:ext>
            </a:extLst>
          </p:cNvPr>
          <p:cNvSpPr>
            <a:spLocks noGrp="1"/>
          </p:cNvSpPr>
          <p:nvPr>
            <p:ph type="title"/>
          </p:nvPr>
        </p:nvSpPr>
        <p:spPr>
          <a:xfrm>
            <a:off x="0" y="-1"/>
            <a:ext cx="12192000" cy="574767"/>
          </a:xfrm>
        </p:spPr>
        <p:txBody>
          <a:bodyPr>
            <a:normAutofit/>
          </a:bodyPr>
          <a:lstStyle>
            <a:lvl1pPr>
              <a:defRPr sz="2800" b="1"/>
            </a:lvl1pPr>
          </a:lstStyle>
          <a:p>
            <a:r>
              <a:rPr lang="en-US"/>
              <a:t>Click to edit Master title style</a:t>
            </a:r>
            <a:endParaRPr lang="en-US" dirty="0"/>
          </a:p>
        </p:txBody>
      </p:sp>
    </p:spTree>
    <p:extLst>
      <p:ext uri="{BB962C8B-B14F-4D97-AF65-F5344CB8AC3E}">
        <p14:creationId xmlns:p14="http://schemas.microsoft.com/office/powerpoint/2010/main" val="766366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734294"/>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734295"/>
            <a:ext cx="6172200" cy="5403851"/>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334494"/>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6930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9C850D-671A-D59B-C078-D761E9E3381A}"/>
              </a:ext>
            </a:extLst>
          </p:cNvPr>
          <p:cNvPicPr>
            <a:picLocks noChangeAspect="1"/>
          </p:cNvPicPr>
          <p:nvPr userDrawn="1"/>
        </p:nvPicPr>
        <p:blipFill>
          <a:blip r:embed="rId2"/>
          <a:stretch>
            <a:fillRect/>
          </a:stretch>
        </p:blipFill>
        <p:spPr>
          <a:xfrm>
            <a:off x="-2624" y="31618"/>
            <a:ext cx="12179300" cy="1473200"/>
          </a:xfrm>
          <a:prstGeom prst="rect">
            <a:avLst/>
          </a:prstGeom>
        </p:spPr>
      </p:pic>
      <p:sp>
        <p:nvSpPr>
          <p:cNvPr id="3" name="Vertical Text Placeholder 2"/>
          <p:cNvSpPr>
            <a:spLocks noGrp="1"/>
          </p:cNvSpPr>
          <p:nvPr>
            <p:ph type="body" orient="vert" idx="1"/>
          </p:nvPr>
        </p:nvSpPr>
        <p:spPr>
          <a:xfrm>
            <a:off x="838200" y="938994"/>
            <a:ext cx="10515600" cy="4884594"/>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F2A190E-289D-4AA4-92F7-4D95E48205BF}"/>
              </a:ext>
            </a:extLst>
          </p:cNvPr>
          <p:cNvSpPr>
            <a:spLocks noGrp="1"/>
          </p:cNvSpPr>
          <p:nvPr>
            <p:ph type="title"/>
          </p:nvPr>
        </p:nvSpPr>
        <p:spPr>
          <a:xfrm>
            <a:off x="-1" y="1"/>
            <a:ext cx="12192001" cy="574767"/>
          </a:xfrm>
        </p:spPr>
        <p:txBody>
          <a:bodyPr>
            <a:normAutofit/>
          </a:bodyPr>
          <a:lstStyle>
            <a:lvl1pPr>
              <a:defRPr sz="2800" b="1"/>
            </a:lvl1pPr>
          </a:lstStyle>
          <a:p>
            <a:r>
              <a:rPr lang="en-US"/>
              <a:t>Click to edit Master title style</a:t>
            </a:r>
            <a:endParaRPr lang="en-US" dirty="0"/>
          </a:p>
        </p:txBody>
      </p:sp>
    </p:spTree>
    <p:extLst>
      <p:ext uri="{BB962C8B-B14F-4D97-AF65-F5344CB8AC3E}">
        <p14:creationId xmlns:p14="http://schemas.microsoft.com/office/powerpoint/2010/main" val="605122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928255"/>
            <a:ext cx="2628900" cy="524870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928255"/>
            <a:ext cx="7734300" cy="524870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24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A view of the earth from space&#10;&#10;Description automatically generated with medium confidence">
            <a:extLst>
              <a:ext uri="{FF2B5EF4-FFF2-40B4-BE49-F238E27FC236}">
                <a16:creationId xmlns:a16="http://schemas.microsoft.com/office/drawing/2014/main" id="{12CC57FC-8F92-5F9D-EAEA-9F1511F55F73}"/>
              </a:ext>
            </a:extLst>
          </p:cNvPr>
          <p:cNvPicPr>
            <a:picLocks noChangeAspect="1"/>
          </p:cNvPicPr>
          <p:nvPr userDrawn="1"/>
        </p:nvPicPr>
        <p:blipFill>
          <a:blip r:embed="rId11"/>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F1FD367-60AB-1A70-9F69-72D294EB2686}"/>
              </a:ext>
            </a:extLst>
          </p:cNvPr>
          <p:cNvPicPr>
            <a:picLocks noChangeAspect="1"/>
          </p:cNvPicPr>
          <p:nvPr userDrawn="1"/>
        </p:nvPicPr>
        <p:blipFill>
          <a:blip r:embed="rId12"/>
          <a:stretch>
            <a:fillRect/>
          </a:stretch>
        </p:blipFill>
        <p:spPr>
          <a:xfrm>
            <a:off x="138819" y="6344036"/>
            <a:ext cx="11899103" cy="507786"/>
          </a:xfrm>
          <a:prstGeom prst="rect">
            <a:avLst/>
          </a:prstGeom>
        </p:spPr>
      </p:pic>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51753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70" r:id="rId8"/>
    <p:sldLayoutId id="2147483671" r:id="rId9"/>
  </p:sldLayoutIdLst>
  <p:txStyles>
    <p:titleStyle>
      <a:lvl1pPr algn="l" defTabSz="914400" rtl="0" eaLnBrk="1" latinLnBrk="0" hangingPunct="1">
        <a:lnSpc>
          <a:spcPct val="90000"/>
        </a:lnSpc>
        <a:spcBef>
          <a:spcPct val="0"/>
        </a:spcBef>
        <a:buNone/>
        <a:defRPr sz="4400" kern="1200">
          <a:solidFill>
            <a:schemeClr val="tx1">
              <a:lumMod val="8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3E3E-2129-4D6B-9BDC-99F0DEE0FAD9}"/>
              </a:ext>
            </a:extLst>
          </p:cNvPr>
          <p:cNvSpPr>
            <a:spLocks noGrp="1"/>
          </p:cNvSpPr>
          <p:nvPr>
            <p:ph type="ctrTitle"/>
          </p:nvPr>
        </p:nvSpPr>
        <p:spPr/>
        <p:txBody>
          <a:bodyPr>
            <a:noAutofit/>
          </a:bodyPr>
          <a:lstStyle/>
          <a:p>
            <a:r>
              <a:rPr lang="en-US" sz="4500" dirty="0">
                <a:latin typeface="Calibri" panose="020F0502020204030204" pitchFamily="34" charset="0"/>
                <a:ea typeface="Calibri" panose="020F0502020204030204" pitchFamily="34" charset="0"/>
                <a:cs typeface="Calibri" panose="020F0502020204030204" pitchFamily="34" charset="0"/>
              </a:rPr>
              <a:t>Accounting for Orbital Long-Duration Eclipses for Lunar Trailblazer</a:t>
            </a:r>
            <a:br>
              <a:rPr lang="en-US" sz="4500" dirty="0">
                <a:latin typeface="Calibri" panose="020F0502020204030204" pitchFamily="34" charset="0"/>
                <a:ea typeface="Calibri" panose="020F0502020204030204" pitchFamily="34" charset="0"/>
                <a:cs typeface="Calibri" panose="020F0502020204030204" pitchFamily="34" charset="0"/>
              </a:rPr>
            </a:br>
            <a:r>
              <a:rPr lang="en-US" sz="4500" dirty="0">
                <a:latin typeface="Calibri" panose="020F0502020204030204" pitchFamily="34" charset="0"/>
                <a:ea typeface="Calibri" panose="020F0502020204030204" pitchFamily="34" charset="0"/>
                <a:cs typeface="Calibri" panose="020F0502020204030204" pitchFamily="34" charset="0"/>
              </a:rPr>
              <a:t>Mission Operations</a:t>
            </a:r>
          </a:p>
        </p:txBody>
      </p:sp>
      <p:sp>
        <p:nvSpPr>
          <p:cNvPr id="3" name="Subtitle 2">
            <a:extLst>
              <a:ext uri="{FF2B5EF4-FFF2-40B4-BE49-F238E27FC236}">
                <a16:creationId xmlns:a16="http://schemas.microsoft.com/office/drawing/2014/main" id="{69D24E4E-AFE2-4CFD-93ED-0093E24B6DBA}"/>
              </a:ext>
            </a:extLst>
          </p:cNvPr>
          <p:cNvSpPr>
            <a:spLocks noGrp="1"/>
          </p:cNvSpPr>
          <p:nvPr>
            <p:ph type="subTitle" idx="1"/>
          </p:nvPr>
        </p:nvSpPr>
        <p:spPr>
          <a:xfrm>
            <a:off x="1524000" y="3801545"/>
            <a:ext cx="9144000" cy="1655762"/>
          </a:xfrm>
        </p:spPr>
        <p:txBody>
          <a:bodyPr>
            <a:normAutofit/>
          </a:bodyPr>
          <a:lstStyle/>
          <a:p>
            <a:pPr algn="ctr" rtl="0">
              <a:buNone/>
            </a:pP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Miina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Anvelt</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Bethany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Ehlmann</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Lee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Bennett</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Judy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Adler</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Elise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Furlan</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Elena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Scire</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algn="ctr" rtl="0">
              <a:buNone/>
            </a:pP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Sergio Fajardo-</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Ascosta</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800" b="0" i="0" u="none" strike="noStrike"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Jacob </a:t>
            </a:r>
            <a:r>
              <a:rPr lang="en-US" sz="18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Llamas</a:t>
            </a:r>
            <a:r>
              <a:rPr lang="en-US" sz="18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endParaRPr lang="en-US"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ctr" rtl="0">
              <a:buNone/>
            </a:pPr>
            <a:r>
              <a:rPr lang="en-US" sz="14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4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California</a:t>
            </a: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Institute of Technology, 1200 E. California Blvd. Pasadena, CA 91125;</a:t>
            </a:r>
            <a:endParaRPr lang="en-US" sz="1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buNone/>
            </a:pPr>
            <a:r>
              <a:rPr lang="en-US" sz="1400" b="0" i="0" u="none" strike="noStrike" baseline="300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4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Caltech</a:t>
            </a:r>
            <a:r>
              <a:rPr lang="en-US"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/IPAC, 1200 E. California Blvd. Pasadena, CA 91125</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1E58022D-9A31-D938-5EB3-A85E0091BE5D}"/>
              </a:ext>
            </a:extLst>
          </p:cNvPr>
          <p:cNvSpPr>
            <a:spLocks noChangeArrowheads="1"/>
          </p:cNvSpPr>
          <p:nvPr/>
        </p:nvSpPr>
        <p:spPr bwMode="auto">
          <a:xfrm>
            <a:off x="3108643" y="611010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2518972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11193-3BA7-C4F2-1E6F-0AC11A0B2DE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B5DF1B-2840-B242-5697-C74A87D0C0E4}"/>
              </a:ext>
            </a:extLst>
          </p:cNvPr>
          <p:cNvSpPr>
            <a:spLocks noGrp="1"/>
          </p:cNvSpPr>
          <p:nvPr>
            <p:ph idx="1"/>
          </p:nvPr>
        </p:nvSpPr>
        <p:spPr>
          <a:xfrm>
            <a:off x="850606" y="1750398"/>
            <a:ext cx="8197702" cy="3547946"/>
          </a:xfrm>
        </p:spPr>
        <p:txBody>
          <a:bodyPr>
            <a:normAutofit/>
          </a:bodyPr>
          <a:lstStyle/>
          <a:p>
            <a:pPr marL="514350" indent="-514350">
              <a:buAutoNum type="arabicPeriod"/>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Introduction </a:t>
            </a:r>
          </a:p>
          <a:p>
            <a:pPr marL="514350" indent="-514350">
              <a:buAutoNum type="arabicPeriod"/>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Background and Past Mission Solutions</a:t>
            </a:r>
          </a:p>
          <a:p>
            <a:pPr marL="514350" indent="-514350">
              <a:buAutoNum type="arabicPeriod"/>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Methods</a:t>
            </a:r>
          </a:p>
          <a:p>
            <a:pPr marL="514350" indent="-514350">
              <a:buAutoNum type="arabicPeriod"/>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Results</a:t>
            </a:r>
          </a:p>
          <a:p>
            <a:pPr marL="514350" indent="-514350">
              <a:buAutoNum type="arabicPeriod"/>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Conclusions</a:t>
            </a:r>
          </a:p>
        </p:txBody>
      </p:sp>
      <p:sp>
        <p:nvSpPr>
          <p:cNvPr id="3" name="Title 2">
            <a:extLst>
              <a:ext uri="{FF2B5EF4-FFF2-40B4-BE49-F238E27FC236}">
                <a16:creationId xmlns:a16="http://schemas.microsoft.com/office/drawing/2014/main" id="{D302A1EE-9D97-1BA4-D4CE-77C65C99D25F}"/>
              </a:ext>
            </a:extLst>
          </p:cNvPr>
          <p:cNvSpPr>
            <a:spLocks noGrp="1"/>
          </p:cNvSpPr>
          <p:nvPr>
            <p:ph type="title"/>
          </p:nvPr>
        </p:nvSpPr>
        <p:spPr>
          <a:xfrm>
            <a:off x="209440" y="30130"/>
            <a:ext cx="7523642" cy="574767"/>
          </a:xfrm>
        </p:spPr>
        <p:txBody>
          <a:bodyPr>
            <a:normAutofit/>
          </a:bodyPr>
          <a:lstStyle/>
          <a:p>
            <a:r>
              <a:rPr lang="en-US" sz="3400" dirty="0">
                <a:solidFill>
                  <a:schemeClr val="tx1"/>
                </a:solidFill>
                <a:latin typeface="Calibri" panose="020F0502020204030204" pitchFamily="34" charset="0"/>
                <a:ea typeface="Calibri" panose="020F0502020204030204" pitchFamily="34" charset="0"/>
                <a:cs typeface="Calibri" panose="020F0502020204030204" pitchFamily="34" charset="0"/>
              </a:rPr>
              <a:t>Outline</a:t>
            </a:r>
          </a:p>
        </p:txBody>
      </p:sp>
      <p:sp>
        <p:nvSpPr>
          <p:cNvPr id="9" name="TextBox 8">
            <a:extLst>
              <a:ext uri="{FF2B5EF4-FFF2-40B4-BE49-F238E27FC236}">
                <a16:creationId xmlns:a16="http://schemas.microsoft.com/office/drawing/2014/main" id="{00FBD4C1-F164-4E00-51E0-EA4AC2E97CD5}"/>
              </a:ext>
            </a:extLst>
          </p:cNvPr>
          <p:cNvSpPr txBox="1"/>
          <p:nvPr/>
        </p:nvSpPr>
        <p:spPr>
          <a:xfrm>
            <a:off x="7485321" y="5125737"/>
            <a:ext cx="3732027" cy="338554"/>
          </a:xfrm>
          <a:prstGeom prst="rect">
            <a:avLst/>
          </a:prstGeom>
          <a:noFill/>
        </p:spPr>
        <p:txBody>
          <a:bodyPr wrap="square">
            <a:spAutoFit/>
          </a:bodyPr>
          <a:lstStyle/>
          <a:p>
            <a:pPr rtl="0">
              <a:buNone/>
            </a:pP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Fig. 1 A rendering of the Lunar Trailblazer spacecraft created by Lockheed Martin </a:t>
            </a:r>
          </a:p>
          <a:p>
            <a:pPr rtl="0">
              <a:buNone/>
            </a:pP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(Source: Ehlmann et. al., 2022)</a:t>
            </a:r>
            <a:endParaRPr lang="en-US" sz="800" b="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Rectangle 1">
            <a:extLst>
              <a:ext uri="{FF2B5EF4-FFF2-40B4-BE49-F238E27FC236}">
                <a16:creationId xmlns:a16="http://schemas.microsoft.com/office/drawing/2014/main" id="{B2C68506-CE0B-ECB3-29CF-6A38501ABA71}"/>
              </a:ext>
            </a:extLst>
          </p:cNvPr>
          <p:cNvSpPr>
            <a:spLocks noChangeArrowheads="1"/>
          </p:cNvSpPr>
          <p:nvPr/>
        </p:nvSpPr>
        <p:spPr bwMode="auto">
          <a:xfrm>
            <a:off x="3108643" y="6119732"/>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103311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66B50C-9F1E-8D9C-9CB8-4D5E130862B4}"/>
              </a:ext>
            </a:extLst>
          </p:cNvPr>
          <p:cNvSpPr/>
          <p:nvPr/>
        </p:nvSpPr>
        <p:spPr>
          <a:xfrm>
            <a:off x="7443698" y="810016"/>
            <a:ext cx="3060833" cy="196551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9671C927-5A47-D248-BE01-FEAF8E478334}"/>
              </a:ext>
            </a:extLst>
          </p:cNvPr>
          <p:cNvSpPr>
            <a:spLocks noGrp="1"/>
          </p:cNvSpPr>
          <p:nvPr>
            <p:ph idx="1"/>
          </p:nvPr>
        </p:nvSpPr>
        <p:spPr>
          <a:xfrm>
            <a:off x="519318" y="810015"/>
            <a:ext cx="5967551" cy="5237969"/>
          </a:xfrm>
        </p:spPr>
        <p:txBody>
          <a:bodyPr>
            <a:normAutofit fontScale="92500"/>
          </a:bodyPr>
          <a:lstStyle/>
          <a:p>
            <a:pPr marL="0" indent="0">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SIMPLEx</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mission on a lunar orbit that aims to investigate the presence of water on the Moon and the thermophysical properties of the lunar surface</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Launched on February 27</a:t>
            </a:r>
            <a:r>
              <a:rPr lang="en-US"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th</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2025</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Based on its reference trajectory, the Lunar Trailblazer (LTB) spacecraft was expected to experience three total lunar eclipses</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March 14, 2025</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September 7, 2025</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March 3, 2026</a:t>
            </a:r>
          </a:p>
        </p:txBody>
      </p:sp>
      <p:sp>
        <p:nvSpPr>
          <p:cNvPr id="3" name="Title 2">
            <a:extLst>
              <a:ext uri="{FF2B5EF4-FFF2-40B4-BE49-F238E27FC236}">
                <a16:creationId xmlns:a16="http://schemas.microsoft.com/office/drawing/2014/main" id="{7C8A974D-C2EF-DE40-851F-1D8640F771D0}"/>
              </a:ext>
            </a:extLst>
          </p:cNvPr>
          <p:cNvSpPr>
            <a:spLocks noGrp="1"/>
          </p:cNvSpPr>
          <p:nvPr>
            <p:ph type="title"/>
          </p:nvPr>
        </p:nvSpPr>
        <p:spPr>
          <a:xfrm>
            <a:off x="209440" y="28449"/>
            <a:ext cx="7523642" cy="574767"/>
          </a:xfrm>
        </p:spPr>
        <p:txBody>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What is the Lunar Trailblazer Mission?</a:t>
            </a:r>
          </a:p>
        </p:txBody>
      </p:sp>
      <p:pic>
        <p:nvPicPr>
          <p:cNvPr id="1026" name="Picture 2" descr="Lunar Trailblazer | NASA Jet Propulsion Laboratory (JPL)">
            <a:extLst>
              <a:ext uri="{FF2B5EF4-FFF2-40B4-BE49-F238E27FC236}">
                <a16:creationId xmlns:a16="http://schemas.microsoft.com/office/drawing/2014/main" id="{F785D5A0-7389-71CA-F3C5-A13FEB5DD5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619"/>
          <a:stretch/>
        </p:blipFill>
        <p:spPr bwMode="auto">
          <a:xfrm>
            <a:off x="7552453" y="857862"/>
            <a:ext cx="2359152" cy="185956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319C77E-21C7-BA24-B70C-B19B66684B7A}"/>
              </a:ext>
            </a:extLst>
          </p:cNvPr>
          <p:cNvSpPr txBox="1"/>
          <p:nvPr/>
        </p:nvSpPr>
        <p:spPr>
          <a:xfrm>
            <a:off x="9893870" y="941259"/>
            <a:ext cx="668017" cy="1692771"/>
          </a:xfrm>
          <a:prstGeom prst="rect">
            <a:avLst/>
          </a:prstGeom>
          <a:noFill/>
        </p:spPr>
        <p:txBody>
          <a:bodyPr wrap="square">
            <a:spAutoFit/>
          </a:bodyPr>
          <a:lstStyle/>
          <a:p>
            <a:pPr rtl="0">
              <a:buNone/>
            </a:pP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Fig. 1 A rendering of the Lunar Trailblazer spacecraft created by Lockheed Martin (Source: Ehlmann et. al., 2022)</a:t>
            </a:r>
            <a:endParaRPr lang="en-US" sz="800" b="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35D9CCD-574C-1197-D2E2-C6E30FCF79A0}"/>
              </a:ext>
            </a:extLst>
          </p:cNvPr>
          <p:cNvSpPr txBox="1"/>
          <p:nvPr/>
        </p:nvSpPr>
        <p:spPr>
          <a:xfrm>
            <a:off x="6412066" y="2974821"/>
            <a:ext cx="5342579" cy="3016210"/>
          </a:xfrm>
          <a:prstGeom prst="rect">
            <a:avLst/>
          </a:prstGeom>
          <a:noFill/>
        </p:spPr>
        <p:txBody>
          <a:bodyPr wrap="square">
            <a:spAutoFit/>
          </a:bodyPr>
          <a:lstStyle/>
          <a:p>
            <a:r>
              <a:rPr lang="en-US" sz="1900" dirty="0">
                <a:latin typeface="Calibri" panose="020F0502020204030204" pitchFamily="34" charset="0"/>
                <a:ea typeface="Calibri" panose="020F0502020204030204" pitchFamily="34" charset="0"/>
                <a:cs typeface="Calibri" panose="020F0502020204030204" pitchFamily="34" charset="0"/>
              </a:rPr>
              <a:t>Current Spacecraft Status:</a:t>
            </a:r>
          </a:p>
          <a:p>
            <a:pPr marL="285750" indent="-285750">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Solar panels are oriented away from the Sun: this means no attitude control or radio</a:t>
            </a:r>
          </a:p>
          <a:p>
            <a:pPr marL="285750" indent="-285750">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From ground-based observation, solar panels may reorient towards the Sun in next weeks</a:t>
            </a:r>
          </a:p>
          <a:p>
            <a:pPr marL="285750" indent="-285750">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Listening for signal with ground stations because spacecraft has delta-v to return to the Moon, if commanding/function can be re-established</a:t>
            </a:r>
          </a:p>
          <a:p>
            <a:pPr marL="285750" indent="-285750">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Thank you to NASA and the broader space community for all their support!</a:t>
            </a:r>
          </a:p>
        </p:txBody>
      </p:sp>
      <p:sp>
        <p:nvSpPr>
          <p:cNvPr id="17" name="Rectangle 1">
            <a:extLst>
              <a:ext uri="{FF2B5EF4-FFF2-40B4-BE49-F238E27FC236}">
                <a16:creationId xmlns:a16="http://schemas.microsoft.com/office/drawing/2014/main" id="{936B1F2A-9635-EF3E-F462-5F04CCF85741}"/>
              </a:ext>
            </a:extLst>
          </p:cNvPr>
          <p:cNvSpPr>
            <a:spLocks noChangeArrowheads="1"/>
          </p:cNvSpPr>
          <p:nvPr/>
        </p:nvSpPr>
        <p:spPr bwMode="auto">
          <a:xfrm>
            <a:off x="3108643" y="61293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60888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23AB6-A563-A273-E957-289FC6F8C7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699318-1ADC-5804-0268-D12D18940F36}"/>
              </a:ext>
            </a:extLst>
          </p:cNvPr>
          <p:cNvSpPr>
            <a:spLocks noGrp="1"/>
          </p:cNvSpPr>
          <p:nvPr>
            <p:ph idx="1"/>
          </p:nvPr>
        </p:nvSpPr>
        <p:spPr>
          <a:xfrm>
            <a:off x="838200" y="1024058"/>
            <a:ext cx="10049540" cy="1676615"/>
          </a:xfrm>
        </p:spPr>
        <p:txBody>
          <a:bodyPr>
            <a:normAutofit fontScale="92500"/>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Develop and test a procedure for the LTB spacecraft mission operations to ensure power management through a long-duration eclipse scenario</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The main objectives:</a:t>
            </a:r>
          </a:p>
        </p:txBody>
      </p:sp>
      <p:sp>
        <p:nvSpPr>
          <p:cNvPr id="6" name="Title 2">
            <a:extLst>
              <a:ext uri="{FF2B5EF4-FFF2-40B4-BE49-F238E27FC236}">
                <a16:creationId xmlns:a16="http://schemas.microsoft.com/office/drawing/2014/main" id="{69A570A0-5F61-6493-6A4A-EECF00BF69C0}"/>
              </a:ext>
            </a:extLst>
          </p:cNvPr>
          <p:cNvSpPr txBox="1">
            <a:spLocks/>
          </p:cNvSpPr>
          <p:nvPr/>
        </p:nvSpPr>
        <p:spPr>
          <a:xfrm>
            <a:off x="238126" y="54878"/>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Goals</a:t>
            </a:r>
          </a:p>
        </p:txBody>
      </p:sp>
      <p:sp>
        <p:nvSpPr>
          <p:cNvPr id="7" name="Rectangle: Rounded Corners 6">
            <a:extLst>
              <a:ext uri="{FF2B5EF4-FFF2-40B4-BE49-F238E27FC236}">
                <a16:creationId xmlns:a16="http://schemas.microsoft.com/office/drawing/2014/main" id="{4D3A66BA-FE9F-E6CB-9C6E-BF6C3B7F6C99}"/>
              </a:ext>
            </a:extLst>
          </p:cNvPr>
          <p:cNvSpPr/>
          <p:nvPr/>
        </p:nvSpPr>
        <p:spPr>
          <a:xfrm>
            <a:off x="655673" y="2729106"/>
            <a:ext cx="3391786" cy="3141616"/>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1. </a:t>
            </a:r>
          </a:p>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Spacecraft can enter the long-duration eclipse procedure through an autonomous sequence for pre-planned eclipse scenarios</a:t>
            </a:r>
          </a:p>
        </p:txBody>
      </p:sp>
      <p:sp>
        <p:nvSpPr>
          <p:cNvPr id="10" name="Rectangle: Rounded Corners 9">
            <a:extLst>
              <a:ext uri="{FF2B5EF4-FFF2-40B4-BE49-F238E27FC236}">
                <a16:creationId xmlns:a16="http://schemas.microsoft.com/office/drawing/2014/main" id="{5D8459F8-19D2-FF71-FE6B-28860FB46D65}"/>
              </a:ext>
            </a:extLst>
          </p:cNvPr>
          <p:cNvSpPr/>
          <p:nvPr/>
        </p:nvSpPr>
        <p:spPr>
          <a:xfrm>
            <a:off x="4400107" y="2729106"/>
            <a:ext cx="3391786" cy="3141616"/>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2. </a:t>
            </a:r>
          </a:p>
          <a:p>
            <a:pPr algn="ct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Spacecraft uses minimal battery power while in the eclipse scenario</a:t>
            </a:r>
          </a:p>
          <a:p>
            <a:pPr algn="ct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D48D4749-0DC6-5DDE-B702-5D4A005C0B86}"/>
              </a:ext>
            </a:extLst>
          </p:cNvPr>
          <p:cNvSpPr/>
          <p:nvPr/>
        </p:nvSpPr>
        <p:spPr>
          <a:xfrm>
            <a:off x="8144541" y="2729106"/>
            <a:ext cx="3391786" cy="3141616"/>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3. </a:t>
            </a:r>
          </a:p>
          <a:p>
            <a:pPr algn="ct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Spacecraft exits eclipse scenario and restores nominal operations to continue scientific research</a:t>
            </a:r>
          </a:p>
        </p:txBody>
      </p:sp>
      <p:sp>
        <p:nvSpPr>
          <p:cNvPr id="3" name="Rectangle 1">
            <a:extLst>
              <a:ext uri="{FF2B5EF4-FFF2-40B4-BE49-F238E27FC236}">
                <a16:creationId xmlns:a16="http://schemas.microsoft.com/office/drawing/2014/main" id="{F107549A-8618-6D78-2B7E-57B8BB936C66}"/>
              </a:ext>
            </a:extLst>
          </p:cNvPr>
          <p:cNvSpPr>
            <a:spLocks noChangeArrowheads="1"/>
          </p:cNvSpPr>
          <p:nvPr/>
        </p:nvSpPr>
        <p:spPr bwMode="auto">
          <a:xfrm>
            <a:off x="3108643" y="61293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73846407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50470-C487-C087-A112-93D28FC1E9B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E999CB-ED86-201E-FA15-E54B394E2EA9}"/>
              </a:ext>
            </a:extLst>
          </p:cNvPr>
          <p:cNvSpPr>
            <a:spLocks noGrp="1"/>
          </p:cNvSpPr>
          <p:nvPr>
            <p:ph idx="1"/>
          </p:nvPr>
        </p:nvSpPr>
        <p:spPr>
          <a:xfrm>
            <a:off x="838200" y="750219"/>
            <a:ext cx="10049540" cy="687784"/>
          </a:xfrm>
        </p:spPr>
        <p:txBody>
          <a:bodyPr>
            <a:normAutofit/>
          </a:bodyPr>
          <a:lstStyle/>
          <a:p>
            <a:pPr marL="0" indent="0">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Approximate number of spacecraft launched into a Lunar orbit:</a:t>
            </a:r>
          </a:p>
        </p:txBody>
      </p:sp>
      <p:sp>
        <p:nvSpPr>
          <p:cNvPr id="6" name="Title 2">
            <a:extLst>
              <a:ext uri="{FF2B5EF4-FFF2-40B4-BE49-F238E27FC236}">
                <a16:creationId xmlns:a16="http://schemas.microsoft.com/office/drawing/2014/main" id="{21FE07CF-FFB1-54B5-F82C-8C435A5CE905}"/>
              </a:ext>
            </a:extLst>
          </p:cNvPr>
          <p:cNvSpPr txBox="1">
            <a:spLocks/>
          </p:cNvSpPr>
          <p:nvPr/>
        </p:nvSpPr>
        <p:spPr>
          <a:xfrm>
            <a:off x="230385" y="41203"/>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Spacecraft in Earth Orbit vs. Lunar Orbit</a:t>
            </a:r>
          </a:p>
        </p:txBody>
      </p:sp>
      <p:sp>
        <p:nvSpPr>
          <p:cNvPr id="3" name="Content Placeholder 1">
            <a:extLst>
              <a:ext uri="{FF2B5EF4-FFF2-40B4-BE49-F238E27FC236}">
                <a16:creationId xmlns:a16="http://schemas.microsoft.com/office/drawing/2014/main" id="{1AFDD3B6-DB80-65CA-0890-ED1A9BA34383}"/>
              </a:ext>
            </a:extLst>
          </p:cNvPr>
          <p:cNvSpPr txBox="1">
            <a:spLocks/>
          </p:cNvSpPr>
          <p:nvPr/>
        </p:nvSpPr>
        <p:spPr>
          <a:xfrm>
            <a:off x="838200" y="3065168"/>
            <a:ext cx="10049540" cy="68778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Approximate number of spacecraft still in an Earth orbit:</a:t>
            </a:r>
          </a:p>
        </p:txBody>
      </p:sp>
      <p:sp>
        <p:nvSpPr>
          <p:cNvPr id="4" name="Content Placeholder 1">
            <a:extLst>
              <a:ext uri="{FF2B5EF4-FFF2-40B4-BE49-F238E27FC236}">
                <a16:creationId xmlns:a16="http://schemas.microsoft.com/office/drawing/2014/main" id="{6F903BEA-73A3-CB60-4CF7-AE6041BB4B42}"/>
              </a:ext>
            </a:extLst>
          </p:cNvPr>
          <p:cNvSpPr txBox="1">
            <a:spLocks/>
          </p:cNvSpPr>
          <p:nvPr/>
        </p:nvSpPr>
        <p:spPr>
          <a:xfrm>
            <a:off x="4765158" y="1442289"/>
            <a:ext cx="3390014" cy="687784"/>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7000" dirty="0">
                <a:solidFill>
                  <a:schemeClr val="tx1"/>
                </a:solidFill>
                <a:latin typeface="Calibri" panose="020F0502020204030204" pitchFamily="34" charset="0"/>
                <a:ea typeface="Calibri" panose="020F0502020204030204" pitchFamily="34" charset="0"/>
                <a:cs typeface="Calibri" panose="020F0502020204030204" pitchFamily="34" charset="0"/>
              </a:rPr>
              <a:t>&lt;100</a:t>
            </a:r>
          </a:p>
        </p:txBody>
      </p:sp>
      <p:sp>
        <p:nvSpPr>
          <p:cNvPr id="5" name="Content Placeholder 1">
            <a:extLst>
              <a:ext uri="{FF2B5EF4-FFF2-40B4-BE49-F238E27FC236}">
                <a16:creationId xmlns:a16="http://schemas.microsoft.com/office/drawing/2014/main" id="{8D881044-8E4C-DFD2-53BF-96D1D1A140DE}"/>
              </a:ext>
            </a:extLst>
          </p:cNvPr>
          <p:cNvSpPr txBox="1">
            <a:spLocks/>
          </p:cNvSpPr>
          <p:nvPr/>
        </p:nvSpPr>
        <p:spPr>
          <a:xfrm>
            <a:off x="4371754" y="3736893"/>
            <a:ext cx="3390014" cy="687784"/>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7000" dirty="0">
                <a:solidFill>
                  <a:schemeClr val="tx1"/>
                </a:solidFill>
                <a:latin typeface="Calibri" panose="020F0502020204030204" pitchFamily="34" charset="0"/>
                <a:ea typeface="Calibri" panose="020F0502020204030204" pitchFamily="34" charset="0"/>
                <a:cs typeface="Calibri" panose="020F0502020204030204" pitchFamily="34" charset="0"/>
              </a:rPr>
              <a:t>~14,050</a:t>
            </a:r>
          </a:p>
        </p:txBody>
      </p:sp>
      <p:sp>
        <p:nvSpPr>
          <p:cNvPr id="8" name="Content Placeholder 1">
            <a:extLst>
              <a:ext uri="{FF2B5EF4-FFF2-40B4-BE49-F238E27FC236}">
                <a16:creationId xmlns:a16="http://schemas.microsoft.com/office/drawing/2014/main" id="{5E7D0AB9-3691-0A81-5C69-F490047B4195}"/>
              </a:ext>
            </a:extLst>
          </p:cNvPr>
          <p:cNvSpPr txBox="1">
            <a:spLocks/>
          </p:cNvSpPr>
          <p:nvPr/>
        </p:nvSpPr>
        <p:spPr>
          <a:xfrm>
            <a:off x="838200" y="5308609"/>
            <a:ext cx="10760242" cy="68778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Difference highlights how dealing with long-duration eclipses in a lunar orbit is a relatively newer concern and different strategies have been used by past missions</a:t>
            </a:r>
          </a:p>
        </p:txBody>
      </p:sp>
      <p:sp>
        <p:nvSpPr>
          <p:cNvPr id="9" name="Rectangle 1">
            <a:extLst>
              <a:ext uri="{FF2B5EF4-FFF2-40B4-BE49-F238E27FC236}">
                <a16:creationId xmlns:a16="http://schemas.microsoft.com/office/drawing/2014/main" id="{1F6F8A9F-C87D-875D-8BA0-542FD96A1BC7}"/>
              </a:ext>
            </a:extLst>
          </p:cNvPr>
          <p:cNvSpPr>
            <a:spLocks noChangeArrowheads="1"/>
          </p:cNvSpPr>
          <p:nvPr/>
        </p:nvSpPr>
        <p:spPr bwMode="auto">
          <a:xfrm>
            <a:off x="4361425" y="2526729"/>
            <a:ext cx="3299301" cy="22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5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Source: (Wikipedia Contributors, </a:t>
            </a:r>
            <a:r>
              <a:rPr kumimoji="0" lang="en-US" altLang="en-US" sz="85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List of Extraterrestrial Orbiters, </a:t>
            </a:r>
            <a:r>
              <a:rPr kumimoji="0" lang="en-US" altLang="en-US" sz="85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2025)</a:t>
            </a:r>
          </a:p>
        </p:txBody>
      </p:sp>
      <p:sp>
        <p:nvSpPr>
          <p:cNvPr id="13" name="Rectangle 2">
            <a:extLst>
              <a:ext uri="{FF2B5EF4-FFF2-40B4-BE49-F238E27FC236}">
                <a16:creationId xmlns:a16="http://schemas.microsoft.com/office/drawing/2014/main" id="{4BF59502-F839-F9CE-56F8-121E5977C267}"/>
              </a:ext>
            </a:extLst>
          </p:cNvPr>
          <p:cNvSpPr>
            <a:spLocks noChangeArrowheads="1"/>
          </p:cNvSpPr>
          <p:nvPr/>
        </p:nvSpPr>
        <p:spPr bwMode="auto">
          <a:xfrm>
            <a:off x="5180525" y="4954394"/>
            <a:ext cx="1939955" cy="22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5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Source:</a:t>
            </a:r>
            <a:r>
              <a:rPr lang="en-US" altLang="en-US" sz="850" dirty="0">
                <a:latin typeface="Calibri" panose="020F0502020204030204" pitchFamily="34" charset="0"/>
                <a:ea typeface="Calibri" panose="020F0502020204030204" pitchFamily="34" charset="0"/>
                <a:cs typeface="Calibri" panose="020F0502020204030204" pitchFamily="34" charset="0"/>
              </a:rPr>
              <a:t> </a:t>
            </a:r>
            <a:r>
              <a:rPr kumimoji="0" lang="en-US" altLang="en-US" sz="85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(European Space Agency, 2023)</a:t>
            </a:r>
          </a:p>
        </p:txBody>
      </p:sp>
      <p:sp>
        <p:nvSpPr>
          <p:cNvPr id="7" name="Rectangle 1">
            <a:extLst>
              <a:ext uri="{FF2B5EF4-FFF2-40B4-BE49-F238E27FC236}">
                <a16:creationId xmlns:a16="http://schemas.microsoft.com/office/drawing/2014/main" id="{3382E272-9A42-E24E-DB77-B4F2AF4D9A28}"/>
              </a:ext>
            </a:extLst>
          </p:cNvPr>
          <p:cNvSpPr>
            <a:spLocks noChangeArrowheads="1"/>
          </p:cNvSpPr>
          <p:nvPr/>
        </p:nvSpPr>
        <p:spPr bwMode="auto">
          <a:xfrm>
            <a:off x="3108643" y="61293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2227194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6D7D42-D6F3-B94D-FB0B-27F7688E08C0}"/>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D1DD3EC0-B2DB-8B2F-4C76-6A9AEC5D1333}"/>
              </a:ext>
            </a:extLst>
          </p:cNvPr>
          <p:cNvSpPr txBox="1">
            <a:spLocks/>
          </p:cNvSpPr>
          <p:nvPr/>
        </p:nvSpPr>
        <p:spPr>
          <a:xfrm>
            <a:off x="174328" y="132369"/>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Background - Eclipses</a:t>
            </a:r>
          </a:p>
        </p:txBody>
      </p:sp>
      <p:cxnSp>
        <p:nvCxnSpPr>
          <p:cNvPr id="12" name="Straight Connector 11">
            <a:extLst>
              <a:ext uri="{FF2B5EF4-FFF2-40B4-BE49-F238E27FC236}">
                <a16:creationId xmlns:a16="http://schemas.microsoft.com/office/drawing/2014/main" id="{1AEED4B9-1382-C252-5914-7A925B939DD8}"/>
              </a:ext>
            </a:extLst>
          </p:cNvPr>
          <p:cNvCxnSpPr>
            <a:cxnSpLocks/>
          </p:cNvCxnSpPr>
          <p:nvPr/>
        </p:nvCxnSpPr>
        <p:spPr>
          <a:xfrm>
            <a:off x="291286" y="707136"/>
            <a:ext cx="3250018" cy="0"/>
          </a:xfrm>
          <a:prstGeom prst="line">
            <a:avLst/>
          </a:prstGeom>
          <a:ln w="25400"/>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5AAC7568-87D1-6179-5CA7-86D7A1F21EAF}"/>
              </a:ext>
            </a:extLst>
          </p:cNvPr>
          <p:cNvPicPr>
            <a:picLocks noChangeAspect="1"/>
          </p:cNvPicPr>
          <p:nvPr/>
        </p:nvPicPr>
        <p:blipFill>
          <a:blip r:embed="rId2"/>
          <a:stretch>
            <a:fillRect/>
          </a:stretch>
        </p:blipFill>
        <p:spPr>
          <a:xfrm>
            <a:off x="92941" y="1280386"/>
            <a:ext cx="6321560" cy="4858772"/>
          </a:xfrm>
          <a:prstGeom prst="rect">
            <a:avLst/>
          </a:prstGeom>
        </p:spPr>
      </p:pic>
      <p:pic>
        <p:nvPicPr>
          <p:cNvPr id="15" name="Picture 14">
            <a:extLst>
              <a:ext uri="{FF2B5EF4-FFF2-40B4-BE49-F238E27FC236}">
                <a16:creationId xmlns:a16="http://schemas.microsoft.com/office/drawing/2014/main" id="{7FC9ABD7-90EC-E4C2-F6A9-80DFAB8FF183}"/>
              </a:ext>
            </a:extLst>
          </p:cNvPr>
          <p:cNvPicPr>
            <a:picLocks noChangeAspect="1"/>
          </p:cNvPicPr>
          <p:nvPr/>
        </p:nvPicPr>
        <p:blipFill>
          <a:blip r:embed="rId3"/>
          <a:srcRect t="1569"/>
          <a:stretch/>
        </p:blipFill>
        <p:spPr>
          <a:xfrm>
            <a:off x="6337005" y="1343823"/>
            <a:ext cx="5665155" cy="4731898"/>
          </a:xfrm>
          <a:prstGeom prst="rect">
            <a:avLst/>
          </a:prstGeom>
        </p:spPr>
      </p:pic>
      <p:cxnSp>
        <p:nvCxnSpPr>
          <p:cNvPr id="16" name="Straight Connector 15">
            <a:extLst>
              <a:ext uri="{FF2B5EF4-FFF2-40B4-BE49-F238E27FC236}">
                <a16:creationId xmlns:a16="http://schemas.microsoft.com/office/drawing/2014/main" id="{5866FC1A-0139-9875-23EC-8695EDFD195C}"/>
              </a:ext>
            </a:extLst>
          </p:cNvPr>
          <p:cNvCxnSpPr>
            <a:cxnSpLocks/>
          </p:cNvCxnSpPr>
          <p:nvPr/>
        </p:nvCxnSpPr>
        <p:spPr>
          <a:xfrm>
            <a:off x="6103754" y="944600"/>
            <a:ext cx="0" cy="5301189"/>
          </a:xfrm>
          <a:prstGeom prst="line">
            <a:avLst/>
          </a:prstGeom>
          <a:ln w="25400"/>
        </p:spPr>
        <p:style>
          <a:lnRef idx="1">
            <a:schemeClr val="dk1"/>
          </a:lnRef>
          <a:fillRef idx="0">
            <a:schemeClr val="dk1"/>
          </a:fillRef>
          <a:effectRef idx="0">
            <a:schemeClr val="dk1"/>
          </a:effectRef>
          <a:fontRef idx="minor">
            <a:schemeClr val="tx1"/>
          </a:fontRef>
        </p:style>
      </p:cxnSp>
      <p:sp>
        <p:nvSpPr>
          <p:cNvPr id="18" name="Content Placeholder 1">
            <a:extLst>
              <a:ext uri="{FF2B5EF4-FFF2-40B4-BE49-F238E27FC236}">
                <a16:creationId xmlns:a16="http://schemas.microsoft.com/office/drawing/2014/main" id="{8C70A2E4-F1A1-8165-E334-5EA6BC5CE01E}"/>
              </a:ext>
            </a:extLst>
          </p:cNvPr>
          <p:cNvSpPr>
            <a:spLocks noGrp="1"/>
          </p:cNvSpPr>
          <p:nvPr>
            <p:ph idx="1"/>
          </p:nvPr>
        </p:nvSpPr>
        <p:spPr>
          <a:xfrm>
            <a:off x="189774" y="817051"/>
            <a:ext cx="3063947" cy="412856"/>
          </a:xfrm>
        </p:spPr>
        <p:txBody>
          <a:bodyPr>
            <a:normAutofit lnSpcReduction="10000"/>
          </a:bodyPr>
          <a:lstStyle/>
          <a:p>
            <a:pPr marL="0" indent="0">
              <a:buNone/>
            </a:pPr>
            <a: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t>September 7, 2025:</a:t>
            </a:r>
          </a:p>
        </p:txBody>
      </p:sp>
      <p:sp>
        <p:nvSpPr>
          <p:cNvPr id="19" name="Content Placeholder 1">
            <a:extLst>
              <a:ext uri="{FF2B5EF4-FFF2-40B4-BE49-F238E27FC236}">
                <a16:creationId xmlns:a16="http://schemas.microsoft.com/office/drawing/2014/main" id="{C387B606-6AD9-8848-D776-864B9A1AA5B5}"/>
              </a:ext>
            </a:extLst>
          </p:cNvPr>
          <p:cNvSpPr txBox="1">
            <a:spLocks/>
          </p:cNvSpPr>
          <p:nvPr/>
        </p:nvSpPr>
        <p:spPr>
          <a:xfrm>
            <a:off x="6229794" y="834371"/>
            <a:ext cx="3063947" cy="4128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t>March 3, 2026:</a:t>
            </a:r>
          </a:p>
        </p:txBody>
      </p:sp>
      <p:sp>
        <p:nvSpPr>
          <p:cNvPr id="20" name="TextBox 19">
            <a:extLst>
              <a:ext uri="{FF2B5EF4-FFF2-40B4-BE49-F238E27FC236}">
                <a16:creationId xmlns:a16="http://schemas.microsoft.com/office/drawing/2014/main" id="{451ADFF9-8A50-6DD9-040B-978FA5E825EB}"/>
              </a:ext>
            </a:extLst>
          </p:cNvPr>
          <p:cNvSpPr txBox="1"/>
          <p:nvPr/>
        </p:nvSpPr>
        <p:spPr>
          <a:xfrm>
            <a:off x="189774" y="6242179"/>
            <a:ext cx="10252674" cy="230832"/>
          </a:xfrm>
          <a:prstGeom prst="rect">
            <a:avLst/>
          </a:prstGeom>
          <a:noFill/>
        </p:spPr>
        <p:txBody>
          <a:bodyPr wrap="square">
            <a:spAutoFit/>
          </a:bodyPr>
          <a:lstStyle/>
          <a:p>
            <a:pPr rtl="0">
              <a:buNone/>
            </a:pP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Fig. 2 and Fig 3. Fig. 4. The lunar ec</a:t>
            </a:r>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lipses and their spatial parameters described and</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modeled against Earth shadows for the September and March lunar eclipses (Source: NASA - Lunar Eclipses, n.d. and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Espenak</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2020)</a:t>
            </a:r>
          </a:p>
        </p:txBody>
      </p:sp>
      <p:sp>
        <p:nvSpPr>
          <p:cNvPr id="2" name="Rectangle 1">
            <a:extLst>
              <a:ext uri="{FF2B5EF4-FFF2-40B4-BE49-F238E27FC236}">
                <a16:creationId xmlns:a16="http://schemas.microsoft.com/office/drawing/2014/main" id="{AF5C8C33-9E53-43E0-B152-6FB4DA9B63F4}"/>
              </a:ext>
            </a:extLst>
          </p:cNvPr>
          <p:cNvSpPr>
            <a:spLocks noChangeArrowheads="1"/>
          </p:cNvSpPr>
          <p:nvPr/>
        </p:nvSpPr>
        <p:spPr bwMode="auto">
          <a:xfrm>
            <a:off x="3108643" y="6508665"/>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8669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4267F-D5C5-5670-3A3E-41440FBEF27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B57261-5D00-586A-8F8D-AB7A162DA340}"/>
              </a:ext>
            </a:extLst>
          </p:cNvPr>
          <p:cNvSpPr>
            <a:spLocks noGrp="1"/>
          </p:cNvSpPr>
          <p:nvPr>
            <p:ph idx="1"/>
          </p:nvPr>
        </p:nvSpPr>
        <p:spPr>
          <a:xfrm>
            <a:off x="587230" y="1096441"/>
            <a:ext cx="6700284" cy="5174723"/>
          </a:xfrm>
        </p:spPr>
        <p:txBody>
          <a:bodyPr>
            <a:normAutofit/>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Penumbra: the outer region of shadow where the Sun may have a partial visibility</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Umbra: the region where the Sun is not visible in the orbit</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Factors that affect heat losses of lunar orbiting spacecraft:</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The beta angle of the spacecraft’s orbit </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The Moon’s emitted radiation </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The Moon’s reflected radiation based on the reflectivity of the lunar surface </a:t>
            </a:r>
          </a:p>
          <a:p>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itle 2">
            <a:extLst>
              <a:ext uri="{FF2B5EF4-FFF2-40B4-BE49-F238E27FC236}">
                <a16:creationId xmlns:a16="http://schemas.microsoft.com/office/drawing/2014/main" id="{32E0B34F-4AD5-B228-0C38-B2081827EE08}"/>
              </a:ext>
            </a:extLst>
          </p:cNvPr>
          <p:cNvSpPr txBox="1">
            <a:spLocks/>
          </p:cNvSpPr>
          <p:nvPr/>
        </p:nvSpPr>
        <p:spPr>
          <a:xfrm>
            <a:off x="238126" y="17875"/>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Background – Heat Flux Considerations</a:t>
            </a:r>
          </a:p>
        </p:txBody>
      </p:sp>
      <p:cxnSp>
        <p:nvCxnSpPr>
          <p:cNvPr id="12" name="Straight Connector 11">
            <a:extLst>
              <a:ext uri="{FF2B5EF4-FFF2-40B4-BE49-F238E27FC236}">
                <a16:creationId xmlns:a16="http://schemas.microsoft.com/office/drawing/2014/main" id="{A57FE696-6390-4D80-8B30-4238879BCCFE}"/>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pic>
        <p:nvPicPr>
          <p:cNvPr id="4098" name="Picture 2">
            <a:extLst>
              <a:ext uri="{FF2B5EF4-FFF2-40B4-BE49-F238E27FC236}">
                <a16:creationId xmlns:a16="http://schemas.microsoft.com/office/drawing/2014/main" id="{C4D536B9-5A5F-5302-291D-C0075359F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5843" y="1516977"/>
            <a:ext cx="3574974" cy="41157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FBE117-30D5-F2AA-4FB3-70109ABE1D16}"/>
              </a:ext>
            </a:extLst>
          </p:cNvPr>
          <p:cNvSpPr txBox="1"/>
          <p:nvPr/>
        </p:nvSpPr>
        <p:spPr>
          <a:xfrm>
            <a:off x="7287514" y="5698223"/>
            <a:ext cx="4344458" cy="353943"/>
          </a:xfrm>
          <a:prstGeom prst="rect">
            <a:avLst/>
          </a:prstGeom>
          <a:noFill/>
        </p:spPr>
        <p:txBody>
          <a:bodyPr wrap="square">
            <a:spAutoFit/>
          </a:bodyPr>
          <a:lstStyle/>
          <a:p>
            <a:r>
              <a:rPr lang="en-US" sz="850" dirty="0">
                <a:latin typeface="Calibri" panose="020F0502020204030204" pitchFamily="34" charset="0"/>
                <a:ea typeface="Calibri" panose="020F0502020204030204" pitchFamily="34" charset="0"/>
                <a:cs typeface="Calibri" panose="020F0502020204030204" pitchFamily="34" charset="0"/>
              </a:rPr>
              <a:t>Figure 4.  A graph of global lunar surface temperatures and the lunar emissivity based on Diviner Lunar Radiometer Experiment Sensor </a:t>
            </a:r>
            <a:r>
              <a:rPr lang="en-US" sz="850" b="0" i="0" dirty="0">
                <a:effectLst/>
                <a:latin typeface="Calibri" panose="020F0502020204030204" pitchFamily="34" charset="0"/>
                <a:ea typeface="Calibri" panose="020F0502020204030204" pitchFamily="34" charset="0"/>
                <a:cs typeface="Calibri" panose="020F0502020204030204" pitchFamily="34" charset="0"/>
              </a:rPr>
              <a:t>2015 observation data (Source: Ren et. al., 2020)</a:t>
            </a:r>
            <a:endParaRPr lang="en-US" sz="850" dirty="0">
              <a:latin typeface="Calibri" panose="020F0502020204030204" pitchFamily="34" charset="0"/>
              <a:ea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74890146-4EBE-98E9-CE52-534EA3068CE9}"/>
              </a:ext>
            </a:extLst>
          </p:cNvPr>
          <p:cNvSpPr>
            <a:spLocks noChangeArrowheads="1"/>
          </p:cNvSpPr>
          <p:nvPr/>
        </p:nvSpPr>
        <p:spPr bwMode="auto">
          <a:xfrm>
            <a:off x="422008" y="6052166"/>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392170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F6923-65D8-E6DD-59C0-EB40BB1CD4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BE9C9A-6B0C-BF22-B5D0-B31711C9E29A}"/>
              </a:ext>
            </a:extLst>
          </p:cNvPr>
          <p:cNvSpPr>
            <a:spLocks noGrp="1"/>
          </p:cNvSpPr>
          <p:nvPr>
            <p:ph idx="1"/>
          </p:nvPr>
        </p:nvSpPr>
        <p:spPr>
          <a:xfrm>
            <a:off x="785035" y="821930"/>
            <a:ext cx="9283998" cy="5301183"/>
          </a:xfrm>
        </p:spPr>
        <p:txBody>
          <a:bodyPr>
            <a:normAutofit/>
          </a:bodyPr>
          <a:lstStyle/>
          <a:p>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Lunar Reconnaissance Orbiter </a:t>
            </a:r>
            <a:r>
              <a:rPr lang="en-US" sz="105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1050" i="1" dirty="0">
                <a:solidFill>
                  <a:schemeClr val="tx1"/>
                </a:solidFill>
                <a:latin typeface="Calibri" panose="020F0502020204030204" pitchFamily="34" charset="0"/>
                <a:ea typeface="Calibri" panose="020F0502020204030204" pitchFamily="34" charset="0"/>
                <a:cs typeface="Calibri" panose="020F0502020204030204" pitchFamily="34" charset="0"/>
              </a:rPr>
              <a:t>Mesarch, 2023)</a:t>
            </a:r>
            <a:endParaRPr lang="en-US" sz="105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vl="1"/>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Changing the direction of the orbit</a:t>
            </a:r>
          </a:p>
          <a:p>
            <a:pPr lvl="1"/>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Pre-heating subsystems to maintain the instruments within                       the thermal limits</a:t>
            </a:r>
          </a:p>
          <a:p>
            <a:pPr lvl="1"/>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Minimizing the battery usage overall</a:t>
            </a:r>
          </a:p>
          <a:p>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NASA Magnetospheric Multiscale Mission </a:t>
            </a:r>
            <a:r>
              <a:rPr lang="en-US" sz="1050" dirty="0">
                <a:solidFill>
                  <a:schemeClr val="tx1"/>
                </a:solidFill>
                <a:latin typeface="Calibri" panose="020F0502020204030204" pitchFamily="34" charset="0"/>
                <a:ea typeface="Calibri" panose="020F0502020204030204" pitchFamily="34" charset="0"/>
                <a:cs typeface="Calibri" panose="020F0502020204030204" pitchFamily="34" charset="0"/>
              </a:rPr>
              <a:t>(Williams et al., 2020)</a:t>
            </a:r>
          </a:p>
          <a:p>
            <a:pPr lvl="1"/>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Determined that different orbital maneuvers would have varying effects on eclipse duration</a:t>
            </a:r>
          </a:p>
          <a:p>
            <a:pPr lvl="1"/>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Sensitive equipment and subsystems will be preheated up to 24 hours prior to eclipse</a:t>
            </a:r>
          </a:p>
          <a:p>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These are strategies similarly considered for the development of the long-duration procedure for LTB </a:t>
            </a:r>
          </a:p>
        </p:txBody>
      </p:sp>
      <p:sp>
        <p:nvSpPr>
          <p:cNvPr id="6" name="Title 2">
            <a:extLst>
              <a:ext uri="{FF2B5EF4-FFF2-40B4-BE49-F238E27FC236}">
                <a16:creationId xmlns:a16="http://schemas.microsoft.com/office/drawing/2014/main" id="{AC1DD0CD-FCCD-0CDE-7684-AE2F7DCBA4A7}"/>
              </a:ext>
            </a:extLst>
          </p:cNvPr>
          <p:cNvSpPr txBox="1">
            <a:spLocks/>
          </p:cNvSpPr>
          <p:nvPr/>
        </p:nvSpPr>
        <p:spPr>
          <a:xfrm>
            <a:off x="161124" y="50704"/>
            <a:ext cx="8348774"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Background - </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Past Missions Strategies:</a:t>
            </a:r>
          </a:p>
        </p:txBody>
      </p:sp>
      <p:sp>
        <p:nvSpPr>
          <p:cNvPr id="3" name="Rectangle 1">
            <a:extLst>
              <a:ext uri="{FF2B5EF4-FFF2-40B4-BE49-F238E27FC236}">
                <a16:creationId xmlns:a16="http://schemas.microsoft.com/office/drawing/2014/main" id="{E7F0C43D-9D9E-757C-A065-0BAB64A1BC40}"/>
              </a:ext>
            </a:extLst>
          </p:cNvPr>
          <p:cNvSpPr>
            <a:spLocks noChangeArrowheads="1"/>
          </p:cNvSpPr>
          <p:nvPr/>
        </p:nvSpPr>
        <p:spPr bwMode="auto">
          <a:xfrm>
            <a:off x="3108643" y="61293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3112302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7492D-EE71-225E-D6E1-1027B352948C}"/>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DBE28168-692F-4980-14ED-93ADD9CA5E45}"/>
              </a:ext>
            </a:extLst>
          </p:cNvPr>
          <p:cNvSpPr txBox="1">
            <a:spLocks/>
          </p:cNvSpPr>
          <p:nvPr/>
        </p:nvSpPr>
        <p:spPr>
          <a:xfrm>
            <a:off x="238126" y="12173"/>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Methods</a:t>
            </a:r>
          </a:p>
        </p:txBody>
      </p:sp>
      <p:sp>
        <p:nvSpPr>
          <p:cNvPr id="3" name="Content Placeholder 1">
            <a:extLst>
              <a:ext uri="{FF2B5EF4-FFF2-40B4-BE49-F238E27FC236}">
                <a16:creationId xmlns:a16="http://schemas.microsoft.com/office/drawing/2014/main" id="{6F6D1CE6-A7A0-E287-AE0A-2E819C072C81}"/>
              </a:ext>
            </a:extLst>
          </p:cNvPr>
          <p:cNvSpPr txBox="1">
            <a:spLocks/>
          </p:cNvSpPr>
          <p:nvPr/>
        </p:nvSpPr>
        <p:spPr>
          <a:xfrm>
            <a:off x="680484" y="898929"/>
            <a:ext cx="8176437" cy="188926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8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To manage the long-duration eclipse scenario:</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 mission operations procedure</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An onboard autonomous software procedure</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General flight software program considerations:</a:t>
            </a:r>
          </a:p>
          <a:p>
            <a:pPr marL="457200" lvl="1" indent="0">
              <a:buNone/>
            </a:pP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627E090C-A611-70EC-71CE-9449776921AB}"/>
              </a:ext>
            </a:extLst>
          </p:cNvPr>
          <p:cNvSpPr/>
          <p:nvPr/>
        </p:nvSpPr>
        <p:spPr>
          <a:xfrm>
            <a:off x="973985" y="2992432"/>
            <a:ext cx="2087527" cy="2051169"/>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What data is recorded and sent to ground systems?</a:t>
            </a:r>
          </a:p>
        </p:txBody>
      </p:sp>
      <p:sp>
        <p:nvSpPr>
          <p:cNvPr id="4" name="Rectangle: Rounded Corners 3">
            <a:extLst>
              <a:ext uri="{FF2B5EF4-FFF2-40B4-BE49-F238E27FC236}">
                <a16:creationId xmlns:a16="http://schemas.microsoft.com/office/drawing/2014/main" id="{9C2EA050-B31E-B7BC-8328-060338718A76}"/>
              </a:ext>
            </a:extLst>
          </p:cNvPr>
          <p:cNvSpPr/>
          <p:nvPr/>
        </p:nvSpPr>
        <p:spPr>
          <a:xfrm>
            <a:off x="3575753" y="2987752"/>
            <a:ext cx="2087527" cy="2051169"/>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How is information processed by the computer?</a:t>
            </a:r>
          </a:p>
        </p:txBody>
      </p:sp>
      <p:sp>
        <p:nvSpPr>
          <p:cNvPr id="5" name="Rectangle: Rounded Corners 4">
            <a:extLst>
              <a:ext uri="{FF2B5EF4-FFF2-40B4-BE49-F238E27FC236}">
                <a16:creationId xmlns:a16="http://schemas.microsoft.com/office/drawing/2014/main" id="{F081AD74-A348-45A3-82FB-52FBE60F6522}"/>
              </a:ext>
            </a:extLst>
          </p:cNvPr>
          <p:cNvSpPr/>
          <p:nvPr/>
        </p:nvSpPr>
        <p:spPr>
          <a:xfrm>
            <a:off x="6096000" y="2987753"/>
            <a:ext cx="2196730" cy="2051169"/>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What subsystems considerations are present?</a:t>
            </a:r>
          </a:p>
        </p:txBody>
      </p:sp>
      <p:sp>
        <p:nvSpPr>
          <p:cNvPr id="7" name="Rectangle: Rounded Corners 6">
            <a:extLst>
              <a:ext uri="{FF2B5EF4-FFF2-40B4-BE49-F238E27FC236}">
                <a16:creationId xmlns:a16="http://schemas.microsoft.com/office/drawing/2014/main" id="{CF1EA6FD-2107-43F9-B281-99E6C5F359BC}"/>
              </a:ext>
            </a:extLst>
          </p:cNvPr>
          <p:cNvSpPr/>
          <p:nvPr/>
        </p:nvSpPr>
        <p:spPr>
          <a:xfrm>
            <a:off x="8792792" y="2987754"/>
            <a:ext cx="2196730" cy="2051169"/>
          </a:xfrm>
          <a:prstGeom prst="roundRect">
            <a:avLst/>
          </a:prstGeom>
          <a:solidFill>
            <a:schemeClr val="tx1"/>
          </a:solidFill>
          <a:ln>
            <a:solidFill>
              <a:schemeClr val="bg1">
                <a:lumMod val="75000"/>
                <a:lumOff val="2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How is an anomaly scenario dealt with?</a:t>
            </a:r>
          </a:p>
        </p:txBody>
      </p:sp>
      <p:sp>
        <p:nvSpPr>
          <p:cNvPr id="9" name="TextBox 8">
            <a:extLst>
              <a:ext uri="{FF2B5EF4-FFF2-40B4-BE49-F238E27FC236}">
                <a16:creationId xmlns:a16="http://schemas.microsoft.com/office/drawing/2014/main" id="{2E676997-2FBD-E87C-CD47-9194FCF6CBA8}"/>
              </a:ext>
            </a:extLst>
          </p:cNvPr>
          <p:cNvSpPr txBox="1"/>
          <p:nvPr/>
        </p:nvSpPr>
        <p:spPr>
          <a:xfrm>
            <a:off x="680484" y="5338386"/>
            <a:ext cx="9622465" cy="646331"/>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Software procedure created based on power, thermal, and orbital parameterizations with input from the Jet Propulsion Laboratory Navigation Team and Lockheed Martin LTB Systems Engineers</a:t>
            </a:r>
          </a:p>
        </p:txBody>
      </p:sp>
      <p:sp>
        <p:nvSpPr>
          <p:cNvPr id="8" name="Rectangle 1">
            <a:extLst>
              <a:ext uri="{FF2B5EF4-FFF2-40B4-BE49-F238E27FC236}">
                <a16:creationId xmlns:a16="http://schemas.microsoft.com/office/drawing/2014/main" id="{71B3596F-776C-62BF-2C7C-755F5321B9D5}"/>
              </a:ext>
            </a:extLst>
          </p:cNvPr>
          <p:cNvSpPr>
            <a:spLocks noChangeArrowheads="1"/>
          </p:cNvSpPr>
          <p:nvPr/>
        </p:nvSpPr>
        <p:spPr bwMode="auto">
          <a:xfrm>
            <a:off x="3108643" y="61293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68983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D49E2E-04B6-66CD-D9E3-11E0DD9A84C6}"/>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CB306B80-9B44-B932-ABF7-7DDB8353CC2C}"/>
              </a:ext>
            </a:extLst>
          </p:cNvPr>
          <p:cNvSpPr txBox="1">
            <a:spLocks/>
          </p:cNvSpPr>
          <p:nvPr/>
        </p:nvSpPr>
        <p:spPr>
          <a:xfrm>
            <a:off x="238126" y="41256"/>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Methods – Strategies Implemented</a:t>
            </a:r>
          </a:p>
        </p:txBody>
      </p:sp>
      <p:cxnSp>
        <p:nvCxnSpPr>
          <p:cNvPr id="8" name="Straight Connector 7">
            <a:extLst>
              <a:ext uri="{FF2B5EF4-FFF2-40B4-BE49-F238E27FC236}">
                <a16:creationId xmlns:a16="http://schemas.microsoft.com/office/drawing/2014/main" id="{D4716033-2AC8-70DC-BA2B-0A6DF0DA36A3}"/>
              </a:ext>
            </a:extLst>
          </p:cNvPr>
          <p:cNvCxnSpPr>
            <a:cxnSpLocks/>
          </p:cNvCxnSpPr>
          <p:nvPr/>
        </p:nvCxnSpPr>
        <p:spPr>
          <a:xfrm>
            <a:off x="6078945" y="773801"/>
            <a:ext cx="17055" cy="2569749"/>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64AE5497-2791-51EC-0F3F-6CCB1F98BB0F}"/>
              </a:ext>
            </a:extLst>
          </p:cNvPr>
          <p:cNvCxnSpPr>
            <a:cxnSpLocks/>
          </p:cNvCxnSpPr>
          <p:nvPr/>
        </p:nvCxnSpPr>
        <p:spPr>
          <a:xfrm flipH="1">
            <a:off x="680485" y="2269662"/>
            <a:ext cx="10940901"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EF16CD66-AF34-9015-50BB-632EAEF9CBD4}"/>
              </a:ext>
            </a:extLst>
          </p:cNvPr>
          <p:cNvSpPr txBox="1"/>
          <p:nvPr/>
        </p:nvSpPr>
        <p:spPr>
          <a:xfrm>
            <a:off x="680485" y="984788"/>
            <a:ext cx="4890975" cy="892552"/>
          </a:xfrm>
          <a:prstGeom prst="rect">
            <a:avLst/>
          </a:prstGeom>
          <a:noFill/>
        </p:spPr>
        <p:txBody>
          <a:bodyPr wrap="square" rtlCol="0">
            <a:spAutoFit/>
          </a:bodyPr>
          <a:lstStyle/>
          <a:p>
            <a:pPr algn="ctr"/>
            <a:r>
              <a:rPr lang="en-US" sz="2600" dirty="0">
                <a:latin typeface="Calibri" panose="020F0502020204030204" pitchFamily="34" charset="0"/>
                <a:ea typeface="Calibri" panose="020F0502020204030204" pitchFamily="34" charset="0"/>
                <a:cs typeface="Calibri" panose="020F0502020204030204" pitchFamily="34" charset="0"/>
              </a:rPr>
              <a:t>1. Pre-heating of vulnerable subsystems </a:t>
            </a:r>
          </a:p>
        </p:txBody>
      </p:sp>
      <p:sp>
        <p:nvSpPr>
          <p:cNvPr id="19" name="TextBox 18">
            <a:extLst>
              <a:ext uri="{FF2B5EF4-FFF2-40B4-BE49-F238E27FC236}">
                <a16:creationId xmlns:a16="http://schemas.microsoft.com/office/drawing/2014/main" id="{E2C6C70F-BC05-58E7-ADEE-7E5C02DF6F9D}"/>
              </a:ext>
            </a:extLst>
          </p:cNvPr>
          <p:cNvSpPr txBox="1"/>
          <p:nvPr/>
        </p:nvSpPr>
        <p:spPr>
          <a:xfrm>
            <a:off x="6404678" y="773801"/>
            <a:ext cx="4890975" cy="1292662"/>
          </a:xfrm>
          <a:prstGeom prst="rect">
            <a:avLst/>
          </a:prstGeom>
          <a:noFill/>
        </p:spPr>
        <p:txBody>
          <a:bodyPr wrap="square" rtlCol="0">
            <a:spAutoFit/>
          </a:bodyPr>
          <a:lstStyle/>
          <a:p>
            <a:pPr algn="ctr"/>
            <a:r>
              <a:rPr lang="en-US" sz="2600" dirty="0">
                <a:latin typeface="Calibri" panose="020F0502020204030204" pitchFamily="34" charset="0"/>
                <a:ea typeface="Calibri" panose="020F0502020204030204" pitchFamily="34" charset="0"/>
                <a:cs typeface="Calibri" panose="020F0502020204030204" pitchFamily="34" charset="0"/>
              </a:rPr>
              <a:t>2. Re-maneuvering to maximize solar radiation and solar panel position</a:t>
            </a:r>
          </a:p>
        </p:txBody>
      </p:sp>
      <p:sp>
        <p:nvSpPr>
          <p:cNvPr id="20" name="TextBox 19">
            <a:extLst>
              <a:ext uri="{FF2B5EF4-FFF2-40B4-BE49-F238E27FC236}">
                <a16:creationId xmlns:a16="http://schemas.microsoft.com/office/drawing/2014/main" id="{3AB1C49C-F0D6-55E8-11D5-90E4309E6C3B}"/>
              </a:ext>
            </a:extLst>
          </p:cNvPr>
          <p:cNvSpPr txBox="1"/>
          <p:nvPr/>
        </p:nvSpPr>
        <p:spPr>
          <a:xfrm>
            <a:off x="714487" y="2538474"/>
            <a:ext cx="4890975" cy="892552"/>
          </a:xfrm>
          <a:prstGeom prst="rect">
            <a:avLst/>
          </a:prstGeom>
          <a:noFill/>
        </p:spPr>
        <p:txBody>
          <a:bodyPr wrap="square" rtlCol="0">
            <a:spAutoFit/>
          </a:bodyPr>
          <a:lstStyle/>
          <a:p>
            <a:pPr algn="ctr"/>
            <a:r>
              <a:rPr lang="en-US" sz="2600" dirty="0">
                <a:latin typeface="Calibri" panose="020F0502020204030204" pitchFamily="34" charset="0"/>
                <a:ea typeface="Calibri" panose="020F0502020204030204" pitchFamily="34" charset="0"/>
                <a:cs typeface="Calibri" panose="020F0502020204030204" pitchFamily="34" charset="0"/>
              </a:rPr>
              <a:t>3. During eclipse duration, a new thermal configuration </a:t>
            </a:r>
          </a:p>
        </p:txBody>
      </p:sp>
      <p:sp>
        <p:nvSpPr>
          <p:cNvPr id="21" name="TextBox 20">
            <a:extLst>
              <a:ext uri="{FF2B5EF4-FFF2-40B4-BE49-F238E27FC236}">
                <a16:creationId xmlns:a16="http://schemas.microsoft.com/office/drawing/2014/main" id="{BDCE978A-3DE1-6478-14D3-E518517F5EC9}"/>
              </a:ext>
            </a:extLst>
          </p:cNvPr>
          <p:cNvSpPr txBox="1"/>
          <p:nvPr/>
        </p:nvSpPr>
        <p:spPr>
          <a:xfrm>
            <a:off x="6565166" y="2510963"/>
            <a:ext cx="4890975" cy="892552"/>
          </a:xfrm>
          <a:prstGeom prst="rect">
            <a:avLst/>
          </a:prstGeom>
          <a:noFill/>
        </p:spPr>
        <p:txBody>
          <a:bodyPr wrap="square" rtlCol="0">
            <a:spAutoFit/>
          </a:bodyPr>
          <a:lstStyle/>
          <a:p>
            <a:pPr algn="ctr"/>
            <a:r>
              <a:rPr lang="en-US" sz="2600" dirty="0">
                <a:latin typeface="Calibri" panose="020F0502020204030204" pitchFamily="34" charset="0"/>
                <a:ea typeface="Calibri" panose="020F0502020204030204" pitchFamily="34" charset="0"/>
                <a:cs typeface="Calibri" panose="020F0502020204030204" pitchFamily="34" charset="0"/>
              </a:rPr>
              <a:t>4. Minimizing battery usage by all subsystems</a:t>
            </a:r>
          </a:p>
        </p:txBody>
      </p:sp>
      <p:pic>
        <p:nvPicPr>
          <p:cNvPr id="13314" name="Picture 2">
            <a:extLst>
              <a:ext uri="{FF2B5EF4-FFF2-40B4-BE49-F238E27FC236}">
                <a16:creationId xmlns:a16="http://schemas.microsoft.com/office/drawing/2014/main" id="{535D8A7E-7624-11E9-E4AE-1802694FA7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958" y="3627201"/>
            <a:ext cx="7300416" cy="233020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DE6C069F-1448-4114-451F-572B37B25468}"/>
              </a:ext>
            </a:extLst>
          </p:cNvPr>
          <p:cNvSpPr txBox="1"/>
          <p:nvPr/>
        </p:nvSpPr>
        <p:spPr>
          <a:xfrm>
            <a:off x="680485" y="4056639"/>
            <a:ext cx="1738754" cy="1292662"/>
          </a:xfrm>
          <a:prstGeom prst="rect">
            <a:avLst/>
          </a:prstGeom>
          <a:noFill/>
        </p:spPr>
        <p:txBody>
          <a:bodyPr wrap="square" rtlCol="0">
            <a:spAutoFit/>
          </a:bodyPr>
          <a:lstStyle/>
          <a:p>
            <a:pPr algn="ctr"/>
            <a:r>
              <a:rPr lang="en-US" sz="2600" dirty="0">
                <a:latin typeface="Calibri" panose="020F0502020204030204" pitchFamily="34" charset="0"/>
                <a:ea typeface="Calibri" panose="020F0502020204030204" pitchFamily="34" charset="0"/>
                <a:cs typeface="Calibri" panose="020F0502020204030204" pitchFamily="34" charset="0"/>
              </a:rPr>
              <a:t>Procedural </a:t>
            </a:r>
          </a:p>
          <a:p>
            <a:pPr algn="ctr"/>
            <a:r>
              <a:rPr lang="en-US" sz="2600" dirty="0">
                <a:latin typeface="Calibri" panose="020F0502020204030204" pitchFamily="34" charset="0"/>
                <a:ea typeface="Calibri" panose="020F0502020204030204" pitchFamily="34" charset="0"/>
                <a:cs typeface="Calibri" panose="020F0502020204030204" pitchFamily="34" charset="0"/>
              </a:rPr>
              <a:t>Block </a:t>
            </a:r>
          </a:p>
          <a:p>
            <a:pPr algn="ctr"/>
            <a:r>
              <a:rPr lang="en-US" sz="2600" dirty="0">
                <a:latin typeface="Calibri" panose="020F0502020204030204" pitchFamily="34" charset="0"/>
                <a:ea typeface="Calibri" panose="020F0502020204030204" pitchFamily="34" charset="0"/>
                <a:cs typeface="Calibri" panose="020F0502020204030204" pitchFamily="34" charset="0"/>
              </a:rPr>
              <a:t>Diagram:</a:t>
            </a:r>
            <a:r>
              <a:rPr lang="en-US" sz="2600"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2" name="Rectangle 1">
            <a:extLst>
              <a:ext uri="{FF2B5EF4-FFF2-40B4-BE49-F238E27FC236}">
                <a16:creationId xmlns:a16="http://schemas.microsoft.com/office/drawing/2014/main" id="{8C94D307-18A5-C865-0382-708E91A9EBAF}"/>
              </a:ext>
            </a:extLst>
          </p:cNvPr>
          <p:cNvSpPr>
            <a:spLocks noChangeArrowheads="1"/>
          </p:cNvSpPr>
          <p:nvPr/>
        </p:nvSpPr>
        <p:spPr bwMode="auto">
          <a:xfrm>
            <a:off x="3108643" y="611010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144800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0015E-5374-AE30-9F4A-7A63A7117200}"/>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3C6558E8-A64A-9488-B16F-9531A438F580}"/>
              </a:ext>
            </a:extLst>
          </p:cNvPr>
          <p:cNvSpPr txBox="1">
            <a:spLocks/>
          </p:cNvSpPr>
          <p:nvPr/>
        </p:nvSpPr>
        <p:spPr>
          <a:xfrm>
            <a:off x="238126" y="41256"/>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Methods – Testing Implemented</a:t>
            </a:r>
          </a:p>
        </p:txBody>
      </p:sp>
      <p:sp>
        <p:nvSpPr>
          <p:cNvPr id="2" name="TextBox 1">
            <a:extLst>
              <a:ext uri="{FF2B5EF4-FFF2-40B4-BE49-F238E27FC236}">
                <a16:creationId xmlns:a16="http://schemas.microsoft.com/office/drawing/2014/main" id="{8A020428-63CB-9B86-3F5D-8FE787B9D04B}"/>
              </a:ext>
            </a:extLst>
          </p:cNvPr>
          <p:cNvSpPr txBox="1"/>
          <p:nvPr/>
        </p:nvSpPr>
        <p:spPr>
          <a:xfrm>
            <a:off x="542600" y="732319"/>
            <a:ext cx="11106800" cy="7540526"/>
          </a:xfrm>
          <a:prstGeom prst="rect">
            <a:avLst/>
          </a:prstGeom>
          <a:noFill/>
        </p:spPr>
        <p:txBody>
          <a:bodyPr wrap="square">
            <a:spAutoFit/>
          </a:bodyPr>
          <a:lstStyle/>
          <a:p>
            <a:r>
              <a:rPr lang="en-US" sz="2200" dirty="0">
                <a:latin typeface="Calibri" panose="020F0502020204030204" pitchFamily="34" charset="0"/>
                <a:ea typeface="Calibri" panose="020F0502020204030204" pitchFamily="34" charset="0"/>
                <a:cs typeface="Calibri" panose="020F0502020204030204" pitchFamily="34" charset="0"/>
              </a:rPr>
              <a:t>Procedure was tested using a software simulation and hardware spacecraft testbed</a:t>
            </a:r>
            <a:endParaRPr lang="en-US" sz="22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endParaRPr lang="en-US" sz="12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Methods: </a:t>
            </a:r>
          </a:p>
          <a:p>
            <a:pPr marL="742950" lvl="1"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 autonomous procedure was uploaded to a software spacecraft simulation which simulated how the procedure would run and be reflected in spacecraft data while in-orbit</a:t>
            </a:r>
          </a:p>
          <a:p>
            <a:pPr marL="742950" lvl="1"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 simulation tests were run separately to verify each strategy implemented and then also with all commands compiled</a:t>
            </a:r>
          </a:p>
          <a:p>
            <a:pPr marL="1200150" lvl="2"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Tests for syntax verification were completed with a shortened pre-heat period</a:t>
            </a:r>
          </a:p>
          <a:p>
            <a:pPr marL="742950" lvl="1" indent="-285750">
              <a:buFont typeface="Arial" panose="020B0604020202020204" pitchFamily="34" charset="0"/>
              <a:buChar char="•"/>
            </a:pPr>
            <a:r>
              <a:rPr lang="en-US" sz="2200" b="0" i="0" u="none" strike="noStrike" dirty="0">
                <a:effectLst/>
                <a:latin typeface="Calibri" panose="020F0502020204030204" pitchFamily="34" charset="0"/>
                <a:ea typeface="Calibri" panose="020F0502020204030204" pitchFamily="34" charset="0"/>
                <a:cs typeface="Calibri" panose="020F0502020204030204" pitchFamily="34" charset="0"/>
              </a:rPr>
              <a:t>An initial test of procedure was run on the hardware spacecraft testbed</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Testing objectives:</a:t>
            </a:r>
          </a:p>
          <a:p>
            <a:pPr marL="742950" lvl="1"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Verify that the long-duration eclipse software procedure worked concurrently with pre-existing flight software structure</a:t>
            </a:r>
          </a:p>
          <a:p>
            <a:pPr marL="742950" lvl="1" indent="-28575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Determine whether all commands were sent and the changes that were desired were reflected in simulation </a:t>
            </a:r>
          </a:p>
          <a:p>
            <a:pPr marL="1200150" lvl="2"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Ex. If a heater was set to a temperature by the procedure, did the simulation test reflect this change?</a:t>
            </a:r>
          </a:p>
          <a:p>
            <a:pPr marL="742950" lvl="1" indent="-28575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2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2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600" dirty="0">
              <a:latin typeface="Calibri" panose="020F0502020204030204" pitchFamily="34" charset="0"/>
              <a:ea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F40A0D20-3778-9D2B-6709-5518E29BE341}"/>
              </a:ext>
            </a:extLst>
          </p:cNvPr>
          <p:cNvSpPr>
            <a:spLocks noChangeArrowheads="1"/>
          </p:cNvSpPr>
          <p:nvPr/>
        </p:nvSpPr>
        <p:spPr bwMode="auto">
          <a:xfrm>
            <a:off x="3108643" y="611010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244261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85EFE-DDEE-B907-24D7-22BA1D3F5B02}"/>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45B200D7-A0BA-DD4D-C2AA-CAA230017B3D}"/>
              </a:ext>
            </a:extLst>
          </p:cNvPr>
          <p:cNvSpPr txBox="1">
            <a:spLocks/>
          </p:cNvSpPr>
          <p:nvPr/>
        </p:nvSpPr>
        <p:spPr>
          <a:xfrm>
            <a:off x="238126" y="63936"/>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Test Results</a:t>
            </a:r>
          </a:p>
        </p:txBody>
      </p:sp>
      <p:cxnSp>
        <p:nvCxnSpPr>
          <p:cNvPr id="12" name="Straight Connector 11">
            <a:extLst>
              <a:ext uri="{FF2B5EF4-FFF2-40B4-BE49-F238E27FC236}">
                <a16:creationId xmlns:a16="http://schemas.microsoft.com/office/drawing/2014/main" id="{D8B25103-0790-2C4D-78EC-940A439D38C2}"/>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graphicFrame>
        <p:nvGraphicFramePr>
          <p:cNvPr id="2" name="Table 1">
            <a:extLst>
              <a:ext uri="{FF2B5EF4-FFF2-40B4-BE49-F238E27FC236}">
                <a16:creationId xmlns:a16="http://schemas.microsoft.com/office/drawing/2014/main" id="{F87D9D4D-F5C0-0E79-1C97-DCFE35AB01A3}"/>
              </a:ext>
            </a:extLst>
          </p:cNvPr>
          <p:cNvGraphicFramePr>
            <a:graphicFrameLocks noGrp="1"/>
          </p:cNvGraphicFramePr>
          <p:nvPr>
            <p:extLst>
              <p:ext uri="{D42A27DB-BD31-4B8C-83A1-F6EECF244321}">
                <p14:modId xmlns:p14="http://schemas.microsoft.com/office/powerpoint/2010/main" val="3512174729"/>
              </p:ext>
            </p:extLst>
          </p:nvPr>
        </p:nvGraphicFramePr>
        <p:xfrm>
          <a:off x="672023" y="1223777"/>
          <a:ext cx="7379261" cy="4754628"/>
        </p:xfrm>
        <a:graphic>
          <a:graphicData uri="http://schemas.openxmlformats.org/drawingml/2006/table">
            <a:tbl>
              <a:tblPr/>
              <a:tblGrid>
                <a:gridCol w="2468414">
                  <a:extLst>
                    <a:ext uri="{9D8B030D-6E8A-4147-A177-3AD203B41FA5}">
                      <a16:colId xmlns:a16="http://schemas.microsoft.com/office/drawing/2014/main" val="2604630829"/>
                    </a:ext>
                  </a:extLst>
                </a:gridCol>
                <a:gridCol w="1636948">
                  <a:extLst>
                    <a:ext uri="{9D8B030D-6E8A-4147-A177-3AD203B41FA5}">
                      <a16:colId xmlns:a16="http://schemas.microsoft.com/office/drawing/2014/main" val="1077710657"/>
                    </a:ext>
                  </a:extLst>
                </a:gridCol>
                <a:gridCol w="3273899">
                  <a:extLst>
                    <a:ext uri="{9D8B030D-6E8A-4147-A177-3AD203B41FA5}">
                      <a16:colId xmlns:a16="http://schemas.microsoft.com/office/drawing/2014/main" val="3709685662"/>
                    </a:ext>
                  </a:extLst>
                </a:gridCol>
              </a:tblGrid>
              <a:tr h="329445">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Expected Output of Simulation</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Syntax Verification</a:t>
                      </a:r>
                      <a:endParaRPr lang="en-US" sz="16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Simulation Output Verification</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673416442"/>
                  </a:ext>
                </a:extLst>
              </a:tr>
              <a:tr h="705868">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Turn heater subsystems on/off</a:t>
                      </a:r>
                    </a:p>
                    <a:p>
                      <a:pPr rtl="0" fontAlgn="t">
                        <a:buNone/>
                      </a:pP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All verified</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Met expected</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300675887"/>
                  </a:ext>
                </a:extLst>
              </a:tr>
              <a:tr h="705868">
                <a:tc>
                  <a:txBody>
                    <a:bodyPr/>
                    <a:lstStyle/>
                    <a:p>
                      <a:pPr rtl="0" fontAlgn="t">
                        <a:buNone/>
                      </a:pPr>
                      <a:r>
                        <a:rPr lang="en-US" sz="16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Manually set thermal heaters to desired temperatures</a:t>
                      </a:r>
                      <a:endParaRPr lang="en-US" sz="16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All verified</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Not quite expected; spacecraft simulator not able to simulate heater sensors</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4276004446"/>
                  </a:ext>
                </a:extLst>
              </a:tr>
              <a:tr h="502034">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Turn general subsystems on/off </a:t>
                      </a:r>
                    </a:p>
                    <a:p>
                      <a:pPr rtl="0" fontAlgn="t">
                        <a:buNone/>
                      </a:pP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All verified</a:t>
                      </a:r>
                      <a:endParaRPr lang="en-US" sz="16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Met expected</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342481859"/>
                  </a:ext>
                </a:extLst>
              </a:tr>
              <a:tr h="705868">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Spacecraft to a desired orientation relative to Sun</a:t>
                      </a:r>
                    </a:p>
                    <a:p>
                      <a:pPr rtl="0" fontAlgn="t">
                        <a:buNone/>
                      </a:pPr>
                      <a:endPar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All verified</a:t>
                      </a:r>
                      <a:endParaRPr lang="en-US" sz="16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Met expected</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770905648"/>
                  </a:ext>
                </a:extLst>
              </a:tr>
              <a:tr h="705868">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Rotate solar arrays into a recharging configuration</a:t>
                      </a: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All verified</a:t>
                      </a:r>
                      <a:endParaRPr lang="en-US" sz="16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rtl="0" fontAlgn="t">
                        <a:buNone/>
                      </a:pPr>
                      <a:r>
                        <a:rPr lang="en-US"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Met expected; solar arrays rotated to maximize solar input</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050611565"/>
                  </a:ext>
                </a:extLst>
              </a:tr>
            </a:tbl>
          </a:graphicData>
        </a:graphic>
      </p:graphicFrame>
      <p:sp>
        <p:nvSpPr>
          <p:cNvPr id="5" name="TextBox 4">
            <a:extLst>
              <a:ext uri="{FF2B5EF4-FFF2-40B4-BE49-F238E27FC236}">
                <a16:creationId xmlns:a16="http://schemas.microsoft.com/office/drawing/2014/main" id="{AADF0E87-3061-4D48-1040-A63A945910C8}"/>
              </a:ext>
            </a:extLst>
          </p:cNvPr>
          <p:cNvSpPr txBox="1"/>
          <p:nvPr/>
        </p:nvSpPr>
        <p:spPr>
          <a:xfrm>
            <a:off x="602512" y="680468"/>
            <a:ext cx="4890975" cy="492443"/>
          </a:xfrm>
          <a:prstGeom prst="rect">
            <a:avLst/>
          </a:prstGeom>
          <a:noFill/>
        </p:spPr>
        <p:txBody>
          <a:bodyPr wrap="square" rtlCol="0">
            <a:spAutoFit/>
          </a:bodyPr>
          <a:lstStyle/>
          <a:p>
            <a:r>
              <a:rPr lang="en-US" sz="2600" dirty="0">
                <a:latin typeface="Calibri" panose="020F0502020204030204" pitchFamily="34" charset="0"/>
                <a:ea typeface="Calibri" panose="020F0502020204030204" pitchFamily="34" charset="0"/>
                <a:cs typeface="Calibri" panose="020F0502020204030204" pitchFamily="34" charset="0"/>
              </a:rPr>
              <a:t>Software Simulation Run Results: </a:t>
            </a:r>
          </a:p>
        </p:txBody>
      </p:sp>
      <p:sp>
        <p:nvSpPr>
          <p:cNvPr id="9" name="TextBox 8">
            <a:extLst>
              <a:ext uri="{FF2B5EF4-FFF2-40B4-BE49-F238E27FC236}">
                <a16:creationId xmlns:a16="http://schemas.microsoft.com/office/drawing/2014/main" id="{2B2B0824-AB26-BD5C-C744-96E6E3C6C532}"/>
              </a:ext>
            </a:extLst>
          </p:cNvPr>
          <p:cNvSpPr txBox="1"/>
          <p:nvPr/>
        </p:nvSpPr>
        <p:spPr>
          <a:xfrm>
            <a:off x="8453013" y="2226524"/>
            <a:ext cx="2918861" cy="646331"/>
          </a:xfrm>
          <a:prstGeom prst="rect">
            <a:avLst/>
          </a:prstGeom>
          <a:noFill/>
        </p:spPr>
        <p:txBody>
          <a:bodyPr wrap="square">
            <a:spAutoFit/>
          </a:bodyPr>
          <a:lstStyle/>
          <a:p>
            <a:pPr lvl="1"/>
            <a:r>
              <a:rPr lang="en-US" sz="1800" b="0" i="0" u="none" strike="noStrike" dirty="0">
                <a:effectLst/>
                <a:latin typeface="Calibri" panose="020F0502020204030204" pitchFamily="34" charset="0"/>
                <a:ea typeface="Calibri" panose="020F0502020204030204" pitchFamily="34" charset="0"/>
                <a:cs typeface="Calibri" panose="020F0502020204030204" pitchFamily="34" charset="0"/>
              </a:rPr>
              <a:t>Thermal parameters can be configured as desired</a:t>
            </a:r>
          </a:p>
        </p:txBody>
      </p:sp>
      <p:sp>
        <p:nvSpPr>
          <p:cNvPr id="10" name="TextBox 9">
            <a:extLst>
              <a:ext uri="{FF2B5EF4-FFF2-40B4-BE49-F238E27FC236}">
                <a16:creationId xmlns:a16="http://schemas.microsoft.com/office/drawing/2014/main" id="{6E9FB67D-657F-C207-D355-6C17E82BE5E8}"/>
              </a:ext>
            </a:extLst>
          </p:cNvPr>
          <p:cNvSpPr txBox="1"/>
          <p:nvPr/>
        </p:nvSpPr>
        <p:spPr>
          <a:xfrm>
            <a:off x="8453014" y="3690952"/>
            <a:ext cx="2918861" cy="923330"/>
          </a:xfrm>
          <a:prstGeom prst="rect">
            <a:avLst/>
          </a:prstGeom>
          <a:noFill/>
        </p:spPr>
        <p:txBody>
          <a:bodyPr wrap="square">
            <a:spAutoFit/>
          </a:bodyPr>
          <a:lstStyle/>
          <a:p>
            <a:pPr lvl="1"/>
            <a:r>
              <a:rPr lang="en-US" sz="1800" b="0" i="0" u="none" strike="noStrike" dirty="0">
                <a:effectLst/>
                <a:latin typeface="Calibri" panose="020F0502020204030204" pitchFamily="34" charset="0"/>
                <a:ea typeface="Calibri" panose="020F0502020204030204" pitchFamily="34" charset="0"/>
                <a:cs typeface="Calibri" panose="020F0502020204030204" pitchFamily="34" charset="0"/>
              </a:rPr>
              <a:t>Procedure accepted by pre-existing software structure</a:t>
            </a:r>
          </a:p>
        </p:txBody>
      </p:sp>
      <p:sp>
        <p:nvSpPr>
          <p:cNvPr id="11" name="Right Brace 10">
            <a:extLst>
              <a:ext uri="{FF2B5EF4-FFF2-40B4-BE49-F238E27FC236}">
                <a16:creationId xmlns:a16="http://schemas.microsoft.com/office/drawing/2014/main" id="{7B1F326E-268F-FBF3-01E0-92F8B32FAF99}"/>
              </a:ext>
            </a:extLst>
          </p:cNvPr>
          <p:cNvSpPr/>
          <p:nvPr/>
        </p:nvSpPr>
        <p:spPr>
          <a:xfrm>
            <a:off x="8301416" y="3555497"/>
            <a:ext cx="428698" cy="139188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e 12">
            <a:extLst>
              <a:ext uri="{FF2B5EF4-FFF2-40B4-BE49-F238E27FC236}">
                <a16:creationId xmlns:a16="http://schemas.microsoft.com/office/drawing/2014/main" id="{5B2E0D04-BD64-92FC-CEA5-936AD0ECC404}"/>
              </a:ext>
            </a:extLst>
          </p:cNvPr>
          <p:cNvSpPr/>
          <p:nvPr/>
        </p:nvSpPr>
        <p:spPr>
          <a:xfrm>
            <a:off x="8301416" y="1812193"/>
            <a:ext cx="428698" cy="1545657"/>
          </a:xfrm>
          <a:prstGeom prst="rightBrace">
            <a:avLst>
              <a:gd name="adj1" fmla="val 8333"/>
              <a:gd name="adj2" fmla="val 5239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8CEDA7F5-1C8F-7ACD-D1E1-D47750908C32}"/>
              </a:ext>
            </a:extLst>
          </p:cNvPr>
          <p:cNvSpPr txBox="1"/>
          <p:nvPr/>
        </p:nvSpPr>
        <p:spPr>
          <a:xfrm>
            <a:off x="8515765" y="4832214"/>
            <a:ext cx="3371435" cy="1200329"/>
          </a:xfrm>
          <a:prstGeom prst="rect">
            <a:avLst/>
          </a:prstGeom>
          <a:noFill/>
        </p:spPr>
        <p:txBody>
          <a:bodyPr wrap="square">
            <a:spAutoFit/>
          </a:bodyPr>
          <a:lstStyle/>
          <a:p>
            <a:pPr lvl="1"/>
            <a:r>
              <a:rPr lang="en-US" sz="1800" dirty="0">
                <a:latin typeface="Calibri" panose="020F0502020204030204" pitchFamily="34" charset="0"/>
                <a:ea typeface="Calibri" panose="020F0502020204030204" pitchFamily="34" charset="0"/>
                <a:cs typeface="Calibri" panose="020F0502020204030204" pitchFamily="34" charset="0"/>
              </a:rPr>
              <a:t>Procedure can configure solar arrays to a desired position based on the eclipse scenario requirements</a:t>
            </a:r>
          </a:p>
        </p:txBody>
      </p:sp>
      <p:sp>
        <p:nvSpPr>
          <p:cNvPr id="16" name="Right Brace 15">
            <a:extLst>
              <a:ext uri="{FF2B5EF4-FFF2-40B4-BE49-F238E27FC236}">
                <a16:creationId xmlns:a16="http://schemas.microsoft.com/office/drawing/2014/main" id="{88B8FD72-AF2D-A103-B9B2-A5281045CB7E}"/>
              </a:ext>
            </a:extLst>
          </p:cNvPr>
          <p:cNvSpPr/>
          <p:nvPr/>
        </p:nvSpPr>
        <p:spPr>
          <a:xfrm>
            <a:off x="8301416" y="5082839"/>
            <a:ext cx="428698" cy="76387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12B98A73-8008-D51F-6058-A2E46D601218}"/>
              </a:ext>
            </a:extLst>
          </p:cNvPr>
          <p:cNvSpPr txBox="1"/>
          <p:nvPr/>
        </p:nvSpPr>
        <p:spPr>
          <a:xfrm>
            <a:off x="8640894" y="1586525"/>
            <a:ext cx="2918861" cy="369332"/>
          </a:xfrm>
          <a:prstGeom prst="rect">
            <a:avLst/>
          </a:prstGeom>
          <a:noFill/>
        </p:spPr>
        <p:txBody>
          <a:bodyPr wrap="square">
            <a:spAutoFit/>
          </a:bodyPr>
          <a:lstStyle/>
          <a:p>
            <a:pPr lvl="1"/>
            <a:r>
              <a:rPr lang="en-US" sz="1800" b="0" i="0" u="none" strike="noStrike" dirty="0">
                <a:effectLst/>
                <a:latin typeface="Calibri" panose="020F0502020204030204" pitchFamily="34" charset="0"/>
                <a:ea typeface="Calibri" panose="020F0502020204030204" pitchFamily="34" charset="0"/>
                <a:cs typeface="Calibri" panose="020F0502020204030204" pitchFamily="34" charset="0"/>
              </a:rPr>
              <a:t>Main Implications:</a:t>
            </a:r>
          </a:p>
        </p:txBody>
      </p:sp>
      <p:cxnSp>
        <p:nvCxnSpPr>
          <p:cNvPr id="20" name="Straight Connector 19">
            <a:extLst>
              <a:ext uri="{FF2B5EF4-FFF2-40B4-BE49-F238E27FC236}">
                <a16:creationId xmlns:a16="http://schemas.microsoft.com/office/drawing/2014/main" id="{01BCBC12-2464-5400-0113-4A991243B712}"/>
              </a:ext>
            </a:extLst>
          </p:cNvPr>
          <p:cNvCxnSpPr/>
          <p:nvPr/>
        </p:nvCxnSpPr>
        <p:spPr>
          <a:xfrm>
            <a:off x="8999622" y="1955857"/>
            <a:ext cx="21079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1">
            <a:extLst>
              <a:ext uri="{FF2B5EF4-FFF2-40B4-BE49-F238E27FC236}">
                <a16:creationId xmlns:a16="http://schemas.microsoft.com/office/drawing/2014/main" id="{B29167F0-B810-060C-81FE-5D8EB0A66153}"/>
              </a:ext>
            </a:extLst>
          </p:cNvPr>
          <p:cNvSpPr>
            <a:spLocks noChangeArrowheads="1"/>
          </p:cNvSpPr>
          <p:nvPr/>
        </p:nvSpPr>
        <p:spPr bwMode="auto">
          <a:xfrm>
            <a:off x="3108643" y="6100482"/>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368775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0178-FA5A-CE04-8662-06C3B0CEADA5}"/>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54D8B098-6572-82D6-E7B6-E7B956F30A98}"/>
              </a:ext>
            </a:extLst>
          </p:cNvPr>
          <p:cNvSpPr txBox="1">
            <a:spLocks/>
          </p:cNvSpPr>
          <p:nvPr/>
        </p:nvSpPr>
        <p:spPr>
          <a:xfrm>
            <a:off x="238126" y="10937"/>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Conclusions</a:t>
            </a:r>
          </a:p>
        </p:txBody>
      </p:sp>
      <p:cxnSp>
        <p:nvCxnSpPr>
          <p:cNvPr id="12" name="Straight Connector 11">
            <a:extLst>
              <a:ext uri="{FF2B5EF4-FFF2-40B4-BE49-F238E27FC236}">
                <a16:creationId xmlns:a16="http://schemas.microsoft.com/office/drawing/2014/main" id="{26B02B46-6F64-C182-A76B-0132E16FAEA8}"/>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4547DA-2498-816D-78FC-43E98D0C9DDF}"/>
              </a:ext>
            </a:extLst>
          </p:cNvPr>
          <p:cNvSpPr txBox="1"/>
          <p:nvPr/>
        </p:nvSpPr>
        <p:spPr>
          <a:xfrm>
            <a:off x="578269" y="699013"/>
            <a:ext cx="10862363" cy="5155257"/>
          </a:xfrm>
          <a:prstGeom prst="rect">
            <a:avLst/>
          </a:prstGeom>
          <a:noFill/>
        </p:spPr>
        <p:txBody>
          <a:bodyPr wrap="square">
            <a:spAutoFit/>
          </a:bodyPr>
          <a:lstStyle/>
          <a:p>
            <a:r>
              <a:rPr lang="en-US" sz="2500" dirty="0">
                <a:latin typeface="Calibri" panose="020F0502020204030204" pitchFamily="34" charset="0"/>
                <a:ea typeface="Calibri" panose="020F0502020204030204" pitchFamily="34" charset="0"/>
                <a:cs typeface="Calibri" panose="020F0502020204030204" pitchFamily="34" charset="0"/>
              </a:rPr>
              <a:t>Procedure met the main objectives of entering a long-duration eclipse autonomously and exiting to regain the nominal operation status based on simulation and testbed tests</a:t>
            </a:r>
            <a:endParaRPr lang="en-US" sz="25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endParaRPr lang="en-US" sz="14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b="0" i="0" u="none" strike="noStrike" dirty="0">
                <a:effectLst/>
                <a:latin typeface="Calibri" panose="020F0502020204030204" pitchFamily="34" charset="0"/>
                <a:ea typeface="Calibri" panose="020F0502020204030204" pitchFamily="34" charset="0"/>
                <a:cs typeface="Calibri" panose="020F0502020204030204" pitchFamily="34" charset="0"/>
              </a:rPr>
              <a:t>Procedure provides:</a:t>
            </a:r>
          </a:p>
          <a:p>
            <a:pPr marL="742950" lvl="1" indent="-28575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Adaptability to on-orbit measurements or new long-duration eclipse considerations</a:t>
            </a:r>
            <a:endParaRPr lang="en-US" sz="23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2300" b="0" i="0" u="none" strike="noStrike" dirty="0">
                <a:effectLst/>
                <a:latin typeface="Calibri" panose="020F0502020204030204" pitchFamily="34" charset="0"/>
                <a:ea typeface="Calibri" panose="020F0502020204030204" pitchFamily="34" charset="0"/>
                <a:cs typeface="Calibri" panose="020F0502020204030204" pitchFamily="34" charset="0"/>
              </a:rPr>
              <a:t>A versatile solution to powe</a:t>
            </a:r>
            <a:r>
              <a:rPr lang="en-US" sz="2300" dirty="0">
                <a:latin typeface="Calibri" panose="020F0502020204030204" pitchFamily="34" charset="0"/>
                <a:ea typeface="Calibri" panose="020F0502020204030204" pitchFamily="34" charset="0"/>
                <a:cs typeface="Calibri" panose="020F0502020204030204" pitchFamily="34" charset="0"/>
              </a:rPr>
              <a:t>r and thermal management for within 3-5 hour long-duration eclipse periods</a:t>
            </a:r>
            <a:endParaRPr lang="en-US" sz="2300" b="0" i="0" u="none" strike="noStrike"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Future Considerations:</a:t>
            </a:r>
          </a:p>
          <a:p>
            <a:pPr marL="742950" lvl="1" indent="-285750">
              <a:buFont typeface="Arial" panose="020B0604020202020204" pitchFamily="34" charset="0"/>
              <a:buChar char="•"/>
            </a:pPr>
            <a:r>
              <a:rPr lang="en-US" sz="2300" b="0" i="0" u="none" strike="noStrike" dirty="0">
                <a:effectLst/>
                <a:latin typeface="Calibri" panose="020F0502020204030204" pitchFamily="34" charset="0"/>
                <a:ea typeface="Calibri" panose="020F0502020204030204" pitchFamily="34" charset="0"/>
                <a:cs typeface="Calibri" panose="020F0502020204030204" pitchFamily="34" charset="0"/>
              </a:rPr>
              <a:t>Further research </a:t>
            </a:r>
            <a:r>
              <a:rPr lang="en-US" sz="2300" dirty="0">
                <a:latin typeface="Calibri" panose="020F0502020204030204" pitchFamily="34" charset="0"/>
                <a:ea typeface="Calibri" panose="020F0502020204030204" pitchFamily="34" charset="0"/>
                <a:cs typeface="Calibri" panose="020F0502020204030204" pitchFamily="34" charset="0"/>
              </a:rPr>
              <a:t>and implementation of strategies to shorten the duration of the long-duration eclipse</a:t>
            </a:r>
          </a:p>
          <a:p>
            <a:pPr marL="1200150" lvl="2" indent="-28575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Ex. Orbital maneuvers such as maneuvering to an orbit that minimizes the period in darkness</a:t>
            </a:r>
          </a:p>
          <a:p>
            <a:pPr marL="742950" lvl="1" indent="-28575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Incorporation of on-orbit performance measurements</a:t>
            </a:r>
            <a:endParaRPr lang="en-US" sz="2600" dirty="0">
              <a:latin typeface="Calibri" panose="020F0502020204030204" pitchFamily="34" charset="0"/>
              <a:ea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E73DADD1-A83F-9E4B-68B5-3FAFCA8C4C66}"/>
              </a:ext>
            </a:extLst>
          </p:cNvPr>
          <p:cNvSpPr>
            <a:spLocks noChangeArrowheads="1"/>
          </p:cNvSpPr>
          <p:nvPr/>
        </p:nvSpPr>
        <p:spPr bwMode="auto">
          <a:xfrm>
            <a:off x="3108643" y="6100482"/>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1884136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24EBF-889E-39B4-D703-A05B07077EE3}"/>
            </a:ext>
          </a:extLst>
        </p:cNvPr>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26E12D2-B929-370F-D654-F4D0599E935A}"/>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sp>
        <p:nvSpPr>
          <p:cNvPr id="2" name="Title 2">
            <a:extLst>
              <a:ext uri="{FF2B5EF4-FFF2-40B4-BE49-F238E27FC236}">
                <a16:creationId xmlns:a16="http://schemas.microsoft.com/office/drawing/2014/main" id="{9FEF9285-AE90-C4E9-7D97-8D241B2EEDC7}"/>
              </a:ext>
            </a:extLst>
          </p:cNvPr>
          <p:cNvSpPr txBox="1">
            <a:spLocks/>
          </p:cNvSpPr>
          <p:nvPr/>
        </p:nvSpPr>
        <p:spPr>
          <a:xfrm>
            <a:off x="3395329" y="2205551"/>
            <a:ext cx="5401340" cy="1498886"/>
          </a:xfrm>
          <a:prstGeom prst="rect">
            <a:avLst/>
          </a:prstGeom>
        </p:spPr>
        <p:txBody>
          <a:bodyPr vert="horz" wrap="square" lIns="91440" tIns="45720" rIns="91440" bIns="45720" rtlCol="0" anchor="ctr">
            <a:no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pPr algn="ctr"/>
            <a:r>
              <a:rPr lang="en-US" sz="6000" dirty="0">
                <a:solidFill>
                  <a:schemeClr val="tx1"/>
                </a:solidFill>
                <a:latin typeface="Calibri" panose="020F0502020204030204" pitchFamily="34" charset="0"/>
                <a:ea typeface="Calibri" panose="020F0502020204030204" pitchFamily="34" charset="0"/>
                <a:cs typeface="Calibri" panose="020F0502020204030204" pitchFamily="34" charset="0"/>
              </a:rPr>
              <a:t>Thank you, </a:t>
            </a:r>
          </a:p>
          <a:p>
            <a:r>
              <a:rPr lang="en-US" sz="6000" dirty="0">
                <a:solidFill>
                  <a:schemeClr val="tx1"/>
                </a:solidFill>
                <a:latin typeface="Calibri" panose="020F0502020204030204" pitchFamily="34" charset="0"/>
                <a:ea typeface="Calibri" panose="020F0502020204030204" pitchFamily="34" charset="0"/>
                <a:cs typeface="Calibri" panose="020F0502020204030204" pitchFamily="34" charset="0"/>
              </a:rPr>
              <a:t>any questions?</a:t>
            </a:r>
          </a:p>
        </p:txBody>
      </p:sp>
      <p:sp>
        <p:nvSpPr>
          <p:cNvPr id="4" name="TextBox 3">
            <a:extLst>
              <a:ext uri="{FF2B5EF4-FFF2-40B4-BE49-F238E27FC236}">
                <a16:creationId xmlns:a16="http://schemas.microsoft.com/office/drawing/2014/main" id="{9ECB4800-71D3-BCE3-3106-94E4273A14F5}"/>
              </a:ext>
            </a:extLst>
          </p:cNvPr>
          <p:cNvSpPr txBox="1"/>
          <p:nvPr/>
        </p:nvSpPr>
        <p:spPr>
          <a:xfrm>
            <a:off x="903169" y="4829877"/>
            <a:ext cx="10781900" cy="1077218"/>
          </a:xfrm>
          <a:prstGeom prst="rect">
            <a:avLst/>
          </a:prstGeom>
          <a:noFill/>
        </p:spPr>
        <p:txBody>
          <a:bodyPr wrap="square">
            <a:spAutoFit/>
          </a:bodyPr>
          <a:lstStyle/>
          <a:p>
            <a:r>
              <a:rPr lang="en-US" sz="1600" b="0" i="0" u="none" strike="noStrike" dirty="0">
                <a:solidFill>
                  <a:schemeClr val="tx1">
                    <a:lumMod val="95000"/>
                  </a:schemeClr>
                </a:solidFill>
                <a:effectLst/>
                <a:latin typeface="Calibri" panose="020F0502020204030204" pitchFamily="34" charset="0"/>
                <a:ea typeface="Calibri" panose="020F0502020204030204" pitchFamily="34" charset="0"/>
                <a:cs typeface="Calibri" panose="020F0502020204030204" pitchFamily="34" charset="0"/>
              </a:rPr>
              <a:t>Acknowledgements: I would like to express my gratitude to my mentor Professor Bethany Ehlmann, and my co-mentors Judy Adler and Lee Bennet, along with the rest of the Lunar Trailblazer Mission Operations team, for their valuable time and technical advice. Thank you to the Caltech Summer Undergraduate Research Fellowship program for their support and additionally the Lockheed Martin LTB Systems Engineers and the JPL Navigation team for their systems research and analysis support. </a:t>
            </a:r>
          </a:p>
        </p:txBody>
      </p:sp>
      <p:sp>
        <p:nvSpPr>
          <p:cNvPr id="3" name="Rectangle 1">
            <a:extLst>
              <a:ext uri="{FF2B5EF4-FFF2-40B4-BE49-F238E27FC236}">
                <a16:creationId xmlns:a16="http://schemas.microsoft.com/office/drawing/2014/main" id="{BF3CF6A5-2966-3697-BA47-5EBE65B90634}"/>
              </a:ext>
            </a:extLst>
          </p:cNvPr>
          <p:cNvSpPr>
            <a:spLocks noChangeArrowheads="1"/>
          </p:cNvSpPr>
          <p:nvPr/>
        </p:nvSpPr>
        <p:spPr bwMode="auto">
          <a:xfrm>
            <a:off x="3108643" y="6090857"/>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lumMod val="85000"/>
                  </a:schemeClr>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tx1">
                  <a:lumMod val="85000"/>
                </a:schemeClr>
              </a:solidFill>
              <a:effectLst/>
              <a:latin typeface="Arial" panose="020B0604020202020204" pitchFamily="34" charset="0"/>
            </a:endParaRPr>
          </a:p>
        </p:txBody>
      </p:sp>
    </p:spTree>
    <p:extLst>
      <p:ext uri="{BB962C8B-B14F-4D97-AF65-F5344CB8AC3E}">
        <p14:creationId xmlns:p14="http://schemas.microsoft.com/office/powerpoint/2010/main" val="623304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821048-87EB-8E23-80BE-AC9880F1E363}"/>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25D5DE5B-4E01-1E2B-BAF6-B8D2A0E3C515}"/>
              </a:ext>
            </a:extLst>
          </p:cNvPr>
          <p:cNvSpPr txBox="1">
            <a:spLocks/>
          </p:cNvSpPr>
          <p:nvPr/>
        </p:nvSpPr>
        <p:spPr>
          <a:xfrm>
            <a:off x="238126" y="245158"/>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References</a:t>
            </a:r>
          </a:p>
        </p:txBody>
      </p:sp>
      <p:cxnSp>
        <p:nvCxnSpPr>
          <p:cNvPr id="12" name="Straight Connector 11">
            <a:extLst>
              <a:ext uri="{FF2B5EF4-FFF2-40B4-BE49-F238E27FC236}">
                <a16:creationId xmlns:a16="http://schemas.microsoft.com/office/drawing/2014/main" id="{FB02832C-7A2E-0AE9-B55D-6C0CFC3D6BC3}"/>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pic>
        <p:nvPicPr>
          <p:cNvPr id="18" name="Picture 17">
            <a:extLst>
              <a:ext uri="{FF2B5EF4-FFF2-40B4-BE49-F238E27FC236}">
                <a16:creationId xmlns:a16="http://schemas.microsoft.com/office/drawing/2014/main" id="{B476BC2A-D0FF-36B6-9913-DC68F8251003}"/>
              </a:ext>
            </a:extLst>
          </p:cNvPr>
          <p:cNvPicPr>
            <a:picLocks noChangeAspect="1"/>
          </p:cNvPicPr>
          <p:nvPr/>
        </p:nvPicPr>
        <p:blipFill>
          <a:blip r:embed="rId2"/>
          <a:stretch>
            <a:fillRect/>
          </a:stretch>
        </p:blipFill>
        <p:spPr>
          <a:xfrm>
            <a:off x="312554" y="962978"/>
            <a:ext cx="8546167" cy="5366198"/>
          </a:xfrm>
          <a:prstGeom prst="rect">
            <a:avLst/>
          </a:prstGeom>
        </p:spPr>
      </p:pic>
      <p:sp>
        <p:nvSpPr>
          <p:cNvPr id="2" name="Rectangle 1">
            <a:extLst>
              <a:ext uri="{FF2B5EF4-FFF2-40B4-BE49-F238E27FC236}">
                <a16:creationId xmlns:a16="http://schemas.microsoft.com/office/drawing/2014/main" id="{742635AB-7B72-EFC8-87A2-02D988DE9093}"/>
              </a:ext>
            </a:extLst>
          </p:cNvPr>
          <p:cNvSpPr>
            <a:spLocks noChangeArrowheads="1"/>
          </p:cNvSpPr>
          <p:nvPr/>
        </p:nvSpPr>
        <p:spPr bwMode="auto">
          <a:xfrm>
            <a:off x="3108643" y="6553192"/>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26491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BC94F765-87E8-7C43-9173-6B67B7258B2A}"/>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0D40EB31-D54A-35E7-8ACA-E74E3E83313D}"/>
              </a:ext>
            </a:extLst>
          </p:cNvPr>
          <p:cNvSpPr txBox="1">
            <a:spLocks/>
          </p:cNvSpPr>
          <p:nvPr/>
        </p:nvSpPr>
        <p:spPr>
          <a:xfrm>
            <a:off x="238126" y="245158"/>
            <a:ext cx="7523642" cy="57476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85000"/>
                  </a:schemeClr>
                </a:solidFill>
                <a:latin typeface="+mj-lt"/>
                <a:ea typeface="+mj-ea"/>
                <a:cs typeface="+mj-cs"/>
              </a:defRPr>
            </a:lvl1p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References</a:t>
            </a:r>
          </a:p>
        </p:txBody>
      </p:sp>
      <p:cxnSp>
        <p:nvCxnSpPr>
          <p:cNvPr id="12" name="Straight Connector 11">
            <a:extLst>
              <a:ext uri="{FF2B5EF4-FFF2-40B4-BE49-F238E27FC236}">
                <a16:creationId xmlns:a16="http://schemas.microsoft.com/office/drawing/2014/main" id="{7AF2E14B-B40C-5F5D-B621-EC3749F974E5}"/>
              </a:ext>
            </a:extLst>
          </p:cNvPr>
          <p:cNvCxnSpPr>
            <a:cxnSpLocks/>
          </p:cNvCxnSpPr>
          <p:nvPr/>
        </p:nvCxnSpPr>
        <p:spPr>
          <a:xfrm>
            <a:off x="355084" y="862151"/>
            <a:ext cx="3250018" cy="0"/>
          </a:xfrm>
          <a:prstGeom prst="line">
            <a:avLst/>
          </a:prstGeom>
          <a:ln w="25400"/>
        </p:spPr>
        <p:style>
          <a:lnRef idx="1">
            <a:schemeClr val="dk1"/>
          </a:lnRef>
          <a:fillRef idx="0">
            <a:schemeClr val="dk1"/>
          </a:fillRef>
          <a:effectRef idx="0">
            <a:schemeClr val="dk1"/>
          </a:effectRef>
          <a:fontRef idx="minor">
            <a:schemeClr val="tx1"/>
          </a:fontRef>
        </p:style>
      </p:cxnSp>
      <p:sp>
        <p:nvSpPr>
          <p:cNvPr id="2" name="Rectangle 1">
            <a:extLst>
              <a:ext uri="{FF2B5EF4-FFF2-40B4-BE49-F238E27FC236}">
                <a16:creationId xmlns:a16="http://schemas.microsoft.com/office/drawing/2014/main" id="{6916242B-3300-755F-13DA-798690FBC0E2}"/>
              </a:ext>
            </a:extLst>
          </p:cNvPr>
          <p:cNvSpPr>
            <a:spLocks noChangeArrowheads="1"/>
          </p:cNvSpPr>
          <p:nvPr/>
        </p:nvSpPr>
        <p:spPr bwMode="auto">
          <a:xfrm>
            <a:off x="3108643" y="6553192"/>
            <a:ext cx="59747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This document has been reviewed and determined not to contain export-controlled CUI.</a:t>
            </a:r>
            <a:endParaRPr kumimoji="0" lang="en-US" altLang="en-US" sz="900" b="0" i="0" u="none" strike="noStrike" cap="none" normalizeH="0" baseline="0" dirty="0">
              <a:ln>
                <a:noFill/>
              </a:ln>
              <a:solidFill>
                <a:schemeClr val="bg1"/>
              </a:solidFill>
              <a:effectLst/>
              <a:latin typeface="Arial" panose="020B0604020202020204" pitchFamily="34" charset="0"/>
            </a:endParaRPr>
          </a:p>
        </p:txBody>
      </p:sp>
      <p:pic>
        <p:nvPicPr>
          <p:cNvPr id="5" name="Picture 4">
            <a:extLst>
              <a:ext uri="{FF2B5EF4-FFF2-40B4-BE49-F238E27FC236}">
                <a16:creationId xmlns:a16="http://schemas.microsoft.com/office/drawing/2014/main" id="{DF9196BA-00D7-DE99-9585-32ED56619CFF}"/>
              </a:ext>
            </a:extLst>
          </p:cNvPr>
          <p:cNvPicPr>
            <a:picLocks noChangeAspect="1"/>
          </p:cNvPicPr>
          <p:nvPr/>
        </p:nvPicPr>
        <p:blipFill>
          <a:blip r:embed="rId2"/>
          <a:stretch>
            <a:fillRect/>
          </a:stretch>
        </p:blipFill>
        <p:spPr>
          <a:xfrm>
            <a:off x="481297" y="990313"/>
            <a:ext cx="8829532" cy="5520652"/>
          </a:xfrm>
          <a:prstGeom prst="rect">
            <a:avLst/>
          </a:prstGeom>
        </p:spPr>
      </p:pic>
    </p:spTree>
    <p:extLst>
      <p:ext uri="{BB962C8B-B14F-4D97-AF65-F5344CB8AC3E}">
        <p14:creationId xmlns:p14="http://schemas.microsoft.com/office/powerpoint/2010/main" val="27885674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4" id="{36F10C33-4217-4949-A9B0-3BE20AE6757E}" vid="{8799EE59-6C7B-AC46-9775-85C550AA87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2013 - 2022 Theme</Template>
  <TotalTime>4653</TotalTime>
  <Words>1428</Words>
  <Application>Microsoft Office PowerPoint</Application>
  <PresentationFormat>Widescreen</PresentationFormat>
  <Paragraphs>158</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Calibri</vt:lpstr>
      <vt:lpstr>Courier New</vt:lpstr>
      <vt:lpstr>Office Theme</vt:lpstr>
      <vt:lpstr>Accounting for Orbital Long-Duration Eclipses for Lunar Trailblazer Mission Operations</vt:lpstr>
      <vt:lpstr>Outline</vt:lpstr>
      <vt:lpstr>What is the Lunar Trailblazer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Anvelt, Miina (Miina)</dc:creator>
  <cp:lastModifiedBy>Anvelt, Miina (Miina)</cp:lastModifiedBy>
  <cp:revision>43</cp:revision>
  <dcterms:created xsi:type="dcterms:W3CDTF">2025-04-18T06:39:59Z</dcterms:created>
  <dcterms:modified xsi:type="dcterms:W3CDTF">2025-04-23T06:54:29Z</dcterms:modified>
</cp:coreProperties>
</file>