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5" r:id="rId4"/>
    <p:sldMasterId id="2147485093" r:id="rId5"/>
    <p:sldMasterId id="2147485111" r:id="rId6"/>
    <p:sldMasterId id="2147485123" r:id="rId7"/>
  </p:sldMasterIdLst>
  <p:notesMasterIdLst>
    <p:notesMasterId r:id="rId28"/>
  </p:notesMasterIdLst>
  <p:handoutMasterIdLst>
    <p:handoutMasterId r:id="rId29"/>
  </p:handoutMasterIdLst>
  <p:sldIdLst>
    <p:sldId id="901" r:id="rId8"/>
    <p:sldId id="1323" r:id="rId9"/>
    <p:sldId id="257" r:id="rId10"/>
    <p:sldId id="1594" r:id="rId11"/>
    <p:sldId id="1582" r:id="rId12"/>
    <p:sldId id="1592" r:id="rId13"/>
    <p:sldId id="258" r:id="rId14"/>
    <p:sldId id="1585" r:id="rId15"/>
    <p:sldId id="1538" r:id="rId16"/>
    <p:sldId id="1529" r:id="rId17"/>
    <p:sldId id="1532" r:id="rId18"/>
    <p:sldId id="1601" r:id="rId19"/>
    <p:sldId id="1584" r:id="rId20"/>
    <p:sldId id="1602" r:id="rId21"/>
    <p:sldId id="1600" r:id="rId22"/>
    <p:sldId id="1571" r:id="rId23"/>
    <p:sldId id="1603" r:id="rId24"/>
    <p:sldId id="1373" r:id="rId25"/>
    <p:sldId id="296" r:id="rId26"/>
    <p:sldId id="1308" r:id="rId27"/>
  </p:sldIdLst>
  <p:sldSz cx="9144000" cy="6858000" type="screen4x3"/>
  <p:notesSz cx="6858000" cy="9144000"/>
  <p:custDataLst>
    <p:tags r:id="rId3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u="sng"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AE129B"/>
    <a:srgbClr val="080808"/>
    <a:srgbClr val="F2F808"/>
    <a:srgbClr val="890745"/>
    <a:srgbClr val="DDDDDD"/>
    <a:srgbClr val="000000"/>
    <a:srgbClr val="008000"/>
    <a:srgbClr val="CC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6247" autoAdjust="0"/>
  </p:normalViewPr>
  <p:slideViewPr>
    <p:cSldViewPr snapToGrid="0">
      <p:cViewPr varScale="1">
        <p:scale>
          <a:sx n="96" d="100"/>
          <a:sy n="96" d="100"/>
        </p:scale>
        <p:origin x="357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tags" Target="tags/tag1.xml"/><Relationship Id="rId8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BB5EB6-4DBF-4EF2-BA6A-CA73184E21D3}" type="doc">
      <dgm:prSet loTypeId="urn:microsoft.com/office/officeart/2005/8/layout/hList1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4BFB9521-482A-456C-AD7E-B51EFA7D4F80}">
      <dgm:prSet phldrT="[Text]"/>
      <dgm:spPr>
        <a:solidFill>
          <a:schemeClr val="tx1"/>
        </a:solidFill>
      </dgm:spPr>
      <dgm:t>
        <a:bodyPr/>
        <a:lstStyle/>
        <a:p>
          <a:r>
            <a:rPr lang="en-US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Triggers</a:t>
          </a:r>
        </a:p>
      </dgm:t>
    </dgm:pt>
    <dgm:pt modelId="{564C2DED-FEA6-4972-9CF8-FB2E629F5FC9}" type="parTrans" cxnId="{EFC10A48-C4E0-4E48-9257-8CE342DBF57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A581DF-3509-4104-8293-08FE6FB141E4}" type="sibTrans" cxnId="{EFC10A48-C4E0-4E48-9257-8CE342DBF57B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00370E-B4E9-4B30-9482-1606B75A8E85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Radio frequency signals</a:t>
          </a:r>
        </a:p>
      </dgm:t>
    </dgm:pt>
    <dgm:pt modelId="{0E05293D-2AE4-4C00-8704-83A7743A734B}" type="parTrans" cxnId="{EFB67BED-A501-4D20-92DC-3F835C07BFA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F8585C-B321-4810-8450-A785CC6B6352}" type="sibTrans" cxnId="{EFB67BED-A501-4D20-92DC-3F835C07BFA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45327E7-4A8F-4DE1-9D2D-9F95C3DBB143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Optical commands</a:t>
          </a:r>
        </a:p>
      </dgm:t>
    </dgm:pt>
    <dgm:pt modelId="{70110E8C-DDDB-46A5-8BAD-D958262084F3}" type="parTrans" cxnId="{0AC113F2-A82E-41E6-AD2C-794C7F00BBB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A3BB7E-926C-47CA-B780-DB2D30D367DB}" type="sibTrans" cxnId="{0AC113F2-A82E-41E6-AD2C-794C7F00BBB6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35C170-38EC-499B-8AD8-CEE140A0252C}">
      <dgm:prSet phldrT="[Text]"/>
      <dgm:spPr>
        <a:solidFill>
          <a:schemeClr val="tx1"/>
        </a:solidFill>
      </dgm:spPr>
      <dgm:t>
        <a:bodyPr/>
        <a:lstStyle/>
        <a:p>
          <a:r>
            <a:rPr lang="en-US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Modes</a:t>
          </a:r>
        </a:p>
      </dgm:t>
    </dgm:pt>
    <dgm:pt modelId="{6BCC6F2C-D4A6-4D00-B88C-EE050A85B5BB}" type="parTrans" cxnId="{655C16A7-A392-41D4-BB57-B61D88747A57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7B85B8-9A2D-426C-9918-5AA1EDCBF405}" type="sibTrans" cxnId="{655C16A7-A392-41D4-BB57-B61D88747A57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3018AB-CCF3-4D04-B72E-8248015BD919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Idle</a:t>
          </a:r>
        </a:p>
      </dgm:t>
    </dgm:pt>
    <dgm:pt modelId="{88796716-D7AF-4FB9-9075-2101DD4A544B}" type="parTrans" cxnId="{85C34FB1-0615-4429-8182-4B1C1394537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E44BE2-E5E2-4B5E-87CF-CFEF282A3775}" type="sibTrans" cxnId="{85C34FB1-0615-4429-8182-4B1C1394537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CE7865-7B56-4C11-8CB5-E9049059C669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Human gestures</a:t>
          </a:r>
        </a:p>
      </dgm:t>
    </dgm:pt>
    <dgm:pt modelId="{3729EDD9-8D37-49BB-AA5E-FCC805958D9C}" type="parTrans" cxnId="{47247A7E-6EE3-4C1D-8DE2-DD2D9A0C112B}">
      <dgm:prSet/>
      <dgm:spPr/>
      <dgm:t>
        <a:bodyPr/>
        <a:lstStyle/>
        <a:p>
          <a:endParaRPr lang="en-US"/>
        </a:p>
      </dgm:t>
    </dgm:pt>
    <dgm:pt modelId="{E2DB528A-3128-4090-B143-6D2FE3818AD0}" type="sibTrans" cxnId="{47247A7E-6EE3-4C1D-8DE2-DD2D9A0C112B}">
      <dgm:prSet/>
      <dgm:spPr/>
      <dgm:t>
        <a:bodyPr/>
        <a:lstStyle/>
        <a:p>
          <a:endParaRPr lang="en-US"/>
        </a:p>
      </dgm:t>
    </dgm:pt>
    <dgm:pt modelId="{B377DD2E-46A5-4504-B468-9D6747963189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External system commands</a:t>
          </a:r>
        </a:p>
      </dgm:t>
    </dgm:pt>
    <dgm:pt modelId="{A53A4031-CDA3-400E-B31B-6A39AD47D15F}" type="parTrans" cxnId="{70FD4619-57D7-46E4-94EB-BA1E4B3EF026}">
      <dgm:prSet/>
      <dgm:spPr/>
      <dgm:t>
        <a:bodyPr/>
        <a:lstStyle/>
        <a:p>
          <a:endParaRPr lang="en-US"/>
        </a:p>
      </dgm:t>
    </dgm:pt>
    <dgm:pt modelId="{6F0A1513-51D0-4541-83A0-38D70CA21FF6}" type="sibTrans" cxnId="{70FD4619-57D7-46E4-94EB-BA1E4B3EF026}">
      <dgm:prSet/>
      <dgm:spPr/>
      <dgm:t>
        <a:bodyPr/>
        <a:lstStyle/>
        <a:p>
          <a:endParaRPr lang="en-US"/>
        </a:p>
      </dgm:t>
    </dgm:pt>
    <dgm:pt modelId="{50A89981-443B-41F3-A59D-DC3DEC08C0B4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Robot internal timer</a:t>
          </a:r>
        </a:p>
      </dgm:t>
    </dgm:pt>
    <dgm:pt modelId="{1A5772B8-0715-4BD1-993F-EB0EE07976B0}" type="parTrans" cxnId="{E753C71D-A33B-49CE-A907-345C5046E1C6}">
      <dgm:prSet/>
      <dgm:spPr/>
      <dgm:t>
        <a:bodyPr/>
        <a:lstStyle/>
        <a:p>
          <a:endParaRPr lang="en-US"/>
        </a:p>
      </dgm:t>
    </dgm:pt>
    <dgm:pt modelId="{BF416E1F-2CF8-4010-91D4-4359F7E8899E}" type="sibTrans" cxnId="{E753C71D-A33B-49CE-A907-345C5046E1C6}">
      <dgm:prSet/>
      <dgm:spPr/>
      <dgm:t>
        <a:bodyPr/>
        <a:lstStyle/>
        <a:p>
          <a:endParaRPr lang="en-US"/>
        </a:p>
      </dgm:t>
    </dgm:pt>
    <dgm:pt modelId="{75D616E0-A02E-490E-ACC4-8EC138DB9EE3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Robot battery monitor</a:t>
          </a:r>
        </a:p>
      </dgm:t>
    </dgm:pt>
    <dgm:pt modelId="{D8F8FD4C-EF1B-4244-A4BC-2FDCCCA8C809}" type="parTrans" cxnId="{13A1472B-9474-42A0-B0D0-FCCAFF521F60}">
      <dgm:prSet/>
      <dgm:spPr/>
      <dgm:t>
        <a:bodyPr/>
        <a:lstStyle/>
        <a:p>
          <a:endParaRPr lang="en-US"/>
        </a:p>
      </dgm:t>
    </dgm:pt>
    <dgm:pt modelId="{91741006-2B9A-4EEA-9CDB-586867B87AC9}" type="sibTrans" cxnId="{13A1472B-9474-42A0-B0D0-FCCAFF521F60}">
      <dgm:prSet/>
      <dgm:spPr/>
      <dgm:t>
        <a:bodyPr/>
        <a:lstStyle/>
        <a:p>
          <a:endParaRPr lang="en-US"/>
        </a:p>
      </dgm:t>
    </dgm:pt>
    <dgm:pt modelId="{1B7066E4-ABE6-42A3-ACB1-DC4C02950D14}">
      <dgm:prSet phldrT="[Text]"/>
      <dgm:spPr>
        <a:noFill/>
        <a:ln>
          <a:noFill/>
        </a:ln>
      </dgm:spPr>
      <dgm:t>
        <a:bodyPr/>
        <a:lstStyle/>
        <a:p>
          <a:r>
            <a:rPr lang="en-US">
              <a:latin typeface="Garamond" panose="02020404030301010803" pitchFamily="18" charset="0"/>
              <a:cs typeface="Times New Roman" panose="02020603050405020304" pitchFamily="18" charset="0"/>
            </a:rPr>
            <a:t>Collision avoidance sensors</a:t>
          </a:r>
        </a:p>
      </dgm:t>
    </dgm:pt>
    <dgm:pt modelId="{F1B3C178-C118-45A7-8667-4FBB514026F0}" type="parTrans" cxnId="{D27D5E53-4795-4D67-A0AF-E334ED92B127}">
      <dgm:prSet/>
      <dgm:spPr/>
      <dgm:t>
        <a:bodyPr/>
        <a:lstStyle/>
        <a:p>
          <a:endParaRPr lang="en-US"/>
        </a:p>
      </dgm:t>
    </dgm:pt>
    <dgm:pt modelId="{19268302-83BA-4770-934F-48E609B53AD3}" type="sibTrans" cxnId="{D27D5E53-4795-4D67-A0AF-E334ED92B127}">
      <dgm:prSet/>
      <dgm:spPr/>
      <dgm:t>
        <a:bodyPr/>
        <a:lstStyle/>
        <a:p>
          <a:endParaRPr lang="en-US"/>
        </a:p>
      </dgm:t>
    </dgm:pt>
    <dgm:pt modelId="{6FF6CDDA-91DC-48F1-AA28-DB5E7EB110C2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Load/Unload payloads</a:t>
          </a:r>
        </a:p>
      </dgm:t>
    </dgm:pt>
    <dgm:pt modelId="{47F7C173-BE00-4729-90FC-7CB079CC087D}" type="parTrans" cxnId="{F8212720-A1DD-4A01-B622-7E00767C2ED8}">
      <dgm:prSet/>
      <dgm:spPr/>
      <dgm:t>
        <a:bodyPr/>
        <a:lstStyle/>
        <a:p>
          <a:endParaRPr lang="en-US"/>
        </a:p>
      </dgm:t>
    </dgm:pt>
    <dgm:pt modelId="{831B4B13-3746-4801-9060-721F729473FC}" type="sibTrans" cxnId="{F8212720-A1DD-4A01-B622-7E00767C2ED8}">
      <dgm:prSet/>
      <dgm:spPr/>
      <dgm:t>
        <a:bodyPr/>
        <a:lstStyle/>
        <a:p>
          <a:endParaRPr lang="en-US"/>
        </a:p>
      </dgm:t>
    </dgm:pt>
    <dgm:pt modelId="{B0D9E3AA-2EF3-4561-90BF-449447D0F2ED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Move</a:t>
          </a:r>
        </a:p>
      </dgm:t>
    </dgm:pt>
    <dgm:pt modelId="{91007D03-CC82-4F54-9937-71BB6FDBAD70}" type="parTrans" cxnId="{504F8D5E-FBB0-48B9-A229-17BDA0A7C1A8}">
      <dgm:prSet/>
      <dgm:spPr/>
      <dgm:t>
        <a:bodyPr/>
        <a:lstStyle/>
        <a:p>
          <a:endParaRPr lang="en-US"/>
        </a:p>
      </dgm:t>
    </dgm:pt>
    <dgm:pt modelId="{B1F27E4C-8CB7-457C-9CC0-2536A47A5862}" type="sibTrans" cxnId="{504F8D5E-FBB0-48B9-A229-17BDA0A7C1A8}">
      <dgm:prSet/>
      <dgm:spPr/>
      <dgm:t>
        <a:bodyPr/>
        <a:lstStyle/>
        <a:p>
          <a:endParaRPr lang="en-US"/>
        </a:p>
      </dgm:t>
    </dgm:pt>
    <dgm:pt modelId="{0B8ACE49-9927-4F18-9433-DCE726B763F6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Human assist</a:t>
          </a:r>
        </a:p>
      </dgm:t>
    </dgm:pt>
    <dgm:pt modelId="{AB77EAE2-5705-422C-AD49-F007D13AD79A}" type="parTrans" cxnId="{3F0DC17E-EA80-430D-ADA2-719C890DB2D0}">
      <dgm:prSet/>
      <dgm:spPr/>
      <dgm:t>
        <a:bodyPr/>
        <a:lstStyle/>
        <a:p>
          <a:endParaRPr lang="en-US"/>
        </a:p>
      </dgm:t>
    </dgm:pt>
    <dgm:pt modelId="{15B36E40-FF8B-424F-A6B5-8A0A597DC903}" type="sibTrans" cxnId="{3F0DC17E-EA80-430D-ADA2-719C890DB2D0}">
      <dgm:prSet/>
      <dgm:spPr/>
      <dgm:t>
        <a:bodyPr/>
        <a:lstStyle/>
        <a:p>
          <a:endParaRPr lang="en-US"/>
        </a:p>
      </dgm:t>
    </dgm:pt>
    <dgm:pt modelId="{603A5EA8-6991-420C-A8D5-A8BCB2A51E03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Patrol</a:t>
          </a:r>
        </a:p>
      </dgm:t>
    </dgm:pt>
    <dgm:pt modelId="{5092B3F6-C9B9-408C-BC90-DB0FCFBC955C}" type="parTrans" cxnId="{8AE40FA2-6977-41A2-B793-7AF238BD34C6}">
      <dgm:prSet/>
      <dgm:spPr/>
      <dgm:t>
        <a:bodyPr/>
        <a:lstStyle/>
        <a:p>
          <a:endParaRPr lang="en-US"/>
        </a:p>
      </dgm:t>
    </dgm:pt>
    <dgm:pt modelId="{3E20803C-5CCB-4D9D-8208-B9B900A568F2}" type="sibTrans" cxnId="{8AE40FA2-6977-41A2-B793-7AF238BD34C6}">
      <dgm:prSet/>
      <dgm:spPr/>
      <dgm:t>
        <a:bodyPr/>
        <a:lstStyle/>
        <a:p>
          <a:endParaRPr lang="en-US"/>
        </a:p>
      </dgm:t>
    </dgm:pt>
    <dgm:pt modelId="{E4F17B44-F966-4675-ABAF-5449F88E2153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Charging</a:t>
          </a:r>
        </a:p>
      </dgm:t>
    </dgm:pt>
    <dgm:pt modelId="{0CB3B3C4-A59A-4EC2-A2FB-55D2F207BA73}" type="parTrans" cxnId="{FA302AB3-A5E9-446C-AF01-913F26E42277}">
      <dgm:prSet/>
      <dgm:spPr/>
      <dgm:t>
        <a:bodyPr/>
        <a:lstStyle/>
        <a:p>
          <a:endParaRPr lang="en-US"/>
        </a:p>
      </dgm:t>
    </dgm:pt>
    <dgm:pt modelId="{24339215-43A9-4062-BB77-B2EA0B08F574}" type="sibTrans" cxnId="{FA302AB3-A5E9-446C-AF01-913F26E42277}">
      <dgm:prSet/>
      <dgm:spPr/>
      <dgm:t>
        <a:bodyPr/>
        <a:lstStyle/>
        <a:p>
          <a:endParaRPr lang="en-US"/>
        </a:p>
      </dgm:t>
    </dgm:pt>
    <dgm:pt modelId="{94B1C8E7-BE59-4098-A2F8-E3014147E99E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Maintenance</a:t>
          </a:r>
        </a:p>
      </dgm:t>
    </dgm:pt>
    <dgm:pt modelId="{2BF1638F-3970-4870-B2FE-CB63894F02A9}" type="parTrans" cxnId="{A218039C-9637-4D82-82A3-029DA645E8E7}">
      <dgm:prSet/>
      <dgm:spPr/>
      <dgm:t>
        <a:bodyPr/>
        <a:lstStyle/>
        <a:p>
          <a:endParaRPr lang="en-US"/>
        </a:p>
      </dgm:t>
    </dgm:pt>
    <dgm:pt modelId="{8AB85E06-9C32-4C53-B2BA-91E8FC60BD0B}" type="sibTrans" cxnId="{A218039C-9637-4D82-82A3-029DA645E8E7}">
      <dgm:prSet/>
      <dgm:spPr/>
      <dgm:t>
        <a:bodyPr/>
        <a:lstStyle/>
        <a:p>
          <a:endParaRPr lang="en-US"/>
        </a:p>
      </dgm:t>
    </dgm:pt>
    <dgm:pt modelId="{05122A4D-8AA1-471B-BEBD-C762E6F7B825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self</a:t>
          </a:r>
        </a:p>
      </dgm:t>
    </dgm:pt>
    <dgm:pt modelId="{0A4CE6CA-3931-4CEB-8655-E0685F87F0AD}" type="parTrans" cxnId="{7D6155FB-D28E-4EDF-B5F2-9EDB0B564C4B}">
      <dgm:prSet/>
      <dgm:spPr/>
      <dgm:t>
        <a:bodyPr/>
        <a:lstStyle/>
        <a:p>
          <a:endParaRPr lang="en-US"/>
        </a:p>
      </dgm:t>
    </dgm:pt>
    <dgm:pt modelId="{896AEDF3-2C0A-4004-A4CD-0B24248054CA}" type="sibTrans" cxnId="{7D6155FB-D28E-4EDF-B5F2-9EDB0B564C4B}">
      <dgm:prSet/>
      <dgm:spPr/>
      <dgm:t>
        <a:bodyPr/>
        <a:lstStyle/>
        <a:p>
          <a:endParaRPr lang="en-US"/>
        </a:p>
      </dgm:t>
    </dgm:pt>
    <dgm:pt modelId="{60C33980-D438-4BE4-A921-483F63F7E320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peers</a:t>
          </a:r>
        </a:p>
      </dgm:t>
    </dgm:pt>
    <dgm:pt modelId="{8D3FED79-D008-47F8-B7BE-A6B14EBC2071}" type="parTrans" cxnId="{877E7B16-02BF-4CD1-B9BF-ECDBEF54D74F}">
      <dgm:prSet/>
      <dgm:spPr/>
      <dgm:t>
        <a:bodyPr/>
        <a:lstStyle/>
        <a:p>
          <a:endParaRPr lang="en-US"/>
        </a:p>
      </dgm:t>
    </dgm:pt>
    <dgm:pt modelId="{C8A5801F-97D1-4B67-AAED-2DA60C430F84}" type="sibTrans" cxnId="{877E7B16-02BF-4CD1-B9BF-ECDBEF54D74F}">
      <dgm:prSet/>
      <dgm:spPr/>
      <dgm:t>
        <a:bodyPr/>
        <a:lstStyle/>
        <a:p>
          <a:endParaRPr lang="en-US"/>
        </a:p>
      </dgm:t>
    </dgm:pt>
    <dgm:pt modelId="{D998C945-E8E2-4D53-84D5-F733BB094737}">
      <dgm:prSet phldrT="[Text]" custT="1"/>
      <dgm:spPr>
        <a:noFill/>
        <a:ln>
          <a:noFill/>
        </a:ln>
      </dgm:spPr>
      <dgm:t>
        <a:bodyPr/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base</a:t>
          </a:r>
        </a:p>
      </dgm:t>
    </dgm:pt>
    <dgm:pt modelId="{869EDC7C-1716-4D96-B536-40245C6FF6FB}" type="parTrans" cxnId="{C5F4709D-41F5-4603-A039-E2F33E71C65C}">
      <dgm:prSet/>
      <dgm:spPr/>
      <dgm:t>
        <a:bodyPr/>
        <a:lstStyle/>
        <a:p>
          <a:endParaRPr lang="en-US"/>
        </a:p>
      </dgm:t>
    </dgm:pt>
    <dgm:pt modelId="{BCD5862F-D432-406E-83F4-083D4BD6CF9C}" type="sibTrans" cxnId="{C5F4709D-41F5-4603-A039-E2F33E71C65C}">
      <dgm:prSet/>
      <dgm:spPr/>
      <dgm:t>
        <a:bodyPr/>
        <a:lstStyle/>
        <a:p>
          <a:endParaRPr lang="en-US"/>
        </a:p>
      </dgm:t>
    </dgm:pt>
    <dgm:pt modelId="{984409AE-FFD6-43AE-AE51-E6669CA2EC2A}">
      <dgm:prSet phldrT="[Text]"/>
      <dgm:spPr>
        <a:noFill/>
        <a:ln>
          <a:noFill/>
        </a:ln>
      </dgm:spPr>
      <dgm:t>
        <a:bodyPr/>
        <a:lstStyle/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en-US" sz="1300" kern="1200">
              <a:latin typeface="Times New Roman" panose="02020603050405020304" pitchFamily="18" charset="0"/>
              <a:cs typeface="Times New Roman" panose="02020603050405020304" pitchFamily="18" charset="0"/>
            </a:rPr>
            <a:t>…</a:t>
          </a:r>
        </a:p>
      </dgm:t>
    </dgm:pt>
    <dgm:pt modelId="{E6D85040-58DA-47C7-97ED-3BF61CECA6E4}" type="parTrans" cxnId="{07627023-8EB2-41C8-8BF1-7C3EBB330DED}">
      <dgm:prSet/>
      <dgm:spPr/>
      <dgm:t>
        <a:bodyPr/>
        <a:lstStyle/>
        <a:p>
          <a:endParaRPr lang="en-US"/>
        </a:p>
      </dgm:t>
    </dgm:pt>
    <dgm:pt modelId="{836468E7-FC75-4FB1-9543-BC1CDB9C7328}" type="sibTrans" cxnId="{07627023-8EB2-41C8-8BF1-7C3EBB330DED}">
      <dgm:prSet/>
      <dgm:spPr/>
      <dgm:t>
        <a:bodyPr/>
        <a:lstStyle/>
        <a:p>
          <a:endParaRPr lang="en-US"/>
        </a:p>
      </dgm:t>
    </dgm:pt>
    <dgm:pt modelId="{CDA78382-FBF2-4599-A417-A96307939992}" type="pres">
      <dgm:prSet presAssocID="{3CBB5EB6-4DBF-4EF2-BA6A-CA73184E21D3}" presName="Name0" presStyleCnt="0">
        <dgm:presLayoutVars>
          <dgm:dir/>
          <dgm:animLvl val="lvl"/>
          <dgm:resizeHandles val="exact"/>
        </dgm:presLayoutVars>
      </dgm:prSet>
      <dgm:spPr/>
    </dgm:pt>
    <dgm:pt modelId="{A90D8423-78F7-48F2-A7A9-1FD349411E5F}" type="pres">
      <dgm:prSet presAssocID="{4BFB9521-482A-456C-AD7E-B51EFA7D4F80}" presName="composite" presStyleCnt="0"/>
      <dgm:spPr/>
    </dgm:pt>
    <dgm:pt modelId="{CDE43BA2-1FE6-40FA-BF93-1CF8696D15BB}" type="pres">
      <dgm:prSet presAssocID="{4BFB9521-482A-456C-AD7E-B51EFA7D4F80}" presName="parTx" presStyleLbl="alignNode1" presStyleIdx="0" presStyleCnt="2" custLinFactNeighborX="2572" custLinFactNeighborY="-11001">
        <dgm:presLayoutVars>
          <dgm:chMax val="0"/>
          <dgm:chPref val="0"/>
          <dgm:bulletEnabled val="1"/>
        </dgm:presLayoutVars>
      </dgm:prSet>
      <dgm:spPr/>
    </dgm:pt>
    <dgm:pt modelId="{7703BC99-7AC0-4EE3-967C-5E96865ECB6C}" type="pres">
      <dgm:prSet presAssocID="{4BFB9521-482A-456C-AD7E-B51EFA7D4F80}" presName="desTx" presStyleLbl="alignAccFollowNode1" presStyleIdx="0" presStyleCnt="2">
        <dgm:presLayoutVars>
          <dgm:bulletEnabled val="1"/>
        </dgm:presLayoutVars>
      </dgm:prSet>
      <dgm:spPr/>
    </dgm:pt>
    <dgm:pt modelId="{9AC1C6D0-A712-4D6A-B8EA-28DF9CE93541}" type="pres">
      <dgm:prSet presAssocID="{C7A581DF-3509-4104-8293-08FE6FB141E4}" presName="space" presStyleCnt="0"/>
      <dgm:spPr/>
    </dgm:pt>
    <dgm:pt modelId="{56C1A496-2D3B-44B5-88BC-70DEB7EBDEDC}" type="pres">
      <dgm:prSet presAssocID="{3835C170-38EC-499B-8AD8-CEE140A0252C}" presName="composite" presStyleCnt="0"/>
      <dgm:spPr/>
    </dgm:pt>
    <dgm:pt modelId="{F6A6ACEB-F2BE-4EE6-93D2-48B15BB70137}" type="pres">
      <dgm:prSet presAssocID="{3835C170-38EC-499B-8AD8-CEE140A0252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9FA77DA4-3735-4EF7-893F-D192340EB4B2}" type="pres">
      <dgm:prSet presAssocID="{3835C170-38EC-499B-8AD8-CEE140A0252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F9491C01-D3D6-4022-B2E4-AB9C97C3C0A6}" type="presOf" srcId="{94B1C8E7-BE59-4098-A2F8-E3014147E99E}" destId="{9FA77DA4-3735-4EF7-893F-D192340EB4B2}" srcOrd="0" destOrd="6" presId="urn:microsoft.com/office/officeart/2005/8/layout/hList1"/>
    <dgm:cxn modelId="{7A05D80A-6878-4E8E-8F0D-494382BFA252}" type="presOf" srcId="{75D616E0-A02E-490E-ACC4-8EC138DB9EE3}" destId="{7703BC99-7AC0-4EE3-967C-5E96865ECB6C}" srcOrd="0" destOrd="5" presId="urn:microsoft.com/office/officeart/2005/8/layout/hList1"/>
    <dgm:cxn modelId="{EB91660F-0BAF-4F0B-ACCE-45B5E7758721}" type="presOf" srcId="{EF3018AB-CCF3-4D04-B72E-8248015BD919}" destId="{9FA77DA4-3735-4EF7-893F-D192340EB4B2}" srcOrd="0" destOrd="0" presId="urn:microsoft.com/office/officeart/2005/8/layout/hList1"/>
    <dgm:cxn modelId="{877E7B16-02BF-4CD1-B9BF-ECDBEF54D74F}" srcId="{3835C170-38EC-499B-8AD8-CEE140A0252C}" destId="{60C33980-D438-4BE4-A921-483F63F7E320}" srcOrd="8" destOrd="0" parTransId="{8D3FED79-D008-47F8-B7BE-A6B14EBC2071}" sibTransId="{C8A5801F-97D1-4B67-AAED-2DA60C430F84}"/>
    <dgm:cxn modelId="{70FD4619-57D7-46E4-94EB-BA1E4B3EF026}" srcId="{4BFB9521-482A-456C-AD7E-B51EFA7D4F80}" destId="{B377DD2E-46A5-4504-B468-9D6747963189}" srcOrd="3" destOrd="0" parTransId="{A53A4031-CDA3-400E-B31B-6A39AD47D15F}" sibTransId="{6F0A1513-51D0-4541-83A0-38D70CA21FF6}"/>
    <dgm:cxn modelId="{E753C71D-A33B-49CE-A907-345C5046E1C6}" srcId="{4BFB9521-482A-456C-AD7E-B51EFA7D4F80}" destId="{50A89981-443B-41F3-A59D-DC3DEC08C0B4}" srcOrd="4" destOrd="0" parTransId="{1A5772B8-0715-4BD1-993F-EB0EE07976B0}" sibTransId="{BF416E1F-2CF8-4010-91D4-4359F7E8899E}"/>
    <dgm:cxn modelId="{F8212720-A1DD-4A01-B622-7E00767C2ED8}" srcId="{3835C170-38EC-499B-8AD8-CEE140A0252C}" destId="{6FF6CDDA-91DC-48F1-AA28-DB5E7EB110C2}" srcOrd="1" destOrd="0" parTransId="{47F7C173-BE00-4729-90FC-7CB079CC087D}" sibTransId="{831B4B13-3746-4801-9060-721F729473FC}"/>
    <dgm:cxn modelId="{07627023-8EB2-41C8-8BF1-7C3EBB330DED}" srcId="{3835C170-38EC-499B-8AD8-CEE140A0252C}" destId="{984409AE-FFD6-43AE-AE51-E6669CA2EC2A}" srcOrd="10" destOrd="0" parTransId="{E6D85040-58DA-47C7-97ED-3BF61CECA6E4}" sibTransId="{836468E7-FC75-4FB1-9543-BC1CDB9C7328}"/>
    <dgm:cxn modelId="{13A1472B-9474-42A0-B0D0-FCCAFF521F60}" srcId="{4BFB9521-482A-456C-AD7E-B51EFA7D4F80}" destId="{75D616E0-A02E-490E-ACC4-8EC138DB9EE3}" srcOrd="5" destOrd="0" parTransId="{D8F8FD4C-EF1B-4244-A4BC-2FDCCCA8C809}" sibTransId="{91741006-2B9A-4EEA-9CDB-586867B87AC9}"/>
    <dgm:cxn modelId="{E9676E2F-B7A1-4EB5-912E-3EA733673A23}" type="presOf" srcId="{245327E7-4A8F-4DE1-9D2D-9F95C3DBB143}" destId="{7703BC99-7AC0-4EE3-967C-5E96865ECB6C}" srcOrd="0" destOrd="1" presId="urn:microsoft.com/office/officeart/2005/8/layout/hList1"/>
    <dgm:cxn modelId="{B9F87A2F-088B-4DD2-8646-9919ACE45E27}" type="presOf" srcId="{0B8ACE49-9927-4F18-9433-DCE726B763F6}" destId="{9FA77DA4-3735-4EF7-893F-D192340EB4B2}" srcOrd="0" destOrd="3" presId="urn:microsoft.com/office/officeart/2005/8/layout/hList1"/>
    <dgm:cxn modelId="{E41AF930-8D5A-41BF-98AA-C2C4494053CA}" type="presOf" srcId="{01CE7865-7B56-4C11-8CB5-E9049059C669}" destId="{7703BC99-7AC0-4EE3-967C-5E96865ECB6C}" srcOrd="0" destOrd="2" presId="urn:microsoft.com/office/officeart/2005/8/layout/hList1"/>
    <dgm:cxn modelId="{3B93E835-24BF-4B99-900A-5CF255386CB5}" type="presOf" srcId="{6FF6CDDA-91DC-48F1-AA28-DB5E7EB110C2}" destId="{9FA77DA4-3735-4EF7-893F-D192340EB4B2}" srcOrd="0" destOrd="1" presId="urn:microsoft.com/office/officeart/2005/8/layout/hList1"/>
    <dgm:cxn modelId="{504F8D5E-FBB0-48B9-A229-17BDA0A7C1A8}" srcId="{3835C170-38EC-499B-8AD8-CEE140A0252C}" destId="{B0D9E3AA-2EF3-4561-90BF-449447D0F2ED}" srcOrd="2" destOrd="0" parTransId="{91007D03-CC82-4F54-9937-71BB6FDBAD70}" sibTransId="{B1F27E4C-8CB7-457C-9CC0-2536A47A5862}"/>
    <dgm:cxn modelId="{6ED0C165-7A77-4976-8DAA-ECDDF6199442}" type="presOf" srcId="{4BFB9521-482A-456C-AD7E-B51EFA7D4F80}" destId="{CDE43BA2-1FE6-40FA-BF93-1CF8696D15BB}" srcOrd="0" destOrd="0" presId="urn:microsoft.com/office/officeart/2005/8/layout/hList1"/>
    <dgm:cxn modelId="{EFC10A48-C4E0-4E48-9257-8CE342DBF57B}" srcId="{3CBB5EB6-4DBF-4EF2-BA6A-CA73184E21D3}" destId="{4BFB9521-482A-456C-AD7E-B51EFA7D4F80}" srcOrd="0" destOrd="0" parTransId="{564C2DED-FEA6-4972-9CF8-FB2E629F5FC9}" sibTransId="{C7A581DF-3509-4104-8293-08FE6FB141E4}"/>
    <dgm:cxn modelId="{1534966B-832A-467A-B5B3-71B294CF22FB}" type="presOf" srcId="{3835C170-38EC-499B-8AD8-CEE140A0252C}" destId="{F6A6ACEB-F2BE-4EE6-93D2-48B15BB70137}" srcOrd="0" destOrd="0" presId="urn:microsoft.com/office/officeart/2005/8/layout/hList1"/>
    <dgm:cxn modelId="{D27D5E53-4795-4D67-A0AF-E334ED92B127}" srcId="{4BFB9521-482A-456C-AD7E-B51EFA7D4F80}" destId="{1B7066E4-ABE6-42A3-ACB1-DC4C02950D14}" srcOrd="6" destOrd="0" parTransId="{F1B3C178-C118-45A7-8667-4FBB514026F0}" sibTransId="{19268302-83BA-4770-934F-48E609B53AD3}"/>
    <dgm:cxn modelId="{EB907E73-213C-4374-87FE-E39868C219A6}" type="presOf" srcId="{50A89981-443B-41F3-A59D-DC3DEC08C0B4}" destId="{7703BC99-7AC0-4EE3-967C-5E96865ECB6C}" srcOrd="0" destOrd="4" presId="urn:microsoft.com/office/officeart/2005/8/layout/hList1"/>
    <dgm:cxn modelId="{47247A7E-6EE3-4C1D-8DE2-DD2D9A0C112B}" srcId="{4BFB9521-482A-456C-AD7E-B51EFA7D4F80}" destId="{01CE7865-7B56-4C11-8CB5-E9049059C669}" srcOrd="2" destOrd="0" parTransId="{3729EDD9-8D37-49BB-AA5E-FCC805958D9C}" sibTransId="{E2DB528A-3128-4090-B143-6D2FE3818AD0}"/>
    <dgm:cxn modelId="{3F0DC17E-EA80-430D-ADA2-719C890DB2D0}" srcId="{3835C170-38EC-499B-8AD8-CEE140A0252C}" destId="{0B8ACE49-9927-4F18-9433-DCE726B763F6}" srcOrd="3" destOrd="0" parTransId="{AB77EAE2-5705-422C-AD49-F007D13AD79A}" sibTransId="{15B36E40-FF8B-424F-A6B5-8A0A597DC903}"/>
    <dgm:cxn modelId="{5D0EF687-790D-4BC2-952F-7A725F854307}" type="presOf" srcId="{4C00370E-B4E9-4B30-9482-1606B75A8E85}" destId="{7703BC99-7AC0-4EE3-967C-5E96865ECB6C}" srcOrd="0" destOrd="0" presId="urn:microsoft.com/office/officeart/2005/8/layout/hList1"/>
    <dgm:cxn modelId="{A218039C-9637-4D82-82A3-029DA645E8E7}" srcId="{3835C170-38EC-499B-8AD8-CEE140A0252C}" destId="{94B1C8E7-BE59-4098-A2F8-E3014147E99E}" srcOrd="6" destOrd="0" parTransId="{2BF1638F-3970-4870-B2FE-CB63894F02A9}" sibTransId="{8AB85E06-9C32-4C53-B2BA-91E8FC60BD0B}"/>
    <dgm:cxn modelId="{C5F4709D-41F5-4603-A039-E2F33E71C65C}" srcId="{3835C170-38EC-499B-8AD8-CEE140A0252C}" destId="{D998C945-E8E2-4D53-84D5-F733BB094737}" srcOrd="9" destOrd="0" parTransId="{869EDC7C-1716-4D96-B536-40245C6FF6FB}" sibTransId="{BCD5862F-D432-406E-83F4-083D4BD6CF9C}"/>
    <dgm:cxn modelId="{8AE40FA2-6977-41A2-B793-7AF238BD34C6}" srcId="{3835C170-38EC-499B-8AD8-CEE140A0252C}" destId="{603A5EA8-6991-420C-A8D5-A8BCB2A51E03}" srcOrd="4" destOrd="0" parTransId="{5092B3F6-C9B9-408C-BC90-DB0FCFBC955C}" sibTransId="{3E20803C-5CCB-4D9D-8208-B9B900A568F2}"/>
    <dgm:cxn modelId="{9F6BEBA5-75C0-4D7E-BF31-E745AC09B14A}" type="presOf" srcId="{D998C945-E8E2-4D53-84D5-F733BB094737}" destId="{9FA77DA4-3735-4EF7-893F-D192340EB4B2}" srcOrd="0" destOrd="9" presId="urn:microsoft.com/office/officeart/2005/8/layout/hList1"/>
    <dgm:cxn modelId="{53D688A6-F98B-443E-B7CD-7E000378DD8F}" type="presOf" srcId="{60C33980-D438-4BE4-A921-483F63F7E320}" destId="{9FA77DA4-3735-4EF7-893F-D192340EB4B2}" srcOrd="0" destOrd="8" presId="urn:microsoft.com/office/officeart/2005/8/layout/hList1"/>
    <dgm:cxn modelId="{655C16A7-A392-41D4-BB57-B61D88747A57}" srcId="{3CBB5EB6-4DBF-4EF2-BA6A-CA73184E21D3}" destId="{3835C170-38EC-499B-8AD8-CEE140A0252C}" srcOrd="1" destOrd="0" parTransId="{6BCC6F2C-D4A6-4D00-B88C-EE050A85B5BB}" sibTransId="{0D7B85B8-9A2D-426C-9918-5AA1EDCBF405}"/>
    <dgm:cxn modelId="{A734D2AD-225F-46A8-B8FE-8E5FFBDAAD39}" type="presOf" srcId="{E4F17B44-F966-4675-ABAF-5449F88E2153}" destId="{9FA77DA4-3735-4EF7-893F-D192340EB4B2}" srcOrd="0" destOrd="5" presId="urn:microsoft.com/office/officeart/2005/8/layout/hList1"/>
    <dgm:cxn modelId="{85C34FB1-0615-4429-8182-4B1C13945371}" srcId="{3835C170-38EC-499B-8AD8-CEE140A0252C}" destId="{EF3018AB-CCF3-4D04-B72E-8248015BD919}" srcOrd="0" destOrd="0" parTransId="{88796716-D7AF-4FB9-9075-2101DD4A544B}" sibTransId="{26E44BE2-E5E2-4B5E-87CF-CFEF282A3775}"/>
    <dgm:cxn modelId="{FA302AB3-A5E9-446C-AF01-913F26E42277}" srcId="{3835C170-38EC-499B-8AD8-CEE140A0252C}" destId="{E4F17B44-F966-4675-ABAF-5449F88E2153}" srcOrd="5" destOrd="0" parTransId="{0CB3B3C4-A59A-4EC2-A2FB-55D2F207BA73}" sibTransId="{24339215-43A9-4062-BB77-B2EA0B08F574}"/>
    <dgm:cxn modelId="{1A02EEB8-02CC-44E7-B3B8-BFCBC48905BD}" type="presOf" srcId="{984409AE-FFD6-43AE-AE51-E6669CA2EC2A}" destId="{9FA77DA4-3735-4EF7-893F-D192340EB4B2}" srcOrd="0" destOrd="10" presId="urn:microsoft.com/office/officeart/2005/8/layout/hList1"/>
    <dgm:cxn modelId="{0D04ACBA-E902-4A11-A11E-6B4A53EE3FC5}" type="presOf" srcId="{603A5EA8-6991-420C-A8D5-A8BCB2A51E03}" destId="{9FA77DA4-3735-4EF7-893F-D192340EB4B2}" srcOrd="0" destOrd="4" presId="urn:microsoft.com/office/officeart/2005/8/layout/hList1"/>
    <dgm:cxn modelId="{84E25DCB-D735-49C2-9473-2EB6F1CD65D9}" type="presOf" srcId="{B377DD2E-46A5-4504-B468-9D6747963189}" destId="{7703BC99-7AC0-4EE3-967C-5E96865ECB6C}" srcOrd="0" destOrd="3" presId="urn:microsoft.com/office/officeart/2005/8/layout/hList1"/>
    <dgm:cxn modelId="{3901F2D0-19EF-4E69-AEDD-85466BFC337F}" type="presOf" srcId="{1B7066E4-ABE6-42A3-ACB1-DC4C02950D14}" destId="{7703BC99-7AC0-4EE3-967C-5E96865ECB6C}" srcOrd="0" destOrd="6" presId="urn:microsoft.com/office/officeart/2005/8/layout/hList1"/>
    <dgm:cxn modelId="{8247BDD6-EF80-444D-8B3D-CFE72F61700F}" type="presOf" srcId="{05122A4D-8AA1-471B-BEBD-C762E6F7B825}" destId="{9FA77DA4-3735-4EF7-893F-D192340EB4B2}" srcOrd="0" destOrd="7" presId="urn:microsoft.com/office/officeart/2005/8/layout/hList1"/>
    <dgm:cxn modelId="{BD2854E7-4237-4448-A0E0-C0794677004C}" type="presOf" srcId="{B0D9E3AA-2EF3-4561-90BF-449447D0F2ED}" destId="{9FA77DA4-3735-4EF7-893F-D192340EB4B2}" srcOrd="0" destOrd="2" presId="urn:microsoft.com/office/officeart/2005/8/layout/hList1"/>
    <dgm:cxn modelId="{EFB67BED-A501-4D20-92DC-3F835C07BFA1}" srcId="{4BFB9521-482A-456C-AD7E-B51EFA7D4F80}" destId="{4C00370E-B4E9-4B30-9482-1606B75A8E85}" srcOrd="0" destOrd="0" parTransId="{0E05293D-2AE4-4C00-8704-83A7743A734B}" sibTransId="{CBF8585C-B321-4810-8450-A785CC6B6352}"/>
    <dgm:cxn modelId="{0AC113F2-A82E-41E6-AD2C-794C7F00BBB6}" srcId="{4BFB9521-482A-456C-AD7E-B51EFA7D4F80}" destId="{245327E7-4A8F-4DE1-9D2D-9F95C3DBB143}" srcOrd="1" destOrd="0" parTransId="{70110E8C-DDDB-46A5-8BAD-D958262084F3}" sibTransId="{86A3BB7E-926C-47CA-B780-DB2D30D367DB}"/>
    <dgm:cxn modelId="{C0A868F8-E49F-4609-81C2-2820DD8D2C72}" type="presOf" srcId="{3CBB5EB6-4DBF-4EF2-BA6A-CA73184E21D3}" destId="{CDA78382-FBF2-4599-A417-A96307939992}" srcOrd="0" destOrd="0" presId="urn:microsoft.com/office/officeart/2005/8/layout/hList1"/>
    <dgm:cxn modelId="{7D6155FB-D28E-4EDF-B5F2-9EDB0B564C4B}" srcId="{3835C170-38EC-499B-8AD8-CEE140A0252C}" destId="{05122A4D-8AA1-471B-BEBD-C762E6F7B825}" srcOrd="7" destOrd="0" parTransId="{0A4CE6CA-3931-4CEB-8655-E0685F87F0AD}" sibTransId="{896AEDF3-2C0A-4004-A4CD-0B24248054CA}"/>
    <dgm:cxn modelId="{7EF4BB8D-926B-4FAB-AC5F-C3B981761303}" type="presParOf" srcId="{CDA78382-FBF2-4599-A417-A96307939992}" destId="{A90D8423-78F7-48F2-A7A9-1FD349411E5F}" srcOrd="0" destOrd="0" presId="urn:microsoft.com/office/officeart/2005/8/layout/hList1"/>
    <dgm:cxn modelId="{16EFAF6B-46D5-4E04-B87F-438E42C1F8C3}" type="presParOf" srcId="{A90D8423-78F7-48F2-A7A9-1FD349411E5F}" destId="{CDE43BA2-1FE6-40FA-BF93-1CF8696D15BB}" srcOrd="0" destOrd="0" presId="urn:microsoft.com/office/officeart/2005/8/layout/hList1"/>
    <dgm:cxn modelId="{62FB22B9-B938-4B48-BD09-04E44462F6C0}" type="presParOf" srcId="{A90D8423-78F7-48F2-A7A9-1FD349411E5F}" destId="{7703BC99-7AC0-4EE3-967C-5E96865ECB6C}" srcOrd="1" destOrd="0" presId="urn:microsoft.com/office/officeart/2005/8/layout/hList1"/>
    <dgm:cxn modelId="{605F4115-E185-483A-B3D1-524915A95955}" type="presParOf" srcId="{CDA78382-FBF2-4599-A417-A96307939992}" destId="{9AC1C6D0-A712-4D6A-B8EA-28DF9CE93541}" srcOrd="1" destOrd="0" presId="urn:microsoft.com/office/officeart/2005/8/layout/hList1"/>
    <dgm:cxn modelId="{77740292-6B0F-441D-9C4D-3F3739B7834A}" type="presParOf" srcId="{CDA78382-FBF2-4599-A417-A96307939992}" destId="{56C1A496-2D3B-44B5-88BC-70DEB7EBDEDC}" srcOrd="2" destOrd="0" presId="urn:microsoft.com/office/officeart/2005/8/layout/hList1"/>
    <dgm:cxn modelId="{BAD54404-E74D-4201-9E0A-95148E504E7B}" type="presParOf" srcId="{56C1A496-2D3B-44B5-88BC-70DEB7EBDEDC}" destId="{F6A6ACEB-F2BE-4EE6-93D2-48B15BB70137}" srcOrd="0" destOrd="0" presId="urn:microsoft.com/office/officeart/2005/8/layout/hList1"/>
    <dgm:cxn modelId="{9756FC49-C688-499D-B724-BE79B44AE9EE}" type="presParOf" srcId="{56C1A496-2D3B-44B5-88BC-70DEB7EBDEDC}" destId="{9FA77DA4-3735-4EF7-893F-D192340EB4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E43BA2-1FE6-40FA-BF93-1CF8696D15BB}">
      <dsp:nvSpPr>
        <dsp:cNvPr id="0" name=""/>
        <dsp:cNvSpPr/>
      </dsp:nvSpPr>
      <dsp:spPr>
        <a:xfrm>
          <a:off x="47864" y="76236"/>
          <a:ext cx="1860231" cy="403200"/>
        </a:xfrm>
        <a:prstGeom prst="rect">
          <a:avLst/>
        </a:prstGeom>
        <a:solidFill>
          <a:schemeClr val="tx1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Triggers</a:t>
          </a:r>
        </a:p>
      </dsp:txBody>
      <dsp:txXfrm>
        <a:off x="47864" y="76236"/>
        <a:ext cx="1860231" cy="403200"/>
      </dsp:txXfrm>
    </dsp:sp>
    <dsp:sp modelId="{7703BC99-7AC0-4EE3-967C-5E96865ECB6C}">
      <dsp:nvSpPr>
        <dsp:cNvPr id="0" name=""/>
        <dsp:cNvSpPr/>
      </dsp:nvSpPr>
      <dsp:spPr>
        <a:xfrm>
          <a:off x="19" y="523792"/>
          <a:ext cx="1860231" cy="232741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Radio frequency signals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Optical commands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Human gestures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External system commands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Robot internal timer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Robot battery monitor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Garamond" panose="02020404030301010803" pitchFamily="18" charset="0"/>
              <a:cs typeface="Times New Roman" panose="02020603050405020304" pitchFamily="18" charset="0"/>
            </a:rPr>
            <a:t>Collision avoidance sensors</a:t>
          </a:r>
        </a:p>
      </dsp:txBody>
      <dsp:txXfrm>
        <a:off x="19" y="523792"/>
        <a:ext cx="1860231" cy="2327416"/>
      </dsp:txXfrm>
    </dsp:sp>
    <dsp:sp modelId="{F6A6ACEB-F2BE-4EE6-93D2-48B15BB70137}">
      <dsp:nvSpPr>
        <dsp:cNvPr id="0" name=""/>
        <dsp:cNvSpPr/>
      </dsp:nvSpPr>
      <dsp:spPr>
        <a:xfrm>
          <a:off x="2120683" y="120592"/>
          <a:ext cx="1860231" cy="403200"/>
        </a:xfrm>
        <a:prstGeom prst="rect">
          <a:avLst/>
        </a:prstGeom>
        <a:solidFill>
          <a:schemeClr val="tx1"/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Modes</a:t>
          </a:r>
        </a:p>
      </dsp:txBody>
      <dsp:txXfrm>
        <a:off x="2120683" y="120592"/>
        <a:ext cx="1860231" cy="403200"/>
      </dsp:txXfrm>
    </dsp:sp>
    <dsp:sp modelId="{9FA77DA4-3735-4EF7-893F-D192340EB4B2}">
      <dsp:nvSpPr>
        <dsp:cNvPr id="0" name=""/>
        <dsp:cNvSpPr/>
      </dsp:nvSpPr>
      <dsp:spPr>
        <a:xfrm>
          <a:off x="2120683" y="523792"/>
          <a:ext cx="1860231" cy="2327416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Idle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Load/Unload payloads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Move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Human assist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Patrol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Charging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Maintenance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self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peers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Garamond" panose="02020404030301010803" pitchFamily="18" charset="0"/>
              <a:ea typeface="+mn-ea"/>
              <a:cs typeface="Times New Roman" panose="02020603050405020304" pitchFamily="18" charset="0"/>
            </a:rPr>
            <a:t>Upgrade/Repair base</a:t>
          </a:r>
        </a:p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latin typeface="Times New Roman" panose="02020603050405020304" pitchFamily="18" charset="0"/>
              <a:cs typeface="Times New Roman" panose="02020603050405020304" pitchFamily="18" charset="0"/>
            </a:rPr>
            <a:t>…</a:t>
          </a:r>
        </a:p>
      </dsp:txBody>
      <dsp:txXfrm>
        <a:off x="2120683" y="523792"/>
        <a:ext cx="1860231" cy="23274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1474EDB-ED51-445C-AE78-1AF30F3F9D92}" type="datetimeFigureOut">
              <a:rPr lang="en-US" altLang="en-US"/>
              <a:pPr>
                <a:defRPr/>
              </a:pPr>
              <a:t>4/30/2023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3BB5AA-721D-44CC-AA76-B2A4102F1D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29407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charset="0"/>
              </a:defRPr>
            </a:lvl1pPr>
          </a:lstStyle>
          <a:p>
            <a:pPr>
              <a:defRPr/>
            </a:pPr>
            <a:fld id="{B6DD40B8-589C-4258-B768-CF4D4AB976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3726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fld id="{D0203155-1E9D-491E-9998-C2F2FB009243}" type="slidenum">
              <a:rPr lang="en-US" altLang="en-US" sz="1200" u="none" smtClean="0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en-US" altLang="en-US" sz="1200" u="none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BEEEAF-0FFB-4DFA-A19E-A45DC167540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86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839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en-US" dirty="0"/>
              <a:t>Establishing a Permanent base on the lunar surface opens a new era of space exploration</a:t>
            </a:r>
          </a:p>
          <a:p>
            <a:pPr marL="228600" indent="-228600">
              <a:buAutoNum type="arabicParenR"/>
            </a:pPr>
            <a:r>
              <a:rPr lang="en-US" dirty="0"/>
              <a:t>It will be the first step towards making our civilization  to be a multi-planetary species</a:t>
            </a:r>
          </a:p>
          <a:p>
            <a:pPr marL="228600" indent="-228600">
              <a:buAutoNum type="arabicParenR"/>
            </a:pPr>
            <a:r>
              <a:rPr lang="en-US" dirty="0"/>
              <a:t>The lunar surface can host the next-generation telescopes and early warning systems for space threats like asteroids and comets and ISO</a:t>
            </a:r>
          </a:p>
          <a:p>
            <a:pPr marL="228600" indent="-228600">
              <a:buAutoNum type="arabicParenR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40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en-US" dirty="0"/>
              <a:t>From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0543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9075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3538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DD40B8-589C-4258-B768-CF4D4AB97694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210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99C237-CCF2-453E-93E6-FC8E177380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icrosoft YaHei" panose="020B0503020204020204" pitchFamily="34" charset="-122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icrosoft YaHei" panose="020B0503020204020204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8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6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11113"/>
            <a:ext cx="9156700" cy="697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12700" y="-11113"/>
            <a:ext cx="9385300" cy="849313"/>
          </a:xfrm>
          <a:prstGeom prst="rect">
            <a:avLst/>
          </a:prstGeom>
          <a:solidFill>
            <a:schemeClr val="bg2">
              <a:alpha val="7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7625"/>
            <a:ext cx="6858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-6350" y="838200"/>
            <a:ext cx="9144000" cy="6157913"/>
          </a:xfrm>
          <a:prstGeom prst="rect">
            <a:avLst/>
          </a:prstGeom>
          <a:solidFill>
            <a:schemeClr val="bg2">
              <a:alpha val="14000"/>
            </a:schemeClr>
          </a:solidFill>
          <a:ln>
            <a:noFill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  <p:sp>
        <p:nvSpPr>
          <p:cNvPr id="11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4DE60-353D-498E-842D-738ACD3D6B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249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5335F-F642-4900-9770-9C3A9C17D3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15602952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6096D-26B3-4993-9776-7D02C7D04A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1070205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8715-406C-46A5-AD86-98DC18270E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09011992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87D9-4669-4C3B-9276-1DE8C0263A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8528099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46270-A8AE-4268-891C-842C3FEF71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4094108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40A56-F7AD-4277-B391-A86E346988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81689456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7BB42-9617-40A6-B505-3A8D139CB8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451361277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31C18-6B9A-4CA8-9BF6-6C64B1E189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270839634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631950"/>
            <a:ext cx="9144000" cy="52260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6319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8EB4D-4EA1-41F8-94A9-65B42F164A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71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id="{883E5C2A-FBE1-4206-8656-8FCA626A53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00400" y="6381750"/>
            <a:ext cx="2438400" cy="4762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514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57FE3D-6CDD-49C7-A7F2-7694B1C2DB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908631" y="153279"/>
            <a:ext cx="329763" cy="321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DBF9F-D50E-4286-B247-35E3B274DDE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1714" y="261951"/>
            <a:ext cx="523596" cy="520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39F0-8E18-4B0C-B899-78C58BB946D4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000" y="75405"/>
            <a:ext cx="1001976" cy="798196"/>
          </a:xfrm>
          <a:prstGeom prst="rect">
            <a:avLst/>
          </a:prstGeom>
        </p:spPr>
      </p:pic>
      <p:pic>
        <p:nvPicPr>
          <p:cNvPr id="5" name="Picture 4" descr="A picture containing arrow&#10;&#10;Description automatically generated">
            <a:extLst>
              <a:ext uri="{FF2B5EF4-FFF2-40B4-BE49-F238E27FC236}">
                <a16:creationId xmlns:a16="http://schemas.microsoft.com/office/drawing/2014/main" id="{4203D310-D29C-49C5-9CA1-6AC6C8BBBE6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969" y="-19188"/>
            <a:ext cx="1026633" cy="10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1055688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44000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88" y="41275"/>
            <a:ext cx="94773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7386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3886200" y="6381750"/>
            <a:ext cx="2438400" cy="476250"/>
          </a:xfrm>
        </p:spPr>
        <p:txBody>
          <a:bodyPr/>
          <a:lstStyle>
            <a:lvl1pPr>
              <a:defRPr>
                <a:solidFill>
                  <a:srgbClr val="000514"/>
                </a:solidFill>
              </a:defRPr>
            </a:lvl1pPr>
          </a:lstStyle>
          <a:p>
            <a:pPr>
              <a:defRPr/>
            </a:pPr>
            <a:fld id="{C547A257-F2A4-4FDB-A631-A186213120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28636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6C23F-F35C-4663-BABB-98735E1AD59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637081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6752A6-1222-473E-9E60-90A7C824594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025804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836206-CFFE-4F6C-BC0D-7E41DE2B25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216326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AD8B26-B701-4F35-896B-34937B0669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39334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3BB65-C0A7-4097-879F-BAB7843A51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876012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5E0BF-B2A2-4D11-AB65-57B03CB5B2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77652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314673-AB23-4B83-B436-07B061AEC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48499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9A818-1385-4409-9B40-F6379BB528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65487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8D16F-FDDC-4579-A24D-8E77228986F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365774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6FE536-2844-4622-9620-0FB4C2A5F43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6185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35CDE-651A-49E0-8E2D-3E0BD1DDB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08003198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8081E1-66BD-4A2A-A70B-C188D5E49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346229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1D1BB-9335-48F6-B233-DCE699357E9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487401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3C1914-AE86-4F99-A2A9-E8FE24A57C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711758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045510-26BF-496B-B37F-262ACC27E0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077822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7F6B-69B4-41A6-8B67-683FDA93BBE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089772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8AD931-28C6-0E3E-6EC8-EE044667D2F9}"/>
              </a:ext>
            </a:extLst>
          </p:cNvPr>
          <p:cNvSpPr/>
          <p:nvPr userDrawn="1"/>
        </p:nvSpPr>
        <p:spPr bwMode="auto">
          <a:xfrm>
            <a:off x="-18121" y="0"/>
            <a:ext cx="9162121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>
              <a:solidFill>
                <a:srgbClr val="FFFFFF"/>
              </a:solidFill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2272AA-F1AB-44D1-BD25-AD57C7A8D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004F53-B428-4451-A1A2-AF7F0F6091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E86EE-C7E0-413B-9DD7-3E3CC262A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9B7A4-D045-47B7-B83E-03377902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22107-920B-4411-9EEF-889DF972C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438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87156-41E5-4A09-AB43-A8C31D4AF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59000"/>
            <a:ext cx="7886700" cy="8769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8AE67-EBF9-4296-B995-7EC162394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49948"/>
            <a:ext cx="7886700" cy="38270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ED47C-92C3-42DD-8DBA-9C94BAEC9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EB0FE-AB5F-4E3E-9AB4-4CE1C23AB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BE26E-451B-4F07-AEDF-C4888E151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F21DFD-AAE0-44FA-ABBF-8D46C7CBF5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88A115D5-1C20-4EE7-B06F-97E56D7A4CB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3965" y="461017"/>
            <a:ext cx="6858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C0105666-EBAD-4D13-8A13-C2444647DFE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928986" y="368979"/>
            <a:ext cx="288182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D5C10591-83C5-439E-9458-F4E128C6F6E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911" y="-59634"/>
            <a:ext cx="916029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C196E0-A3E9-465E-94E8-48C39CF44B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50505" y="271139"/>
            <a:ext cx="188453" cy="238159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4424A4D7-0B37-463A-9106-9AB0C9534A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61" y="41858"/>
            <a:ext cx="74295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8078CD-33F5-44EE-87B2-B879F1F267D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41350" y="136525"/>
            <a:ext cx="4572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4EF4D7-723E-4A87-8CF8-6DF09F570471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4493122" y="159978"/>
            <a:ext cx="247322" cy="321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5BEE45-6E71-4C8C-ABA2-638467DBB3F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20434" y="268651"/>
            <a:ext cx="392697" cy="5200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27D86C2-9282-4203-B0C2-4A2AE3FE6766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31" y="136525"/>
            <a:ext cx="751482" cy="798196"/>
          </a:xfrm>
          <a:prstGeom prst="rect">
            <a:avLst/>
          </a:prstGeom>
        </p:spPr>
      </p:pic>
      <p:pic>
        <p:nvPicPr>
          <p:cNvPr id="21" name="Picture 20" descr="A picture containing diagram&#10;&#10;Description automatically generated">
            <a:extLst>
              <a:ext uri="{FF2B5EF4-FFF2-40B4-BE49-F238E27FC236}">
                <a16:creationId xmlns:a16="http://schemas.microsoft.com/office/drawing/2014/main" id="{C56F6B04-BEF2-4A94-87BD-478306F919C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168" y="91070"/>
            <a:ext cx="647506" cy="88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101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EECE3-9E2A-4E4E-8737-0AD5DB870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653D5-8252-4FC4-9F23-8E7E40D12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EF64E-D5CA-4005-9900-8A1E34B5C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A365E-DC22-473B-80F9-B53231E69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DD087-4CB7-4206-A81F-29C2978F2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597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217F6-CB0D-430E-B2FC-C907B1A76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1433A-4897-4DB1-9D7D-64D298B992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EEF741-E315-490D-B254-2C6758860B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3C35A-F704-4FA7-9A09-091AE6928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E8E03F-2709-497D-A8E0-663D9C893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7F3C55-2A80-4707-A172-2F4298C09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5441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C3454-023B-4F07-AD1D-B0643F2D0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32595-C745-432F-884D-20AE35EA8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73AE73-CE0C-4BED-9688-F2C9E23CB5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B98866-360D-4520-B1E6-2F34264661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FE3FCD-CD27-402D-9F31-0A8F0C448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5EE812-0A5E-4C57-991C-0D086AD4E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954539-B620-4F0D-843B-04CBCCD36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99238-B476-4D26-AFAE-320CDCF7B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34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C6E6E-8357-4DAF-9DAD-C07898E43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57067609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AD0A8-30E6-4BFF-BDFA-80AA337A7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68833D-DD13-41A7-A00C-859CC5460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5C932A-4DB1-4044-B130-E2C352B62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59B3B2-88C6-4FAE-A634-050758029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777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F616BD-601A-42D6-B1C1-02D8EF9B0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5BE75-9A51-4058-AA70-8B0A18A67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13700-2F9D-4B87-8701-DEBE4C262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944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E4ED5-E20D-4BB7-A82D-013323563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7E80C-C42E-4664-9CDF-EEA17F086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F549ED-9AE6-4D1D-897A-657179C80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E03544-29EB-4A29-A129-EDB88E1EF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28BF8-FADB-4037-8C3E-4CA4BABB6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CF7BCD-351C-4416-A38D-ECAD7BF1C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4487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76833-191B-45AD-81B3-83F50F688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35BF1-4CA2-49C4-87F6-7D6DFB9571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B2D22C-6805-4029-88F2-3580F518E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F5793A-C229-4D00-8898-3E8EE8894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8E231D-6464-45F7-B84D-323B35255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9C47B-B5B6-4DEB-993C-6DE26E185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210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8D88B-5226-4595-80CC-E717B63DE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C99A19-64E0-4120-AE94-B3E8E42A5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DBE79-DDF6-4D7B-82DC-228B373CB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BCAC5-EE77-4201-B690-3B511D61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F7AD5-1ED6-4698-A3C0-740B65E33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70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0E68A-D73B-48A1-8411-75B44620C5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3C2217-2D2D-4E03-BA4A-110CD02C6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2BC15-AB3C-4835-997D-E5452D100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08A3A-DF90-4BAD-834E-94D8B3E9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77C15-3468-4191-8A09-98C7DC759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291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 userDrawn="1"/>
        </p:nvSpPr>
        <p:spPr bwMode="auto">
          <a:xfrm>
            <a:off x="0" y="1631950"/>
            <a:ext cx="9144000" cy="52260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1631950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736725"/>
            <a:ext cx="84582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3886200"/>
            <a:ext cx="83820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056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8EB4D-4EA1-41F8-94A9-65B42F164A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3105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0" y="-16538"/>
            <a:ext cx="9144000" cy="1055688"/>
          </a:xfrm>
          <a:prstGeom prst="rect">
            <a:avLst/>
          </a:prstGeom>
          <a:solidFill>
            <a:srgbClr val="00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+mn-ea"/>
              <a:cs typeface="Arial" charset="0"/>
            </a:endParaRP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id="{883E5C2A-FBE1-4206-8656-8FCA626A534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41"/>
          <a:stretch>
            <a:fillRect/>
          </a:stretch>
        </p:blipFill>
        <p:spPr bwMode="auto">
          <a:xfrm rot="10800000" flipV="1">
            <a:off x="0" y="461016"/>
            <a:ext cx="9144000" cy="5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715057"/>
          </a:xfrm>
        </p:spPr>
        <p:txBody>
          <a:bodyPr/>
          <a:lstStyle>
            <a:lvl1pPr>
              <a:defRPr sz="3200">
                <a:solidFill>
                  <a:schemeClr val="bg2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45369"/>
            <a:ext cx="8382000" cy="4463414"/>
          </a:xfrm>
        </p:spPr>
        <p:txBody>
          <a:bodyPr/>
          <a:lstStyle>
            <a:lvl1pPr>
              <a:defRPr sz="2800">
                <a:solidFill>
                  <a:schemeClr val="bg2"/>
                </a:solidFill>
                <a:effectLst/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  <a:effectLst/>
              </a:defRPr>
            </a:lvl2pPr>
            <a:lvl3pPr>
              <a:buClr>
                <a:schemeClr val="bg1"/>
              </a:buClr>
              <a:defRPr>
                <a:solidFill>
                  <a:schemeClr val="bg2"/>
                </a:solidFill>
                <a:effectLst/>
              </a:defRPr>
            </a:lvl3pPr>
            <a:lvl4pPr>
              <a:defRPr>
                <a:solidFill>
                  <a:schemeClr val="bg2"/>
                </a:solidFill>
                <a:effectLst/>
              </a:defRPr>
            </a:lvl4pPr>
            <a:lvl5pPr>
              <a:defRPr>
                <a:solidFill>
                  <a:schemeClr val="bg2"/>
                </a:solidFill>
                <a:effectLst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00400" y="6381750"/>
            <a:ext cx="2438400" cy="47625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514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01198">
            <a:off x="4489782" y="362280"/>
            <a:ext cx="384243" cy="18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700" b="98265" l="4523" r="899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04" y="-46083"/>
            <a:ext cx="122137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0" t="20817" r="48808" b="50429"/>
          <a:stretch/>
        </p:blipFill>
        <p:spPr>
          <a:xfrm rot="820518">
            <a:off x="3198032" y="294977"/>
            <a:ext cx="251270" cy="238159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82" b="91444" l="9664" r="89916">
                        <a14:foregroundMark x1="42017" y1="6417" x2="42017" y2="6417"/>
                        <a14:foregroundMark x1="39076" y1="91444" x2="39076" y2="91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4" y="22690"/>
            <a:ext cx="990600" cy="77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2"/>
          <p:cNvPicPr>
            <a:picLocks noChangeAspect="1"/>
          </p:cNvPicPr>
          <p:nvPr userDrawn="1"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139" b="69792" l="33433" r="69851">
                        <a14:foregroundMark x1="61493" y1="22917" x2="61493" y2="22917"/>
                        <a14:foregroundMark x1="60896" y1="23264" x2="60896" y2="23264"/>
                        <a14:foregroundMark x1="62090" y1="28125" x2="62090" y2="28125"/>
                        <a14:foregroundMark x1="64478" y1="23264" x2="64478" y2="23264"/>
                        <a14:foregroundMark x1="53433" y1="24653" x2="53433" y2="24653"/>
                        <a14:foregroundMark x1="55522" y1="20139" x2="55522" y2="20139"/>
                        <a14:foregroundMark x1="58209" y1="22917" x2="58209" y2="22917"/>
                        <a14:foregroundMark x1="38507" y1="64583" x2="38507" y2="64583"/>
                        <a14:foregroundMark x1="33433" y1="63889" x2="33433" y2="63889"/>
                        <a14:foregroundMark x1="33731" y1="63889" x2="33731" y2="63889"/>
                        <a14:foregroundMark x1="53134" y1="69097" x2="53134" y2="69097"/>
                        <a14:foregroundMark x1="54328" y1="69792" x2="54328" y2="69792"/>
                        <a14:foregroundMark x1="68955" y1="69792" x2="68955" y2="69792"/>
                        <a14:foregroundMark x1="63881" y1="69097" x2="63881" y2="69097"/>
                        <a14:foregroundMark x1="64179" y1="68403" x2="64179" y2="68403"/>
                        <a14:foregroundMark x1="64179" y1="68403" x2="64179" y2="68403"/>
                        <a14:foregroundMark x1="65672" y1="67708" x2="65672" y2="67708"/>
                        <a14:foregroundMark x1="67761" y1="68403" x2="67761" y2="68403"/>
                        <a14:foregroundMark x1="59403" y1="69792" x2="59403" y2="69792"/>
                        <a14:foregroundMark x1="56716" y1="69792" x2="56716" y2="69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2" t="15556" r="25555" b="26666"/>
          <a:stretch>
            <a:fillRect/>
          </a:stretch>
        </p:blipFill>
        <p:spPr bwMode="auto">
          <a:xfrm>
            <a:off x="1092024" y="91236"/>
            <a:ext cx="60960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57FE3D-6CDD-49C7-A7F2-7694B1C2DB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908631" y="153279"/>
            <a:ext cx="329763" cy="3212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DBF9F-D50E-4286-B247-35E3B274DDE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357" b="96970" l="2843" r="95652">
                        <a14:foregroundMark x1="74582" y1="17677" x2="74582" y2="17677"/>
                        <a14:foregroundMark x1="62709" y1="16498" x2="62709" y2="16498"/>
                        <a14:foregroundMark x1="71405" y1="16498" x2="71405" y2="16498"/>
                        <a14:foregroundMark x1="67057" y1="66835" x2="67057" y2="66835"/>
                        <a14:foregroundMark x1="52843" y1="75421" x2="52843" y2="75421"/>
                        <a14:foregroundMark x1="54013" y1="83165" x2="54013" y2="83165"/>
                        <a14:foregroundMark x1="54013" y1="81987" x2="54013" y2="81987"/>
                        <a14:foregroundMark x1="55017" y1="73401" x2="55017" y2="73401"/>
                        <a14:foregroundMark x1="58361" y1="64646" x2="58361" y2="64646"/>
                        <a14:foregroundMark x1="65886" y1="62458" x2="65886" y2="62458"/>
                        <a14:foregroundMark x1="73579" y1="67845" x2="73579" y2="67845"/>
                        <a14:foregroundMark x1="75753" y1="83165" x2="75753" y2="83165"/>
                        <a14:foregroundMark x1="38796" y1="89731" x2="38796" y2="89731"/>
                        <a14:foregroundMark x1="44314" y1="90741" x2="44314" y2="90741"/>
                        <a14:foregroundMark x1="47492" y1="91919" x2="47492" y2="91919"/>
                        <a14:foregroundMark x1="50836" y1="94108" x2="50836" y2="94108"/>
                        <a14:foregroundMark x1="51839" y1="96296" x2="51839" y2="96296"/>
                        <a14:foregroundMark x1="49666" y1="96296" x2="49666" y2="96296"/>
                        <a14:foregroundMark x1="50836" y1="97306" x2="50836" y2="97306"/>
                        <a14:foregroundMark x1="52843" y1="97306" x2="52843" y2="97306"/>
                        <a14:foregroundMark x1="3010" y1="60269" x2="3010" y2="60269"/>
                        <a14:foregroundMark x1="48662" y1="11111" x2="48662" y2="11111"/>
                        <a14:foregroundMark x1="58361" y1="7744" x2="58361" y2="7744"/>
                        <a14:foregroundMark x1="92977" y1="54714" x2="92977" y2="54714"/>
                        <a14:foregroundMark x1="45819" y1="2357" x2="45819" y2="2357"/>
                        <a14:foregroundMark x1="95652" y1="54714" x2="95652" y2="5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1714" y="261951"/>
            <a:ext cx="523596" cy="52009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F939F0-8E18-4B0C-B899-78C58BB946D4}"/>
              </a:ext>
            </a:extLst>
          </p:cNvPr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000" y="75405"/>
            <a:ext cx="1001976" cy="798196"/>
          </a:xfrm>
          <a:prstGeom prst="rect">
            <a:avLst/>
          </a:prstGeom>
        </p:spPr>
      </p:pic>
      <p:pic>
        <p:nvPicPr>
          <p:cNvPr id="5" name="Picture 4" descr="A picture containing arrow&#10;&#10;Description automatically generated">
            <a:extLst>
              <a:ext uri="{FF2B5EF4-FFF2-40B4-BE49-F238E27FC236}">
                <a16:creationId xmlns:a16="http://schemas.microsoft.com/office/drawing/2014/main" id="{4203D310-D29C-49C5-9CA1-6AC6C8BBBE6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969" y="-19188"/>
            <a:ext cx="1026633" cy="105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27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76C23F-F35C-4663-BABB-98735E1AD59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3402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6752A6-1222-473E-9E60-90A7C824594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3527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C92E1-4D50-4C66-A9BE-91B374D68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4546485"/>
      </p:ext>
    </p:extLst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836206-CFFE-4F6C-BC0D-7E41DE2B25C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0513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AD8B26-B701-4F35-896B-34937B06691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0870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3BB65-C0A7-4097-879F-BAB7843A51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9988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65E0BF-B2A2-4D11-AB65-57B03CB5B2B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8223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314673-AB23-4B83-B436-07B061AEC44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33047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49A818-1385-4409-9B40-F6379BB528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3230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0"/>
            <a:ext cx="1828800" cy="61563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0"/>
            <a:ext cx="5334000" cy="61563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48D16F-FDDC-4579-A24D-8E77228986F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258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6FE536-2844-4622-9620-0FB4C2A5F43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60124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002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6002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8081E1-66BD-4A2A-A70B-C188D5E4918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17962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0200" y="1371600"/>
            <a:ext cx="73152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F1D1BB-9335-48F6-B233-DCE699357E9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786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Garamond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A1687-FBC8-4C94-90DE-50B33DAE3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41789631"/>
      </p:ext>
    </p:extLst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334000" y="1371600"/>
            <a:ext cx="3581400" cy="4784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3C1914-AE86-4F99-A2A9-E8FE24A57C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09469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600200" y="0"/>
            <a:ext cx="7315200" cy="6156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045510-26BF-496B-B37F-262ACC27E05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2138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3152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00200" y="1371600"/>
            <a:ext cx="3581400" cy="4784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334000" y="1371600"/>
            <a:ext cx="3581400" cy="231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334000" y="3840163"/>
            <a:ext cx="3581400" cy="2316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7F6B-69B4-41A6-8B67-683FDA93BBE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546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8A486-A671-416D-A591-D66BBD06A9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6375401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0B2D6-3317-4B2C-9D12-E3A439892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5737649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B60615-4902-4828-9330-3F0CE3312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56971811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2828F28-DB59-435E-8625-DC9F65587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solidFill>
                  <a:srgbClr val="FFFFFF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‹#›</a:t>
            </a: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83" r:id="rId1"/>
    <p:sldLayoutId id="2147484584" r:id="rId2"/>
    <p:sldLayoutId id="2147484585" r:id="rId3"/>
    <p:sldLayoutId id="2147484586" r:id="rId4"/>
    <p:sldLayoutId id="2147484587" r:id="rId5"/>
    <p:sldLayoutId id="2147484588" r:id="rId6"/>
    <p:sldLayoutId id="2147484555" r:id="rId7"/>
    <p:sldLayoutId id="2147484556" r:id="rId8"/>
    <p:sldLayoutId id="2147484557" r:id="rId9"/>
    <p:sldLayoutId id="2147484558" r:id="rId10"/>
    <p:sldLayoutId id="2147484559" r:id="rId11"/>
    <p:sldLayoutId id="2147484560" r:id="rId12"/>
    <p:sldLayoutId id="2147484561" r:id="rId13"/>
    <p:sldLayoutId id="2147484562" r:id="rId14"/>
    <p:sldLayoutId id="2147484563" r:id="rId15"/>
    <p:sldLayoutId id="2147484564" r:id="rId16"/>
    <p:sldLayoutId id="2147484565" r:id="rId17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-105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-105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-105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105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87111E-F970-4CB1-900D-E4CF544D68A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‹#›</a:t>
            </a: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298078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94" r:id="rId1"/>
    <p:sldLayoutId id="2147485095" r:id="rId2"/>
    <p:sldLayoutId id="2147485096" r:id="rId3"/>
    <p:sldLayoutId id="2147485097" r:id="rId4"/>
    <p:sldLayoutId id="2147485098" r:id="rId5"/>
    <p:sldLayoutId id="2147485099" r:id="rId6"/>
    <p:sldLayoutId id="2147485100" r:id="rId7"/>
    <p:sldLayoutId id="2147485101" r:id="rId8"/>
    <p:sldLayoutId id="2147485102" r:id="rId9"/>
    <p:sldLayoutId id="2147485103" r:id="rId10"/>
    <p:sldLayoutId id="2147485104" r:id="rId11"/>
    <p:sldLayoutId id="2147485105" r:id="rId12"/>
    <p:sldLayoutId id="2147485106" r:id="rId13"/>
    <p:sldLayoutId id="2147485107" r:id="rId14"/>
    <p:sldLayoutId id="2147485108" r:id="rId15"/>
    <p:sldLayoutId id="2147485109" r:id="rId16"/>
    <p:sldLayoutId id="2147485110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5D7292-2739-49C4-A830-032813BE3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4D587D-899F-4C42-82EF-30E45823BA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B84A6-0E3C-4E2C-A4A1-7D8752872A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6520DC-2AC2-4BF1-8462-6B83CCDE3C33}" type="datetimeFigureOut">
              <a:rPr lang="en-US" smtClean="0"/>
              <a:t>4/30/2023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2BD81F-34E7-4667-BBD6-A159CAA97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07249-70AD-4118-A0D7-056B553853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5C5D5-F743-4D44-9CA6-341711772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8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12" r:id="rId1"/>
    <p:sldLayoutId id="2147485113" r:id="rId2"/>
    <p:sldLayoutId id="2147485114" r:id="rId3"/>
    <p:sldLayoutId id="2147485115" r:id="rId4"/>
    <p:sldLayoutId id="2147485116" r:id="rId5"/>
    <p:sldLayoutId id="2147485117" r:id="rId6"/>
    <p:sldLayoutId id="2147485118" r:id="rId7"/>
    <p:sldLayoutId id="2147485119" r:id="rId8"/>
    <p:sldLayoutId id="2147485120" r:id="rId9"/>
    <p:sldLayoutId id="2147485121" r:id="rId10"/>
    <p:sldLayoutId id="214748512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Garamond" panose="02020404030301010803" pitchFamily="18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87111E-F970-4CB1-900D-E4CF544D68A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8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1600200" y="0"/>
            <a:ext cx="7315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459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u="none">
                <a:latin typeface="Arial" pitchFamily="34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9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3152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22069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12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  <p:sldLayoutId id="2147485136" r:id="rId13"/>
    <p:sldLayoutId id="2147485137" r:id="rId14"/>
    <p:sldLayoutId id="2147485138" r:id="rId15"/>
    <p:sldLayoutId id="2147485139" r:id="rId16"/>
    <p:sldLayoutId id="2147485140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l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weandhowe.com/civil/thermite" TargetMode="External"/><Relationship Id="rId2" Type="http://schemas.openxmlformats.org/officeDocument/2006/relationships/hyperlink" Target="https://dronedj.com/2020/04/03/firefighting-drones-extinguish-10-story-blaze-china/" TargetMode="Externa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ntrs.nasa.gov/api/citations/20150020937/downloads/20150020937.pdf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23912" y="-36513"/>
            <a:ext cx="6567488" cy="671187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072" y="5153224"/>
            <a:ext cx="8716962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Sivaperuman Muniyasamy, Min Seok Kang, Dr 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Jekan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 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Thangavelautham</a:t>
            </a:r>
            <a:endParaRPr lang="en-US" sz="1600" b="1" u="none" baseline="30000" dirty="0">
              <a:solidFill>
                <a:srgbClr val="FFFFFF"/>
              </a:solidFill>
              <a:latin typeface="Garamond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Space and Terrestrial Robotic Exploration (</a:t>
            </a:r>
            <a:r>
              <a:rPr lang="en-US" sz="1600" b="1" u="none" dirty="0" err="1">
                <a:solidFill>
                  <a:srgbClr val="FFFFFF"/>
                </a:solidFill>
                <a:latin typeface="Garamond"/>
                <a:cs typeface="+mn-cs"/>
              </a:rPr>
              <a:t>SpaceTREx</a:t>
            </a: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) Laboratory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none" dirty="0">
                <a:solidFill>
                  <a:srgbClr val="FFFFFF"/>
                </a:solidFill>
                <a:latin typeface="Garamond"/>
                <a:cs typeface="+mn-cs"/>
              </a:rPr>
              <a:t>Aerospace and Mechanical Engineering, University Of Arizona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0759" y="4352706"/>
            <a:ext cx="90396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u="none" strike="noStrike" baseline="0" dirty="0">
                <a:latin typeface="+mn-lt"/>
              </a:rPr>
              <a:t>Evaluating the feasibility of emergency response using network robots on the lunar base</a:t>
            </a:r>
            <a:endParaRPr lang="en-US" b="1" u="none" dirty="0">
              <a:effectLst/>
              <a:latin typeface="+mn-lt"/>
              <a:ea typeface="Times New Roman" panose="02020603050405020304" pitchFamily="18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96A208DE-7F02-4BB2-8724-485416C462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" y="144461"/>
            <a:ext cx="1400175" cy="110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8387D2-AE72-413D-B34D-D2DC78678A3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098" y="128131"/>
            <a:ext cx="1400175" cy="1115410"/>
          </a:xfrm>
          <a:prstGeom prst="rect">
            <a:avLst/>
          </a:prstGeom>
        </p:spPr>
      </p:pic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515071A2-3506-43F3-AA09-21CEBB361F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52527"/>
            <a:ext cx="1295400" cy="1326162"/>
          </a:xfrm>
          <a:prstGeom prst="rect">
            <a:avLst/>
          </a:prstGeom>
        </p:spPr>
      </p:pic>
      <p:pic>
        <p:nvPicPr>
          <p:cNvPr id="7" name="Picture 6" descr="A picture containing arrow&#10;&#10;Description automatically generated">
            <a:extLst>
              <a:ext uri="{FF2B5EF4-FFF2-40B4-BE49-F238E27FC236}">
                <a16:creationId xmlns:a16="http://schemas.microsoft.com/office/drawing/2014/main" id="{3822BD79-4B57-4AEC-8FF0-AB2FA3A652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30388"/>
            <a:ext cx="1292382" cy="1328959"/>
          </a:xfrm>
          <a:prstGeom prst="rect">
            <a:avLst/>
          </a:prstGeom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94E3C4B7-149A-4404-BBFE-E05AE5FB8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47" y="1899843"/>
            <a:ext cx="4519708" cy="227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FF5C16-7049-4671-9BC2-48E4BDB02D9C}"/>
              </a:ext>
            </a:extLst>
          </p:cNvPr>
          <p:cNvSpPr/>
          <p:nvPr/>
        </p:nvSpPr>
        <p:spPr bwMode="auto">
          <a:xfrm>
            <a:off x="-13447" y="1708920"/>
            <a:ext cx="9144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230E9D-8C0B-45F7-ABD7-5D09870D417C}"/>
              </a:ext>
            </a:extLst>
          </p:cNvPr>
          <p:cNvSpPr/>
          <p:nvPr/>
        </p:nvSpPr>
        <p:spPr bwMode="auto">
          <a:xfrm>
            <a:off x="-13447" y="4100288"/>
            <a:ext cx="9144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sng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pic>
        <p:nvPicPr>
          <p:cNvPr id="11269" name="Picture 5">
            <a:extLst>
              <a:ext uri="{FF2B5EF4-FFF2-40B4-BE49-F238E27FC236}">
                <a16:creationId xmlns:a16="http://schemas.microsoft.com/office/drawing/2014/main" id="{78577842-864C-4944-A610-A21EA39BFD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14"/>
          <a:stretch/>
        </p:blipFill>
        <p:spPr bwMode="auto">
          <a:xfrm>
            <a:off x="6446416" y="1754639"/>
            <a:ext cx="2703725" cy="123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SpaceX 'excited' about building moon bases and Mars cities at the same time">
            <a:extLst>
              <a:ext uri="{FF2B5EF4-FFF2-40B4-BE49-F238E27FC236}">
                <a16:creationId xmlns:a16="http://schemas.microsoft.com/office/drawing/2014/main" id="{2B5F75CC-316B-4974-BA2E-73745A658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595" y="2992994"/>
            <a:ext cx="2706688" cy="107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goldenspike_luna">
            <a:extLst>
              <a:ext uri="{FF2B5EF4-FFF2-40B4-BE49-F238E27FC236}">
                <a16:creationId xmlns:a16="http://schemas.microsoft.com/office/drawing/2014/main" id="{DB449E96-C0A3-3178-F2F2-E1A6C9063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127" y="1765342"/>
            <a:ext cx="3113261" cy="233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Internal Robots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457200" y="2377460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>
                <a:latin typeface="Garamond" panose="02020404030301010803" pitchFamily="18" charset="0"/>
              </a:rPr>
              <a:t>Internal Robot connects with distributed cluster computing tiles</a:t>
            </a:r>
          </a:p>
        </p:txBody>
      </p:sp>
      <p:pic>
        <p:nvPicPr>
          <p:cNvPr id="60" name="Picture 59" descr="Diagram&#10;&#10;Description automatically generated">
            <a:extLst>
              <a:ext uri="{FF2B5EF4-FFF2-40B4-BE49-F238E27FC236}">
                <a16:creationId xmlns:a16="http://schemas.microsoft.com/office/drawing/2014/main" id="{E329EED5-EE7B-D623-4A42-35C8B8736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230" y="2845279"/>
            <a:ext cx="5339268" cy="364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88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Internal Robots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381000" y="1946530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defPPr>
              <a:defRPr lang="en-US"/>
            </a:defPPr>
            <a:lvl1pPr marL="228600" indent="-22860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1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  <a:cs typeface="+mn-cs"/>
              </a:defRPr>
            </a:lvl9pPr>
          </a:lstStyle>
          <a:p>
            <a:r>
              <a:rPr lang="en-US" sz="2500" b="1">
                <a:latin typeface="Garamond" panose="02020404030301010803" pitchFamily="18" charset="0"/>
              </a:rPr>
              <a:t>Interior</a:t>
            </a:r>
            <a:r>
              <a:rPr lang="en-US" b="1" dirty="0"/>
              <a:t> </a:t>
            </a:r>
            <a:r>
              <a:rPr lang="en-US" sz="2400" b="1" dirty="0">
                <a:latin typeface="Garamond" panose="02020404030301010803" pitchFamily="18" charset="0"/>
              </a:rPr>
              <a:t>autonomous</a:t>
            </a:r>
            <a:r>
              <a:rPr lang="en-US" b="1" dirty="0"/>
              <a:t> </a:t>
            </a:r>
            <a:r>
              <a:rPr lang="en-US" sz="2400" b="1" dirty="0">
                <a:latin typeface="Garamond" panose="02020404030301010803" pitchFamily="18" charset="0"/>
              </a:rPr>
              <a:t>robot operation </a:t>
            </a:r>
          </a:p>
          <a:p>
            <a:pPr marL="0" indent="0">
              <a:buNone/>
            </a:pPr>
            <a:r>
              <a:rPr lang="en-US" sz="2400" b="1" dirty="0">
                <a:latin typeface="Garamond" panose="02020404030301010803" pitchFamily="18" charset="0"/>
              </a:rPr>
              <a:t>Modes: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E8DBA02-203C-38FA-C8CC-0CE4EC6295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5282840"/>
              </p:ext>
            </p:extLst>
          </p:nvPr>
        </p:nvGraphicFramePr>
        <p:xfrm>
          <a:off x="1320209" y="2257963"/>
          <a:ext cx="3980935" cy="2971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72A95A2-DF44-480A-6E55-52454DE6E6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582" y="1853488"/>
            <a:ext cx="2558219" cy="26005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69052C-8342-7E8A-5BAC-43C70EABEA69}"/>
              </a:ext>
            </a:extLst>
          </p:cNvPr>
          <p:cNvSpPr txBox="1"/>
          <p:nvPr/>
        </p:nvSpPr>
        <p:spPr>
          <a:xfrm>
            <a:off x="5944138" y="1149296"/>
            <a:ext cx="2437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z="2000">
                <a:latin typeface="Garamond" panose="02020404030301010803" pitchFamily="18" charset="0"/>
              </a:rPr>
              <a:t>Robot functions illustration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D4DBF2-A607-9717-920A-EA288E803060}"/>
              </a:ext>
            </a:extLst>
          </p:cNvPr>
          <p:cNvSpPr txBox="1"/>
          <p:nvPr/>
        </p:nvSpPr>
        <p:spPr>
          <a:xfrm>
            <a:off x="505045" y="5343584"/>
            <a:ext cx="5151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u="none" dirty="0"/>
              <a:t>Chaining configuration will be helpful for heavy tasks, given the small size of the robots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A5FF8D-666E-9890-9C2F-B5B677FB04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6067982" y="4546728"/>
            <a:ext cx="2649418" cy="159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571461-759D-1E66-DBBD-6CC6B509034E}"/>
              </a:ext>
            </a:extLst>
          </p:cNvPr>
          <p:cNvSpPr txBox="1"/>
          <p:nvPr/>
        </p:nvSpPr>
        <p:spPr>
          <a:xfrm>
            <a:off x="6004523" y="6233143"/>
            <a:ext cx="3072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Chaining configuration for clearing obstacles during firefighting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5454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577A1-8B0A-6C1B-836F-7140E8391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616" y="1053861"/>
            <a:ext cx="7886700" cy="876979"/>
          </a:xfrm>
        </p:spPr>
        <p:txBody>
          <a:bodyPr/>
          <a:lstStyle/>
          <a:p>
            <a:r>
              <a:rPr lang="en-US" b="1" dirty="0"/>
              <a:t>Flammability map on the Lunar 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9E671-BABC-89C5-58B9-7A527A359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832" y="1928395"/>
            <a:ext cx="7886700" cy="4431852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Flammability: “the quality of burning or igniting easily”</a:t>
            </a:r>
          </a:p>
          <a:p>
            <a:r>
              <a:rPr lang="en-US" sz="2400" b="1" dirty="0">
                <a:latin typeface="Garamond" panose="02020404030301010803" pitchFamily="18" charset="0"/>
              </a:rPr>
              <a:t>NASA’s Solid Fuel Ignition and Extinction (</a:t>
            </a:r>
            <a:r>
              <a:rPr lang="en-US" sz="2400" b="1" dirty="0" err="1">
                <a:latin typeface="Garamond" panose="02020404030301010803" pitchFamily="18" charset="0"/>
              </a:rPr>
              <a:t>SoFIE</a:t>
            </a:r>
            <a:r>
              <a:rPr lang="en-US" sz="2400" b="1" dirty="0">
                <a:latin typeface="Garamond" panose="02020404030301010803" pitchFamily="18" charset="0"/>
              </a:rPr>
              <a:t>) experiment informs the safer selection of cabin materials.</a:t>
            </a:r>
          </a:p>
          <a:p>
            <a:r>
              <a:rPr lang="en-US" sz="2400" b="1" dirty="0">
                <a:latin typeface="Garamond" panose="02020404030301010803" pitchFamily="18" charset="0"/>
              </a:rPr>
              <a:t>NASA’s Standard for flammability assessments[3] of spacecraft materials:</a:t>
            </a:r>
          </a:p>
          <a:p>
            <a:pPr lvl="1"/>
            <a:r>
              <a:rPr lang="en-US" sz="2100" b="1" dirty="0">
                <a:latin typeface="Garamond" panose="02020404030301010803" pitchFamily="18" charset="0"/>
              </a:rPr>
              <a:t>Most metallic(even magnesium and titanium) panels and structures are nonflammable in environments containing 30 percent oxygen.</a:t>
            </a:r>
          </a:p>
          <a:p>
            <a:pPr lvl="1"/>
            <a:r>
              <a:rPr lang="en-US" sz="2100" b="1" dirty="0">
                <a:latin typeface="Garamond" panose="02020404030301010803" pitchFamily="18" charset="0"/>
              </a:rPr>
              <a:t>Inorganic materials (ceramics) are also nonflammable in   environments containing 30% percent oxygen</a:t>
            </a:r>
          </a:p>
          <a:p>
            <a:pPr lvl="1"/>
            <a:r>
              <a:rPr lang="en-US" sz="2100" b="1" dirty="0">
                <a:latin typeface="Garamond" panose="02020404030301010803" pitchFamily="18" charset="0"/>
              </a:rPr>
              <a:t>Adhesives (sandwiched between two surfaces) and materials covered or overcoated by nonflammable materials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6CA2EA-9DA9-F9A7-AEF7-94201243F09E}"/>
              </a:ext>
            </a:extLst>
          </p:cNvPr>
          <p:cNvSpPr txBox="1"/>
          <p:nvPr/>
        </p:nvSpPr>
        <p:spPr>
          <a:xfrm>
            <a:off x="609600" y="6206359"/>
            <a:ext cx="7803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[3].</a:t>
            </a:r>
            <a:r>
              <a:rPr lang="en-US" sz="1400" b="1" u="none" dirty="0"/>
              <a:t> NASA Flammability Configuration Analysis for Spacecraft Applications Manual  </a:t>
            </a:r>
          </a:p>
        </p:txBody>
      </p:sp>
    </p:spTree>
    <p:extLst>
      <p:ext uri="{BB962C8B-B14F-4D97-AF65-F5344CB8AC3E}">
        <p14:creationId xmlns:p14="http://schemas.microsoft.com/office/powerpoint/2010/main" val="4206155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5400"/>
            <a:ext cx="7886700" cy="876979"/>
          </a:xfrm>
        </p:spPr>
        <p:txBody>
          <a:bodyPr>
            <a:normAutofit fontScale="90000"/>
          </a:bodyPr>
          <a:lstStyle/>
          <a:p>
            <a:r>
              <a:rPr lang="en-US" b="1"/>
              <a:t>Approach</a:t>
            </a:r>
            <a:br>
              <a:rPr lang="en-US" b="1"/>
            </a:br>
            <a:endParaRPr lang="en-US" b="1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381000" y="1937657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r>
              <a:rPr lang="en-US" sz="2100" u="none">
                <a:solidFill>
                  <a:prstClr val="black"/>
                </a:solidFill>
              </a:rPr>
              <a:t>Asset Segmentation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675C7A5-57E0-F2DD-A0C6-456EE245D5B2}"/>
              </a:ext>
            </a:extLst>
          </p:cNvPr>
          <p:cNvSpPr txBox="1"/>
          <p:nvPr/>
        </p:nvSpPr>
        <p:spPr>
          <a:xfrm>
            <a:off x="1143000" y="5448959"/>
            <a:ext cx="162736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algn="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u="none">
                <a:solidFill>
                  <a:prstClr val="black"/>
                </a:solidFill>
              </a:rPr>
              <a:t>Pioneer Base Layout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8C4DDD8-5EA5-0DB7-F57B-F042336BFF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43" r="8285"/>
          <a:stretch/>
        </p:blipFill>
        <p:spPr>
          <a:xfrm>
            <a:off x="0" y="0"/>
            <a:ext cx="9144000" cy="6965504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BBCC5E2-6C71-AF73-6F55-FE5E3C266BDE}"/>
              </a:ext>
            </a:extLst>
          </p:cNvPr>
          <p:cNvSpPr txBox="1">
            <a:spLocks/>
          </p:cNvSpPr>
          <p:nvPr/>
        </p:nvSpPr>
        <p:spPr>
          <a:xfrm>
            <a:off x="4850524" y="0"/>
            <a:ext cx="4498428" cy="500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b="1" u="none">
                <a:solidFill>
                  <a:schemeClr val="bg1"/>
                </a:solidFill>
              </a:rPr>
              <a:t>Lunar Base Layout</a:t>
            </a:r>
          </a:p>
        </p:txBody>
      </p:sp>
    </p:spTree>
    <p:extLst>
      <p:ext uri="{BB962C8B-B14F-4D97-AF65-F5344CB8AC3E}">
        <p14:creationId xmlns:p14="http://schemas.microsoft.com/office/powerpoint/2010/main" val="4291326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6B9EA944-3CB0-6DC6-5C5B-50B21551844A}"/>
              </a:ext>
            </a:extLst>
          </p:cNvPr>
          <p:cNvSpPr/>
          <p:nvPr/>
        </p:nvSpPr>
        <p:spPr>
          <a:xfrm flipH="1">
            <a:off x="8158641" y="3406164"/>
            <a:ext cx="189001" cy="11283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4577A1-8B0A-6C1B-836F-7140E8391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520" y="1322408"/>
            <a:ext cx="7886700" cy="876979"/>
          </a:xfrm>
        </p:spPr>
        <p:txBody>
          <a:bodyPr/>
          <a:lstStyle/>
          <a:p>
            <a:r>
              <a:rPr lang="en-US" b="1" dirty="0"/>
              <a:t>Flammability map on the Lunar Base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BC52E38-C471-80A4-F6F3-B08C11972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2570" y="1970338"/>
            <a:ext cx="8151259" cy="4685025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ABDD62C-C5FF-CEE5-F43D-EA1E6C96EC3F}"/>
              </a:ext>
            </a:extLst>
          </p:cNvPr>
          <p:cNvSpPr/>
          <p:nvPr/>
        </p:nvSpPr>
        <p:spPr>
          <a:xfrm>
            <a:off x="4607914" y="2673738"/>
            <a:ext cx="123316" cy="314301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0A479D3E-DE51-5B23-A82A-8ABE0C939B0F}"/>
              </a:ext>
            </a:extLst>
          </p:cNvPr>
          <p:cNvSpPr/>
          <p:nvPr/>
        </p:nvSpPr>
        <p:spPr>
          <a:xfrm>
            <a:off x="5887487" y="2772678"/>
            <a:ext cx="430494" cy="41339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D83C8EB5-8CEE-C99D-04EA-278688327A01}"/>
              </a:ext>
            </a:extLst>
          </p:cNvPr>
          <p:cNvSpPr/>
          <p:nvPr/>
        </p:nvSpPr>
        <p:spPr>
          <a:xfrm>
            <a:off x="5199917" y="2774056"/>
            <a:ext cx="442101" cy="442505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710372C4-A968-E32A-A0C7-6BAC3FEDA6A3}"/>
              </a:ext>
            </a:extLst>
          </p:cNvPr>
          <p:cNvSpPr/>
          <p:nvPr/>
        </p:nvSpPr>
        <p:spPr>
          <a:xfrm>
            <a:off x="5872069" y="3670907"/>
            <a:ext cx="431835" cy="414562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F70A72D7-A2A6-E1AB-99D6-0D418D86826B}"/>
              </a:ext>
            </a:extLst>
          </p:cNvPr>
          <p:cNvSpPr/>
          <p:nvPr/>
        </p:nvSpPr>
        <p:spPr>
          <a:xfrm>
            <a:off x="5233567" y="4796293"/>
            <a:ext cx="417422" cy="41704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>
            <a:extLst>
              <a:ext uri="{FF2B5EF4-FFF2-40B4-BE49-F238E27FC236}">
                <a16:creationId xmlns:a16="http://schemas.microsoft.com/office/drawing/2014/main" id="{7F44A16F-21E1-62EC-6196-D4F538779B3A}"/>
              </a:ext>
            </a:extLst>
          </p:cNvPr>
          <p:cNvSpPr/>
          <p:nvPr/>
        </p:nvSpPr>
        <p:spPr>
          <a:xfrm>
            <a:off x="5896216" y="4796293"/>
            <a:ext cx="426172" cy="409125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66ED1441-FDDC-C419-5008-B130BA88F788}"/>
              </a:ext>
            </a:extLst>
          </p:cNvPr>
          <p:cNvSpPr/>
          <p:nvPr/>
        </p:nvSpPr>
        <p:spPr>
          <a:xfrm>
            <a:off x="5891273" y="4361397"/>
            <a:ext cx="422922" cy="406005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>
            <a:extLst>
              <a:ext uri="{FF2B5EF4-FFF2-40B4-BE49-F238E27FC236}">
                <a16:creationId xmlns:a16="http://schemas.microsoft.com/office/drawing/2014/main" id="{5AC24938-20F6-B156-8813-2AED6B6B25D6}"/>
              </a:ext>
            </a:extLst>
          </p:cNvPr>
          <p:cNvSpPr/>
          <p:nvPr/>
        </p:nvSpPr>
        <p:spPr>
          <a:xfrm>
            <a:off x="3711212" y="5221890"/>
            <a:ext cx="426428" cy="409371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1BF08CEA-B621-0B04-0F93-99B3854127DA}"/>
              </a:ext>
            </a:extLst>
          </p:cNvPr>
          <p:cNvSpPr/>
          <p:nvPr/>
        </p:nvSpPr>
        <p:spPr>
          <a:xfrm>
            <a:off x="3022471" y="5220163"/>
            <a:ext cx="424284" cy="407312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>
            <a:extLst>
              <a:ext uri="{FF2B5EF4-FFF2-40B4-BE49-F238E27FC236}">
                <a16:creationId xmlns:a16="http://schemas.microsoft.com/office/drawing/2014/main" id="{E04F8CE9-4536-27BD-20AC-90F8D466E15E}"/>
              </a:ext>
            </a:extLst>
          </p:cNvPr>
          <p:cNvSpPr/>
          <p:nvPr/>
        </p:nvSpPr>
        <p:spPr>
          <a:xfrm>
            <a:off x="3706027" y="4353785"/>
            <a:ext cx="416819" cy="397853"/>
          </a:xfrm>
          <a:prstGeom prst="flowChartConnector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6F87E430-862F-15BE-AD83-6E29FA973BCA}"/>
              </a:ext>
            </a:extLst>
          </p:cNvPr>
          <p:cNvSpPr/>
          <p:nvPr/>
        </p:nvSpPr>
        <p:spPr>
          <a:xfrm>
            <a:off x="5890535" y="3223314"/>
            <a:ext cx="427446" cy="410348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Connector 22">
            <a:extLst>
              <a:ext uri="{FF2B5EF4-FFF2-40B4-BE49-F238E27FC236}">
                <a16:creationId xmlns:a16="http://schemas.microsoft.com/office/drawing/2014/main" id="{BC8BE335-AE27-85F9-29BB-1165FD64F957}"/>
              </a:ext>
            </a:extLst>
          </p:cNvPr>
          <p:cNvSpPr/>
          <p:nvPr/>
        </p:nvSpPr>
        <p:spPr>
          <a:xfrm>
            <a:off x="3019035" y="3225291"/>
            <a:ext cx="429768" cy="412577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nnector 23">
            <a:extLst>
              <a:ext uri="{FF2B5EF4-FFF2-40B4-BE49-F238E27FC236}">
                <a16:creationId xmlns:a16="http://schemas.microsoft.com/office/drawing/2014/main" id="{A836082C-44CD-2783-6B66-2EBDD9F2EE46}"/>
              </a:ext>
            </a:extLst>
          </p:cNvPr>
          <p:cNvSpPr/>
          <p:nvPr/>
        </p:nvSpPr>
        <p:spPr>
          <a:xfrm>
            <a:off x="3034852" y="2799396"/>
            <a:ext cx="405686" cy="389458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Connector 24">
            <a:extLst>
              <a:ext uri="{FF2B5EF4-FFF2-40B4-BE49-F238E27FC236}">
                <a16:creationId xmlns:a16="http://schemas.microsoft.com/office/drawing/2014/main" id="{3C06B4E3-4E60-7BA4-E47E-21A288AA6326}"/>
              </a:ext>
            </a:extLst>
          </p:cNvPr>
          <p:cNvSpPr/>
          <p:nvPr/>
        </p:nvSpPr>
        <p:spPr>
          <a:xfrm>
            <a:off x="3680662" y="3667548"/>
            <a:ext cx="441674" cy="424007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BADA948D-CDF2-399D-DBA9-07F820485BEF}"/>
              </a:ext>
            </a:extLst>
          </p:cNvPr>
          <p:cNvSpPr/>
          <p:nvPr/>
        </p:nvSpPr>
        <p:spPr>
          <a:xfrm>
            <a:off x="3705732" y="3223992"/>
            <a:ext cx="417278" cy="424007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Connector 26">
            <a:extLst>
              <a:ext uri="{FF2B5EF4-FFF2-40B4-BE49-F238E27FC236}">
                <a16:creationId xmlns:a16="http://schemas.microsoft.com/office/drawing/2014/main" id="{6C95084B-29FB-2E15-FEF7-9CF73A5C2F16}"/>
              </a:ext>
            </a:extLst>
          </p:cNvPr>
          <p:cNvSpPr/>
          <p:nvPr/>
        </p:nvSpPr>
        <p:spPr>
          <a:xfrm>
            <a:off x="5226364" y="4364750"/>
            <a:ext cx="417963" cy="401244"/>
          </a:xfrm>
          <a:prstGeom prst="flowChartConnector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5510D56A-1CF1-D45B-4AC2-076D6B9F73F5}"/>
              </a:ext>
            </a:extLst>
          </p:cNvPr>
          <p:cNvSpPr/>
          <p:nvPr/>
        </p:nvSpPr>
        <p:spPr>
          <a:xfrm>
            <a:off x="3195085" y="4152710"/>
            <a:ext cx="3668232" cy="129471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95E4188-E121-7D38-51EC-3CD77E9ACFA9}"/>
              </a:ext>
            </a:extLst>
          </p:cNvPr>
          <p:cNvSpPr/>
          <p:nvPr/>
        </p:nvSpPr>
        <p:spPr>
          <a:xfrm>
            <a:off x="3518720" y="2682017"/>
            <a:ext cx="106533" cy="30989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AAC99B3-953A-10DA-511F-7FDF0F05159D}"/>
              </a:ext>
            </a:extLst>
          </p:cNvPr>
          <p:cNvSpPr/>
          <p:nvPr/>
        </p:nvSpPr>
        <p:spPr>
          <a:xfrm>
            <a:off x="5711239" y="2673738"/>
            <a:ext cx="101495" cy="30989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Connector 30">
            <a:extLst>
              <a:ext uri="{FF2B5EF4-FFF2-40B4-BE49-F238E27FC236}">
                <a16:creationId xmlns:a16="http://schemas.microsoft.com/office/drawing/2014/main" id="{6207DFBB-BD2D-B1CF-6CAA-B9B88CB314F7}"/>
              </a:ext>
            </a:extLst>
          </p:cNvPr>
          <p:cNvSpPr/>
          <p:nvPr/>
        </p:nvSpPr>
        <p:spPr>
          <a:xfrm>
            <a:off x="5896216" y="5237499"/>
            <a:ext cx="433138" cy="415812"/>
          </a:xfrm>
          <a:prstGeom prst="flowChartConnector">
            <a:avLst/>
          </a:prstGeom>
          <a:solidFill>
            <a:srgbClr val="890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186A605B-A75D-3EFF-2C20-23DE9BF184D8}"/>
              </a:ext>
            </a:extLst>
          </p:cNvPr>
          <p:cNvSpPr/>
          <p:nvPr/>
        </p:nvSpPr>
        <p:spPr>
          <a:xfrm>
            <a:off x="5221969" y="5229563"/>
            <a:ext cx="434417" cy="417040"/>
          </a:xfrm>
          <a:prstGeom prst="flowChartConnector">
            <a:avLst/>
          </a:prstGeom>
          <a:solidFill>
            <a:srgbClr val="8907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Process 32">
            <a:extLst>
              <a:ext uri="{FF2B5EF4-FFF2-40B4-BE49-F238E27FC236}">
                <a16:creationId xmlns:a16="http://schemas.microsoft.com/office/drawing/2014/main" id="{A0CC84B9-87A3-AF90-010C-B9729D1B8E0C}"/>
              </a:ext>
            </a:extLst>
          </p:cNvPr>
          <p:cNvSpPr/>
          <p:nvPr/>
        </p:nvSpPr>
        <p:spPr>
          <a:xfrm>
            <a:off x="3188021" y="5715494"/>
            <a:ext cx="855921" cy="10126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lowchart: Process 33">
            <a:extLst>
              <a:ext uri="{FF2B5EF4-FFF2-40B4-BE49-F238E27FC236}">
                <a16:creationId xmlns:a16="http://schemas.microsoft.com/office/drawing/2014/main" id="{2D8F5D41-697A-FF16-5015-C41086071594}"/>
              </a:ext>
            </a:extLst>
          </p:cNvPr>
          <p:cNvSpPr/>
          <p:nvPr/>
        </p:nvSpPr>
        <p:spPr>
          <a:xfrm>
            <a:off x="2998922" y="5687917"/>
            <a:ext cx="180754" cy="1860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Process 34">
            <a:extLst>
              <a:ext uri="{FF2B5EF4-FFF2-40B4-BE49-F238E27FC236}">
                <a16:creationId xmlns:a16="http://schemas.microsoft.com/office/drawing/2014/main" id="{9F3B805A-8766-A2B8-9391-2CA0118607CE}"/>
              </a:ext>
            </a:extLst>
          </p:cNvPr>
          <p:cNvSpPr/>
          <p:nvPr/>
        </p:nvSpPr>
        <p:spPr>
          <a:xfrm>
            <a:off x="3188020" y="2593525"/>
            <a:ext cx="855921" cy="118813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lowchart: Process 35">
            <a:extLst>
              <a:ext uri="{FF2B5EF4-FFF2-40B4-BE49-F238E27FC236}">
                <a16:creationId xmlns:a16="http://schemas.microsoft.com/office/drawing/2014/main" id="{C62B111A-88B8-1446-13F1-94049834DDB6}"/>
              </a:ext>
            </a:extLst>
          </p:cNvPr>
          <p:cNvSpPr/>
          <p:nvPr/>
        </p:nvSpPr>
        <p:spPr>
          <a:xfrm>
            <a:off x="3014330" y="2554770"/>
            <a:ext cx="180754" cy="1860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Flowchart: Process 36">
            <a:extLst>
              <a:ext uri="{FF2B5EF4-FFF2-40B4-BE49-F238E27FC236}">
                <a16:creationId xmlns:a16="http://schemas.microsoft.com/office/drawing/2014/main" id="{0FF8FDF0-6D1D-6EF2-D48C-EE4B5E5DC855}"/>
              </a:ext>
            </a:extLst>
          </p:cNvPr>
          <p:cNvSpPr/>
          <p:nvPr/>
        </p:nvSpPr>
        <p:spPr>
          <a:xfrm>
            <a:off x="2988495" y="4100841"/>
            <a:ext cx="203606" cy="20959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DD3BB61D-424E-912B-12F8-4AD104C1BA43}"/>
              </a:ext>
            </a:extLst>
          </p:cNvPr>
          <p:cNvSpPr/>
          <p:nvPr/>
        </p:nvSpPr>
        <p:spPr>
          <a:xfrm>
            <a:off x="3711315" y="2772749"/>
            <a:ext cx="406112" cy="432579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Flowchart: Connector 38">
            <a:extLst>
              <a:ext uri="{FF2B5EF4-FFF2-40B4-BE49-F238E27FC236}">
                <a16:creationId xmlns:a16="http://schemas.microsoft.com/office/drawing/2014/main" id="{7CC20245-2506-0C47-4CE1-57231A72C2B9}"/>
              </a:ext>
            </a:extLst>
          </p:cNvPr>
          <p:cNvSpPr/>
          <p:nvPr/>
        </p:nvSpPr>
        <p:spPr>
          <a:xfrm>
            <a:off x="3011347" y="4346169"/>
            <a:ext cx="434261" cy="416890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Connector 39">
            <a:extLst>
              <a:ext uri="{FF2B5EF4-FFF2-40B4-BE49-F238E27FC236}">
                <a16:creationId xmlns:a16="http://schemas.microsoft.com/office/drawing/2014/main" id="{C416F307-A793-58C1-C4EC-51CE5588784F}"/>
              </a:ext>
            </a:extLst>
          </p:cNvPr>
          <p:cNvSpPr/>
          <p:nvPr/>
        </p:nvSpPr>
        <p:spPr>
          <a:xfrm>
            <a:off x="3040815" y="3673558"/>
            <a:ext cx="416222" cy="397283"/>
          </a:xfrm>
          <a:prstGeom prst="flowChartConnector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Connector 40">
            <a:extLst>
              <a:ext uri="{FF2B5EF4-FFF2-40B4-BE49-F238E27FC236}">
                <a16:creationId xmlns:a16="http://schemas.microsoft.com/office/drawing/2014/main" id="{40A05908-DA79-6076-3F73-0F17833D54C6}"/>
              </a:ext>
            </a:extLst>
          </p:cNvPr>
          <p:cNvSpPr/>
          <p:nvPr/>
        </p:nvSpPr>
        <p:spPr>
          <a:xfrm>
            <a:off x="3710460" y="4785486"/>
            <a:ext cx="407868" cy="427847"/>
          </a:xfrm>
          <a:prstGeom prst="flowChartConnector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46B8561-DD3E-DB09-6EBE-33356C8CBA52}"/>
              </a:ext>
            </a:extLst>
          </p:cNvPr>
          <p:cNvSpPr txBox="1"/>
          <p:nvPr/>
        </p:nvSpPr>
        <p:spPr>
          <a:xfrm>
            <a:off x="8014295" y="6313585"/>
            <a:ext cx="1248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Low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0714D97-E9EC-41FC-B194-A4CD711CE639}"/>
              </a:ext>
            </a:extLst>
          </p:cNvPr>
          <p:cNvSpPr txBox="1"/>
          <p:nvPr/>
        </p:nvSpPr>
        <p:spPr>
          <a:xfrm>
            <a:off x="8060428" y="2232660"/>
            <a:ext cx="566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High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736CAA4-4244-8643-B760-FA8597A5CFF9}"/>
              </a:ext>
            </a:extLst>
          </p:cNvPr>
          <p:cNvSpPr/>
          <p:nvPr/>
        </p:nvSpPr>
        <p:spPr>
          <a:xfrm>
            <a:off x="8148933" y="5558825"/>
            <a:ext cx="194896" cy="5739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FA4ADE4-304A-3A55-83F0-E75291043702}"/>
              </a:ext>
            </a:extLst>
          </p:cNvPr>
          <p:cNvSpPr/>
          <p:nvPr/>
        </p:nvSpPr>
        <p:spPr>
          <a:xfrm>
            <a:off x="8151975" y="5614997"/>
            <a:ext cx="212893" cy="71570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6A2FFA9-4A6A-F752-EDB9-5FE5C2630162}"/>
              </a:ext>
            </a:extLst>
          </p:cNvPr>
          <p:cNvSpPr/>
          <p:nvPr/>
        </p:nvSpPr>
        <p:spPr>
          <a:xfrm flipH="1">
            <a:off x="8144400" y="5249893"/>
            <a:ext cx="217551" cy="7132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4226C39-6E7F-5BD6-F42E-DB96685DB9C6}"/>
              </a:ext>
            </a:extLst>
          </p:cNvPr>
          <p:cNvSpPr/>
          <p:nvPr/>
        </p:nvSpPr>
        <p:spPr>
          <a:xfrm flipH="1">
            <a:off x="8157171" y="2630104"/>
            <a:ext cx="204779" cy="798898"/>
          </a:xfrm>
          <a:prstGeom prst="rect">
            <a:avLst/>
          </a:prstGeom>
          <a:solidFill>
            <a:srgbClr val="AE1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3939FC4-6582-B357-6AE3-9BC4DF7015D5}"/>
              </a:ext>
            </a:extLst>
          </p:cNvPr>
          <p:cNvSpPr/>
          <p:nvPr/>
        </p:nvSpPr>
        <p:spPr>
          <a:xfrm flipH="1">
            <a:off x="8153479" y="3397059"/>
            <a:ext cx="215008" cy="73743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B9D6F77-5D2D-8D54-169C-A088828C7C8C}"/>
              </a:ext>
            </a:extLst>
          </p:cNvPr>
          <p:cNvSpPr/>
          <p:nvPr/>
        </p:nvSpPr>
        <p:spPr>
          <a:xfrm flipH="1">
            <a:off x="8143335" y="4243576"/>
            <a:ext cx="221177" cy="112835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4446499-423D-4581-A739-490D94C0E357}"/>
              </a:ext>
            </a:extLst>
          </p:cNvPr>
          <p:cNvSpPr/>
          <p:nvPr/>
        </p:nvSpPr>
        <p:spPr>
          <a:xfrm>
            <a:off x="8159374" y="4127665"/>
            <a:ext cx="206263" cy="7606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8F2099C-A939-08C5-ADD8-1DDCAAF5D683}"/>
              </a:ext>
            </a:extLst>
          </p:cNvPr>
          <p:cNvSpPr/>
          <p:nvPr/>
        </p:nvSpPr>
        <p:spPr>
          <a:xfrm flipH="1">
            <a:off x="8144401" y="5357850"/>
            <a:ext cx="218016" cy="2291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BD474A6-1447-4DF3-E5B5-F0485D78C86D}"/>
              </a:ext>
            </a:extLst>
          </p:cNvPr>
          <p:cNvSpPr/>
          <p:nvPr/>
        </p:nvSpPr>
        <p:spPr>
          <a:xfrm flipH="1">
            <a:off x="243568" y="6452152"/>
            <a:ext cx="297905" cy="1648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231A33F-BBBC-47A7-8C1D-86D5ECACB688}"/>
              </a:ext>
            </a:extLst>
          </p:cNvPr>
          <p:cNvSpPr txBox="1"/>
          <p:nvPr/>
        </p:nvSpPr>
        <p:spPr>
          <a:xfrm>
            <a:off x="483319" y="6374218"/>
            <a:ext cx="2070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Lunar</a:t>
            </a:r>
          </a:p>
          <a:p>
            <a:r>
              <a:rPr lang="en-US" sz="1400" u="none" dirty="0"/>
              <a:t>regolith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8C9804D-1386-8B6A-FEBE-5D588EEC911E}"/>
              </a:ext>
            </a:extLst>
          </p:cNvPr>
          <p:cNvSpPr/>
          <p:nvPr/>
        </p:nvSpPr>
        <p:spPr>
          <a:xfrm>
            <a:off x="8144403" y="4536694"/>
            <a:ext cx="218015" cy="512197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7E4580A-048C-C905-C5CE-4834ABED1F04}"/>
              </a:ext>
            </a:extLst>
          </p:cNvPr>
          <p:cNvSpPr/>
          <p:nvPr/>
        </p:nvSpPr>
        <p:spPr>
          <a:xfrm flipH="1">
            <a:off x="1228940" y="6471023"/>
            <a:ext cx="297905" cy="1648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59CFAC0-3641-CC38-CE79-E592A734724C}"/>
              </a:ext>
            </a:extLst>
          </p:cNvPr>
          <p:cNvSpPr txBox="1"/>
          <p:nvPr/>
        </p:nvSpPr>
        <p:spPr>
          <a:xfrm>
            <a:off x="1507152" y="6393753"/>
            <a:ext cx="1197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Metallic panels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24F29B7-7183-B7A2-6C5E-6C1EDA752084}"/>
              </a:ext>
            </a:extLst>
          </p:cNvPr>
          <p:cNvSpPr/>
          <p:nvPr/>
        </p:nvSpPr>
        <p:spPr>
          <a:xfrm flipH="1">
            <a:off x="2284806" y="6456818"/>
            <a:ext cx="297905" cy="1648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5465895-1081-4702-7BC4-061DD7946966}"/>
              </a:ext>
            </a:extLst>
          </p:cNvPr>
          <p:cNvSpPr txBox="1"/>
          <p:nvPr/>
        </p:nvSpPr>
        <p:spPr>
          <a:xfrm>
            <a:off x="2524557" y="6385086"/>
            <a:ext cx="171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Power generation and electrical system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82F9CB0-58AC-9479-FDB9-CD2A62012FC3}"/>
              </a:ext>
            </a:extLst>
          </p:cNvPr>
          <p:cNvSpPr/>
          <p:nvPr/>
        </p:nvSpPr>
        <p:spPr>
          <a:xfrm flipH="1">
            <a:off x="5382008" y="6454812"/>
            <a:ext cx="297905" cy="164805"/>
          </a:xfrm>
          <a:prstGeom prst="rect">
            <a:avLst/>
          </a:prstGeom>
          <a:solidFill>
            <a:srgbClr val="AE1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5ADBF61-4CA8-6543-3FC9-43FD3CE0620F}"/>
              </a:ext>
            </a:extLst>
          </p:cNvPr>
          <p:cNvSpPr txBox="1"/>
          <p:nvPr/>
        </p:nvSpPr>
        <p:spPr>
          <a:xfrm>
            <a:off x="5621759" y="6383080"/>
            <a:ext cx="968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Biowaste</a:t>
            </a:r>
          </a:p>
          <a:p>
            <a:r>
              <a:rPr lang="en-US" sz="1400" u="none" dirty="0"/>
              <a:t> recycling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41EC8B9-F7A3-1191-F0A8-5C4819809F0E}"/>
              </a:ext>
            </a:extLst>
          </p:cNvPr>
          <p:cNvSpPr/>
          <p:nvPr/>
        </p:nvSpPr>
        <p:spPr>
          <a:xfrm flipH="1">
            <a:off x="6535846" y="6436387"/>
            <a:ext cx="297905" cy="16480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4E0CA72-981C-FE84-8361-8E59E0790116}"/>
              </a:ext>
            </a:extLst>
          </p:cNvPr>
          <p:cNvSpPr txBox="1"/>
          <p:nvPr/>
        </p:nvSpPr>
        <p:spPr>
          <a:xfrm>
            <a:off x="6775597" y="6364655"/>
            <a:ext cx="968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Organic Materials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46E77B6-409D-606B-1D10-109972556A62}"/>
              </a:ext>
            </a:extLst>
          </p:cNvPr>
          <p:cNvSpPr txBox="1"/>
          <p:nvPr/>
        </p:nvSpPr>
        <p:spPr>
          <a:xfrm rot="5400000">
            <a:off x="7359458" y="4096383"/>
            <a:ext cx="26661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u="none" dirty="0"/>
              <a:t>Flammability Level </a:t>
            </a:r>
            <a:endParaRPr lang="en-US" dirty="0"/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76343420-6A0C-7FD7-C291-CE0C0EA4E89A}"/>
              </a:ext>
            </a:extLst>
          </p:cNvPr>
          <p:cNvSpPr/>
          <p:nvPr/>
        </p:nvSpPr>
        <p:spPr>
          <a:xfrm>
            <a:off x="4500876" y="4026644"/>
            <a:ext cx="358008" cy="373470"/>
          </a:xfrm>
          <a:prstGeom prst="flowChartConnector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C3AC07-F8BC-3B92-C560-A251B5D572C0}"/>
              </a:ext>
            </a:extLst>
          </p:cNvPr>
          <p:cNvSpPr/>
          <p:nvPr/>
        </p:nvSpPr>
        <p:spPr>
          <a:xfrm flipH="1">
            <a:off x="4262656" y="6453304"/>
            <a:ext cx="297905" cy="16480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9A07A7-6009-44F7-B66A-D06CB0B49A7C}"/>
              </a:ext>
            </a:extLst>
          </p:cNvPr>
          <p:cNvSpPr txBox="1"/>
          <p:nvPr/>
        </p:nvSpPr>
        <p:spPr>
          <a:xfrm>
            <a:off x="4502407" y="6381572"/>
            <a:ext cx="800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none" dirty="0"/>
              <a:t>Batteries</a:t>
            </a:r>
          </a:p>
          <a:p>
            <a:endParaRPr lang="en-US" sz="1400" u="none" dirty="0"/>
          </a:p>
        </p:txBody>
      </p:sp>
      <p:sp>
        <p:nvSpPr>
          <p:cNvPr id="42" name="Flowchart: Connector 41">
            <a:extLst>
              <a:ext uri="{FF2B5EF4-FFF2-40B4-BE49-F238E27FC236}">
                <a16:creationId xmlns:a16="http://schemas.microsoft.com/office/drawing/2014/main" id="{C908C5CD-2673-2917-9B46-2B492AFD9F93}"/>
              </a:ext>
            </a:extLst>
          </p:cNvPr>
          <p:cNvSpPr/>
          <p:nvPr/>
        </p:nvSpPr>
        <p:spPr>
          <a:xfrm>
            <a:off x="5226999" y="3661245"/>
            <a:ext cx="431835" cy="414562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5088F6E-8DE1-C732-3312-AC887412AA78}"/>
              </a:ext>
            </a:extLst>
          </p:cNvPr>
          <p:cNvSpPr/>
          <p:nvPr/>
        </p:nvSpPr>
        <p:spPr>
          <a:xfrm>
            <a:off x="8158495" y="2630104"/>
            <a:ext cx="191854" cy="370059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21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577A1-8B0A-6C1B-836F-7140E8391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5400"/>
            <a:ext cx="7886700" cy="876979"/>
          </a:xfrm>
        </p:spPr>
        <p:txBody>
          <a:bodyPr/>
          <a:lstStyle/>
          <a:p>
            <a:r>
              <a:rPr lang="en-US" b="1"/>
              <a:t>Fire Simulation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79E671-BABC-89C5-58B9-7A527A359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57400"/>
            <a:ext cx="7886700" cy="4431852"/>
          </a:xfrm>
        </p:spPr>
        <p:txBody>
          <a:bodyPr>
            <a:normAutofit/>
          </a:bodyPr>
          <a:lstStyle/>
          <a:p>
            <a:r>
              <a:rPr lang="en-US" sz="2400" b="1">
                <a:latin typeface="Garamond" panose="02020404030301010803" pitchFamily="18" charset="0"/>
              </a:rPr>
              <a:t>Internal Robots extinguish the fire on one of the </a:t>
            </a:r>
            <a:r>
              <a:rPr lang="en-US" sz="2400" b="1" err="1">
                <a:latin typeface="Garamond" panose="02020404030301010803" pitchFamily="18" charset="0"/>
              </a:rPr>
              <a:t>Superadobes</a:t>
            </a:r>
            <a:r>
              <a:rPr lang="en-US" sz="2400" b="1">
                <a:latin typeface="Garamond" panose="02020404030301010803" pitchFamily="18" charset="0"/>
              </a:rPr>
              <a:t>.</a:t>
            </a:r>
          </a:p>
        </p:txBody>
      </p:sp>
      <p:pic>
        <p:nvPicPr>
          <p:cNvPr id="5" name="Fire Simulation">
            <a:hlinkClick r:id="" action="ppaction://media"/>
            <a:extLst>
              <a:ext uri="{FF2B5EF4-FFF2-40B4-BE49-F238E27FC236}">
                <a16:creationId xmlns:a16="http://schemas.microsoft.com/office/drawing/2014/main" id="{B2A4B7B1-AE9F-65C4-0DD7-16DA44D0E9D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787" t="2865" r="787" b="2865"/>
          <a:stretch/>
        </p:blipFill>
        <p:spPr>
          <a:xfrm>
            <a:off x="1678193" y="3096552"/>
            <a:ext cx="5670071" cy="318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C07B7-E562-CF50-3918-7DC1E2E40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FB66E-F2B4-7DE3-9311-121D78525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08885"/>
            <a:ext cx="8382000" cy="4954673"/>
          </a:xfrm>
        </p:spPr>
        <p:txBody>
          <a:bodyPr/>
          <a:lstStyle/>
          <a:p>
            <a:r>
              <a:rPr lang="en-US" dirty="0"/>
              <a:t>Enables scalable autonomous operation of the base.</a:t>
            </a:r>
          </a:p>
          <a:p>
            <a:r>
              <a:rPr lang="en-US" sz="2800"/>
              <a:t>Flammability map integration with the software. </a:t>
            </a:r>
          </a:p>
          <a:p>
            <a:r>
              <a:rPr lang="en-US"/>
              <a:t>Improving fire simulation in three dimensions to analyze the fire spread and speed.</a:t>
            </a:r>
          </a:p>
          <a:p>
            <a:r>
              <a:rPr lang="en-US"/>
              <a:t>Implementation of Standardized fire response with robots </a:t>
            </a:r>
            <a:endParaRPr lang="en-US" dirty="0"/>
          </a:p>
          <a:p>
            <a:r>
              <a:rPr lang="en-US"/>
              <a:t>System integration evaluation of smart sensors and the tile network to model the fire and other off-nominal scenarios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778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C07B7-E562-CF50-3918-7DC1E2E40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DFB66E-F2B4-7DE3-9311-121D78525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08885"/>
            <a:ext cx="8382000" cy="4954673"/>
          </a:xfrm>
        </p:spPr>
        <p:txBody>
          <a:bodyPr/>
          <a:lstStyle/>
          <a:p>
            <a:endParaRPr lang="en-US" sz="2400" dirty="0"/>
          </a:p>
          <a:p>
            <a:r>
              <a:rPr lang="en-US" sz="2400" dirty="0">
                <a:effectLst/>
              </a:rPr>
              <a:t>[1] Captain, S. (2020, April 3). </a:t>
            </a:r>
            <a:r>
              <a:rPr lang="en-US" sz="2400" i="1" dirty="0">
                <a:effectLst/>
              </a:rPr>
              <a:t>Firefighting drones extinguish 10-story blaze in China demonstration</a:t>
            </a:r>
            <a:r>
              <a:rPr lang="en-US" sz="2400" dirty="0">
                <a:effectLst/>
              </a:rPr>
              <a:t>. </a:t>
            </a:r>
            <a:r>
              <a:rPr lang="en-US" sz="2400" dirty="0" err="1">
                <a:effectLst/>
              </a:rPr>
              <a:t>DroneDJ</a:t>
            </a:r>
            <a:r>
              <a:rPr lang="en-US" sz="2400" dirty="0">
                <a:effectLst/>
              </a:rPr>
              <a:t>. Retrieved April 29, 2023, from </a:t>
            </a:r>
            <a:r>
              <a:rPr lang="en-US" sz="2400" dirty="0">
                <a:effectLst/>
                <a:hlinkClick r:id="rId2"/>
              </a:rPr>
              <a:t>https://dronedj.com/2020/04/03/firefighting-drones-extinguish-10-story-blaze-china/ </a:t>
            </a:r>
            <a:endParaRPr lang="en-US" sz="2400" dirty="0">
              <a:effectLst/>
            </a:endParaRPr>
          </a:p>
          <a:p>
            <a:r>
              <a:rPr lang="en-US" sz="2400" dirty="0"/>
              <a:t>[2]. </a:t>
            </a:r>
            <a:r>
              <a:rPr lang="en-US" sz="2400" i="1" dirty="0">
                <a:effectLst/>
              </a:rPr>
              <a:t>Thermite®</a:t>
            </a:r>
            <a:r>
              <a:rPr lang="en-US" sz="2400" dirty="0">
                <a:effectLst/>
              </a:rPr>
              <a:t>. THERMITE® | Howe &amp; Howe Technologies. (n.d.). Retrieved April 29, 2023, from </a:t>
            </a:r>
            <a:r>
              <a:rPr lang="en-US" sz="2400" dirty="0">
                <a:effectLst/>
                <a:hlinkClick r:id="rId3"/>
              </a:rPr>
              <a:t>https://www.howeandhowe.com/civil/thermite</a:t>
            </a:r>
            <a:endParaRPr lang="en-US" sz="2400" dirty="0">
              <a:effectLst/>
            </a:endParaRPr>
          </a:p>
          <a:p>
            <a:pPr marL="0" indent="0">
              <a:buNone/>
            </a:pPr>
            <a:r>
              <a:rPr lang="en-US" sz="2400" dirty="0">
                <a:effectLst/>
              </a:rPr>
              <a:t> </a:t>
            </a:r>
          </a:p>
          <a:p>
            <a:r>
              <a:rPr lang="en-US" sz="2400" dirty="0"/>
              <a:t>[3] </a:t>
            </a:r>
            <a:r>
              <a:rPr lang="en-US" sz="2400" i="1" dirty="0"/>
              <a:t>JSC 29353B flammability configuration analysis for spacecraft ... - NASA. (n.d.). </a:t>
            </a:r>
            <a:r>
              <a:rPr lang="en-US" sz="2400" dirty="0"/>
              <a:t>Retrieved April 29, 2023, from </a:t>
            </a:r>
            <a:r>
              <a:rPr lang="en-US" sz="24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1600" dirty="0">
                <a:effectLst/>
                <a:hlinkClick r:id="rId4"/>
              </a:rPr>
              <a:t>https://ntrs.nasa.gov/api/citations/20150020937/downloads/20150020937.pdf </a:t>
            </a:r>
            <a:endParaRPr lang="en-US" sz="1600" dirty="0">
              <a:effectLst/>
            </a:endParaRPr>
          </a:p>
          <a:p>
            <a:endParaRPr lang="en-US" sz="2400" dirty="0">
              <a:effectLst/>
            </a:endParaRPr>
          </a:p>
          <a:p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83036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9FDAA-94D9-46EA-9FCA-33FBAE2AB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62019"/>
            <a:ext cx="8382000" cy="715057"/>
          </a:xfrm>
        </p:spPr>
        <p:txBody>
          <a:bodyPr/>
          <a:lstStyle/>
          <a:p>
            <a:r>
              <a:rPr lang="en-US" sz="7200"/>
              <a:t>Thank You!</a:t>
            </a:r>
            <a:br>
              <a:rPr lang="en-US" sz="7200"/>
            </a:br>
            <a:r>
              <a:rPr lang="en-US" sz="720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404568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0" y="1050925"/>
            <a:ext cx="9144000" cy="5843588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30" name="Rectangle 2" descr=" 8"/>
          <p:cNvSpPr txBox="1">
            <a:spLocks noRot="1" noChangeArrowheads="1"/>
          </p:cNvSpPr>
          <p:nvPr/>
        </p:nvSpPr>
        <p:spPr bwMode="auto">
          <a:xfrm>
            <a:off x="492125" y="2819400"/>
            <a:ext cx="8305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1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aramond"/>
              <a:ea typeface="+mj-ea"/>
              <a:cs typeface="+mj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2FE228C-EF8A-44B1-9E16-7D967CE8B249}"/>
              </a:ext>
            </a:extLst>
          </p:cNvPr>
          <p:cNvSpPr/>
          <p:nvPr/>
        </p:nvSpPr>
        <p:spPr bwMode="auto">
          <a:xfrm>
            <a:off x="127000" y="-12700"/>
            <a:ext cx="8991600" cy="6818313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itchFamily="18" charset="0"/>
              <a:ea typeface="Microsoft YaHei" panose="020B0503020204020204" pitchFamily="34" charset="-122"/>
              <a:cs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48348-1E1E-4FD7-AE27-064C8B0F7015}"/>
              </a:ext>
            </a:extLst>
          </p:cNvPr>
          <p:cNvSpPr txBox="1"/>
          <p:nvPr/>
        </p:nvSpPr>
        <p:spPr>
          <a:xfrm>
            <a:off x="213518" y="5959147"/>
            <a:ext cx="8716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Microsoft YaHei" panose="020B0503020204020204" pitchFamily="34" charset="-122"/>
                <a:cs typeface="Arial" charset="0"/>
              </a:rPr>
              <a:t>Space and Terrestrial Robotic Exploration (SpaceTREx) Laboratory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14D41B-2D24-4E09-A588-A166907419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741" y="91746"/>
            <a:ext cx="4953000" cy="5778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2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0BBA3-E903-468B-928F-B6F5684DE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006FC-1D68-4417-BB1D-FE12C08B5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676400"/>
            <a:ext cx="8382000" cy="4463414"/>
          </a:xfrm>
        </p:spPr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Motivation</a:t>
            </a:r>
          </a:p>
          <a:p>
            <a:pPr>
              <a:buClr>
                <a:schemeClr val="bg2"/>
              </a:buClr>
            </a:pPr>
            <a:r>
              <a:rPr lang="en-US" dirty="0"/>
              <a:t>Challenges</a:t>
            </a:r>
          </a:p>
          <a:p>
            <a:pPr>
              <a:buClr>
                <a:schemeClr val="bg2"/>
              </a:buClr>
            </a:pPr>
            <a:r>
              <a:rPr lang="en-US" dirty="0"/>
              <a:t>Objectives</a:t>
            </a:r>
          </a:p>
          <a:p>
            <a:pPr>
              <a:buClr>
                <a:schemeClr val="bg2"/>
              </a:buClr>
            </a:pPr>
            <a:r>
              <a:rPr lang="en-US" dirty="0"/>
              <a:t>Approach</a:t>
            </a:r>
          </a:p>
          <a:p>
            <a:pPr>
              <a:buClr>
                <a:schemeClr val="bg2"/>
              </a:buClr>
            </a:pPr>
            <a:r>
              <a:rPr lang="en-US" dirty="0"/>
              <a:t>Results</a:t>
            </a:r>
          </a:p>
          <a:p>
            <a:pPr>
              <a:buClr>
                <a:schemeClr val="bg2"/>
              </a:buClr>
            </a:pPr>
            <a:r>
              <a:rPr lang="en-US" dirty="0"/>
              <a:t>Conclusion and future work</a:t>
            </a:r>
          </a:p>
        </p:txBody>
      </p:sp>
    </p:spTree>
    <p:extLst>
      <p:ext uri="{BB962C8B-B14F-4D97-AF65-F5344CB8AC3E}">
        <p14:creationId xmlns:p14="http://schemas.microsoft.com/office/powerpoint/2010/main" val="179630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7"/>
          <p:cNvSpPr>
            <a:spLocks noChangeArrowheads="1"/>
          </p:cNvSpPr>
          <p:nvPr/>
        </p:nvSpPr>
        <p:spPr bwMode="auto">
          <a:xfrm>
            <a:off x="0" y="0"/>
            <a:ext cx="9144000" cy="68945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447800" y="0"/>
            <a:ext cx="6629400" cy="68580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6162675" y="2112963"/>
            <a:ext cx="2981325" cy="24257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sng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aramond" panose="02020404030301010803" pitchFamily="18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DADFD2-82FC-46F7-A740-095D67C8C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50A663-72D6-4098-9AB1-8BD370636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135778"/>
            <a:ext cx="8522677" cy="546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4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198110"/>
            <a:ext cx="7886700" cy="876979"/>
          </a:xfrm>
        </p:spPr>
        <p:txBody>
          <a:bodyPr/>
          <a:lstStyle/>
          <a:p>
            <a:r>
              <a:rPr lang="en-US" b="1"/>
              <a:t>Motivation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B06D073-F59B-C7EF-30FE-B9399BF58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1200"/>
            <a:ext cx="8382000" cy="1407557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Mir space station fire On Feb. 24, 1997</a:t>
            </a:r>
          </a:p>
          <a:p>
            <a:pPr lvl="1"/>
            <a:r>
              <a:rPr lang="en-US" sz="2100" b="1" dirty="0">
                <a:latin typeface="Garamond" panose="02020404030301010803" pitchFamily="18" charset="0"/>
              </a:rPr>
              <a:t>Solid Fuel Oxygen Generators (SFOG)</a:t>
            </a:r>
            <a:endParaRPr lang="en-US" sz="1400" b="1" dirty="0">
              <a:latin typeface="Garamond" panose="02020404030301010803" pitchFamily="18" charset="0"/>
            </a:endParaRPr>
          </a:p>
          <a:p>
            <a:pPr lvl="1"/>
            <a:r>
              <a:rPr lang="en-US" sz="2100" b="1" dirty="0">
                <a:latin typeface="Garamond" panose="02020404030301010803" pitchFamily="18" charset="0"/>
              </a:rPr>
              <a:t>Caused by latex working glove material inadvertently introduced into the canister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0DF014-7449-C755-D1A6-56C734DB9F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55" y="3643287"/>
            <a:ext cx="3461795" cy="22517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749F1F-3DFB-ADC0-F386-6556FF9A4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006" y="3643287"/>
            <a:ext cx="3461794" cy="22728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D997F48-E2D1-CD24-FE9A-913C664439D6}"/>
              </a:ext>
            </a:extLst>
          </p:cNvPr>
          <p:cNvSpPr txBox="1"/>
          <p:nvPr/>
        </p:nvSpPr>
        <p:spPr>
          <a:xfrm>
            <a:off x="5741727" y="5948015"/>
            <a:ext cx="32856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u="none" dirty="0"/>
              <a:t>SFOG after the fire </a:t>
            </a:r>
            <a:r>
              <a:rPr lang="en-US" sz="1800" b="1" u="none" dirty="0">
                <a:solidFill>
                  <a:prstClr val="black"/>
                </a:solidFill>
              </a:rPr>
              <a:t>(NASA)</a:t>
            </a:r>
            <a:endParaRPr lang="en-CA" sz="1800" b="1" u="none" dirty="0">
              <a:solidFill>
                <a:prstClr val="black"/>
              </a:solidFill>
            </a:endParaRPr>
          </a:p>
          <a:p>
            <a:endParaRPr lang="en-US" sz="1800" b="1" u="non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97AD6C-C598-9000-C24A-419F39A5889A}"/>
              </a:ext>
            </a:extLst>
          </p:cNvPr>
          <p:cNvSpPr txBox="1"/>
          <p:nvPr/>
        </p:nvSpPr>
        <p:spPr>
          <a:xfrm>
            <a:off x="116670" y="5948015"/>
            <a:ext cx="501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u="none" dirty="0"/>
              <a:t> A charred panel in the Kvant-1 module </a:t>
            </a:r>
            <a:r>
              <a:rPr lang="en-US" sz="1800" b="1" u="none" dirty="0">
                <a:solidFill>
                  <a:prstClr val="black"/>
                </a:solidFill>
              </a:rPr>
              <a:t>(NASA)</a:t>
            </a:r>
            <a:endParaRPr lang="en-CA" sz="1800" b="1" u="none" dirty="0">
              <a:solidFill>
                <a:prstClr val="black"/>
              </a:solidFill>
            </a:endParaRPr>
          </a:p>
          <a:p>
            <a:endParaRPr lang="en-US" sz="1800" b="1" u="none" dirty="0"/>
          </a:p>
        </p:txBody>
      </p:sp>
    </p:spTree>
    <p:extLst>
      <p:ext uri="{BB962C8B-B14F-4D97-AF65-F5344CB8AC3E}">
        <p14:creationId xmlns:p14="http://schemas.microsoft.com/office/powerpoint/2010/main" val="3804142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FBEF7-F201-E626-241E-486FD7D9C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025" y="2067139"/>
            <a:ext cx="8515351" cy="532260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500" b="1" dirty="0">
                <a:latin typeface="Garamond"/>
                <a:cs typeface="Times New Roman"/>
              </a:rPr>
              <a:t>Fire Extinguishing by astronauts has challenges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 Hazardous combustion product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 Visibility and quick response </a:t>
            </a:r>
          </a:p>
          <a:p>
            <a:r>
              <a:rPr lang="en-US" sz="2500" b="1" dirty="0">
                <a:latin typeface="Garamond"/>
                <a:cs typeface="Times New Roman"/>
              </a:rPr>
              <a:t>Depressurization may not be a viable option in all cases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May accelerate the fire propagation near depressurization valves and may permanently damage the valves.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Astronauts stuck inside the pressurized chamber.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What if there is an explosion inside the pressurized chamber?</a:t>
            </a:r>
          </a:p>
          <a:p>
            <a:r>
              <a:rPr lang="en-US" sz="2500" b="1" dirty="0">
                <a:latin typeface="Garamond"/>
                <a:cs typeface="Times New Roman"/>
              </a:rPr>
              <a:t>Robots could be a solution?</a:t>
            </a:r>
          </a:p>
          <a:p>
            <a:pPr lvl="1"/>
            <a:r>
              <a:rPr lang="en-US" sz="2200" b="1" dirty="0">
                <a:latin typeface="Garamond"/>
                <a:cs typeface="Times New Roman"/>
              </a:rPr>
              <a:t>Human-Robots interaction </a:t>
            </a:r>
          </a:p>
          <a:p>
            <a:pPr lvl="1"/>
            <a:r>
              <a:rPr lang="en-US" sz="2500" b="1" dirty="0">
                <a:latin typeface="Garamond"/>
                <a:cs typeface="Times New Roman"/>
              </a:rPr>
              <a:t>Agile?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E90782-4ABC-760A-90E1-709916383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94" y="938011"/>
            <a:ext cx="7886700" cy="876300"/>
          </a:xfrm>
        </p:spPr>
        <p:txBody>
          <a:bodyPr>
            <a:normAutofit/>
          </a:bodyPr>
          <a:lstStyle/>
          <a:p>
            <a:r>
              <a:rPr lang="en-US" altLang="zh-CN" sz="3500" b="1" dirty="0"/>
              <a:t>Challenges</a:t>
            </a:r>
            <a:endParaRPr lang="en-US" sz="3500" b="1" dirty="0"/>
          </a:p>
        </p:txBody>
      </p:sp>
    </p:spTree>
    <p:extLst>
      <p:ext uri="{BB962C8B-B14F-4D97-AF65-F5344CB8AC3E}">
        <p14:creationId xmlns:p14="http://schemas.microsoft.com/office/powerpoint/2010/main" val="207972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FBEF7-F201-E626-241E-486FD7D9C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804" y="1609536"/>
            <a:ext cx="7886700" cy="38270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500" b="1" dirty="0">
                <a:latin typeface="Garamond"/>
                <a:cs typeface="Times New Roman"/>
              </a:rPr>
              <a:t>Fire Fighting Robots </a:t>
            </a:r>
          </a:p>
          <a:p>
            <a:pPr marL="0" indent="0">
              <a:buNone/>
            </a:pPr>
            <a:endParaRPr lang="en-US" sz="2500" b="1" dirty="0">
              <a:latin typeface="Garamond" panose="02020404030301010803" pitchFamily="18" charset="0"/>
            </a:endParaRPr>
          </a:p>
          <a:p>
            <a:endParaRPr lang="en-US" sz="2500" b="1" dirty="0">
              <a:latin typeface="Garamond"/>
              <a:cs typeface="Times New Roman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E90782-4ABC-760A-90E1-709916383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687" y="891027"/>
            <a:ext cx="7886700" cy="876300"/>
          </a:xfrm>
        </p:spPr>
        <p:txBody>
          <a:bodyPr>
            <a:normAutofit/>
          </a:bodyPr>
          <a:lstStyle/>
          <a:p>
            <a:r>
              <a:rPr lang="en-US" altLang="zh-CN" sz="3500" b="1" dirty="0"/>
              <a:t>Related Work</a:t>
            </a:r>
            <a:endParaRPr lang="en-US" sz="35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5006D-1CB3-0AD2-FEE7-6813E5A64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605" y="2028937"/>
            <a:ext cx="4233438" cy="1979442"/>
          </a:xfrm>
          <a:prstGeom prst="rect">
            <a:avLst/>
          </a:prstGeom>
        </p:spPr>
      </p:pic>
      <p:pic>
        <p:nvPicPr>
          <p:cNvPr id="1026" name="Picture 2" descr="Fire fighting robot TAF35 – Firefighting with water mist">
            <a:extLst>
              <a:ext uri="{FF2B5EF4-FFF2-40B4-BE49-F238E27FC236}">
                <a16:creationId xmlns:a16="http://schemas.microsoft.com/office/drawing/2014/main" id="{3382B78F-AB43-6585-D641-37CD9C4E5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77" y="4446830"/>
            <a:ext cx="3516836" cy="197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49B571-DD2C-1C78-001D-4ACF72B52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7586" y="4446830"/>
            <a:ext cx="2908902" cy="19623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B809AF-2A25-60A8-F8AC-2420478FA901}"/>
              </a:ext>
            </a:extLst>
          </p:cNvPr>
          <p:cNvSpPr txBox="1"/>
          <p:nvPr/>
        </p:nvSpPr>
        <p:spPr>
          <a:xfrm>
            <a:off x="4279367" y="4008379"/>
            <a:ext cx="1542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none" dirty="0"/>
              <a:t>Fire fighting drones[1]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37A883-2BFC-FC2E-73F3-81D88994D92B}"/>
              </a:ext>
            </a:extLst>
          </p:cNvPr>
          <p:cNvSpPr txBox="1"/>
          <p:nvPr/>
        </p:nvSpPr>
        <p:spPr>
          <a:xfrm>
            <a:off x="1032095" y="6455011"/>
            <a:ext cx="31053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none" dirty="0"/>
              <a:t>Fire righting robot with cannon water system[2]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9815DA-9F66-B74D-A946-A7EE88DA6E1C}"/>
              </a:ext>
            </a:extLst>
          </p:cNvPr>
          <p:cNvSpPr txBox="1"/>
          <p:nvPr/>
        </p:nvSpPr>
        <p:spPr>
          <a:xfrm>
            <a:off x="4572000" y="6455011"/>
            <a:ext cx="3449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none" dirty="0"/>
              <a:t>Fire fighting robot with Blades to clear the obstacles[2]</a:t>
            </a:r>
          </a:p>
        </p:txBody>
      </p:sp>
    </p:spTree>
    <p:extLst>
      <p:ext uri="{BB962C8B-B14F-4D97-AF65-F5344CB8AC3E}">
        <p14:creationId xmlns:p14="http://schemas.microsoft.com/office/powerpoint/2010/main" val="3480101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08238-D65F-5B68-0FC7-51D33BAA8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028021"/>
            <a:ext cx="7886700" cy="876979"/>
          </a:xfrm>
        </p:spPr>
        <p:txBody>
          <a:bodyPr>
            <a:normAutofit/>
          </a:bodyPr>
          <a:lstStyle/>
          <a:p>
            <a:r>
              <a:rPr lang="en-US" sz="3500" b="1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A2C08-5C3B-4C1E-C046-6F1B63E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665890"/>
            <a:ext cx="8534400" cy="5115910"/>
          </a:xfrm>
        </p:spPr>
        <p:txBody>
          <a:bodyPr>
            <a:normAutofit/>
          </a:bodyPr>
          <a:lstStyle/>
          <a:p>
            <a:pPr lvl="1">
              <a:spcBef>
                <a:spcPct val="0"/>
              </a:spcBef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lvl="1">
              <a:spcBef>
                <a:spcPct val="0"/>
              </a:spcBef>
            </a:pP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Evaluating the feasibility of a “</a:t>
            </a:r>
            <a:r>
              <a:rPr lang="en-US" sz="2500" b="1" i="1" dirty="0">
                <a:latin typeface="Garamond" panose="02020404030301010803" pitchFamily="18" charset="0"/>
                <a:ea typeface="+mj-ea"/>
                <a:cs typeface="+mj-cs"/>
              </a:rPr>
              <a:t>distributed computing tile network</a:t>
            </a: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” and “</a:t>
            </a:r>
            <a:r>
              <a:rPr lang="en-US" sz="2500" b="1" i="1" dirty="0">
                <a:latin typeface="Garamond" panose="02020404030301010803" pitchFamily="18" charset="0"/>
                <a:ea typeface="+mj-ea"/>
                <a:cs typeface="+mj-cs"/>
              </a:rPr>
              <a:t>smart sensors</a:t>
            </a: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” to forecast and model the off-</a:t>
            </a:r>
            <a:r>
              <a:rPr lang="en-US" sz="2500" b="1" dirty="0" err="1">
                <a:latin typeface="Garamond" panose="02020404030301010803" pitchFamily="18" charset="0"/>
                <a:ea typeface="+mj-ea"/>
                <a:cs typeface="+mj-cs"/>
              </a:rPr>
              <a:t>nomial</a:t>
            </a: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 scenarios on the lunar base.</a:t>
            </a:r>
          </a:p>
          <a:p>
            <a:pPr marL="342900" lvl="1" indent="0">
              <a:spcBef>
                <a:spcPct val="0"/>
              </a:spcBef>
              <a:buNone/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marL="342900" lvl="1" indent="0">
              <a:spcBef>
                <a:spcPct val="0"/>
              </a:spcBef>
              <a:buNone/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lvl="1">
              <a:spcBef>
                <a:spcPct val="0"/>
              </a:spcBef>
            </a:pP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 Using the tile network and a “</a:t>
            </a:r>
            <a:r>
              <a:rPr lang="en-US" sz="2500" b="1" i="1" dirty="0">
                <a:latin typeface="Garamond" panose="02020404030301010803" pitchFamily="18" charset="0"/>
                <a:ea typeface="+mj-ea"/>
                <a:cs typeface="+mj-cs"/>
              </a:rPr>
              <a:t>network of robots</a:t>
            </a: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” to handle emergency scenarios effectively, i.e., fire. </a:t>
            </a:r>
          </a:p>
          <a:p>
            <a:pPr marL="342900" lvl="1" indent="0">
              <a:spcBef>
                <a:spcPct val="0"/>
              </a:spcBef>
              <a:buNone/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lvl="1">
              <a:spcBef>
                <a:spcPct val="0"/>
              </a:spcBef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lvl="1">
              <a:spcBef>
                <a:spcPct val="0"/>
              </a:spcBef>
            </a:pP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Evaluating the feasibility of “</a:t>
            </a:r>
            <a:r>
              <a:rPr lang="en-US" sz="2500" b="1" i="1" dirty="0">
                <a:latin typeface="Garamond" panose="02020404030301010803" pitchFamily="18" charset="0"/>
                <a:ea typeface="+mj-ea"/>
                <a:cs typeface="+mj-cs"/>
              </a:rPr>
              <a:t>chaining configuration of robots” for emergency response.</a:t>
            </a:r>
            <a:r>
              <a:rPr lang="en-US" sz="2500" b="1" dirty="0">
                <a:latin typeface="Garamond" panose="02020404030301010803" pitchFamily="18" charset="0"/>
                <a:ea typeface="+mj-ea"/>
                <a:cs typeface="+mj-cs"/>
              </a:rPr>
              <a:t>  </a:t>
            </a:r>
          </a:p>
          <a:p>
            <a:pPr lvl="1">
              <a:spcBef>
                <a:spcPct val="0"/>
              </a:spcBef>
            </a:pPr>
            <a:endParaRPr lang="en-US" sz="25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marL="342900" lvl="1" indent="0">
              <a:spcBef>
                <a:spcPct val="0"/>
              </a:spcBef>
              <a:buNone/>
            </a:pPr>
            <a:endParaRPr lang="en-US" sz="8800" b="1" dirty="0">
              <a:latin typeface="Garamond" panose="02020404030301010803" pitchFamily="18" charset="0"/>
              <a:ea typeface="+mj-ea"/>
              <a:cs typeface="+mj-cs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28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Lunar base Layout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CE918AC-DEC5-38F3-F5E7-73353C93B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1" y="2791300"/>
            <a:ext cx="8737520" cy="338090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454360" y="2075549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r>
              <a:rPr lang="en-US" sz="2100" u="none">
                <a:solidFill>
                  <a:prstClr val="black"/>
                </a:solidFill>
              </a:rPr>
              <a:t>Concept lunar base</a:t>
            </a:r>
          </a:p>
        </p:txBody>
      </p:sp>
      <p:pic>
        <p:nvPicPr>
          <p:cNvPr id="41" name="Picture 40" descr="A picture containing gear&#10;&#10;Description automatically generated">
            <a:extLst>
              <a:ext uri="{FF2B5EF4-FFF2-40B4-BE49-F238E27FC236}">
                <a16:creationId xmlns:a16="http://schemas.microsoft.com/office/drawing/2014/main" id="{01E5F089-58A6-1550-8DFC-B0B689BD7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68"/>
          <a:stretch/>
        </p:blipFill>
        <p:spPr>
          <a:xfrm flipH="1">
            <a:off x="7236128" y="1730120"/>
            <a:ext cx="1052750" cy="77267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820E69B-DACC-3B1A-0AFC-3677FFA2F729}"/>
              </a:ext>
            </a:extLst>
          </p:cNvPr>
          <p:cNvSpPr txBox="1"/>
          <p:nvPr/>
        </p:nvSpPr>
        <p:spPr>
          <a:xfrm>
            <a:off x="7867352" y="1706248"/>
            <a:ext cx="106952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u="none" err="1">
                <a:solidFill>
                  <a:prstClr val="black"/>
                </a:solidFill>
              </a:rPr>
              <a:t>Superadobes</a:t>
            </a:r>
            <a:endParaRPr lang="en-US" sz="1350" u="non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060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64162-95FD-3F97-587C-CB841F4BB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367" y="1078025"/>
            <a:ext cx="7886700" cy="876979"/>
          </a:xfrm>
        </p:spPr>
        <p:txBody>
          <a:bodyPr/>
          <a:lstStyle/>
          <a:p>
            <a:r>
              <a:rPr lang="en-US" b="1" dirty="0"/>
              <a:t>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8EE04-F847-3C8E-42B1-22AA19543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307DC5-FE7F-899F-53FC-A1A0EEE09F2D}"/>
              </a:ext>
            </a:extLst>
          </p:cNvPr>
          <p:cNvSpPr txBox="1"/>
          <p:nvPr/>
        </p:nvSpPr>
        <p:spPr>
          <a:xfrm>
            <a:off x="2266949" y="1888283"/>
            <a:ext cx="5467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none" dirty="0"/>
              <a:t>Data flow architecture of Lunar Base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E5453E-2A81-6640-66D6-9FD8ED7D81DC}"/>
              </a:ext>
            </a:extLst>
          </p:cNvPr>
          <p:cNvGrpSpPr/>
          <p:nvPr/>
        </p:nvGrpSpPr>
        <p:grpSpPr>
          <a:xfrm>
            <a:off x="46438" y="2744892"/>
            <a:ext cx="8940991" cy="3674366"/>
            <a:chOff x="175438" y="2805283"/>
            <a:chExt cx="8891424" cy="3653996"/>
          </a:xfrm>
        </p:grpSpPr>
        <p:sp>
          <p:nvSpPr>
            <p:cNvPr id="10" name="Flowchart: Process 9">
              <a:extLst>
                <a:ext uri="{FF2B5EF4-FFF2-40B4-BE49-F238E27FC236}">
                  <a16:creationId xmlns:a16="http://schemas.microsoft.com/office/drawing/2014/main" id="{3E7AB7CB-C2C0-D2DA-F9E8-217BE908D72C}"/>
                </a:ext>
              </a:extLst>
            </p:cNvPr>
            <p:cNvSpPr/>
            <p:nvPr/>
          </p:nvSpPr>
          <p:spPr>
            <a:xfrm>
              <a:off x="1571845" y="4710223"/>
              <a:ext cx="1233377" cy="1749056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lowchart: Process 8">
              <a:extLst>
                <a:ext uri="{FF2B5EF4-FFF2-40B4-BE49-F238E27FC236}">
                  <a16:creationId xmlns:a16="http://schemas.microsoft.com/office/drawing/2014/main" id="{114086F4-0AD8-E609-AA0D-52D09F2F209E}"/>
                </a:ext>
              </a:extLst>
            </p:cNvPr>
            <p:cNvSpPr/>
            <p:nvPr/>
          </p:nvSpPr>
          <p:spPr>
            <a:xfrm>
              <a:off x="5388934" y="4710223"/>
              <a:ext cx="1233377" cy="1749056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Process 7">
              <a:extLst>
                <a:ext uri="{FF2B5EF4-FFF2-40B4-BE49-F238E27FC236}">
                  <a16:creationId xmlns:a16="http://schemas.microsoft.com/office/drawing/2014/main" id="{92DBFCE5-374B-D6F2-F215-5A6B72897BBB}"/>
                </a:ext>
              </a:extLst>
            </p:cNvPr>
            <p:cNvSpPr/>
            <p:nvPr/>
          </p:nvSpPr>
          <p:spPr>
            <a:xfrm>
              <a:off x="6622311" y="4710223"/>
              <a:ext cx="1233377" cy="1749056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lowchart: Process 5">
              <a:extLst>
                <a:ext uri="{FF2B5EF4-FFF2-40B4-BE49-F238E27FC236}">
                  <a16:creationId xmlns:a16="http://schemas.microsoft.com/office/drawing/2014/main" id="{2520C2B9-E42B-A340-EC60-43487608180D}"/>
                </a:ext>
              </a:extLst>
            </p:cNvPr>
            <p:cNvSpPr/>
            <p:nvPr/>
          </p:nvSpPr>
          <p:spPr>
            <a:xfrm>
              <a:off x="2961167" y="4710223"/>
              <a:ext cx="1233377" cy="1749056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F04EE61-F17A-2230-7F18-63C9E7004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438" y="2805283"/>
              <a:ext cx="8891424" cy="3512838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894A072-7554-F4F6-671A-F4B946F27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927" y="2433985"/>
            <a:ext cx="2497886" cy="166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192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468CF-F08B-413D-9CE1-2315E1C0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Internal Robots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4E29FB6-0AA6-8C63-7132-17F52B33CB00}"/>
              </a:ext>
            </a:extLst>
          </p:cNvPr>
          <p:cNvSpPr txBox="1">
            <a:spLocks/>
          </p:cNvSpPr>
          <p:nvPr/>
        </p:nvSpPr>
        <p:spPr>
          <a:xfrm>
            <a:off x="422573" y="2221510"/>
            <a:ext cx="8382000" cy="62286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r>
              <a:rPr lang="en-US" sz="2100" u="none" dirty="0">
                <a:solidFill>
                  <a:prstClr val="black"/>
                </a:solidFill>
              </a:rPr>
              <a:t>Fleet of Interior autonomous robots moving along base ceiling.</a:t>
            </a:r>
          </a:p>
        </p:txBody>
      </p:sp>
      <p:pic>
        <p:nvPicPr>
          <p:cNvPr id="43" name="Picture 42" descr="Diagram&#10;&#10;Description automatically generated">
            <a:extLst>
              <a:ext uri="{FF2B5EF4-FFF2-40B4-BE49-F238E27FC236}">
                <a16:creationId xmlns:a16="http://schemas.microsoft.com/office/drawing/2014/main" id="{A3977E29-9D92-EF16-4B07-34BC2CA94A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"/>
          <a:stretch/>
        </p:blipFill>
        <p:spPr>
          <a:xfrm>
            <a:off x="1067184" y="2710164"/>
            <a:ext cx="7092778" cy="24438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F9ECCFCE-A731-02F6-A4D7-29B4D0A75A6C}"/>
              </a:ext>
            </a:extLst>
          </p:cNvPr>
          <p:cNvSpPr/>
          <p:nvPr/>
        </p:nvSpPr>
        <p:spPr>
          <a:xfrm>
            <a:off x="1377779" y="3064121"/>
            <a:ext cx="1266568" cy="364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u="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560A695-C3BB-4399-D33C-BA0DDCFF2AB8}"/>
              </a:ext>
            </a:extLst>
          </p:cNvPr>
          <p:cNvSpPr txBox="1"/>
          <p:nvPr/>
        </p:nvSpPr>
        <p:spPr>
          <a:xfrm>
            <a:off x="1465645" y="5238067"/>
            <a:ext cx="274305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u="none">
                <a:solidFill>
                  <a:prstClr val="black"/>
                </a:solidFill>
              </a:rPr>
              <a:t>Interior Robot Design (upside down)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3661E2C-20F3-D89F-FB18-D367239E8570}"/>
              </a:ext>
            </a:extLst>
          </p:cNvPr>
          <p:cNvCxnSpPr>
            <a:stCxn id="43" idx="0"/>
            <a:endCxn id="43" idx="2"/>
          </p:cNvCxnSpPr>
          <p:nvPr/>
        </p:nvCxnSpPr>
        <p:spPr>
          <a:xfrm>
            <a:off x="4613573" y="2710164"/>
            <a:ext cx="0" cy="244382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12D6C55-D057-623F-28D7-7C847195667D}"/>
              </a:ext>
            </a:extLst>
          </p:cNvPr>
          <p:cNvSpPr txBox="1"/>
          <p:nvPr/>
        </p:nvSpPr>
        <p:spPr>
          <a:xfrm>
            <a:off x="5546960" y="5298918"/>
            <a:ext cx="193514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u="none">
                <a:solidFill>
                  <a:prstClr val="black"/>
                </a:solidFill>
              </a:rPr>
              <a:t>Interior Robot 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A5248-BA85-3934-91DD-FA369AEF3ED8}"/>
              </a:ext>
            </a:extLst>
          </p:cNvPr>
          <p:cNvSpPr txBox="1">
            <a:spLocks/>
          </p:cNvSpPr>
          <p:nvPr/>
        </p:nvSpPr>
        <p:spPr>
          <a:xfrm>
            <a:off x="422580" y="5683077"/>
            <a:ext cx="8439643" cy="1127076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r>
              <a:rPr lang="en-US" sz="2100" u="none" dirty="0">
                <a:solidFill>
                  <a:prstClr val="black"/>
                </a:solidFill>
              </a:rPr>
              <a:t>Since the robots are on the ceiling, the size of the internal robots is limited by the diameter of the Pressurized Chamber (PC).</a:t>
            </a:r>
          </a:p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r>
              <a:rPr lang="en-US" sz="2100" u="none" dirty="0">
                <a:solidFill>
                  <a:prstClr val="black"/>
                </a:solidFill>
              </a:rPr>
              <a:t>Our robot's size &lt; 0.7 m x 0.4 m x 0. 25 m (Assuming 4 m as the internal diameter of PC)</a:t>
            </a:r>
          </a:p>
          <a:p>
            <a:pPr marL="0" indent="0" defTabSz="685800" fontAlgn="auto">
              <a:spcBef>
                <a:spcPts val="750"/>
              </a:spcBef>
              <a:spcAft>
                <a:spcPts val="0"/>
              </a:spcAft>
              <a:buNone/>
            </a:pPr>
            <a:endParaRPr lang="en-US" sz="2100" u="none" dirty="0">
              <a:solidFill>
                <a:prstClr val="black"/>
              </a:solidFill>
            </a:endParaRPr>
          </a:p>
          <a:p>
            <a:pPr marL="171450" indent="-171450" defTabSz="685800" fontAlgn="auto">
              <a:spcBef>
                <a:spcPts val="750"/>
              </a:spcBef>
              <a:spcAft>
                <a:spcPts val="0"/>
              </a:spcAft>
            </a:pPr>
            <a:endParaRPr lang="en-US" sz="2100" u="non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8295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AMBLE" val="\documentclass{article}&#10;\pagestyle{empty}&#10;\usepackage{xspace,amssymb,amsfonts,amsmath}&#10;\usepackage{color}&#10;\usepackage{TeX4PPT}&#10;"/>
  <p:tag name="MAGPC" val="200"/>
  <p:tag name="FONTSIZE" val="10"/>
  <p:tag name="MMPROD_NEXTUNIQUEID" val="10009"/>
  <p:tag name="MMPROD_THEME_BG_IMAGE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MMPROD_UIDATA" val="&lt;database version=&quot;7.0&quot;&gt;&lt;object type=&quot;1&quot; unique_id=&quot;10001&quot;&gt;&lt;property id=&quot;20141&quot; value=&quot;dec52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224&quot; value=&quot;C:\Documents and Settings\Jekan\Desktop&quot;/&gt;&lt;property id=&quot;20250&quot; value=&quot;0&quot;/&gt;&lt;property id=&quot;20251&quot; value=&quot;0&quot;/&gt;&lt;property id=&quot;20259&quot; value=&quot;0&quot;/&gt;&lt;object type=&quot;10&quot; unique_id=&quot;10002&quot;&gt;&lt;object type=&quot;11&quot; unique_id=&quot;10003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145&quot;&gt;&lt;/object&gt;&lt;/object&gt;&lt;object type=&quot;4&quot; unique_id=&quot;10004&quot;&gt;&lt;/object&gt;&lt;object type=&quot;2&quot; unique_id=&quot;10005&quot;&gt;&lt;object type=&quot;3&quot; unique_id=&quot;10006&quot;&gt;&lt;property id=&quot;20148&quot; value=&quot;5&quot;/&gt;&lt;property id=&quot;20300&quot; value=&quot;Slide 1 - &amp;quot;A Regulatory Theory &amp;#x0D;&amp;#x0A;of Cortical Organization &amp;#x0D;&amp;#x0A;and its Applications to Robotics&amp;quot;&quot;/&gt;&lt;property id=&quot;20307&quot; value=&quot;256&quot;/&gt;&lt;property id=&quot;20309&quot; value=&quot;-1&quot;/&gt;&lt;/object&gt;&lt;object type=&quot;3&quot; unique_id=&quot;10007&quot;&gt;&lt;property id=&quot;20148&quot; value=&quot;5&quot;/&gt;&lt;property id=&quot;20300&quot; value=&quot;Slide 2 - &amp;quot;Outline&amp;quot;&quot;/&gt;&lt;property id=&quot;20307&quot; value=&quot;257&quot;/&gt;&lt;property id=&quot;20309&quot; value=&quot;-1&quot;/&gt;&lt;/object&gt;&lt;object type=&quot;3&quot; unique_id=&quot;10008&quot;&gt;&lt;property id=&quot;20148&quot; value=&quot;5&quot;/&gt;&lt;property id=&quot;20300&quot; value=&quot;Slide 3 - &amp;quot;Motivation&amp;quot;&quot;/&gt;&lt;property id=&quot;20307&quot; value=&quot;258&quot;/&gt;&lt;property id=&quot;20309&quot; value=&quot;-1&quot;/&gt;&lt;/object&gt;&lt;object type=&quot;3&quot; unique_id=&quot;10009&quot;&gt;&lt;property id=&quot;20148&quot; value=&quot;5&quot;/&gt;&lt;property id=&quot;20300&quot; value=&quot;Slide 4 - &amp;quot;Motivation&amp;quot;&quot;/&gt;&lt;property id=&quot;20307&quot; value=&quot;276&quot;/&gt;&lt;property id=&quot;20309&quot; value=&quot;-1&quot;/&gt;&lt;/object&gt;&lt;object type=&quot;3&quot; unique_id=&quot;10010&quot;&gt;&lt;property id=&quot;20148&quot; value=&quot;5&quot;/&gt;&lt;property id=&quot;20300&quot; value=&quot;Slide 5 - &amp;quot;Motivation&amp;quot;&quot;/&gt;&lt;property id=&quot;20307&quot; value=&quot;277&quot;/&gt;&lt;property id=&quot;20309&quot; value=&quot;-1&quot;/&gt;&lt;/object&gt;&lt;object type=&quot;3&quot; unique_id=&quot;10016&quot;&gt;&lt;property id=&quot;20148&quot; value=&quot;5&quot;/&gt;&lt;property id=&quot;20300&quot; value=&quot;Slide 10 - &amp;quot;Nature’s Control System: Regulation&amp;quot;&quot;/&gt;&lt;property id=&quot;20307&quot; value=&quot;278&quot;/&gt;&lt;property id=&quot;20309&quot; value=&quot;-1&quot;/&gt;&lt;/object&gt;&lt;object type=&quot;3&quot; unique_id=&quot;10017&quot;&gt;&lt;property id=&quot;20148&quot; value=&quot;5&quot;/&gt;&lt;property id=&quot;20300&quot; value=&quot;Slide 11 - &amp;quot;Objective&amp;quot;&quot;/&gt;&lt;property id=&quot;20307&quot; value=&quot;267&quot;/&gt;&lt;property id=&quot;20309&quot; value=&quot;-1&quot;/&gt;&lt;/object&gt;&lt;object type=&quot;3&quot; unique_id=&quot;10018&quot;&gt;&lt;property id=&quot;20148&quot; value=&quot;5&quot;/&gt;&lt;property id=&quot;20300&quot; value=&quot;Slide 130 - &amp;quot;Evolutionary Algorithms&amp;quot;&quot;/&gt;&lt;property id=&quot;20307&quot; value=&quot;299&quot;/&gt;&lt;property id=&quot;20309&quot; value=&quot;-1&quot;/&gt;&lt;/object&gt;&lt;object type=&quot;3&quot; unique_id=&quot;10019&quot;&gt;&lt;property id=&quot;20148&quot; value=&quot;5&quot;/&gt;&lt;property id=&quot;20300&quot; value=&quot;Slide 131 - &amp;quot;Background: Artificial Neural Networks&amp;quot;&quot;/&gt;&lt;property id=&quot;20307&quot; value=&quot;298&quot;/&gt;&lt;property id=&quot;20309&quot; value=&quot;-1&quot;/&gt;&lt;/object&gt;&lt;object type=&quot;3&quot; unique_id=&quot;10020&quot;&gt;&lt;property id=&quot;20148&quot; value=&quot;5&quot;/&gt;&lt;property id=&quot;20300&quot; value=&quot;Slide 132 - &amp;quot;Background: Artificial Neural Networks&amp;quot;&quot;/&gt;&lt;property id=&quot;20307&quot; value=&quot;324&quot;/&gt;&lt;property id=&quot;20309&quot; value=&quot;-1&quot;/&gt;&lt;/object&gt;&lt;object type=&quot;3&quot; unique_id=&quot;10021&quot;&gt;&lt;property id=&quot;20148&quot; value=&quot;5&quot;/&gt;&lt;property id=&quot;20300&quot; value=&quot;Slide 12 - &amp;quot;Artificial Neural Tissue&amp;#x0D;&amp;#x0A;[Thangavelautham &amp;amp; D’Eleuterio, 2005]&amp;#x0D;&amp;#x0A;&amp;quot;&quot;/&gt;&lt;property id=&quot;20307&quot; value=&quot;268&quot;/&gt;&lt;property id=&quot;20309&quot; value=&quot;-1&quot;/&gt;&lt;/object&gt;&lt;object type=&quot;3&quot; unique_id=&quot;10022&quot;&gt;&lt;property id=&quot;20148&quot; value=&quot;5&quot;/&gt;&lt;property id=&quot;20300&quot; value=&quot;Slide 13&quot;/&gt;&lt;property id=&quot;20307&quot; value=&quot;259&quot;/&gt;&lt;property id=&quot;20309&quot; value=&quot;-1&quot;/&gt;&lt;/object&gt;&lt;object type=&quot;3&quot; unique_id=&quot;10023&quot;&gt;&lt;property id=&quot;20148&quot; value=&quot;5&quot;/&gt;&lt;property id=&quot;20300&quot; value=&quot;Slide 14&quot;/&gt;&lt;property id=&quot;20307&quot; value=&quot;272&quot;/&gt;&lt;property id=&quot;20309&quot; value=&quot;-1&quot;/&gt;&lt;/object&gt;&lt;object type=&quot;3&quot; unique_id=&quot;10024&quot;&gt;&lt;property id=&quot;20148&quot; value=&quot;5&quot;/&gt;&lt;property id=&quot;20300&quot; value=&quot;Slide 15 - &amp;quot;ANT Topology&amp;quot;&quot;/&gt;&lt;property id=&quot;20307&quot; value=&quot;297&quot;/&gt;&lt;property id=&quot;20309&quot; value=&quot;-1&quot;/&gt;&lt;/object&gt;&lt;object type=&quot;3&quot; unique_id=&quot;10025&quot;&gt;&lt;property id=&quot;20148&quot; value=&quot;5&quot;/&gt;&lt;property id=&quot;20300&quot; value=&quot;Slide 16 - &amp;quot;Neural Regulation in ANT&amp;quot;&quot;/&gt;&lt;property id=&quot;20307&quot; value=&quot;296&quot;/&gt;&lt;property id=&quot;20309&quot; value=&quot;-1&quot;/&gt;&lt;/object&gt;&lt;object type=&quot;3&quot; unique_id=&quot;10034&quot;&gt;&lt;property id=&quot;20148&quot; value=&quot;5&quot;/&gt;&lt;property id=&quot;20300&quot; value=&quot;Slide 18 - &amp;quot;ANT Mapping Scheme&amp;quot;&quot;/&gt;&lt;property id=&quot;20307&quot; value=&quot;316&quot;/&gt;&lt;property id=&quot;20309&quot; value=&quot;-1&quot;/&gt;&lt;/object&gt;&lt;object type=&quot;3&quot; unique_id=&quot;10036&quot;&gt;&lt;property id=&quot;20148&quot; value=&quot;5&quot;/&gt;&lt;property id=&quot;20300&quot; value=&quot;Slide 20 - &amp;quot;Neural Regulation: Advantages&amp;quot;&quot;/&gt;&lt;property id=&quot;20307&quot; value=&quot;287&quot;/&gt;&lt;property id=&quot;20309&quot; value=&quot;-1&quot;/&gt;&lt;/object&gt;&lt;object type=&quot;3&quot; unique_id=&quot;10037&quot;&gt;&lt;property id=&quot;20148&quot; value=&quot;5&quot;/&gt;&lt;property id=&quot;20300&quot; value=&quot;Slide 21 - &amp;quot;Tasks&amp;quot;&quot;/&gt;&lt;property id=&quot;20307&quot; value=&quot;286&quot;/&gt;&lt;property id=&quot;20309&quot; value=&quot;-1&quot;/&gt;&lt;/object&gt;&lt;object type=&quot;3&quot; unique_id=&quot;10038&quot;&gt;&lt;property id=&quot;20148&quot; value=&quot;5&quot;/&gt;&lt;property id=&quot;20300&quot; value=&quot;Slide 22 - &amp;quot;Double-Pole Balancing without Velocity Info.&amp;quot;&quot;/&gt;&lt;property id=&quot;20307&quot; value=&quot;306&quot;/&gt;&lt;property id=&quot;20309&quot; value=&quot;-1&quot;/&gt;&lt;/object&gt;&lt;object type=&quot;3&quot; unique_id=&quot;10039&quot;&gt;&lt;property id=&quot;20148&quot; value=&quot;5&quot;/&gt;&lt;property id=&quot;20300&quot; value=&quot;Slide 23 - &amp;quot;Fitness Function &amp;amp; Evaluation&amp;quot;&quot;/&gt;&lt;property id=&quot;20307&quot; value=&quot;307&quot;/&gt;&lt;property id=&quot;20309&quot; value=&quot;-1&quot;/&gt;&lt;/object&gt;&lt;object type=&quot;3&quot; unique_id=&quot;10040&quot;&gt;&lt;property id=&quot;20148&quot; value=&quot;5&quot;/&gt;&lt;property id=&quot;20300&quot; value=&quot;Slide 24 - &amp;quot;Double-Pole Balancing without Velocity Info&amp;quot;&quot;/&gt;&lt;property id=&quot;20307&quot; value=&quot;305&quot;/&gt;&lt;property id=&quot;20309&quot; value=&quot;-1&quot;/&gt;&lt;/object&gt;&lt;object type=&quot;3&quot; unique_id=&quot;10041&quot;&gt;&lt;property id=&quot;20148&quot; value=&quot;5&quot;/&gt;&lt;property id=&quot;20300&quot; value=&quot;Slide 25 - &amp;quot;Double-Pole Balancing without Velocity Info&amp;quot;&quot;/&gt;&lt;property id=&quot;20307&quot; value=&quot;321&quot;/&gt;&lt;property id=&quot;20309&quot; value=&quot;-1&quot;/&gt;&lt;/object&gt;&lt;object type=&quot;3&quot; unique_id=&quot;10042&quot;&gt;&lt;property id=&quot;20148&quot; value=&quot;5&quot;/&gt;&lt;property id=&quot;20300&quot; value=&quot;Slide 27 - &amp;quot;Task Allocation&amp;quot;&quot;/&gt;&lt;property id=&quot;20307&quot; value=&quot;365&quot;/&gt;&lt;property id=&quot;20309&quot; value=&quot;-1&quot;/&gt;&lt;/object&gt;&lt;object type=&quot;3&quot; unique_id=&quot;10043&quot;&gt;&lt;property id=&quot;20148&quot; value=&quot;5&quot;/&gt;&lt;property id=&quot;20300&quot; value=&quot;Slide 26 - &amp;quot;Evolving for Creativity&amp;quot;&quot;/&gt;&lt;property id=&quot;20307&quot; value=&quot;366&quot;/&gt;&lt;property id=&quot;20309&quot; value=&quot;-1&quot;/&gt;&lt;/object&gt;&lt;object type=&quot;3&quot; unique_id=&quot;10044&quot;&gt;&lt;property id=&quot;20148&quot; value=&quot;5&quot;/&gt;&lt;property id=&quot;20300&quot; value=&quot;Slide 28 - &amp;quot;Neural Regulation and Intractability&amp;quot;&quot;/&gt;&lt;property id=&quot;20307&quot; value=&quot;285&quot;/&gt;&lt;property id=&quot;20309&quot; value=&quot;-1&quot;/&gt;&lt;/object&gt;&lt;object type=&quot;3&quot; unique_id=&quot;10048&quot;&gt;&lt;property id=&quot;20148&quot; value=&quot;5&quot;/&gt;&lt;property id=&quot;20300&quot; value=&quot;Slide 29 - &amp;quot;Theory vs. Data&amp;quot;&quot;/&gt;&lt;property id=&quot;20307&quot; value=&quot;333&quot;/&gt;&lt;property id=&quot;20309&quot; value=&quot;-1&quot;/&gt;&lt;/object&gt;&lt;object type=&quot;3&quot; unique_id=&quot;10049&quot;&gt;&lt;property id=&quot;20148&quot; value=&quot;5&quot;/&gt;&lt;property id=&quot;20300&quot; value=&quot;Slide 30 - &amp;quot;Phenotypic Neutrality&amp;quot;&quot;/&gt;&lt;property id=&quot;20307&quot; value=&quot;282&quot;/&gt;&lt;property id=&quot;20309&quot; value=&quot;-1&quot;/&gt;&lt;/object&gt;&lt;object type=&quot;3&quot; unique_id=&quot;10050&quot;&gt;&lt;property id=&quot;20148&quot; value=&quot;5&quot;/&gt;&lt;property id=&quot;20300&quot; value=&quot;Slide 31 - &amp;quot;More Supervision vs. Regulation&amp;quot;&quot;/&gt;&lt;property id=&quot;20307&quot; value=&quot;293&quot;/&gt;&lt;property id=&quot;20309&quot; value=&quot;-1&quot;/&gt;&lt;/object&gt;&lt;object type=&quot;3&quot; unique_id=&quot;10052&quot;&gt;&lt;property id=&quot;20148&quot; value=&quot;5&quot;/&gt;&lt;property id=&quot;20300&quot; value=&quot;Slide 35 - &amp;quot;Multirobot Interactions &amp;quot;&quot;/&gt;&lt;property id=&quot;20307&quot; value=&quot;362&quot;/&gt;&lt;property id=&quot;20309&quot; value=&quot;-1&quot;/&gt;&lt;/object&gt;&lt;object type=&quot;3&quot; unique_id=&quot;10053&quot;&gt;&lt;property id=&quot;20148&quot; value=&quot;5&quot;/&gt;&lt;property id=&quot;20300&quot; value=&quot;Slide 36 - &amp;quot;Multirobot Tasks&amp;quot;&quot;/&gt;&lt;property id=&quot;20307&quot; value=&quot;308&quot;/&gt;&lt;property id=&quot;20309&quot; value=&quot;-1&quot;/&gt;&lt;/object&gt;&lt;object type=&quot;3&quot; unique_id=&quot;10055&quot;&gt;&lt;property id=&quot;20148&quot; value=&quot;5&quot;/&gt;&lt;property id=&quot;20300&quot; value=&quot;Slide 37 - &amp;quot;Novel Coordination Behaviour&amp;quot;&quot;/&gt;&lt;property id=&quot;20307&quot; value=&quot;313&quot;/&gt;&lt;property id=&quot;20309&quot; value=&quot;-1&quot;/&gt;&lt;/object&gt;&lt;object type=&quot;3&quot; unique_id=&quot;10056&quot;&gt;&lt;property id=&quot;20148&quot; value=&quot;5&quot;/&gt;&lt;property id=&quot;20300&quot; value=&quot;Slide 38&quot;/&gt;&lt;property id=&quot;20307&quot; value=&quot;309&quot;/&gt;&lt;property id=&quot;20309&quot; value=&quot;-1&quot;/&gt;&lt;/object&gt;&lt;object type=&quot;3&quot; unique_id=&quot;10057&quot;&gt;&lt;property id=&quot;20148&quot; value=&quot;5&quot;/&gt;&lt;property id=&quot;20300&quot; value=&quot;Slide 39 - &amp;quot;Areas of Specialization&amp;quot;&quot;/&gt;&lt;property id=&quot;20307&quot; value=&quot;310&quot;/&gt;&lt;property id=&quot;20309&quot; value=&quot;-1&quot;/&gt;&lt;/object&gt;&lt;object type=&quot;3&quot; unique_id=&quot;10058&quot;&gt;&lt;property id=&quot;20148&quot; value=&quot;5&quot;/&gt;&lt;property id=&quot;20300&quot; value=&quot;Slide 40 - &amp;quot;Novel Coordination Behaviour&amp;quot;&quot;/&gt;&lt;property id=&quot;20307&quot; value=&quot;314&quot;/&gt;&lt;property id=&quot;20309&quot; value=&quot;-1&quot;/&gt;&lt;/object&gt;&lt;object type=&quot;3&quot; unique_id=&quot;10059&quot;&gt;&lt;property id=&quot;20148&quot; value=&quot;5&quot;/&gt;&lt;property id=&quot;20300&quot; value=&quot;Slide 156 - &amp;quot;Excavation&amp;quot;&quot;/&gt;&lt;property id=&quot;20307&quot; value=&quot;339&quot;/&gt;&lt;property id=&quot;20309&quot; value=&quot;-1&quot;/&gt;&lt;/object&gt;&lt;object type=&quot;3&quot; unique_id=&quot;10061&quot;&gt;&lt;property id=&quot;20148&quot; value=&quot;5&quot;/&gt;&lt;property id=&quot;20300&quot; value=&quot;Slide 41 - &amp;quot;Conclusions&amp;quot;&quot;/&gt;&lt;property id=&quot;20307&quot; value=&quot;320&quot;/&gt;&lt;property id=&quot;20309&quot; value=&quot;-1&quot;/&gt;&lt;/object&gt;&lt;object type=&quot;3&quot; unique_id=&quot;10062&quot;&gt;&lt;property id=&quot;20148&quot; value=&quot;5&quot;/&gt;&lt;property id=&quot;20300&quot; value=&quot;Slide 42 - &amp;quot;Conclusions&amp;quot;&quot;/&gt;&lt;property id=&quot;20307&quot; value=&quot;372&quot;/&gt;&lt;property id=&quot;20309&quot; value=&quot;-1&quot;/&gt;&lt;/object&gt;&lt;object type=&quot;3&quot; unique_id=&quot;10063&quot;&gt;&lt;property id=&quot;20148&quot; value=&quot;5&quot;/&gt;&lt;property id=&quot;20300&quot; value=&quot;Slide 43 - &amp;quot;Conclusions&amp;quot;&quot;/&gt;&lt;property id=&quot;20307&quot; value=&quot;369&quot;/&gt;&lt;property id=&quot;20309&quot; value=&quot;-1&quot;/&gt;&lt;/object&gt;&lt;object type=&quot;3&quot; unique_id=&quot;10064&quot;&gt;&lt;property id=&quot;20148&quot; value=&quot;5&quot;/&gt;&lt;property id=&quot;20300&quot; value=&quot;Slide 51 - &amp;quot;Conclusions&amp;quot;&quot;/&gt;&lt;property id=&quot;20307&quot; value=&quot;370&quot;/&gt;&lt;property id=&quot;20309&quot; value=&quot;-1&quot;/&gt;&lt;/object&gt;&lt;object type=&quot;3&quot; unique_id=&quot;10065&quot;&gt;&lt;property id=&quot;20148&quot; value=&quot;5&quot;/&gt;&lt;property id=&quot;20300&quot; value=&quot;Slide 52 - &amp;quot;Publications&amp;quot;&quot;/&gt;&lt;property id=&quot;20307&quot; value=&quot;279&quot;/&gt;&lt;property id=&quot;20309&quot; value=&quot;-1&quot;/&gt;&lt;/object&gt;&lt;object type=&quot;3&quot; unique_id=&quot;10066&quot;&gt;&lt;property id=&quot;20148&quot; value=&quot;5&quot;/&gt;&lt;property id=&quot;20300&quot; value=&quot;Slide 53 - &amp;quot;Publications&amp;quot;&quot;/&gt;&lt;property id=&quot;20307&quot; value=&quot;374&quot;/&gt;&lt;property id=&quot;20309&quot; value=&quot;-1&quot;/&gt;&lt;/object&gt;&lt;object type=&quot;3&quot; unique_id=&quot;10067&quot;&gt;&lt;property id=&quot;20148&quot; value=&quot;5&quot;/&gt;&lt;property id=&quot;20300&quot; value=&quot;Slide 44 - &amp;quot;Contributions&amp;quot;&quot;/&gt;&lt;property id=&quot;20307&quot; value=&quot;263&quot;/&gt;&lt;property id=&quot;20309&quot; value=&quot;-1&quot;/&gt;&lt;/object&gt;&lt;object type=&quot;3&quot; unique_id=&quot;10068&quot;&gt;&lt;property id=&quot;20148&quot; value=&quot;5&quot;/&gt;&lt;property id=&quot;20300&quot; value=&quot;Slide 45 - &amp;quot;Contributions&amp;quot;&quot;/&gt;&lt;property id=&quot;20307&quot; value=&quot;264&quot;/&gt;&lt;property id=&quot;20309&quot; value=&quot;-1&quot;/&gt;&lt;/object&gt;&lt;object type=&quot;3&quot; unique_id=&quot;10069&quot;&gt;&lt;property id=&quot;20148&quot; value=&quot;5&quot;/&gt;&lt;property id=&quot;20300&quot; value=&quot;Slide 46 - &amp;quot;Contributions&amp;quot;&quot;/&gt;&lt;property id=&quot;20307&quot; value=&quot;266&quot;/&gt;&lt;property id=&quot;20309&quot; value=&quot;-1&quot;/&gt;&lt;/object&gt;&lt;object type=&quot;3&quot; unique_id=&quot;10070&quot;&gt;&lt;property id=&quot;20148&quot; value=&quot;5&quot;/&gt;&lt;property id=&quot;20300&quot; value=&quot;Slide 54 - &amp;quot;Acknowledgements&amp;quot;&quot;/&gt;&lt;property id=&quot;20307&quot; value=&quot;340&quot;/&gt;&lt;property id=&quot;20309&quot; value=&quot;-1&quot;/&gt;&lt;/object&gt;&lt;object type=&quot;3&quot; unique_id=&quot;10071&quot;&gt;&lt;property id=&quot;20148&quot; value=&quot;5&quot;/&gt;&lt;property id=&quot;20300&quot; value=&quot;Slide 56 - &amp;quot;Questions&amp;quot;&quot;/&gt;&lt;property id=&quot;20307&quot; value=&quot;300&quot;/&gt;&lt;property id=&quot;20309&quot; value=&quot;-1&quot;/&gt;&lt;/object&gt;&lt;object type=&quot;3&quot; unique_id=&quot;10072&quot;&gt;&lt;property id=&quot;20148&quot; value=&quot;5&quot;/&gt;&lt;property id=&quot;20300&quot; value=&quot;Slide 57 - &amp;quot;Questions&amp;quot;&quot;/&gt;&lt;property id=&quot;20307&quot; value=&quot;415&quot;/&gt;&lt;property id=&quot;20309&quot; value=&quot;-1&quot;/&gt;&lt;/object&gt;&lt;object type=&quot;3&quot; unique_id=&quot;10073&quot;&gt;&lt;property id=&quot;20148&quot; value=&quot;5&quot;/&gt;&lt;property id=&quot;20300&quot; value=&quot;Slide 58 - &amp;quot;Evolving Neural Nets.: Theory&amp;quot;&quot;/&gt;&lt;property id=&quot;20307&quot; value=&quot;347&quot;/&gt;&lt;property id=&quot;20309&quot; value=&quot;-1&quot;/&gt;&lt;/object&gt;&lt;object type=&quot;3&quot; unique_id=&quot;10074&quot;&gt;&lt;property id=&quot;20148&quot; value=&quot;5&quot;/&gt;&lt;property id=&quot;20300&quot; value=&quot;Slide 61 - &amp;quot;One, Two and Three Features&amp;quot;&quot;/&gt;&lt;property id=&quot;20307&quot; value=&quot;348&quot;/&gt;&lt;property id=&quot;20309&quot; value=&quot;-1&quot;/&gt;&lt;/object&gt;&lt;object type=&quot;3&quot; unique_id=&quot;10075&quot;&gt;&lt;property id=&quot;20148&quot; value=&quot;5&quot;/&gt;&lt;property id=&quot;20300&quot; value=&quot;Slide 62 - &amp;quot;m Features&amp;quot;&quot;/&gt;&lt;property id=&quot;20307&quot; value=&quot;349&quot;/&gt;&lt;property id=&quot;20309&quot; value=&quot;-1&quot;/&gt;&lt;/object&gt;&lt;object type=&quot;3&quot; unique_id=&quot;10076&quot;&gt;&lt;property id=&quot;20148&quot; value=&quot;5&quot;/&gt;&lt;property id=&quot;20300&quot; value=&quot;Slide 63 - &amp;quot;Theory vs. Data&amp;quot;&quot;/&gt;&lt;property id=&quot;20307&quot; value=&quot;354&quot;/&gt;&lt;property id=&quot;20309&quot; value=&quot;-1&quot;/&gt;&lt;/object&gt;&lt;object type=&quot;3&quot; unique_id=&quot;10077&quot;&gt;&lt;property id=&quot;20148&quot; value=&quot;5&quot;/&gt;&lt;property id=&quot;20300&quot; value=&quot;Slide 64 - &amp;quot;Theory vs. Data&amp;quot;&quot;/&gt;&lt;property id=&quot;20307&quot; value=&quot;355&quot;/&gt;&lt;property id=&quot;20309&quot; value=&quot;-1&quot;/&gt;&lt;/object&gt;&lt;object type=&quot;3&quot; unique_id=&quot;10078&quot;&gt;&lt;property id=&quot;20148&quot; value=&quot;5&quot;/&gt;&lt;property id=&quot;20300&quot; value=&quot;Slide 65 - &amp;quot;Theory vs. Data&amp;quot;&quot;/&gt;&lt;property id=&quot;20307&quot; value=&quot;356&quot;/&gt;&lt;property id=&quot;20309&quot; value=&quot;-1&quot;/&gt;&lt;/object&gt;&lt;object type=&quot;3&quot; unique_id=&quot;10079&quot;&gt;&lt;property id=&quot;20148&quot; value=&quot;5&quot;/&gt;&lt;property id=&quot;20300&quot; value=&quot;Slide 66 - &amp;quot;Theory vs. Data&amp;quot;&quot;/&gt;&lt;property id=&quot;20307&quot; value=&quot;357&quot;/&gt;&lt;property id=&quot;20309&quot; value=&quot;-1&quot;/&gt;&lt;/object&gt;&lt;object type=&quot;3&quot; unique_id=&quot;10080&quot;&gt;&lt;property id=&quot;20148&quot; value=&quot;5&quot;/&gt;&lt;property id=&quot;20300&quot; value=&quot;Slide 67 - &amp;quot;Theory vs. Data&amp;quot;&quot;/&gt;&lt;property id=&quot;20307&quot; value=&quot;358&quot;/&gt;&lt;property id=&quot;20309&quot; value=&quot;-1&quot;/&gt;&lt;/object&gt;&lt;object type=&quot;3&quot; unique_id=&quot;10081&quot;&gt;&lt;property id=&quot;20148&quot; value=&quot;5&quot;/&gt;&lt;property id=&quot;20300&quot; value=&quot;Slide 68 - &amp;quot;Phenotypic Neutrality&amp;quot;&quot;/&gt;&lt;property id=&quot;20307&quot; value=&quot;350&quot;/&gt;&lt;property id=&quot;20309&quot; value=&quot;-1&quot;/&gt;&lt;/object&gt;&lt;object type=&quot;3&quot; unique_id=&quot;10082&quot;&gt;&lt;property id=&quot;20148&quot; value=&quot;5&quot;/&gt;&lt;property id=&quot;20300&quot; value=&quot;Slide 69 - &amp;quot;Phenotypic Neutrality&amp;quot;&quot;/&gt;&lt;property id=&quot;20307&quot; value=&quot;351&quot;/&gt;&lt;property id=&quot;20309&quot; value=&quot;-1&quot;/&gt;&lt;/object&gt;&lt;object type=&quot;3&quot; unique_id=&quot;10083&quot;&gt;&lt;property id=&quot;20148&quot; value=&quot;5&quot;/&gt;&lt;property id=&quot;20300&quot; value=&quot;Slide 70 - &amp;quot;Alternative: More Supervision&amp;quot;&quot;/&gt;&lt;property id=&quot;20307&quot; value=&quot;352&quot;/&gt;&lt;property id=&quot;20309&quot; value=&quot;-1&quot;/&gt;&lt;/object&gt;&lt;object type=&quot;3&quot; unique_id=&quot;10084&quot;&gt;&lt;property id=&quot;20148&quot; value=&quot;5&quot;/&gt;&lt;property id=&quot;20300&quot; value=&quot;Slide 71 - &amp;quot;More Supervision vs. Regulation&amp;quot;&quot;/&gt;&lt;property id=&quot;20307&quot; value=&quot;353&quot;/&gt;&lt;property id=&quot;20309&quot; value=&quot;-1&quot;/&gt;&lt;/object&gt;&lt;object type=&quot;3&quot; unique_id=&quot;10085&quot;&gt;&lt;property id=&quot;20148&quot; value=&quot;5&quot;/&gt;&lt;property id=&quot;20300&quot; value=&quot;Slide 72 - &amp;quot;Phenotypic Neutrality&amp;quot;&quot;/&gt;&lt;property id=&quot;20307&quot; value=&quot;304&quot;/&gt;&lt;property id=&quot;20309&quot; value=&quot;-1&quot;/&gt;&lt;/object&gt;&lt;object type=&quot;3&quot; unique_id=&quot;10086&quot;&gt;&lt;property id=&quot;20148&quot; value=&quot;5&quot;/&gt;&lt;property id=&quot;20300&quot; value=&quot;Slide 73 - &amp;quot;Phenotypic Neutrality&amp;quot;&quot;/&gt;&lt;property id=&quot;20307&quot; value=&quot;283&quot;/&gt;&lt;property id=&quot;20309&quot; value=&quot;-1&quot;/&gt;&lt;/object&gt;&lt;object type=&quot;3&quot; unique_id=&quot;10087&quot;&gt;&lt;property id=&quot;20148&quot; value=&quot;5&quot;/&gt;&lt;property id=&quot;20300&quot; value=&quot;Slide 74 - &amp;quot;Alternative: More Supervision&amp;quot;&quot;/&gt;&lt;property id=&quot;20307&quot; value=&quot;284&quot;/&gt;&lt;property id=&quot;20309&quot; value=&quot;-1&quot;/&gt;&lt;/object&gt;&lt;object type=&quot;3&quot; unique_id=&quot;10088&quot;&gt;&lt;property id=&quot;20148&quot; value=&quot;5&quot;/&gt;&lt;property id=&quot;20300&quot; value=&quot;Slide 75&quot;/&gt;&lt;property id=&quot;20307&quot; value=&quot;301&quot;/&gt;&lt;property id=&quot;20309&quot; value=&quot;-1&quot;/&gt;&lt;/object&gt;&lt;object type=&quot;3&quot; unique_id=&quot;10089&quot;&gt;&lt;property id=&quot;20148&quot; value=&quot;5&quot;/&gt;&lt;property id=&quot;20300&quot; value=&quot;Slide 76 - &amp;quot;Coarse Coding Selection&amp;quot;&quot;/&gt;&lt;property id=&quot;20307&quot; value=&quot;295&quot;/&gt;&lt;property id=&quot;20309&quot; value=&quot;-1&quot;/&gt;&lt;/object&gt;&lt;object type=&quot;3&quot; unique_id=&quot;10090&quot;&gt;&lt;property id=&quot;20148&quot; value=&quot;5&quot;/&gt;&lt;property id=&quot;20300&quot; value=&quot;Slide 77 - &amp;quot;Contributions&amp;quot;&quot;/&gt;&lt;property id=&quot;20307&quot; value=&quot;322&quot;/&gt;&lt;property id=&quot;20309&quot; value=&quot;-1&quot;/&gt;&lt;/object&gt;&lt;object type=&quot;3&quot; unique_id=&quot;10091&quot;&gt;&lt;property id=&quot;20148&quot; value=&quot;5&quot;/&gt;&lt;property id=&quot;20300&quot; value=&quot;Slide 78 - &amp;quot;Phenotypic Neutrality&amp;quot;&quot;/&gt;&lt;property id=&quot;20307&quot; value=&quot;330&quot;/&gt;&lt;property id=&quot;20309&quot; value=&quot;-1&quot;/&gt;&lt;/object&gt;&lt;object type=&quot;3&quot; unique_id=&quot;10092&quot;&gt;&lt;property id=&quot;20148&quot; value=&quot;5&quot;/&gt;&lt;property id=&quot;20300&quot; value=&quot;Slide 79 - &amp;quot;Neuron Activation Functions&amp;quot;&quot;/&gt;&lt;property id=&quot;20307&quot; value=&quot;323&quot;/&gt;&lt;property id=&quot;20309&quot; value=&quot;-1&quot;/&gt;&lt;/object&gt;&lt;object type=&quot;3&quot; unique_id=&quot;10093&quot;&gt;&lt;property id=&quot;20148&quot; value=&quot;5&quot;/&gt;&lt;property id=&quot;20300&quot; value=&quot;Slide 80 - &amp;quot;ANT Crossover Operator&amp;quot;&quot;/&gt;&lt;property id=&quot;20307&quot; value=&quot;327&quot;/&gt;&lt;property id=&quot;20309&quot; value=&quot;-1&quot;/&gt;&lt;/object&gt;&lt;object type=&quot;3&quot; unique_id=&quot;10094&quot;&gt;&lt;property id=&quot;20148&quot; value=&quot;5&quot;/&gt;&lt;property id=&quot;20300&quot; value=&quot;Slide 81 - &amp;quot;Cellular Encoding [Gruau, 1994]&amp;quot;&quot;/&gt;&lt;property id=&quot;20307&quot; value=&quot;336&quot;/&gt;&lt;property id=&quot;20309&quot; value=&quot;-1&quot;/&gt;&lt;/object&gt;&lt;object type=&quot;3&quot; unique_id=&quot;10095&quot;&gt;&lt;property id=&quot;20148&quot; value=&quot;5&quot;/&gt;&lt;property id=&quot;20300&quot; value=&quot;Slide 82 - &amp;quot;Resource Gathering Task&amp;quot;&quot;/&gt;&lt;property id=&quot;20307&quot; value=&quot;341&quot;/&gt;&lt;property id=&quot;20309&quot; value=&quot;-1&quot;/&gt;&lt;/object&gt;&lt;object type=&quot;3&quot; unique_id=&quot;10096&quot;&gt;&lt;property id=&quot;20148&quot; value=&quot;5&quot;/&gt;&lt;property id=&quot;20300&quot; value=&quot;Slide 83 - &amp;quot;Sign Following Task - ANT&amp;quot;&quot;/&gt;&lt;property id=&quot;20307&quot; value=&quot;342&quot;/&gt;&lt;property id=&quot;20309&quot; value=&quot;-1&quot;/&gt;&lt;/object&gt;&lt;object type=&quot;3&quot; unique_id=&quot;10097&quot;&gt;&lt;property id=&quot;20148&quot; value=&quot;5&quot;/&gt;&lt;property id=&quot;20300&quot; value=&quot;Slide 84 - &amp;quot;Basis Behaviors – Sign Following Task&amp;quot;&quot;/&gt;&lt;property id=&quot;20307&quot; value=&quot;343&quot;/&gt;&lt;property id=&quot;20309&quot; value=&quot;-1&quot;/&gt;&lt;/object&gt;&lt;object type=&quot;3&quot; unique_id=&quot;10098&quot;&gt;&lt;property id=&quot;20148&quot; value=&quot;5&quot;/&gt;&lt;property id=&quot;20300&quot; value=&quot;Slide 85 - &amp;quot;Coupled Motor Primitives Coupled Motor Primitives – Sign Following Task&amp;quot;&quot;/&gt;&lt;property id=&quot;20307&quot; value=&quot;344&quot;/&gt;&lt;property id=&quot;20309&quot; value=&quot;-1&quot;/&gt;&lt;/object&gt;&lt;object type=&quot;3&quot; unique_id=&quot;10099&quot;&gt;&lt;property id=&quot;20148&quot; value=&quot;5&quot;/&gt;&lt;property id=&quot;20300&quot; value=&quot;Slide 86 - &amp;quot;Coupled Motor Primitives – Sign Following Task&amp;quot;&quot;/&gt;&lt;property id=&quot;20307&quot; value=&quot;345&quot;/&gt;&lt;property id=&quot;20309&quot; value=&quot;-1&quot;/&gt;&lt;/object&gt;&lt;object type=&quot;3&quot; unique_id=&quot;10100&quot;&gt;&lt;property id=&quot;20148&quot; value=&quot;5&quot;/&gt;&lt;property id=&quot;20300&quot; value=&quot;Slide 87 - &amp;quot;Motor Primitives – Sign Following Task&amp;quot;&quot;/&gt;&lt;property id=&quot;20307&quot; value=&quot;346&quot;/&gt;&lt;property id=&quot;20309&quot; value=&quot;-1&quot;/&gt;&lt;/object&gt;&lt;object type=&quot;3&quot; unique_id=&quot;10101&quot;&gt;&lt;property id=&quot;20148&quot; value=&quot;5&quot;/&gt;&lt;property id=&quot;20300&quot; value=&quot;Slide 88 - &amp;quot;Coarse Coding&amp;quot;&quot;/&gt;&lt;property id=&quot;20307&quot; value=&quot;271&quot;/&gt;&lt;property id=&quot;20309&quot; value=&quot;-1&quot;/&gt;&lt;/object&gt;&lt;object type=&quot;3&quot; unique_id=&quot;10102&quot;&gt;&lt;property id=&quot;20148&quot; value=&quot;5&quot;/&gt;&lt;property id=&quot;20300&quot; value=&quot;Slide 89 - &amp;quot;Coarse Coding Regulation&amp;quot;&quot;/&gt;&lt;property id=&quot;20307&quot; value=&quot;273&quot;/&gt;&lt;property id=&quot;20309&quot; value=&quot;-1&quot;/&gt;&lt;/object&gt;&lt;object type=&quot;3&quot; unique_id=&quot;10103&quot;&gt;&lt;property id=&quot;20148&quot; value=&quot;5&quot;/&gt;&lt;property id=&quot;20300&quot; value=&quot;Slide 90 - &amp;quot;Phenotypic Neutrality&amp;quot;&quot;/&gt;&lt;property id=&quot;20307&quot; value=&quot;303&quot;/&gt;&lt;property id=&quot;20309&quot; value=&quot;-1&quot;/&gt;&lt;/object&gt;&lt;object type=&quot;3&quot; unique_id=&quot;10104&quot;&gt;&lt;property id=&quot;20148&quot; value=&quot;5&quot;/&gt;&lt;property id=&quot;20300&quot; value=&quot;Slide 167 - &amp;quot;ANT Development&amp;quot;&quot;/&gt;&lt;property id=&quot;20307&quot; value=&quot;363&quot;/&gt;&lt;property id=&quot;20309&quot; value=&quot;-1&quot;/&gt;&lt;/object&gt;&lt;object type=&quot;3&quot; unique_id=&quot;10105&quot;&gt;&lt;property id=&quot;20148&quot; value=&quot;5&quot;/&gt;&lt;property id=&quot;20300&quot; value=&quot;Slide 91 - &amp;quot;Neuron Activity&amp;quot;&quot;/&gt;&lt;property id=&quot;20307&quot; value=&quot;312&quot;/&gt;&lt;property id=&quot;20309&quot; value=&quot;-1&quot;/&gt;&lt;/object&gt;&lt;object type=&quot;3&quot; unique_id=&quot;10106&quot;&gt;&lt;property id=&quot;20148&quot; value=&quot;5&quot;/&gt;&lt;property id=&quot;20300&quot; value=&quot;Slide 92 - &amp;quot;OCR Example: What are Features ?&amp;quot;&quot;/&gt;&lt;property id=&quot;20307&quot; value=&quot;373&quot;/&gt;&lt;property id=&quot;20309&quot; value=&quot;-1&quot;/&gt;&lt;/object&gt;&lt;object type=&quot;3&quot; unique_id=&quot;10107&quot;&gt;&lt;property id=&quot;20148&quot; value=&quot;5&quot;/&gt;&lt;property id=&quot;20300&quot; value=&quot;Slide 159 - &amp;quot;Excavation&amp;quot;&quot;/&gt;&lt;property id=&quot;20307&quot; value=&quot;376&quot;/&gt;&lt;property id=&quot;20309&quot; value=&quot;-1&quot;/&gt;&lt;/object&gt;&lt;object type=&quot;3&quot; unique_id=&quot;10108&quot;&gt;&lt;property id=&quot;20148&quot; value=&quot;5&quot;/&gt;&lt;property id=&quot;20300&quot; value=&quot;Slide 160 - &amp;quot;Excavation&amp;quot;&quot;/&gt;&lt;property id=&quot;20307&quot; value=&quot;387&quot;/&gt;&lt;property id=&quot;20309&quot; value=&quot;-1&quot;/&gt;&lt;/object&gt;&lt;object type=&quot;3&quot; unique_id=&quot;10109&quot;&gt;&lt;property id=&quot;20148&quot; value=&quot;5&quot;/&gt;&lt;property id=&quot;20300&quot; value=&quot;Slide 93 - &amp;quot;Coarse-Coding Cell Model&amp;quot;&quot;/&gt;&lt;property id=&quot;20307&quot; value=&quot;392&quot;/&gt;&lt;property id=&quot;20309&quot; value=&quot;-1&quot;/&gt;&lt;/object&gt;&lt;object type=&quot;3&quot; unique_id=&quot;10110&quot;&gt;&lt;property id=&quot;20148&quot; value=&quot;5&quot;/&gt;&lt;property id=&quot;20300&quot; value=&quot;Slide 94 - &amp;quot;Coarse-Coding Cell Model&amp;quot;&quot;/&gt;&lt;property id=&quot;20307&quot; value=&quot;393&quot;/&gt;&lt;property id=&quot;20309&quot; value=&quot;-1&quot;/&gt;&lt;/object&gt;&lt;object type=&quot;3&quot; unique_id=&quot;10112&quot;&gt;&lt;property id=&quot;20148&quot; value=&quot;5&quot;/&gt;&lt;property id=&quot;20300&quot; value=&quot;Slide 96 - &amp;quot;Coarse-coding Cell Model&amp;#x0D;&amp;#x0A;&amp;quot;&quot;/&gt;&lt;property id=&quot;20307&quot; value=&quot;395&quot;/&gt;&lt;property id=&quot;20309&quot; value=&quot;-1&quot;/&gt;&lt;/object&gt;&lt;object type=&quot;3&quot; unique_id=&quot;10113&quot;&gt;&lt;property id=&quot;20148&quot; value=&quot;5&quot;/&gt;&lt;property id=&quot;20300&quot; value=&quot;Slide 97 - &amp;quot;Multistate Neuron Models&amp;quot;&quot;/&gt;&lt;property id=&quot;20307&quot; value=&quot;396&quot;/&gt;&lt;property id=&quot;20309&quot; value=&quot;-1&quot;/&gt;&lt;/object&gt;&lt;object type=&quot;3&quot; unique_id=&quot;10114&quot;&gt;&lt;property id=&quot;20148&quot; value=&quot;5&quot;/&gt;&lt;property id=&quot;20300&quot; value=&quot;Slide 98 - &amp;quot;Sign Following Task&amp;quot;&quot;/&gt;&lt;property id=&quot;20307&quot; value=&quot;397&quot;/&gt;&lt;property id=&quot;20309&quot; value=&quot;-1&quot;/&gt;&lt;/object&gt;&lt;object type=&quot;3&quot; unique_id=&quot;10115&quot;&gt;&lt;property id=&quot;20148&quot; value=&quot;5&quot;/&gt;&lt;property id=&quot;20300&quot; value=&quot;Slide 99&quot;/&gt;&lt;property id=&quot;20307&quot; value=&quot;389&quot;/&gt;&lt;property id=&quot;20309&quot; value=&quot;-1&quot;/&gt;&lt;/object&gt;&lt;object type=&quot;3&quot; unique_id=&quot;10116&quot;&gt;&lt;property id=&quot;20148&quot; value=&quot;5&quot;/&gt;&lt;property id=&quot;20300&quot; value=&quot;Slide 100 - &amp;quot;Grid World Sensor Layout&amp;quot;&quot;/&gt;&lt;property id=&quot;20307&quot; value=&quot;401&quot;/&gt;&lt;property id=&quot;20309&quot; value=&quot;-1&quot;/&gt;&lt;/object&gt;&lt;object type=&quot;3&quot; unique_id=&quot;10117&quot;&gt;&lt;property id=&quot;20148&quot; value=&quot;5&quot;/&gt;&lt;property id=&quot;20300&quot; value=&quot;Slide 101 - &amp;quot;Basis Behaviours&amp;quot;&quot;/&gt;&lt;property id=&quot;20307&quot; value=&quot;402&quot;/&gt;&lt;property id=&quot;20309&quot; value=&quot;-1&quot;/&gt;&lt;/object&gt;&lt;object type=&quot;3&quot; unique_id=&quot;10118&quot;&gt;&lt;property id=&quot;20148&quot; value=&quot;5&quot;/&gt;&lt;property id=&quot;20300&quot; value=&quot;Slide 102 - &amp;quot;Fitness Function&amp;quot;&quot;/&gt;&lt;property id=&quot;20307&quot; value=&quot;403&quot;/&gt;&lt;property id=&quot;20309&quot; value=&quot;-1&quot;/&gt;&lt;/object&gt;&lt;object type=&quot;3&quot; unique_id=&quot;10119&quot;&gt;&lt;property id=&quot;20148&quot; value=&quot;5&quot;/&gt;&lt;property id=&quot;20300&quot; value=&quot;Slide 103 - &amp;quot;Gene Map&amp;quot;&quot;/&gt;&lt;property id=&quot;20307&quot; value=&quot;390&quot;/&gt;&lt;property id=&quot;20309&quot; value=&quot;-1&quot;/&gt;&lt;/object&gt;&lt;object type=&quot;3&quot; unique_id=&quot;10120&quot;&gt;&lt;property id=&quot;20148&quot; value=&quot;5&quot;/&gt;&lt;property id=&quot;20300&quot; value=&quot;Slide 104&quot;/&gt;&lt;property id=&quot;20307&quot; value=&quot;391&quot;/&gt;&lt;property id=&quot;20309&quot; value=&quot;-1&quot;/&gt;&lt;/object&gt;&lt;object type=&quot;3&quot; unique_id=&quot;10121&quot;&gt;&lt;property id=&quot;20148&quot; value=&quot;5&quot;/&gt;&lt;property id=&quot;20300&quot; value=&quot;Slide 105&quot;/&gt;&lt;property id=&quot;20307&quot; value=&quot;398&quot;/&gt;&lt;property id=&quot;20309&quot; value=&quot;-1&quot;/&gt;&lt;/object&gt;&lt;object type=&quot;3&quot; unique_id=&quot;10122&quot;&gt;&lt;property id=&quot;20148&quot; value=&quot;5&quot;/&gt;&lt;property id=&quot;20300&quot; value=&quot;Slide 106&quot;/&gt;&lt;property id=&quot;20307&quot; value=&quot;399&quot;/&gt;&lt;property id=&quot;20309&quot; value=&quot;-1&quot;/&gt;&lt;/object&gt;&lt;object type=&quot;3&quot; unique_id=&quot;10123&quot;&gt;&lt;property id=&quot;20148&quot; value=&quot;5&quot;/&gt;&lt;property id=&quot;20300&quot; value=&quot;Slide 107&quot;/&gt;&lt;property id=&quot;20307&quot; value=&quot;400&quot;/&gt;&lt;property id=&quot;20309&quot; value=&quot;-1&quot;/&gt;&lt;/object&gt;&lt;object type=&quot;3&quot; unique_id=&quot;10124&quot;&gt;&lt;property id=&quot;20148&quot; value=&quot;5&quot;/&gt;&lt;property id=&quot;20300&quot; value=&quot;Slide 108 - &amp;quot;Resource Gathering&amp;quot;&quot;/&gt;&lt;property id=&quot;20307&quot; value=&quot;383&quot;/&gt;&lt;property id=&quot;20309&quot; value=&quot;-1&quot;/&gt;&lt;/object&gt;&lt;object type=&quot;3&quot; unique_id=&quot;10125&quot;&gt;&lt;property id=&quot;20148&quot; value=&quot;5&quot;/&gt;&lt;property id=&quot;20300&quot; value=&quot;Slide 109 - &amp;quot;Resource Gathering&amp;quot;&quot;/&gt;&lt;property id=&quot;20307&quot; value=&quot;384&quot;/&gt;&lt;property id=&quot;20309&quot; value=&quot;-1&quot;/&gt;&lt;/object&gt;&lt;object type=&quot;3&quot; unique_id=&quot;10126&quot;&gt;&lt;property id=&quot;20148&quot; value=&quot;5&quot;/&gt;&lt;property id=&quot;20300&quot; value=&quot;Slide 110 - &amp;quot;Resource Gathering&amp;quot;&quot;/&gt;&lt;property id=&quot;20307&quot; value=&quot;385&quot;/&gt;&lt;property id=&quot;20309&quot; value=&quot;-1&quot;/&gt;&lt;/object&gt;&lt;object type=&quot;3&quot; unique_id=&quot;10127&quot;&gt;&lt;property id=&quot;20148&quot; value=&quot;5&quot;/&gt;&lt;property id=&quot;20300&quot; value=&quot;Slide 111 - &amp;quot;Resource Gathering&amp;quot;&quot;/&gt;&lt;property id=&quot;20307&quot; value=&quot;386&quot;/&gt;&lt;property id=&quot;20309&quot; value=&quot;-1&quot;/&gt;&lt;/object&gt;&lt;object type=&quot;3&quot; unique_id=&quot;10128&quot;&gt;&lt;property id=&quot;20148&quot; value=&quot;5&quot;/&gt;&lt;property id=&quot;20300&quot; value=&quot;Slide 113 - &amp;quot;Resource Gathering Task&amp;quot;&quot;/&gt;&lt;property id=&quot;20307&quot; value=&quot;377&quot;/&gt;&lt;property id=&quot;20309&quot; value=&quot;-1&quot;/&gt;&lt;/object&gt;&lt;object type=&quot;3&quot; unique_id=&quot;10129&quot;&gt;&lt;property id=&quot;20148&quot; value=&quot;5&quot;/&gt;&lt;property id=&quot;20300&quot; value=&quot;Slide 114&quot;/&gt;&lt;property id=&quot;20307&quot; value=&quot;378&quot;/&gt;&lt;property id=&quot;20309&quot; value=&quot;-1&quot;/&gt;&lt;/object&gt;&lt;object type=&quot;3&quot; unique_id=&quot;10130&quot;&gt;&lt;property id=&quot;20148&quot; value=&quot;5&quot;/&gt;&lt;property id=&quot;20300&quot; value=&quot;Slide 115&quot;/&gt;&lt;property id=&quot;20307&quot; value=&quot;381&quot;/&gt;&lt;property id=&quot;20309&quot; value=&quot;-1&quot;/&gt;&lt;/object&gt;&lt;object type=&quot;3&quot; unique_id=&quot;10131&quot;&gt;&lt;property id=&quot;20148&quot; value=&quot;5&quot;/&gt;&lt;property id=&quot;20300&quot; value=&quot;Slide 116&quot;/&gt;&lt;property id=&quot;20307&quot; value=&quot;382&quot;/&gt;&lt;property id=&quot;20309&quot; value=&quot;-1&quot;/&gt;&lt;/object&gt;&lt;object type=&quot;3&quot; unique_id=&quot;10132&quot;&gt;&lt;property id=&quot;20148&quot; value=&quot;5&quot;/&gt;&lt;property id=&quot;20300&quot; value=&quot;Slide 117&quot;/&gt;&lt;property id=&quot;20307&quot; value=&quot;379&quot;/&gt;&lt;property id=&quot;20309&quot; value=&quot;-1&quot;/&gt;&lt;/object&gt;&lt;object type=&quot;3&quot; unique_id=&quot;10133&quot;&gt;&lt;property id=&quot;20148&quot; value=&quot;5&quot;/&gt;&lt;property id=&quot;20300&quot; value=&quot;Slide 118&quot;/&gt;&lt;property id=&quot;20307&quot; value=&quot;380&quot;/&gt;&lt;property id=&quot;20309&quot; value=&quot;-1&quot;/&gt;&lt;/object&gt;&lt;object type=&quot;3&quot; unique_id=&quot;10134&quot;&gt;&lt;property id=&quot;20148&quot; value=&quot;5&quot;/&gt;&lt;property id=&quot;20300&quot; value=&quot;Slide 120 - &amp;quot;Demo: Tiling Formation Task&amp;quot;&quot;/&gt;&lt;property id=&quot;20307&quot; value=&quot;404&quot;/&gt;&lt;property id=&quot;20309&quot; value=&quot;-1&quot;/&gt;&lt;/object&gt;&lt;object type=&quot;3&quot; unique_id=&quot;10135&quot;&gt;&lt;property id=&quot;20148&quot; value=&quot;5&quot;/&gt;&lt;property id=&quot;20300&quot; value=&quot;Slide 121 - &amp;quot;Biological Modeling&amp;quot;&quot;/&gt;&lt;property id=&quot;20307&quot; value=&quot;405&quot;/&gt;&lt;property id=&quot;20309&quot; value=&quot;-1&quot;/&gt;&lt;/object&gt;&lt;object type=&quot;3&quot; unique_id=&quot;10136&quot;&gt;&lt;property id=&quot;20148&quot; value=&quot;5&quot;/&gt;&lt;property id=&quot;20300&quot; value=&quot;Slide 122 - &amp;quot;Solid &amp;amp; Hollow Sphere&amp;quot;&quot;/&gt;&lt;property id=&quot;20307&quot; value=&quot;408&quot;/&gt;&lt;property id=&quot;20309&quot; value=&quot;-1&quot;/&gt;&lt;/object&gt;&lt;object type=&quot;3&quot; unique_id=&quot;10137&quot;&gt;&lt;property id=&quot;20148&quot; value=&quot;5&quot;/&gt;&lt;property id=&quot;20300&quot; value=&quot;Slide 123 - &amp;quot;Steady State Configs.&amp;quot;&quot;/&gt;&lt;property id=&quot;20307&quot; value=&quot;409&quot;/&gt;&lt;property id=&quot;20309&quot; value=&quot;-1&quot;/&gt;&lt;/object&gt;&lt;object type=&quot;3&quot; unique_id=&quot;10138&quot;&gt;&lt;property id=&quot;20148&quot; value=&quot;5&quot;/&gt;&lt;property id=&quot;20300&quot; value=&quot;Slide 124 - &amp;quot;Burst Characteristics&amp;quot;&quot;/&gt;&lt;property id=&quot;20307&quot; value=&quot;410&quot;/&gt;&lt;property id=&quot;20309&quot; value=&quot;-1&quot;/&gt;&lt;/object&gt;&lt;object type=&quot;3&quot; unique_id=&quot;10139&quot;&gt;&lt;property id=&quot;20148&quot; value=&quot;5&quot;/&gt;&lt;property id=&quot;20300&quot; value=&quot;Slide 125 - &amp;quot;GasNet Model [Husbands et al., 1998]&amp;quot;&quot;/&gt;&lt;property id=&quot;20307&quot; value=&quot;406&quot;/&gt;&lt;property id=&quot;20309&quot; value=&quot;-1&quot;/&gt;&lt;/object&gt;&lt;object type=&quot;3&quot; unique_id=&quot;10140&quot;&gt;&lt;property id=&quot;20148&quot; value=&quot;5&quot;/&gt;&lt;property id=&quot;20300&quot; value=&quot;Slide 126 - &amp;quot;Parallel Fibers (Phillipides et al., 2005)&amp;quot;&quot;/&gt;&lt;property id=&quot;20307&quot; value=&quot;407&quot;/&gt;&lt;property id=&quot;20309&quot; value=&quot;-1&quot;/&gt;&lt;/object&gt;&lt;object type=&quot;3&quot; unique_id=&quot;10141&quot;&gt;&lt;property id=&quot;20148&quot; value=&quot;5&quot;/&gt;&lt;property id=&quot;20300&quot; value=&quot;Slide 127 - &amp;quot;Shannon’s Entropy&amp;quot;&quot;/&gt;&lt;property id=&quot;20307&quot; value=&quot;411&quot;/&gt;&lt;property id=&quot;20309&quot; value=&quot;-1&quot;/&gt;&lt;/object&gt;&lt;object type=&quot;3&quot; unique_id=&quot;10142&quot;&gt;&lt;property id=&quot;20148&quot; value=&quot;5&quot;/&gt;&lt;property id=&quot;20300&quot; value=&quot;Slide 128 - &amp;quot;Mutual Information&amp;quot;&quot;/&gt;&lt;property id=&quot;20307&quot; value=&quot;412&quot;/&gt;&lt;property id=&quot;20309&quot; value=&quot;-1&quot;/&gt;&lt;/object&gt;&lt;object type=&quot;3&quot; unique_id=&quot;10143&quot;&gt;&lt;property id=&quot;20148&quot; value=&quot;5&quot;/&gt;&lt;property id=&quot;20300&quot; value=&quot;Slide 129 - &amp;quot;Mutual Information&amp;quot;&quot;/&gt;&lt;property id=&quot;20307&quot; value=&quot;414&quot;/&gt;&lt;property id=&quot;20309&quot; value=&quot;-1&quot;/&gt;&lt;/object&gt;&lt;object type=&quot;3&quot; unique_id=&quot;13887&quot;&gt;&lt;property id=&quot;20148&quot; value=&quot;5&quot;/&gt;&lt;property id=&quot;20300&quot; value=&quot;Slide 133 - &amp;quot;Biophysical Plausibility&amp;quot;&quot;/&gt;&lt;property id=&quot;20307&quot; value=&quot;416&quot;/&gt;&lt;/object&gt;&lt;object type=&quot;3&quot; unique_id=&quot;13888&quot;&gt;&lt;property id=&quot;20148&quot; value=&quot;5&quot;/&gt;&lt;property id=&quot;20300&quot; value=&quot;Slide 134 - &amp;quot;Related Work&amp;quot;&quot;/&gt;&lt;property id=&quot;20307&quot; value=&quot;417&quot;/&gt;&lt;/object&gt;&lt;object type=&quot;3&quot; unique_id=&quot;13889&quot;&gt;&lt;property id=&quot;20148&quot; value=&quot;5&quot;/&gt;&lt;property id=&quot;20300&quot; value=&quot;Slide 135 - &amp;quot;Related Work&amp;quot;&quot;/&gt;&lt;property id=&quot;20307&quot; value=&quot;418&quot;/&gt;&lt;/object&gt;&lt;object type=&quot;3&quot; unique_id=&quot;13890&quot;&gt;&lt;property id=&quot;20148&quot; value=&quot;5&quot;/&gt;&lt;property id=&quot;20300&quot; value=&quot;Slide 136 - &amp;quot;Limitations with Fixed Topologies&amp;quot;&quot;/&gt;&lt;property id=&quot;20307&quot; value=&quot;419&quot;/&gt;&lt;/object&gt;&lt;object type=&quot;3&quot; unique_id=&quot;13891&quot;&gt;&lt;property id=&quot;20148&quot; value=&quot;5&quot;/&gt;&lt;property id=&quot;20300&quot; value=&quot;Slide 137 - &amp;quot;Related Work&amp;quot;&quot;/&gt;&lt;property id=&quot;20307&quot; value=&quot;420&quot;/&gt;&lt;/object&gt;&lt;object type=&quot;3&quot; unique_id=&quot;13892&quot;&gt;&lt;property id=&quot;20148&quot; value=&quot;5&quot;/&gt;&lt;property id=&quot;20300&quot; value=&quot;Slide 138 - &amp;quot;Crossover &amp;amp; the Bloating Problem&amp;quot;&quot;/&gt;&lt;property id=&quot;20307&quot; value=&quot;421&quot;/&gt;&lt;/object&gt;&lt;object type=&quot;3&quot; unique_id=&quot;13893&quot;&gt;&lt;property id=&quot;20148&quot; value=&quot;5&quot;/&gt;&lt;property id=&quot;20300&quot; value=&quot;Slide 139 - &amp;quot;Related Work&amp;quot;&quot;/&gt;&lt;property id=&quot;20307&quot; value=&quot;422&quot;/&gt;&lt;/object&gt;&lt;object type=&quot;3&quot; unique_id=&quot;13894&quot;&gt;&lt;property id=&quot;20148&quot; value=&quot;5&quot;/&gt;&lt;property id=&quot;20300&quot; value=&quot;Slide 140 - &amp;quot;Related Work&amp;quot;&quot;/&gt;&lt;property id=&quot;20307&quot; value=&quot;423&quot;/&gt;&lt;/object&gt;&lt;object type=&quot;3&quot; unique_id=&quot;13895&quot;&gt;&lt;property id=&quot;20148&quot; value=&quot;5&quot;/&gt;&lt;property id=&quot;20300&quot; value=&quot;Slide 141 - &amp;quot;Applications in Space Robotics&amp;quot;&quot;/&gt;&lt;property id=&quot;20307&quot; value=&quot;424&quot;/&gt;&lt;/object&gt;&lt;object type=&quot;3&quot; unique_id=&quot;13896&quot;&gt;&lt;property id=&quot;20148&quot; value=&quot;5&quot;/&gt;&lt;property id=&quot;20300&quot; value=&quot;Slide 142 - &amp;quot;Significance&amp;quot;&quot;/&gt;&lt;property id=&quot;20307&quot; value=&quot;425&quot;/&gt;&lt;/object&gt;&lt;object type=&quot;3&quot; unique_id=&quot;13897&quot;&gt;&lt;property id=&quot;20148&quot; value=&quot;5&quot;/&gt;&lt;property id=&quot;20300&quot; value=&quot;Slide 143&quot;/&gt;&lt;property id=&quot;20307&quot; value=&quot;426&quot;/&gt;&lt;/object&gt;&lt;object type=&quot;3&quot; unique_id=&quot;13898&quot;&gt;&lt;property id=&quot;20148&quot; value=&quot;5&quot;/&gt;&lt;property id=&quot;20300&quot; value=&quot;Slide 144&quot;/&gt;&lt;property id=&quot;20307&quot; value=&quot;427&quot;/&gt;&lt;/object&gt;&lt;object type=&quot;3&quot; unique_id=&quot;13899&quot;&gt;&lt;property id=&quot;20148&quot; value=&quot;5&quot;/&gt;&lt;property id=&quot;20300&quot; value=&quot;Slide 145 - &amp;quot;Significance&amp;quot;&quot;/&gt;&lt;property id=&quot;20307&quot; value=&quot;428&quot;/&gt;&lt;/object&gt;&lt;object type=&quot;3&quot; unique_id=&quot;13900&quot;&gt;&lt;property id=&quot;20148&quot; value=&quot;5&quot;/&gt;&lt;property id=&quot;20300&quot; value=&quot;Slide 146 - &amp;quot;Applications in Space Robotics&amp;quot;&quot;/&gt;&lt;property id=&quot;20307&quot; value=&quot;429&quot;/&gt;&lt;/object&gt;&lt;object type=&quot;3&quot; unique_id=&quot;13901&quot;&gt;&lt;property id=&quot;20148&quot; value=&quot;5&quot;/&gt;&lt;property id=&quot;20300&quot; value=&quot;Slide 147 - &amp;quot;Significance&amp;quot;&quot;/&gt;&lt;property id=&quot;20307&quot; value=&quot;430&quot;/&gt;&lt;/object&gt;&lt;object type=&quot;3&quot; unique_id=&quot;13902&quot;&gt;&lt;property id=&quot;20148&quot; value=&quot;5&quot;/&gt;&lt;property id=&quot;20300&quot; value=&quot;Slide 148&quot;/&gt;&lt;property id=&quot;20307&quot; value=&quot;431&quot;/&gt;&lt;/object&gt;&lt;object type=&quot;3&quot; unique_id=&quot;13903&quot;&gt;&lt;property id=&quot;20148&quot; value=&quot;5&quot;/&gt;&lt;property id=&quot;20300&quot; value=&quot;Slide 149&quot;/&gt;&lt;property id=&quot;20307&quot; value=&quot;432&quot;/&gt;&lt;/object&gt;&lt;object type=&quot;3&quot; unique_id=&quot;13904&quot;&gt;&lt;property id=&quot;20148&quot; value=&quot;5&quot;/&gt;&lt;property id=&quot;20300&quot; value=&quot;Slide 150 - &amp;quot;Significance&amp;quot;&quot;/&gt;&lt;property id=&quot;20307&quot; value=&quot;433&quot;/&gt;&lt;/object&gt;&lt;object type=&quot;3&quot; unique_id=&quot;13905&quot;&gt;&lt;property id=&quot;20148&quot; value=&quot;5&quot;/&gt;&lt;property id=&quot;20300&quot; value=&quot;Slide 166 - &amp;quot;ANT Crossover Operator&amp;quot;&quot;/&gt;&lt;property id=&quot;20307&quot; value=&quot;434&quot;/&gt;&lt;/object&gt;&lt;object type=&quot;3&quot; unique_id=&quot;14354&quot;&gt;&lt;property id=&quot;20148&quot; value=&quot;5&quot;/&gt;&lt;property id=&quot;20300&quot; value=&quot;Slide 151 - &amp;quot;Chapter Overview&amp;quot;&quot;/&gt;&lt;property id=&quot;20307&quot; value=&quot;435&quot;/&gt;&lt;/object&gt;&lt;object type=&quot;3&quot; unique_id=&quot;14355&quot;&gt;&lt;property id=&quot;20148&quot; value=&quot;5&quot;/&gt;&lt;property id=&quot;20300&quot; value=&quot;Slide 152 - &amp;quot;Evolvability&amp;quot;&quot;/&gt;&lt;property id=&quot;20307&quot; value=&quot;436&quot;/&gt;&lt;/object&gt;&lt;object type=&quot;3&quot; unique_id=&quot;14356&quot;&gt;&lt;property id=&quot;20148&quot; value=&quot;5&quot;/&gt;&lt;property id=&quot;20300&quot; value=&quot;Slide 153 - &amp;quot;Changing Task, Changing Model ?&amp;quot;&quot;/&gt;&lt;property id=&quot;20307&quot; value=&quot;437&quot;/&gt;&lt;/object&gt;&lt;object type=&quot;3&quot; unique_id=&quot;16334&quot;&gt;&lt;property id=&quot;20148&quot; value=&quot;5&quot;/&gt;&lt;property id=&quot;20300&quot; value=&quot;Slide 47 - &amp;quot;Feature Detectors&amp;quot;&quot;/&gt;&lt;property id=&quot;20307&quot; value=&quot;442&quot;/&gt;&lt;/object&gt;&lt;object type=&quot;3&quot; unique_id=&quot;16335&quot;&gt;&lt;property id=&quot;20148&quot; value=&quot;5&quot;/&gt;&lt;property id=&quot;20300&quot; value=&quot;Slide 48 - &amp;quot;Task Allocation&amp;quot;&quot;/&gt;&lt;property id=&quot;20307&quot; value=&quot;443&quot;/&gt;&lt;/object&gt;&lt;object type=&quot;3&quot; unique_id=&quot;16336&quot;&gt;&lt;property id=&quot;20148&quot; value=&quot;5&quot;/&gt;&lt;property id=&quot;20300&quot; value=&quot;Slide 155 - &amp;quot;Excavation&amp;quot;&quot;/&gt;&lt;property id=&quot;20307&quot; value=&quot;441&quot;/&gt;&lt;/object&gt;&lt;object type=&quot;3&quot; unique_id=&quot;16338&quot;&gt;&lt;property id=&quot;20148&quot; value=&quot;5&quot;/&gt;&lt;property id=&quot;20300&quot; value=&quot;Slide 49 - &amp;quot;Evolving Neural Networks&amp;quot;&quot;/&gt;&lt;property id=&quot;20307&quot; value=&quot;438&quot;/&gt;&lt;/object&gt;&lt;object type=&quot;3&quot; unique_id=&quot;16339&quot;&gt;&lt;property id=&quot;20148&quot; value=&quot;5&quot;/&gt;&lt;property id=&quot;20300&quot; value=&quot;Slide 50 - &amp;quot;Feature Detectors and Noisy Neurons&amp;quot;&quot;/&gt;&lt;property id=&quot;20307&quot; value=&quot;439&quot;/&gt;&lt;/object&gt;&lt;object type=&quot;3&quot; unique_id=&quot;17106&quot;&gt;&lt;property id=&quot;20148&quot; value=&quot;5&quot;/&gt;&lt;property id=&quot;20300&quot; value=&quot;Slide 19 - &amp;quot;Limitations with Fixed Topologies&amp;quot;&quot;/&gt;&lt;property id=&quot;20307&quot; value=&quot;444&quot;/&gt;&lt;/object&gt;&lt;object type=&quot;3&quot; unique_id=&quot;19250&quot;&gt;&lt;property id=&quot;20148&quot; value=&quot;5&quot;/&gt;&lt;property id=&quot;20300&quot; value=&quot;Slide 7&quot;/&gt;&lt;property id=&quot;20307&quot; value=&quot;449&quot;/&gt;&lt;/object&gt;&lt;object type=&quot;3&quot; unique_id=&quot;19251&quot;&gt;&lt;property id=&quot;20148&quot; value=&quot;5&quot;/&gt;&lt;property id=&quot;20300&quot; value=&quot;Slide 8&quot;/&gt;&lt;property id=&quot;20307&quot; value=&quot;450&quot;/&gt;&lt;/object&gt;&lt;object type=&quot;3&quot; unique_id=&quot;19252&quot;&gt;&lt;property id=&quot;20148&quot; value=&quot;5&quot;/&gt;&lt;property id=&quot;20300&quot; value=&quot;Slide 17 - &amp;quot;Biophysical Plausibility&amp;quot;&quot;/&gt;&lt;property id=&quot;20307&quot; value=&quot;445&quot;/&gt;&lt;/object&gt;&lt;object type=&quot;3&quot; unique_id=&quot;19253&quot;&gt;&lt;property id=&quot;20148&quot; value=&quot;5&quot;/&gt;&lt;property id=&quot;20300&quot; value=&quot;Slide 32 - &amp;quot;Coarse-Coding Cell Model&amp;quot;&quot;/&gt;&lt;property id=&quot;20307&quot; value=&quot;447&quot;/&gt;&lt;/object&gt;&lt;object type=&quot;3&quot; unique_id=&quot;19254&quot;&gt;&lt;property id=&quot;20148&quot; value=&quot;5&quot;/&gt;&lt;property id=&quot;20300&quot; value=&quot;Slide 33 - &amp;quot;Coarse-Coding Cell Model&amp;quot;&quot;/&gt;&lt;property id=&quot;20307&quot; value=&quot;448&quot;/&gt;&lt;/object&gt;&lt;object type=&quot;3&quot; unique_id=&quot;19255&quot;&gt;&lt;property id=&quot;20148&quot; value=&quot;5&quot;/&gt;&lt;property id=&quot;20300&quot; value=&quot;Slide 34&quot;/&gt;&lt;property id=&quot;20307&quot; value=&quot;446&quot;/&gt;&lt;/object&gt;&lt;object type=&quot;3&quot; unique_id=&quot;19257&quot;&gt;&lt;property id=&quot;20148&quot; value=&quot;5&quot;/&gt;&lt;property id=&quot;20300&quot; value=&quot;Slide 6 - &amp;quot;Significance&amp;quot;&quot;/&gt;&lt;property id=&quot;20307&quot; value=&quot;452&quot;/&gt;&lt;/object&gt;&lt;object type=&quot;3&quot; unique_id=&quot;19258&quot;&gt;&lt;property id=&quot;20148&quot; value=&quot;5&quot;/&gt;&lt;property id=&quot;20300&quot; value=&quot;Slide 9 - &amp;quot;Significance&amp;quot;&quot;/&gt;&lt;property id=&quot;20307&quot; value=&quot;453&quot;/&gt;&lt;/object&gt;&lt;object type=&quot;3&quot; unique_id=&quot;20388&quot;&gt;&lt;property id=&quot;20148&quot; value=&quot;5&quot;/&gt;&lt;property id=&quot;20300&quot; value=&quot;Slide 154 - &amp;quot;Tiling Formation Task&amp;quot;&quot;/&gt;&lt;property id=&quot;20307&quot; value=&quot;454&quot;/&gt;&lt;/object&gt;&lt;object type=&quot;3&quot; unique_id=&quot;22830&quot;&gt;&lt;property id=&quot;20148&quot; value=&quot;5&quot;/&gt;&lt;property id=&quot;20300&quot; value=&quot;Slide 157&quot;/&gt;&lt;property id=&quot;20307&quot; value=&quot;462&quot;/&gt;&lt;/object&gt;&lt;object type=&quot;3&quot; unique_id=&quot;22831&quot;&gt;&lt;property id=&quot;20148&quot; value=&quot;5&quot;/&gt;&lt;property id=&quot;20300&quot; value=&quot;Slide 158&quot;/&gt;&lt;property id=&quot;20307&quot; value=&quot;461&quot;/&gt;&lt;/object&gt;&lt;object type=&quot;3&quot; unique_id=&quot;22832&quot;&gt;&lt;property id=&quot;20148&quot; value=&quot;5&quot;/&gt;&lt;property id=&quot;20300&quot; value=&quot;Slide 161 - &amp;quot;Excavation – Optimal Conditions &amp;#x0D;&amp;#x0A;(Thangavelautham et al. submission to ICRA’09)&amp;quot;&quot;/&gt;&lt;property id=&quot;20307&quot; value=&quot;456&quot;/&gt;&lt;/object&gt;&lt;object type=&quot;3&quot; unique_id=&quot;22833&quot;&gt;&lt;property id=&quot;20148&quot; value=&quot;5&quot;/&gt;&lt;property id=&quot;20300&quot; value=&quot;Slide 162 - &amp;quot;Excavation – Optimal Conditions &amp;#x0D;&amp;#x0A;(Thangavelautham et al. submission to ICRA’09)&amp;quot;&quot;/&gt;&lt;property id=&quot;20307&quot; value=&quot;457&quot;/&gt;&lt;/object&gt;&lt;object type=&quot;3&quot; unique_id=&quot;22834&quot;&gt;&lt;property id=&quot;20148&quot; value=&quot;5&quot;/&gt;&lt;property id=&quot;20300&quot; value=&quot;Slide 163 - &amp;quot;Excavation – Optimal Conditions &amp;#x0D;&amp;#x0A;(Thangavelautham et al. submission to ICRA’09)&amp;quot;&quot;/&gt;&lt;property id=&quot;20307&quot; value=&quot;458&quot;/&gt;&lt;/object&gt;&lt;object type=&quot;3&quot; unique_id=&quot;22835&quot;&gt;&lt;property id=&quot;20148&quot; value=&quot;5&quot;/&gt;&lt;property id=&quot;20300&quot; value=&quot;Slide 165 - &amp;quot;Potential Benefits – Lunar Construction&amp;quot;&quot;/&gt;&lt;property id=&quot;20307&quot; value=&quot;459&quot;/&gt;&lt;/object&gt;&lt;object type=&quot;3&quot; unique_id=&quot;23850&quot;&gt;&lt;property id=&quot;20148&quot; value=&quot;5&quot;/&gt;&lt;property id=&quot;20300&quot; value=&quot;Slide 164 - &amp;quot;Excavation – Optimal Conditions &amp;#x0D;&amp;#x0A;(Thangavelautham et al. submission to ICRA’09)&amp;quot;&quot;/&gt;&lt;property id=&quot;20307&quot; value=&quot;463&quot;/&gt;&lt;/object&gt;&lt;object type=&quot;3&quot; unique_id=&quot;24872&quot;&gt;&lt;property id=&quot;20148&quot; value=&quot;5&quot;/&gt;&lt;property id=&quot;20300&quot; value=&quot;Slide 119&quot;/&gt;&lt;property id=&quot;20307&quot; value=&quot;464&quot;/&gt;&lt;/object&gt;&lt;object type=&quot;3&quot; unique_id=&quot;25044&quot;&gt;&lt;property id=&quot;20148&quot; value=&quot;5&quot;/&gt;&lt;property id=&quot;20300&quot; value=&quot;Slide 112&quot;/&gt;&lt;property id=&quot;20307&quot; value=&quot;465&quot;/&gt;&lt;/object&gt;&lt;object type=&quot;3&quot; unique_id=&quot;25216&quot;&gt;&lt;property id=&quot;20148&quot; value=&quot;5&quot;/&gt;&lt;property id=&quot;20300&quot; value=&quot;Slide 95 - &amp;quot;Coarse-Coding Cell Model&amp;quot;&quot;/&gt;&lt;property id=&quot;20307&quot; value=&quot;466&quot;/&gt;&lt;/object&gt;&lt;object type=&quot;3&quot; unique_id=&quot;25728&quot;&gt;&lt;property id=&quot;20148&quot; value=&quot;5&quot;/&gt;&lt;property id=&quot;20300&quot; value=&quot;Slide 55 - &amp;quot;Thank You!&amp;quot;&quot;/&gt;&lt;property id=&quot;20307&quot; value=&quot;467&quot;/&gt;&lt;/object&gt;&lt;object type=&quot;3&quot; unique_id=&quot;25729&quot;&gt;&lt;property id=&quot;20148&quot; value=&quot;5&quot;/&gt;&lt;property id=&quot;20300&quot; value=&quot;Slide 59 - &amp;quot;Feature Detectors&amp;quot;&quot;/&gt;&lt;property id=&quot;20307&quot; value=&quot;469&quot;/&gt;&lt;/object&gt;&lt;object type=&quot;3&quot; unique_id=&quot;25730&quot;&gt;&lt;property id=&quot;20148&quot; value=&quot;5&quot;/&gt;&lt;property id=&quot;20300&quot; value=&quot;Slide 60 - &amp;quot;Feature Detectors and Noisy Neurons&amp;quot;&quot;/&gt;&lt;property id=&quot;20307&quot; value=&quot;468&quot;/&gt;&lt;/object&gt;&lt;/object&gt;&lt;object type=&quot;8&quot; unique_id=&quot;10144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1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89ECADC98A444E967E92D3970EC329" ma:contentTypeVersion="13" ma:contentTypeDescription="Create a new document." ma:contentTypeScope="" ma:versionID="000740e16f0127f8923b087392fd4eb8">
  <xsd:schema xmlns:xsd="http://www.w3.org/2001/XMLSchema" xmlns:xs="http://www.w3.org/2001/XMLSchema" xmlns:p="http://schemas.microsoft.com/office/2006/metadata/properties" xmlns:ns3="ea5ebdcc-98d4-44cf-ab22-0c3af3acef53" xmlns:ns4="5e9764e1-9d56-49ce-b586-8eaf9dac53c1" targetNamespace="http://schemas.microsoft.com/office/2006/metadata/properties" ma:root="true" ma:fieldsID="d954f7dfae1f68a6eadcbfc35c06719e" ns3:_="" ns4:_="">
    <xsd:import namespace="ea5ebdcc-98d4-44cf-ab22-0c3af3acef53"/>
    <xsd:import namespace="5e9764e1-9d56-49ce-b586-8eaf9dac53c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Tags" minOccurs="0"/>
                <xsd:element ref="ns4:MediaServiceOCR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5ebdcc-98d4-44cf-ab22-0c3af3acef5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9764e1-9d56-49ce-b586-8eaf9dac53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5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e9764e1-9d56-49ce-b586-8eaf9dac53c1" xsi:nil="true"/>
  </documentManagement>
</p:properties>
</file>

<file path=customXml/itemProps1.xml><?xml version="1.0" encoding="utf-8"?>
<ds:datastoreItem xmlns:ds="http://schemas.openxmlformats.org/officeDocument/2006/customXml" ds:itemID="{899182BD-8374-43DC-99EB-B59B7957EE78}">
  <ds:schemaRefs>
    <ds:schemaRef ds:uri="5e9764e1-9d56-49ce-b586-8eaf9dac53c1"/>
    <ds:schemaRef ds:uri="ea5ebdcc-98d4-44cf-ab22-0c3af3acef5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D8F88D1-B40D-42AB-AA02-29476DC7CA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B87E84-B20D-46BB-AAC6-C51A7087DECD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5e9764e1-9d56-49ce-b586-8eaf9dac53c1"/>
    <ds:schemaRef ds:uri="ea5ebdcc-98d4-44cf-ab22-0c3af3acef5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6377</TotalTime>
  <Words>858</Words>
  <Application>Microsoft Office PowerPoint</Application>
  <PresentationFormat>On-screen Show (4:3)</PresentationFormat>
  <Paragraphs>137</Paragraphs>
  <Slides>20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Garamond</vt:lpstr>
      <vt:lpstr>Times New Roman</vt:lpstr>
      <vt:lpstr>Wingdings</vt:lpstr>
      <vt:lpstr>1_Stream</vt:lpstr>
      <vt:lpstr>2_Stream</vt:lpstr>
      <vt:lpstr>Office Theme</vt:lpstr>
      <vt:lpstr>3_Stream</vt:lpstr>
      <vt:lpstr>PowerPoint Presentation</vt:lpstr>
      <vt:lpstr>Outline</vt:lpstr>
      <vt:lpstr>Motivation</vt:lpstr>
      <vt:lpstr>Challenges</vt:lpstr>
      <vt:lpstr>Related Work</vt:lpstr>
      <vt:lpstr>Objectives</vt:lpstr>
      <vt:lpstr>Lunar base Layout</vt:lpstr>
      <vt:lpstr>Approach</vt:lpstr>
      <vt:lpstr>Internal Robots</vt:lpstr>
      <vt:lpstr>Internal Robots</vt:lpstr>
      <vt:lpstr>Internal Robots</vt:lpstr>
      <vt:lpstr>Flammability map on the Lunar Base</vt:lpstr>
      <vt:lpstr>Approach </vt:lpstr>
      <vt:lpstr>Flammability map on the Lunar Base</vt:lpstr>
      <vt:lpstr>Fire Simulation</vt:lpstr>
      <vt:lpstr>Conclusions and Future Work</vt:lpstr>
      <vt:lpstr>References</vt:lpstr>
      <vt:lpstr>Thank You! Q&amp;A</vt:lpstr>
      <vt:lpstr>PowerPoint Presentation</vt:lpstr>
      <vt:lpstr>PowerPoint Presentation</vt:lpstr>
    </vt:vector>
  </TitlesOfParts>
  <Company>JL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Jekan</dc:creator>
  <cp:lastModifiedBy>Muniyasamy, Sivaperuman - (sivaastro)</cp:lastModifiedBy>
  <cp:revision>12</cp:revision>
  <dcterms:created xsi:type="dcterms:W3CDTF">2008-05-21T01:02:12Z</dcterms:created>
  <dcterms:modified xsi:type="dcterms:W3CDTF">2023-05-01T06:27:46Z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0x0101001289ECADC98A444E967E92D3970EC329</vt:lpwstr>
  </property>
</Properties>
</file>