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61" r:id="rId5"/>
    <p:sldId id="262" r:id="rId6"/>
    <p:sldId id="295" r:id="rId7"/>
    <p:sldId id="265" r:id="rId8"/>
    <p:sldId id="274" r:id="rId9"/>
    <p:sldId id="268" r:id="rId10"/>
    <p:sldId id="281" r:id="rId11"/>
    <p:sldId id="298" r:id="rId12"/>
    <p:sldId id="285" r:id="rId13"/>
    <p:sldId id="296" r:id="rId14"/>
    <p:sldId id="297" r:id="rId15"/>
    <p:sldId id="299" r:id="rId16"/>
    <p:sldId id="300" r:id="rId17"/>
    <p:sldId id="292" r:id="rId18"/>
    <p:sldId id="273" r:id="rId19"/>
    <p:sldId id="301" r:id="rId20"/>
    <p:sldId id="29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3" d="100"/>
          <a:sy n="53" d="100"/>
        </p:scale>
        <p:origin x="1422" y="13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8EBD7D-A0E2-460E-AC84-6F25AF77A1B3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64471F-9E7B-4005-9383-8CE7207A3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250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6ED36-A4F2-754B-8A9A-29913EAE4F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426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6ED36-A4F2-754B-8A9A-29913EAE4FE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496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88DF9-69E5-4196-95AC-1FF07275D6B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723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88DF9-69E5-4196-95AC-1FF07275D6B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082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Radiative heat transfer – only means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178394-6BB9-4513-9820-21CA49B82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8983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35311-620B-4DF8-A225-8D0AB5AC50B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049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35311-620B-4DF8-A225-8D0AB5AC50B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9455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88DF9-69E5-4196-95AC-1FF07275D6B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881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088ED-FF2C-4E0C-A247-26AB3BAB3601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0E8B-63FB-49FD-B07D-4A45D727F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667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088ED-FF2C-4E0C-A247-26AB3BAB3601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0E8B-63FB-49FD-B07D-4A45D727F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030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088ED-FF2C-4E0C-A247-26AB3BAB3601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0E8B-63FB-49FD-B07D-4A45D727F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119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088ED-FF2C-4E0C-A247-26AB3BAB3601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0E8B-63FB-49FD-B07D-4A45D727F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20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088ED-FF2C-4E0C-A247-26AB3BAB3601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0E8B-63FB-49FD-B07D-4A45D727F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436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088ED-FF2C-4E0C-A247-26AB3BAB3601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0E8B-63FB-49FD-B07D-4A45D727F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099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088ED-FF2C-4E0C-A247-26AB3BAB3601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0E8B-63FB-49FD-B07D-4A45D727F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000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088ED-FF2C-4E0C-A247-26AB3BAB3601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0E8B-63FB-49FD-B07D-4A45D727F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910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088ED-FF2C-4E0C-A247-26AB3BAB3601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0E8B-63FB-49FD-B07D-4A45D727F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722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088ED-FF2C-4E0C-A247-26AB3BAB3601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0E8B-63FB-49FD-B07D-4A45D727F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597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088ED-FF2C-4E0C-A247-26AB3BAB3601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80E8B-63FB-49FD-B07D-4A45D727F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635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088ED-FF2C-4E0C-A247-26AB3BAB3601}" type="datetimeFigureOut">
              <a:rPr lang="en-US" smtClean="0"/>
              <a:t>5/2/2023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80E8B-63FB-49FD-B07D-4A45D727F8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387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0.png"/><Relationship Id="rId13" Type="http://schemas.openxmlformats.org/officeDocument/2006/relationships/image" Target="../media/image170.png"/><Relationship Id="rId3" Type="http://schemas.openxmlformats.org/officeDocument/2006/relationships/image" Target="../media/image21.jpg"/><Relationship Id="rId7" Type="http://schemas.openxmlformats.org/officeDocument/2006/relationships/image" Target="../media/image740.png"/><Relationship Id="rId12" Type="http://schemas.openxmlformats.org/officeDocument/2006/relationships/image" Target="../media/image160.png"/><Relationship Id="rId17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150.png"/><Relationship Id="rId5" Type="http://schemas.openxmlformats.org/officeDocument/2006/relationships/image" Target="../media/image59.png"/><Relationship Id="rId15" Type="http://schemas.openxmlformats.org/officeDocument/2006/relationships/image" Target="../media/image37.png"/><Relationship Id="rId10" Type="http://schemas.openxmlformats.org/officeDocument/2006/relationships/image" Target="../media/image140.png"/><Relationship Id="rId4" Type="http://schemas.openxmlformats.org/officeDocument/2006/relationships/image" Target="../media/image58.png"/><Relationship Id="rId9" Type="http://schemas.openxmlformats.org/officeDocument/2006/relationships/image" Target="../media/image760.png"/><Relationship Id="rId14" Type="http://schemas.openxmlformats.org/officeDocument/2006/relationships/image" Target="../media/image36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48.jpe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11" Type="http://schemas.openxmlformats.org/officeDocument/2006/relationships/image" Target="../media/image39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4.png"/><Relationship Id="rId3" Type="http://schemas.openxmlformats.org/officeDocument/2006/relationships/image" Target="../media/image21.jpg"/><Relationship Id="rId7" Type="http://schemas.openxmlformats.org/officeDocument/2006/relationships/image" Target="../media/image57.png"/><Relationship Id="rId12" Type="http://schemas.openxmlformats.org/officeDocument/2006/relationships/image" Target="../media/image63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11" Type="http://schemas.openxmlformats.org/officeDocument/2006/relationships/image" Target="../media/image62.emf"/><Relationship Id="rId5" Type="http://schemas.openxmlformats.org/officeDocument/2006/relationships/image" Target="../media/image55.emf"/><Relationship Id="rId15" Type="http://schemas.openxmlformats.org/officeDocument/2006/relationships/image" Target="../media/image66.png"/><Relationship Id="rId10" Type="http://schemas.openxmlformats.org/officeDocument/2006/relationships/image" Target="../media/image13.png"/><Relationship Id="rId4" Type="http://schemas.openxmlformats.org/officeDocument/2006/relationships/image" Target="../media/image54.png"/><Relationship Id="rId9" Type="http://schemas.openxmlformats.org/officeDocument/2006/relationships/image" Target="../media/image61.png"/><Relationship Id="rId14" Type="http://schemas.openxmlformats.org/officeDocument/2006/relationships/image" Target="../media/image6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2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12" Type="http://schemas.openxmlformats.org/officeDocument/2006/relationships/image" Target="../media/image81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11" Type="http://schemas.openxmlformats.org/officeDocument/2006/relationships/image" Target="../media/image80.png"/><Relationship Id="rId5" Type="http://schemas.openxmlformats.org/officeDocument/2006/relationships/image" Target="../media/image75.jpeg"/><Relationship Id="rId10" Type="http://schemas.openxmlformats.org/officeDocument/2006/relationships/image" Target="../media/image2.png"/><Relationship Id="rId4" Type="http://schemas.openxmlformats.org/officeDocument/2006/relationships/image" Target="../media/image74.jpeg"/><Relationship Id="rId9" Type="http://schemas.openxmlformats.org/officeDocument/2006/relationships/image" Target="../media/image7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5.png"/><Relationship Id="rId3" Type="http://schemas.openxmlformats.org/officeDocument/2006/relationships/image" Target="../media/image27.gif"/><Relationship Id="rId7" Type="http://schemas.openxmlformats.org/officeDocument/2006/relationships/image" Target="../media/image8.png"/><Relationship Id="rId12" Type="http://schemas.openxmlformats.org/officeDocument/2006/relationships/image" Target="../media/image1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3.png"/><Relationship Id="rId5" Type="http://schemas.openxmlformats.org/officeDocument/2006/relationships/image" Target="../media/image6.png"/><Relationship Id="rId10" Type="http://schemas.openxmlformats.org/officeDocument/2006/relationships/image" Target="../media/image12.png"/><Relationship Id="rId4" Type="http://schemas.openxmlformats.org/officeDocument/2006/relationships/image" Target="../media/image5.png"/><Relationship Id="rId9" Type="http://schemas.openxmlformats.org/officeDocument/2006/relationships/image" Target="../media/image11.png"/><Relationship Id="rId1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86000"/>
            <a:ext cx="12192000" cy="9144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24934" y="393895"/>
            <a:ext cx="8805333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Fast transit outer planet exploration with small satellites</a:t>
            </a:r>
            <a:endParaRPr lang="en-US" sz="3000" b="1" dirty="0" smtClean="0">
              <a:solidFill>
                <a:schemeClr val="bg1"/>
              </a:solidFill>
            </a:endParaRPr>
          </a:p>
          <a:p>
            <a:endParaRPr lang="en-US" sz="3000" b="1" dirty="0">
              <a:solidFill>
                <a:schemeClr val="bg1"/>
              </a:solidFill>
            </a:endParaRPr>
          </a:p>
          <a:p>
            <a:endParaRPr lang="en-US" sz="3000" b="1" dirty="0" smtClean="0">
              <a:solidFill>
                <a:schemeClr val="bg1"/>
              </a:solidFill>
            </a:endParaRPr>
          </a:p>
          <a:p>
            <a:endParaRPr lang="en-US" sz="3000" b="1" dirty="0">
              <a:solidFill>
                <a:schemeClr val="bg1"/>
              </a:solidFill>
            </a:endParaRPr>
          </a:p>
          <a:p>
            <a:endParaRPr lang="en-US" sz="3000" b="1" dirty="0" smtClean="0">
              <a:solidFill>
                <a:schemeClr val="bg1"/>
              </a:solidFill>
            </a:endParaRPr>
          </a:p>
          <a:p>
            <a:endParaRPr lang="en-US" sz="3000" b="1" dirty="0">
              <a:solidFill>
                <a:schemeClr val="bg1"/>
              </a:solidFill>
            </a:endParaRPr>
          </a:p>
          <a:p>
            <a:pPr algn="r"/>
            <a:r>
              <a:rPr lang="en-US" sz="3000" dirty="0" err="1">
                <a:solidFill>
                  <a:schemeClr val="bg1"/>
                </a:solidFill>
              </a:rPr>
              <a:t>Artur</a:t>
            </a:r>
            <a:r>
              <a:rPr lang="en-US" sz="3000" dirty="0">
                <a:solidFill>
                  <a:schemeClr val="bg1"/>
                </a:solidFill>
              </a:rPr>
              <a:t> </a:t>
            </a:r>
            <a:r>
              <a:rPr lang="en-US" sz="3000" dirty="0" err="1">
                <a:solidFill>
                  <a:schemeClr val="bg1"/>
                </a:solidFill>
              </a:rPr>
              <a:t>Davoyan</a:t>
            </a:r>
            <a:endParaRPr lang="en-US" sz="3000" dirty="0">
              <a:solidFill>
                <a:schemeClr val="bg1"/>
              </a:solidFill>
            </a:endParaRPr>
          </a:p>
          <a:p>
            <a:pPr algn="r"/>
            <a:endParaRPr lang="en-US" sz="3000" dirty="0">
              <a:solidFill>
                <a:schemeClr val="bg1"/>
              </a:solidFill>
            </a:endParaRPr>
          </a:p>
          <a:p>
            <a:pPr algn="r"/>
            <a:endParaRPr lang="en-US" sz="3000" dirty="0">
              <a:solidFill>
                <a:schemeClr val="bg1"/>
              </a:solidFill>
            </a:endParaRPr>
          </a:p>
        </p:txBody>
      </p:sp>
      <p:pic>
        <p:nvPicPr>
          <p:cNvPr id="6" name="Picture 2" descr="File:NIAC Logo.png - Wikimedia Common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560" y="4903181"/>
            <a:ext cx="2328545" cy="1311262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4098" name="Picture 2" descr="UCLA Logo and symbol, meaning, history, PNG, bra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330" y="4887240"/>
            <a:ext cx="2266239" cy="127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771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ow Do Solar Sails Work?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404" y="900629"/>
            <a:ext cx="8599001" cy="5601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776236" y="6157051"/>
            <a:ext cx="12529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>
                <a:solidFill>
                  <a:schemeClr val="bg1"/>
                </a:solidFill>
              </a:rPr>
              <a:t>Credit: NASA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1263" y="172019"/>
            <a:ext cx="64225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Current sail material technology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584774" y="900629"/>
            <a:ext cx="4551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Limited to ~0.5 AU perihelion</a:t>
            </a:r>
            <a:endParaRPr lang="en-US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15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3719" y="1629227"/>
            <a:ext cx="11060501" cy="4615455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03909" y="1634191"/>
            <a:ext cx="7464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Solar power absorbed =  Thermal power emitted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3227458" y="2309140"/>
                <a:ext cx="3398822" cy="4689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𝜶</m:t>
                          </m:r>
                        </m:e>
                        <m:sub>
                          <m:r>
                            <a:rPr lang="en-US" sz="2400" b="1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𝒔𝒖𝒏</m:t>
                          </m:r>
                        </m:sub>
                      </m:sSub>
                      <m:sSub>
                        <m:sSubPr>
                          <m:ctrlPr>
                            <a:rPr lang="en-US" sz="2400" b="1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dirty="0">
                              <a:latin typeface="Cambria Math" panose="02040503050406030204" pitchFamily="18" charset="0"/>
                            </a:rPr>
                            <m:t>𝑷</m:t>
                          </m:r>
                        </m:e>
                        <m:sub>
                          <m:r>
                            <a:rPr lang="en-US" sz="2400" b="1" i="1" dirty="0">
                              <a:latin typeface="Cambria Math" panose="02040503050406030204" pitchFamily="18" charset="0"/>
                            </a:rPr>
                            <m:t>𝒊𝒏</m:t>
                          </m:r>
                        </m:sub>
                      </m:sSub>
                      <m:r>
                        <a:rPr lang="en-US" sz="2400" b="1" i="1" dirty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1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𝝐</m:t>
                          </m:r>
                        </m:e>
                        <m:sub>
                          <m:r>
                            <a:rPr lang="en-US" sz="2400" b="1" i="1" dirty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𝑰𝑹</m:t>
                          </m:r>
                        </m:sub>
                      </m:sSub>
                      <m:r>
                        <a:rPr lang="en-US" sz="2400" b="1" i="1" dirty="0">
                          <a:latin typeface="Cambria Math" panose="02040503050406030204" pitchFamily="18" charset="0"/>
                        </a:rPr>
                        <m:t>𝝈</m:t>
                      </m:r>
                      <m:sSup>
                        <m:sSupPr>
                          <m:ctrlPr>
                            <a:rPr lang="en-US" sz="2400" b="1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dirty="0">
                              <a:latin typeface="Cambria Math" panose="02040503050406030204" pitchFamily="18" charset="0"/>
                            </a:rPr>
                            <m:t>𝑻</m:t>
                          </m:r>
                        </m:e>
                        <m:sup>
                          <m:r>
                            <a:rPr lang="en-US" sz="2400" b="1" i="1" dirty="0">
                              <a:latin typeface="Cambria Math" panose="02040503050406030204" pitchFamily="18" charset="0"/>
                            </a:rPr>
                            <m:t>𝟒</m:t>
                          </m:r>
                        </m:sup>
                      </m:sSup>
                    </m:oMath>
                  </m:oMathPara>
                </a14:m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7458" y="2309140"/>
                <a:ext cx="3398822" cy="468975"/>
              </a:xfrm>
              <a:prstGeom prst="rect">
                <a:avLst/>
              </a:prstGeom>
              <a:blipFill rotWithShape="0">
                <a:blip r:embed="rId4"/>
                <a:stretch>
                  <a:fillRect b="-1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3963407" y="5081049"/>
                <a:ext cx="97892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&lt;2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𝜇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3407" y="5081049"/>
                <a:ext cx="978922" cy="369332"/>
              </a:xfrm>
              <a:prstGeom prst="rect">
                <a:avLst/>
              </a:prstGeom>
              <a:blipFill rotWithShape="0">
                <a:blip r:embed="rId5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up 11"/>
          <p:cNvGrpSpPr/>
          <p:nvPr/>
        </p:nvGrpSpPr>
        <p:grpSpPr>
          <a:xfrm>
            <a:off x="660629" y="3451947"/>
            <a:ext cx="3302780" cy="2765690"/>
            <a:chOff x="712174" y="1902373"/>
            <a:chExt cx="3302780" cy="2765690"/>
          </a:xfrm>
        </p:grpSpPr>
        <p:sp>
          <p:nvSpPr>
            <p:cNvPr id="29" name="Rectangle 28"/>
            <p:cNvSpPr/>
            <p:nvPr/>
          </p:nvSpPr>
          <p:spPr>
            <a:xfrm>
              <a:off x="712174" y="3394387"/>
              <a:ext cx="3071552" cy="589033"/>
            </a:xfrm>
            <a:prstGeom prst="rect">
              <a:avLst/>
            </a:prstGeom>
            <a:solidFill>
              <a:srgbClr val="CCEC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 rot="19794198" flipH="1">
              <a:off x="1262601" y="2476658"/>
              <a:ext cx="522033" cy="899945"/>
            </a:xfrm>
            <a:custGeom>
              <a:avLst/>
              <a:gdLst>
                <a:gd name="connsiteX0" fmla="*/ 0 w 690034"/>
                <a:gd name="connsiteY0" fmla="*/ 0 h 1189567"/>
                <a:gd name="connsiteX1" fmla="*/ 131234 w 690034"/>
                <a:gd name="connsiteY1" fmla="*/ 203200 h 1189567"/>
                <a:gd name="connsiteX2" fmla="*/ 287867 w 690034"/>
                <a:gd name="connsiteY2" fmla="*/ 232833 h 1189567"/>
                <a:gd name="connsiteX3" fmla="*/ 165100 w 690034"/>
                <a:gd name="connsiteY3" fmla="*/ 478367 h 1189567"/>
                <a:gd name="connsiteX4" fmla="*/ 406400 w 690034"/>
                <a:gd name="connsiteY4" fmla="*/ 495300 h 1189567"/>
                <a:gd name="connsiteX5" fmla="*/ 296334 w 690034"/>
                <a:gd name="connsiteY5" fmla="*/ 715433 h 1189567"/>
                <a:gd name="connsiteX6" fmla="*/ 524934 w 690034"/>
                <a:gd name="connsiteY6" fmla="*/ 723900 h 1189567"/>
                <a:gd name="connsiteX7" fmla="*/ 436034 w 690034"/>
                <a:gd name="connsiteY7" fmla="*/ 918633 h 1189567"/>
                <a:gd name="connsiteX8" fmla="*/ 626534 w 690034"/>
                <a:gd name="connsiteY8" fmla="*/ 910167 h 1189567"/>
                <a:gd name="connsiteX9" fmla="*/ 609600 w 690034"/>
                <a:gd name="connsiteY9" fmla="*/ 1011767 h 1189567"/>
                <a:gd name="connsiteX10" fmla="*/ 609600 w 690034"/>
                <a:gd name="connsiteY10" fmla="*/ 1071033 h 1189567"/>
                <a:gd name="connsiteX11" fmla="*/ 690034 w 690034"/>
                <a:gd name="connsiteY11" fmla="*/ 1189567 h 1189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90034" h="1189567">
                  <a:moveTo>
                    <a:pt x="0" y="0"/>
                  </a:moveTo>
                  <a:cubicBezTo>
                    <a:pt x="41628" y="82197"/>
                    <a:pt x="83256" y="164395"/>
                    <a:pt x="131234" y="203200"/>
                  </a:cubicBezTo>
                  <a:cubicBezTo>
                    <a:pt x="179212" y="242006"/>
                    <a:pt x="282223" y="186972"/>
                    <a:pt x="287867" y="232833"/>
                  </a:cubicBezTo>
                  <a:cubicBezTo>
                    <a:pt x="293511" y="278694"/>
                    <a:pt x="145345" y="434623"/>
                    <a:pt x="165100" y="478367"/>
                  </a:cubicBezTo>
                  <a:cubicBezTo>
                    <a:pt x="184855" y="522111"/>
                    <a:pt x="384528" y="455789"/>
                    <a:pt x="406400" y="495300"/>
                  </a:cubicBezTo>
                  <a:cubicBezTo>
                    <a:pt x="428272" y="534811"/>
                    <a:pt x="276578" y="677333"/>
                    <a:pt x="296334" y="715433"/>
                  </a:cubicBezTo>
                  <a:cubicBezTo>
                    <a:pt x="316090" y="753533"/>
                    <a:pt x="501651" y="690033"/>
                    <a:pt x="524934" y="723900"/>
                  </a:cubicBezTo>
                  <a:cubicBezTo>
                    <a:pt x="548217" y="757767"/>
                    <a:pt x="419101" y="887589"/>
                    <a:pt x="436034" y="918633"/>
                  </a:cubicBezTo>
                  <a:cubicBezTo>
                    <a:pt x="452967" y="949677"/>
                    <a:pt x="597606" y="894645"/>
                    <a:pt x="626534" y="910167"/>
                  </a:cubicBezTo>
                  <a:cubicBezTo>
                    <a:pt x="655462" y="925689"/>
                    <a:pt x="612422" y="984956"/>
                    <a:pt x="609600" y="1011767"/>
                  </a:cubicBezTo>
                  <a:cubicBezTo>
                    <a:pt x="606778" y="1038578"/>
                    <a:pt x="596194" y="1041400"/>
                    <a:pt x="609600" y="1071033"/>
                  </a:cubicBezTo>
                  <a:cubicBezTo>
                    <a:pt x="623006" y="1100666"/>
                    <a:pt x="690034" y="1189567"/>
                    <a:pt x="690034" y="1189567"/>
                  </a:cubicBezTo>
                </a:path>
              </a:pathLst>
            </a:custGeom>
            <a:ln w="22225">
              <a:solidFill>
                <a:srgbClr val="0000FF"/>
              </a:solidFill>
              <a:tailEnd type="stealth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 rot="19794198" flipH="1">
              <a:off x="1982457" y="2446605"/>
              <a:ext cx="522033" cy="899945"/>
            </a:xfrm>
            <a:custGeom>
              <a:avLst/>
              <a:gdLst>
                <a:gd name="connsiteX0" fmla="*/ 0 w 690034"/>
                <a:gd name="connsiteY0" fmla="*/ 0 h 1189567"/>
                <a:gd name="connsiteX1" fmla="*/ 131234 w 690034"/>
                <a:gd name="connsiteY1" fmla="*/ 203200 h 1189567"/>
                <a:gd name="connsiteX2" fmla="*/ 287867 w 690034"/>
                <a:gd name="connsiteY2" fmla="*/ 232833 h 1189567"/>
                <a:gd name="connsiteX3" fmla="*/ 165100 w 690034"/>
                <a:gd name="connsiteY3" fmla="*/ 478367 h 1189567"/>
                <a:gd name="connsiteX4" fmla="*/ 406400 w 690034"/>
                <a:gd name="connsiteY4" fmla="*/ 495300 h 1189567"/>
                <a:gd name="connsiteX5" fmla="*/ 296334 w 690034"/>
                <a:gd name="connsiteY5" fmla="*/ 715433 h 1189567"/>
                <a:gd name="connsiteX6" fmla="*/ 524934 w 690034"/>
                <a:gd name="connsiteY6" fmla="*/ 723900 h 1189567"/>
                <a:gd name="connsiteX7" fmla="*/ 436034 w 690034"/>
                <a:gd name="connsiteY7" fmla="*/ 918633 h 1189567"/>
                <a:gd name="connsiteX8" fmla="*/ 626534 w 690034"/>
                <a:gd name="connsiteY8" fmla="*/ 910167 h 1189567"/>
                <a:gd name="connsiteX9" fmla="*/ 609600 w 690034"/>
                <a:gd name="connsiteY9" fmla="*/ 1011767 h 1189567"/>
                <a:gd name="connsiteX10" fmla="*/ 609600 w 690034"/>
                <a:gd name="connsiteY10" fmla="*/ 1071033 h 1189567"/>
                <a:gd name="connsiteX11" fmla="*/ 690034 w 690034"/>
                <a:gd name="connsiteY11" fmla="*/ 1189567 h 1189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90034" h="1189567">
                  <a:moveTo>
                    <a:pt x="0" y="0"/>
                  </a:moveTo>
                  <a:cubicBezTo>
                    <a:pt x="41628" y="82197"/>
                    <a:pt x="83256" y="164395"/>
                    <a:pt x="131234" y="203200"/>
                  </a:cubicBezTo>
                  <a:cubicBezTo>
                    <a:pt x="179212" y="242006"/>
                    <a:pt x="282223" y="186972"/>
                    <a:pt x="287867" y="232833"/>
                  </a:cubicBezTo>
                  <a:cubicBezTo>
                    <a:pt x="293511" y="278694"/>
                    <a:pt x="145345" y="434623"/>
                    <a:pt x="165100" y="478367"/>
                  </a:cubicBezTo>
                  <a:cubicBezTo>
                    <a:pt x="184855" y="522111"/>
                    <a:pt x="384528" y="455789"/>
                    <a:pt x="406400" y="495300"/>
                  </a:cubicBezTo>
                  <a:cubicBezTo>
                    <a:pt x="428272" y="534811"/>
                    <a:pt x="276578" y="677333"/>
                    <a:pt x="296334" y="715433"/>
                  </a:cubicBezTo>
                  <a:cubicBezTo>
                    <a:pt x="316090" y="753533"/>
                    <a:pt x="501651" y="690033"/>
                    <a:pt x="524934" y="723900"/>
                  </a:cubicBezTo>
                  <a:cubicBezTo>
                    <a:pt x="548217" y="757767"/>
                    <a:pt x="419101" y="887589"/>
                    <a:pt x="436034" y="918633"/>
                  </a:cubicBezTo>
                  <a:cubicBezTo>
                    <a:pt x="452967" y="949677"/>
                    <a:pt x="597606" y="894645"/>
                    <a:pt x="626534" y="910167"/>
                  </a:cubicBezTo>
                  <a:cubicBezTo>
                    <a:pt x="655462" y="925689"/>
                    <a:pt x="612422" y="984956"/>
                    <a:pt x="609600" y="1011767"/>
                  </a:cubicBezTo>
                  <a:cubicBezTo>
                    <a:pt x="606778" y="1038578"/>
                    <a:pt x="596194" y="1041400"/>
                    <a:pt x="609600" y="1071033"/>
                  </a:cubicBezTo>
                  <a:cubicBezTo>
                    <a:pt x="623006" y="1100666"/>
                    <a:pt x="690034" y="1189567"/>
                    <a:pt x="690034" y="1189567"/>
                  </a:cubicBezTo>
                </a:path>
              </a:pathLst>
            </a:custGeom>
            <a:ln w="22225">
              <a:solidFill>
                <a:srgbClr val="00B050"/>
              </a:solidFill>
              <a:tailEnd type="stealth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 rot="19794198" flipH="1">
              <a:off x="2666750" y="2478137"/>
              <a:ext cx="522033" cy="899945"/>
            </a:xfrm>
            <a:custGeom>
              <a:avLst/>
              <a:gdLst>
                <a:gd name="connsiteX0" fmla="*/ 0 w 690034"/>
                <a:gd name="connsiteY0" fmla="*/ 0 h 1189567"/>
                <a:gd name="connsiteX1" fmla="*/ 131234 w 690034"/>
                <a:gd name="connsiteY1" fmla="*/ 203200 h 1189567"/>
                <a:gd name="connsiteX2" fmla="*/ 287867 w 690034"/>
                <a:gd name="connsiteY2" fmla="*/ 232833 h 1189567"/>
                <a:gd name="connsiteX3" fmla="*/ 165100 w 690034"/>
                <a:gd name="connsiteY3" fmla="*/ 478367 h 1189567"/>
                <a:gd name="connsiteX4" fmla="*/ 406400 w 690034"/>
                <a:gd name="connsiteY4" fmla="*/ 495300 h 1189567"/>
                <a:gd name="connsiteX5" fmla="*/ 296334 w 690034"/>
                <a:gd name="connsiteY5" fmla="*/ 715433 h 1189567"/>
                <a:gd name="connsiteX6" fmla="*/ 524934 w 690034"/>
                <a:gd name="connsiteY6" fmla="*/ 723900 h 1189567"/>
                <a:gd name="connsiteX7" fmla="*/ 436034 w 690034"/>
                <a:gd name="connsiteY7" fmla="*/ 918633 h 1189567"/>
                <a:gd name="connsiteX8" fmla="*/ 626534 w 690034"/>
                <a:gd name="connsiteY8" fmla="*/ 910167 h 1189567"/>
                <a:gd name="connsiteX9" fmla="*/ 609600 w 690034"/>
                <a:gd name="connsiteY9" fmla="*/ 1011767 h 1189567"/>
                <a:gd name="connsiteX10" fmla="*/ 609600 w 690034"/>
                <a:gd name="connsiteY10" fmla="*/ 1071033 h 1189567"/>
                <a:gd name="connsiteX11" fmla="*/ 690034 w 690034"/>
                <a:gd name="connsiteY11" fmla="*/ 1189567 h 1189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90034" h="1189567">
                  <a:moveTo>
                    <a:pt x="0" y="0"/>
                  </a:moveTo>
                  <a:cubicBezTo>
                    <a:pt x="41628" y="82197"/>
                    <a:pt x="83256" y="164395"/>
                    <a:pt x="131234" y="203200"/>
                  </a:cubicBezTo>
                  <a:cubicBezTo>
                    <a:pt x="179212" y="242006"/>
                    <a:pt x="282223" y="186972"/>
                    <a:pt x="287867" y="232833"/>
                  </a:cubicBezTo>
                  <a:cubicBezTo>
                    <a:pt x="293511" y="278694"/>
                    <a:pt x="145345" y="434623"/>
                    <a:pt x="165100" y="478367"/>
                  </a:cubicBezTo>
                  <a:cubicBezTo>
                    <a:pt x="184855" y="522111"/>
                    <a:pt x="384528" y="455789"/>
                    <a:pt x="406400" y="495300"/>
                  </a:cubicBezTo>
                  <a:cubicBezTo>
                    <a:pt x="428272" y="534811"/>
                    <a:pt x="276578" y="677333"/>
                    <a:pt x="296334" y="715433"/>
                  </a:cubicBezTo>
                  <a:cubicBezTo>
                    <a:pt x="316090" y="753533"/>
                    <a:pt x="501651" y="690033"/>
                    <a:pt x="524934" y="723900"/>
                  </a:cubicBezTo>
                  <a:cubicBezTo>
                    <a:pt x="548217" y="757767"/>
                    <a:pt x="419101" y="887589"/>
                    <a:pt x="436034" y="918633"/>
                  </a:cubicBezTo>
                  <a:cubicBezTo>
                    <a:pt x="452967" y="949677"/>
                    <a:pt x="597606" y="894645"/>
                    <a:pt x="626534" y="910167"/>
                  </a:cubicBezTo>
                  <a:cubicBezTo>
                    <a:pt x="655462" y="925689"/>
                    <a:pt x="612422" y="984956"/>
                    <a:pt x="609600" y="1011767"/>
                  </a:cubicBezTo>
                  <a:cubicBezTo>
                    <a:pt x="606778" y="1038578"/>
                    <a:pt x="596194" y="1041400"/>
                    <a:pt x="609600" y="1071033"/>
                  </a:cubicBezTo>
                  <a:cubicBezTo>
                    <a:pt x="623006" y="1100666"/>
                    <a:pt x="690034" y="1189567"/>
                    <a:pt x="690034" y="1189567"/>
                  </a:cubicBezTo>
                </a:path>
              </a:pathLst>
            </a:custGeom>
            <a:ln w="22225">
              <a:solidFill>
                <a:srgbClr val="FF0000"/>
              </a:solidFill>
              <a:tailEnd type="stealth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/>
                <p:cNvSpPr txBox="1"/>
                <p:nvPr/>
              </p:nvSpPr>
              <p:spPr>
                <a:xfrm>
                  <a:off x="2017986" y="1902373"/>
                  <a:ext cx="53617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𝑖𝑛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3" name="TextBox 3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17986" y="1902373"/>
                  <a:ext cx="536172" cy="369332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4" name="Freeform 33"/>
            <p:cNvSpPr/>
            <p:nvPr/>
          </p:nvSpPr>
          <p:spPr>
            <a:xfrm rot="19839814" flipH="1">
              <a:off x="1007643" y="3954821"/>
              <a:ext cx="518709" cy="481786"/>
            </a:xfrm>
            <a:custGeom>
              <a:avLst/>
              <a:gdLst>
                <a:gd name="connsiteX0" fmla="*/ 0 w 690034"/>
                <a:gd name="connsiteY0" fmla="*/ 0 h 1189567"/>
                <a:gd name="connsiteX1" fmla="*/ 131234 w 690034"/>
                <a:gd name="connsiteY1" fmla="*/ 203200 h 1189567"/>
                <a:gd name="connsiteX2" fmla="*/ 287867 w 690034"/>
                <a:gd name="connsiteY2" fmla="*/ 232833 h 1189567"/>
                <a:gd name="connsiteX3" fmla="*/ 165100 w 690034"/>
                <a:gd name="connsiteY3" fmla="*/ 478367 h 1189567"/>
                <a:gd name="connsiteX4" fmla="*/ 406400 w 690034"/>
                <a:gd name="connsiteY4" fmla="*/ 495300 h 1189567"/>
                <a:gd name="connsiteX5" fmla="*/ 296334 w 690034"/>
                <a:gd name="connsiteY5" fmla="*/ 715433 h 1189567"/>
                <a:gd name="connsiteX6" fmla="*/ 524934 w 690034"/>
                <a:gd name="connsiteY6" fmla="*/ 723900 h 1189567"/>
                <a:gd name="connsiteX7" fmla="*/ 436034 w 690034"/>
                <a:gd name="connsiteY7" fmla="*/ 918633 h 1189567"/>
                <a:gd name="connsiteX8" fmla="*/ 626534 w 690034"/>
                <a:gd name="connsiteY8" fmla="*/ 910167 h 1189567"/>
                <a:gd name="connsiteX9" fmla="*/ 609600 w 690034"/>
                <a:gd name="connsiteY9" fmla="*/ 1011767 h 1189567"/>
                <a:gd name="connsiteX10" fmla="*/ 609600 w 690034"/>
                <a:gd name="connsiteY10" fmla="*/ 1071033 h 1189567"/>
                <a:gd name="connsiteX11" fmla="*/ 690034 w 690034"/>
                <a:gd name="connsiteY11" fmla="*/ 1189567 h 1189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90034" h="1189567">
                  <a:moveTo>
                    <a:pt x="0" y="0"/>
                  </a:moveTo>
                  <a:cubicBezTo>
                    <a:pt x="41628" y="82197"/>
                    <a:pt x="83256" y="164395"/>
                    <a:pt x="131234" y="203200"/>
                  </a:cubicBezTo>
                  <a:cubicBezTo>
                    <a:pt x="179212" y="242006"/>
                    <a:pt x="282223" y="186972"/>
                    <a:pt x="287867" y="232833"/>
                  </a:cubicBezTo>
                  <a:cubicBezTo>
                    <a:pt x="293511" y="278694"/>
                    <a:pt x="145345" y="434623"/>
                    <a:pt x="165100" y="478367"/>
                  </a:cubicBezTo>
                  <a:cubicBezTo>
                    <a:pt x="184855" y="522111"/>
                    <a:pt x="384528" y="455789"/>
                    <a:pt x="406400" y="495300"/>
                  </a:cubicBezTo>
                  <a:cubicBezTo>
                    <a:pt x="428272" y="534811"/>
                    <a:pt x="276578" y="677333"/>
                    <a:pt x="296334" y="715433"/>
                  </a:cubicBezTo>
                  <a:cubicBezTo>
                    <a:pt x="316090" y="753533"/>
                    <a:pt x="501651" y="690033"/>
                    <a:pt x="524934" y="723900"/>
                  </a:cubicBezTo>
                  <a:cubicBezTo>
                    <a:pt x="548217" y="757767"/>
                    <a:pt x="419101" y="887589"/>
                    <a:pt x="436034" y="918633"/>
                  </a:cubicBezTo>
                  <a:cubicBezTo>
                    <a:pt x="452967" y="949677"/>
                    <a:pt x="597606" y="894645"/>
                    <a:pt x="626534" y="910167"/>
                  </a:cubicBezTo>
                  <a:cubicBezTo>
                    <a:pt x="655462" y="925689"/>
                    <a:pt x="612422" y="984956"/>
                    <a:pt x="609600" y="1011767"/>
                  </a:cubicBezTo>
                  <a:cubicBezTo>
                    <a:pt x="606778" y="1038578"/>
                    <a:pt x="596194" y="1041400"/>
                    <a:pt x="609600" y="1071033"/>
                  </a:cubicBezTo>
                  <a:cubicBezTo>
                    <a:pt x="623006" y="1100666"/>
                    <a:pt x="690034" y="1189567"/>
                    <a:pt x="690034" y="1189567"/>
                  </a:cubicBezTo>
                </a:path>
              </a:pathLst>
            </a:custGeom>
            <a:ln w="38100">
              <a:solidFill>
                <a:srgbClr val="FF9900"/>
              </a:solidFill>
              <a:tailEnd type="stealth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 rot="19009558" flipH="1">
              <a:off x="1986774" y="3958643"/>
              <a:ext cx="518709" cy="481786"/>
            </a:xfrm>
            <a:custGeom>
              <a:avLst/>
              <a:gdLst>
                <a:gd name="connsiteX0" fmla="*/ 0 w 690034"/>
                <a:gd name="connsiteY0" fmla="*/ 0 h 1189567"/>
                <a:gd name="connsiteX1" fmla="*/ 131234 w 690034"/>
                <a:gd name="connsiteY1" fmla="*/ 203200 h 1189567"/>
                <a:gd name="connsiteX2" fmla="*/ 287867 w 690034"/>
                <a:gd name="connsiteY2" fmla="*/ 232833 h 1189567"/>
                <a:gd name="connsiteX3" fmla="*/ 165100 w 690034"/>
                <a:gd name="connsiteY3" fmla="*/ 478367 h 1189567"/>
                <a:gd name="connsiteX4" fmla="*/ 406400 w 690034"/>
                <a:gd name="connsiteY4" fmla="*/ 495300 h 1189567"/>
                <a:gd name="connsiteX5" fmla="*/ 296334 w 690034"/>
                <a:gd name="connsiteY5" fmla="*/ 715433 h 1189567"/>
                <a:gd name="connsiteX6" fmla="*/ 524934 w 690034"/>
                <a:gd name="connsiteY6" fmla="*/ 723900 h 1189567"/>
                <a:gd name="connsiteX7" fmla="*/ 436034 w 690034"/>
                <a:gd name="connsiteY7" fmla="*/ 918633 h 1189567"/>
                <a:gd name="connsiteX8" fmla="*/ 626534 w 690034"/>
                <a:gd name="connsiteY8" fmla="*/ 910167 h 1189567"/>
                <a:gd name="connsiteX9" fmla="*/ 609600 w 690034"/>
                <a:gd name="connsiteY9" fmla="*/ 1011767 h 1189567"/>
                <a:gd name="connsiteX10" fmla="*/ 609600 w 690034"/>
                <a:gd name="connsiteY10" fmla="*/ 1071033 h 1189567"/>
                <a:gd name="connsiteX11" fmla="*/ 690034 w 690034"/>
                <a:gd name="connsiteY11" fmla="*/ 1189567 h 1189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90034" h="1189567">
                  <a:moveTo>
                    <a:pt x="0" y="0"/>
                  </a:moveTo>
                  <a:cubicBezTo>
                    <a:pt x="41628" y="82197"/>
                    <a:pt x="83256" y="164395"/>
                    <a:pt x="131234" y="203200"/>
                  </a:cubicBezTo>
                  <a:cubicBezTo>
                    <a:pt x="179212" y="242006"/>
                    <a:pt x="282223" y="186972"/>
                    <a:pt x="287867" y="232833"/>
                  </a:cubicBezTo>
                  <a:cubicBezTo>
                    <a:pt x="293511" y="278694"/>
                    <a:pt x="145345" y="434623"/>
                    <a:pt x="165100" y="478367"/>
                  </a:cubicBezTo>
                  <a:cubicBezTo>
                    <a:pt x="184855" y="522111"/>
                    <a:pt x="384528" y="455789"/>
                    <a:pt x="406400" y="495300"/>
                  </a:cubicBezTo>
                  <a:cubicBezTo>
                    <a:pt x="428272" y="534811"/>
                    <a:pt x="276578" y="677333"/>
                    <a:pt x="296334" y="715433"/>
                  </a:cubicBezTo>
                  <a:cubicBezTo>
                    <a:pt x="316090" y="753533"/>
                    <a:pt x="501651" y="690033"/>
                    <a:pt x="524934" y="723900"/>
                  </a:cubicBezTo>
                  <a:cubicBezTo>
                    <a:pt x="548217" y="757767"/>
                    <a:pt x="419101" y="887589"/>
                    <a:pt x="436034" y="918633"/>
                  </a:cubicBezTo>
                  <a:cubicBezTo>
                    <a:pt x="452967" y="949677"/>
                    <a:pt x="597606" y="894645"/>
                    <a:pt x="626534" y="910167"/>
                  </a:cubicBezTo>
                  <a:cubicBezTo>
                    <a:pt x="655462" y="925689"/>
                    <a:pt x="612422" y="984956"/>
                    <a:pt x="609600" y="1011767"/>
                  </a:cubicBezTo>
                  <a:cubicBezTo>
                    <a:pt x="606778" y="1038578"/>
                    <a:pt x="596194" y="1041400"/>
                    <a:pt x="609600" y="1071033"/>
                  </a:cubicBezTo>
                  <a:cubicBezTo>
                    <a:pt x="623006" y="1100666"/>
                    <a:pt x="690034" y="1189567"/>
                    <a:pt x="690034" y="1189567"/>
                  </a:cubicBezTo>
                </a:path>
              </a:pathLst>
            </a:custGeom>
            <a:ln w="38100">
              <a:solidFill>
                <a:srgbClr val="FF9900"/>
              </a:solidFill>
              <a:tailEnd type="stealth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 rot="17729376" flipH="1">
              <a:off x="2907464" y="3928187"/>
              <a:ext cx="518709" cy="481786"/>
            </a:xfrm>
            <a:custGeom>
              <a:avLst/>
              <a:gdLst>
                <a:gd name="connsiteX0" fmla="*/ 0 w 690034"/>
                <a:gd name="connsiteY0" fmla="*/ 0 h 1189567"/>
                <a:gd name="connsiteX1" fmla="*/ 131234 w 690034"/>
                <a:gd name="connsiteY1" fmla="*/ 203200 h 1189567"/>
                <a:gd name="connsiteX2" fmla="*/ 287867 w 690034"/>
                <a:gd name="connsiteY2" fmla="*/ 232833 h 1189567"/>
                <a:gd name="connsiteX3" fmla="*/ 165100 w 690034"/>
                <a:gd name="connsiteY3" fmla="*/ 478367 h 1189567"/>
                <a:gd name="connsiteX4" fmla="*/ 406400 w 690034"/>
                <a:gd name="connsiteY4" fmla="*/ 495300 h 1189567"/>
                <a:gd name="connsiteX5" fmla="*/ 296334 w 690034"/>
                <a:gd name="connsiteY5" fmla="*/ 715433 h 1189567"/>
                <a:gd name="connsiteX6" fmla="*/ 524934 w 690034"/>
                <a:gd name="connsiteY6" fmla="*/ 723900 h 1189567"/>
                <a:gd name="connsiteX7" fmla="*/ 436034 w 690034"/>
                <a:gd name="connsiteY7" fmla="*/ 918633 h 1189567"/>
                <a:gd name="connsiteX8" fmla="*/ 626534 w 690034"/>
                <a:gd name="connsiteY8" fmla="*/ 910167 h 1189567"/>
                <a:gd name="connsiteX9" fmla="*/ 609600 w 690034"/>
                <a:gd name="connsiteY9" fmla="*/ 1011767 h 1189567"/>
                <a:gd name="connsiteX10" fmla="*/ 609600 w 690034"/>
                <a:gd name="connsiteY10" fmla="*/ 1071033 h 1189567"/>
                <a:gd name="connsiteX11" fmla="*/ 690034 w 690034"/>
                <a:gd name="connsiteY11" fmla="*/ 1189567 h 1189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90034" h="1189567">
                  <a:moveTo>
                    <a:pt x="0" y="0"/>
                  </a:moveTo>
                  <a:cubicBezTo>
                    <a:pt x="41628" y="82197"/>
                    <a:pt x="83256" y="164395"/>
                    <a:pt x="131234" y="203200"/>
                  </a:cubicBezTo>
                  <a:cubicBezTo>
                    <a:pt x="179212" y="242006"/>
                    <a:pt x="282223" y="186972"/>
                    <a:pt x="287867" y="232833"/>
                  </a:cubicBezTo>
                  <a:cubicBezTo>
                    <a:pt x="293511" y="278694"/>
                    <a:pt x="145345" y="434623"/>
                    <a:pt x="165100" y="478367"/>
                  </a:cubicBezTo>
                  <a:cubicBezTo>
                    <a:pt x="184855" y="522111"/>
                    <a:pt x="384528" y="455789"/>
                    <a:pt x="406400" y="495300"/>
                  </a:cubicBezTo>
                  <a:cubicBezTo>
                    <a:pt x="428272" y="534811"/>
                    <a:pt x="276578" y="677333"/>
                    <a:pt x="296334" y="715433"/>
                  </a:cubicBezTo>
                  <a:cubicBezTo>
                    <a:pt x="316090" y="753533"/>
                    <a:pt x="501651" y="690033"/>
                    <a:pt x="524934" y="723900"/>
                  </a:cubicBezTo>
                  <a:cubicBezTo>
                    <a:pt x="548217" y="757767"/>
                    <a:pt x="419101" y="887589"/>
                    <a:pt x="436034" y="918633"/>
                  </a:cubicBezTo>
                  <a:cubicBezTo>
                    <a:pt x="452967" y="949677"/>
                    <a:pt x="597606" y="894645"/>
                    <a:pt x="626534" y="910167"/>
                  </a:cubicBezTo>
                  <a:cubicBezTo>
                    <a:pt x="655462" y="925689"/>
                    <a:pt x="612422" y="984956"/>
                    <a:pt x="609600" y="1011767"/>
                  </a:cubicBezTo>
                  <a:cubicBezTo>
                    <a:pt x="606778" y="1038578"/>
                    <a:pt x="596194" y="1041400"/>
                    <a:pt x="609600" y="1071033"/>
                  </a:cubicBezTo>
                  <a:cubicBezTo>
                    <a:pt x="623006" y="1100666"/>
                    <a:pt x="690034" y="1189567"/>
                    <a:pt x="690034" y="1189567"/>
                  </a:cubicBezTo>
                </a:path>
              </a:pathLst>
            </a:custGeom>
            <a:ln w="38100">
              <a:solidFill>
                <a:srgbClr val="FF9900"/>
              </a:solidFill>
              <a:tailEnd type="stealth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Box 36"/>
                <p:cNvSpPr txBox="1"/>
                <p:nvPr/>
              </p:nvSpPr>
              <p:spPr>
                <a:xfrm>
                  <a:off x="3300250" y="4298731"/>
                  <a:ext cx="65158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𝑜𝑢𝑡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7" name="TextBox 3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00250" y="4298731"/>
                  <a:ext cx="651589" cy="369332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9" name="Straight Arrow Connector 38"/>
            <p:cNvCxnSpPr/>
            <p:nvPr/>
          </p:nvCxnSpPr>
          <p:spPr>
            <a:xfrm>
              <a:off x="4014954" y="2974427"/>
              <a:ext cx="0" cy="1481959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Explosion 2 41"/>
            <p:cNvSpPr/>
            <p:nvPr/>
          </p:nvSpPr>
          <p:spPr>
            <a:xfrm>
              <a:off x="1723698" y="3468414"/>
              <a:ext cx="1124607" cy="241738"/>
            </a:xfrm>
            <a:prstGeom prst="irregularSeal2">
              <a:avLst/>
            </a:prstGeom>
            <a:solidFill>
              <a:srgbClr val="FFC000">
                <a:alpha val="28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Box 42"/>
                <p:cNvSpPr txBox="1"/>
                <p:nvPr/>
              </p:nvSpPr>
              <p:spPr>
                <a:xfrm>
                  <a:off x="3258208" y="3468414"/>
                  <a:ext cx="44595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1" dirty="0">
                            <a:latin typeface="Cambria Math" panose="02040503050406030204" pitchFamily="18" charset="0"/>
                          </a:rPr>
                          <m:t>𝑻</m:t>
                        </m:r>
                      </m:oMath>
                    </m:oMathPara>
                  </a14:m>
                  <a:endParaRPr lang="en-US" sz="2400" b="1" dirty="0"/>
                </a:p>
              </p:txBody>
            </p:sp>
          </mc:Choice>
          <mc:Fallback xmlns="">
            <p:sp>
              <p:nvSpPr>
                <p:cNvPr id="43" name="TextBox 4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58208" y="3468414"/>
                  <a:ext cx="445956" cy="461665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6523932" y="2627885"/>
                <a:ext cx="7055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𝜶</m:t>
                          </m:r>
                        </m:e>
                        <m:sub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𝒔𝒖𝒏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9932" y="2627885"/>
                <a:ext cx="705578" cy="369332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8198410" y="3524895"/>
                <a:ext cx="5532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𝝐</m:t>
                          </m:r>
                        </m:e>
                        <m:sub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𝑰𝑹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4409" y="3524895"/>
                <a:ext cx="553293" cy="369332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7776543" y="2543628"/>
                <a:ext cx="44595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>
                          <a:latin typeface="Cambria Math" panose="02040503050406030204" pitchFamily="18" charset="0"/>
                        </a:rPr>
                        <m:t>𝑻</m:t>
                      </m:r>
                    </m:oMath>
                  </m:oMathPara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2542" y="2543627"/>
                <a:ext cx="445955" cy="461665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8490195" y="3958012"/>
                <a:ext cx="44595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>
                          <a:latin typeface="Cambria Math" panose="02040503050406030204" pitchFamily="18" charset="0"/>
                        </a:rPr>
                        <m:t>𝑻</m:t>
                      </m:r>
                    </m:oMath>
                  </m:oMathPara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6194" y="3958011"/>
                <a:ext cx="445955" cy="461665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/>
          <p:cNvGrpSpPr/>
          <p:nvPr/>
        </p:nvGrpSpPr>
        <p:grpSpPr>
          <a:xfrm>
            <a:off x="5715703" y="2681352"/>
            <a:ext cx="4121682" cy="3536283"/>
            <a:chOff x="6429452" y="2667682"/>
            <a:chExt cx="3454291" cy="2963682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6519614" y="3732037"/>
              <a:ext cx="2997004" cy="1533678"/>
            </a:xfrm>
            <a:prstGeom prst="rect">
              <a:avLst/>
            </a:prstGeom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29452" y="2667682"/>
              <a:ext cx="3454291" cy="2963682"/>
            </a:xfrm>
            <a:prstGeom prst="rect">
              <a:avLst/>
            </a:prstGeom>
          </p:spPr>
        </p:pic>
        <p:sp>
          <p:nvSpPr>
            <p:cNvPr id="10" name="Down Arrow 9"/>
            <p:cNvSpPr/>
            <p:nvPr/>
          </p:nvSpPr>
          <p:spPr>
            <a:xfrm rot="10800000">
              <a:off x="7361810" y="3297210"/>
              <a:ext cx="336331" cy="325820"/>
            </a:xfrm>
            <a:prstGeom prst="downArrow">
              <a:avLst/>
            </a:prstGeom>
            <a:solidFill>
              <a:srgbClr val="FF0000">
                <a:alpha val="47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Down Arrow 40"/>
            <p:cNvSpPr/>
            <p:nvPr/>
          </p:nvSpPr>
          <p:spPr>
            <a:xfrm>
              <a:off x="8471386" y="4049056"/>
              <a:ext cx="336331" cy="325820"/>
            </a:xfrm>
            <a:prstGeom prst="downArrow">
              <a:avLst/>
            </a:prstGeom>
            <a:solidFill>
              <a:srgbClr val="00B0F0">
                <a:alpha val="47000"/>
              </a:srgbClr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724327" y="2095856"/>
            <a:ext cx="2162755" cy="1602042"/>
          </a:xfrm>
          <a:prstGeom prst="rect">
            <a:avLst/>
          </a:prstGeom>
        </p:spPr>
      </p:pic>
      <p:pic>
        <p:nvPicPr>
          <p:cNvPr id="47" name="Picture 6" descr="Burning Sun transparent PNG - Stick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434" y="2001736"/>
            <a:ext cx="1326483" cy="1326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extBox 48"/>
          <p:cNvSpPr txBox="1"/>
          <p:nvPr/>
        </p:nvSpPr>
        <p:spPr>
          <a:xfrm>
            <a:off x="7925031" y="6259935"/>
            <a:ext cx="3766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A. </a:t>
            </a:r>
            <a:r>
              <a:rPr lang="en-US" dirty="0" err="1" smtClean="0">
                <a:solidFill>
                  <a:schemeClr val="bg1"/>
                </a:solidFill>
              </a:rPr>
              <a:t>Davoyan</a:t>
            </a:r>
            <a:r>
              <a:rPr lang="en-US" dirty="0" smtClean="0">
                <a:solidFill>
                  <a:schemeClr val="bg1"/>
                </a:solidFill>
              </a:rPr>
              <a:t> et al., </a:t>
            </a:r>
            <a:r>
              <a:rPr lang="en-US" dirty="0" err="1" smtClean="0">
                <a:solidFill>
                  <a:schemeClr val="bg1"/>
                </a:solidFill>
              </a:rPr>
              <a:t>Optica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8, 722 (2021)</a:t>
            </a:r>
          </a:p>
        </p:txBody>
      </p:sp>
      <p:sp>
        <p:nvSpPr>
          <p:cNvPr id="50" name="Subtitle 2"/>
          <p:cNvSpPr txBox="1">
            <a:spLocks/>
          </p:cNvSpPr>
          <p:nvPr/>
        </p:nvSpPr>
        <p:spPr>
          <a:xfrm>
            <a:off x="453720" y="641195"/>
            <a:ext cx="11517701" cy="870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9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Solar radiation flux and thermal balance</a:t>
            </a:r>
          </a:p>
        </p:txBody>
      </p:sp>
    </p:spTree>
    <p:extLst>
      <p:ext uri="{BB962C8B-B14F-4D97-AF65-F5344CB8AC3E}">
        <p14:creationId xmlns:p14="http://schemas.microsoft.com/office/powerpoint/2010/main" val="82369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5787917" y="900654"/>
            <a:ext cx="5210511" cy="4271965"/>
            <a:chOff x="3757863" y="1371601"/>
            <a:chExt cx="4724400" cy="3873415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57863" y="1444541"/>
              <a:ext cx="4724400" cy="3800475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6" name="TextBox 25"/>
                <p:cNvSpPr txBox="1"/>
                <p:nvPr/>
              </p:nvSpPr>
              <p:spPr>
                <a:xfrm>
                  <a:off x="6009773" y="1371601"/>
                  <a:ext cx="90441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</a:rPr>
                        <m:t>𝝐</m:t>
                      </m:r>
                      <m:r>
                        <a:rPr lang="en-US" b="1" i="1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b="1" i="1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a14:m>
                  <a:r>
                    <a:rPr lang="en-US" b="1" dirty="0" smtClean="0">
                      <a:solidFill>
                        <a:srgbClr val="0000FF"/>
                      </a:solidFill>
                    </a:rPr>
                    <a:t>7</a:t>
                  </a:r>
                  <a:endParaRPr lang="en-US" b="1" dirty="0">
                    <a:solidFill>
                      <a:srgbClr val="0000FF"/>
                    </a:solidFill>
                  </a:endParaRPr>
                </a:p>
              </p:txBody>
            </p:sp>
          </mc:Choice>
          <mc:Fallback>
            <p:sp>
              <p:nvSpPr>
                <p:cNvPr id="26" name="TextBox 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09773" y="1371601"/>
                  <a:ext cx="904415" cy="369332"/>
                </a:xfrm>
                <a:prstGeom prst="rect">
                  <a:avLst/>
                </a:prstGeom>
                <a:blipFill>
                  <a:blip r:embed="rId4"/>
                  <a:stretch>
                    <a:fillRect t="-8955" b="-134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8" name="TextBox 27"/>
                <p:cNvSpPr txBox="1"/>
                <p:nvPr/>
              </p:nvSpPr>
              <p:spPr>
                <a:xfrm>
                  <a:off x="4806617" y="2003259"/>
                  <a:ext cx="119455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𝜶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𝟏𝟓</m:t>
                        </m:r>
                      </m:oMath>
                    </m:oMathPara>
                  </a14:m>
                  <a:endParaRPr lang="en-US" b="1" dirty="0"/>
                </a:p>
              </p:txBody>
            </p:sp>
          </mc:Choice>
          <mc:Fallback>
            <p:sp>
              <p:nvSpPr>
                <p:cNvPr id="28" name="TextBox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06617" y="2003259"/>
                  <a:ext cx="1194558" cy="36933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9" name="TextBox 28"/>
                <p:cNvSpPr txBox="1"/>
                <p:nvPr/>
              </p:nvSpPr>
              <p:spPr>
                <a:xfrm>
                  <a:off x="4868780" y="2955758"/>
                  <a:ext cx="59984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oMath>
                    </m:oMathPara>
                  </a14:m>
                  <a:endParaRPr lang="en-US" b="1" dirty="0"/>
                </a:p>
              </p:txBody>
            </p:sp>
          </mc:Choice>
          <mc:Fallback>
            <p:sp>
              <p:nvSpPr>
                <p:cNvPr id="29" name="TextBox 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68780" y="2955758"/>
                  <a:ext cx="599844" cy="369332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0" name="TextBox 29"/>
                <p:cNvSpPr txBox="1"/>
                <p:nvPr/>
              </p:nvSpPr>
              <p:spPr>
                <a:xfrm>
                  <a:off x="5797217" y="4052637"/>
                  <a:ext cx="73770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𝟎𝟐</m:t>
                      </m:r>
                    </m:oMath>
                  </a14:m>
                  <a:r>
                    <a:rPr lang="en-US" b="1" dirty="0" smtClean="0"/>
                    <a:t> </a:t>
                  </a:r>
                  <a:endParaRPr lang="en-US" b="1" dirty="0"/>
                </a:p>
              </p:txBody>
            </p:sp>
          </mc:Choice>
          <mc:Fallback>
            <p:sp>
              <p:nvSpPr>
                <p:cNvPr id="30" name="TextBox 2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97217" y="4052637"/>
                  <a:ext cx="737702" cy="369332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8" name="Picture 7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674" y="3736988"/>
            <a:ext cx="1663510" cy="1911119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585757" y="288590"/>
            <a:ext cx="7570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00FF"/>
                </a:solidFill>
                <a:cs typeface="Arial" panose="020B0604020202020204" pitchFamily="34" charset="0"/>
              </a:rPr>
              <a:t>Sail Materials for Small Perihelion </a:t>
            </a:r>
            <a:r>
              <a:rPr lang="en-US" altLang="zh-CN" sz="3600" b="1" dirty="0">
                <a:solidFill>
                  <a:srgbClr val="0000FF"/>
                </a:solidFill>
                <a:cs typeface="Arial" panose="020B0604020202020204" pitchFamily="34" charset="0"/>
              </a:rPr>
              <a:t>P</a:t>
            </a:r>
            <a:r>
              <a:rPr lang="en-US" altLang="zh-CN" sz="3600" b="1" dirty="0" smtClean="0">
                <a:solidFill>
                  <a:srgbClr val="0000FF"/>
                </a:solidFill>
                <a:cs typeface="Arial" panose="020B0604020202020204" pitchFamily="34" charset="0"/>
              </a:rPr>
              <a:t>ass</a:t>
            </a:r>
            <a:endParaRPr lang="en-US" sz="3600" dirty="0"/>
          </a:p>
        </p:txBody>
      </p:sp>
      <p:sp>
        <p:nvSpPr>
          <p:cNvPr id="2" name="Rectangle 1"/>
          <p:cNvSpPr/>
          <p:nvPr/>
        </p:nvSpPr>
        <p:spPr>
          <a:xfrm>
            <a:off x="1217943" y="1323987"/>
            <a:ext cx="1710267" cy="1888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868815" y="1586230"/>
            <a:ext cx="3822487" cy="1933727"/>
            <a:chOff x="599139" y="1778002"/>
            <a:chExt cx="5855428" cy="2962154"/>
          </a:xfrm>
        </p:grpSpPr>
        <p:pic>
          <p:nvPicPr>
            <p:cNvPr id="16" name="图片 10">
              <a:extLst>
                <a:ext uri="{FF2B5EF4-FFF2-40B4-BE49-F238E27FC236}">
                  <a16:creationId xmlns:a16="http://schemas.microsoft.com/office/drawing/2014/main" id="{94F96676-8F2C-4478-81B7-714926C652D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139" y="2779138"/>
              <a:ext cx="5203847" cy="1961018"/>
            </a:xfrm>
            <a:prstGeom prst="rect">
              <a:avLst/>
            </a:prstGeom>
          </p:spPr>
        </p:pic>
        <p:sp>
          <p:nvSpPr>
            <p:cNvPr id="17" name="文本框 11">
              <a:extLst>
                <a:ext uri="{FF2B5EF4-FFF2-40B4-BE49-F238E27FC236}">
                  <a16:creationId xmlns:a16="http://schemas.microsoft.com/office/drawing/2014/main" id="{C30D2575-8633-493B-BAEA-D624BADD9F59}"/>
                </a:ext>
              </a:extLst>
            </p:cNvPr>
            <p:cNvSpPr txBox="1"/>
            <p:nvPr/>
          </p:nvSpPr>
          <p:spPr>
            <a:xfrm>
              <a:off x="3669402" y="3081900"/>
              <a:ext cx="968823" cy="3619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685800">
                <a:defRPr/>
              </a:pPr>
              <a:r>
                <a:rPr lang="en-US" altLang="zh-CN" sz="1500" dirty="0" smtClean="0">
                  <a:latin typeface="Helvetica"/>
                  <a:ea typeface="宋体" panose="02010600030101010101" pitchFamily="2" charset="-122"/>
                </a:rPr>
                <a:t>metals</a:t>
              </a:r>
              <a:endParaRPr lang="en-US" altLang="zh-CN" sz="1500" dirty="0">
                <a:latin typeface="Helvetica"/>
                <a:ea typeface="宋体" panose="02010600030101010101" pitchFamily="2" charset="-122"/>
              </a:endParaRPr>
            </a:p>
          </p:txBody>
        </p:sp>
        <p:sp>
          <p:nvSpPr>
            <p:cNvPr id="18" name="文本框 12">
              <a:extLst>
                <a:ext uri="{FF2B5EF4-FFF2-40B4-BE49-F238E27FC236}">
                  <a16:creationId xmlns:a16="http://schemas.microsoft.com/office/drawing/2014/main" id="{2655BB4F-453E-4F24-A15B-1427E2D7AEF5}"/>
                </a:ext>
              </a:extLst>
            </p:cNvPr>
            <p:cNvSpPr txBox="1"/>
            <p:nvPr/>
          </p:nvSpPr>
          <p:spPr>
            <a:xfrm rot="21107741">
              <a:off x="1601679" y="4177584"/>
              <a:ext cx="4852888" cy="3535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685800">
                <a:defRPr/>
              </a:pPr>
              <a:r>
                <a:rPr lang="en-US" altLang="zh-CN" sz="1500" dirty="0">
                  <a:latin typeface="Helvetica"/>
                  <a:ea typeface="宋体" panose="02010600030101010101" pitchFamily="2" charset="-122"/>
                </a:rPr>
                <a:t>High temperature inorganic film</a:t>
              </a:r>
            </a:p>
          </p:txBody>
        </p:sp>
        <p:sp>
          <p:nvSpPr>
            <p:cNvPr id="19" name="文字方塊 15"/>
            <p:cNvSpPr txBox="1"/>
            <p:nvPr/>
          </p:nvSpPr>
          <p:spPr>
            <a:xfrm rot="20963211">
              <a:off x="4884196" y="3375729"/>
              <a:ext cx="672818" cy="2828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TW" sz="1200" dirty="0"/>
                <a:t>100nm</a:t>
              </a:r>
              <a:endParaRPr lang="zh-TW" altLang="en-US" sz="1200" dirty="0" err="1"/>
            </a:p>
          </p:txBody>
        </p:sp>
        <p:sp>
          <p:nvSpPr>
            <p:cNvPr id="20" name="文字方塊 16"/>
            <p:cNvSpPr txBox="1"/>
            <p:nvPr/>
          </p:nvSpPr>
          <p:spPr>
            <a:xfrm rot="21164759">
              <a:off x="4104315" y="3784334"/>
              <a:ext cx="1537168" cy="2828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TW" sz="1200" dirty="0"/>
                <a:t>500nm-1000nm</a:t>
              </a:r>
              <a:endParaRPr lang="zh-TW" altLang="en-US" sz="1200" dirty="0" err="1"/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1676402" y="2108199"/>
              <a:ext cx="1296061" cy="755606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1405467" y="2159002"/>
              <a:ext cx="567266" cy="973667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1718733" y="1778002"/>
              <a:ext cx="2082800" cy="618067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內容版面配置區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84053" y="4042998"/>
            <a:ext cx="1951364" cy="1463523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2843543" y="3059654"/>
            <a:ext cx="1422401" cy="91439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1929143" y="2932654"/>
            <a:ext cx="787400" cy="122766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6" descr="Burning Sun transparent PNG - Stick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981" y="900654"/>
            <a:ext cx="1326483" cy="1326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TextBox 53"/>
          <p:cNvSpPr txBox="1"/>
          <p:nvPr/>
        </p:nvSpPr>
        <p:spPr>
          <a:xfrm>
            <a:off x="830641" y="5712839"/>
            <a:ext cx="3955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</a:rPr>
              <a:t>Estimated density: &lt;1.5 g/m</a:t>
            </a:r>
            <a:r>
              <a:rPr lang="en-US" b="1" baseline="30000" dirty="0">
                <a:solidFill>
                  <a:srgbClr val="0000FF"/>
                </a:solidFill>
              </a:rPr>
              <a:t>2</a:t>
            </a:r>
            <a:r>
              <a:rPr lang="en-US" b="1" dirty="0">
                <a:solidFill>
                  <a:srgbClr val="0000FF"/>
                </a:solidFill>
              </a:rPr>
              <a:t> </a:t>
            </a:r>
          </a:p>
          <a:p>
            <a:r>
              <a:rPr lang="en-US" dirty="0"/>
              <a:t>Tested at ~500C (no degradation found)</a:t>
            </a:r>
          </a:p>
        </p:txBody>
      </p:sp>
      <p:sp>
        <p:nvSpPr>
          <p:cNvPr id="55" name="Content Placeholder 2">
            <a:extLst>
              <a:ext uri="{FF2B5EF4-FFF2-40B4-BE49-F238E27FC236}">
                <a16:creationId xmlns:a16="http://schemas.microsoft.com/office/drawing/2014/main" id="{EECA9986-98BE-4AD9-98B8-912486473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0921" y="5464562"/>
            <a:ext cx="6202381" cy="844077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Range of materials developed for small perihelion missions</a:t>
            </a:r>
            <a:endParaRPr lang="en-US" sz="2400" b="1" dirty="0"/>
          </a:p>
          <a:p>
            <a:r>
              <a:rPr lang="en-US" sz="2400" b="1" dirty="0" smtClean="0"/>
              <a:t>Sail temperature &lt;700 K at 0.1 AU perihelion</a:t>
            </a:r>
          </a:p>
        </p:txBody>
      </p:sp>
      <p:pic>
        <p:nvPicPr>
          <p:cNvPr id="56" name="Picture 2" descr="How Do Solar Sails Work?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071" y="792594"/>
            <a:ext cx="2112821" cy="1376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30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58778" y="129735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SailCraft</a:t>
            </a:r>
            <a:r>
              <a:rPr lang="en-US" sz="3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3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rchitecture </a:t>
            </a:r>
            <a:endParaRPr lang="en-US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NEA Scout (Near Earth Asteroid Scout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78" y="1727147"/>
            <a:ext cx="5602507" cy="380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52368" y="1203927"/>
            <a:ext cx="30687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NEA Scout example</a:t>
            </a:r>
            <a:endParaRPr lang="en-US" sz="2800" b="1" dirty="0"/>
          </a:p>
        </p:txBody>
      </p:sp>
      <p:pic>
        <p:nvPicPr>
          <p:cNvPr id="2052" name="Picture 4" descr="Near-Earth Asteroid Scout - Wikiped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19" y="1628293"/>
            <a:ext cx="5906223" cy="400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8778" y="5634681"/>
            <a:ext cx="19498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/>
              <a:t>6U </a:t>
            </a:r>
            <a:r>
              <a:rPr lang="en-US" sz="2400" b="1" dirty="0" err="1" smtClean="0"/>
              <a:t>cubesat</a:t>
            </a:r>
            <a:endParaRPr lang="en-US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/>
              <a:t>14 kg mass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/>
              <a:t>85 m2 sail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11973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58778" y="129735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SailCraft</a:t>
            </a:r>
            <a:r>
              <a:rPr lang="en-US" sz="3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3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rchitecture </a:t>
            </a:r>
            <a:endParaRPr lang="en-US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8778" y="1190715"/>
            <a:ext cx="8297015" cy="239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~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15kg 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spacecraft 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bus 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~2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g/m</a:t>
            </a:r>
            <a:r>
              <a:rPr lang="en-US" sz="2800" baseline="30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sail material areal </a:t>
            </a: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density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50-70g/m boom density</a:t>
            </a:r>
          </a:p>
          <a:p>
            <a:pPr marL="28575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50m x 50m sail area</a:t>
            </a:r>
          </a:p>
          <a:p>
            <a:pPr marL="28575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~25 kg total mass </a:t>
            </a:r>
            <a:endParaRPr lang="en-US" sz="24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074" name="Picture 2" descr="12U CubeSat Platform Cubesat Platforms | CubeSat by EnduroSa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395" y="1069294"/>
            <a:ext cx="5968320" cy="5968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967293" y="5580845"/>
            <a:ext cx="30346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12U – 16U CubeSat</a:t>
            </a:r>
            <a:endParaRPr lang="en-US" sz="2800" b="1" dirty="0"/>
          </a:p>
        </p:txBody>
      </p:sp>
      <p:pic>
        <p:nvPicPr>
          <p:cNvPr id="3076" name="Picture 4" descr="NEA Scout Solar Sail Deployment - YouTub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293" y="73542"/>
            <a:ext cx="4224707" cy="237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/>
          <p:cNvCxnSpPr>
            <a:endCxn id="3076" idx="1"/>
          </p:cNvCxnSpPr>
          <p:nvPr/>
        </p:nvCxnSpPr>
        <p:spPr>
          <a:xfrm flipH="1" flipV="1">
            <a:off x="7967293" y="1261741"/>
            <a:ext cx="1077262" cy="2447846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9911443" y="1261741"/>
            <a:ext cx="2117272" cy="2326425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843" y="3914494"/>
            <a:ext cx="4376057" cy="2282749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 flipV="1">
            <a:off x="5061857" y="3588166"/>
            <a:ext cx="4245429" cy="1467702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609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7763777" y="2659381"/>
            <a:ext cx="4050633" cy="3816641"/>
            <a:chOff x="1618768" y="846149"/>
            <a:chExt cx="5264826" cy="5417053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82193" y="846149"/>
              <a:ext cx="5015170" cy="5417053"/>
            </a:xfrm>
            <a:prstGeom prst="rect">
              <a:avLst/>
            </a:prstGeom>
            <a:ln w="19050">
              <a:solidFill>
                <a:schemeClr val="bg1"/>
              </a:solidFill>
            </a:ln>
          </p:spPr>
        </p:pic>
        <p:sp>
          <p:nvSpPr>
            <p:cNvPr id="45" name="TextBox 44"/>
            <p:cNvSpPr txBox="1"/>
            <p:nvPr/>
          </p:nvSpPr>
          <p:spPr>
            <a:xfrm>
              <a:off x="1618768" y="2618551"/>
              <a:ext cx="1480824" cy="7496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0000FF"/>
                  </a:solidFill>
                </a:rPr>
                <a:t>&lt;10R</a:t>
              </a:r>
              <a:r>
                <a:rPr lang="en-US" sz="2400" b="1" baseline="-25000" dirty="0">
                  <a:solidFill>
                    <a:srgbClr val="0000FF"/>
                  </a:solidFill>
                </a:rPr>
                <a:t>☼</a:t>
              </a:r>
            </a:p>
          </p:txBody>
        </p:sp>
        <p:grpSp>
          <p:nvGrpSpPr>
            <p:cNvPr id="46" name="Group 45"/>
            <p:cNvGrpSpPr/>
            <p:nvPr/>
          </p:nvGrpSpPr>
          <p:grpSpPr>
            <a:xfrm rot="10226000">
              <a:off x="4920547" y="4058309"/>
              <a:ext cx="1963047" cy="1689261"/>
              <a:chOff x="3116460" y="499566"/>
              <a:chExt cx="1963047" cy="1689261"/>
            </a:xfrm>
          </p:grpSpPr>
          <p:cxnSp>
            <p:nvCxnSpPr>
              <p:cNvPr id="47" name="Straight Arrow Connector 46"/>
              <p:cNvCxnSpPr/>
              <p:nvPr/>
            </p:nvCxnSpPr>
            <p:spPr>
              <a:xfrm flipH="1">
                <a:off x="3390315" y="1019908"/>
                <a:ext cx="147710" cy="71041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 w="sm" len="med"/>
                <a:tailEnd type="triangle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8" name="Picture 4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8456973">
                <a:off x="3796017" y="806931"/>
                <a:ext cx="450000" cy="798750"/>
              </a:xfrm>
              <a:prstGeom prst="rect">
                <a:avLst/>
              </a:prstGeom>
            </p:spPr>
          </p:pic>
          <p:sp>
            <p:nvSpPr>
              <p:cNvPr id="49" name="Rectangle 48"/>
              <p:cNvSpPr/>
              <p:nvPr/>
            </p:nvSpPr>
            <p:spPr>
              <a:xfrm>
                <a:off x="3491712" y="629912"/>
                <a:ext cx="407406" cy="407406"/>
              </a:xfrm>
              <a:prstGeom prst="rect">
                <a:avLst/>
              </a:prstGeom>
              <a:solidFill>
                <a:srgbClr val="7030A0"/>
              </a:solidFill>
              <a:ln>
                <a:solidFill>
                  <a:srgbClr val="0000CC"/>
                </a:solidFill>
              </a:ln>
              <a:scene3d>
                <a:camera prst="isometricTopUp">
                  <a:rot lat="17782285" lon="20034018" rev="3350167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0" name="Picture 4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0800000">
                <a:off x="4616632" y="783486"/>
                <a:ext cx="450000" cy="798750"/>
              </a:xfrm>
              <a:prstGeom prst="rect">
                <a:avLst/>
              </a:prstGeom>
            </p:spPr>
          </p:pic>
          <p:pic>
            <p:nvPicPr>
              <p:cNvPr id="51" name="Picture 50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5119340">
                <a:off x="3624859" y="1557207"/>
                <a:ext cx="450000" cy="798750"/>
              </a:xfrm>
              <a:prstGeom prst="rect">
                <a:avLst/>
              </a:prstGeom>
            </p:spPr>
          </p:pic>
          <p:sp>
            <p:nvSpPr>
              <p:cNvPr id="52" name="Rectangle 51"/>
              <p:cNvSpPr/>
              <p:nvPr/>
            </p:nvSpPr>
            <p:spPr>
              <a:xfrm rot="20860643">
                <a:off x="3116460" y="1781421"/>
                <a:ext cx="407406" cy="407406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2">
                      <a:lumMod val="75000"/>
                    </a:schemeClr>
                  </a:gs>
                  <a:gs pos="0">
                    <a:srgbClr val="7030A0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solidFill>
                  <a:srgbClr val="0000CC"/>
                </a:solidFill>
              </a:ln>
              <a:scene3d>
                <a:camera prst="isometricTopUp">
                  <a:rot lat="18315797" lon="20653163" rev="5597472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4672101" y="499566"/>
                <a:ext cx="407406" cy="407406"/>
              </a:xfrm>
              <a:prstGeom prst="rect">
                <a:avLst/>
              </a:prstGeom>
              <a:gradFill>
                <a:gsLst>
                  <a:gs pos="100000">
                    <a:srgbClr val="002060"/>
                  </a:gs>
                  <a:gs pos="0">
                    <a:srgbClr val="7030A0"/>
                  </a:gs>
                </a:gsLst>
                <a:path path="circle">
                  <a:fillToRect l="100000" b="100000"/>
                </a:path>
              </a:gradFill>
              <a:ln>
                <a:solidFill>
                  <a:srgbClr val="0000CC"/>
                </a:solidFill>
              </a:ln>
              <a:scene3d>
                <a:camera prst="isometricTopUp">
                  <a:rot lat="17504669" lon="2036810" rev="19239754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4" name="Straight Arrow Connector 53"/>
              <p:cNvCxnSpPr/>
              <p:nvPr/>
            </p:nvCxnSpPr>
            <p:spPr>
              <a:xfrm flipH="1">
                <a:off x="3423140" y="745588"/>
                <a:ext cx="1388011" cy="127078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 w="sm" len="med"/>
                <a:tailEnd type="triangle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Arrow Connector 54"/>
              <p:cNvCxnSpPr/>
              <p:nvPr/>
            </p:nvCxnSpPr>
            <p:spPr>
              <a:xfrm flipH="1">
                <a:off x="3910819" y="654148"/>
                <a:ext cx="703384" cy="3517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 w="sm" len="med"/>
                <a:tailEnd type="triangle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" name="Group 25"/>
          <p:cNvGrpSpPr/>
          <p:nvPr/>
        </p:nvGrpSpPr>
        <p:grpSpPr>
          <a:xfrm>
            <a:off x="529719" y="2659381"/>
            <a:ext cx="7137478" cy="3816641"/>
            <a:chOff x="653174" y="1226265"/>
            <a:chExt cx="7919048" cy="3910642"/>
          </a:xfrm>
        </p:grpSpPr>
        <p:sp>
          <p:nvSpPr>
            <p:cNvPr id="27" name="Rectangle 26"/>
            <p:cNvSpPr/>
            <p:nvPr/>
          </p:nvSpPr>
          <p:spPr>
            <a:xfrm>
              <a:off x="653174" y="1226265"/>
              <a:ext cx="7919048" cy="3910642"/>
            </a:xfrm>
            <a:prstGeom prst="rect">
              <a:avLst/>
            </a:prstGeom>
            <a:gradFill flip="none" rotWithShape="1">
              <a:gsLst>
                <a:gs pos="100000">
                  <a:srgbClr val="00133A"/>
                </a:gs>
                <a:gs pos="0">
                  <a:srgbClr val="0B0022"/>
                </a:gs>
              </a:gsLst>
              <a:path path="circle">
                <a:fillToRect r="100000" b="100000"/>
              </a:path>
              <a:tileRect l="-100000" t="-100000"/>
            </a:gradFill>
            <a:ln w="1905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460299" y="2819276"/>
              <a:ext cx="115019" cy="115019"/>
            </a:xfrm>
            <a:prstGeom prst="ellipse">
              <a:avLst/>
            </a:prstGeom>
            <a:solidFill>
              <a:srgbClr val="FFFFFF"/>
            </a:solidFill>
            <a:effectLst>
              <a:glow rad="1333500">
                <a:srgbClr val="FFB81C">
                  <a:alpha val="40000"/>
                </a:srgbClr>
              </a:glo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540008" y="2483972"/>
              <a:ext cx="2145141" cy="806019"/>
            </a:xfrm>
            <a:prstGeom prst="ellipse">
              <a:avLst/>
            </a:prstGeom>
            <a:noFill/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3195048" y="2339880"/>
              <a:ext cx="2805305" cy="1115216"/>
            </a:xfrm>
            <a:prstGeom prst="ellipse">
              <a:avLst/>
            </a:prstGeom>
            <a:noFill/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2861835" y="2227309"/>
              <a:ext cx="3512258" cy="1382387"/>
            </a:xfrm>
            <a:prstGeom prst="ellipse">
              <a:avLst/>
            </a:prstGeom>
            <a:noFill/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2519613" y="2101226"/>
              <a:ext cx="4196699" cy="1723108"/>
            </a:xfrm>
            <a:prstGeom prst="ellipse">
              <a:avLst/>
            </a:prstGeom>
            <a:noFill/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1424397" y="1766616"/>
              <a:ext cx="6357516" cy="2611934"/>
            </a:xfrm>
            <a:prstGeom prst="ellipse">
              <a:avLst/>
            </a:prstGeom>
            <a:noFill/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853036" y="1621509"/>
              <a:ext cx="7536514" cy="3092601"/>
            </a:xfrm>
            <a:prstGeom prst="ellipse">
              <a:avLst/>
            </a:prstGeom>
            <a:noFill/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5" name="Picture 4" descr="File:3D Mercury.png - Wikimedia Commons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6615" y="2838356"/>
              <a:ext cx="151759" cy="151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35" descr="Image Venus Scribblenauts Wiki - 6856 - Transparent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7190" y="2794349"/>
              <a:ext cx="157259" cy="165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16" descr="File:Mars transparent.png - Wikipedia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1335" y="2790482"/>
              <a:ext cx="198984" cy="1989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18" descr="File:Jupiter.png - Wikimedia Commons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4932" y="2359373"/>
              <a:ext cx="280670" cy="2905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38" descr="Mercury Planet PNG Free Download | PNG All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0573" y="4386641"/>
              <a:ext cx="536037" cy="350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11">
              <a:lum bright="40000" contrast="20000"/>
            </a:blip>
            <a:stretch>
              <a:fillRect/>
            </a:stretch>
          </p:blipFill>
          <p:spPr>
            <a:xfrm>
              <a:off x="4339730" y="2604883"/>
              <a:ext cx="4091336" cy="1539900"/>
            </a:xfrm>
            <a:prstGeom prst="rect">
              <a:avLst/>
            </a:prstGeom>
          </p:spPr>
        </p:pic>
        <p:pic>
          <p:nvPicPr>
            <p:cNvPr id="41" name="Picture 28" descr="Glowing Sun | Light background images, Black background images, Blur photo  background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7596" y="2733102"/>
              <a:ext cx="297467" cy="2974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4" descr="Earth PNG images free download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8895" y="2845544"/>
              <a:ext cx="252145" cy="2521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TextBox 42"/>
            <p:cNvSpPr txBox="1"/>
            <p:nvPr/>
          </p:nvSpPr>
          <p:spPr>
            <a:xfrm>
              <a:off x="6491041" y="4553381"/>
              <a:ext cx="1892718" cy="4730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FFFF00"/>
                  </a:solidFill>
                </a:rPr>
                <a:t>10-20 AU/</a:t>
              </a:r>
              <a:r>
                <a:rPr lang="en-US" sz="2400" dirty="0" err="1" smtClean="0">
                  <a:solidFill>
                    <a:srgbClr val="FFFF00"/>
                  </a:solidFill>
                </a:rPr>
                <a:t>yr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47495" y="2132715"/>
            <a:ext cx="3992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</a:rPr>
              <a:t>Fast </a:t>
            </a:r>
            <a:r>
              <a:rPr lang="en-US" sz="2800" b="1" dirty="0" smtClean="0">
                <a:solidFill>
                  <a:srgbClr val="FFFF00"/>
                </a:solidFill>
              </a:rPr>
              <a:t>Transit Outer Planets</a:t>
            </a:r>
            <a:endParaRPr lang="en-US" sz="2800" b="1" dirty="0">
              <a:solidFill>
                <a:srgbClr val="FFFF00"/>
              </a:solidFill>
            </a:endParaRPr>
          </a:p>
        </p:txBody>
      </p:sp>
      <p:sp>
        <p:nvSpPr>
          <p:cNvPr id="59" name="Subtitle 2"/>
          <p:cNvSpPr txBox="1">
            <a:spLocks/>
          </p:cNvSpPr>
          <p:nvPr/>
        </p:nvSpPr>
        <p:spPr>
          <a:xfrm>
            <a:off x="453720" y="641195"/>
            <a:ext cx="6659787" cy="8705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9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Enabling Novel </a:t>
            </a:r>
            <a:r>
              <a:rPr lang="en-US" sz="39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r>
              <a:rPr lang="en-US" sz="39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reakthrough Missions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552021" y="561298"/>
            <a:ext cx="3261893" cy="2446867"/>
            <a:chOff x="1672" y="0"/>
            <a:chExt cx="9142328" cy="6858000"/>
          </a:xfrm>
        </p:grpSpPr>
        <p:grpSp>
          <p:nvGrpSpPr>
            <p:cNvPr id="16" name="Group 15"/>
            <p:cNvGrpSpPr/>
            <p:nvPr/>
          </p:nvGrpSpPr>
          <p:grpSpPr>
            <a:xfrm>
              <a:off x="1672" y="0"/>
              <a:ext cx="9142328" cy="6858000"/>
              <a:chOff x="534153" y="775959"/>
              <a:chExt cx="8039478" cy="6030711"/>
            </a:xfrm>
          </p:grpSpPr>
          <p:pic>
            <p:nvPicPr>
              <p:cNvPr id="4" name="Picture 4" descr="2018 - Shrek the Musical — Gosford Musical Society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4153" y="775959"/>
                <a:ext cx="8039478" cy="6030711"/>
              </a:xfrm>
              <a:prstGeom prst="rect">
                <a:avLst/>
              </a:prstGeom>
              <a:noFill/>
              <a:ln w="19050">
                <a:solidFill>
                  <a:schemeClr val="bg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" name="Oval 4"/>
              <p:cNvSpPr/>
              <p:nvPr/>
            </p:nvSpPr>
            <p:spPr>
              <a:xfrm>
                <a:off x="2099649" y="1771462"/>
                <a:ext cx="4229100" cy="4229100"/>
              </a:xfrm>
              <a:prstGeom prst="ellipse">
                <a:avLst/>
              </a:prstGeom>
              <a:gradFill flip="none" rotWithShape="1">
                <a:gsLst>
                  <a:gs pos="0">
                    <a:srgbClr val="FFC000"/>
                  </a:gs>
                  <a:gs pos="70000">
                    <a:srgbClr val="C00000">
                      <a:alpha val="3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1711105" y="1448555"/>
                <a:ext cx="6364586" cy="4462992"/>
              </a:xfrm>
              <a:custGeom>
                <a:avLst/>
                <a:gdLst>
                  <a:gd name="connsiteX0" fmla="*/ 8715375 w 8715375"/>
                  <a:gd name="connsiteY0" fmla="*/ 0 h 4453750"/>
                  <a:gd name="connsiteX1" fmla="*/ 5448300 w 8715375"/>
                  <a:gd name="connsiteY1" fmla="*/ 4076700 h 4453750"/>
                  <a:gd name="connsiteX2" fmla="*/ 0 w 8715375"/>
                  <a:gd name="connsiteY2" fmla="*/ 4029075 h 445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15375" h="4453750">
                    <a:moveTo>
                      <a:pt x="8715375" y="0"/>
                    </a:moveTo>
                    <a:cubicBezTo>
                      <a:pt x="7808118" y="1702594"/>
                      <a:pt x="6900862" y="3405188"/>
                      <a:pt x="5448300" y="4076700"/>
                    </a:cubicBezTo>
                    <a:cubicBezTo>
                      <a:pt x="3995737" y="4748213"/>
                      <a:pt x="1997868" y="4388644"/>
                      <a:pt x="0" y="4029075"/>
                    </a:cubicBezTo>
                  </a:path>
                </a:pathLst>
              </a:custGeom>
              <a:noFill/>
              <a:ln w="34925">
                <a:gradFill>
                  <a:gsLst>
                    <a:gs pos="49000">
                      <a:srgbClr val="FF0000"/>
                    </a:gs>
                    <a:gs pos="100000">
                      <a:srgbClr val="FFC000">
                        <a:alpha val="55000"/>
                      </a:srgbClr>
                    </a:gs>
                  </a:gsLst>
                  <a:lin ang="5400000" scaled="1"/>
                </a:gradFill>
                <a:headEnd type="triangle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ectangle 8"/>
              <p:cNvSpPr/>
              <p:nvPr/>
            </p:nvSpPr>
            <p:spPr>
              <a:xfrm rot="19792755">
                <a:off x="6788943" y="3024392"/>
                <a:ext cx="400137" cy="9903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ight Arrow 12"/>
              <p:cNvSpPr/>
              <p:nvPr/>
            </p:nvSpPr>
            <p:spPr>
              <a:xfrm rot="20575207">
                <a:off x="5251008" y="3114392"/>
                <a:ext cx="1530035" cy="1158844"/>
              </a:xfrm>
              <a:prstGeom prst="rightArrow">
                <a:avLst/>
              </a:prstGeom>
              <a:gradFill>
                <a:gsLst>
                  <a:gs pos="0">
                    <a:srgbClr val="FF0000"/>
                  </a:gs>
                  <a:gs pos="100000">
                    <a:srgbClr val="FFC000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" name="Straight Arrow Connector 14"/>
              <p:cNvCxnSpPr/>
              <p:nvPr/>
            </p:nvCxnSpPr>
            <p:spPr>
              <a:xfrm>
                <a:off x="4337243" y="4171026"/>
                <a:ext cx="1332712" cy="1258260"/>
              </a:xfrm>
              <a:prstGeom prst="straightConnector1">
                <a:avLst/>
              </a:prstGeom>
              <a:ln w="317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oup 22"/>
            <p:cNvGrpSpPr/>
            <p:nvPr/>
          </p:nvGrpSpPr>
          <p:grpSpPr>
            <a:xfrm>
              <a:off x="6695175" y="537029"/>
              <a:ext cx="1679568" cy="4724400"/>
              <a:chOff x="4488453" y="17714"/>
              <a:chExt cx="2326200" cy="6543285"/>
            </a:xfrm>
          </p:grpSpPr>
          <p:sp>
            <p:nvSpPr>
              <p:cNvPr id="24" name="Rectangle 23"/>
              <p:cNvSpPr/>
              <p:nvPr/>
            </p:nvSpPr>
            <p:spPr>
              <a:xfrm rot="19792755">
                <a:off x="5654366" y="3677178"/>
                <a:ext cx="554189" cy="1371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1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9783799">
                <a:off x="4488453" y="17714"/>
                <a:ext cx="2326200" cy="6543285"/>
              </a:xfrm>
              <a:prstGeom prst="rect">
                <a:avLst/>
              </a:prstGeom>
            </p:spPr>
          </p:pic>
        </p:grpSp>
        <p:sp>
          <p:nvSpPr>
            <p:cNvPr id="2" name="TextBox 1"/>
            <p:cNvSpPr txBox="1"/>
            <p:nvPr/>
          </p:nvSpPr>
          <p:spPr>
            <a:xfrm>
              <a:off x="5633800" y="5167376"/>
              <a:ext cx="3204298" cy="12939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chemeClr val="bg1"/>
                  </a:solidFill>
                </a:rPr>
                <a:t>10-20 R</a:t>
              </a:r>
              <a:endParaRPr lang="en-US" sz="2400" b="1" baseline="-25000" dirty="0">
                <a:solidFill>
                  <a:schemeClr val="bg1"/>
                </a:solidFill>
              </a:endParaRPr>
            </a:p>
          </p:txBody>
        </p:sp>
        <p:pic>
          <p:nvPicPr>
            <p:cNvPr id="21" name="Picture 6" descr="Burning Sun transparent PNG - Stick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71667" y="2119088"/>
              <a:ext cx="3205162" cy="3205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56"/>
          <p:cNvSpPr txBox="1"/>
          <p:nvPr/>
        </p:nvSpPr>
        <p:spPr>
          <a:xfrm>
            <a:off x="9771978" y="1758145"/>
            <a:ext cx="22764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</a:rPr>
              <a:t>Probing inner solar corona</a:t>
            </a:r>
            <a:endParaRPr lang="en-US" sz="2800" b="1" dirty="0">
              <a:solidFill>
                <a:srgbClr val="FFFF00"/>
              </a:solidFill>
            </a:endParaRPr>
          </a:p>
        </p:txBody>
      </p:sp>
      <p:sp>
        <p:nvSpPr>
          <p:cNvPr id="11" name="Down Arrow 10"/>
          <p:cNvSpPr/>
          <p:nvPr/>
        </p:nvSpPr>
        <p:spPr>
          <a:xfrm rot="2700000">
            <a:off x="7219712" y="2608256"/>
            <a:ext cx="280474" cy="865209"/>
          </a:xfrm>
          <a:prstGeom prst="downArrow">
            <a:avLst/>
          </a:prstGeom>
          <a:solidFill>
            <a:srgbClr val="FFC000">
              <a:alpha val="7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Down Arrow 55"/>
          <p:cNvSpPr/>
          <p:nvPr/>
        </p:nvSpPr>
        <p:spPr>
          <a:xfrm rot="18900000">
            <a:off x="8516296" y="2649912"/>
            <a:ext cx="263845" cy="823294"/>
          </a:xfrm>
          <a:prstGeom prst="downArrow">
            <a:avLst/>
          </a:prstGeom>
          <a:solidFill>
            <a:srgbClr val="FFC000">
              <a:alpha val="7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399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58778" y="129735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SailCraft</a:t>
            </a:r>
            <a:r>
              <a:rPr lang="en-US" sz="3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3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rchitecture </a:t>
            </a:r>
            <a:endParaRPr lang="en-US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33459" y="1455296"/>
            <a:ext cx="50985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Outer planet flyby probes</a:t>
            </a:r>
          </a:p>
          <a:p>
            <a:r>
              <a:rPr lang="en-US" sz="3600" dirty="0" smtClean="0"/>
              <a:t>(needs development)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258778" y="1455296"/>
            <a:ext cx="25650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/>
              <a:t>Heliophysics</a:t>
            </a:r>
            <a:endParaRPr lang="en-US" sz="3600" b="1" dirty="0" smtClean="0"/>
          </a:p>
          <a:p>
            <a:r>
              <a:rPr lang="en-US" sz="3600" dirty="0" smtClean="0"/>
              <a:t>(near term)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258778" y="3020785"/>
            <a:ext cx="3207545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/>
              <a:t>Iris radio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/>
              <a:t>PV for power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/>
              <a:t>1-2 instruments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/>
              <a:t>Autonomy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6433459" y="3020784"/>
            <a:ext cx="4506618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/>
              <a:t>Optical communications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/>
              <a:t>RTGs for power (??)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/>
              <a:t>1-2 instruments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/>
              <a:t>Autonomy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1633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Quantum Dots Enable Spacecraft-as-Sensor Concept | NAS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49913"/>
            <a:ext cx="12192000" cy="7889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8984" y="469557"/>
            <a:ext cx="23996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rgbClr val="FFFF00"/>
                </a:solidFill>
              </a:rPr>
              <a:t>SCOPE </a:t>
            </a:r>
            <a:endParaRPr lang="en-US" sz="6000" dirty="0">
              <a:solidFill>
                <a:srgbClr val="FFFF00"/>
              </a:solidFill>
            </a:endParaRPr>
          </a:p>
        </p:txBody>
      </p:sp>
      <p:pic>
        <p:nvPicPr>
          <p:cNvPr id="1030" name="Picture 6" descr="NASA Goddard - YouTub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6063" y="4997628"/>
            <a:ext cx="1282013" cy="1282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49179" y="6379866"/>
            <a:ext cx="71527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C000"/>
                </a:solidFill>
              </a:rPr>
              <a:t>Quantum dot spectrometer for high throughput sensing</a:t>
            </a:r>
            <a:endParaRPr lang="en-US" sz="2400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27387" y="6379866"/>
            <a:ext cx="1419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PI M. Sultana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8984" y="1485220"/>
            <a:ext cx="35221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Using sail as an instrument</a:t>
            </a:r>
            <a:endParaRPr lang="en-US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57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5881" y="339144"/>
            <a:ext cx="54430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Vision: Sun as a Launch Pad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855453" y="945827"/>
            <a:ext cx="9017758" cy="4594893"/>
            <a:chOff x="1846400" y="1172164"/>
            <a:chExt cx="8234254" cy="385481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6400" y="1172164"/>
              <a:ext cx="8234254" cy="3854817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8538933" y="1364275"/>
              <a:ext cx="1200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/>
                <a:t>Oort</a:t>
              </a:r>
              <a:r>
                <a:rPr lang="en-US" b="1" dirty="0"/>
                <a:t> cloud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310208" y="1897675"/>
              <a:ext cx="12369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Kuiper belt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34186" y="4629537"/>
            <a:ext cx="745659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Goals:</a:t>
            </a:r>
            <a:r>
              <a:rPr lang="en-US" sz="24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low cost (~$10M)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short lead time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missions to arbitrary destinations (e.g., high inclination)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fast </a:t>
            </a:r>
            <a:r>
              <a:rPr lang="en-US" sz="2400" dirty="0" smtClean="0"/>
              <a:t>(&gt;20 </a:t>
            </a:r>
            <a:r>
              <a:rPr lang="en-US" sz="2400" dirty="0"/>
              <a:t>AU/year)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88C6D-265E-46ED-9418-A221599417E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17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2388" y="-32252"/>
            <a:ext cx="12529714" cy="704849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97741" y="150248"/>
            <a:ext cx="839588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Pellet-Beam Propulsion for Breakthrough Space </a:t>
            </a:r>
            <a:r>
              <a:rPr lang="en-US" sz="4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Exploration</a:t>
            </a:r>
            <a:endParaRPr lang="en-US" sz="4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631906" y="5519016"/>
            <a:ext cx="3750344" cy="1497231"/>
            <a:chOff x="6729953" y="5064335"/>
            <a:chExt cx="5557297" cy="2218612"/>
          </a:xfrm>
        </p:grpSpPr>
        <p:sp>
          <p:nvSpPr>
            <p:cNvPr id="7" name="Rectangle 6"/>
            <p:cNvSpPr/>
            <p:nvPr/>
          </p:nvSpPr>
          <p:spPr>
            <a:xfrm>
              <a:off x="6743700" y="5543550"/>
              <a:ext cx="5543550" cy="1104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32" name="Picture 8" descr="Wired (magazine) - Wikipedia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9953" y="5064335"/>
              <a:ext cx="5546529" cy="2218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Picture 2" descr="File:NIAC Logo.png - Wikimedia Common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289" y="1926052"/>
            <a:ext cx="2328545" cy="1311262"/>
          </a:xfrm>
          <a:prstGeom prst="rect">
            <a:avLst/>
          </a:prstGeom>
          <a:solidFill>
            <a:schemeClr val="bg1"/>
          </a:solidFill>
          <a:extLst/>
        </p:spPr>
      </p:pic>
    </p:spTree>
    <p:extLst>
      <p:ext uri="{BB962C8B-B14F-4D97-AF65-F5344CB8AC3E}">
        <p14:creationId xmlns:p14="http://schemas.microsoft.com/office/powerpoint/2010/main" val="12510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pace Background - Finished Projects - Blender Artists Communi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/>
        </p:nvGrpSpPr>
        <p:grpSpPr>
          <a:xfrm>
            <a:off x="657350" y="1647368"/>
            <a:ext cx="10352687" cy="4316363"/>
            <a:chOff x="-1126442" y="1354093"/>
            <a:chExt cx="10352687" cy="4316363"/>
          </a:xfrm>
        </p:grpSpPr>
        <p:pic>
          <p:nvPicPr>
            <p:cNvPr id="50" name="Picture 28" descr="Glowing Sun | Light background images, Black background images, Blur photo  background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3615" y="2168582"/>
              <a:ext cx="2005803" cy="20058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" name="Oval 50"/>
            <p:cNvSpPr/>
            <p:nvPr/>
          </p:nvSpPr>
          <p:spPr>
            <a:xfrm>
              <a:off x="3697757" y="2887713"/>
              <a:ext cx="1897372" cy="712922"/>
            </a:xfrm>
            <a:prstGeom prst="ellips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Oval 51"/>
            <p:cNvSpPr/>
            <p:nvPr/>
          </p:nvSpPr>
          <p:spPr>
            <a:xfrm>
              <a:off x="3392641" y="2760264"/>
              <a:ext cx="2481286" cy="986406"/>
            </a:xfrm>
            <a:prstGeom prst="ellips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Oval 52"/>
            <p:cNvSpPr/>
            <p:nvPr/>
          </p:nvSpPr>
          <p:spPr>
            <a:xfrm>
              <a:off x="3097914" y="2660695"/>
              <a:ext cx="3106585" cy="1222718"/>
            </a:xfrm>
            <a:prstGeom prst="ellips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Oval 53"/>
            <p:cNvSpPr/>
            <p:nvPr/>
          </p:nvSpPr>
          <p:spPr>
            <a:xfrm>
              <a:off x="2795220" y="2549175"/>
              <a:ext cx="3711971" cy="1524085"/>
            </a:xfrm>
            <a:prstGeom prst="ellips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Oval 54"/>
            <p:cNvSpPr/>
            <p:nvPr/>
          </p:nvSpPr>
          <p:spPr>
            <a:xfrm>
              <a:off x="1826504" y="2253213"/>
              <a:ext cx="5623209" cy="2310249"/>
            </a:xfrm>
            <a:prstGeom prst="ellips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Oval 55"/>
            <p:cNvSpPr/>
            <p:nvPr/>
          </p:nvSpPr>
          <p:spPr>
            <a:xfrm>
              <a:off x="1321136" y="2124866"/>
              <a:ext cx="6666030" cy="2735398"/>
            </a:xfrm>
            <a:prstGeom prst="ellips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Oval 56"/>
            <p:cNvSpPr/>
            <p:nvPr/>
          </p:nvSpPr>
          <p:spPr>
            <a:xfrm>
              <a:off x="759617" y="1996519"/>
              <a:ext cx="7805113" cy="3224723"/>
            </a:xfrm>
            <a:prstGeom prst="ellips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Oval 57"/>
            <p:cNvSpPr/>
            <p:nvPr/>
          </p:nvSpPr>
          <p:spPr>
            <a:xfrm>
              <a:off x="117881" y="1852129"/>
              <a:ext cx="9108364" cy="3818327"/>
            </a:xfrm>
            <a:prstGeom prst="ellips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Oval 58"/>
            <p:cNvSpPr/>
            <p:nvPr/>
          </p:nvSpPr>
          <p:spPr>
            <a:xfrm rot="558593">
              <a:off x="-1126442" y="1528067"/>
              <a:ext cx="10180264" cy="4115953"/>
            </a:xfrm>
            <a:prstGeom prst="ellipse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0" name="Picture 2" descr="Pluto Planet Dwarf A - Free image on Pixabay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6881" y="1354093"/>
              <a:ext cx="290010" cy="290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" name="Picture 6" descr="Burning Sun transparent PNG - Stick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1143" y="2798217"/>
              <a:ext cx="842559" cy="842559"/>
            </a:xfrm>
            <a:prstGeom prst="rect">
              <a:avLst/>
            </a:prstGeom>
            <a:noFill/>
            <a:effectLst>
              <a:glow rad="1905000">
                <a:schemeClr val="accent4">
                  <a:satMod val="175000"/>
                  <a:alpha val="21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2" name="Picture 4" descr="File:3D Mercury.png - Wikimedia Commons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9638" y="3450844"/>
              <a:ext cx="163557" cy="163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3" name="Picture 12" descr="Image Venus Scribblenauts Wiki - 6856 - Transparent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0287" y="3021565"/>
              <a:ext cx="264009" cy="277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4" descr="Earth PNG images free download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29501" y="3535501"/>
              <a:ext cx="330746" cy="3307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Picture 16" descr="File:Mars transparent.png - Wikipedia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4910" y="3043902"/>
              <a:ext cx="270810" cy="2708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6" name="Picture 18" descr="File:Jupiter.png - Wikimedia Commons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2321" y="2544542"/>
              <a:ext cx="605180" cy="6264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20" descr="Mercury Planet PNG Free Download | PNG All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4264" y="4463201"/>
              <a:ext cx="721198" cy="4718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" name="Picture 24" descr="Blue Orb Planet - Free Image On Pixabay #627424 - PNG Images - PNGio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3536" y="5002979"/>
              <a:ext cx="456399" cy="456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" name="Picture 26" descr="File:3D Neptune.png - Wikimedia Commons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53141" y="4635842"/>
              <a:ext cx="359446" cy="3553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4" name="Group 33"/>
          <p:cNvGrpSpPr/>
          <p:nvPr/>
        </p:nvGrpSpPr>
        <p:grpSpPr>
          <a:xfrm>
            <a:off x="8098573" y="1839195"/>
            <a:ext cx="1739685" cy="995061"/>
            <a:chOff x="6314781" y="1545920"/>
            <a:chExt cx="1739685" cy="995061"/>
          </a:xfrm>
        </p:grpSpPr>
        <p:sp>
          <p:nvSpPr>
            <p:cNvPr id="47" name="Down Arrow 46"/>
            <p:cNvSpPr/>
            <p:nvPr/>
          </p:nvSpPr>
          <p:spPr>
            <a:xfrm>
              <a:off x="6995611" y="2108915"/>
              <a:ext cx="157114" cy="432066"/>
            </a:xfrm>
            <a:prstGeom prst="downArrow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314781" y="1545920"/>
              <a:ext cx="1739685" cy="49842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 missions</a:t>
              </a:r>
              <a:endPara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242717" y="3731118"/>
            <a:ext cx="1739685" cy="995060"/>
            <a:chOff x="2458925" y="3437843"/>
            <a:chExt cx="1739685" cy="995060"/>
          </a:xfrm>
        </p:grpSpPr>
        <p:sp>
          <p:nvSpPr>
            <p:cNvPr id="45" name="Down Arrow 44"/>
            <p:cNvSpPr/>
            <p:nvPr/>
          </p:nvSpPr>
          <p:spPr>
            <a:xfrm>
              <a:off x="3139756" y="4000837"/>
              <a:ext cx="157114" cy="432066"/>
            </a:xfrm>
            <a:prstGeom prst="downArrow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458925" y="3437843"/>
              <a:ext cx="1739685" cy="49842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 missions</a:t>
              </a:r>
              <a:endParaRPr lang="en-US" sz="2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825835" y="4268246"/>
            <a:ext cx="1268296" cy="962009"/>
            <a:chOff x="4042043" y="3974971"/>
            <a:chExt cx="1268296" cy="962009"/>
          </a:xfrm>
        </p:grpSpPr>
        <p:sp>
          <p:nvSpPr>
            <p:cNvPr id="43" name="Down Arrow 42"/>
            <p:cNvSpPr/>
            <p:nvPr/>
          </p:nvSpPr>
          <p:spPr>
            <a:xfrm>
              <a:off x="4612706" y="4504914"/>
              <a:ext cx="157114" cy="432066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042043" y="3974971"/>
              <a:ext cx="1268296" cy="40011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 mission</a:t>
              </a:r>
              <a:endPara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560344" y="3893023"/>
            <a:ext cx="1268296" cy="950992"/>
            <a:chOff x="7776552" y="3599748"/>
            <a:chExt cx="1268296" cy="950992"/>
          </a:xfrm>
        </p:grpSpPr>
        <p:sp>
          <p:nvSpPr>
            <p:cNvPr id="41" name="Down Arrow 40"/>
            <p:cNvSpPr/>
            <p:nvPr/>
          </p:nvSpPr>
          <p:spPr>
            <a:xfrm>
              <a:off x="8416189" y="4118674"/>
              <a:ext cx="157114" cy="432066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776552" y="3599748"/>
              <a:ext cx="126829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 mission</a:t>
              </a:r>
              <a:endPara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192061" y="1040271"/>
            <a:ext cx="1425410" cy="504337"/>
            <a:chOff x="2408269" y="746996"/>
            <a:chExt cx="1425410" cy="504337"/>
          </a:xfrm>
        </p:grpSpPr>
        <p:sp>
          <p:nvSpPr>
            <p:cNvPr id="39" name="Down Arrow 38"/>
            <p:cNvSpPr/>
            <p:nvPr/>
          </p:nvSpPr>
          <p:spPr>
            <a:xfrm>
              <a:off x="3676565" y="819267"/>
              <a:ext cx="157114" cy="432066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408269" y="746996"/>
              <a:ext cx="126829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 mission</a:t>
              </a:r>
              <a:endPara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Subtitle 2"/>
          <p:cNvSpPr txBox="1">
            <a:spLocks/>
          </p:cNvSpPr>
          <p:nvPr/>
        </p:nvSpPr>
        <p:spPr>
          <a:xfrm>
            <a:off x="439850" y="366875"/>
            <a:ext cx="7851133" cy="870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9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Deep Space Exploration Today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6327329" y="2481348"/>
            <a:ext cx="1533604" cy="572191"/>
            <a:chOff x="3676565" y="679142"/>
            <a:chExt cx="1533604" cy="572191"/>
          </a:xfrm>
        </p:grpSpPr>
        <p:sp>
          <p:nvSpPr>
            <p:cNvPr id="70" name="Down Arrow 69"/>
            <p:cNvSpPr/>
            <p:nvPr/>
          </p:nvSpPr>
          <p:spPr>
            <a:xfrm>
              <a:off x="3676565" y="819267"/>
              <a:ext cx="137068" cy="432066"/>
            </a:xfrm>
            <a:prstGeom prst="downArrow">
              <a:avLst/>
            </a:prstGeom>
            <a:solidFill>
              <a:srgbClr val="FF33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813633" y="679142"/>
              <a:ext cx="139653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sz="2000" dirty="0" smtClean="0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missions</a:t>
              </a:r>
              <a:endParaRPr lang="en-US" sz="20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30435" y="6010294"/>
            <a:ext cx="3819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60 years of space exploration</a:t>
            </a:r>
            <a:endParaRPr lang="en-US" sz="2400" dirty="0">
              <a:solidFill>
                <a:srgbClr val="FFFF00"/>
              </a:solidFill>
            </a:endParaRPr>
          </a:p>
        </p:txBody>
      </p:sp>
      <p:grpSp>
        <p:nvGrpSpPr>
          <p:cNvPr id="72" name="Group 71"/>
          <p:cNvGrpSpPr/>
          <p:nvPr/>
        </p:nvGrpSpPr>
        <p:grpSpPr>
          <a:xfrm>
            <a:off x="6857892" y="3097921"/>
            <a:ext cx="1533604" cy="572191"/>
            <a:chOff x="3676565" y="679142"/>
            <a:chExt cx="1533604" cy="572191"/>
          </a:xfrm>
        </p:grpSpPr>
        <p:sp>
          <p:nvSpPr>
            <p:cNvPr id="73" name="Down Arrow 72"/>
            <p:cNvSpPr/>
            <p:nvPr/>
          </p:nvSpPr>
          <p:spPr>
            <a:xfrm>
              <a:off x="3676565" y="819267"/>
              <a:ext cx="137068" cy="432066"/>
            </a:xfrm>
            <a:prstGeom prst="downArrow">
              <a:avLst/>
            </a:prstGeom>
            <a:solidFill>
              <a:srgbClr val="FF33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13633" y="679142"/>
              <a:ext cx="139653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sz="2000" dirty="0" smtClean="0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missions</a:t>
              </a:r>
              <a:endParaRPr lang="en-US" sz="20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710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6159998" y="1323025"/>
            <a:ext cx="5610011" cy="1294377"/>
            <a:chOff x="6220252" y="1626450"/>
            <a:chExt cx="4253018" cy="981283"/>
          </a:xfrm>
        </p:grpSpPr>
        <p:pic>
          <p:nvPicPr>
            <p:cNvPr id="15" name="Picture 4" descr="UCLA - Assurgent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37369" y="1626450"/>
              <a:ext cx="1635901" cy="7797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8" descr="News – CONFERS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15085" y="1699635"/>
              <a:ext cx="1605069" cy="7133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16" descr="NASA Marshall Space Flight Center | sciencesprings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0252" y="1741381"/>
              <a:ext cx="866351" cy="8663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56" y="147842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Team and Acknowledgements</a:t>
            </a:r>
            <a:endParaRPr lang="en-US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3550" y="1558924"/>
            <a:ext cx="622348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Collaborators: </a:t>
            </a:r>
            <a:r>
              <a:rPr lang="en-US" sz="2800" dirty="0" smtClean="0"/>
              <a:t>S. </a:t>
            </a:r>
            <a:r>
              <a:rPr lang="en-US" sz="2800" dirty="0" err="1" smtClean="0"/>
              <a:t>Mahmooda</a:t>
            </a:r>
            <a:r>
              <a:rPr lang="en-US" sz="2800" dirty="0" smtClean="0"/>
              <a:t>, H. </a:t>
            </a:r>
            <a:r>
              <a:rPr lang="en-US" sz="2800" dirty="0" err="1" smtClean="0"/>
              <a:t>Helvajian</a:t>
            </a:r>
            <a:r>
              <a:rPr lang="en-US" sz="2800" dirty="0" smtClean="0"/>
              <a:t>, M. </a:t>
            </a:r>
            <a:r>
              <a:rPr lang="en-US" sz="2800" dirty="0" err="1" smtClean="0"/>
              <a:t>Velli</a:t>
            </a:r>
            <a:r>
              <a:rPr lang="en-US" sz="2800" dirty="0" smtClean="0"/>
              <a:t>, L. Johnson, S. </a:t>
            </a:r>
            <a:r>
              <a:rPr lang="en-US" sz="2800" dirty="0" err="1" smtClean="0"/>
              <a:t>Turyshev</a:t>
            </a:r>
            <a:r>
              <a:rPr lang="en-US" sz="2800" dirty="0" smtClean="0"/>
              <a:t>, D. Garber, L. Friedman, P. Hon, J. </a:t>
            </a:r>
            <a:r>
              <a:rPr lang="en-US" sz="2800" dirty="0" err="1" smtClean="0"/>
              <a:t>Carr</a:t>
            </a:r>
            <a:r>
              <a:rPr lang="en-US" sz="2800" dirty="0" smtClean="0"/>
              <a:t>, M. </a:t>
            </a:r>
            <a:r>
              <a:rPr lang="en-US" sz="2800" dirty="0" err="1" smtClean="0"/>
              <a:t>Nehls</a:t>
            </a:r>
            <a:r>
              <a:rPr lang="en-US" sz="2800" dirty="0" smtClean="0"/>
              <a:t>, M. </a:t>
            </a:r>
            <a:r>
              <a:rPr lang="en-US" sz="2800" dirty="0" err="1" smtClean="0"/>
              <a:t>Finckenor</a:t>
            </a:r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r>
              <a:rPr lang="en-US" sz="2800" b="1" dirty="0" smtClean="0"/>
              <a:t>UCLA student </a:t>
            </a:r>
            <a:r>
              <a:rPr lang="en-US" sz="2800" b="1" dirty="0"/>
              <a:t>team: </a:t>
            </a:r>
            <a:r>
              <a:rPr lang="en-US" sz="2800" dirty="0"/>
              <a:t>H.T. Tung, </a:t>
            </a:r>
            <a:r>
              <a:rPr lang="en-US" sz="2800" dirty="0" smtClean="0"/>
              <a:t>T. Joly-</a:t>
            </a:r>
            <a:r>
              <a:rPr lang="en-US" sz="2800" dirty="0" err="1" smtClean="0"/>
              <a:t>Jehenne</a:t>
            </a:r>
            <a:r>
              <a:rPr lang="en-US" sz="2800" dirty="0" smtClean="0"/>
              <a:t>, H. Jo, H</a:t>
            </a:r>
            <a:r>
              <a:rPr lang="en-US" sz="2800" dirty="0"/>
              <a:t>. Ling, </a:t>
            </a:r>
            <a:r>
              <a:rPr lang="en-US" sz="2800" dirty="0" smtClean="0"/>
              <a:t>E. Haynes, P</a:t>
            </a:r>
            <a:r>
              <a:rPr lang="en-US" sz="2800" dirty="0"/>
              <a:t>. </a:t>
            </a:r>
            <a:r>
              <a:rPr lang="en-US" sz="2800" dirty="0" err="1"/>
              <a:t>Krings</a:t>
            </a:r>
            <a:r>
              <a:rPr lang="en-US" sz="2800" dirty="0"/>
              <a:t>, J. </a:t>
            </a:r>
            <a:r>
              <a:rPr lang="en-US" sz="2800" dirty="0" err="1"/>
              <a:t>Digani</a:t>
            </a:r>
            <a:r>
              <a:rPr lang="en-US" sz="2800" dirty="0"/>
              <a:t>, S. Huang, A. Dunn, S. Martinez, R. Rio</a:t>
            </a:r>
          </a:p>
        </p:txBody>
      </p:sp>
      <p:pic>
        <p:nvPicPr>
          <p:cNvPr id="7" name="Picture 4" descr="Sophia Martinez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0418" y="2600304"/>
            <a:ext cx="1291146" cy="1291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o-Ti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827" y="2617402"/>
            <a:ext cx="1287259" cy="1287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aona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854" y="4030588"/>
            <a:ext cx="1294255" cy="1294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Jagrit_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320" y="4016596"/>
            <a:ext cx="1308247" cy="1308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4" descr="Phillip Krings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9535" y="4011932"/>
            <a:ext cx="1312912" cy="131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File:NIAC Logo.png - Wikimedia Commons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5403" y="274288"/>
            <a:ext cx="2328545" cy="131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Tom_Joly_Jehenne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9995" y="2607733"/>
            <a:ext cx="1289228" cy="1289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Evy_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4440" y="4025526"/>
            <a:ext cx="1299317" cy="1299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166278314819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2281" y="2617402"/>
            <a:ext cx="1274048" cy="127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675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55496" y="4714761"/>
            <a:ext cx="7250261" cy="12587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Challenges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Need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 scale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exploration 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Travel takes many years (&gt;7 years to Saturn)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Flagship missions are costly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0" name="Picture 6" descr="Did Triton Destroy Neptune's First Moons? - AAS Nov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96" y="1261719"/>
            <a:ext cx="5354754" cy="3344397"/>
          </a:xfrm>
          <a:prstGeom prst="rect">
            <a:avLst/>
          </a:prstGeom>
          <a:noFill/>
          <a:ln w="1905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253898" y="567734"/>
            <a:ext cx="10250271" cy="870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 smtClean="0">
                <a:solidFill>
                  <a:srgbClr val="0000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Outer planet </a:t>
            </a:r>
            <a:r>
              <a:rPr lang="en-US" sz="3600" b="1" dirty="0" smtClean="0">
                <a:solidFill>
                  <a:srgbClr val="0000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Exploration</a:t>
            </a:r>
            <a:endParaRPr lang="en-US" sz="3600" b="1" dirty="0" smtClean="0">
              <a:solidFill>
                <a:srgbClr val="0000FF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35788" y="1321034"/>
            <a:ext cx="564886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Science Objectives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Search </a:t>
            </a:r>
            <a:r>
              <a:rPr lang="en-US" sz="2800" dirty="0" smtClean="0"/>
              <a:t>for life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Understanding planetary 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Understanding solar system formation</a:t>
            </a:r>
            <a:endParaRPr lang="en-US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3394263" y="4202837"/>
            <a:ext cx="2417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Triton-Neptune system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94662" y="5023016"/>
            <a:ext cx="19820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“cursed cycle”</a:t>
            </a:r>
          </a:p>
        </p:txBody>
      </p:sp>
      <p:sp>
        <p:nvSpPr>
          <p:cNvPr id="7" name="Right Arrow 6"/>
          <p:cNvSpPr/>
          <p:nvPr/>
        </p:nvSpPr>
        <p:spPr>
          <a:xfrm>
            <a:off x="6135788" y="5449891"/>
            <a:ext cx="931653" cy="461473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494662" y="5495942"/>
            <a:ext cx="25617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Not suitable for </a:t>
            </a:r>
            <a:r>
              <a:rPr lang="en-US" dirty="0" err="1" smtClean="0"/>
              <a:t>CubeSats</a:t>
            </a:r>
            <a:endParaRPr lang="en-US" dirty="0" smtClean="0"/>
          </a:p>
          <a:p>
            <a:r>
              <a:rPr lang="en-US" dirty="0" smtClean="0"/>
              <a:t>(reliability)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36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 txBox="1">
            <a:spLocks/>
          </p:cNvSpPr>
          <p:nvPr/>
        </p:nvSpPr>
        <p:spPr>
          <a:xfrm>
            <a:off x="453721" y="641196"/>
            <a:ext cx="4270680" cy="6637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 smtClean="0">
                <a:solidFill>
                  <a:srgbClr val="0000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Possible solution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sz="half" idx="1"/>
          </p:nvPr>
        </p:nvSpPr>
        <p:spPr>
          <a:xfrm>
            <a:off x="453720" y="3179806"/>
            <a:ext cx="6099480" cy="1103163"/>
          </a:xfrm>
        </p:spPr>
        <p:txBody>
          <a:bodyPr>
            <a:noAutofit/>
          </a:bodyPr>
          <a:lstStyle/>
          <a:p>
            <a:r>
              <a:rPr lang="en-US" sz="3600" dirty="0" smtClean="0">
                <a:ea typeface="Verdana" panose="020B0604030504040204" pitchFamily="34" charset="0"/>
                <a:cs typeface="Apple Chancery"/>
              </a:rPr>
              <a:t>Limited</a:t>
            </a:r>
            <a:r>
              <a:rPr lang="en-US" sz="3200" dirty="0" smtClean="0">
                <a:latin typeface="Verdana" panose="020B0604030504040204" pitchFamily="34" charset="0"/>
                <a:ea typeface="Verdana" panose="020B0604030504040204" pitchFamily="34" charset="0"/>
                <a:cs typeface="Apple Chancery"/>
              </a:rPr>
              <a:t> by the rocket equation</a:t>
            </a:r>
            <a:endParaRPr lang="en-US" sz="3200" dirty="0">
              <a:latin typeface="Verdana" panose="020B0604030504040204" pitchFamily="34" charset="0"/>
              <a:ea typeface="Verdana" panose="020B0604030504040204" pitchFamily="34" charset="0"/>
              <a:cs typeface="Apple Chancery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1708353" y="4568719"/>
                <a:ext cx="2536079" cy="9354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𝚫</m:t>
                      </m:r>
                      <m:r>
                        <a:rPr lang="en-US" sz="2400" b="1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𝒗</m:t>
                      </m:r>
                      <m:r>
                        <a:rPr lang="en-US" sz="2400" b="1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𝒗</m:t>
                          </m:r>
                        </m:e>
                        <m:sub>
                          <m:r>
                            <a:rPr lang="en-US" sz="24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𝒆</m:t>
                          </m:r>
                        </m:sub>
                      </m:sSub>
                      <m:func>
                        <m:funcPr>
                          <m:ctrlPr>
                            <a:rPr lang="en-US" sz="24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2400" b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𝐥𝐧</m:t>
                          </m:r>
                        </m:fName>
                        <m:e>
                          <m:d>
                            <m:dPr>
                              <m:ctrlPr>
                                <a:rPr lang="en-US" sz="2400" b="1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2400" b="1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b="1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𝒎</m:t>
                                      </m:r>
                                    </m:e>
                                    <m:sub>
                                      <m:r>
                                        <a:rPr lang="en-US" sz="2400" b="1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𝟎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sz="2400" b="1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b="1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𝒎</m:t>
                                      </m:r>
                                    </m:e>
                                    <m:sub>
                                      <m:r>
                                        <a:rPr lang="en-US" sz="2400" b="1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𝒇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8353" y="4568719"/>
                <a:ext cx="2536079" cy="93544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453720" y="1460149"/>
            <a:ext cx="46590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/>
              <a:t>Reduce time of flight</a:t>
            </a:r>
            <a:endParaRPr lang="en-US" sz="3600" dirty="0"/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453720" y="2373201"/>
            <a:ext cx="4270680" cy="6637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 smtClean="0">
                <a:solidFill>
                  <a:srgbClr val="0000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Key challenge</a:t>
            </a:r>
          </a:p>
        </p:txBody>
      </p:sp>
      <p:pic>
        <p:nvPicPr>
          <p:cNvPr id="3" name="Picture 2" descr="Ion thruster - Wikiped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550" y="2106480"/>
            <a:ext cx="5844869" cy="4607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057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548168" y="-1094872"/>
            <a:ext cx="13740168" cy="7952872"/>
            <a:chOff x="-1578866" y="-1231423"/>
            <a:chExt cx="14043207" cy="8128272"/>
          </a:xfrm>
        </p:grpSpPr>
        <p:pic>
          <p:nvPicPr>
            <p:cNvPr id="10242" name="Picture 2" descr="Solar Sailing Success: Planetary Society Deploys LightSail 2 - Scientific  America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7" y="-112404"/>
              <a:ext cx="12460894" cy="70092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52" name="Picture 12" descr="Sun PNG Free Download 23 | PNG Images Download | Sun PNG Free Download 23  pictures Download | Sun PNG Free Download 23 PNG &amp; Vector Stock Images |  Free png download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78866" y="-1231423"/>
              <a:ext cx="4876800" cy="4181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ight Arrow 2"/>
            <p:cNvSpPr/>
            <p:nvPr/>
          </p:nvSpPr>
          <p:spPr>
            <a:xfrm rot="1424268">
              <a:off x="9299369" y="3484685"/>
              <a:ext cx="1043674" cy="968266"/>
            </a:xfrm>
            <a:prstGeom prst="rightArrow">
              <a:avLst/>
            </a:prstGeom>
            <a:solidFill>
              <a:srgbClr val="00B0F0">
                <a:alpha val="63000"/>
              </a:srgbClr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>
              <a:off x="4294417" y="3414637"/>
              <a:ext cx="1914447" cy="554182"/>
            </a:xfrm>
            <a:prstGeom prst="straightConnector1">
              <a:avLst/>
            </a:prstGeom>
            <a:ln w="73025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>
              <a:off x="4792168" y="1587867"/>
              <a:ext cx="1914447" cy="554182"/>
            </a:xfrm>
            <a:prstGeom prst="straightConnector1">
              <a:avLst/>
            </a:prstGeom>
            <a:ln w="73025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>
              <a:off x="4543123" y="2487397"/>
              <a:ext cx="1914447" cy="554182"/>
            </a:xfrm>
            <a:prstGeom prst="straightConnector1">
              <a:avLst/>
            </a:prstGeom>
            <a:ln w="73025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>
              <a:off x="5018909" y="755243"/>
              <a:ext cx="1914447" cy="554182"/>
            </a:xfrm>
            <a:prstGeom prst="straightConnector1">
              <a:avLst/>
            </a:prstGeom>
            <a:ln w="73025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51" name="TextBox 10250"/>
            <p:cNvSpPr txBox="1"/>
            <p:nvPr/>
          </p:nvSpPr>
          <p:spPr>
            <a:xfrm>
              <a:off x="9676184" y="6434310"/>
              <a:ext cx="2788157" cy="3145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Image credit: </a:t>
              </a:r>
              <a:r>
                <a:rPr lang="en-US" sz="1400" dirty="0"/>
                <a:t>the Planetary Society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9173499" y="394778"/>
            <a:ext cx="28216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Solar sails</a:t>
            </a:r>
            <a:endParaRPr lang="en-US" sz="400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19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JAXA | Small Solar Power Sail Demonstrator &quot;IKAROS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19" y="1585913"/>
            <a:ext cx="5753909" cy="3835941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LightSail 2 Has Been Flying in Space for 30 Months – Paving the Way for  Future Solar Sail Mission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729" y="1603286"/>
            <a:ext cx="5701547" cy="4135438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453720" y="641195"/>
            <a:ext cx="11517701" cy="870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9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Solar Sails Flown and Planned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37729" y="1572669"/>
            <a:ext cx="27029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LightSail2 (2019)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Privately funded sail ($7M)</a:t>
            </a:r>
          </a:p>
        </p:txBody>
      </p:sp>
      <p:pic>
        <p:nvPicPr>
          <p:cNvPr id="4100" name="Picture 4" descr="LightSail - Wikipedi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5298" y="4093708"/>
            <a:ext cx="2408397" cy="160559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423698" y="5739427"/>
            <a:ext cx="27683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FF00"/>
                </a:solidFill>
              </a:rPr>
              <a:t>Image credit: The Planetary Society</a:t>
            </a:r>
            <a:endParaRPr lang="en-US" sz="1400" dirty="0">
              <a:solidFill>
                <a:srgbClr val="FFFF00"/>
              </a:solidFill>
            </a:endParaRPr>
          </a:p>
        </p:txBody>
      </p:sp>
      <p:pic>
        <p:nvPicPr>
          <p:cNvPr id="4104" name="Picture 8" descr="NASA’s Near-Earth Asteroid Scout Cubesa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470" y="3903534"/>
            <a:ext cx="3754008" cy="2545687"/>
          </a:xfrm>
          <a:prstGeom prst="rect">
            <a:avLst/>
          </a:prstGeom>
          <a:solidFill>
            <a:srgbClr val="92D050"/>
          </a:solidFill>
          <a:ln w="19050">
            <a:solidFill>
              <a:schemeClr val="bg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4217463" y="6164155"/>
            <a:ext cx="1586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FF00"/>
                </a:solidFill>
              </a:rPr>
              <a:t>Image credit: NASA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3719" y="1603286"/>
            <a:ext cx="35050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IKAROS</a:t>
            </a:r>
            <a:r>
              <a:rPr lang="en-US" dirty="0" smtClean="0">
                <a:solidFill>
                  <a:schemeClr val="bg1"/>
                </a:solidFill>
              </a:rPr>
              <a:t> (2011)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The first interplanetary sail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5385" y="5384966"/>
            <a:ext cx="1538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FF00"/>
                </a:solidFill>
              </a:rPr>
              <a:t>Image credit: </a:t>
            </a:r>
            <a:r>
              <a:rPr lang="en-US" sz="1400" dirty="0" err="1" smtClean="0">
                <a:solidFill>
                  <a:srgbClr val="FFFF00"/>
                </a:solidFill>
              </a:rPr>
              <a:t>JAXA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96676" y="3903534"/>
            <a:ext cx="24608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NEA Scout (2022)</a:t>
            </a:r>
          </a:p>
          <a:p>
            <a:pPr algn="r"/>
            <a:r>
              <a:rPr lang="en-US" dirty="0" smtClean="0">
                <a:solidFill>
                  <a:schemeClr val="bg1"/>
                </a:solidFill>
              </a:rPr>
              <a:t>The first science mission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3720" y="3463525"/>
            <a:ext cx="12266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315 kg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14m x 14m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296765" y="3246008"/>
            <a:ext cx="7425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4.5 kg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32 m</a:t>
            </a:r>
            <a:r>
              <a:rPr lang="en-US" baseline="30000" dirty="0" smtClean="0">
                <a:solidFill>
                  <a:schemeClr val="bg1"/>
                </a:solidFill>
              </a:rPr>
              <a:t>2</a:t>
            </a:r>
            <a:endParaRPr lang="en-US" baseline="300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14967" y="5771263"/>
            <a:ext cx="7344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 kg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86 m</a:t>
            </a:r>
            <a:r>
              <a:rPr lang="en-US" baseline="30000" dirty="0" smtClean="0">
                <a:solidFill>
                  <a:schemeClr val="bg1"/>
                </a:solidFill>
              </a:rPr>
              <a:t>2</a:t>
            </a:r>
            <a:endParaRPr lang="en-US" baseline="30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94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2" descr="Loopable: Dense Star Field Deep Stock Footage Video (100% Royalty-free)  17029351 | Shutterst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8608"/>
            <a:ext cx="12192000" cy="854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>
          <a:xfrm>
            <a:off x="-884025" y="887281"/>
            <a:ext cx="14415563" cy="5915410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208854" y="1164837"/>
            <a:ext cx="12160420" cy="4996008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2958332" y="2046033"/>
            <a:ext cx="6718117" cy="2644178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2303744" y="1804867"/>
            <a:ext cx="8027289" cy="3295896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3595691" y="2261358"/>
            <a:ext cx="5365883" cy="2133143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4255517" y="2536971"/>
            <a:ext cx="4103145" cy="1541723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2" descr="[animate output image]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364" y="365393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8" descr="Glowing Sun | Light background images, Black background images, Blur photo 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266" y="2521399"/>
            <a:ext cx="1452955" cy="1452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val 12"/>
          <p:cNvSpPr/>
          <p:nvPr/>
        </p:nvSpPr>
        <p:spPr>
          <a:xfrm>
            <a:off x="-2098333" y="609726"/>
            <a:ext cx="16878877" cy="6973596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-3486114" y="297478"/>
            <a:ext cx="19697211" cy="8257289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/>
          <p:cNvSpPr/>
          <p:nvPr/>
        </p:nvSpPr>
        <p:spPr>
          <a:xfrm rot="558593">
            <a:off x="-6177013" y="-403321"/>
            <a:ext cx="22015238" cy="890091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2" descr="Pluto Planet Dwarf A - Free image on Pixaba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6595" y="11956"/>
            <a:ext cx="218985" cy="218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Burning Sun transparent PNG - Stick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241" y="2846396"/>
            <a:ext cx="812653" cy="812653"/>
          </a:xfrm>
          <a:prstGeom prst="rect">
            <a:avLst/>
          </a:prstGeom>
          <a:noFill/>
          <a:effectLst>
            <a:glow rad="952500">
              <a:schemeClr val="accent4">
                <a:satMod val="175000"/>
                <a:alpha val="21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File:3D Mercury.png - Wikimedia Common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173" y="3885856"/>
            <a:ext cx="190812" cy="190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Image Venus Scribblenauts Wiki - 6856 - Transparent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0488" y="2438718"/>
            <a:ext cx="349601" cy="36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6" descr="File:Mars transparent.png - Wikipedia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367" y="3955032"/>
            <a:ext cx="440763" cy="44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8" descr="File:Jupiter.png - Wikimedia Commons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521" y="5445803"/>
            <a:ext cx="878519" cy="90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0" descr="Mercury Planet PNG Free Download | PNG All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174" y="5915647"/>
            <a:ext cx="1635125" cy="106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4" descr="Blue Orb Planet - Free Image On Pixabay #627424 - PNG Images - PNGio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878" y="569007"/>
            <a:ext cx="518895" cy="518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6" descr="File:3D Neptune.png - Wikimedia Commons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695" y="633319"/>
            <a:ext cx="388658" cy="384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Earth PNG images free download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659" y="3080291"/>
            <a:ext cx="1113184" cy="1113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428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8009" y="1305908"/>
            <a:ext cx="4600609" cy="35531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173" y="592253"/>
            <a:ext cx="3508880" cy="439152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1923" y="1427034"/>
            <a:ext cx="4220077" cy="34591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3291" y="333665"/>
            <a:ext cx="54711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Trajectory &amp; mission profile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0397" y="5242367"/>
            <a:ext cx="321761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C3=0</a:t>
            </a:r>
          </a:p>
          <a:p>
            <a:r>
              <a:rPr lang="en-US" b="1" dirty="0"/>
              <a:t>Start with </a:t>
            </a:r>
            <a:r>
              <a:rPr lang="en-US" b="1" dirty="0" err="1"/>
              <a:t>MEO</a:t>
            </a:r>
            <a:r>
              <a:rPr lang="en-US" b="1" dirty="0"/>
              <a:t> and “spiral out”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0397" y="6178414"/>
            <a:ext cx="31314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err="1"/>
              <a:t>A.R</a:t>
            </a:r>
            <a:r>
              <a:rPr lang="en-US" sz="1400" i="1" dirty="0"/>
              <a:t>. </a:t>
            </a:r>
            <a:r>
              <a:rPr lang="en-US" sz="1400" i="1" dirty="0" err="1"/>
              <a:t>Davoyan</a:t>
            </a:r>
            <a:r>
              <a:rPr lang="en-US" sz="1400" i="1" dirty="0"/>
              <a:t> et al., </a:t>
            </a:r>
            <a:r>
              <a:rPr lang="en-US" sz="1400" i="1" dirty="0" err="1"/>
              <a:t>Optica</a:t>
            </a:r>
            <a:r>
              <a:rPr lang="en-US" sz="1400" i="1" dirty="0"/>
              <a:t> 8, 722 (2021)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68754" y="5242367"/>
            <a:ext cx="72455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B050"/>
                </a:solidFill>
              </a:rPr>
              <a:t>&gt;20 AU/year </a:t>
            </a:r>
            <a:r>
              <a:rPr lang="en-US" sz="3200" b="1" dirty="0" smtClean="0"/>
              <a:t>for </a:t>
            </a:r>
            <a:r>
              <a:rPr lang="en-US" sz="3200" b="1" dirty="0" smtClean="0">
                <a:solidFill>
                  <a:srgbClr val="FF0000"/>
                </a:solidFill>
              </a:rPr>
              <a:t>&lt;0.2 AU </a:t>
            </a:r>
            <a:r>
              <a:rPr lang="en-US" sz="3200" b="1" dirty="0" smtClean="0"/>
              <a:t>perihelion with a lightweight spacecraft (A/m&gt;50 m</a:t>
            </a:r>
            <a:r>
              <a:rPr lang="en-US" sz="3200" b="1" baseline="30000" dirty="0" smtClean="0"/>
              <a:t>2</a:t>
            </a:r>
            <a:r>
              <a:rPr lang="en-US" sz="3200" b="1" dirty="0" smtClean="0"/>
              <a:t>/kg) 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32013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4" descr="2018 - Shrek the Musical — Gosford Musical Society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21" y="1511717"/>
            <a:ext cx="7390686" cy="5005197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Subtitle 2"/>
          <p:cNvSpPr txBox="1">
            <a:spLocks/>
          </p:cNvSpPr>
          <p:nvPr/>
        </p:nvSpPr>
        <p:spPr>
          <a:xfrm>
            <a:off x="453720" y="641195"/>
            <a:ext cx="11517701" cy="870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900" b="1" dirty="0" smtClean="0">
                <a:solidFill>
                  <a:srgbClr val="0000FF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Outstanding challenges</a:t>
            </a:r>
            <a:endParaRPr lang="en-US" sz="3900" b="1" dirty="0" smtClean="0">
              <a:solidFill>
                <a:srgbClr val="0000FF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9" name="Content Placeholder 4"/>
          <p:cNvSpPr>
            <a:spLocks noGrp="1"/>
          </p:cNvSpPr>
          <p:nvPr>
            <p:ph sz="half" idx="1"/>
          </p:nvPr>
        </p:nvSpPr>
        <p:spPr>
          <a:xfrm>
            <a:off x="7956267" y="1511717"/>
            <a:ext cx="4015154" cy="4768923"/>
          </a:xfrm>
        </p:spPr>
        <p:txBody>
          <a:bodyPr>
            <a:noAutofit/>
          </a:bodyPr>
          <a:lstStyle/>
          <a:p>
            <a:pPr marL="115888" indent="-115888">
              <a:spcBef>
                <a:spcPts val="0"/>
              </a:spcBef>
              <a:spcAft>
                <a:spcPts val="1800"/>
              </a:spcAft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Harsh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environment </a:t>
            </a:r>
          </a:p>
          <a:p>
            <a:pPr marL="115888" indent="-115888">
              <a:spcBef>
                <a:spcPts val="0"/>
              </a:spcBef>
              <a:spcAft>
                <a:spcPts val="1800"/>
              </a:spcAft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Need for new materials </a:t>
            </a:r>
          </a:p>
          <a:p>
            <a:pPr marL="115888" indent="-115888">
              <a:spcBef>
                <a:spcPts val="0"/>
              </a:spcBef>
              <a:spcAft>
                <a:spcPts val="1800"/>
              </a:spcAft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Large lightweight architectures</a:t>
            </a:r>
          </a:p>
          <a:p>
            <a:pPr marL="115888" indent="-115888">
              <a:spcBef>
                <a:spcPts val="0"/>
              </a:spcBef>
              <a:spcAft>
                <a:spcPts val="1800"/>
              </a:spcAft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Spacecraft controls &amp; navigation</a:t>
            </a:r>
          </a:p>
          <a:p>
            <a:pPr marL="115888" indent="-115888">
              <a:spcBef>
                <a:spcPts val="0"/>
              </a:spcBef>
              <a:spcAft>
                <a:spcPts val="1800"/>
              </a:spcAft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Power and communications</a:t>
            </a:r>
          </a:p>
        </p:txBody>
      </p:sp>
      <p:pic>
        <p:nvPicPr>
          <p:cNvPr id="22" name="Picture 8" descr="[animate output image]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207" y="1712479"/>
            <a:ext cx="7242528" cy="5431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Spaceweather.com Time Machine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20" y="1753300"/>
            <a:ext cx="4635218" cy="4635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34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3185</TotalTime>
  <Words>592</Words>
  <Application>Microsoft Office PowerPoint</Application>
  <PresentationFormat>Widescreen</PresentationFormat>
  <Paragraphs>152</Paragraphs>
  <Slides>20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宋体</vt:lpstr>
      <vt:lpstr>宋体</vt:lpstr>
      <vt:lpstr>Apple Chancery</vt:lpstr>
      <vt:lpstr>Arial</vt:lpstr>
      <vt:lpstr>Calibri</vt:lpstr>
      <vt:lpstr>Calibri Light</vt:lpstr>
      <vt:lpstr>Cambria Math</vt:lpstr>
      <vt:lpstr>Helvetica</vt:lpstr>
      <vt:lpstr>新細明體</vt:lpstr>
      <vt:lpstr>Times New Roman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SailCraft Architecture </vt:lpstr>
      <vt:lpstr>SailCraft Architecture </vt:lpstr>
      <vt:lpstr>PowerPoint Presentation</vt:lpstr>
      <vt:lpstr>SailCraft Architecture </vt:lpstr>
      <vt:lpstr>PowerPoint Presentation</vt:lpstr>
      <vt:lpstr>PowerPoint Presentation</vt:lpstr>
      <vt:lpstr>PowerPoint Presentation</vt:lpstr>
      <vt:lpstr>Team and Acknowledgements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Artur</dc:creator>
  <cp:lastModifiedBy>davoy</cp:lastModifiedBy>
  <cp:revision>17</cp:revision>
  <dcterms:created xsi:type="dcterms:W3CDTF">2022-05-02T16:40:56Z</dcterms:created>
  <dcterms:modified xsi:type="dcterms:W3CDTF">2023-05-02T18:03:32Z</dcterms:modified>
</cp:coreProperties>
</file>