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86" r:id="rId3"/>
    <p:sldId id="268" r:id="rId4"/>
    <p:sldId id="287" r:id="rId5"/>
    <p:sldId id="276" r:id="rId6"/>
    <p:sldId id="288" r:id="rId7"/>
    <p:sldId id="279" r:id="rId8"/>
    <p:sldId id="290" r:id="rId9"/>
    <p:sldId id="291" r:id="rId10"/>
    <p:sldId id="282" r:id="rId11"/>
    <p:sldId id="285" r:id="rId12"/>
    <p:sldId id="289" r:id="rId13"/>
    <p:sldId id="275" r:id="rId14"/>
  </p:sldIdLst>
  <p:sldSz cx="9144000" cy="5143500" type="screen16x9"/>
  <p:notesSz cx="9385300" cy="70993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varScale="1">
        <p:scale>
          <a:sx n="106" d="100"/>
          <a:sy n="106" d="100"/>
        </p:scale>
        <p:origin x="82" y="413"/>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eremiahPate\From%20Old%20Account\Downloads\ZARAA%20Thruster%20Americium.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eremiahPate\From%20Old%20Account\Downloads\ZARAA%20Thruster%20Americium.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dirty="0"/>
              <a:t>Thrust</a:t>
            </a:r>
          </a:p>
        </c:rich>
      </c:tx>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scatterChart>
        <c:scatterStyle val="lineMarker"/>
        <c:varyColors val="0"/>
        <c:ser>
          <c:idx val="0"/>
          <c:order val="0"/>
          <c:tx>
            <c:strRef>
              <c:f>Sheet4!$D$1</c:f>
              <c:strCache>
                <c:ptCount val="1"/>
              </c:strCache>
            </c:strRef>
          </c:tx>
          <c:spPr>
            <a:ln w="25400" cap="rnd">
              <a:no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xVal>
            <c:numRef>
              <c:f>Sheet4!$C$3:$C$12</c:f>
              <c:numCache>
                <c:formatCode>General</c:formatCode>
                <c:ptCount val="10"/>
                <c:pt idx="0">
                  <c:v>1000</c:v>
                </c:pt>
                <c:pt idx="1">
                  <c:v>2000</c:v>
                </c:pt>
                <c:pt idx="2">
                  <c:v>3000</c:v>
                </c:pt>
                <c:pt idx="3">
                  <c:v>4000</c:v>
                </c:pt>
                <c:pt idx="4">
                  <c:v>5000</c:v>
                </c:pt>
                <c:pt idx="5">
                  <c:v>6000</c:v>
                </c:pt>
                <c:pt idx="6">
                  <c:v>7000</c:v>
                </c:pt>
                <c:pt idx="7">
                  <c:v>8000</c:v>
                </c:pt>
                <c:pt idx="8">
                  <c:v>9000</c:v>
                </c:pt>
                <c:pt idx="9">
                  <c:v>10000</c:v>
                </c:pt>
              </c:numCache>
            </c:numRef>
          </c:xVal>
          <c:yVal>
            <c:numRef>
              <c:f>Sheet4!$D$3:$D$12</c:f>
              <c:numCache>
                <c:formatCode>General</c:formatCode>
                <c:ptCount val="10"/>
                <c:pt idx="0">
                  <c:v>2.2000000000000002</c:v>
                </c:pt>
                <c:pt idx="1">
                  <c:v>3.1</c:v>
                </c:pt>
                <c:pt idx="2">
                  <c:v>3.9</c:v>
                </c:pt>
                <c:pt idx="3">
                  <c:v>4.4000000000000004</c:v>
                </c:pt>
                <c:pt idx="4">
                  <c:v>5</c:v>
                </c:pt>
                <c:pt idx="5">
                  <c:v>5.5</c:v>
                </c:pt>
                <c:pt idx="6">
                  <c:v>5.9</c:v>
                </c:pt>
                <c:pt idx="7">
                  <c:v>6.3</c:v>
                </c:pt>
                <c:pt idx="8">
                  <c:v>6.7</c:v>
                </c:pt>
                <c:pt idx="9">
                  <c:v>7</c:v>
                </c:pt>
              </c:numCache>
            </c:numRef>
          </c:yVal>
          <c:smooth val="0"/>
          <c:extLst>
            <c:ext xmlns:c16="http://schemas.microsoft.com/office/drawing/2014/chart" uri="{C3380CC4-5D6E-409C-BE32-E72D297353CC}">
              <c16:uniqueId val="{00000000-BCFC-441C-9238-786B5D9A0440}"/>
            </c:ext>
          </c:extLst>
        </c:ser>
        <c:dLbls>
          <c:showLegendKey val="0"/>
          <c:showVal val="0"/>
          <c:showCatName val="0"/>
          <c:showSerName val="0"/>
          <c:showPercent val="0"/>
          <c:showBubbleSize val="0"/>
        </c:dLbls>
        <c:axId val="153536527"/>
        <c:axId val="1738913423"/>
      </c:scatterChart>
      <c:valAx>
        <c:axId val="153536527"/>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Xe:</a:t>
                </a:r>
                <a:r>
                  <a:rPr lang="el-GR"/>
                  <a:t>α</a:t>
                </a:r>
                <a:r>
                  <a:rPr lang="en-US"/>
                  <a:t> Ratio</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738913423"/>
        <c:crosses val="autoZero"/>
        <c:crossBetween val="midCat"/>
      </c:valAx>
      <c:valAx>
        <c:axId val="1738913423"/>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Thrust (mN)</a:t>
                </a:r>
              </a:p>
            </c:rich>
          </c:tx>
          <c:layout>
            <c:manualLayout>
              <c:xMode val="edge"/>
              <c:yMode val="edge"/>
              <c:x val="2.7777777777777776E-2"/>
              <c:y val="0.38499234470691163"/>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53536527"/>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dirty="0"/>
              <a:t>Specific</a:t>
            </a:r>
            <a:r>
              <a:rPr lang="en-US" baseline="0" dirty="0"/>
              <a:t> Impulse</a:t>
            </a:r>
            <a:endParaRPr lang="en-US" dirty="0"/>
          </a:p>
        </c:rich>
      </c:tx>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scatterChart>
        <c:scatterStyle val="lineMarker"/>
        <c:varyColors val="0"/>
        <c:ser>
          <c:idx val="0"/>
          <c:order val="0"/>
          <c:tx>
            <c:strRef>
              <c:f>Sheet4!$B$1:$B$2</c:f>
              <c:strCache>
                <c:ptCount val="2"/>
                <c:pt idx="0">
                  <c:v>Ratio vs Isp</c:v>
                </c:pt>
                <c:pt idx="1">
                  <c:v>Isp</c:v>
                </c:pt>
              </c:strCache>
            </c:strRef>
          </c:tx>
          <c:spPr>
            <a:ln w="25400" cap="rnd">
              <a:no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xVal>
            <c:numRef>
              <c:f>Sheet4!$A$3:$A$12</c:f>
              <c:numCache>
                <c:formatCode>General</c:formatCode>
                <c:ptCount val="10"/>
                <c:pt idx="0">
                  <c:v>1000</c:v>
                </c:pt>
                <c:pt idx="1">
                  <c:v>2000</c:v>
                </c:pt>
                <c:pt idx="2">
                  <c:v>3000</c:v>
                </c:pt>
                <c:pt idx="3">
                  <c:v>4000</c:v>
                </c:pt>
                <c:pt idx="4">
                  <c:v>5000</c:v>
                </c:pt>
                <c:pt idx="5">
                  <c:v>6000</c:v>
                </c:pt>
                <c:pt idx="6">
                  <c:v>7000</c:v>
                </c:pt>
                <c:pt idx="7">
                  <c:v>8000</c:v>
                </c:pt>
                <c:pt idx="8">
                  <c:v>9000</c:v>
                </c:pt>
                <c:pt idx="9">
                  <c:v>10000</c:v>
                </c:pt>
              </c:numCache>
            </c:numRef>
          </c:xVal>
          <c:yVal>
            <c:numRef>
              <c:f>Sheet4!$B$3:$B$12</c:f>
              <c:numCache>
                <c:formatCode>General</c:formatCode>
                <c:ptCount val="10"/>
                <c:pt idx="0">
                  <c:v>8164</c:v>
                </c:pt>
                <c:pt idx="1">
                  <c:v>5774</c:v>
                </c:pt>
                <c:pt idx="2">
                  <c:v>4713</c:v>
                </c:pt>
                <c:pt idx="3">
                  <c:v>4082</c:v>
                </c:pt>
                <c:pt idx="4">
                  <c:v>3651</c:v>
                </c:pt>
                <c:pt idx="5">
                  <c:v>3333</c:v>
                </c:pt>
                <c:pt idx="6">
                  <c:v>3086</c:v>
                </c:pt>
                <c:pt idx="7">
                  <c:v>2887</c:v>
                </c:pt>
                <c:pt idx="8">
                  <c:v>2721</c:v>
                </c:pt>
                <c:pt idx="9">
                  <c:v>2581</c:v>
                </c:pt>
              </c:numCache>
            </c:numRef>
          </c:yVal>
          <c:smooth val="0"/>
          <c:extLst>
            <c:ext xmlns:c16="http://schemas.microsoft.com/office/drawing/2014/chart" uri="{C3380CC4-5D6E-409C-BE32-E72D297353CC}">
              <c16:uniqueId val="{00000000-5DEE-452B-9213-836CB287567D}"/>
            </c:ext>
          </c:extLst>
        </c:ser>
        <c:dLbls>
          <c:showLegendKey val="0"/>
          <c:showVal val="0"/>
          <c:showCatName val="0"/>
          <c:showSerName val="0"/>
          <c:showPercent val="0"/>
          <c:showBubbleSize val="0"/>
        </c:dLbls>
        <c:axId val="153557407"/>
        <c:axId val="1618512143"/>
      </c:scatterChart>
      <c:valAx>
        <c:axId val="153557407"/>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 Xe:</a:t>
                </a:r>
                <a:r>
                  <a:rPr lang="el-GR"/>
                  <a:t>α</a:t>
                </a:r>
                <a:r>
                  <a:rPr lang="en-US"/>
                  <a:t> Ratio</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618512143"/>
        <c:crosses val="autoZero"/>
        <c:crossBetween val="midCat"/>
      </c:valAx>
      <c:valAx>
        <c:axId val="1618512143"/>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Specific Impulse (s)</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53557407"/>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900" kern="1200"/>
    <cs:bodyPr/>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900" kern="1200"/>
    <cs:bodyPr/>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a:lvl1pPr>
          </a:lstStyle>
          <a:p>
            <a:r>
              <a:rPr lang="en-US"/>
              <a:t>Click to edit Master title style</a:t>
            </a:r>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a:lvl1pPr>
          </a:lstStyle>
          <a:p>
            <a:r>
              <a:rPr lang="en-US"/>
              <a:t>Click to edit Master subtitle style</a:t>
            </a:r>
            <a:endParaRPr/>
          </a:p>
        </p:txBody>
      </p:sp>
      <p:sp>
        <p:nvSpPr>
          <p:cNvPr id="4" name="Holder 4"/>
          <p:cNvSpPr>
            <a:spLocks noGrp="1"/>
          </p:cNvSpPr>
          <p:nvPr>
            <p:ph type="ftr" sz="quarter" idx="5"/>
          </p:nvPr>
        </p:nvSpPr>
        <p:spPr/>
        <p:txBody>
          <a:bodyPr lIns="0" tIns="0" rIns="0" bIns="0"/>
          <a:lstStyle>
            <a:lvl1pPr>
              <a:defRPr sz="700" b="1" i="0">
                <a:solidFill>
                  <a:schemeClr val="bg1"/>
                </a:solidFill>
                <a:latin typeface="Source Sans 3"/>
                <a:cs typeface="Source Sans 3"/>
              </a:defRPr>
            </a:lvl1pPr>
          </a:lstStyle>
          <a:p>
            <a:pPr marL="12700">
              <a:lnSpc>
                <a:spcPct val="100000"/>
              </a:lnSpc>
              <a:spcBef>
                <a:spcPts val="85"/>
              </a:spcBef>
            </a:pPr>
            <a:r>
              <a:rPr spc="-10" dirty="0"/>
              <a:t>Strictly</a:t>
            </a:r>
            <a:r>
              <a:rPr spc="15" dirty="0"/>
              <a:t> </a:t>
            </a:r>
            <a:r>
              <a:rPr spc="-10" dirty="0"/>
              <a:t>Confidential</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4/19/2023</a:t>
            </a:fld>
            <a:endParaRPr lang="en-US"/>
          </a:p>
        </p:txBody>
      </p:sp>
      <p:sp>
        <p:nvSpPr>
          <p:cNvPr id="6" name="Holder 6"/>
          <p:cNvSpPr>
            <a:spLocks noGrp="1"/>
          </p:cNvSpPr>
          <p:nvPr>
            <p:ph type="sldNum" sz="quarter" idx="7"/>
          </p:nvPr>
        </p:nvSpPr>
        <p:spPr/>
        <p:txBody>
          <a:bodyPr lIns="0" tIns="0" rIns="0" bIns="0"/>
          <a:lstStyle>
            <a:lvl1pPr>
              <a:defRPr sz="800" b="0" i="0">
                <a:solidFill>
                  <a:srgbClr val="585858"/>
                </a:solidFill>
                <a:latin typeface="Source Sans 3"/>
                <a:cs typeface="Source Sans 3"/>
              </a:defRPr>
            </a:lvl1pPr>
          </a:lstStyle>
          <a:p>
            <a:pPr marL="38100">
              <a:lnSpc>
                <a:spcPct val="100000"/>
              </a:lnSpc>
              <a:spcBef>
                <a:spcPts val="90"/>
              </a:spcBef>
            </a:pPr>
            <a:fld id="{81D60167-4931-47E6-BA6A-407CBD079E47}" type="slidenum">
              <a:rPr spc="-25" dirty="0"/>
              <a:t>‹#›</a:t>
            </a:fld>
            <a:endParaRPr spc="-2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5143500"/>
          </a:xfrm>
          <a:custGeom>
            <a:avLst/>
            <a:gdLst/>
            <a:ahLst/>
            <a:cxnLst/>
            <a:rect l="l" t="t" r="r" b="b"/>
            <a:pathLst>
              <a:path w="9144000" h="5143500">
                <a:moveTo>
                  <a:pt x="9144000" y="0"/>
                </a:moveTo>
                <a:lnTo>
                  <a:pt x="0" y="0"/>
                </a:lnTo>
                <a:lnTo>
                  <a:pt x="0" y="5143500"/>
                </a:lnTo>
                <a:lnTo>
                  <a:pt x="9144000" y="5143500"/>
                </a:lnTo>
                <a:lnTo>
                  <a:pt x="9144000" y="0"/>
                </a:lnTo>
                <a:close/>
              </a:path>
            </a:pathLst>
          </a:custGeom>
          <a:solidFill>
            <a:srgbClr val="000000"/>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7536180" y="4776215"/>
            <a:ext cx="1511807" cy="260602"/>
          </a:xfrm>
          <a:prstGeom prst="rect">
            <a:avLst/>
          </a:prstGeom>
        </p:spPr>
      </p:pic>
      <p:sp>
        <p:nvSpPr>
          <p:cNvPr id="2" name="Holder 2"/>
          <p:cNvSpPr>
            <a:spLocks noGrp="1"/>
          </p:cNvSpPr>
          <p:nvPr>
            <p:ph type="title"/>
          </p:nvPr>
        </p:nvSpPr>
        <p:spPr/>
        <p:txBody>
          <a:bodyPr lIns="0" tIns="0" rIns="0" bIns="0"/>
          <a:lstStyle>
            <a:lvl1pPr>
              <a:defRPr sz="1400" b="0" i="0">
                <a:solidFill>
                  <a:schemeClr val="bg1"/>
                </a:solidFill>
                <a:latin typeface="Source Sans 3"/>
                <a:cs typeface="Source Sans 3"/>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pPr lvl="0"/>
            <a:r>
              <a:rPr lang="en-US"/>
              <a:t>Click to edit Master text styles</a:t>
            </a:r>
          </a:p>
        </p:txBody>
      </p:sp>
      <p:sp>
        <p:nvSpPr>
          <p:cNvPr id="4" name="Holder 4"/>
          <p:cNvSpPr>
            <a:spLocks noGrp="1"/>
          </p:cNvSpPr>
          <p:nvPr>
            <p:ph type="ftr" sz="quarter" idx="5"/>
          </p:nvPr>
        </p:nvSpPr>
        <p:spPr/>
        <p:txBody>
          <a:bodyPr lIns="0" tIns="0" rIns="0" bIns="0"/>
          <a:lstStyle>
            <a:lvl1pPr>
              <a:defRPr sz="700" b="1" i="0">
                <a:solidFill>
                  <a:schemeClr val="bg1"/>
                </a:solidFill>
                <a:latin typeface="Source Sans 3"/>
                <a:cs typeface="Source Sans 3"/>
              </a:defRPr>
            </a:lvl1pPr>
          </a:lstStyle>
          <a:p>
            <a:pPr marL="12700">
              <a:lnSpc>
                <a:spcPct val="100000"/>
              </a:lnSpc>
              <a:spcBef>
                <a:spcPts val="85"/>
              </a:spcBef>
            </a:pPr>
            <a:r>
              <a:rPr spc="-10" dirty="0"/>
              <a:t>Strictly</a:t>
            </a:r>
            <a:r>
              <a:rPr spc="15" dirty="0"/>
              <a:t> </a:t>
            </a:r>
            <a:r>
              <a:rPr spc="-10" dirty="0"/>
              <a:t>Confidential</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4/19/2023</a:t>
            </a:fld>
            <a:endParaRPr lang="en-US"/>
          </a:p>
        </p:txBody>
      </p:sp>
      <p:sp>
        <p:nvSpPr>
          <p:cNvPr id="6" name="Holder 6"/>
          <p:cNvSpPr>
            <a:spLocks noGrp="1"/>
          </p:cNvSpPr>
          <p:nvPr>
            <p:ph type="sldNum" sz="quarter" idx="7"/>
          </p:nvPr>
        </p:nvSpPr>
        <p:spPr/>
        <p:txBody>
          <a:bodyPr lIns="0" tIns="0" rIns="0" bIns="0"/>
          <a:lstStyle>
            <a:lvl1pPr>
              <a:defRPr sz="800" b="0" i="0">
                <a:solidFill>
                  <a:srgbClr val="585858"/>
                </a:solidFill>
                <a:latin typeface="Source Sans 3"/>
                <a:cs typeface="Source Sans 3"/>
              </a:defRPr>
            </a:lvl1pPr>
          </a:lstStyle>
          <a:p>
            <a:pPr marL="38100">
              <a:lnSpc>
                <a:spcPct val="100000"/>
              </a:lnSpc>
              <a:spcBef>
                <a:spcPts val="90"/>
              </a:spcBef>
            </a:pPr>
            <a:fld id="{81D60167-4931-47E6-BA6A-407CBD079E47}" type="slidenum">
              <a:rPr spc="-25" dirty="0"/>
              <a:t>‹#›</a:t>
            </a:fld>
            <a:endParaRPr spc="-2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400" b="0" i="0">
                <a:solidFill>
                  <a:schemeClr val="bg1"/>
                </a:solidFill>
                <a:latin typeface="Source Sans 3"/>
                <a:cs typeface="Source Sans 3"/>
              </a:defRPr>
            </a:lvl1pPr>
          </a:lstStyle>
          <a:p>
            <a:r>
              <a:rPr lang="en-US"/>
              <a:t>Click to edit Master title style</a:t>
            </a:r>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p:txBody>
          <a:bodyPr lIns="0" tIns="0" rIns="0" bIns="0"/>
          <a:lstStyle>
            <a:lvl1pPr>
              <a:defRPr sz="700" b="1" i="0">
                <a:solidFill>
                  <a:schemeClr val="bg1"/>
                </a:solidFill>
                <a:latin typeface="Source Sans 3"/>
                <a:cs typeface="Source Sans 3"/>
              </a:defRPr>
            </a:lvl1pPr>
          </a:lstStyle>
          <a:p>
            <a:pPr marL="12700">
              <a:lnSpc>
                <a:spcPct val="100000"/>
              </a:lnSpc>
              <a:spcBef>
                <a:spcPts val="85"/>
              </a:spcBef>
            </a:pPr>
            <a:r>
              <a:rPr spc="-10" dirty="0"/>
              <a:t>Strictly</a:t>
            </a:r>
            <a:r>
              <a:rPr spc="15" dirty="0"/>
              <a:t> </a:t>
            </a:r>
            <a:r>
              <a:rPr spc="-10" dirty="0"/>
              <a:t>Confidential</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4/19/2023</a:t>
            </a:fld>
            <a:endParaRPr lang="en-US"/>
          </a:p>
        </p:txBody>
      </p:sp>
      <p:sp>
        <p:nvSpPr>
          <p:cNvPr id="7" name="Holder 7"/>
          <p:cNvSpPr>
            <a:spLocks noGrp="1"/>
          </p:cNvSpPr>
          <p:nvPr>
            <p:ph type="sldNum" sz="quarter" idx="7"/>
          </p:nvPr>
        </p:nvSpPr>
        <p:spPr/>
        <p:txBody>
          <a:bodyPr lIns="0" tIns="0" rIns="0" bIns="0"/>
          <a:lstStyle>
            <a:lvl1pPr>
              <a:defRPr sz="800" b="0" i="0">
                <a:solidFill>
                  <a:srgbClr val="585858"/>
                </a:solidFill>
                <a:latin typeface="Source Sans 3"/>
                <a:cs typeface="Source Sans 3"/>
              </a:defRPr>
            </a:lvl1pPr>
          </a:lstStyle>
          <a:p>
            <a:pPr marL="38100">
              <a:lnSpc>
                <a:spcPct val="100000"/>
              </a:lnSpc>
              <a:spcBef>
                <a:spcPts val="90"/>
              </a:spcBef>
            </a:pPr>
            <a:fld id="{81D60167-4931-47E6-BA6A-407CBD079E47}" type="slidenum">
              <a:rPr spc="-25" dirty="0"/>
              <a:t>‹#›</a:t>
            </a:fld>
            <a:endParaRPr spc="-2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400" b="0" i="0">
                <a:solidFill>
                  <a:schemeClr val="bg1"/>
                </a:solidFill>
                <a:latin typeface="Source Sans 3"/>
                <a:cs typeface="Source Sans 3"/>
              </a:defRPr>
            </a:lvl1pPr>
          </a:lstStyle>
          <a:p>
            <a:r>
              <a:rPr lang="en-US"/>
              <a:t>Click to edit Master title style</a:t>
            </a:r>
            <a:endParaRPr/>
          </a:p>
        </p:txBody>
      </p:sp>
      <p:sp>
        <p:nvSpPr>
          <p:cNvPr id="3" name="Holder 3"/>
          <p:cNvSpPr>
            <a:spLocks noGrp="1"/>
          </p:cNvSpPr>
          <p:nvPr>
            <p:ph type="ftr" sz="quarter" idx="5"/>
          </p:nvPr>
        </p:nvSpPr>
        <p:spPr/>
        <p:txBody>
          <a:bodyPr lIns="0" tIns="0" rIns="0" bIns="0"/>
          <a:lstStyle>
            <a:lvl1pPr>
              <a:defRPr sz="700" b="1" i="0">
                <a:solidFill>
                  <a:schemeClr val="bg1"/>
                </a:solidFill>
                <a:latin typeface="Source Sans 3"/>
                <a:cs typeface="Source Sans 3"/>
              </a:defRPr>
            </a:lvl1pPr>
          </a:lstStyle>
          <a:p>
            <a:pPr marL="12700">
              <a:lnSpc>
                <a:spcPct val="100000"/>
              </a:lnSpc>
              <a:spcBef>
                <a:spcPts val="85"/>
              </a:spcBef>
            </a:pPr>
            <a:r>
              <a:rPr spc="-10" dirty="0"/>
              <a:t>Strictly</a:t>
            </a:r>
            <a:r>
              <a:rPr spc="15" dirty="0"/>
              <a:t> </a:t>
            </a:r>
            <a:r>
              <a:rPr spc="-10" dirty="0"/>
              <a:t>Confidential</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4/19/2023</a:t>
            </a:fld>
            <a:endParaRPr lang="en-US"/>
          </a:p>
        </p:txBody>
      </p:sp>
      <p:sp>
        <p:nvSpPr>
          <p:cNvPr id="5" name="Holder 5"/>
          <p:cNvSpPr>
            <a:spLocks noGrp="1"/>
          </p:cNvSpPr>
          <p:nvPr>
            <p:ph type="sldNum" sz="quarter" idx="7"/>
          </p:nvPr>
        </p:nvSpPr>
        <p:spPr/>
        <p:txBody>
          <a:bodyPr lIns="0" tIns="0" rIns="0" bIns="0"/>
          <a:lstStyle>
            <a:lvl1pPr>
              <a:defRPr sz="800" b="0" i="0">
                <a:solidFill>
                  <a:srgbClr val="585858"/>
                </a:solidFill>
                <a:latin typeface="Source Sans 3"/>
                <a:cs typeface="Source Sans 3"/>
              </a:defRPr>
            </a:lvl1pPr>
          </a:lstStyle>
          <a:p>
            <a:pPr marL="38100">
              <a:lnSpc>
                <a:spcPct val="100000"/>
              </a:lnSpc>
              <a:spcBef>
                <a:spcPts val="90"/>
              </a:spcBef>
            </a:pPr>
            <a:fld id="{81D60167-4931-47E6-BA6A-407CBD079E47}" type="slidenum">
              <a:rPr spc="-25" dirty="0"/>
              <a:t>‹#›</a:t>
            </a:fld>
            <a:endParaRPr spc="-2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700" b="1" i="0">
                <a:solidFill>
                  <a:schemeClr val="bg1"/>
                </a:solidFill>
                <a:latin typeface="Source Sans 3"/>
                <a:cs typeface="Source Sans 3"/>
              </a:defRPr>
            </a:lvl1pPr>
          </a:lstStyle>
          <a:p>
            <a:pPr marL="12700">
              <a:lnSpc>
                <a:spcPct val="100000"/>
              </a:lnSpc>
              <a:spcBef>
                <a:spcPts val="85"/>
              </a:spcBef>
            </a:pPr>
            <a:r>
              <a:rPr spc="-10" dirty="0"/>
              <a:t>Strictly</a:t>
            </a:r>
            <a:r>
              <a:rPr spc="15" dirty="0"/>
              <a:t> </a:t>
            </a:r>
            <a:r>
              <a:rPr spc="-10" dirty="0"/>
              <a:t>Confidential</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4/19/2023</a:t>
            </a:fld>
            <a:endParaRPr lang="en-US"/>
          </a:p>
        </p:txBody>
      </p:sp>
      <p:sp>
        <p:nvSpPr>
          <p:cNvPr id="4" name="Holder 4"/>
          <p:cNvSpPr>
            <a:spLocks noGrp="1"/>
          </p:cNvSpPr>
          <p:nvPr>
            <p:ph type="sldNum" sz="quarter" idx="7"/>
          </p:nvPr>
        </p:nvSpPr>
        <p:spPr/>
        <p:txBody>
          <a:bodyPr lIns="0" tIns="0" rIns="0" bIns="0"/>
          <a:lstStyle>
            <a:lvl1pPr>
              <a:defRPr sz="800" b="0" i="0">
                <a:solidFill>
                  <a:srgbClr val="585858"/>
                </a:solidFill>
                <a:latin typeface="Source Sans 3"/>
                <a:cs typeface="Source Sans 3"/>
              </a:defRPr>
            </a:lvl1pPr>
          </a:lstStyle>
          <a:p>
            <a:pPr marL="38100">
              <a:lnSpc>
                <a:spcPct val="100000"/>
              </a:lnSpc>
              <a:spcBef>
                <a:spcPts val="90"/>
              </a:spcBef>
            </a:pPr>
            <a:fld id="{81D60167-4931-47E6-BA6A-407CBD079E47}" type="slidenum">
              <a:rPr spc="-25" dirty="0"/>
              <a:t>‹#›</a:t>
            </a:fld>
            <a:endParaRPr spc="-2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5143500"/>
          </a:xfrm>
          <a:custGeom>
            <a:avLst/>
            <a:gdLst/>
            <a:ahLst/>
            <a:cxnLst/>
            <a:rect l="l" t="t" r="r" b="b"/>
            <a:pathLst>
              <a:path w="9144000" h="5143500">
                <a:moveTo>
                  <a:pt x="9144000" y="0"/>
                </a:moveTo>
                <a:lnTo>
                  <a:pt x="0" y="0"/>
                </a:lnTo>
                <a:lnTo>
                  <a:pt x="0" y="5143500"/>
                </a:lnTo>
                <a:lnTo>
                  <a:pt x="9144000" y="5143500"/>
                </a:lnTo>
                <a:lnTo>
                  <a:pt x="9144000" y="0"/>
                </a:lnTo>
                <a:close/>
              </a:path>
            </a:pathLst>
          </a:custGeom>
          <a:solidFill>
            <a:srgbClr val="000000"/>
          </a:solidFill>
        </p:spPr>
        <p:txBody>
          <a:bodyPr wrap="square" lIns="0" tIns="0" rIns="0" bIns="0" rtlCol="0"/>
          <a:lstStyle/>
          <a:p>
            <a:endParaRPr/>
          </a:p>
        </p:txBody>
      </p:sp>
      <p:sp>
        <p:nvSpPr>
          <p:cNvPr id="2" name="Holder 2"/>
          <p:cNvSpPr>
            <a:spLocks noGrp="1"/>
          </p:cNvSpPr>
          <p:nvPr>
            <p:ph type="title"/>
          </p:nvPr>
        </p:nvSpPr>
        <p:spPr>
          <a:xfrm>
            <a:off x="344525" y="168401"/>
            <a:ext cx="6977557" cy="499999"/>
          </a:xfrm>
          <a:prstGeom prst="rect">
            <a:avLst/>
          </a:prstGeom>
        </p:spPr>
        <p:txBody>
          <a:bodyPr wrap="square" lIns="0" tIns="0" rIns="0" bIns="0">
            <a:spAutoFit/>
          </a:bodyPr>
          <a:lstStyle>
            <a:lvl1pPr>
              <a:defRPr sz="1400" b="0" i="0">
                <a:solidFill>
                  <a:schemeClr val="bg1"/>
                </a:solidFill>
                <a:latin typeface="Source Sans 3"/>
                <a:cs typeface="Source Sans 3"/>
              </a:defRPr>
            </a:lvl1pPr>
          </a:lstStyle>
          <a:p>
            <a:endParaRPr/>
          </a:p>
        </p:txBody>
      </p:sp>
      <p:sp>
        <p:nvSpPr>
          <p:cNvPr id="3" name="Holder 3"/>
          <p:cNvSpPr>
            <a:spLocks noGrp="1"/>
          </p:cNvSpPr>
          <p:nvPr>
            <p:ph type="body" idx="1"/>
          </p:nvPr>
        </p:nvSpPr>
        <p:spPr>
          <a:xfrm>
            <a:off x="2142553" y="1252727"/>
            <a:ext cx="4816475" cy="296164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175056" y="4879539"/>
            <a:ext cx="812800" cy="137160"/>
          </a:xfrm>
          <a:prstGeom prst="rect">
            <a:avLst/>
          </a:prstGeom>
        </p:spPr>
        <p:txBody>
          <a:bodyPr wrap="square" lIns="0" tIns="0" rIns="0" bIns="0">
            <a:spAutoFit/>
          </a:bodyPr>
          <a:lstStyle>
            <a:lvl1pPr>
              <a:defRPr sz="700" b="1" i="0">
                <a:solidFill>
                  <a:schemeClr val="bg1"/>
                </a:solidFill>
                <a:latin typeface="Source Sans 3"/>
                <a:cs typeface="Source Sans 3"/>
              </a:defRPr>
            </a:lvl1pPr>
          </a:lstStyle>
          <a:p>
            <a:pPr marL="12700">
              <a:lnSpc>
                <a:spcPct val="100000"/>
              </a:lnSpc>
              <a:spcBef>
                <a:spcPts val="85"/>
              </a:spcBef>
            </a:pPr>
            <a:r>
              <a:rPr spc="-10" dirty="0"/>
              <a:t>Strictly</a:t>
            </a:r>
            <a:r>
              <a:rPr spc="15" dirty="0"/>
              <a:t> </a:t>
            </a:r>
            <a:r>
              <a:rPr spc="-10" dirty="0"/>
              <a:t>Confidential</a:t>
            </a:r>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4/19/2023</a:t>
            </a:fld>
            <a:endParaRPr lang="en-US"/>
          </a:p>
        </p:txBody>
      </p:sp>
      <p:sp>
        <p:nvSpPr>
          <p:cNvPr id="6" name="Holder 6"/>
          <p:cNvSpPr>
            <a:spLocks noGrp="1"/>
          </p:cNvSpPr>
          <p:nvPr>
            <p:ph type="sldNum" sz="quarter" idx="7"/>
          </p:nvPr>
        </p:nvSpPr>
        <p:spPr>
          <a:xfrm>
            <a:off x="4484496" y="4840435"/>
            <a:ext cx="189864" cy="154304"/>
          </a:xfrm>
          <a:prstGeom prst="rect">
            <a:avLst/>
          </a:prstGeom>
        </p:spPr>
        <p:txBody>
          <a:bodyPr wrap="square" lIns="0" tIns="0" rIns="0" bIns="0">
            <a:spAutoFit/>
          </a:bodyPr>
          <a:lstStyle>
            <a:lvl1pPr>
              <a:defRPr sz="800" b="0" i="0">
                <a:solidFill>
                  <a:srgbClr val="585858"/>
                </a:solidFill>
                <a:latin typeface="Source Sans 3"/>
                <a:cs typeface="Source Sans 3"/>
              </a:defRPr>
            </a:lvl1pPr>
          </a:lstStyle>
          <a:p>
            <a:pPr marL="38100">
              <a:lnSpc>
                <a:spcPct val="100000"/>
              </a:lnSpc>
              <a:spcBef>
                <a:spcPts val="90"/>
              </a:spcBef>
            </a:pPr>
            <a:fld id="{81D60167-4931-47E6-BA6A-407CBD079E47}" type="slidenum">
              <a:rPr spc="-25" dirty="0"/>
              <a:t>‹#›</a:t>
            </a:fld>
            <a:endParaRPr spc="-2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5056" y="4878120"/>
            <a:ext cx="812800" cy="132080"/>
          </a:xfrm>
          <a:prstGeom prst="rect">
            <a:avLst/>
          </a:prstGeom>
        </p:spPr>
        <p:txBody>
          <a:bodyPr vert="horz" wrap="square" lIns="0" tIns="12065" rIns="0" bIns="0" rtlCol="0">
            <a:spAutoFit/>
          </a:bodyPr>
          <a:lstStyle/>
          <a:p>
            <a:pPr marL="12700">
              <a:lnSpc>
                <a:spcPct val="100000"/>
              </a:lnSpc>
              <a:spcBef>
                <a:spcPts val="95"/>
              </a:spcBef>
            </a:pPr>
            <a:r>
              <a:rPr sz="700" b="1" spc="-10" dirty="0">
                <a:solidFill>
                  <a:srgbClr val="FFFFFF"/>
                </a:solidFill>
                <a:latin typeface="Source Sans 3"/>
                <a:cs typeface="Source Sans 3"/>
              </a:rPr>
              <a:t>Strictly</a:t>
            </a:r>
            <a:r>
              <a:rPr sz="700" b="1" spc="15" dirty="0">
                <a:solidFill>
                  <a:srgbClr val="FFFFFF"/>
                </a:solidFill>
                <a:latin typeface="Source Sans 3"/>
                <a:cs typeface="Source Sans 3"/>
              </a:rPr>
              <a:t> </a:t>
            </a:r>
            <a:r>
              <a:rPr sz="700" b="1" spc="-10" dirty="0">
                <a:solidFill>
                  <a:srgbClr val="FFFFFF"/>
                </a:solidFill>
                <a:latin typeface="Source Sans 3"/>
                <a:cs typeface="Source Sans 3"/>
              </a:rPr>
              <a:t>Confidential</a:t>
            </a:r>
            <a:endParaRPr sz="700">
              <a:latin typeface="Source Sans 3"/>
              <a:cs typeface="Source Sans 3"/>
            </a:endParaRPr>
          </a:p>
        </p:txBody>
      </p:sp>
      <p:pic>
        <p:nvPicPr>
          <p:cNvPr id="3" name="object 3"/>
          <p:cNvPicPr/>
          <p:nvPr/>
        </p:nvPicPr>
        <p:blipFill>
          <a:blip r:embed="rId2" cstate="print"/>
          <a:stretch>
            <a:fillRect/>
          </a:stretch>
        </p:blipFill>
        <p:spPr>
          <a:xfrm>
            <a:off x="7536180" y="4776215"/>
            <a:ext cx="1511807" cy="260602"/>
          </a:xfrm>
          <a:prstGeom prst="rect">
            <a:avLst/>
          </a:prstGeom>
        </p:spPr>
      </p:pic>
      <p:sp>
        <p:nvSpPr>
          <p:cNvPr id="4" name="object 4"/>
          <p:cNvSpPr txBox="1"/>
          <p:nvPr/>
        </p:nvSpPr>
        <p:spPr>
          <a:xfrm>
            <a:off x="4534280" y="4838801"/>
            <a:ext cx="76200" cy="147955"/>
          </a:xfrm>
          <a:prstGeom prst="rect">
            <a:avLst/>
          </a:prstGeom>
        </p:spPr>
        <p:txBody>
          <a:bodyPr vert="horz" wrap="square" lIns="0" tIns="12700" rIns="0" bIns="0" rtlCol="0">
            <a:spAutoFit/>
          </a:bodyPr>
          <a:lstStyle/>
          <a:p>
            <a:pPr marL="12700">
              <a:lnSpc>
                <a:spcPct val="100000"/>
              </a:lnSpc>
              <a:spcBef>
                <a:spcPts val="100"/>
              </a:spcBef>
            </a:pPr>
            <a:r>
              <a:rPr sz="800" dirty="0">
                <a:solidFill>
                  <a:srgbClr val="585858"/>
                </a:solidFill>
                <a:latin typeface="Source Sans 3"/>
                <a:cs typeface="Source Sans 3"/>
              </a:rPr>
              <a:t>1</a:t>
            </a:r>
            <a:endParaRPr sz="800">
              <a:latin typeface="Source Sans 3"/>
              <a:cs typeface="Source Sans 3"/>
            </a:endParaRPr>
          </a:p>
        </p:txBody>
      </p:sp>
      <p:pic>
        <p:nvPicPr>
          <p:cNvPr id="5" name="object 5"/>
          <p:cNvPicPr/>
          <p:nvPr/>
        </p:nvPicPr>
        <p:blipFill>
          <a:blip r:embed="rId3" cstate="print"/>
          <a:stretch>
            <a:fillRect/>
          </a:stretch>
        </p:blipFill>
        <p:spPr>
          <a:xfrm>
            <a:off x="0" y="3060688"/>
            <a:ext cx="9143999" cy="2107692"/>
          </a:xfrm>
          <a:prstGeom prst="rect">
            <a:avLst/>
          </a:prstGeom>
        </p:spPr>
      </p:pic>
      <p:sp>
        <p:nvSpPr>
          <p:cNvPr id="12" name="TextBox 11">
            <a:extLst>
              <a:ext uri="{FF2B5EF4-FFF2-40B4-BE49-F238E27FC236}">
                <a16:creationId xmlns:a16="http://schemas.microsoft.com/office/drawing/2014/main" id="{4FE94E9E-58CD-4514-26FD-9180D1DCB0F0}"/>
              </a:ext>
            </a:extLst>
          </p:cNvPr>
          <p:cNvSpPr txBox="1"/>
          <p:nvPr/>
        </p:nvSpPr>
        <p:spPr>
          <a:xfrm>
            <a:off x="1600200" y="971550"/>
            <a:ext cx="5714620" cy="1323439"/>
          </a:xfrm>
          <a:prstGeom prst="rect">
            <a:avLst/>
          </a:prstGeom>
          <a:noFill/>
        </p:spPr>
        <p:txBody>
          <a:bodyPr wrap="square">
            <a:spAutoFit/>
          </a:bodyPr>
          <a:lstStyle/>
          <a:p>
            <a:pPr algn="ctr"/>
            <a:r>
              <a:rPr lang="en-US" sz="4000" dirty="0" err="1">
                <a:solidFill>
                  <a:schemeClr val="bg1"/>
                </a:solidFill>
                <a:effectLst/>
                <a:latin typeface="Source Sans 3"/>
                <a:ea typeface="Calibri" panose="020F0502020204030204" pitchFamily="34" charset="0"/>
              </a:rPr>
              <a:t>Radioisotopic</a:t>
            </a:r>
            <a:r>
              <a:rPr lang="en-US" sz="4000" dirty="0">
                <a:solidFill>
                  <a:schemeClr val="bg1"/>
                </a:solidFill>
                <a:effectLst/>
                <a:latin typeface="Source Sans 3"/>
                <a:ea typeface="Calibri" panose="020F0502020204030204" pitchFamily="34" charset="0"/>
              </a:rPr>
              <a:t> Propulsion for Small Satellites</a:t>
            </a:r>
            <a:endParaRPr lang="en-US" sz="4000" dirty="0">
              <a:solidFill>
                <a:schemeClr val="bg1"/>
              </a:solidFill>
              <a:latin typeface="Source Sans 3"/>
            </a:endParaRPr>
          </a:p>
        </p:txBody>
      </p:sp>
      <p:sp>
        <p:nvSpPr>
          <p:cNvPr id="8" name="TextBox 7">
            <a:extLst>
              <a:ext uri="{FF2B5EF4-FFF2-40B4-BE49-F238E27FC236}">
                <a16:creationId xmlns:a16="http://schemas.microsoft.com/office/drawing/2014/main" id="{042B1ACF-7A6F-92C9-8E41-4571E913F65B}"/>
              </a:ext>
            </a:extLst>
          </p:cNvPr>
          <p:cNvSpPr txBox="1"/>
          <p:nvPr/>
        </p:nvSpPr>
        <p:spPr>
          <a:xfrm>
            <a:off x="3657600" y="2387084"/>
            <a:ext cx="4572000" cy="369332"/>
          </a:xfrm>
          <a:prstGeom prst="rect">
            <a:avLst/>
          </a:prstGeom>
          <a:noFill/>
        </p:spPr>
        <p:txBody>
          <a:bodyPr wrap="square">
            <a:spAutoFit/>
          </a:bodyPr>
          <a:lstStyle/>
          <a:p>
            <a:r>
              <a:rPr kumimoji="0" lang="en-US" sz="1400" b="0" i="0" u="none" strike="noStrike" kern="0" cap="none" spc="0" normalizeH="0" baseline="0" noProof="0" dirty="0">
                <a:ln>
                  <a:noFill/>
                </a:ln>
                <a:solidFill>
                  <a:prstClr val="white"/>
                </a:solidFill>
                <a:effectLst/>
                <a:uLnTx/>
                <a:uFillTx/>
                <a:latin typeface="Source Sans 3"/>
                <a:ea typeface="+mj-ea"/>
              </a:rPr>
              <a:t> </a:t>
            </a:r>
            <a:r>
              <a:rPr kumimoji="0" lang="en-US" b="0" i="0" u="none" strike="noStrike" kern="0" cap="none" spc="0" normalizeH="0" baseline="0" noProof="0" dirty="0">
                <a:ln>
                  <a:noFill/>
                </a:ln>
                <a:solidFill>
                  <a:prstClr val="white"/>
                </a:solidFill>
                <a:effectLst/>
                <a:uLnTx/>
                <a:uFillTx/>
                <a:latin typeface="Source Sans 3"/>
                <a:ea typeface="+mj-ea"/>
              </a:rPr>
              <a:t>Jeremiah Pate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10</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5" name="TextBox 4">
            <a:extLst>
              <a:ext uri="{FF2B5EF4-FFF2-40B4-BE49-F238E27FC236}">
                <a16:creationId xmlns:a16="http://schemas.microsoft.com/office/drawing/2014/main" id="{8F4D4EFA-0AD8-7BBE-9FFC-D459E79ED151}"/>
              </a:ext>
            </a:extLst>
          </p:cNvPr>
          <p:cNvSpPr txBox="1"/>
          <p:nvPr/>
        </p:nvSpPr>
        <p:spPr>
          <a:xfrm>
            <a:off x="2971800" y="112093"/>
            <a:ext cx="4572000" cy="461665"/>
          </a:xfrm>
          <a:prstGeom prst="rect">
            <a:avLst/>
          </a:prstGeom>
          <a:noFill/>
        </p:spPr>
        <p:txBody>
          <a:bodyPr wrap="square">
            <a:spAutoFit/>
          </a:bodyPr>
          <a:lstStyle/>
          <a:p>
            <a:r>
              <a:rPr lang="en-US" sz="2400" dirty="0">
                <a:solidFill>
                  <a:prstClr val="white"/>
                </a:solidFill>
                <a:latin typeface="Source Sans 3"/>
                <a:ea typeface="+mj-ea"/>
              </a:rPr>
              <a:t>Mission Parameters</a:t>
            </a:r>
            <a:endParaRPr lang="en-US" dirty="0"/>
          </a:p>
        </p:txBody>
      </p:sp>
      <p:graphicFrame>
        <p:nvGraphicFramePr>
          <p:cNvPr id="6" name="Table 6">
            <a:extLst>
              <a:ext uri="{FF2B5EF4-FFF2-40B4-BE49-F238E27FC236}">
                <a16:creationId xmlns:a16="http://schemas.microsoft.com/office/drawing/2014/main" id="{DDFEF2B6-4CAC-0FDC-3947-58956E683E24}"/>
              </a:ext>
            </a:extLst>
          </p:cNvPr>
          <p:cNvGraphicFramePr>
            <a:graphicFrameLocks noGrp="1"/>
          </p:cNvGraphicFramePr>
          <p:nvPr>
            <p:extLst>
              <p:ext uri="{D42A27DB-BD31-4B8C-83A1-F6EECF244321}">
                <p14:modId xmlns:p14="http://schemas.microsoft.com/office/powerpoint/2010/main" val="818531639"/>
              </p:ext>
            </p:extLst>
          </p:nvPr>
        </p:nvGraphicFramePr>
        <p:xfrm>
          <a:off x="342288" y="1200150"/>
          <a:ext cx="8664144" cy="2560320"/>
        </p:xfrm>
        <a:graphic>
          <a:graphicData uri="http://schemas.openxmlformats.org/drawingml/2006/table">
            <a:tbl>
              <a:tblPr bandRow="1">
                <a:tableStyleId>{5C22544A-7EE6-4342-B048-85BDC9FD1C3A}</a:tableStyleId>
              </a:tblPr>
              <a:tblGrid>
                <a:gridCol w="2423731">
                  <a:extLst>
                    <a:ext uri="{9D8B030D-6E8A-4147-A177-3AD203B41FA5}">
                      <a16:colId xmlns:a16="http://schemas.microsoft.com/office/drawing/2014/main" val="1241597571"/>
                    </a:ext>
                  </a:extLst>
                </a:gridCol>
                <a:gridCol w="1782975">
                  <a:extLst>
                    <a:ext uri="{9D8B030D-6E8A-4147-A177-3AD203B41FA5}">
                      <a16:colId xmlns:a16="http://schemas.microsoft.com/office/drawing/2014/main" val="504251703"/>
                    </a:ext>
                  </a:extLst>
                </a:gridCol>
                <a:gridCol w="2228719">
                  <a:extLst>
                    <a:ext uri="{9D8B030D-6E8A-4147-A177-3AD203B41FA5}">
                      <a16:colId xmlns:a16="http://schemas.microsoft.com/office/drawing/2014/main" val="864478585"/>
                    </a:ext>
                  </a:extLst>
                </a:gridCol>
                <a:gridCol w="2228719">
                  <a:extLst>
                    <a:ext uri="{9D8B030D-6E8A-4147-A177-3AD203B41FA5}">
                      <a16:colId xmlns:a16="http://schemas.microsoft.com/office/drawing/2014/main" val="693702205"/>
                    </a:ext>
                  </a:extLst>
                </a:gridCol>
              </a:tblGrid>
              <a:tr h="347438">
                <a:tc>
                  <a:txBody>
                    <a:bodyPr/>
                    <a:lstStyle/>
                    <a:p>
                      <a:r>
                        <a:rPr lang="en-US" dirty="0"/>
                        <a:t>Mission Target</a:t>
                      </a:r>
                    </a:p>
                  </a:txBody>
                  <a:tcPr/>
                </a:tc>
                <a:tc>
                  <a:txBody>
                    <a:bodyPr/>
                    <a:lstStyle/>
                    <a:p>
                      <a:r>
                        <a:rPr lang="en-US" dirty="0"/>
                        <a:t>Mars</a:t>
                      </a:r>
                    </a:p>
                  </a:txBody>
                  <a:tcPr/>
                </a:tc>
                <a:tc>
                  <a:txBody>
                    <a:bodyPr/>
                    <a:lstStyle/>
                    <a:p>
                      <a:r>
                        <a:rPr lang="en-US" dirty="0"/>
                        <a:t>Mars</a:t>
                      </a:r>
                    </a:p>
                  </a:txBody>
                  <a:tcPr/>
                </a:tc>
                <a:tc>
                  <a:txBody>
                    <a:bodyPr/>
                    <a:lstStyle/>
                    <a:p>
                      <a:r>
                        <a:rPr lang="en-US" dirty="0"/>
                        <a:t>Jupiter</a:t>
                      </a:r>
                    </a:p>
                  </a:txBody>
                  <a:tcPr/>
                </a:tc>
                <a:extLst>
                  <a:ext uri="{0D108BD9-81ED-4DB2-BD59-A6C34878D82A}">
                    <a16:rowId xmlns:a16="http://schemas.microsoft.com/office/drawing/2014/main" val="3558517065"/>
                  </a:ext>
                </a:extLst>
              </a:tr>
              <a:tr h="347438">
                <a:tc>
                  <a:txBody>
                    <a:bodyPr/>
                    <a:lstStyle/>
                    <a:p>
                      <a:r>
                        <a:rPr lang="en-US" dirty="0"/>
                        <a:t>Formfactor</a:t>
                      </a:r>
                    </a:p>
                  </a:txBody>
                  <a:tcPr/>
                </a:tc>
                <a:tc>
                  <a:txBody>
                    <a:bodyPr/>
                    <a:lstStyle/>
                    <a:p>
                      <a:r>
                        <a:rPr lang="en-US" dirty="0"/>
                        <a:t>6U</a:t>
                      </a:r>
                    </a:p>
                  </a:txBody>
                  <a:tcPr/>
                </a:tc>
                <a:tc>
                  <a:txBody>
                    <a:bodyPr/>
                    <a:lstStyle/>
                    <a:p>
                      <a:r>
                        <a:rPr lang="en-US" dirty="0"/>
                        <a:t>12U</a:t>
                      </a:r>
                    </a:p>
                  </a:txBody>
                  <a:tcPr/>
                </a:tc>
                <a:tc>
                  <a:txBody>
                    <a:bodyPr/>
                    <a:lstStyle/>
                    <a:p>
                      <a:r>
                        <a:rPr lang="en-US" dirty="0"/>
                        <a:t>12U</a:t>
                      </a:r>
                    </a:p>
                  </a:txBody>
                  <a:tcPr/>
                </a:tc>
                <a:extLst>
                  <a:ext uri="{0D108BD9-81ED-4DB2-BD59-A6C34878D82A}">
                    <a16:rowId xmlns:a16="http://schemas.microsoft.com/office/drawing/2014/main" val="3044045579"/>
                  </a:ext>
                </a:extLst>
              </a:tr>
              <a:tr h="347438">
                <a:tc>
                  <a:txBody>
                    <a:bodyPr/>
                    <a:lstStyle/>
                    <a:p>
                      <a:r>
                        <a:rPr lang="en-US" dirty="0"/>
                        <a:t>Total Mass (kg)</a:t>
                      </a:r>
                    </a:p>
                  </a:txBody>
                  <a:tcPr/>
                </a:tc>
                <a:tc>
                  <a:txBody>
                    <a:bodyPr/>
                    <a:lstStyle/>
                    <a:p>
                      <a:r>
                        <a:rPr lang="en-US" dirty="0"/>
                        <a:t>7.1</a:t>
                      </a:r>
                    </a:p>
                  </a:txBody>
                  <a:tcPr/>
                </a:tc>
                <a:tc>
                  <a:txBody>
                    <a:bodyPr/>
                    <a:lstStyle/>
                    <a:p>
                      <a:r>
                        <a:rPr lang="en-US" dirty="0"/>
                        <a:t>9.6</a:t>
                      </a:r>
                    </a:p>
                  </a:txBody>
                  <a:tcPr/>
                </a:tc>
                <a:tc>
                  <a:txBody>
                    <a:bodyPr/>
                    <a:lstStyle/>
                    <a:p>
                      <a:r>
                        <a:rPr lang="en-US" dirty="0"/>
                        <a:t>14</a:t>
                      </a:r>
                    </a:p>
                  </a:txBody>
                  <a:tcPr/>
                </a:tc>
                <a:extLst>
                  <a:ext uri="{0D108BD9-81ED-4DB2-BD59-A6C34878D82A}">
                    <a16:rowId xmlns:a16="http://schemas.microsoft.com/office/drawing/2014/main" val="159145629"/>
                  </a:ext>
                </a:extLst>
              </a:tr>
              <a:tr h="347438">
                <a:tc>
                  <a:txBody>
                    <a:bodyPr/>
                    <a:lstStyle/>
                    <a:p>
                      <a:r>
                        <a:rPr lang="en-US" dirty="0"/>
                        <a:t>Propellant Mass (kg)</a:t>
                      </a:r>
                    </a:p>
                  </a:txBody>
                  <a:tcPr/>
                </a:tc>
                <a:tc>
                  <a:txBody>
                    <a:bodyPr/>
                    <a:lstStyle/>
                    <a:p>
                      <a:r>
                        <a:rPr lang="en-US" dirty="0"/>
                        <a:t>1.1</a:t>
                      </a:r>
                    </a:p>
                  </a:txBody>
                  <a:tcPr/>
                </a:tc>
                <a:tc>
                  <a:txBody>
                    <a:bodyPr/>
                    <a:lstStyle/>
                    <a:p>
                      <a:r>
                        <a:rPr lang="en-US" dirty="0"/>
                        <a:t>1.6</a:t>
                      </a:r>
                    </a:p>
                  </a:txBody>
                  <a:tcPr/>
                </a:tc>
                <a:tc>
                  <a:txBody>
                    <a:bodyPr/>
                    <a:lstStyle/>
                    <a:p>
                      <a:r>
                        <a:rPr lang="en-US" dirty="0"/>
                        <a:t>5.9</a:t>
                      </a:r>
                    </a:p>
                  </a:txBody>
                  <a:tcPr/>
                </a:tc>
                <a:extLst>
                  <a:ext uri="{0D108BD9-81ED-4DB2-BD59-A6C34878D82A}">
                    <a16:rowId xmlns:a16="http://schemas.microsoft.com/office/drawing/2014/main" val="3830413039"/>
                  </a:ext>
                </a:extLst>
              </a:tr>
              <a:tr h="347438">
                <a:tc>
                  <a:txBody>
                    <a:bodyPr/>
                    <a:lstStyle/>
                    <a:p>
                      <a:r>
                        <a:rPr lang="en-US" dirty="0"/>
                        <a:t>Americium Mass (kg)</a:t>
                      </a:r>
                    </a:p>
                  </a:txBody>
                  <a:tcPr/>
                </a:tc>
                <a:tc>
                  <a:txBody>
                    <a:bodyPr/>
                    <a:lstStyle/>
                    <a:p>
                      <a:r>
                        <a:rPr lang="en-US" dirty="0"/>
                        <a:t>1</a:t>
                      </a:r>
                    </a:p>
                  </a:txBody>
                  <a:tcPr/>
                </a:tc>
                <a:tc>
                  <a:txBody>
                    <a:bodyPr/>
                    <a:lstStyle/>
                    <a:p>
                      <a:r>
                        <a:rPr lang="en-US" dirty="0"/>
                        <a:t>3</a:t>
                      </a:r>
                    </a:p>
                  </a:txBody>
                  <a:tcPr/>
                </a:tc>
                <a:tc>
                  <a:txBody>
                    <a:bodyPr/>
                    <a:lstStyle/>
                    <a:p>
                      <a:r>
                        <a:rPr lang="en-US" dirty="0"/>
                        <a:t>3</a:t>
                      </a:r>
                    </a:p>
                  </a:txBody>
                  <a:tcPr/>
                </a:tc>
                <a:extLst>
                  <a:ext uri="{0D108BD9-81ED-4DB2-BD59-A6C34878D82A}">
                    <a16:rowId xmlns:a16="http://schemas.microsoft.com/office/drawing/2014/main" val="770238578"/>
                  </a:ext>
                </a:extLst>
              </a:tr>
              <a:tr h="347438">
                <a:tc>
                  <a:txBody>
                    <a:bodyPr/>
                    <a:lstStyle/>
                    <a:p>
                      <a:r>
                        <a:rPr lang="en-US" dirty="0"/>
                        <a:t>Time of Flight (days)</a:t>
                      </a:r>
                    </a:p>
                  </a:txBody>
                  <a:tcPr/>
                </a:tc>
                <a:tc>
                  <a:txBody>
                    <a:bodyPr/>
                    <a:lstStyle/>
                    <a:p>
                      <a:r>
                        <a:rPr lang="en-US" dirty="0"/>
                        <a:t>133</a:t>
                      </a:r>
                    </a:p>
                  </a:txBody>
                  <a:tcPr/>
                </a:tc>
                <a:tc>
                  <a:txBody>
                    <a:bodyPr/>
                    <a:lstStyle/>
                    <a:p>
                      <a:r>
                        <a:rPr lang="en-US" dirty="0"/>
                        <a:t>56</a:t>
                      </a:r>
                    </a:p>
                  </a:txBody>
                  <a:tcPr/>
                </a:tc>
                <a:tc>
                  <a:txBody>
                    <a:bodyPr/>
                    <a:lstStyle/>
                    <a:p>
                      <a:r>
                        <a:rPr lang="en-US" dirty="0"/>
                        <a:t>205</a:t>
                      </a:r>
                    </a:p>
                  </a:txBody>
                  <a:tcPr/>
                </a:tc>
                <a:extLst>
                  <a:ext uri="{0D108BD9-81ED-4DB2-BD59-A6C34878D82A}">
                    <a16:rowId xmlns:a16="http://schemas.microsoft.com/office/drawing/2014/main" val="959788381"/>
                  </a:ext>
                </a:extLst>
              </a:tr>
              <a:tr h="347438">
                <a:tc>
                  <a:txBody>
                    <a:bodyPr/>
                    <a:lstStyle/>
                    <a:p>
                      <a:r>
                        <a:rPr lang="en-US" dirty="0"/>
                        <a:t>Total Delta-v (km/s)</a:t>
                      </a:r>
                    </a:p>
                  </a:txBody>
                  <a:tcPr/>
                </a:tc>
                <a:tc>
                  <a:txBody>
                    <a:bodyPr/>
                    <a:lstStyle/>
                    <a:p>
                      <a:r>
                        <a:rPr lang="en-US" dirty="0"/>
                        <a:t>7.3</a:t>
                      </a:r>
                    </a:p>
                  </a:txBody>
                  <a:tcPr/>
                </a:tc>
                <a:tc>
                  <a:txBody>
                    <a:bodyPr/>
                    <a:lstStyle/>
                    <a:p>
                      <a:r>
                        <a:rPr lang="en-US" dirty="0"/>
                        <a:t>7.4</a:t>
                      </a:r>
                    </a:p>
                  </a:txBody>
                  <a:tcPr/>
                </a:tc>
                <a:tc>
                  <a:txBody>
                    <a:bodyPr/>
                    <a:lstStyle/>
                    <a:p>
                      <a:r>
                        <a:rPr lang="en-US" dirty="0"/>
                        <a:t>22</a:t>
                      </a:r>
                    </a:p>
                  </a:txBody>
                  <a:tcPr/>
                </a:tc>
                <a:extLst>
                  <a:ext uri="{0D108BD9-81ED-4DB2-BD59-A6C34878D82A}">
                    <a16:rowId xmlns:a16="http://schemas.microsoft.com/office/drawing/2014/main" val="2673060811"/>
                  </a:ext>
                </a:extLst>
              </a:tr>
            </a:tbl>
          </a:graphicData>
        </a:graphic>
      </p:graphicFrame>
    </p:spTree>
    <p:extLst>
      <p:ext uri="{BB962C8B-B14F-4D97-AF65-F5344CB8AC3E}">
        <p14:creationId xmlns:p14="http://schemas.microsoft.com/office/powerpoint/2010/main" val="1495481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11</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5" name="TextBox 4">
            <a:extLst>
              <a:ext uri="{FF2B5EF4-FFF2-40B4-BE49-F238E27FC236}">
                <a16:creationId xmlns:a16="http://schemas.microsoft.com/office/drawing/2014/main" id="{8F4D4EFA-0AD8-7BBE-9FFC-D459E79ED151}"/>
              </a:ext>
            </a:extLst>
          </p:cNvPr>
          <p:cNvSpPr txBox="1"/>
          <p:nvPr/>
        </p:nvSpPr>
        <p:spPr>
          <a:xfrm>
            <a:off x="2971800" y="112093"/>
            <a:ext cx="4572000" cy="461665"/>
          </a:xfrm>
          <a:prstGeom prst="rect">
            <a:avLst/>
          </a:prstGeom>
          <a:noFill/>
        </p:spPr>
        <p:txBody>
          <a:bodyPr wrap="square">
            <a:spAutoFit/>
          </a:bodyPr>
          <a:lstStyle/>
          <a:p>
            <a:r>
              <a:rPr lang="en-US" sz="2400" dirty="0">
                <a:solidFill>
                  <a:prstClr val="white"/>
                </a:solidFill>
                <a:latin typeface="Source Sans 3"/>
                <a:ea typeface="+mj-ea"/>
              </a:rPr>
              <a:t>Thruster Parameters</a:t>
            </a:r>
            <a:endParaRPr lang="en-US" dirty="0"/>
          </a:p>
        </p:txBody>
      </p:sp>
      <p:graphicFrame>
        <p:nvGraphicFramePr>
          <p:cNvPr id="6" name="Table 6">
            <a:extLst>
              <a:ext uri="{FF2B5EF4-FFF2-40B4-BE49-F238E27FC236}">
                <a16:creationId xmlns:a16="http://schemas.microsoft.com/office/drawing/2014/main" id="{DDFEF2B6-4CAC-0FDC-3947-58956E683E24}"/>
              </a:ext>
            </a:extLst>
          </p:cNvPr>
          <p:cNvGraphicFramePr>
            <a:graphicFrameLocks noGrp="1"/>
          </p:cNvGraphicFramePr>
          <p:nvPr>
            <p:extLst>
              <p:ext uri="{D42A27DB-BD31-4B8C-83A1-F6EECF244321}">
                <p14:modId xmlns:p14="http://schemas.microsoft.com/office/powerpoint/2010/main" val="3830591758"/>
              </p:ext>
            </p:extLst>
          </p:nvPr>
        </p:nvGraphicFramePr>
        <p:xfrm>
          <a:off x="342288" y="819150"/>
          <a:ext cx="8664144" cy="3173692"/>
        </p:xfrm>
        <a:graphic>
          <a:graphicData uri="http://schemas.openxmlformats.org/drawingml/2006/table">
            <a:tbl>
              <a:tblPr bandRow="1">
                <a:tableStyleId>{5C22544A-7EE6-4342-B048-85BDC9FD1C3A}</a:tableStyleId>
              </a:tblPr>
              <a:tblGrid>
                <a:gridCol w="2858112">
                  <a:extLst>
                    <a:ext uri="{9D8B030D-6E8A-4147-A177-3AD203B41FA5}">
                      <a16:colId xmlns:a16="http://schemas.microsoft.com/office/drawing/2014/main" val="1241597571"/>
                    </a:ext>
                  </a:extLst>
                </a:gridCol>
                <a:gridCol w="1348594">
                  <a:extLst>
                    <a:ext uri="{9D8B030D-6E8A-4147-A177-3AD203B41FA5}">
                      <a16:colId xmlns:a16="http://schemas.microsoft.com/office/drawing/2014/main" val="504251703"/>
                    </a:ext>
                  </a:extLst>
                </a:gridCol>
                <a:gridCol w="2228719">
                  <a:extLst>
                    <a:ext uri="{9D8B030D-6E8A-4147-A177-3AD203B41FA5}">
                      <a16:colId xmlns:a16="http://schemas.microsoft.com/office/drawing/2014/main" val="864478585"/>
                    </a:ext>
                  </a:extLst>
                </a:gridCol>
                <a:gridCol w="2228719">
                  <a:extLst>
                    <a:ext uri="{9D8B030D-6E8A-4147-A177-3AD203B41FA5}">
                      <a16:colId xmlns:a16="http://schemas.microsoft.com/office/drawing/2014/main" val="693702205"/>
                    </a:ext>
                  </a:extLst>
                </a:gridCol>
              </a:tblGrid>
              <a:tr h="347438">
                <a:tc>
                  <a:txBody>
                    <a:bodyPr/>
                    <a:lstStyle/>
                    <a:p>
                      <a:r>
                        <a:rPr lang="en-US" dirty="0"/>
                        <a:t>Mission Target</a:t>
                      </a:r>
                    </a:p>
                  </a:txBody>
                  <a:tcPr/>
                </a:tc>
                <a:tc>
                  <a:txBody>
                    <a:bodyPr/>
                    <a:lstStyle/>
                    <a:p>
                      <a:r>
                        <a:rPr lang="en-US" dirty="0"/>
                        <a:t>Mars</a:t>
                      </a:r>
                    </a:p>
                  </a:txBody>
                  <a:tcPr/>
                </a:tc>
                <a:tc>
                  <a:txBody>
                    <a:bodyPr/>
                    <a:lstStyle/>
                    <a:p>
                      <a:r>
                        <a:rPr lang="en-US" dirty="0"/>
                        <a:t>Mars</a:t>
                      </a:r>
                    </a:p>
                  </a:txBody>
                  <a:tcPr/>
                </a:tc>
                <a:tc>
                  <a:txBody>
                    <a:bodyPr/>
                    <a:lstStyle/>
                    <a:p>
                      <a:r>
                        <a:rPr lang="en-US" dirty="0"/>
                        <a:t>Jupiter</a:t>
                      </a:r>
                    </a:p>
                  </a:txBody>
                  <a:tcPr/>
                </a:tc>
                <a:extLst>
                  <a:ext uri="{0D108BD9-81ED-4DB2-BD59-A6C34878D82A}">
                    <a16:rowId xmlns:a16="http://schemas.microsoft.com/office/drawing/2014/main" val="3558517065"/>
                  </a:ext>
                </a:extLst>
              </a:tr>
              <a:tr h="347438">
                <a:tc>
                  <a:txBody>
                    <a:bodyPr/>
                    <a:lstStyle/>
                    <a:p>
                      <a:r>
                        <a:rPr lang="en-US" dirty="0"/>
                        <a:t>Xe:</a:t>
                      </a:r>
                      <a:r>
                        <a:rPr lang="el-GR" dirty="0">
                          <a:latin typeface="DengXian" panose="02010600030101010101" pitchFamily="2" charset="-122"/>
                          <a:ea typeface="DengXian" panose="02010600030101010101" pitchFamily="2" charset="-122"/>
                        </a:rPr>
                        <a:t>α</a:t>
                      </a:r>
                      <a:r>
                        <a:rPr lang="en-US" dirty="0">
                          <a:latin typeface="DengXian" panose="02010600030101010101" pitchFamily="2" charset="-122"/>
                          <a:ea typeface="DengXian" panose="02010600030101010101" pitchFamily="2" charset="-122"/>
                        </a:rPr>
                        <a:t> </a:t>
                      </a:r>
                      <a:r>
                        <a:rPr lang="en-US" dirty="0">
                          <a:latin typeface="+mj-lt"/>
                          <a:ea typeface="DengXian" panose="02010600030101010101" pitchFamily="2" charset="-122"/>
                        </a:rPr>
                        <a:t>Ratio</a:t>
                      </a:r>
                      <a:endParaRPr lang="en-US" dirty="0">
                        <a:latin typeface="+mj-lt"/>
                      </a:endParaRPr>
                    </a:p>
                  </a:txBody>
                  <a:tcPr/>
                </a:tc>
                <a:tc>
                  <a:txBody>
                    <a:bodyPr/>
                    <a:lstStyle/>
                    <a:p>
                      <a:r>
                        <a:rPr lang="en-US" dirty="0"/>
                        <a:t>3500:1</a:t>
                      </a:r>
                    </a:p>
                  </a:txBody>
                  <a:tcPr/>
                </a:tc>
                <a:tc>
                  <a:txBody>
                    <a:bodyPr/>
                    <a:lstStyle/>
                    <a:p>
                      <a:r>
                        <a:rPr lang="en-US" dirty="0"/>
                        <a:t>4000:1</a:t>
                      </a:r>
                    </a:p>
                  </a:txBody>
                  <a:tcPr/>
                </a:tc>
                <a:tc>
                  <a:txBody>
                    <a:bodyPr/>
                    <a:lstStyle/>
                    <a:p>
                      <a:r>
                        <a:rPr lang="en-US" dirty="0"/>
                        <a:t>4000:1</a:t>
                      </a:r>
                    </a:p>
                  </a:txBody>
                  <a:tcPr/>
                </a:tc>
                <a:extLst>
                  <a:ext uri="{0D108BD9-81ED-4DB2-BD59-A6C34878D82A}">
                    <a16:rowId xmlns:a16="http://schemas.microsoft.com/office/drawing/2014/main" val="2195986439"/>
                  </a:ext>
                </a:extLst>
              </a:tr>
              <a:tr h="347438">
                <a:tc>
                  <a:txBody>
                    <a:bodyPr/>
                    <a:lstStyle/>
                    <a:p>
                      <a:r>
                        <a:rPr lang="en-US" dirty="0"/>
                        <a:t>Specific Impulse (s)</a:t>
                      </a:r>
                    </a:p>
                  </a:txBody>
                  <a:tcPr/>
                </a:tc>
                <a:tc>
                  <a:txBody>
                    <a:bodyPr/>
                    <a:lstStyle/>
                    <a:p>
                      <a:r>
                        <a:rPr lang="en-US" dirty="0"/>
                        <a:t>4400</a:t>
                      </a:r>
                    </a:p>
                  </a:txBody>
                  <a:tcPr/>
                </a:tc>
                <a:tc>
                  <a:txBody>
                    <a:bodyPr/>
                    <a:lstStyle/>
                    <a:p>
                      <a:r>
                        <a:rPr lang="en-US" dirty="0"/>
                        <a:t>4100</a:t>
                      </a:r>
                    </a:p>
                  </a:txBody>
                  <a:tcPr/>
                </a:tc>
                <a:tc>
                  <a:txBody>
                    <a:bodyPr/>
                    <a:lstStyle/>
                    <a:p>
                      <a:r>
                        <a:rPr lang="en-US" dirty="0"/>
                        <a:t>4100</a:t>
                      </a:r>
                    </a:p>
                  </a:txBody>
                  <a:tcPr/>
                </a:tc>
                <a:extLst>
                  <a:ext uri="{0D108BD9-81ED-4DB2-BD59-A6C34878D82A}">
                    <a16:rowId xmlns:a16="http://schemas.microsoft.com/office/drawing/2014/main" val="1221289566"/>
                  </a:ext>
                </a:extLst>
              </a:tr>
              <a:tr h="377272">
                <a:tc>
                  <a:txBody>
                    <a:bodyPr/>
                    <a:lstStyle/>
                    <a:p>
                      <a:r>
                        <a:rPr lang="en-US" dirty="0"/>
                        <a:t>Thrust (</a:t>
                      </a:r>
                      <a:r>
                        <a:rPr lang="en-US" dirty="0" err="1"/>
                        <a:t>mN</a:t>
                      </a:r>
                      <a:r>
                        <a:rPr lang="en-US" dirty="0"/>
                        <a:t>)</a:t>
                      </a:r>
                    </a:p>
                  </a:txBody>
                  <a:tcPr/>
                </a:tc>
                <a:tc>
                  <a:txBody>
                    <a:bodyPr/>
                    <a:lstStyle/>
                    <a:p>
                      <a:r>
                        <a:rPr lang="en-US" dirty="0"/>
                        <a:t>4.2</a:t>
                      </a:r>
                    </a:p>
                  </a:txBody>
                  <a:tcPr/>
                </a:tc>
                <a:tc>
                  <a:txBody>
                    <a:bodyPr/>
                    <a:lstStyle/>
                    <a:p>
                      <a:r>
                        <a:rPr lang="en-US" dirty="0"/>
                        <a:t>13</a:t>
                      </a:r>
                    </a:p>
                  </a:txBody>
                  <a:tcPr/>
                </a:tc>
                <a:tc>
                  <a:txBody>
                    <a:bodyPr/>
                    <a:lstStyle/>
                    <a:p>
                      <a:r>
                        <a:rPr lang="en-US" dirty="0"/>
                        <a:t>13</a:t>
                      </a:r>
                    </a:p>
                  </a:txBody>
                  <a:tcPr/>
                </a:tc>
                <a:extLst>
                  <a:ext uri="{0D108BD9-81ED-4DB2-BD59-A6C34878D82A}">
                    <a16:rowId xmlns:a16="http://schemas.microsoft.com/office/drawing/2014/main" val="880200355"/>
                  </a:ext>
                </a:extLst>
              </a:tr>
              <a:tr h="347438">
                <a:tc>
                  <a:txBody>
                    <a:bodyPr/>
                    <a:lstStyle/>
                    <a:p>
                      <a:r>
                        <a:rPr lang="en-US" dirty="0"/>
                        <a:t>Specific Thrust (N/kW)*</a:t>
                      </a:r>
                    </a:p>
                  </a:txBody>
                  <a:tcPr/>
                </a:tc>
                <a:tc>
                  <a:txBody>
                    <a:bodyPr/>
                    <a:lstStyle/>
                    <a:p>
                      <a:r>
                        <a:rPr lang="en-US" dirty="0"/>
                        <a:t>.04</a:t>
                      </a:r>
                    </a:p>
                  </a:txBody>
                  <a:tcPr/>
                </a:tc>
                <a:tc>
                  <a:txBody>
                    <a:bodyPr/>
                    <a:lstStyle/>
                    <a:p>
                      <a:r>
                        <a:rPr lang="en-US" dirty="0"/>
                        <a:t>.04</a:t>
                      </a:r>
                    </a:p>
                  </a:txBody>
                  <a:tcPr/>
                </a:tc>
                <a:tc>
                  <a:txBody>
                    <a:bodyPr/>
                    <a:lstStyle/>
                    <a:p>
                      <a:r>
                        <a:rPr lang="en-US" dirty="0"/>
                        <a:t>.04</a:t>
                      </a:r>
                    </a:p>
                  </a:txBody>
                  <a:tcPr/>
                </a:tc>
                <a:extLst>
                  <a:ext uri="{0D108BD9-81ED-4DB2-BD59-A6C34878D82A}">
                    <a16:rowId xmlns:a16="http://schemas.microsoft.com/office/drawing/2014/main" val="959788381"/>
                  </a:ext>
                </a:extLst>
              </a:tr>
              <a:tr h="347438">
                <a:tc>
                  <a:txBody>
                    <a:bodyPr/>
                    <a:lstStyle/>
                    <a:p>
                      <a:r>
                        <a:rPr lang="en-US" dirty="0"/>
                        <a:t>Plasma Temperature (eV)**</a:t>
                      </a:r>
                    </a:p>
                  </a:txBody>
                  <a:tcPr/>
                </a:tc>
                <a:tc>
                  <a:txBody>
                    <a:bodyPr/>
                    <a:lstStyle/>
                    <a:p>
                      <a:r>
                        <a:rPr lang="en-US" dirty="0"/>
                        <a:t>47</a:t>
                      </a:r>
                    </a:p>
                  </a:txBody>
                  <a:tcPr/>
                </a:tc>
                <a:tc>
                  <a:txBody>
                    <a:bodyPr/>
                    <a:lstStyle/>
                    <a:p>
                      <a:r>
                        <a:rPr lang="en-US" dirty="0"/>
                        <a:t>42</a:t>
                      </a:r>
                    </a:p>
                  </a:txBody>
                  <a:tcPr/>
                </a:tc>
                <a:tc>
                  <a:txBody>
                    <a:bodyPr/>
                    <a:lstStyle/>
                    <a:p>
                      <a:r>
                        <a:rPr lang="en-US" dirty="0"/>
                        <a:t>42</a:t>
                      </a:r>
                    </a:p>
                  </a:txBody>
                  <a:tcPr/>
                </a:tc>
                <a:extLst>
                  <a:ext uri="{0D108BD9-81ED-4DB2-BD59-A6C34878D82A}">
                    <a16:rowId xmlns:a16="http://schemas.microsoft.com/office/drawing/2014/main" val="1867081463"/>
                  </a:ext>
                </a:extLst>
              </a:tr>
              <a:tr h="601860">
                <a:tc>
                  <a:txBody>
                    <a:bodyPr/>
                    <a:lstStyle/>
                    <a:p>
                      <a:r>
                        <a:rPr lang="en-US" dirty="0"/>
                        <a:t>Exhaust Velocity (km/s)</a:t>
                      </a:r>
                    </a:p>
                  </a:txBody>
                  <a:tcPr/>
                </a:tc>
                <a:tc>
                  <a:txBody>
                    <a:bodyPr/>
                    <a:lstStyle/>
                    <a:p>
                      <a:r>
                        <a:rPr lang="en-US" dirty="0"/>
                        <a:t>43</a:t>
                      </a:r>
                    </a:p>
                  </a:txBody>
                  <a:tcPr/>
                </a:tc>
                <a:tc>
                  <a:txBody>
                    <a:bodyPr/>
                    <a:lstStyle/>
                    <a:p>
                      <a:r>
                        <a:rPr lang="en-US" dirty="0"/>
                        <a:t>40</a:t>
                      </a:r>
                    </a:p>
                  </a:txBody>
                  <a:tcPr/>
                </a:tc>
                <a:tc>
                  <a:txBody>
                    <a:bodyPr/>
                    <a:lstStyle/>
                    <a:p>
                      <a:r>
                        <a:rPr lang="en-US" dirty="0"/>
                        <a:t>40</a:t>
                      </a:r>
                    </a:p>
                  </a:txBody>
                  <a:tcPr/>
                </a:tc>
                <a:extLst>
                  <a:ext uri="{0D108BD9-81ED-4DB2-BD59-A6C34878D82A}">
                    <a16:rowId xmlns:a16="http://schemas.microsoft.com/office/drawing/2014/main" val="3549066570"/>
                  </a:ext>
                </a:extLst>
              </a:tr>
              <a:tr h="347438">
                <a:tc>
                  <a:txBody>
                    <a:bodyPr/>
                    <a:lstStyle/>
                    <a:p>
                      <a:r>
                        <a:rPr lang="en-US" dirty="0"/>
                        <a:t>Total Delta-v (km/s)</a:t>
                      </a:r>
                    </a:p>
                  </a:txBody>
                  <a:tcPr/>
                </a:tc>
                <a:tc>
                  <a:txBody>
                    <a:bodyPr/>
                    <a:lstStyle/>
                    <a:p>
                      <a:r>
                        <a:rPr lang="en-US" dirty="0"/>
                        <a:t>7.3</a:t>
                      </a:r>
                    </a:p>
                  </a:txBody>
                  <a:tcPr/>
                </a:tc>
                <a:tc>
                  <a:txBody>
                    <a:bodyPr/>
                    <a:lstStyle/>
                    <a:p>
                      <a:r>
                        <a:rPr lang="en-US" dirty="0"/>
                        <a:t>7.4</a:t>
                      </a:r>
                    </a:p>
                  </a:txBody>
                  <a:tcPr/>
                </a:tc>
                <a:tc>
                  <a:txBody>
                    <a:bodyPr/>
                    <a:lstStyle/>
                    <a:p>
                      <a:r>
                        <a:rPr lang="en-US" dirty="0"/>
                        <a:t>22</a:t>
                      </a:r>
                    </a:p>
                  </a:txBody>
                  <a:tcPr/>
                </a:tc>
                <a:extLst>
                  <a:ext uri="{0D108BD9-81ED-4DB2-BD59-A6C34878D82A}">
                    <a16:rowId xmlns:a16="http://schemas.microsoft.com/office/drawing/2014/main" val="2673060811"/>
                  </a:ext>
                </a:extLst>
              </a:tr>
            </a:tbl>
          </a:graphicData>
        </a:graphic>
      </p:graphicFrame>
      <p:sp>
        <p:nvSpPr>
          <p:cNvPr id="2" name="Title 20">
            <a:extLst>
              <a:ext uri="{FF2B5EF4-FFF2-40B4-BE49-F238E27FC236}">
                <a16:creationId xmlns:a16="http://schemas.microsoft.com/office/drawing/2014/main" id="{C8BA8E87-7ED1-1587-ABE6-137488DEB246}"/>
              </a:ext>
            </a:extLst>
          </p:cNvPr>
          <p:cNvSpPr txBox="1">
            <a:spLocks/>
          </p:cNvSpPr>
          <p:nvPr/>
        </p:nvSpPr>
        <p:spPr>
          <a:xfrm>
            <a:off x="1219200" y="4065757"/>
            <a:ext cx="6977557" cy="861774"/>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dirty="0"/>
              <a:t>*For reference, VASIMR and Hall effect thrusters have a specific thrust of .02 N/kW and .07 N/kW, respectively (Andres, 2011)</a:t>
            </a:r>
          </a:p>
          <a:p>
            <a:r>
              <a:rPr lang="en-US" dirty="0"/>
              <a:t>** 1eV = 11,605 K</a:t>
            </a:r>
          </a:p>
          <a:p>
            <a:endParaRPr lang="en-US" dirty="0"/>
          </a:p>
        </p:txBody>
      </p:sp>
    </p:spTree>
    <p:extLst>
      <p:ext uri="{BB962C8B-B14F-4D97-AF65-F5344CB8AC3E}">
        <p14:creationId xmlns:p14="http://schemas.microsoft.com/office/powerpoint/2010/main" val="2468429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12</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5" name="TextBox 4">
            <a:extLst>
              <a:ext uri="{FF2B5EF4-FFF2-40B4-BE49-F238E27FC236}">
                <a16:creationId xmlns:a16="http://schemas.microsoft.com/office/drawing/2014/main" id="{8F4D4EFA-0AD8-7BBE-9FFC-D459E79ED151}"/>
              </a:ext>
            </a:extLst>
          </p:cNvPr>
          <p:cNvSpPr txBox="1"/>
          <p:nvPr/>
        </p:nvSpPr>
        <p:spPr>
          <a:xfrm>
            <a:off x="2971800" y="112093"/>
            <a:ext cx="4572000" cy="461665"/>
          </a:xfrm>
          <a:prstGeom prst="rect">
            <a:avLst/>
          </a:prstGeom>
          <a:noFill/>
        </p:spPr>
        <p:txBody>
          <a:bodyPr wrap="square">
            <a:spAutoFit/>
          </a:bodyPr>
          <a:lstStyle/>
          <a:p>
            <a:r>
              <a:rPr lang="en-US" sz="2400" dirty="0">
                <a:solidFill>
                  <a:prstClr val="white"/>
                </a:solidFill>
                <a:latin typeface="Source Sans 3"/>
                <a:ea typeface="+mj-ea"/>
              </a:rPr>
              <a:t>Future Work</a:t>
            </a:r>
            <a:endParaRPr lang="en-US" dirty="0"/>
          </a:p>
        </p:txBody>
      </p:sp>
      <p:sp>
        <p:nvSpPr>
          <p:cNvPr id="2" name="Title 20">
            <a:extLst>
              <a:ext uri="{FF2B5EF4-FFF2-40B4-BE49-F238E27FC236}">
                <a16:creationId xmlns:a16="http://schemas.microsoft.com/office/drawing/2014/main" id="{C8BA8E87-7ED1-1587-ABE6-137488DEB246}"/>
              </a:ext>
            </a:extLst>
          </p:cNvPr>
          <p:cNvSpPr txBox="1">
            <a:spLocks/>
          </p:cNvSpPr>
          <p:nvPr/>
        </p:nvSpPr>
        <p:spPr>
          <a:xfrm>
            <a:off x="838200" y="1123950"/>
            <a:ext cx="6977557" cy="2369880"/>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dirty="0"/>
              <a:t>Particle-in-cell simulations needed to optimize Xe:</a:t>
            </a:r>
            <a:r>
              <a:rPr lang="el-GR" dirty="0">
                <a:latin typeface="DengXian" panose="02010600030101010101" pitchFamily="2" charset="-122"/>
                <a:ea typeface="DengXian" panose="02010600030101010101" pitchFamily="2" charset="-122"/>
              </a:rPr>
              <a:t>α</a:t>
            </a:r>
            <a:r>
              <a:rPr lang="en-US" dirty="0">
                <a:latin typeface="DengXian" panose="02010600030101010101" pitchFamily="2" charset="-122"/>
                <a:ea typeface="DengXian" panose="02010600030101010101" pitchFamily="2" charset="-122"/>
              </a:rPr>
              <a:t> </a:t>
            </a:r>
            <a:r>
              <a:rPr lang="en-US" dirty="0">
                <a:ea typeface="DengXian" panose="02010600030101010101" pitchFamily="2" charset="-122"/>
              </a:rPr>
              <a:t>ratio and structure of magnetic nozzle for a given plasma density </a:t>
            </a:r>
          </a:p>
          <a:p>
            <a:endParaRPr lang="en-US" dirty="0">
              <a:ea typeface="DengXian" panose="02010600030101010101" pitchFamily="2" charset="-122"/>
            </a:endParaRPr>
          </a:p>
          <a:p>
            <a:r>
              <a:rPr lang="en-US" dirty="0">
                <a:ea typeface="DengXian" panose="02010600030101010101" pitchFamily="2" charset="-122"/>
              </a:rPr>
              <a:t>Analysis with other propellants such as Cesium, Iodine, Argon and Krypton</a:t>
            </a:r>
          </a:p>
          <a:p>
            <a:endParaRPr lang="en-US" dirty="0">
              <a:ea typeface="DengXian" panose="02010600030101010101" pitchFamily="2" charset="-122"/>
            </a:endParaRPr>
          </a:p>
          <a:p>
            <a:r>
              <a:rPr lang="en-US" dirty="0">
                <a:ea typeface="DengXian" panose="02010600030101010101" pitchFamily="2" charset="-122"/>
              </a:rPr>
              <a:t>Regarding mission design, the calculations described assume constant thrust. A detailed mission design tool (i.e., Copernicus) could be used to include the impact of variable specific impulse on such a mission</a:t>
            </a:r>
          </a:p>
          <a:p>
            <a:endParaRPr lang="en-US" dirty="0">
              <a:ea typeface="DengXian" panose="02010600030101010101" pitchFamily="2" charset="-122"/>
            </a:endParaRPr>
          </a:p>
          <a:p>
            <a:endParaRPr lang="en-US" dirty="0"/>
          </a:p>
          <a:p>
            <a:endParaRPr lang="en-US" dirty="0"/>
          </a:p>
        </p:txBody>
      </p:sp>
    </p:spTree>
    <p:extLst>
      <p:ext uri="{BB962C8B-B14F-4D97-AF65-F5344CB8AC3E}">
        <p14:creationId xmlns:p14="http://schemas.microsoft.com/office/powerpoint/2010/main" val="32273822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97C48-9038-C306-7A96-207189EE02B9}"/>
              </a:ext>
            </a:extLst>
          </p:cNvPr>
          <p:cNvSpPr>
            <a:spLocks noGrp="1"/>
          </p:cNvSpPr>
          <p:nvPr>
            <p:ph type="title"/>
          </p:nvPr>
        </p:nvSpPr>
        <p:spPr>
          <a:xfrm>
            <a:off x="344525" y="149740"/>
            <a:ext cx="6977557" cy="369332"/>
          </a:xfrm>
        </p:spPr>
        <p:txBody>
          <a:bodyPr/>
          <a:lstStyle/>
          <a:p>
            <a:pPr algn="ctr"/>
            <a:r>
              <a:rPr lang="en-US" sz="2400" dirty="0"/>
              <a:t>Sources</a:t>
            </a:r>
          </a:p>
        </p:txBody>
      </p:sp>
      <p:sp>
        <p:nvSpPr>
          <p:cNvPr id="9" name="TextBox 8">
            <a:extLst>
              <a:ext uri="{FF2B5EF4-FFF2-40B4-BE49-F238E27FC236}">
                <a16:creationId xmlns:a16="http://schemas.microsoft.com/office/drawing/2014/main" id="{E513D2AB-4DCC-D473-56ED-9410C28C1619}"/>
              </a:ext>
            </a:extLst>
          </p:cNvPr>
          <p:cNvSpPr txBox="1"/>
          <p:nvPr/>
        </p:nvSpPr>
        <p:spPr>
          <a:xfrm>
            <a:off x="1371600" y="819150"/>
            <a:ext cx="6553200" cy="3970318"/>
          </a:xfrm>
          <a:prstGeom prst="rect">
            <a:avLst/>
          </a:prstGeom>
          <a:noFill/>
        </p:spPr>
        <p:txBody>
          <a:bodyPr wrap="square">
            <a:spAutoFit/>
          </a:bodyPr>
          <a:lstStyle/>
          <a:p>
            <a:r>
              <a:rPr lang="en-US" sz="1050" b="0" i="0" dirty="0">
                <a:solidFill>
                  <a:schemeClr val="bg1"/>
                </a:solidFill>
                <a:effectLst/>
                <a:latin typeface="Arial" panose="020B0604020202020204" pitchFamily="34" charset="0"/>
              </a:rPr>
              <a:t>Andres, M. C. P., &amp; Nikolai, T. (2011). The VASIMR engine: benefits, drawbacks, and technological challenges. IEPC2011-251.</a:t>
            </a:r>
          </a:p>
          <a:p>
            <a:endParaRPr lang="en-US" sz="1050" dirty="0">
              <a:solidFill>
                <a:schemeClr val="bg1"/>
              </a:solidFill>
              <a:latin typeface="Arial" panose="020B0604020202020204" pitchFamily="34" charset="0"/>
            </a:endParaRPr>
          </a:p>
          <a:p>
            <a:r>
              <a:rPr lang="en-US" sz="1050" b="0" i="0" dirty="0">
                <a:solidFill>
                  <a:schemeClr val="bg1"/>
                </a:solidFill>
                <a:effectLst/>
                <a:latin typeface="Arial" panose="020B0604020202020204" pitchFamily="34" charset="0"/>
              </a:rPr>
              <a:t>Choueiri, E. Y. (2009). New dawn for electric rockets. Scientific American, 300(2), 58-65.</a:t>
            </a:r>
          </a:p>
          <a:p>
            <a:endParaRPr lang="en-US" sz="1050" dirty="0">
              <a:solidFill>
                <a:schemeClr val="bg1"/>
              </a:solidFill>
              <a:latin typeface="Arial" panose="020B0604020202020204" pitchFamily="34" charset="0"/>
            </a:endParaRPr>
          </a:p>
          <a:p>
            <a:r>
              <a:rPr lang="en-US" sz="1050" b="0" i="0" dirty="0">
                <a:solidFill>
                  <a:schemeClr val="bg1"/>
                </a:solidFill>
                <a:effectLst/>
                <a:latin typeface="Arial" panose="020B0604020202020204" pitchFamily="34" charset="0"/>
              </a:rPr>
              <a:t>Curtis, H. (2013). </a:t>
            </a:r>
            <a:r>
              <a:rPr lang="en-US" sz="1050" b="0" i="1" dirty="0">
                <a:solidFill>
                  <a:schemeClr val="bg1"/>
                </a:solidFill>
                <a:effectLst/>
                <a:latin typeface="Arial" panose="020B0604020202020204" pitchFamily="34" charset="0"/>
              </a:rPr>
              <a:t>Orbital mechanics for engineering students</a:t>
            </a:r>
            <a:r>
              <a:rPr lang="en-US" sz="1050" b="0" i="0" dirty="0">
                <a:solidFill>
                  <a:schemeClr val="bg1"/>
                </a:solidFill>
                <a:effectLst/>
                <a:latin typeface="Arial" panose="020B0604020202020204" pitchFamily="34" charset="0"/>
              </a:rPr>
              <a:t>. Butterworth-Heinemann.</a:t>
            </a:r>
          </a:p>
          <a:p>
            <a:endParaRPr lang="en-US" sz="1050" dirty="0">
              <a:solidFill>
                <a:schemeClr val="bg1"/>
              </a:solidFill>
              <a:latin typeface="Arial" panose="020B0604020202020204" pitchFamily="34" charset="0"/>
            </a:endParaRPr>
          </a:p>
          <a:p>
            <a:r>
              <a:rPr lang="en-US" sz="1050" b="0" i="0" dirty="0">
                <a:solidFill>
                  <a:schemeClr val="bg1"/>
                </a:solidFill>
                <a:effectLst/>
                <a:latin typeface="Arial" panose="020B0604020202020204" pitchFamily="34" charset="0"/>
              </a:rPr>
              <a:t>Forward, R. (1995, July). Radioisotope sails for deep space propulsion and electrical power. In </a:t>
            </a:r>
            <a:r>
              <a:rPr lang="en-US" sz="1050" b="0" i="1" dirty="0">
                <a:solidFill>
                  <a:schemeClr val="bg1"/>
                </a:solidFill>
                <a:effectLst/>
                <a:latin typeface="Arial" panose="020B0604020202020204" pitchFamily="34" charset="0"/>
              </a:rPr>
              <a:t>31st Joint Propulsion Conference and Exhibit</a:t>
            </a:r>
            <a:r>
              <a:rPr lang="en-US" sz="1050" b="0" i="0" dirty="0">
                <a:solidFill>
                  <a:schemeClr val="bg1"/>
                </a:solidFill>
                <a:effectLst/>
                <a:latin typeface="Arial" panose="020B0604020202020204" pitchFamily="34" charset="0"/>
              </a:rPr>
              <a:t> (p. 2596).</a:t>
            </a:r>
          </a:p>
          <a:p>
            <a:endParaRPr lang="en-US" sz="1050" dirty="0">
              <a:solidFill>
                <a:schemeClr val="bg1"/>
              </a:solidFill>
              <a:latin typeface="Arial" panose="020B0604020202020204" pitchFamily="34" charset="0"/>
            </a:endParaRPr>
          </a:p>
          <a:p>
            <a:r>
              <a:rPr lang="en-US" sz="1050" b="0" i="0" dirty="0" err="1">
                <a:solidFill>
                  <a:schemeClr val="bg1"/>
                </a:solidFill>
                <a:effectLst/>
                <a:latin typeface="Arial" panose="020B0604020202020204" pitchFamily="34" charset="0"/>
              </a:rPr>
              <a:t>Gilland</a:t>
            </a:r>
            <a:r>
              <a:rPr lang="en-US" sz="1050" b="0" i="0" dirty="0">
                <a:solidFill>
                  <a:schemeClr val="bg1"/>
                </a:solidFill>
                <a:effectLst/>
                <a:latin typeface="Arial" panose="020B0604020202020204" pitchFamily="34" charset="0"/>
              </a:rPr>
              <a:t>, J., &amp; Johnston, G. (2003, January). MPD thruster performance analytic models. In AIP Conference Proceedings (Vol. 654, No. 1, pp. 516-524). American Institute of Physics.</a:t>
            </a:r>
          </a:p>
          <a:p>
            <a:endParaRPr lang="en-US" sz="1050" dirty="0">
              <a:solidFill>
                <a:schemeClr val="bg1"/>
              </a:solidFill>
              <a:latin typeface="Arial" panose="020B0604020202020204" pitchFamily="34" charset="0"/>
            </a:endParaRPr>
          </a:p>
          <a:p>
            <a:r>
              <a:rPr lang="en-US" sz="1050" dirty="0" err="1">
                <a:solidFill>
                  <a:schemeClr val="bg1"/>
                </a:solidFill>
              </a:rPr>
              <a:t>Ilin</a:t>
            </a:r>
            <a:r>
              <a:rPr lang="en-US" sz="1050" dirty="0">
                <a:solidFill>
                  <a:schemeClr val="bg1"/>
                </a:solidFill>
              </a:rPr>
              <a:t>, A. V., Cassady, L. D., Glover, T. W., &amp; Chang Diaz, F. R. (2011, March). VASIMR® human mission to Mars. In Space, Propulsion &amp; Energy Sciences International Forum (pp. 1-12).</a:t>
            </a:r>
          </a:p>
          <a:p>
            <a:endParaRPr lang="en-US" sz="1050" dirty="0">
              <a:solidFill>
                <a:schemeClr val="bg1"/>
              </a:solidFill>
              <a:latin typeface="Arial" panose="020B0604020202020204" pitchFamily="34" charset="0"/>
            </a:endParaRPr>
          </a:p>
          <a:p>
            <a:r>
              <a:rPr lang="en-US" sz="1050" b="0" i="0" dirty="0" err="1">
                <a:solidFill>
                  <a:schemeClr val="bg1"/>
                </a:solidFill>
                <a:effectLst/>
                <a:latin typeface="Arial" panose="020B0604020202020204" pitchFamily="34" charset="0"/>
              </a:rPr>
              <a:t>Moeckel</a:t>
            </a:r>
            <a:r>
              <a:rPr lang="en-US" sz="1050" b="0" i="0" dirty="0">
                <a:solidFill>
                  <a:schemeClr val="bg1"/>
                </a:solidFill>
                <a:effectLst/>
                <a:latin typeface="Arial" panose="020B0604020202020204" pitchFamily="34" charset="0"/>
              </a:rPr>
              <a:t>, W. E. (1977). Thrust-sheet propulsion concept using fissionable elements. </a:t>
            </a:r>
            <a:r>
              <a:rPr lang="en-US" sz="1050" b="0" i="1" dirty="0">
                <a:solidFill>
                  <a:schemeClr val="bg1"/>
                </a:solidFill>
                <a:effectLst/>
                <a:latin typeface="Arial" panose="020B0604020202020204" pitchFamily="34" charset="0"/>
              </a:rPr>
              <a:t>AIAA Journal</a:t>
            </a:r>
            <a:r>
              <a:rPr lang="en-US" sz="1050" b="0" i="0" dirty="0">
                <a:solidFill>
                  <a:schemeClr val="bg1"/>
                </a:solidFill>
                <a:effectLst/>
                <a:latin typeface="Arial" panose="020B0604020202020204" pitchFamily="34" charset="0"/>
              </a:rPr>
              <a:t>, </a:t>
            </a:r>
            <a:r>
              <a:rPr lang="en-US" sz="1050" b="0" i="1" dirty="0">
                <a:solidFill>
                  <a:schemeClr val="bg1"/>
                </a:solidFill>
                <a:effectLst/>
                <a:latin typeface="Arial" panose="020B0604020202020204" pitchFamily="34" charset="0"/>
              </a:rPr>
              <a:t>15</a:t>
            </a:r>
            <a:r>
              <a:rPr lang="en-US" sz="1050" b="0" i="0" dirty="0">
                <a:solidFill>
                  <a:schemeClr val="bg1"/>
                </a:solidFill>
                <a:effectLst/>
                <a:latin typeface="Arial" panose="020B0604020202020204" pitchFamily="34" charset="0"/>
              </a:rPr>
              <a:t>(4), 467-475.</a:t>
            </a:r>
          </a:p>
          <a:p>
            <a:endParaRPr lang="en-US" sz="1050" dirty="0">
              <a:solidFill>
                <a:schemeClr val="bg1"/>
              </a:solidFill>
              <a:latin typeface="Arial" panose="020B0604020202020204" pitchFamily="34" charset="0"/>
            </a:endParaRPr>
          </a:p>
          <a:p>
            <a:r>
              <a:rPr lang="en-US" sz="1050" b="0" i="0" dirty="0">
                <a:solidFill>
                  <a:schemeClr val="bg1"/>
                </a:solidFill>
                <a:effectLst/>
                <a:latin typeface="Arial" panose="020B0604020202020204" pitchFamily="34" charset="0"/>
              </a:rPr>
              <a:t>Webber, C. R. (2011). Plasma, Ion-Thrusters, and VASIMR. ASEN, 5053, 1-9.</a:t>
            </a:r>
          </a:p>
          <a:p>
            <a:endParaRPr lang="en-US" sz="1050" b="0" i="0" dirty="0">
              <a:solidFill>
                <a:schemeClr val="bg1"/>
              </a:solidFill>
              <a:effectLst/>
              <a:latin typeface="Arial" panose="020B0604020202020204" pitchFamily="34" charset="0"/>
            </a:endParaRPr>
          </a:p>
          <a:p>
            <a:r>
              <a:rPr lang="en-US" sz="1050" dirty="0">
                <a:solidFill>
                  <a:schemeClr val="bg1"/>
                </a:solidFill>
                <a:latin typeface="Arial" panose="020B0604020202020204" pitchFamily="34" charset="0"/>
              </a:rPr>
              <a:t>Zheng, J., Liu, H., Song, Y., Zhou, C., Li, Y., Li, M., ... &amp; Zhao, B. (2021). Integrated study on the comprehensive magnetic-field configuration performance in the 150 kW superconducting </a:t>
            </a:r>
            <a:r>
              <a:rPr lang="en-US" sz="1050" dirty="0" err="1">
                <a:solidFill>
                  <a:schemeClr val="bg1"/>
                </a:solidFill>
                <a:latin typeface="Arial" panose="020B0604020202020204" pitchFamily="34" charset="0"/>
              </a:rPr>
              <a:t>magnetoplasmadynamic</a:t>
            </a:r>
            <a:r>
              <a:rPr lang="en-US" sz="1050" dirty="0">
                <a:solidFill>
                  <a:schemeClr val="bg1"/>
                </a:solidFill>
                <a:latin typeface="Arial" panose="020B0604020202020204" pitchFamily="34" charset="0"/>
              </a:rPr>
              <a:t> thruster. Scientific Reports, 11(1), 20706.</a:t>
            </a:r>
          </a:p>
        </p:txBody>
      </p:sp>
    </p:spTree>
    <p:extLst>
      <p:ext uri="{BB962C8B-B14F-4D97-AF65-F5344CB8AC3E}">
        <p14:creationId xmlns:p14="http://schemas.microsoft.com/office/powerpoint/2010/main" val="1762478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2</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21" name="Title 20">
            <a:extLst>
              <a:ext uri="{FF2B5EF4-FFF2-40B4-BE49-F238E27FC236}">
                <a16:creationId xmlns:a16="http://schemas.microsoft.com/office/drawing/2014/main" id="{EB9A395A-2CDC-F86B-486E-D9A0615086A0}"/>
              </a:ext>
            </a:extLst>
          </p:cNvPr>
          <p:cNvSpPr>
            <a:spLocks noGrp="1"/>
          </p:cNvSpPr>
          <p:nvPr>
            <p:ph type="title"/>
          </p:nvPr>
        </p:nvSpPr>
        <p:spPr>
          <a:xfrm>
            <a:off x="995717" y="895350"/>
            <a:ext cx="6977557" cy="1508105"/>
          </a:xfrm>
        </p:spPr>
        <p:txBody>
          <a:bodyPr/>
          <a:lstStyle/>
          <a:p>
            <a:r>
              <a:rPr lang="en-US" dirty="0"/>
              <a:t>MPD thrusters are the only &gt; TRL 5 technology that allows both high thrust and high specific impulse (&gt;10N and &gt;5,000 s)</a:t>
            </a:r>
            <a:br>
              <a:rPr lang="en-US" dirty="0"/>
            </a:br>
            <a:br>
              <a:rPr lang="en-US" dirty="0"/>
            </a:br>
            <a:r>
              <a:rPr lang="en-US" dirty="0"/>
              <a:t>The primary technological barrier is the high input power, often exceeding 100 kW (Choueiri, 2009), incurred from multiple steps from power source to power conversion to plasma heating</a:t>
            </a:r>
            <a:br>
              <a:rPr lang="en-US" dirty="0"/>
            </a:br>
            <a:br>
              <a:rPr lang="en-US" dirty="0"/>
            </a:br>
            <a:endParaRPr lang="en-US" dirty="0"/>
          </a:p>
        </p:txBody>
      </p:sp>
      <p:sp>
        <p:nvSpPr>
          <p:cNvPr id="5" name="TextBox 4">
            <a:extLst>
              <a:ext uri="{FF2B5EF4-FFF2-40B4-BE49-F238E27FC236}">
                <a16:creationId xmlns:a16="http://schemas.microsoft.com/office/drawing/2014/main" id="{8F4D4EFA-0AD8-7BBE-9FFC-D459E79ED151}"/>
              </a:ext>
            </a:extLst>
          </p:cNvPr>
          <p:cNvSpPr txBox="1"/>
          <p:nvPr/>
        </p:nvSpPr>
        <p:spPr>
          <a:xfrm>
            <a:off x="2971800" y="112093"/>
            <a:ext cx="4572000"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white"/>
                </a:solidFill>
                <a:effectLst/>
                <a:uLnTx/>
                <a:uFillTx/>
                <a:latin typeface="Source Sans 3"/>
                <a:ea typeface="+mj-ea"/>
              </a:rPr>
              <a:t>MPD Thrusters</a:t>
            </a:r>
            <a:endParaRPr lang="en-US" dirty="0"/>
          </a:p>
        </p:txBody>
      </p:sp>
      <p:pic>
        <p:nvPicPr>
          <p:cNvPr id="27" name="Picture 26">
            <a:extLst>
              <a:ext uri="{FF2B5EF4-FFF2-40B4-BE49-F238E27FC236}">
                <a16:creationId xmlns:a16="http://schemas.microsoft.com/office/drawing/2014/main" id="{09B9E446-9EAE-A475-0F39-96D61C8FF6DE}"/>
              </a:ext>
            </a:extLst>
          </p:cNvPr>
          <p:cNvPicPr>
            <a:picLocks noChangeAspect="1"/>
          </p:cNvPicPr>
          <p:nvPr/>
        </p:nvPicPr>
        <p:blipFill>
          <a:blip r:embed="rId2"/>
          <a:stretch>
            <a:fillRect/>
          </a:stretch>
        </p:blipFill>
        <p:spPr>
          <a:xfrm>
            <a:off x="2743200" y="2724150"/>
            <a:ext cx="3143250" cy="1600200"/>
          </a:xfrm>
          <a:prstGeom prst="rect">
            <a:avLst/>
          </a:prstGeom>
        </p:spPr>
      </p:pic>
      <p:sp>
        <p:nvSpPr>
          <p:cNvPr id="28" name="TextBox 27">
            <a:extLst>
              <a:ext uri="{FF2B5EF4-FFF2-40B4-BE49-F238E27FC236}">
                <a16:creationId xmlns:a16="http://schemas.microsoft.com/office/drawing/2014/main" id="{C7E3DE5D-818A-DE55-289A-586EC889C95F}"/>
              </a:ext>
            </a:extLst>
          </p:cNvPr>
          <p:cNvSpPr txBox="1"/>
          <p:nvPr/>
        </p:nvSpPr>
        <p:spPr>
          <a:xfrm>
            <a:off x="2775857" y="4324350"/>
            <a:ext cx="2667000" cy="230832"/>
          </a:xfrm>
          <a:prstGeom prst="rect">
            <a:avLst/>
          </a:prstGeom>
          <a:noFill/>
        </p:spPr>
        <p:txBody>
          <a:bodyPr wrap="square" rtlCol="0">
            <a:spAutoFit/>
          </a:bodyPr>
          <a:lstStyle/>
          <a:p>
            <a:r>
              <a:rPr lang="en-US" sz="900" dirty="0">
                <a:solidFill>
                  <a:schemeClr val="bg1"/>
                </a:solidFill>
              </a:rPr>
              <a:t>Source: NASA</a:t>
            </a:r>
          </a:p>
        </p:txBody>
      </p:sp>
    </p:spTree>
    <p:extLst>
      <p:ext uri="{BB962C8B-B14F-4D97-AF65-F5344CB8AC3E}">
        <p14:creationId xmlns:p14="http://schemas.microsoft.com/office/powerpoint/2010/main" val="224519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3</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21" name="Title 20">
            <a:extLst>
              <a:ext uri="{FF2B5EF4-FFF2-40B4-BE49-F238E27FC236}">
                <a16:creationId xmlns:a16="http://schemas.microsoft.com/office/drawing/2014/main" id="{EB9A395A-2CDC-F86B-486E-D9A0615086A0}"/>
              </a:ext>
            </a:extLst>
          </p:cNvPr>
          <p:cNvSpPr>
            <a:spLocks noGrp="1"/>
          </p:cNvSpPr>
          <p:nvPr>
            <p:ph type="title"/>
          </p:nvPr>
        </p:nvSpPr>
        <p:spPr>
          <a:xfrm>
            <a:off x="1185580" y="834654"/>
            <a:ext cx="6977557" cy="2154436"/>
          </a:xfrm>
        </p:spPr>
        <p:txBody>
          <a:bodyPr/>
          <a:lstStyle/>
          <a:p>
            <a:r>
              <a:rPr lang="en-US" dirty="0"/>
              <a:t>Nuclear electric propulsion has been proposed numerous times in concert with MPD technology</a:t>
            </a:r>
            <a:br>
              <a:rPr lang="en-US" dirty="0"/>
            </a:br>
            <a:br>
              <a:rPr lang="en-US" dirty="0"/>
            </a:br>
            <a:r>
              <a:rPr lang="en-US" dirty="0"/>
              <a:t>Weakness lies in the multiple conversion steps required and associated loss of efficiency, as well as the kW/kg ratio of the reactor itself </a:t>
            </a:r>
            <a:br>
              <a:rPr lang="en-US" dirty="0"/>
            </a:br>
            <a:br>
              <a:rPr lang="en-US" dirty="0"/>
            </a:br>
            <a:r>
              <a:rPr lang="en-US" dirty="0"/>
              <a:t>More recently the VASIMR engine was claimed to be capable of a 39-day Mars voyage, but this was based on an unprecedented 1 kg/kW reactor power density (Webber, 2011), compared to the 100 kg/kW that has been previously achieved on spacecraft (e.g., TOPAZ reactor)</a:t>
            </a:r>
            <a:br>
              <a:rPr lang="en-US" dirty="0"/>
            </a:br>
            <a:br>
              <a:rPr lang="en-US" dirty="0"/>
            </a:br>
            <a:r>
              <a:rPr lang="en-US" dirty="0"/>
              <a:t> </a:t>
            </a:r>
          </a:p>
        </p:txBody>
      </p:sp>
      <p:sp>
        <p:nvSpPr>
          <p:cNvPr id="4" name="TextBox 3">
            <a:extLst>
              <a:ext uri="{FF2B5EF4-FFF2-40B4-BE49-F238E27FC236}">
                <a16:creationId xmlns:a16="http://schemas.microsoft.com/office/drawing/2014/main" id="{0F2E73B7-1359-AF9F-67E9-27CB9851012B}"/>
              </a:ext>
            </a:extLst>
          </p:cNvPr>
          <p:cNvSpPr txBox="1"/>
          <p:nvPr/>
        </p:nvSpPr>
        <p:spPr>
          <a:xfrm>
            <a:off x="2388359" y="168900"/>
            <a:ext cx="4572000"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white"/>
                </a:solidFill>
                <a:effectLst/>
                <a:uLnTx/>
                <a:uFillTx/>
                <a:latin typeface="Source Sans 3"/>
                <a:ea typeface="+mj-ea"/>
              </a:rPr>
              <a:t>MPD Thrusters: Nuclear Option</a:t>
            </a:r>
            <a:endParaRPr lang="en-US" dirty="0"/>
          </a:p>
        </p:txBody>
      </p:sp>
      <p:sp>
        <p:nvSpPr>
          <p:cNvPr id="5" name="Title 20">
            <a:extLst>
              <a:ext uri="{FF2B5EF4-FFF2-40B4-BE49-F238E27FC236}">
                <a16:creationId xmlns:a16="http://schemas.microsoft.com/office/drawing/2014/main" id="{AC58AE8C-290D-DA63-57A8-0737FF37E880}"/>
              </a:ext>
            </a:extLst>
          </p:cNvPr>
          <p:cNvSpPr txBox="1">
            <a:spLocks/>
          </p:cNvSpPr>
          <p:nvPr/>
        </p:nvSpPr>
        <p:spPr>
          <a:xfrm>
            <a:off x="2971800" y="4411364"/>
            <a:ext cx="3733800" cy="769441"/>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sz="1200" dirty="0"/>
              <a:t>SNAPSHOT, the first satellite to use nuclear electric propulsion, launched in 1965 (Courtesy: Department of Energy) </a:t>
            </a:r>
            <a:br>
              <a:rPr lang="en-US" dirty="0"/>
            </a:br>
            <a:r>
              <a:rPr lang="en-US" dirty="0"/>
              <a:t> </a:t>
            </a:r>
          </a:p>
        </p:txBody>
      </p:sp>
      <p:pic>
        <p:nvPicPr>
          <p:cNvPr id="6" name="Picture 5">
            <a:extLst>
              <a:ext uri="{FF2B5EF4-FFF2-40B4-BE49-F238E27FC236}">
                <a16:creationId xmlns:a16="http://schemas.microsoft.com/office/drawing/2014/main" id="{274CF2E2-85F3-62F5-CC11-3ABC41422834}"/>
              </a:ext>
            </a:extLst>
          </p:cNvPr>
          <p:cNvPicPr>
            <a:picLocks noChangeAspect="1"/>
          </p:cNvPicPr>
          <p:nvPr/>
        </p:nvPicPr>
        <p:blipFill>
          <a:blip r:embed="rId2"/>
          <a:stretch>
            <a:fillRect/>
          </a:stretch>
        </p:blipFill>
        <p:spPr>
          <a:xfrm>
            <a:off x="3142038" y="2571750"/>
            <a:ext cx="2874779" cy="181111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4</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21" name="Title 20">
            <a:extLst>
              <a:ext uri="{FF2B5EF4-FFF2-40B4-BE49-F238E27FC236}">
                <a16:creationId xmlns:a16="http://schemas.microsoft.com/office/drawing/2014/main" id="{EB9A395A-2CDC-F86B-486E-D9A0615086A0}"/>
              </a:ext>
            </a:extLst>
          </p:cNvPr>
          <p:cNvSpPr>
            <a:spLocks noGrp="1"/>
          </p:cNvSpPr>
          <p:nvPr>
            <p:ph type="title"/>
          </p:nvPr>
        </p:nvSpPr>
        <p:spPr>
          <a:xfrm>
            <a:off x="1295400" y="1200150"/>
            <a:ext cx="6977557" cy="738664"/>
          </a:xfrm>
        </p:spPr>
        <p:txBody>
          <a:bodyPr/>
          <a:lstStyle/>
          <a:p>
            <a:r>
              <a:rPr lang="en-US" sz="2400" dirty="0">
                <a:solidFill>
                  <a:schemeClr val="accent2"/>
                </a:solidFill>
              </a:rPr>
              <a:t>What if there was a way to directly convert nuclear power to hot plasma? </a:t>
            </a:r>
          </a:p>
        </p:txBody>
      </p:sp>
      <p:sp>
        <p:nvSpPr>
          <p:cNvPr id="4" name="TextBox 3">
            <a:extLst>
              <a:ext uri="{FF2B5EF4-FFF2-40B4-BE49-F238E27FC236}">
                <a16:creationId xmlns:a16="http://schemas.microsoft.com/office/drawing/2014/main" id="{0F2E73B7-1359-AF9F-67E9-27CB9851012B}"/>
              </a:ext>
            </a:extLst>
          </p:cNvPr>
          <p:cNvSpPr txBox="1"/>
          <p:nvPr/>
        </p:nvSpPr>
        <p:spPr>
          <a:xfrm>
            <a:off x="2388359" y="168900"/>
            <a:ext cx="4572000" cy="461665"/>
          </a:xfrm>
          <a:prstGeom prst="rect">
            <a:avLst/>
          </a:prstGeom>
          <a:noFill/>
        </p:spPr>
        <p:txBody>
          <a:bodyPr wrap="square">
            <a:spAutoFit/>
          </a:bodyPr>
          <a:lstStyle/>
          <a:p>
            <a:pPr algn="ctr"/>
            <a:r>
              <a:rPr kumimoji="0" lang="en-US" sz="2400" b="0" i="0" u="none" strike="noStrike" kern="0" cap="none" spc="0" normalizeH="0" baseline="0" noProof="0" dirty="0">
                <a:ln>
                  <a:noFill/>
                </a:ln>
                <a:solidFill>
                  <a:prstClr val="white"/>
                </a:solidFill>
                <a:effectLst/>
                <a:uLnTx/>
                <a:uFillTx/>
                <a:latin typeface="Source Sans 3"/>
                <a:ea typeface="+mj-ea"/>
              </a:rPr>
              <a:t>Alternative </a:t>
            </a:r>
            <a:endParaRPr lang="en-US" dirty="0"/>
          </a:p>
        </p:txBody>
      </p:sp>
    </p:spTree>
    <p:extLst>
      <p:ext uri="{BB962C8B-B14F-4D97-AF65-F5344CB8AC3E}">
        <p14:creationId xmlns:p14="http://schemas.microsoft.com/office/powerpoint/2010/main" val="2705568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5</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21" name="Title 20">
            <a:extLst>
              <a:ext uri="{FF2B5EF4-FFF2-40B4-BE49-F238E27FC236}">
                <a16:creationId xmlns:a16="http://schemas.microsoft.com/office/drawing/2014/main" id="{EB9A395A-2CDC-F86B-486E-D9A0615086A0}"/>
              </a:ext>
            </a:extLst>
          </p:cNvPr>
          <p:cNvSpPr>
            <a:spLocks noGrp="1"/>
          </p:cNvSpPr>
          <p:nvPr>
            <p:ph type="title"/>
          </p:nvPr>
        </p:nvSpPr>
        <p:spPr>
          <a:xfrm>
            <a:off x="1090649" y="997922"/>
            <a:ext cx="6977557" cy="1077218"/>
          </a:xfrm>
        </p:spPr>
        <p:txBody>
          <a:bodyPr/>
          <a:lstStyle/>
          <a:p>
            <a:br>
              <a:rPr lang="en-US" dirty="0"/>
            </a:br>
            <a:br>
              <a:rPr lang="en-US" dirty="0"/>
            </a:br>
            <a:br>
              <a:rPr lang="en-US" dirty="0"/>
            </a:br>
            <a:br>
              <a:rPr lang="en-US" dirty="0"/>
            </a:br>
            <a:endParaRPr lang="en-US" dirty="0"/>
          </a:p>
        </p:txBody>
      </p:sp>
      <p:sp>
        <p:nvSpPr>
          <p:cNvPr id="5" name="TextBox 4">
            <a:extLst>
              <a:ext uri="{FF2B5EF4-FFF2-40B4-BE49-F238E27FC236}">
                <a16:creationId xmlns:a16="http://schemas.microsoft.com/office/drawing/2014/main" id="{8F4D4EFA-0AD8-7BBE-9FFC-D459E79ED151}"/>
              </a:ext>
            </a:extLst>
          </p:cNvPr>
          <p:cNvSpPr txBox="1"/>
          <p:nvPr/>
        </p:nvSpPr>
        <p:spPr>
          <a:xfrm>
            <a:off x="2971800" y="112093"/>
            <a:ext cx="4572000"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white"/>
                </a:solidFill>
                <a:effectLst/>
                <a:uLnTx/>
                <a:uFillTx/>
                <a:latin typeface="Source Sans 3"/>
                <a:ea typeface="+mj-ea"/>
              </a:rPr>
              <a:t>Radioisotope Ion Propulsion</a:t>
            </a:r>
            <a:endParaRPr lang="en-US" dirty="0"/>
          </a:p>
        </p:txBody>
      </p:sp>
      <p:sp>
        <p:nvSpPr>
          <p:cNvPr id="6" name="Rectangle 5">
            <a:extLst>
              <a:ext uri="{FF2B5EF4-FFF2-40B4-BE49-F238E27FC236}">
                <a16:creationId xmlns:a16="http://schemas.microsoft.com/office/drawing/2014/main" id="{91BB7FF6-7460-3D06-C902-9398E43C9C8D}"/>
              </a:ext>
            </a:extLst>
          </p:cNvPr>
          <p:cNvSpPr/>
          <p:nvPr/>
        </p:nvSpPr>
        <p:spPr>
          <a:xfrm>
            <a:off x="3833050" y="3044153"/>
            <a:ext cx="189864"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EE78F9E-DF08-1902-913E-78FF47F401ED}"/>
              </a:ext>
            </a:extLst>
          </p:cNvPr>
          <p:cNvSpPr/>
          <p:nvPr/>
        </p:nvSpPr>
        <p:spPr>
          <a:xfrm rot="5400000">
            <a:off x="4571740" y="2305462"/>
            <a:ext cx="205239" cy="16826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FEF0D97-2AF0-606B-A512-CC4F93B7DABC}"/>
              </a:ext>
            </a:extLst>
          </p:cNvPr>
          <p:cNvSpPr/>
          <p:nvPr/>
        </p:nvSpPr>
        <p:spPr>
          <a:xfrm rot="5400000">
            <a:off x="4571740" y="3395624"/>
            <a:ext cx="205239" cy="16826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DAFF9B9-0393-117D-70BE-7D4AC4198E71}"/>
              </a:ext>
            </a:extLst>
          </p:cNvPr>
          <p:cNvSpPr/>
          <p:nvPr/>
        </p:nvSpPr>
        <p:spPr>
          <a:xfrm rot="2036470">
            <a:off x="3746280" y="3170229"/>
            <a:ext cx="336926" cy="11862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625589A-CE1A-C678-71D8-823918734B45}"/>
              </a:ext>
            </a:extLst>
          </p:cNvPr>
          <p:cNvSpPr/>
          <p:nvPr/>
        </p:nvSpPr>
        <p:spPr>
          <a:xfrm rot="19462918">
            <a:off x="3749488" y="4075001"/>
            <a:ext cx="336926" cy="11862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4C74336-AFC6-2C30-6C04-638D05DA0772}"/>
              </a:ext>
            </a:extLst>
          </p:cNvPr>
          <p:cNvSpPr/>
          <p:nvPr/>
        </p:nvSpPr>
        <p:spPr>
          <a:xfrm>
            <a:off x="4022914" y="3385102"/>
            <a:ext cx="79911" cy="602884"/>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3706C0B7-D824-1DBD-712B-26D74F1ACBEA}"/>
              </a:ext>
            </a:extLst>
          </p:cNvPr>
          <p:cNvCxnSpPr/>
          <p:nvPr/>
        </p:nvCxnSpPr>
        <p:spPr>
          <a:xfrm>
            <a:off x="4131630" y="3418363"/>
            <a:ext cx="6858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4" name="Straight Arrow Connector 13">
            <a:extLst>
              <a:ext uri="{FF2B5EF4-FFF2-40B4-BE49-F238E27FC236}">
                <a16:creationId xmlns:a16="http://schemas.microsoft.com/office/drawing/2014/main" id="{6A994916-A05F-6B8D-AE59-749B60A960C0}"/>
              </a:ext>
            </a:extLst>
          </p:cNvPr>
          <p:cNvCxnSpPr/>
          <p:nvPr/>
        </p:nvCxnSpPr>
        <p:spPr>
          <a:xfrm>
            <a:off x="4131630" y="3570763"/>
            <a:ext cx="6858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5" name="Straight Arrow Connector 14">
            <a:extLst>
              <a:ext uri="{FF2B5EF4-FFF2-40B4-BE49-F238E27FC236}">
                <a16:creationId xmlns:a16="http://schemas.microsoft.com/office/drawing/2014/main" id="{7B1AB9A8-1B45-D5A0-0A89-409A8CBFED42}"/>
              </a:ext>
            </a:extLst>
          </p:cNvPr>
          <p:cNvCxnSpPr/>
          <p:nvPr/>
        </p:nvCxnSpPr>
        <p:spPr>
          <a:xfrm>
            <a:off x="4131630" y="3723163"/>
            <a:ext cx="6858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6" name="Straight Arrow Connector 15">
            <a:extLst>
              <a:ext uri="{FF2B5EF4-FFF2-40B4-BE49-F238E27FC236}">
                <a16:creationId xmlns:a16="http://schemas.microsoft.com/office/drawing/2014/main" id="{C6C54DDC-DFD4-04B0-9171-DC76A5C71C8C}"/>
              </a:ext>
            </a:extLst>
          </p:cNvPr>
          <p:cNvCxnSpPr/>
          <p:nvPr/>
        </p:nvCxnSpPr>
        <p:spPr>
          <a:xfrm>
            <a:off x="4131630" y="3875563"/>
            <a:ext cx="6858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6207F24-5E8C-9573-6172-4F9AA8F28A57}"/>
                  </a:ext>
                </a:extLst>
              </p:cNvPr>
              <p:cNvSpPr txBox="1"/>
              <p:nvPr/>
            </p:nvSpPr>
            <p:spPr>
              <a:xfrm>
                <a:off x="4789015" y="3481017"/>
                <a:ext cx="1971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solidFill>
                            <a:schemeClr val="bg1"/>
                          </a:solidFill>
                          <a:latin typeface="Cambria Math" panose="02040503050406030204" pitchFamily="18" charset="0"/>
                          <a:ea typeface="Cambria Math" panose="02040503050406030204" pitchFamily="18" charset="0"/>
                        </a:rPr>
                        <m:t>α</m:t>
                      </m:r>
                    </m:oMath>
                  </m:oMathPara>
                </a14:m>
                <a:endParaRPr lang="en-US" dirty="0"/>
              </a:p>
            </p:txBody>
          </p:sp>
        </mc:Choice>
        <mc:Fallback xmlns="">
          <p:sp>
            <p:nvSpPr>
              <p:cNvPr id="20" name="TextBox 19">
                <a:extLst>
                  <a:ext uri="{FF2B5EF4-FFF2-40B4-BE49-F238E27FC236}">
                    <a16:creationId xmlns:a16="http://schemas.microsoft.com/office/drawing/2014/main" id="{C6207F24-5E8C-9573-6172-4F9AA8F28A57}"/>
                  </a:ext>
                </a:extLst>
              </p:cNvPr>
              <p:cNvSpPr txBox="1">
                <a:spLocks noRot="1" noChangeAspect="1" noMove="1" noResize="1" noEditPoints="1" noAdjustHandles="1" noChangeArrowheads="1" noChangeShapeType="1" noTextEdit="1"/>
              </p:cNvSpPr>
              <p:nvPr/>
            </p:nvSpPr>
            <p:spPr>
              <a:xfrm>
                <a:off x="4789015" y="3481017"/>
                <a:ext cx="197169" cy="276999"/>
              </a:xfrm>
              <a:prstGeom prst="rect">
                <a:avLst/>
              </a:prstGeom>
              <a:blipFill>
                <a:blip r:embed="rId2"/>
                <a:stretch>
                  <a:fillRect l="-15625" r="-15625" b="-2222"/>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D617A73C-3C3B-9A27-7F37-5BEBF7B03C0F}"/>
              </a:ext>
            </a:extLst>
          </p:cNvPr>
          <p:cNvSpPr txBox="1"/>
          <p:nvPr/>
        </p:nvSpPr>
        <p:spPr>
          <a:xfrm>
            <a:off x="4117635" y="3896650"/>
            <a:ext cx="533400" cy="276999"/>
          </a:xfrm>
          <a:prstGeom prst="rect">
            <a:avLst/>
          </a:prstGeom>
          <a:noFill/>
        </p:spPr>
        <p:txBody>
          <a:bodyPr wrap="square" rtlCol="0">
            <a:spAutoFit/>
          </a:bodyPr>
          <a:lstStyle/>
          <a:p>
            <a:r>
              <a:rPr lang="en-US" sz="1200" dirty="0">
                <a:solidFill>
                  <a:schemeClr val="bg1"/>
                </a:solidFill>
              </a:rPr>
              <a:t>Xe</a:t>
            </a:r>
          </a:p>
        </p:txBody>
      </p:sp>
      <p:sp>
        <p:nvSpPr>
          <p:cNvPr id="24" name="TextBox 23">
            <a:extLst>
              <a:ext uri="{FF2B5EF4-FFF2-40B4-BE49-F238E27FC236}">
                <a16:creationId xmlns:a16="http://schemas.microsoft.com/office/drawing/2014/main" id="{2F524524-F0A0-ADC2-AB71-3A63FBD98857}"/>
              </a:ext>
            </a:extLst>
          </p:cNvPr>
          <p:cNvSpPr txBox="1"/>
          <p:nvPr/>
        </p:nvSpPr>
        <p:spPr>
          <a:xfrm>
            <a:off x="4109888" y="3189338"/>
            <a:ext cx="533400" cy="276999"/>
          </a:xfrm>
          <a:prstGeom prst="rect">
            <a:avLst/>
          </a:prstGeom>
          <a:noFill/>
        </p:spPr>
        <p:txBody>
          <a:bodyPr wrap="square" rtlCol="0">
            <a:spAutoFit/>
          </a:bodyPr>
          <a:lstStyle/>
          <a:p>
            <a:r>
              <a:rPr lang="en-US" sz="1200" dirty="0">
                <a:solidFill>
                  <a:schemeClr val="bg1"/>
                </a:solidFill>
              </a:rPr>
              <a:t>Xe</a:t>
            </a:r>
          </a:p>
        </p:txBody>
      </p:sp>
      <p:sp>
        <p:nvSpPr>
          <p:cNvPr id="25" name="TextBox 24">
            <a:extLst>
              <a:ext uri="{FF2B5EF4-FFF2-40B4-BE49-F238E27FC236}">
                <a16:creationId xmlns:a16="http://schemas.microsoft.com/office/drawing/2014/main" id="{6CEE1F12-83CA-2684-0995-0FB79FAC7EFB}"/>
              </a:ext>
            </a:extLst>
          </p:cNvPr>
          <p:cNvSpPr txBox="1"/>
          <p:nvPr/>
        </p:nvSpPr>
        <p:spPr>
          <a:xfrm>
            <a:off x="4850986" y="3807427"/>
            <a:ext cx="533400" cy="276999"/>
          </a:xfrm>
          <a:prstGeom prst="rect">
            <a:avLst/>
          </a:prstGeom>
          <a:noFill/>
        </p:spPr>
        <p:txBody>
          <a:bodyPr wrap="square" rtlCol="0">
            <a:spAutoFit/>
          </a:bodyPr>
          <a:lstStyle/>
          <a:p>
            <a:r>
              <a:rPr lang="en-US" sz="1200" dirty="0">
                <a:solidFill>
                  <a:schemeClr val="bg1"/>
                </a:solidFill>
              </a:rPr>
              <a:t>Xe</a:t>
            </a:r>
            <a:r>
              <a:rPr lang="en-US" sz="1200" baseline="30000" dirty="0">
                <a:solidFill>
                  <a:schemeClr val="bg1"/>
                </a:solidFill>
              </a:rPr>
              <a:t>+</a:t>
            </a:r>
          </a:p>
        </p:txBody>
      </p:sp>
      <p:sp>
        <p:nvSpPr>
          <p:cNvPr id="26" name="TextBox 25">
            <a:extLst>
              <a:ext uri="{FF2B5EF4-FFF2-40B4-BE49-F238E27FC236}">
                <a16:creationId xmlns:a16="http://schemas.microsoft.com/office/drawing/2014/main" id="{4BD0FBD8-9F50-2ABA-7E21-1442AC17512B}"/>
              </a:ext>
            </a:extLst>
          </p:cNvPr>
          <p:cNvSpPr txBox="1"/>
          <p:nvPr/>
        </p:nvSpPr>
        <p:spPr>
          <a:xfrm>
            <a:off x="4850986" y="3206258"/>
            <a:ext cx="533400" cy="276999"/>
          </a:xfrm>
          <a:prstGeom prst="rect">
            <a:avLst/>
          </a:prstGeom>
          <a:noFill/>
        </p:spPr>
        <p:txBody>
          <a:bodyPr wrap="square" rtlCol="0">
            <a:spAutoFit/>
          </a:bodyPr>
          <a:lstStyle/>
          <a:p>
            <a:r>
              <a:rPr lang="en-US" sz="1200" dirty="0">
                <a:solidFill>
                  <a:schemeClr val="bg1"/>
                </a:solidFill>
              </a:rPr>
              <a:t>Xe</a:t>
            </a:r>
            <a:r>
              <a:rPr lang="en-US" sz="1200" baseline="30000" dirty="0">
                <a:solidFill>
                  <a:schemeClr val="bg1"/>
                </a:solidFill>
              </a:rPr>
              <a:t>+</a:t>
            </a:r>
          </a:p>
        </p:txBody>
      </p:sp>
      <p:sp>
        <p:nvSpPr>
          <p:cNvPr id="3" name="TextBox 2">
            <a:extLst>
              <a:ext uri="{FF2B5EF4-FFF2-40B4-BE49-F238E27FC236}">
                <a16:creationId xmlns:a16="http://schemas.microsoft.com/office/drawing/2014/main" id="{8183BA6A-20C1-A12B-80DC-6845122F17F8}"/>
              </a:ext>
            </a:extLst>
          </p:cNvPr>
          <p:cNvSpPr txBox="1"/>
          <p:nvPr/>
        </p:nvSpPr>
        <p:spPr>
          <a:xfrm>
            <a:off x="1104097" y="1104425"/>
            <a:ext cx="7256992" cy="1446550"/>
          </a:xfrm>
          <a:prstGeom prst="rect">
            <a:avLst/>
          </a:prstGeom>
          <a:noFill/>
        </p:spPr>
        <p:txBody>
          <a:bodyPr wrap="square">
            <a:spAutoFit/>
          </a:bodyPr>
          <a:lstStyle/>
          <a:p>
            <a:r>
              <a:rPr lang="en-US" sz="1400" dirty="0">
                <a:solidFill>
                  <a:prstClr val="white"/>
                </a:solidFill>
                <a:latin typeface="Source Sans 3"/>
                <a:ea typeface="+mj-ea"/>
              </a:rPr>
              <a:t>Partially inspired by </a:t>
            </a:r>
            <a:r>
              <a:rPr kumimoji="0" lang="en-US" sz="1400" b="0" i="0" u="none" strike="noStrike" kern="0" cap="none" spc="0" normalizeH="0" baseline="0" noProof="0" dirty="0">
                <a:ln>
                  <a:noFill/>
                </a:ln>
                <a:solidFill>
                  <a:prstClr val="white"/>
                </a:solidFill>
                <a:effectLst/>
                <a:uLnTx/>
                <a:uFillTx/>
                <a:latin typeface="Source Sans 3"/>
                <a:ea typeface="+mj-ea"/>
              </a:rPr>
              <a:t>Forward (1995), who suggested alpha emitters on a plastic thin film would result in both thrust and electrical power, as well as the “fission sail” described by </a:t>
            </a:r>
            <a:r>
              <a:rPr kumimoji="0" lang="en-US" sz="1400" b="0" i="0" u="none" strike="noStrike" kern="0" cap="none" spc="0" normalizeH="0" baseline="0" noProof="0" dirty="0" err="1">
                <a:ln>
                  <a:noFill/>
                </a:ln>
                <a:solidFill>
                  <a:prstClr val="white"/>
                </a:solidFill>
                <a:effectLst/>
                <a:uLnTx/>
                <a:uFillTx/>
                <a:latin typeface="Source Sans 3"/>
                <a:ea typeface="+mj-ea"/>
              </a:rPr>
              <a:t>Moeckel</a:t>
            </a:r>
            <a:r>
              <a:rPr kumimoji="0" lang="en-US" sz="1400" b="0" i="0" u="none" strike="noStrike" kern="0" cap="none" spc="0" normalizeH="0" baseline="0" noProof="0" dirty="0">
                <a:ln>
                  <a:noFill/>
                </a:ln>
                <a:solidFill>
                  <a:prstClr val="white"/>
                </a:solidFill>
                <a:effectLst/>
                <a:uLnTx/>
                <a:uFillTx/>
                <a:latin typeface="Source Sans 3"/>
                <a:ea typeface="+mj-ea"/>
              </a:rPr>
              <a:t> (1977) </a:t>
            </a:r>
          </a:p>
          <a:p>
            <a:endParaRPr lang="en-US" sz="1400" dirty="0">
              <a:solidFill>
                <a:prstClr val="white"/>
              </a:solidFill>
              <a:latin typeface="Source Sans 3"/>
              <a:ea typeface="+mj-ea"/>
            </a:endParaRPr>
          </a:p>
          <a:p>
            <a:r>
              <a:rPr lang="en-US" sz="1400" dirty="0">
                <a:solidFill>
                  <a:prstClr val="white"/>
                </a:solidFill>
                <a:latin typeface="Source Sans 3"/>
                <a:ea typeface="+mj-ea"/>
              </a:rPr>
              <a:t>Direct conversion approach, where alpha particles ionize and heat neutral propellant</a:t>
            </a:r>
          </a:p>
          <a:p>
            <a:endParaRPr lang="en-US" dirty="0"/>
          </a:p>
        </p:txBody>
      </p:sp>
    </p:spTree>
    <p:extLst>
      <p:ext uri="{BB962C8B-B14F-4D97-AF65-F5344CB8AC3E}">
        <p14:creationId xmlns:p14="http://schemas.microsoft.com/office/powerpoint/2010/main" val="1628077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6</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21" name="Title 20">
            <a:extLst>
              <a:ext uri="{FF2B5EF4-FFF2-40B4-BE49-F238E27FC236}">
                <a16:creationId xmlns:a16="http://schemas.microsoft.com/office/drawing/2014/main" id="{EB9A395A-2CDC-F86B-486E-D9A0615086A0}"/>
              </a:ext>
            </a:extLst>
          </p:cNvPr>
          <p:cNvSpPr>
            <a:spLocks noGrp="1"/>
          </p:cNvSpPr>
          <p:nvPr>
            <p:ph type="title"/>
          </p:nvPr>
        </p:nvSpPr>
        <p:spPr>
          <a:xfrm>
            <a:off x="1206397" y="1522181"/>
            <a:ext cx="7157684" cy="1077218"/>
          </a:xfrm>
        </p:spPr>
        <p:txBody>
          <a:bodyPr/>
          <a:lstStyle/>
          <a:p>
            <a:r>
              <a:rPr lang="en-US" dirty="0"/>
              <a:t>Given plasma is </a:t>
            </a:r>
            <a:r>
              <a:rPr lang="en-US" dirty="0" err="1"/>
              <a:t>quasineutral</a:t>
            </a:r>
            <a:r>
              <a:rPr lang="en-US" dirty="0"/>
              <a:t>, eliminating the need for a neutralizing cathode (Andres, 2011)</a:t>
            </a:r>
            <a:br>
              <a:rPr lang="en-US" dirty="0"/>
            </a:br>
            <a:br>
              <a:rPr lang="en-US" dirty="0"/>
            </a:br>
            <a:r>
              <a:rPr lang="en-US" dirty="0"/>
              <a:t>An 80% efficiency for the magnetic nozzle is assumed, which is reasonable based on Andres (2011) and Zheng (2021)</a:t>
            </a:r>
            <a:br>
              <a:rPr lang="en-US" dirty="0"/>
            </a:br>
            <a:endParaRPr lang="en-US" dirty="0"/>
          </a:p>
        </p:txBody>
      </p:sp>
      <p:sp>
        <p:nvSpPr>
          <p:cNvPr id="5" name="TextBox 4">
            <a:extLst>
              <a:ext uri="{FF2B5EF4-FFF2-40B4-BE49-F238E27FC236}">
                <a16:creationId xmlns:a16="http://schemas.microsoft.com/office/drawing/2014/main" id="{8F4D4EFA-0AD8-7BBE-9FFC-D459E79ED151}"/>
              </a:ext>
            </a:extLst>
          </p:cNvPr>
          <p:cNvSpPr txBox="1"/>
          <p:nvPr/>
        </p:nvSpPr>
        <p:spPr>
          <a:xfrm>
            <a:off x="3276600" y="126339"/>
            <a:ext cx="4572000"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white"/>
                </a:solidFill>
                <a:effectLst/>
                <a:uLnTx/>
                <a:uFillTx/>
                <a:latin typeface="Source Sans 3"/>
                <a:ea typeface="+mj-ea"/>
              </a:rPr>
              <a:t>Thruster Design </a:t>
            </a:r>
            <a:endParaRPr lang="en-US" dirty="0"/>
          </a:p>
        </p:txBody>
      </p:sp>
      <p:sp>
        <p:nvSpPr>
          <p:cNvPr id="6" name="Rectangle 5">
            <a:extLst>
              <a:ext uri="{FF2B5EF4-FFF2-40B4-BE49-F238E27FC236}">
                <a16:creationId xmlns:a16="http://schemas.microsoft.com/office/drawing/2014/main" id="{91BB7FF6-7460-3D06-C902-9398E43C9C8D}"/>
              </a:ext>
            </a:extLst>
          </p:cNvPr>
          <p:cNvSpPr/>
          <p:nvPr/>
        </p:nvSpPr>
        <p:spPr>
          <a:xfrm>
            <a:off x="3730690" y="3119653"/>
            <a:ext cx="189864"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EE78F9E-DF08-1902-913E-78FF47F401ED}"/>
              </a:ext>
            </a:extLst>
          </p:cNvPr>
          <p:cNvSpPr/>
          <p:nvPr/>
        </p:nvSpPr>
        <p:spPr>
          <a:xfrm rot="5400000">
            <a:off x="4469380" y="2380962"/>
            <a:ext cx="205239" cy="16826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FEF0D97-2AF0-606B-A512-CC4F93B7DABC}"/>
              </a:ext>
            </a:extLst>
          </p:cNvPr>
          <p:cNvSpPr/>
          <p:nvPr/>
        </p:nvSpPr>
        <p:spPr>
          <a:xfrm rot="5400000">
            <a:off x="4469380" y="3471124"/>
            <a:ext cx="205239" cy="16826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DAFF9B9-0393-117D-70BE-7D4AC4198E71}"/>
              </a:ext>
            </a:extLst>
          </p:cNvPr>
          <p:cNvSpPr/>
          <p:nvPr/>
        </p:nvSpPr>
        <p:spPr>
          <a:xfrm rot="2036470">
            <a:off x="3643920" y="3245729"/>
            <a:ext cx="336926" cy="11862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625589A-CE1A-C678-71D8-823918734B45}"/>
              </a:ext>
            </a:extLst>
          </p:cNvPr>
          <p:cNvSpPr/>
          <p:nvPr/>
        </p:nvSpPr>
        <p:spPr>
          <a:xfrm rot="19462918">
            <a:off x="3647128" y="4150501"/>
            <a:ext cx="336926" cy="11862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4C74336-AFC6-2C30-6C04-638D05DA0772}"/>
              </a:ext>
            </a:extLst>
          </p:cNvPr>
          <p:cNvSpPr/>
          <p:nvPr/>
        </p:nvSpPr>
        <p:spPr>
          <a:xfrm>
            <a:off x="3920554" y="3460602"/>
            <a:ext cx="79911" cy="602884"/>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3706C0B7-D824-1DBD-712B-26D74F1ACBEA}"/>
              </a:ext>
            </a:extLst>
          </p:cNvPr>
          <p:cNvCxnSpPr/>
          <p:nvPr/>
        </p:nvCxnSpPr>
        <p:spPr>
          <a:xfrm>
            <a:off x="4029270" y="3493863"/>
            <a:ext cx="6858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4" name="Straight Arrow Connector 13">
            <a:extLst>
              <a:ext uri="{FF2B5EF4-FFF2-40B4-BE49-F238E27FC236}">
                <a16:creationId xmlns:a16="http://schemas.microsoft.com/office/drawing/2014/main" id="{6A994916-A05F-6B8D-AE59-749B60A960C0}"/>
              </a:ext>
            </a:extLst>
          </p:cNvPr>
          <p:cNvCxnSpPr/>
          <p:nvPr/>
        </p:nvCxnSpPr>
        <p:spPr>
          <a:xfrm>
            <a:off x="4029270" y="3646263"/>
            <a:ext cx="6858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5" name="Straight Arrow Connector 14">
            <a:extLst>
              <a:ext uri="{FF2B5EF4-FFF2-40B4-BE49-F238E27FC236}">
                <a16:creationId xmlns:a16="http://schemas.microsoft.com/office/drawing/2014/main" id="{7B1AB9A8-1B45-D5A0-0A89-409A8CBFED42}"/>
              </a:ext>
            </a:extLst>
          </p:cNvPr>
          <p:cNvCxnSpPr/>
          <p:nvPr/>
        </p:nvCxnSpPr>
        <p:spPr>
          <a:xfrm>
            <a:off x="4029270" y="3798663"/>
            <a:ext cx="6858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6" name="Straight Arrow Connector 15">
            <a:extLst>
              <a:ext uri="{FF2B5EF4-FFF2-40B4-BE49-F238E27FC236}">
                <a16:creationId xmlns:a16="http://schemas.microsoft.com/office/drawing/2014/main" id="{C6C54DDC-DFD4-04B0-9171-DC76A5C71C8C}"/>
              </a:ext>
            </a:extLst>
          </p:cNvPr>
          <p:cNvCxnSpPr/>
          <p:nvPr/>
        </p:nvCxnSpPr>
        <p:spPr>
          <a:xfrm>
            <a:off x="4029270" y="3951063"/>
            <a:ext cx="6858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6207F24-5E8C-9573-6172-4F9AA8F28A57}"/>
                  </a:ext>
                </a:extLst>
              </p:cNvPr>
              <p:cNvSpPr txBox="1"/>
              <p:nvPr/>
            </p:nvSpPr>
            <p:spPr>
              <a:xfrm>
                <a:off x="4686655" y="3556517"/>
                <a:ext cx="1971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solidFill>
                            <a:schemeClr val="bg1"/>
                          </a:solidFill>
                          <a:latin typeface="Cambria Math" panose="02040503050406030204" pitchFamily="18" charset="0"/>
                          <a:ea typeface="Cambria Math" panose="02040503050406030204" pitchFamily="18" charset="0"/>
                        </a:rPr>
                        <m:t>α</m:t>
                      </m:r>
                    </m:oMath>
                  </m:oMathPara>
                </a14:m>
                <a:endParaRPr lang="en-US" dirty="0"/>
              </a:p>
            </p:txBody>
          </p:sp>
        </mc:Choice>
        <mc:Fallback xmlns="">
          <p:sp>
            <p:nvSpPr>
              <p:cNvPr id="20" name="TextBox 19">
                <a:extLst>
                  <a:ext uri="{FF2B5EF4-FFF2-40B4-BE49-F238E27FC236}">
                    <a16:creationId xmlns:a16="http://schemas.microsoft.com/office/drawing/2014/main" id="{C6207F24-5E8C-9573-6172-4F9AA8F28A57}"/>
                  </a:ext>
                </a:extLst>
              </p:cNvPr>
              <p:cNvSpPr txBox="1">
                <a:spLocks noRot="1" noChangeAspect="1" noMove="1" noResize="1" noEditPoints="1" noAdjustHandles="1" noChangeArrowheads="1" noChangeShapeType="1" noTextEdit="1"/>
              </p:cNvSpPr>
              <p:nvPr/>
            </p:nvSpPr>
            <p:spPr>
              <a:xfrm>
                <a:off x="4686655" y="3556517"/>
                <a:ext cx="197169" cy="276999"/>
              </a:xfrm>
              <a:prstGeom prst="rect">
                <a:avLst/>
              </a:prstGeom>
              <a:blipFill>
                <a:blip r:embed="rId2"/>
                <a:stretch>
                  <a:fillRect l="-15625" r="-15625"/>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D617A73C-3C3B-9A27-7F37-5BEBF7B03C0F}"/>
              </a:ext>
            </a:extLst>
          </p:cNvPr>
          <p:cNvSpPr txBox="1"/>
          <p:nvPr/>
        </p:nvSpPr>
        <p:spPr>
          <a:xfrm>
            <a:off x="4015275" y="3972150"/>
            <a:ext cx="533400" cy="276999"/>
          </a:xfrm>
          <a:prstGeom prst="rect">
            <a:avLst/>
          </a:prstGeom>
          <a:noFill/>
        </p:spPr>
        <p:txBody>
          <a:bodyPr wrap="square" rtlCol="0">
            <a:spAutoFit/>
          </a:bodyPr>
          <a:lstStyle/>
          <a:p>
            <a:r>
              <a:rPr lang="en-US" sz="1200" dirty="0">
                <a:solidFill>
                  <a:schemeClr val="bg1"/>
                </a:solidFill>
              </a:rPr>
              <a:t>Xe</a:t>
            </a:r>
          </a:p>
        </p:txBody>
      </p:sp>
      <p:sp>
        <p:nvSpPr>
          <p:cNvPr id="24" name="TextBox 23">
            <a:extLst>
              <a:ext uri="{FF2B5EF4-FFF2-40B4-BE49-F238E27FC236}">
                <a16:creationId xmlns:a16="http://schemas.microsoft.com/office/drawing/2014/main" id="{2F524524-F0A0-ADC2-AB71-3A63FBD98857}"/>
              </a:ext>
            </a:extLst>
          </p:cNvPr>
          <p:cNvSpPr txBox="1"/>
          <p:nvPr/>
        </p:nvSpPr>
        <p:spPr>
          <a:xfrm>
            <a:off x="4007528" y="3264838"/>
            <a:ext cx="533400" cy="276999"/>
          </a:xfrm>
          <a:prstGeom prst="rect">
            <a:avLst/>
          </a:prstGeom>
          <a:noFill/>
        </p:spPr>
        <p:txBody>
          <a:bodyPr wrap="square" rtlCol="0">
            <a:spAutoFit/>
          </a:bodyPr>
          <a:lstStyle/>
          <a:p>
            <a:r>
              <a:rPr lang="en-US" sz="1200" dirty="0">
                <a:solidFill>
                  <a:schemeClr val="bg1"/>
                </a:solidFill>
              </a:rPr>
              <a:t>Xe</a:t>
            </a:r>
          </a:p>
        </p:txBody>
      </p:sp>
      <p:sp>
        <p:nvSpPr>
          <p:cNvPr id="25" name="TextBox 24">
            <a:extLst>
              <a:ext uri="{FF2B5EF4-FFF2-40B4-BE49-F238E27FC236}">
                <a16:creationId xmlns:a16="http://schemas.microsoft.com/office/drawing/2014/main" id="{6CEE1F12-83CA-2684-0995-0FB79FAC7EFB}"/>
              </a:ext>
            </a:extLst>
          </p:cNvPr>
          <p:cNvSpPr txBox="1"/>
          <p:nvPr/>
        </p:nvSpPr>
        <p:spPr>
          <a:xfrm>
            <a:off x="4748626" y="3882927"/>
            <a:ext cx="533400" cy="276999"/>
          </a:xfrm>
          <a:prstGeom prst="rect">
            <a:avLst/>
          </a:prstGeom>
          <a:noFill/>
        </p:spPr>
        <p:txBody>
          <a:bodyPr wrap="square" rtlCol="0">
            <a:spAutoFit/>
          </a:bodyPr>
          <a:lstStyle/>
          <a:p>
            <a:r>
              <a:rPr lang="en-US" sz="1200" dirty="0">
                <a:solidFill>
                  <a:schemeClr val="bg1"/>
                </a:solidFill>
              </a:rPr>
              <a:t>Xe</a:t>
            </a:r>
            <a:r>
              <a:rPr lang="en-US" sz="1200" baseline="30000" dirty="0">
                <a:solidFill>
                  <a:schemeClr val="bg1"/>
                </a:solidFill>
              </a:rPr>
              <a:t>+</a:t>
            </a:r>
          </a:p>
        </p:txBody>
      </p:sp>
      <p:sp>
        <p:nvSpPr>
          <p:cNvPr id="26" name="TextBox 25">
            <a:extLst>
              <a:ext uri="{FF2B5EF4-FFF2-40B4-BE49-F238E27FC236}">
                <a16:creationId xmlns:a16="http://schemas.microsoft.com/office/drawing/2014/main" id="{4BD0FBD8-9F50-2ABA-7E21-1442AC17512B}"/>
              </a:ext>
            </a:extLst>
          </p:cNvPr>
          <p:cNvSpPr txBox="1"/>
          <p:nvPr/>
        </p:nvSpPr>
        <p:spPr>
          <a:xfrm>
            <a:off x="4748626" y="3281758"/>
            <a:ext cx="533400" cy="276999"/>
          </a:xfrm>
          <a:prstGeom prst="rect">
            <a:avLst/>
          </a:prstGeom>
          <a:noFill/>
        </p:spPr>
        <p:txBody>
          <a:bodyPr wrap="square" rtlCol="0">
            <a:spAutoFit/>
          </a:bodyPr>
          <a:lstStyle/>
          <a:p>
            <a:r>
              <a:rPr lang="en-US" sz="1200" dirty="0">
                <a:solidFill>
                  <a:schemeClr val="bg1"/>
                </a:solidFill>
              </a:rPr>
              <a:t>Xe</a:t>
            </a:r>
            <a:r>
              <a:rPr lang="en-US" sz="1200" baseline="30000" dirty="0">
                <a:solidFill>
                  <a:schemeClr val="bg1"/>
                </a:solidFill>
              </a:rPr>
              <a:t>+</a:t>
            </a:r>
          </a:p>
        </p:txBody>
      </p:sp>
      <p:sp>
        <p:nvSpPr>
          <p:cNvPr id="4" name="Oval 3">
            <a:extLst>
              <a:ext uri="{FF2B5EF4-FFF2-40B4-BE49-F238E27FC236}">
                <a16:creationId xmlns:a16="http://schemas.microsoft.com/office/drawing/2014/main" id="{7C5BB38B-4DC0-68B9-DC64-BBCAF69C790C}"/>
              </a:ext>
            </a:extLst>
          </p:cNvPr>
          <p:cNvSpPr/>
          <p:nvPr/>
        </p:nvSpPr>
        <p:spPr>
          <a:xfrm>
            <a:off x="3765977" y="2895555"/>
            <a:ext cx="154577" cy="149332"/>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CA2EE038-7599-B513-92B1-9734A91B17AB}"/>
              </a:ext>
            </a:extLst>
          </p:cNvPr>
          <p:cNvSpPr/>
          <p:nvPr/>
        </p:nvSpPr>
        <p:spPr>
          <a:xfrm>
            <a:off x="4029270" y="2885111"/>
            <a:ext cx="154577" cy="149332"/>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3EFB8B5C-8A94-2692-83C2-86D969531347}"/>
              </a:ext>
            </a:extLst>
          </p:cNvPr>
          <p:cNvSpPr/>
          <p:nvPr/>
        </p:nvSpPr>
        <p:spPr>
          <a:xfrm>
            <a:off x="4326338" y="2885835"/>
            <a:ext cx="154577" cy="149332"/>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398E349D-8073-6C15-76EC-628B4AD138C5}"/>
              </a:ext>
            </a:extLst>
          </p:cNvPr>
          <p:cNvSpPr/>
          <p:nvPr/>
        </p:nvSpPr>
        <p:spPr>
          <a:xfrm>
            <a:off x="5165447" y="2889267"/>
            <a:ext cx="154577" cy="149332"/>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F48738E9-0CDA-9EC4-FA57-0D5E8D05F2CF}"/>
              </a:ext>
            </a:extLst>
          </p:cNvPr>
          <p:cNvSpPr/>
          <p:nvPr/>
        </p:nvSpPr>
        <p:spPr>
          <a:xfrm>
            <a:off x="3825990" y="4496146"/>
            <a:ext cx="154577" cy="149332"/>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ED32B9B0-B0B9-5C28-2BA1-6BE2EFD3DA2C}"/>
              </a:ext>
            </a:extLst>
          </p:cNvPr>
          <p:cNvSpPr/>
          <p:nvPr/>
        </p:nvSpPr>
        <p:spPr>
          <a:xfrm>
            <a:off x="4089283" y="4485702"/>
            <a:ext cx="154577" cy="149332"/>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5D50038F-0B0A-BDA5-17C1-B84B60A46639}"/>
              </a:ext>
            </a:extLst>
          </p:cNvPr>
          <p:cNvSpPr/>
          <p:nvPr/>
        </p:nvSpPr>
        <p:spPr>
          <a:xfrm>
            <a:off x="4386351" y="4486426"/>
            <a:ext cx="154577" cy="149332"/>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FE026E70-1981-0DD8-DA29-C28166F946CF}"/>
              </a:ext>
            </a:extLst>
          </p:cNvPr>
          <p:cNvSpPr/>
          <p:nvPr/>
        </p:nvSpPr>
        <p:spPr>
          <a:xfrm>
            <a:off x="4654091" y="4483492"/>
            <a:ext cx="154577" cy="155698"/>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610CE8BC-0345-4C82-9B21-74508BE2A1B1}"/>
              </a:ext>
            </a:extLst>
          </p:cNvPr>
          <p:cNvSpPr/>
          <p:nvPr/>
        </p:nvSpPr>
        <p:spPr>
          <a:xfrm>
            <a:off x="5225460" y="4489858"/>
            <a:ext cx="154577" cy="149332"/>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53BE19CC-8C13-5ABE-7099-9AD75981DF02}"/>
              </a:ext>
            </a:extLst>
          </p:cNvPr>
          <p:cNvSpPr/>
          <p:nvPr/>
        </p:nvSpPr>
        <p:spPr>
          <a:xfrm>
            <a:off x="4630662" y="2888007"/>
            <a:ext cx="154577" cy="149332"/>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itle 20">
            <a:extLst>
              <a:ext uri="{FF2B5EF4-FFF2-40B4-BE49-F238E27FC236}">
                <a16:creationId xmlns:a16="http://schemas.microsoft.com/office/drawing/2014/main" id="{E0B04632-1CDF-07A2-4EDF-C72CD7B31CC7}"/>
              </a:ext>
            </a:extLst>
          </p:cNvPr>
          <p:cNvSpPr txBox="1">
            <a:spLocks/>
          </p:cNvSpPr>
          <p:nvPr/>
        </p:nvSpPr>
        <p:spPr>
          <a:xfrm>
            <a:off x="1185581" y="1036921"/>
            <a:ext cx="6977557" cy="430887"/>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dirty="0"/>
              <a:t>A solenoidal magnetic nozzle configuration is used for focus the beam of plasma particles</a:t>
            </a:r>
            <a:br>
              <a:rPr lang="en-US" dirty="0"/>
            </a:br>
            <a:endParaRPr lang="en-US" dirty="0"/>
          </a:p>
        </p:txBody>
      </p:sp>
      <p:sp>
        <p:nvSpPr>
          <p:cNvPr id="39" name="Oval 38">
            <a:extLst>
              <a:ext uri="{FF2B5EF4-FFF2-40B4-BE49-F238E27FC236}">
                <a16:creationId xmlns:a16="http://schemas.microsoft.com/office/drawing/2014/main" id="{C34065A0-E1E0-3D67-A765-E10AB78B0B6D}"/>
              </a:ext>
            </a:extLst>
          </p:cNvPr>
          <p:cNvSpPr/>
          <p:nvPr/>
        </p:nvSpPr>
        <p:spPr>
          <a:xfrm>
            <a:off x="4938037" y="4497020"/>
            <a:ext cx="154577" cy="155698"/>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CC2DF638-AC04-FADE-32A3-E1FD4E881E16}"/>
              </a:ext>
            </a:extLst>
          </p:cNvPr>
          <p:cNvSpPr/>
          <p:nvPr/>
        </p:nvSpPr>
        <p:spPr>
          <a:xfrm>
            <a:off x="4918730" y="2886126"/>
            <a:ext cx="154577" cy="155698"/>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0772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7</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21" name="Title 20">
            <a:extLst>
              <a:ext uri="{FF2B5EF4-FFF2-40B4-BE49-F238E27FC236}">
                <a16:creationId xmlns:a16="http://schemas.microsoft.com/office/drawing/2014/main" id="{EB9A395A-2CDC-F86B-486E-D9A0615086A0}"/>
              </a:ext>
            </a:extLst>
          </p:cNvPr>
          <p:cNvSpPr>
            <a:spLocks noGrp="1"/>
          </p:cNvSpPr>
          <p:nvPr>
            <p:ph type="title"/>
          </p:nvPr>
        </p:nvSpPr>
        <p:spPr>
          <a:xfrm>
            <a:off x="1148116" y="1620207"/>
            <a:ext cx="7157684" cy="430887"/>
          </a:xfrm>
        </p:spPr>
        <p:txBody>
          <a:bodyPr/>
          <a:lstStyle/>
          <a:p>
            <a:br>
              <a:rPr lang="en-US" dirty="0"/>
            </a:br>
            <a:endParaRPr lang="en-US" dirty="0"/>
          </a:p>
        </p:txBody>
      </p:sp>
      <p:sp>
        <p:nvSpPr>
          <p:cNvPr id="5" name="TextBox 4">
            <a:extLst>
              <a:ext uri="{FF2B5EF4-FFF2-40B4-BE49-F238E27FC236}">
                <a16:creationId xmlns:a16="http://schemas.microsoft.com/office/drawing/2014/main" id="{8F4D4EFA-0AD8-7BBE-9FFC-D459E79ED151}"/>
              </a:ext>
            </a:extLst>
          </p:cNvPr>
          <p:cNvSpPr txBox="1"/>
          <p:nvPr/>
        </p:nvSpPr>
        <p:spPr>
          <a:xfrm>
            <a:off x="2971800" y="112093"/>
            <a:ext cx="4572000"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white"/>
                </a:solidFill>
                <a:effectLst/>
                <a:uLnTx/>
                <a:uFillTx/>
                <a:latin typeface="Source Sans 3"/>
                <a:ea typeface="+mj-ea"/>
              </a:rPr>
              <a:t>Radioisotope Considerations</a:t>
            </a:r>
            <a:endParaRPr lang="en-US" dirty="0"/>
          </a:p>
        </p:txBody>
      </p:sp>
      <p:sp>
        <p:nvSpPr>
          <p:cNvPr id="38" name="Title 20">
            <a:extLst>
              <a:ext uri="{FF2B5EF4-FFF2-40B4-BE49-F238E27FC236}">
                <a16:creationId xmlns:a16="http://schemas.microsoft.com/office/drawing/2014/main" id="{E0B04632-1CDF-07A2-4EDF-C72CD7B31CC7}"/>
              </a:ext>
            </a:extLst>
          </p:cNvPr>
          <p:cNvSpPr txBox="1">
            <a:spLocks/>
          </p:cNvSpPr>
          <p:nvPr/>
        </p:nvSpPr>
        <p:spPr>
          <a:xfrm>
            <a:off x="1352716" y="1641100"/>
            <a:ext cx="6977557" cy="215444"/>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dirty="0"/>
              <a:t>An ideal fuel is Americium-241, given its availability and low cost</a:t>
            </a:r>
          </a:p>
        </p:txBody>
      </p:sp>
      <p:pic>
        <p:nvPicPr>
          <p:cNvPr id="1026" name="Picture 2">
            <a:extLst>
              <a:ext uri="{FF2B5EF4-FFF2-40B4-BE49-F238E27FC236}">
                <a16:creationId xmlns:a16="http://schemas.microsoft.com/office/drawing/2014/main" id="{42778311-0BA3-5789-FF09-C9DDFE1F160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1600" y="2676883"/>
            <a:ext cx="2688465" cy="179231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20">
            <a:extLst>
              <a:ext uri="{FF2B5EF4-FFF2-40B4-BE49-F238E27FC236}">
                <a16:creationId xmlns:a16="http://schemas.microsoft.com/office/drawing/2014/main" id="{A24A060E-F38B-7960-1F22-D613D80EEA98}"/>
              </a:ext>
            </a:extLst>
          </p:cNvPr>
          <p:cNvSpPr txBox="1">
            <a:spLocks/>
          </p:cNvSpPr>
          <p:nvPr/>
        </p:nvSpPr>
        <p:spPr>
          <a:xfrm>
            <a:off x="4659899" y="4583933"/>
            <a:ext cx="6977557" cy="377026"/>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sz="1050" dirty="0"/>
              <a:t>Sample of Americium from a smoke detector (Source: Andrew Magill)</a:t>
            </a:r>
            <a:br>
              <a:rPr lang="en-US" dirty="0"/>
            </a:br>
            <a:endParaRPr lang="en-US" dirty="0"/>
          </a:p>
        </p:txBody>
      </p:sp>
      <p:sp>
        <p:nvSpPr>
          <p:cNvPr id="3" name="Title 20">
            <a:extLst>
              <a:ext uri="{FF2B5EF4-FFF2-40B4-BE49-F238E27FC236}">
                <a16:creationId xmlns:a16="http://schemas.microsoft.com/office/drawing/2014/main" id="{6D220C93-AE96-3EDA-71EC-7B6629AE861F}"/>
              </a:ext>
            </a:extLst>
          </p:cNvPr>
          <p:cNvSpPr txBox="1">
            <a:spLocks/>
          </p:cNvSpPr>
          <p:nvPr/>
        </p:nvSpPr>
        <p:spPr>
          <a:xfrm>
            <a:off x="1328243" y="2051270"/>
            <a:ext cx="6977557" cy="430887"/>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dirty="0"/>
              <a:t>Am-241 metallurgy and chemistry is well understood enough to create thin-film structures, with the ideal thickness near 10 microns as suggested by Forward (1994)</a:t>
            </a:r>
          </a:p>
        </p:txBody>
      </p:sp>
      <p:sp>
        <p:nvSpPr>
          <p:cNvPr id="22" name="Title 20">
            <a:extLst>
              <a:ext uri="{FF2B5EF4-FFF2-40B4-BE49-F238E27FC236}">
                <a16:creationId xmlns:a16="http://schemas.microsoft.com/office/drawing/2014/main" id="{4ED0151E-833A-DF08-AE2B-D822B9EDF6C4}"/>
              </a:ext>
            </a:extLst>
          </p:cNvPr>
          <p:cNvSpPr txBox="1">
            <a:spLocks/>
          </p:cNvSpPr>
          <p:nvPr/>
        </p:nvSpPr>
        <p:spPr>
          <a:xfrm>
            <a:off x="1352716" y="1027705"/>
            <a:ext cx="6977557" cy="430887"/>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dirty="0"/>
              <a:t>Optimal alpha emitter has a long enough half life to be constant over the course of the mission, but a high enough specific activity for plasma heating </a:t>
            </a:r>
          </a:p>
        </p:txBody>
      </p:sp>
    </p:spTree>
    <p:extLst>
      <p:ext uri="{BB962C8B-B14F-4D97-AF65-F5344CB8AC3E}">
        <p14:creationId xmlns:p14="http://schemas.microsoft.com/office/powerpoint/2010/main" val="3896007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sldNum" sz="quarter" idx="7"/>
          </p:nvPr>
        </p:nvSpPr>
        <p:spPr>
          <a:prstGeom prst="rect">
            <a:avLst/>
          </a:prstGeom>
        </p:spPr>
        <p:txBody>
          <a:bodyPr vert="horz" wrap="square" lIns="0" tIns="11430" rIns="0" bIns="0" rtlCol="0">
            <a:spAutoFit/>
          </a:bodyPr>
          <a:lstStyle/>
          <a:p>
            <a:pPr marL="38100">
              <a:lnSpc>
                <a:spcPct val="100000"/>
              </a:lnSpc>
              <a:spcBef>
                <a:spcPts val="90"/>
              </a:spcBef>
            </a:pPr>
            <a:fld id="{81D60167-4931-47E6-BA6A-407CBD079E47}" type="slidenum">
              <a:rPr spc="-25" dirty="0"/>
              <a:t>8</a:t>
            </a:fld>
            <a:endParaRPr spc="-25" dirty="0"/>
          </a:p>
        </p:txBody>
      </p:sp>
      <p:sp>
        <p:nvSpPr>
          <p:cNvPr id="19" name="object 19"/>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
        <p:nvSpPr>
          <p:cNvPr id="21" name="Title 20">
            <a:extLst>
              <a:ext uri="{FF2B5EF4-FFF2-40B4-BE49-F238E27FC236}">
                <a16:creationId xmlns:a16="http://schemas.microsoft.com/office/drawing/2014/main" id="{EB9A395A-2CDC-F86B-486E-D9A0615086A0}"/>
              </a:ext>
            </a:extLst>
          </p:cNvPr>
          <p:cNvSpPr>
            <a:spLocks noGrp="1"/>
          </p:cNvSpPr>
          <p:nvPr>
            <p:ph type="title"/>
          </p:nvPr>
        </p:nvSpPr>
        <p:spPr>
          <a:xfrm>
            <a:off x="1328243" y="1962150"/>
            <a:ext cx="7157684" cy="646331"/>
          </a:xfrm>
        </p:spPr>
        <p:txBody>
          <a:bodyPr/>
          <a:lstStyle/>
          <a:p>
            <a:br>
              <a:rPr lang="en-US" dirty="0"/>
            </a:br>
            <a:r>
              <a:rPr lang="en-US" dirty="0"/>
              <a:t>Time-of-flight based on constant thrust approximation with a tangential burn lasting full duration of spiral-out orbit (Curtis, 2013)</a:t>
            </a:r>
          </a:p>
        </p:txBody>
      </p:sp>
      <p:sp>
        <p:nvSpPr>
          <p:cNvPr id="5" name="TextBox 4">
            <a:extLst>
              <a:ext uri="{FF2B5EF4-FFF2-40B4-BE49-F238E27FC236}">
                <a16:creationId xmlns:a16="http://schemas.microsoft.com/office/drawing/2014/main" id="{8F4D4EFA-0AD8-7BBE-9FFC-D459E79ED151}"/>
              </a:ext>
            </a:extLst>
          </p:cNvPr>
          <p:cNvSpPr txBox="1"/>
          <p:nvPr/>
        </p:nvSpPr>
        <p:spPr>
          <a:xfrm>
            <a:off x="1916699" y="132620"/>
            <a:ext cx="5486400"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white"/>
                </a:solidFill>
                <a:effectLst/>
                <a:uLnTx/>
                <a:uFillTx/>
                <a:latin typeface="Source Sans 3"/>
                <a:ea typeface="+mj-ea"/>
              </a:rPr>
              <a:t>Simulation Assumptions and Parameters </a:t>
            </a:r>
            <a:endParaRPr lang="en-US" dirty="0"/>
          </a:p>
        </p:txBody>
      </p:sp>
      <p:sp>
        <p:nvSpPr>
          <p:cNvPr id="38" name="Title 20">
            <a:extLst>
              <a:ext uri="{FF2B5EF4-FFF2-40B4-BE49-F238E27FC236}">
                <a16:creationId xmlns:a16="http://schemas.microsoft.com/office/drawing/2014/main" id="{E0B04632-1CDF-07A2-4EDF-C72CD7B31CC7}"/>
              </a:ext>
            </a:extLst>
          </p:cNvPr>
          <p:cNvSpPr txBox="1">
            <a:spLocks/>
          </p:cNvSpPr>
          <p:nvPr/>
        </p:nvSpPr>
        <p:spPr>
          <a:xfrm>
            <a:off x="1328243" y="1461125"/>
            <a:ext cx="6977557" cy="430887"/>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dirty="0"/>
              <a:t>Total thruster mass (excluding radioisotope fuel) including structure and magnetic windings estimated to be 1 kg </a:t>
            </a:r>
          </a:p>
        </p:txBody>
      </p:sp>
      <p:sp>
        <p:nvSpPr>
          <p:cNvPr id="22" name="Title 20">
            <a:extLst>
              <a:ext uri="{FF2B5EF4-FFF2-40B4-BE49-F238E27FC236}">
                <a16:creationId xmlns:a16="http://schemas.microsoft.com/office/drawing/2014/main" id="{4ED0151E-833A-DF08-AE2B-D822B9EDF6C4}"/>
              </a:ext>
            </a:extLst>
          </p:cNvPr>
          <p:cNvSpPr txBox="1">
            <a:spLocks/>
          </p:cNvSpPr>
          <p:nvPr/>
        </p:nvSpPr>
        <p:spPr>
          <a:xfrm>
            <a:off x="1352716" y="1027705"/>
            <a:ext cx="6977557" cy="215444"/>
          </a:xfrm>
          <a:prstGeom prst="rect">
            <a:avLst/>
          </a:prstGeom>
        </p:spPr>
        <p:txBody>
          <a:bodyPr wrap="square" lIns="0" tIns="0" rIns="0" bIns="0">
            <a:spAutoFit/>
          </a:bodyPr>
          <a:lstStyle>
            <a:lvl1pPr eaLnBrk="1" hangingPunct="1">
              <a:defRPr sz="1400" b="0" i="0">
                <a:solidFill>
                  <a:schemeClr val="bg1"/>
                </a:solidFill>
                <a:latin typeface="Source Sans 3"/>
                <a:ea typeface="+mj-ea"/>
                <a:cs typeface="Source Sans 3"/>
              </a:defRPr>
            </a:lvl1pPr>
          </a:lstStyle>
          <a:p>
            <a:r>
              <a:rPr lang="en-US" dirty="0"/>
              <a:t>Mass of the satellite structure and payload chosen to follow CubeSat mass standards </a:t>
            </a:r>
          </a:p>
        </p:txBody>
      </p:sp>
    </p:spTree>
    <p:extLst>
      <p:ext uri="{BB962C8B-B14F-4D97-AF65-F5344CB8AC3E}">
        <p14:creationId xmlns:p14="http://schemas.microsoft.com/office/powerpoint/2010/main" val="3639872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ED0FEF24-9EF9-00AA-40F7-141315016042}"/>
              </a:ext>
            </a:extLst>
          </p:cNvPr>
          <p:cNvGraphicFramePr>
            <a:graphicFrameLocks/>
          </p:cNvGraphicFramePr>
          <p:nvPr>
            <p:extLst>
              <p:ext uri="{D42A27DB-BD31-4B8C-83A1-F6EECF244321}">
                <p14:modId xmlns:p14="http://schemas.microsoft.com/office/powerpoint/2010/main" val="2695354504"/>
              </p:ext>
            </p:extLst>
          </p:nvPr>
        </p:nvGraphicFramePr>
        <p:xfrm>
          <a:off x="152400" y="1070373"/>
          <a:ext cx="4191000" cy="294679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56F254C8-3A39-6DD0-FFBD-C7268869F438}"/>
              </a:ext>
            </a:extLst>
          </p:cNvPr>
          <p:cNvGraphicFramePr>
            <a:graphicFrameLocks/>
          </p:cNvGraphicFramePr>
          <p:nvPr>
            <p:extLst>
              <p:ext uri="{D42A27DB-BD31-4B8C-83A1-F6EECF244321}">
                <p14:modId xmlns:p14="http://schemas.microsoft.com/office/powerpoint/2010/main" val="1126713944"/>
              </p:ext>
            </p:extLst>
          </p:nvPr>
        </p:nvGraphicFramePr>
        <p:xfrm>
          <a:off x="4572000" y="1070373"/>
          <a:ext cx="4419600" cy="2946796"/>
        </p:xfrm>
        <a:graphic>
          <a:graphicData uri="http://schemas.openxmlformats.org/drawingml/2006/chart">
            <c:chart xmlns:c="http://schemas.openxmlformats.org/drawingml/2006/chart" xmlns:r="http://schemas.openxmlformats.org/officeDocument/2006/relationships" r:id="rId3"/>
          </a:graphicData>
        </a:graphic>
      </p:graphicFrame>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D5073B71-071B-C99A-F0DA-B820C189ACB6}"/>
                  </a:ext>
                </a:extLst>
              </p:cNvPr>
              <p:cNvSpPr txBox="1"/>
              <p:nvPr/>
            </p:nvSpPr>
            <p:spPr>
              <a:xfrm>
                <a:off x="1447800" y="209550"/>
                <a:ext cx="6934200" cy="461665"/>
              </a:xfrm>
              <a:prstGeom prst="rect">
                <a:avLst/>
              </a:prstGeom>
              <a:noFill/>
            </p:spPr>
            <p:txBody>
              <a:bodyPr wrap="square">
                <a:spAutoFit/>
              </a:bodyPr>
              <a:lstStyle/>
              <a:p>
                <a:r>
                  <a:rPr lang="en-US" sz="2400" dirty="0">
                    <a:solidFill>
                      <a:prstClr val="white"/>
                    </a:solidFill>
                    <a:latin typeface="Source Sans 3"/>
                    <a:ea typeface="+mj-ea"/>
                  </a:rPr>
                  <a:t>Performance Modulation through Xe:</a:t>
                </a:r>
                <a14:m>
                  <m:oMath xmlns:m="http://schemas.openxmlformats.org/officeDocument/2006/math">
                    <m:r>
                      <m:rPr>
                        <m:sty m:val="p"/>
                      </m:rPr>
                      <a:rPr lang="el-GR" sz="2400" i="1" smtClean="0">
                        <a:solidFill>
                          <a:schemeClr val="bg1"/>
                        </a:solidFill>
                        <a:latin typeface="Cambria Math" panose="02040503050406030204" pitchFamily="18" charset="0"/>
                        <a:ea typeface="Cambria Math" panose="02040503050406030204" pitchFamily="18" charset="0"/>
                      </a:rPr>
                      <m:t>α</m:t>
                    </m:r>
                  </m:oMath>
                </a14:m>
                <a:r>
                  <a:rPr lang="en-US" dirty="0"/>
                  <a:t> </a:t>
                </a:r>
                <a:r>
                  <a:rPr lang="en-US" sz="2400" dirty="0">
                    <a:solidFill>
                      <a:prstClr val="white"/>
                    </a:solidFill>
                    <a:latin typeface="Source Sans 3"/>
                    <a:ea typeface="+mj-ea"/>
                  </a:rPr>
                  <a:t>Variation</a:t>
                </a:r>
                <a:endParaRPr lang="en-US" dirty="0"/>
              </a:p>
            </p:txBody>
          </p:sp>
        </mc:Choice>
        <mc:Fallback>
          <p:sp>
            <p:nvSpPr>
              <p:cNvPr id="8" name="TextBox 7">
                <a:extLst>
                  <a:ext uri="{FF2B5EF4-FFF2-40B4-BE49-F238E27FC236}">
                    <a16:creationId xmlns:a16="http://schemas.microsoft.com/office/drawing/2014/main" id="{D5073B71-071B-C99A-F0DA-B820C189ACB6}"/>
                  </a:ext>
                </a:extLst>
              </p:cNvPr>
              <p:cNvSpPr txBox="1">
                <a:spLocks noRot="1" noChangeAspect="1" noMove="1" noResize="1" noEditPoints="1" noAdjustHandles="1" noChangeArrowheads="1" noChangeShapeType="1" noTextEdit="1"/>
              </p:cNvSpPr>
              <p:nvPr/>
            </p:nvSpPr>
            <p:spPr>
              <a:xfrm>
                <a:off x="1447800" y="209550"/>
                <a:ext cx="6934200" cy="461665"/>
              </a:xfrm>
              <a:prstGeom prst="rect">
                <a:avLst/>
              </a:prstGeom>
              <a:blipFill>
                <a:blip r:embed="rId4"/>
                <a:stretch>
                  <a:fillRect l="-1407" t="-10526" b="-28947"/>
                </a:stretch>
              </a:blipFill>
            </p:spPr>
            <p:txBody>
              <a:bodyPr/>
              <a:lstStyle/>
              <a:p>
                <a:r>
                  <a:rPr lang="en-US">
                    <a:noFill/>
                  </a:rPr>
                  <a:t> </a:t>
                </a:r>
              </a:p>
            </p:txBody>
          </p:sp>
        </mc:Fallback>
      </mc:AlternateContent>
      <p:sp>
        <p:nvSpPr>
          <p:cNvPr id="9" name="object 19">
            <a:extLst>
              <a:ext uri="{FF2B5EF4-FFF2-40B4-BE49-F238E27FC236}">
                <a16:creationId xmlns:a16="http://schemas.microsoft.com/office/drawing/2014/main" id="{6BC00739-5A81-ABE1-7DF7-AA4EA79B8F9F}"/>
              </a:ext>
            </a:extLst>
          </p:cNvPr>
          <p:cNvSpPr txBox="1">
            <a:spLocks noGrp="1"/>
          </p:cNvSpPr>
          <p:nvPr>
            <p:ph type="ftr" sz="quarter" idx="5"/>
          </p:nvPr>
        </p:nvSpPr>
        <p:spPr>
          <a:xfrm>
            <a:off x="175055" y="4879539"/>
            <a:ext cx="1533471" cy="118622"/>
          </a:xfrm>
          <a:prstGeom prst="rect">
            <a:avLst/>
          </a:prstGeom>
        </p:spPr>
        <p:txBody>
          <a:bodyPr vert="horz" wrap="square" lIns="0" tIns="10795" rIns="0" bIns="0" rtlCol="0">
            <a:spAutoFit/>
          </a:bodyPr>
          <a:lstStyle/>
          <a:p>
            <a:pPr marL="12700">
              <a:lnSpc>
                <a:spcPct val="100000"/>
              </a:lnSpc>
              <a:spcBef>
                <a:spcPts val="85"/>
              </a:spcBef>
            </a:pPr>
            <a:r>
              <a:rPr lang="en-US" spc="-10" dirty="0" err="1"/>
              <a:t>Lunasonde</a:t>
            </a:r>
            <a:r>
              <a:rPr lang="en-US" spc="-10" dirty="0"/>
              <a:t> Company Proprietary</a:t>
            </a:r>
            <a:endParaRPr spc="-10" dirty="0"/>
          </a:p>
        </p:txBody>
      </p:sp>
    </p:spTree>
    <p:extLst>
      <p:ext uri="{BB962C8B-B14F-4D97-AF65-F5344CB8AC3E}">
        <p14:creationId xmlns:p14="http://schemas.microsoft.com/office/powerpoint/2010/main" val="12394521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ISSC23 Presentation DRAFT</Template>
  <TotalTime>3934</TotalTime>
  <Words>1097</Words>
  <Application>Microsoft Office PowerPoint</Application>
  <PresentationFormat>On-screen Show (16:9)</PresentationFormat>
  <Paragraphs>157</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DengXian</vt:lpstr>
      <vt:lpstr>Arial</vt:lpstr>
      <vt:lpstr>Calibri</vt:lpstr>
      <vt:lpstr>Cambria Math</vt:lpstr>
      <vt:lpstr>Source Sans 3</vt:lpstr>
      <vt:lpstr>Office Theme</vt:lpstr>
      <vt:lpstr>PowerPoint Presentation</vt:lpstr>
      <vt:lpstr>MPD thrusters are the only &gt; TRL 5 technology that allows both high thrust and high specific impulse (&gt;10N and &gt;5,000 s)  The primary technological barrier is the high input power, often exceeding 100 kW (Choueiri, 2009), incurred from multiple steps from power source to power conversion to plasma heating  </vt:lpstr>
      <vt:lpstr>Nuclear electric propulsion has been proposed numerous times in concert with MPD technology  Weakness lies in the multiple conversion steps required and associated loss of efficiency, as well as the kW/kg ratio of the reactor itself   More recently the VASIMR engine was claimed to be capable of a 39-day Mars voyage, but this was based on an unprecedented 1 kg/kW reactor power density (Webber, 2011), compared to the 100 kg/kW that has been previously achieved on spacecraft (e.g., TOPAZ reactor)   </vt:lpstr>
      <vt:lpstr>What if there was a way to directly convert nuclear power to hot plasma? </vt:lpstr>
      <vt:lpstr>    </vt:lpstr>
      <vt:lpstr>Given plasma is quasineutral, eliminating the need for a neutralizing cathode (Andres, 2011)  An 80% efficiency for the magnetic nozzle is assumed, which is reasonable based on Andres (2011) and Zheng (2021) </vt:lpstr>
      <vt:lpstr> </vt:lpstr>
      <vt:lpstr> Time-of-flight based on constant thrust approximation with a tangential burn lasting full duration of spiral-out orbit (Curtis, 2013)</vt:lpstr>
      <vt:lpstr>PowerPoint Presentation</vt:lpstr>
      <vt:lpstr>PowerPoint Presentation</vt:lpstr>
      <vt:lpstr>PowerPoint Presentation</vt:lpstr>
      <vt:lpstr>PowerPoint Presentation</vt:lpstr>
      <vt:lpstr>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Jeremiah Pate</dc:creator>
  <cp:lastModifiedBy>Jeremiah Pate</cp:lastModifiedBy>
  <cp:revision>9</cp:revision>
  <cp:lastPrinted>2022-12-02T20:30:00Z</cp:lastPrinted>
  <dcterms:created xsi:type="dcterms:W3CDTF">2023-04-19T23:05:56Z</dcterms:created>
  <dcterms:modified xsi:type="dcterms:W3CDTF">2023-04-22T16:40:56Z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2022-08-22T00:00:00Z</vt:filetime>
  </property>
  <property fmtid="{D5CDD505-2E9C-101B-9397-08002B2CF9AE}" pid="3" name="Creator">
    <vt:lpwstr>Microsoft® PowerPoint® for Microsoft 365</vt:lpwstr>
  </property>
  <property fmtid="{D5CDD505-2E9C-101B-9397-08002B2CF9AE}" pid="4" name="LastSaved">
    <vt:filetime>2022-08-22T00:00:00Z</vt:filetime>
  </property>
  <property fmtid="{D5CDD505-2E9C-101B-9397-08002B2CF9AE}" pid="5" name="Producer">
    <vt:lpwstr>Microsoft® PowerPoint® for Microsoft 365</vt:lpwstr>
  </property>
</Properties>
</file>