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  <p:sldMasterId id="2147483648" r:id="rId2"/>
    <p:sldMasterId id="2147483728" r:id="rId3"/>
  </p:sldMasterIdLst>
  <p:notesMasterIdLst>
    <p:notesMasterId r:id="rId16"/>
  </p:notesMasterIdLst>
  <p:handoutMasterIdLst>
    <p:handoutMasterId r:id="rId17"/>
  </p:handoutMasterIdLst>
  <p:sldIdLst>
    <p:sldId id="466" r:id="rId4"/>
    <p:sldId id="478" r:id="rId5"/>
    <p:sldId id="493" r:id="rId6"/>
    <p:sldId id="506" r:id="rId7"/>
    <p:sldId id="482" r:id="rId8"/>
    <p:sldId id="483" r:id="rId9"/>
    <p:sldId id="485" r:id="rId10"/>
    <p:sldId id="503" r:id="rId11"/>
    <p:sldId id="504" r:id="rId12"/>
    <p:sldId id="505" r:id="rId13"/>
    <p:sldId id="507" r:id="rId14"/>
    <p:sldId id="47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59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00FDFF"/>
    <a:srgbClr val="FFFFFF"/>
    <a:srgbClr val="BA0C2F"/>
    <a:srgbClr val="535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01" autoAdjust="0"/>
    <p:restoredTop sz="99388" autoAdjust="0"/>
  </p:normalViewPr>
  <p:slideViewPr>
    <p:cSldViewPr snapToGrid="0" snapToObjects="1">
      <p:cViewPr varScale="1">
        <p:scale>
          <a:sx n="103" d="100"/>
          <a:sy n="103" d="100"/>
        </p:scale>
        <p:origin x="168" y="1232"/>
      </p:cViewPr>
      <p:guideLst>
        <p:guide orient="horz" pos="4059"/>
        <p:guide orient="horz" pos="89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F2216-3C6C-5242-8DB2-4752D4FEC615}" type="datetimeFigureOut">
              <a:rPr lang="en-US" smtClean="0">
                <a:latin typeface="Arial"/>
              </a:rPr>
              <a:pPr/>
              <a:t>4/17/23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E00F2-CC6B-3345-A584-44341337AE23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4263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CD6293C-6F3F-374D-A003-D3E152FC3744}" type="datetimeFigureOut">
              <a:rPr lang="en-US" smtClean="0"/>
              <a:pPr/>
              <a:t>4/17/23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D389288A-BD78-EC48-81B6-C08E556E16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602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901224" y="2914151"/>
            <a:ext cx="7524221" cy="4301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800" b="1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912341" y="3493463"/>
            <a:ext cx="7498993" cy="12357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Name(s) of Presenter(s), Directorate/Division and Date</a:t>
            </a:r>
          </a:p>
        </p:txBody>
      </p:sp>
      <p:pic>
        <p:nvPicPr>
          <p:cNvPr id="8" name="Picture 7" descr="Tribrand_ColorBlackText_RGB_small_040615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69" y="2058235"/>
            <a:ext cx="3196454" cy="68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9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Subhead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12875"/>
            <a:ext cx="8248650" cy="4879975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D1D6C818-7301-F240-AAEF-C899228D66F1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7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Conten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85340" y="1407693"/>
            <a:ext cx="4008438" cy="4815887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61003" y="1407105"/>
            <a:ext cx="4023901" cy="4816475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6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3C652277-FEA1-2A41-9C4F-91B2251441CD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55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Subhead/Conten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85340" y="1407693"/>
            <a:ext cx="4008438" cy="4815887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61003" y="1407105"/>
            <a:ext cx="4023901" cy="4816475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7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A0590B10-530E-D643-A3F7-480AC9C6B5E3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504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0" y="1412875"/>
            <a:ext cx="9144000" cy="5030788"/>
          </a:xfrm>
          <a:prstGeom prst="rect">
            <a:avLst/>
          </a:prstGeom>
        </p:spPr>
        <p:txBody>
          <a:bodyPr vert="horz"/>
          <a:lstStyle>
            <a:lvl1pPr>
              <a:defRPr baseline="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5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AEB6B88A-4537-EF44-B782-33A1D52DD4C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945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Subhead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0" y="1412875"/>
            <a:ext cx="9144000" cy="5030788"/>
          </a:xfrm>
          <a:prstGeom prst="rect">
            <a:avLst/>
          </a:prstGeom>
        </p:spPr>
        <p:txBody>
          <a:bodyPr vert="horz"/>
          <a:lstStyle>
            <a:lvl1pPr>
              <a:defRPr baseline="0"/>
            </a:lvl1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6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8C167228-7187-0444-BF69-EE32F35C5F5D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947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18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B45A-8F22-C14B-B12A-7FDB8F3E9C7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746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Subhead/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1249363" y="2594882"/>
            <a:ext cx="6905851" cy="2603046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</p:txBody>
      </p:sp>
      <p:sp>
        <p:nvSpPr>
          <p:cNvPr id="13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8100824C-BE76-D648-B969-C8F3E1003B75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3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EDAD-B548-7D4A-B766-6FCDF50CE4C0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4651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" y="2995083"/>
            <a:ext cx="9144000" cy="867834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48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Chapter Divider</a:t>
            </a:r>
          </a:p>
        </p:txBody>
      </p:sp>
    </p:spTree>
    <p:extLst>
      <p:ext uri="{BB962C8B-B14F-4D97-AF65-F5344CB8AC3E}">
        <p14:creationId xmlns:p14="http://schemas.microsoft.com/office/powerpoint/2010/main" val="3517099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57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 Subhead w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ribrand_ColorBlackText_RGB_small_040615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69" y="2058235"/>
            <a:ext cx="3196454" cy="68495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915335" y="2914151"/>
            <a:ext cx="7524221" cy="4301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800" b="1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6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926452" y="3377321"/>
            <a:ext cx="7498993" cy="312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926452" y="3829980"/>
            <a:ext cx="7498993" cy="12357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Name(s) of Presenter(s), Directorate/Division and Date</a:t>
            </a:r>
          </a:p>
        </p:txBody>
      </p:sp>
    </p:spTree>
    <p:extLst>
      <p:ext uri="{BB962C8B-B14F-4D97-AF65-F5344CB8AC3E}">
        <p14:creationId xmlns:p14="http://schemas.microsoft.com/office/powerpoint/2010/main" val="398921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 Horizont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55990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2" name="Picture 11" descr="Tribrand_ColorBlackText_RGB_small_040615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065" y="6033980"/>
            <a:ext cx="3196454" cy="684955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198" y="5141017"/>
            <a:ext cx="7524221" cy="430183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800" b="1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0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380315" y="5619689"/>
            <a:ext cx="7498993" cy="80443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Name(s) of Presenter(s), Directorate/Division and Date</a:t>
            </a:r>
          </a:p>
        </p:txBody>
      </p:sp>
    </p:spTree>
    <p:extLst>
      <p:ext uri="{BB962C8B-B14F-4D97-AF65-F5344CB8AC3E}">
        <p14:creationId xmlns:p14="http://schemas.microsoft.com/office/powerpoint/2010/main" val="381349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576455" cy="68580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2" name="Picture 11" descr="Tribrand_ColorBlackText_RGB_small_040615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065" y="6033980"/>
            <a:ext cx="3196454" cy="684955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5576456" y="1581728"/>
            <a:ext cx="3567543" cy="64654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2800" b="1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5576455" y="2228082"/>
            <a:ext cx="3567543" cy="100012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Name(s) of Presenter(s), Directorate/Division and Date</a:t>
            </a:r>
          </a:p>
        </p:txBody>
      </p:sp>
    </p:spTree>
    <p:extLst>
      <p:ext uri="{BB962C8B-B14F-4D97-AF65-F5344CB8AC3E}">
        <p14:creationId xmlns:p14="http://schemas.microsoft.com/office/powerpoint/2010/main" val="216785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2541307"/>
            <a:ext cx="9144000" cy="1671874"/>
            <a:chOff x="1" y="2541307"/>
            <a:chExt cx="9144000" cy="1671874"/>
          </a:xfrm>
        </p:grpSpPr>
        <p:sp>
          <p:nvSpPr>
            <p:cNvPr id="4" name="TextBox 3"/>
            <p:cNvSpPr txBox="1"/>
            <p:nvPr userDrawn="1"/>
          </p:nvSpPr>
          <p:spPr>
            <a:xfrm>
              <a:off x="1" y="3843849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kern="500" spc="200" dirty="0">
                  <a:solidFill>
                    <a:srgbClr val="BA0C2F"/>
                  </a:solidFill>
                </a:rPr>
                <a:t>jpl.nasa.gov</a:t>
              </a:r>
            </a:p>
          </p:txBody>
        </p:sp>
        <p:cxnSp>
          <p:nvCxnSpPr>
            <p:cNvPr id="6" name="Straight Connector 5"/>
            <p:cNvCxnSpPr/>
            <p:nvPr userDrawn="1"/>
          </p:nvCxnSpPr>
          <p:spPr>
            <a:xfrm>
              <a:off x="2564190" y="3654169"/>
              <a:ext cx="4042530" cy="0"/>
            </a:xfrm>
            <a:prstGeom prst="line">
              <a:avLst/>
            </a:prstGeom>
            <a:ln w="12700" cmpd="sng">
              <a:solidFill>
                <a:srgbClr val="BFBFB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 descr="Tribrand_ColorBlackText_RGB_small_040615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2943" y="2541307"/>
              <a:ext cx="4378114" cy="9381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201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Mission or Project Name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1360714" y="1360714"/>
            <a:ext cx="6694715" cy="3537857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Mission logo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7201" y="5033130"/>
            <a:ext cx="8229599" cy="1588"/>
          </a:xfrm>
          <a:prstGeom prst="line">
            <a:avLst/>
          </a:prstGeom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1129394" y="5202463"/>
            <a:ext cx="2127250" cy="1174751"/>
          </a:xfrm>
          <a:prstGeom prst="rect">
            <a:avLst/>
          </a:prstGeom>
        </p:spPr>
        <p:txBody>
          <a:bodyPr vert="horz"/>
          <a:lstStyle>
            <a:lvl1pPr>
              <a:defRPr sz="16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NASA, JPL or other partner logo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3624037" y="5202463"/>
            <a:ext cx="2127250" cy="1174751"/>
          </a:xfrm>
          <a:prstGeom prst="rect">
            <a:avLst/>
          </a:prstGeom>
        </p:spPr>
        <p:txBody>
          <a:bodyPr vert="horz"/>
          <a:lstStyle>
            <a:lvl1pPr>
              <a:defRPr sz="16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NASA, JPL or other partner logo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118680" y="5202463"/>
            <a:ext cx="2127250" cy="1174751"/>
          </a:xfrm>
          <a:prstGeom prst="rect">
            <a:avLst/>
          </a:prstGeom>
        </p:spPr>
        <p:txBody>
          <a:bodyPr vert="horz"/>
          <a:lstStyle>
            <a:lvl1pPr>
              <a:defRPr sz="16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NASA, JPL or other partner logo</a:t>
            </a:r>
          </a:p>
        </p:txBody>
      </p:sp>
      <p:sp>
        <p:nvSpPr>
          <p:cNvPr id="22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2F11ED46-CA77-954A-8F79-1CBBEE4F3865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8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14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80272-78B9-5C4C-882F-554E5E6CCFE0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79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74135" y="917222"/>
            <a:ext cx="8231188" cy="3279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15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7562F61-2D06-0948-A5F3-2AD7CC613B97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4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454026" y="454025"/>
            <a:ext cx="8232774" cy="4360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 i="0" cap="none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Header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12875"/>
            <a:ext cx="8248650" cy="4879975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5"/>
          <p:cNvSpPr txBox="1">
            <a:spLocks/>
          </p:cNvSpPr>
          <p:nvPr userDrawn="1"/>
        </p:nvSpPr>
        <p:spPr>
          <a:xfrm>
            <a:off x="7747001" y="6504210"/>
            <a:ext cx="1231511" cy="31172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cap="none">
                <a:solidFill>
                  <a:srgbClr val="00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sz="1000" b="1" kern="500" spc="200" dirty="0">
                <a:solidFill>
                  <a:schemeClr val="accent3"/>
                </a:solidFill>
              </a:rPr>
              <a:t>jpl.nasa.gov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60D3D1E-E5FD-6246-BB38-EB1F81FC64F4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4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913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11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32482" y="6448710"/>
            <a:ext cx="48790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2018 California Institute of Technology. Government sponsorship acknowledged.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146636" y="6448710"/>
            <a:ext cx="6003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E51A9F-9D40-144B-9666-6B30B75E8C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457199" y="6448710"/>
            <a:ext cx="1551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BA137-790F-D44F-AD82-06ED25846500}" type="datetime1">
              <a:rPr lang="en-US" smtClean="0"/>
              <a:t>4/17/23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8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58" r:id="rId5"/>
    <p:sldLayoutId id="2147483737" r:id="rId6"/>
    <p:sldLayoutId id="2147483759" r:id="rId7"/>
    <p:sldLayoutId id="2147483738" r:id="rId8"/>
    <p:sldLayoutId id="2147483760" r:id="rId9"/>
    <p:sldLayoutId id="2147483739" r:id="rId10"/>
    <p:sldLayoutId id="2147483740" r:id="rId11"/>
    <p:sldLayoutId id="2147483741" r:id="rId12"/>
    <p:sldLayoutId id="2147483743" r:id="rId13"/>
    <p:sldLayoutId id="2147483744" r:id="rId1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69198" y="5141017"/>
            <a:ext cx="8405686" cy="430183"/>
          </a:xfrm>
        </p:spPr>
        <p:txBody>
          <a:bodyPr/>
          <a:lstStyle/>
          <a:p>
            <a:pPr marL="0" marR="0" rtl="0"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</a:rPr>
              <a:t>First In-Flight Demonstration of Pseudo-Noise Delta-Differential One-Way Ranging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Chris Volk, Zaid </a:t>
            </a:r>
            <a:r>
              <a:rPr lang="en-US" dirty="0" err="1"/>
              <a:t>Towfic</a:t>
            </a:r>
            <a:r>
              <a:rPr lang="en-US" dirty="0"/>
              <a:t>, </a:t>
            </a:r>
            <a:r>
              <a:rPr lang="en-US" dirty="0" err="1"/>
              <a:t>Mazen</a:t>
            </a:r>
            <a:r>
              <a:rPr lang="en-US" dirty="0"/>
              <a:t> Shihabi, James Border</a:t>
            </a:r>
          </a:p>
        </p:txBody>
      </p:sp>
      <p:pic>
        <p:nvPicPr>
          <p:cNvPr id="6" name="Picture 5" descr="PIA1779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" t="25614" r="2159" b="2201"/>
          <a:stretch/>
        </p:blipFill>
        <p:spPr>
          <a:xfrm>
            <a:off x="0" y="0"/>
            <a:ext cx="9144000" cy="455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037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47E7A0-9365-8BAA-45F8-1A1EB6349F9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 PN DDOR Observations on LFL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4E104-10DE-B135-60CF-1D81DEB307E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2400" dirty="0"/>
              <a:t>Lunar Flashlight (LFL) 1</a:t>
            </a:r>
            <a:r>
              <a:rPr lang="en-US" sz="2400" baseline="30000" dirty="0"/>
              <a:t>st</a:t>
            </a:r>
            <a:r>
              <a:rPr lang="en-US" sz="2400" dirty="0"/>
              <a:t> PN DDOR demo on Jan-7th</a:t>
            </a:r>
          </a:p>
          <a:p>
            <a:r>
              <a:rPr lang="en-US" sz="2400" dirty="0"/>
              <a:t>Improved ambiguity resolution of PN DOR proved useful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A78DDE5-A6B5-5845-8BB8-478585A539E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9632B9-6711-B26E-8347-15255169F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168" y="2290194"/>
            <a:ext cx="5873122" cy="425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CE85-9291-5BD3-B19D-3A5244019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EA66B-A693-BF17-28EB-BA967C5383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2800" dirty="0"/>
              <a:t>DDOR provides critical navigation data with less spacecraft transmission than ranging/doppler and less antenna contention on busy launches</a:t>
            </a:r>
          </a:p>
          <a:p>
            <a:r>
              <a:rPr lang="en-US" sz="2800" dirty="0"/>
              <a:t>PN DDOR enhances Classic DDOR with improved ambiguity resolution and performance</a:t>
            </a:r>
          </a:p>
          <a:p>
            <a:r>
              <a:rPr lang="en-US" sz="2800" dirty="0"/>
              <a:t>The Iris radio has successfully demonstrated PN DDOR in-flight on Lunar Flashlight</a:t>
            </a:r>
          </a:p>
          <a:p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2D271-4533-CF9C-6278-A625CE557D4F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60D3D1E-E5FD-6246-BB38-EB1F81FC64F4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6B1EE-4A98-8693-5A18-9B71083138D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CEA21-65C6-E4E5-D1AD-6A175B15139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041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57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Delta Differential One-Way Ranging (DDOR)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1412875"/>
            <a:ext cx="8248650" cy="4879975"/>
          </a:xfrm>
        </p:spPr>
        <p:txBody>
          <a:bodyPr/>
          <a:lstStyle/>
          <a:p>
            <a:r>
              <a:rPr lang="en-US" sz="2400" dirty="0"/>
              <a:t>DDOR uses interferometry to measure spacecraft angular position in the radio reference frame</a:t>
            </a:r>
          </a:p>
          <a:p>
            <a:r>
              <a:rPr lang="en-US" sz="2400" dirty="0"/>
              <a:t>Observations from 2 (long) baselines are needed to measure both components of angular position</a:t>
            </a:r>
          </a:p>
          <a:p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6C75FDA-3E8C-9E4B-8EE7-BB4ED74FA2CC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2BD9CA-FE68-BB47-9E5B-63E0E0247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950" y="3027462"/>
            <a:ext cx="3561557" cy="343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790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04CFB2A-0DFA-864B-93D1-B37858F52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029" y="2963635"/>
            <a:ext cx="6121400" cy="36068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DDOR Navigational Purpose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1412875"/>
            <a:ext cx="8248650" cy="4879975"/>
          </a:xfrm>
        </p:spPr>
        <p:txBody>
          <a:bodyPr/>
          <a:lstStyle/>
          <a:p>
            <a:r>
              <a:rPr lang="en-US" sz="2400" dirty="0"/>
              <a:t>Complements line-of-sight Doppler and range to provide plane-of-sky coordinate targeting for critical events</a:t>
            </a:r>
          </a:p>
          <a:p>
            <a:pPr lvl="1"/>
            <a:r>
              <a:rPr lang="en-US" sz="2000" dirty="0"/>
              <a:t>E.g. High accuracy is needed for targeting a Mars landing</a:t>
            </a:r>
          </a:p>
          <a:p>
            <a:pPr lvl="1"/>
            <a:r>
              <a:rPr lang="en-US" sz="2000" dirty="0"/>
              <a:t>300 m plane-of-sky position accuracy at Mars (~1 AU)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86DBF2B-644E-D740-A9E5-6D42A44B8944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4D216896-2BF0-1841-8770-7C6FE7DB0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191" y="3633465"/>
            <a:ext cx="786511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BF1326B-9AA9-A947-A8FF-30A9D12D6431}"/>
              </a:ext>
            </a:extLst>
          </p:cNvPr>
          <p:cNvSpPr/>
          <p:nvPr/>
        </p:nvSpPr>
        <p:spPr>
          <a:xfrm rot="1160304">
            <a:off x="2526276" y="3844316"/>
            <a:ext cx="4578733" cy="162835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1CA85A6-F267-334C-A2DD-F68A412179D3}"/>
              </a:ext>
            </a:extLst>
          </p:cNvPr>
          <p:cNvSpPr/>
          <p:nvPr/>
        </p:nvSpPr>
        <p:spPr>
          <a:xfrm rot="5400000">
            <a:off x="3821835" y="4203656"/>
            <a:ext cx="1077685" cy="246831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FCEDCB0-2D2C-C548-92FA-8923DC190BAA}"/>
              </a:ext>
            </a:extLst>
          </p:cNvPr>
          <p:cNvSpPr/>
          <p:nvPr/>
        </p:nvSpPr>
        <p:spPr>
          <a:xfrm rot="5400000">
            <a:off x="4334895" y="3937959"/>
            <a:ext cx="131962" cy="130096"/>
          </a:xfrm>
          <a:prstGeom prst="ellipse">
            <a:avLst/>
          </a:pr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076AD1-156A-0548-8CCF-B730CCA4E2F6}"/>
              </a:ext>
            </a:extLst>
          </p:cNvPr>
          <p:cNvSpPr txBox="1"/>
          <p:nvPr/>
        </p:nvSpPr>
        <p:spPr>
          <a:xfrm>
            <a:off x="6073928" y="4079027"/>
            <a:ext cx="1380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Doppler, only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BDCE83-366F-B646-8AAF-16E5CA490743}"/>
              </a:ext>
            </a:extLst>
          </p:cNvPr>
          <p:cNvSpPr txBox="1"/>
          <p:nvPr/>
        </p:nvSpPr>
        <p:spPr>
          <a:xfrm>
            <a:off x="4465924" y="4322427"/>
            <a:ext cx="1608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Doppler, Range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3E9733-13B7-B043-97E8-2020C983CB73}"/>
              </a:ext>
            </a:extLst>
          </p:cNvPr>
          <p:cNvSpPr txBox="1"/>
          <p:nvPr/>
        </p:nvSpPr>
        <p:spPr>
          <a:xfrm>
            <a:off x="2612481" y="3708418"/>
            <a:ext cx="1665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</a:rPr>
              <a:t>Doppler, Range,</a:t>
            </a:r>
          </a:p>
          <a:p>
            <a:r>
              <a:rPr lang="en-US" sz="1600" dirty="0">
                <a:solidFill>
                  <a:srgbClr val="92D050"/>
                </a:solidFill>
              </a:rPr>
              <a:t>&amp; DDOR</a:t>
            </a:r>
          </a:p>
        </p:txBody>
      </p:sp>
    </p:spTree>
    <p:extLst>
      <p:ext uri="{BB962C8B-B14F-4D97-AF65-F5344CB8AC3E}">
        <p14:creationId xmlns:p14="http://schemas.microsoft.com/office/powerpoint/2010/main" val="3171474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1D6FBF-4825-9651-4FD2-EE58AA4E39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F5CE6A-8530-C621-B279-E1E95DD247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DDOR Advantages for Small </a:t>
            </a:r>
            <a:r>
              <a:rPr lang="en-US" dirty="0" err="1"/>
              <a:t>Sats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993CC-F59C-21E6-A2FE-9EFBB95868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2400" dirty="0"/>
              <a:t>Spacecraft only needs to transmit for a short time</a:t>
            </a:r>
          </a:p>
          <a:p>
            <a:pPr lvl="1"/>
            <a:r>
              <a:rPr lang="en-US" sz="1800" dirty="0"/>
              <a:t>1 hour DDOR pass requires 40 min of spacecraft transmission</a:t>
            </a:r>
          </a:p>
          <a:p>
            <a:pPr lvl="1"/>
            <a:r>
              <a:rPr lang="en-US" sz="1800" dirty="0"/>
              <a:t>30 min DDOR pass requires 10 min of spacecraft transmission</a:t>
            </a:r>
          </a:p>
          <a:p>
            <a:pPr lvl="1"/>
            <a:r>
              <a:rPr lang="en-US" sz="1800" dirty="0"/>
              <a:t>DDOR is downlink only, so no need to sweep / acquire uplink</a:t>
            </a:r>
          </a:p>
          <a:p>
            <a:r>
              <a:rPr lang="en-US" sz="2400" dirty="0"/>
              <a:t>Can reduce antenna contention</a:t>
            </a:r>
          </a:p>
          <a:p>
            <a:pPr lvl="1"/>
            <a:r>
              <a:rPr lang="en-US" sz="1800" dirty="0"/>
              <a:t>Observe multiple spacecraft within 1 DDOR pass</a:t>
            </a:r>
          </a:p>
          <a:p>
            <a:pPr lvl="2"/>
            <a:r>
              <a:rPr lang="en-US" sz="1400" dirty="0"/>
              <a:t>E.g. Quasar – Spacecraft 1 – Spacecraft 2 – Quasar </a:t>
            </a:r>
          </a:p>
          <a:p>
            <a:pPr lvl="1"/>
            <a:r>
              <a:rPr lang="en-US" sz="1800" dirty="0"/>
              <a:t>Replace lengthy ranging/doppler nav passes with short DDOR passes</a:t>
            </a:r>
          </a:p>
          <a:p>
            <a:pPr lvl="2"/>
            <a:r>
              <a:rPr lang="en-US" sz="1400" dirty="0"/>
              <a:t>~3+ hours of ranging/doppler vs 1 hour DDOR</a:t>
            </a:r>
          </a:p>
          <a:p>
            <a:pPr lvl="1"/>
            <a:r>
              <a:rPr lang="en-US" sz="1800" dirty="0"/>
              <a:t>Important for crowded launches – e.g. Artemis 1 launch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19A75-A39C-AB20-4169-97E8BB43FE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D1D6C818-7301-F240-AAEF-C899228D66F1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FE9FA-EF39-C2AE-9AE6-5677BC06F8A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7867B-91EB-C7E5-DDAE-9760F81DFBC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149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009AF03-80D5-AF41-A5D1-6CCA55325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13" y="890056"/>
            <a:ext cx="7315200" cy="5486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X-Band DDOR Error Budget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8A8B0CF-54E5-C442-A24C-F943AC52138E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8C29944-539B-CD41-BBB5-EC218C1FBAE3}"/>
              </a:ext>
            </a:extLst>
          </p:cNvPr>
          <p:cNvGrpSpPr/>
          <p:nvPr/>
        </p:nvGrpSpPr>
        <p:grpSpPr>
          <a:xfrm>
            <a:off x="4744051" y="4370138"/>
            <a:ext cx="2653564" cy="641452"/>
            <a:chOff x="4631774" y="3553775"/>
            <a:chExt cx="2705633" cy="64145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69242C7-7310-B448-95A3-08BDA4C4574A}"/>
                </a:ext>
              </a:extLst>
            </p:cNvPr>
            <p:cNvGrpSpPr/>
            <p:nvPr/>
          </p:nvGrpSpPr>
          <p:grpSpPr>
            <a:xfrm>
              <a:off x="4631774" y="3949006"/>
              <a:ext cx="2705633" cy="246221"/>
              <a:chOff x="4631774" y="4030024"/>
              <a:chExt cx="2705633" cy="246221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0FAD7A90-A065-8E44-B088-F012CB5E11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00631" y="4159006"/>
                <a:ext cx="1636776" cy="0"/>
              </a:xfrm>
              <a:prstGeom prst="line">
                <a:avLst/>
              </a:prstGeom>
              <a:ln w="38100">
                <a:round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FB4644-35AF-4749-A2A6-95EA32B7BEE3}"/>
                  </a:ext>
                </a:extLst>
              </p:cNvPr>
              <p:cNvSpPr txBox="1"/>
              <p:nvPr/>
            </p:nvSpPr>
            <p:spPr>
              <a:xfrm>
                <a:off x="4631774" y="4030024"/>
                <a:ext cx="107753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/>
                  <a:t>1 nanoradian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543C62C-7C40-BB4A-A0E2-CDF7F52E64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10041" y="4095180"/>
                <a:ext cx="0" cy="115911"/>
              </a:xfrm>
              <a:prstGeom prst="line">
                <a:avLst/>
              </a:prstGeom>
              <a:ln w="38100">
                <a:round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20F14D6-0E8C-754C-8A2A-9FE05FF37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7361" y="4095180"/>
                <a:ext cx="0" cy="115911"/>
              </a:xfrm>
              <a:prstGeom prst="line">
                <a:avLst/>
              </a:prstGeom>
              <a:ln w="38100">
                <a:round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1795E2A-A402-C242-827F-C72F99973ADF}"/>
                </a:ext>
              </a:extLst>
            </p:cNvPr>
            <p:cNvGrpSpPr/>
            <p:nvPr/>
          </p:nvGrpSpPr>
          <p:grpSpPr>
            <a:xfrm>
              <a:off x="5076804" y="3553775"/>
              <a:ext cx="1419355" cy="246221"/>
              <a:chOff x="5076804" y="3738966"/>
              <a:chExt cx="1419355" cy="246221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32884BA-BC85-684C-8455-4D86F580D9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00631" y="3866793"/>
                <a:ext cx="795528" cy="0"/>
              </a:xfrm>
              <a:prstGeom prst="line">
                <a:avLst/>
              </a:prstGeom>
              <a:ln w="38100"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195D754-0AA2-764B-B7DA-0D17E180B67B}"/>
                  </a:ext>
                </a:extLst>
              </p:cNvPr>
              <p:cNvSpPr txBox="1"/>
              <p:nvPr/>
            </p:nvSpPr>
            <p:spPr>
              <a:xfrm>
                <a:off x="5076804" y="3738966"/>
                <a:ext cx="6383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000" dirty="0"/>
                  <a:t>0.1 mas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6236E85-7327-6346-851A-08C12E74A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4336" y="3808836"/>
                <a:ext cx="0" cy="115911"/>
              </a:xfrm>
              <a:prstGeom prst="line">
                <a:avLst/>
              </a:prstGeom>
              <a:ln w="38100">
                <a:round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06F10F0-9AD0-E748-9D75-CA131C9CA6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15120" y="3805825"/>
                <a:ext cx="0" cy="115911"/>
              </a:xfrm>
              <a:prstGeom prst="line">
                <a:avLst/>
              </a:prstGeom>
              <a:ln w="38100">
                <a:round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3715FEB-175D-C040-9F7D-FDD0AEFF7ACF}"/>
                </a:ext>
              </a:extLst>
            </p:cNvPr>
            <p:cNvCxnSpPr>
              <a:cxnSpLocks/>
            </p:cNvCxnSpPr>
            <p:nvPr/>
          </p:nvCxnSpPr>
          <p:spPr>
            <a:xfrm>
              <a:off x="5700631" y="3883143"/>
              <a:ext cx="1097280" cy="0"/>
            </a:xfrm>
            <a:prstGeom prst="line">
              <a:avLst/>
            </a:prstGeom>
            <a:ln w="38100">
              <a:round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C1F5B4A-5DA6-5441-8367-FAB379C28C8A}"/>
                </a:ext>
              </a:extLst>
            </p:cNvPr>
            <p:cNvCxnSpPr>
              <a:cxnSpLocks/>
            </p:cNvCxnSpPr>
            <p:nvPr/>
          </p:nvCxnSpPr>
          <p:spPr>
            <a:xfrm>
              <a:off x="6782714" y="3825187"/>
              <a:ext cx="0" cy="115911"/>
            </a:xfrm>
            <a:prstGeom prst="line">
              <a:avLst/>
            </a:prstGeom>
            <a:ln w="38100">
              <a:round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60310E0-EB88-3E4F-9B0C-6D3572C1F614}"/>
                </a:ext>
              </a:extLst>
            </p:cNvPr>
            <p:cNvCxnSpPr>
              <a:cxnSpLocks/>
            </p:cNvCxnSpPr>
            <p:nvPr/>
          </p:nvCxnSpPr>
          <p:spPr>
            <a:xfrm>
              <a:off x="5709756" y="3819400"/>
              <a:ext cx="0" cy="115911"/>
            </a:xfrm>
            <a:prstGeom prst="line">
              <a:avLst/>
            </a:prstGeom>
            <a:ln w="38100">
              <a:round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6B0E9F9-1560-D946-B4D6-9B305FE4B54D}"/>
                </a:ext>
              </a:extLst>
            </p:cNvPr>
            <p:cNvSpPr txBox="1"/>
            <p:nvPr/>
          </p:nvSpPr>
          <p:spPr>
            <a:xfrm>
              <a:off x="4762615" y="3758117"/>
              <a:ext cx="9525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/>
                <a:t>100m @ 1AU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A8B3FC-45B2-DA41-8DBA-C2546EB074A2}"/>
              </a:ext>
            </a:extLst>
          </p:cNvPr>
          <p:cNvCxnSpPr/>
          <p:nvPr/>
        </p:nvCxnSpPr>
        <p:spPr>
          <a:xfrm>
            <a:off x="2944368" y="5175504"/>
            <a:ext cx="4599432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FB8A901-9D4D-7248-9E3E-AC90B20B9A03}"/>
              </a:ext>
            </a:extLst>
          </p:cNvPr>
          <p:cNvSpPr/>
          <p:nvPr/>
        </p:nvSpPr>
        <p:spPr>
          <a:xfrm>
            <a:off x="1812361" y="5230368"/>
            <a:ext cx="1104575" cy="3566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8A184E-105E-D943-A064-5E7FF2688A32}"/>
              </a:ext>
            </a:extLst>
          </p:cNvPr>
          <p:cNvSpPr txBox="1"/>
          <p:nvPr/>
        </p:nvSpPr>
        <p:spPr>
          <a:xfrm>
            <a:off x="1794073" y="5230368"/>
            <a:ext cx="120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RSS Total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10E63B-1DEA-7F91-A05A-267A8DA91ED7}"/>
              </a:ext>
            </a:extLst>
          </p:cNvPr>
          <p:cNvSpPr txBox="1"/>
          <p:nvPr/>
        </p:nvSpPr>
        <p:spPr>
          <a:xfrm>
            <a:off x="5217469" y="2197600"/>
            <a:ext cx="215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Leading Error Term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6DB935E-90AE-0FDC-0C13-C26B1A29BA64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4689069" y="2382266"/>
            <a:ext cx="528400" cy="105597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427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Dispersive Phase, The Dominant Error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1412875"/>
            <a:ext cx="8248650" cy="4879975"/>
          </a:xfrm>
        </p:spPr>
        <p:txBody>
          <a:bodyPr/>
          <a:lstStyle/>
          <a:p>
            <a:r>
              <a:rPr lang="en-US" sz="2400" dirty="0"/>
              <a:t>Dispersive phase is the difference between the instrumental phase shift of the spacecraft and quasar signals.</a:t>
            </a:r>
          </a:p>
          <a:p>
            <a:pPr lvl="1"/>
            <a:r>
              <a:rPr lang="en-US" sz="2000" dirty="0"/>
              <a:t>Typical Dispersion error measured with strong quasar is 0.2°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9864DBF-F833-2F41-B090-8DC190098B4F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B32853-93E7-2E1E-FFE4-7E43B0108C9C}"/>
              </a:ext>
            </a:extLst>
          </p:cNvPr>
          <p:cNvGrpSpPr/>
          <p:nvPr/>
        </p:nvGrpSpPr>
        <p:grpSpPr>
          <a:xfrm>
            <a:off x="664990" y="3049861"/>
            <a:ext cx="7810845" cy="3354114"/>
            <a:chOff x="0" y="3049861"/>
            <a:chExt cx="7810845" cy="33541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7EDA3F5-92F8-5568-0010-2B511C016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049861"/>
              <a:ext cx="7810845" cy="3354114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8B0367-3CB4-FD7B-182D-6E69E521B2A0}"/>
                </a:ext>
              </a:extLst>
            </p:cNvPr>
            <p:cNvCxnSpPr/>
            <p:nvPr/>
          </p:nvCxnSpPr>
          <p:spPr>
            <a:xfrm>
              <a:off x="4230168" y="4264351"/>
              <a:ext cx="0" cy="316195"/>
            </a:xfrm>
            <a:prstGeom prst="line">
              <a:avLst/>
            </a:prstGeom>
            <a:ln w="381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200F305-418A-327F-4AFE-EEF7D379216B}"/>
                </a:ext>
              </a:extLst>
            </p:cNvPr>
            <p:cNvCxnSpPr>
              <a:cxnSpLocks/>
            </p:cNvCxnSpPr>
            <p:nvPr/>
          </p:nvCxnSpPr>
          <p:spPr>
            <a:xfrm>
              <a:off x="820396" y="4580546"/>
              <a:ext cx="6862273" cy="0"/>
            </a:xfrm>
            <a:prstGeom prst="line">
              <a:avLst/>
            </a:prstGeom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8434AC-E90B-597F-C2FA-87D2FF11E47E}"/>
                </a:ext>
              </a:extLst>
            </p:cNvPr>
            <p:cNvSpPr txBox="1"/>
            <p:nvPr/>
          </p:nvSpPr>
          <p:spPr>
            <a:xfrm>
              <a:off x="4820465" y="4836921"/>
              <a:ext cx="1983235" cy="92333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Spacecraft = 	0.2°</a:t>
              </a:r>
            </a:p>
            <a:p>
              <a:r>
                <a:rPr lang="en-US" dirty="0">
                  <a:solidFill>
                    <a:srgbClr val="00B050"/>
                  </a:solidFill>
                </a:rPr>
                <a:t>Quasar = 	0.0°</a:t>
              </a:r>
            </a:p>
            <a:p>
              <a:r>
                <a:rPr lang="en-US" b="1" dirty="0">
                  <a:solidFill>
                    <a:schemeClr val="accent2"/>
                  </a:solidFill>
                </a:rPr>
                <a:t>Error = 		0.2°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BDF7C1D-1D1F-CCEB-A27E-2F7F93A89957}"/>
                </a:ext>
              </a:extLst>
            </p:cNvPr>
            <p:cNvCxnSpPr/>
            <p:nvPr/>
          </p:nvCxnSpPr>
          <p:spPr>
            <a:xfrm flipH="1" flipV="1">
              <a:off x="4251532" y="4422448"/>
              <a:ext cx="602479" cy="552585"/>
            </a:xfrm>
            <a:prstGeom prst="straightConnector1">
              <a:avLst/>
            </a:prstGeom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C3DF61D-BEFD-3F34-D820-900B9847989F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 flipV="1">
              <a:off x="2897024" y="4625282"/>
              <a:ext cx="1923441" cy="673304"/>
            </a:xfrm>
            <a:prstGeom prst="straightConnector1">
              <a:avLst/>
            </a:prstGeom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11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Pseudo-Noise (PN) DOR Signal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1412875"/>
            <a:ext cx="8248650" cy="4879975"/>
          </a:xfrm>
        </p:spPr>
        <p:txBody>
          <a:bodyPr/>
          <a:lstStyle/>
          <a:p>
            <a:r>
              <a:rPr lang="en-US" sz="2400" dirty="0"/>
              <a:t>The S/C signal is spread by a PN sequence.</a:t>
            </a:r>
          </a:p>
          <a:p>
            <a:pPr lvl="1"/>
            <a:r>
              <a:rPr lang="en-US" sz="2000" dirty="0"/>
              <a:t>The resulting spectrum is spread by chip rate of the PN code, and flattened by use of a pulse shaping filter.</a:t>
            </a:r>
          </a:p>
          <a:p>
            <a:pPr lvl="1"/>
            <a:r>
              <a:rPr lang="en-US" sz="2000" dirty="0"/>
              <a:t>Estimated cancellation of ~90% of the dispersion error.</a:t>
            </a:r>
          </a:p>
          <a:p>
            <a:pPr lvl="1"/>
            <a:r>
              <a:rPr lang="en-US" sz="2000" dirty="0"/>
              <a:t>A long sequence (~1 </a:t>
            </a:r>
            <a:r>
              <a:rPr lang="en-US" sz="2000" dirty="0" err="1"/>
              <a:t>ms</a:t>
            </a:r>
            <a:r>
              <a:rPr lang="en-US" sz="2000" dirty="0"/>
              <a:t>) can be used for ambiguity resolution.</a:t>
            </a:r>
          </a:p>
          <a:p>
            <a:pPr lvl="1"/>
            <a:r>
              <a:rPr lang="en-US" sz="2000" dirty="0"/>
              <a:t>CDMA techniques can measure multiple s/c simultaneously.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A78DDE5-A6B5-5845-8BB8-478585A539E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>
          <a:xfrm>
            <a:off x="2132482" y="6448710"/>
            <a:ext cx="4879036" cy="365125"/>
          </a:xfrm>
        </p:spPr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FC3932-A8BB-2146-BD95-9798878121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12" y="4099701"/>
            <a:ext cx="2743200" cy="2110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45D4BE-5B11-6A45-A400-CC6BE616F095}"/>
              </a:ext>
            </a:extLst>
          </p:cNvPr>
          <p:cNvSpPr txBox="1"/>
          <p:nvPr/>
        </p:nvSpPr>
        <p:spPr>
          <a:xfrm>
            <a:off x="277323" y="3676493"/>
            <a:ext cx="270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Sinusoidal DOR Signal </a:t>
            </a:r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AE2A36-6BD4-0346-B6BE-04E3FBE104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t="7479"/>
          <a:stretch/>
        </p:blipFill>
        <p:spPr>
          <a:xfrm>
            <a:off x="6062482" y="4254512"/>
            <a:ext cx="2743200" cy="19257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F7E269-C646-7940-8743-74F37E950531}"/>
              </a:ext>
            </a:extLst>
          </p:cNvPr>
          <p:cNvSpPr txBox="1"/>
          <p:nvPr/>
        </p:nvSpPr>
        <p:spPr>
          <a:xfrm>
            <a:off x="6163437" y="3673464"/>
            <a:ext cx="261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 MHz PN-DOR Signal </a:t>
            </a:r>
            <a:endParaRPr lang="en-US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911FBF8-8B3A-D64E-BF69-0FD8B94088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r="29074"/>
          <a:stretch/>
        </p:blipFill>
        <p:spPr>
          <a:xfrm>
            <a:off x="3087229" y="4084070"/>
            <a:ext cx="2743200" cy="21104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8D7CEF-6FD3-C74D-AE02-66767202A185}"/>
              </a:ext>
            </a:extLst>
          </p:cNvPr>
          <p:cNvSpPr txBox="1"/>
          <p:nvPr/>
        </p:nvSpPr>
        <p:spPr>
          <a:xfrm>
            <a:off x="3264188" y="3673464"/>
            <a:ext cx="261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 </a:t>
            </a:r>
            <a:r>
              <a:rPr lang="en-US" dirty="0" err="1"/>
              <a:t>Mcps</a:t>
            </a:r>
            <a:r>
              <a:rPr lang="en-US" dirty="0"/>
              <a:t> PN Sequence</a:t>
            </a:r>
            <a:endParaRPr lang="en-US" sz="1600" dirty="0"/>
          </a:p>
        </p:txBody>
      </p:sp>
      <p:sp>
        <p:nvSpPr>
          <p:cNvPr id="18" name="Cross 17">
            <a:extLst>
              <a:ext uri="{FF2B5EF4-FFF2-40B4-BE49-F238E27FC236}">
                <a16:creationId xmlns:a16="http://schemas.microsoft.com/office/drawing/2014/main" id="{484A86E6-D636-BD4A-B242-1DAD78C0B595}"/>
              </a:ext>
            </a:extLst>
          </p:cNvPr>
          <p:cNvSpPr/>
          <p:nvPr/>
        </p:nvSpPr>
        <p:spPr>
          <a:xfrm rot="18829510">
            <a:off x="2833043" y="4842177"/>
            <a:ext cx="438338" cy="438676"/>
          </a:xfrm>
          <a:prstGeom prst="plus">
            <a:avLst>
              <a:gd name="adj" fmla="val 42682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7A127A-34D6-FE4E-9B1C-5C0D26FD21A2}"/>
              </a:ext>
            </a:extLst>
          </p:cNvPr>
          <p:cNvGrpSpPr/>
          <p:nvPr/>
        </p:nvGrpSpPr>
        <p:grpSpPr>
          <a:xfrm>
            <a:off x="5822599" y="4953207"/>
            <a:ext cx="302762" cy="282239"/>
            <a:chOff x="5809899" y="4927807"/>
            <a:chExt cx="302762" cy="28223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FA7A8AF-3FA4-BE46-A6E6-E98302362554}"/>
                </a:ext>
              </a:extLst>
            </p:cNvPr>
            <p:cNvSpPr/>
            <p:nvPr/>
          </p:nvSpPr>
          <p:spPr>
            <a:xfrm>
              <a:off x="5809899" y="4927807"/>
              <a:ext cx="302762" cy="10812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3E077A7-419D-A34F-ACD6-A8EE7D23E6C1}"/>
                </a:ext>
              </a:extLst>
            </p:cNvPr>
            <p:cNvSpPr/>
            <p:nvPr/>
          </p:nvSpPr>
          <p:spPr>
            <a:xfrm>
              <a:off x="5809899" y="5101917"/>
              <a:ext cx="302762" cy="10812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30A729C-A21E-4AD2-6D43-7E1581E85BDC}"/>
              </a:ext>
            </a:extLst>
          </p:cNvPr>
          <p:cNvSpPr txBox="1"/>
          <p:nvPr/>
        </p:nvSpPr>
        <p:spPr>
          <a:xfrm>
            <a:off x="6163436" y="6022633"/>
            <a:ext cx="261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(quasar-like signal)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47239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 CubeSat Radio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1412875"/>
            <a:ext cx="8248650" cy="4879975"/>
          </a:xfrm>
        </p:spPr>
        <p:txBody>
          <a:bodyPr/>
          <a:lstStyle/>
          <a:p>
            <a:r>
              <a:rPr lang="en-US" sz="2400" dirty="0"/>
              <a:t>The Iris radio has now flown on several space missions: </a:t>
            </a:r>
            <a:r>
              <a:rPr lang="en-US" sz="2400" dirty="0" err="1"/>
              <a:t>MarCO</a:t>
            </a:r>
            <a:r>
              <a:rPr lang="en-US" sz="2400" dirty="0"/>
              <a:t>-A/B, Lunar Flashlight, CAPSTONE etc.</a:t>
            </a:r>
          </a:p>
          <a:p>
            <a:r>
              <a:rPr lang="en-US" sz="2400" dirty="0"/>
              <a:t>26W consumption, 5W output, 0.5 U volume and 1.2kg</a:t>
            </a:r>
          </a:p>
          <a:p>
            <a:r>
              <a:rPr lang="en-US" sz="2400" dirty="0"/>
              <a:t>UHF / S / X / Ka-Band options available</a:t>
            </a:r>
          </a:p>
          <a:p>
            <a:r>
              <a:rPr lang="en-US" sz="2400" dirty="0"/>
              <a:t>DDOR successfully used on </a:t>
            </a:r>
            <a:r>
              <a:rPr lang="en-US" sz="2400" dirty="0" err="1"/>
              <a:t>MarCO</a:t>
            </a:r>
            <a:r>
              <a:rPr lang="en-US" sz="2400" dirty="0"/>
              <a:t>-A/B, LFL CubeSats</a:t>
            </a:r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A78DDE5-A6B5-5845-8BB8-478585A539E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>
          <a:xfrm>
            <a:off x="2132482" y="6448710"/>
            <a:ext cx="4879036" cy="365125"/>
          </a:xfrm>
        </p:spPr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0DE4DE-58F9-1C83-644C-8F02C2403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400" y="3820984"/>
            <a:ext cx="2755900" cy="2425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7A7665-6A28-80A8-DD06-7326CFA972F2}"/>
              </a:ext>
            </a:extLst>
          </p:cNvPr>
          <p:cNvSpPr txBox="1"/>
          <p:nvPr/>
        </p:nvSpPr>
        <p:spPr>
          <a:xfrm>
            <a:off x="1803694" y="6292850"/>
            <a:ext cx="553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www.nasa.gov</a:t>
            </a:r>
            <a:r>
              <a:rPr lang="en-US" sz="1200" dirty="0"/>
              <a:t>/sites/default/files/atoms/files/brochure_irisv2_201507.pdf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BB24F3-E7B2-5682-013F-0A7CA02AA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50" y="4440005"/>
            <a:ext cx="2635305" cy="15190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D244C98-345C-1619-F38E-4E80D98BA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894" y="4338677"/>
            <a:ext cx="2751314" cy="17217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4D1BFD7-C44D-9804-0AD3-3BCC4B126D8E}"/>
              </a:ext>
            </a:extLst>
          </p:cNvPr>
          <p:cNvSpPr txBox="1"/>
          <p:nvPr/>
        </p:nvSpPr>
        <p:spPr>
          <a:xfrm>
            <a:off x="1288752" y="4082884"/>
            <a:ext cx="783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SSPA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D54A1E-E06B-5522-C44F-408F166446F1}"/>
              </a:ext>
            </a:extLst>
          </p:cNvPr>
          <p:cNvSpPr txBox="1"/>
          <p:nvPr/>
        </p:nvSpPr>
        <p:spPr>
          <a:xfrm>
            <a:off x="4281364" y="396934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DC44C4-CE92-74A5-AC79-E15EDBC0F7D9}"/>
              </a:ext>
            </a:extLst>
          </p:cNvPr>
          <p:cNvSpPr txBox="1"/>
          <p:nvPr/>
        </p:nvSpPr>
        <p:spPr>
          <a:xfrm>
            <a:off x="6634468" y="345165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Stack</a:t>
            </a:r>
          </a:p>
        </p:txBody>
      </p:sp>
    </p:spTree>
    <p:extLst>
      <p:ext uri="{BB962C8B-B14F-4D97-AF65-F5344CB8AC3E}">
        <p14:creationId xmlns:p14="http://schemas.microsoft.com/office/powerpoint/2010/main" val="44824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30A96DC-6756-D85E-C06E-1FBE4A8FCB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 CubeSat Radio PN DDOR Spectrum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A78DDE5-A6B5-5845-8BB8-478585A539E9}" type="datetime1">
              <a:rPr lang="en-US" smtClean="0"/>
              <a:t>4/17/23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© 2023 California Institute of Technology. Government sponsorship acknowledged.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5A8DD2-74E1-89B2-EED1-D2EC133258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4" b="7600"/>
          <a:stretch/>
        </p:blipFill>
        <p:spPr bwMode="auto">
          <a:xfrm>
            <a:off x="-1" y="1988191"/>
            <a:ext cx="9141203" cy="40529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1E51A9F-9D40-144B-9666-6B30B75E8C1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9403C9-4E4E-7D04-379B-95441FAFB244}"/>
              </a:ext>
            </a:extLst>
          </p:cNvPr>
          <p:cNvSpPr txBox="1"/>
          <p:nvPr/>
        </p:nvSpPr>
        <p:spPr>
          <a:xfrm>
            <a:off x="1676397" y="2609026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Carrier Signal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8FCAF7-F599-7DF7-615B-DBAA650FB44A}"/>
              </a:ext>
            </a:extLst>
          </p:cNvPr>
          <p:cNvCxnSpPr>
            <a:cxnSpLocks/>
          </p:cNvCxnSpPr>
          <p:nvPr/>
        </p:nvCxnSpPr>
        <p:spPr>
          <a:xfrm>
            <a:off x="3271706" y="2793692"/>
            <a:ext cx="1400962" cy="228729"/>
          </a:xfrm>
          <a:prstGeom prst="straightConnector1">
            <a:avLst/>
          </a:prstGeom>
          <a:ln w="28575">
            <a:solidFill>
              <a:srgbClr val="92D050"/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CEB20E1-DFE4-295F-4A7D-331191A32531}"/>
              </a:ext>
            </a:extLst>
          </p:cNvPr>
          <p:cNvSpPr txBox="1"/>
          <p:nvPr/>
        </p:nvSpPr>
        <p:spPr>
          <a:xfrm>
            <a:off x="4572000" y="5183239"/>
            <a:ext cx="2773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PN DOR Signal ±19 MHz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37BAFC-6BF5-E7E6-ABD6-8D10941B1C12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7345516" y="4211702"/>
            <a:ext cx="573691" cy="1156203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697FB3-FA28-9FA9-4870-7981D333757A}"/>
              </a:ext>
            </a:extLst>
          </p:cNvPr>
          <p:cNvCxnSpPr>
            <a:cxnSpLocks/>
          </p:cNvCxnSpPr>
          <p:nvPr/>
        </p:nvCxnSpPr>
        <p:spPr>
          <a:xfrm flipH="1" flipV="1">
            <a:off x="1593908" y="4601742"/>
            <a:ext cx="2976505" cy="755394"/>
          </a:xfrm>
          <a:prstGeom prst="straightConnector1">
            <a:avLst/>
          </a:prstGeom>
          <a:ln w="28575">
            <a:solidFill>
              <a:srgbClr val="FFC000"/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43935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">
  <a:themeElements>
    <a:clrScheme name="JPL Colors - Feb2015">
      <a:dk1>
        <a:srgbClr val="000000"/>
      </a:dk1>
      <a:lt1>
        <a:srgbClr val="FFFFFF"/>
      </a:lt1>
      <a:dk2>
        <a:srgbClr val="D0D3D4"/>
      </a:dk2>
      <a:lt2>
        <a:srgbClr val="75787B"/>
      </a:lt2>
      <a:accent1>
        <a:srgbClr val="32373B"/>
      </a:accent1>
      <a:accent2>
        <a:srgbClr val="EE2737"/>
      </a:accent2>
      <a:accent3>
        <a:srgbClr val="BA0C2F"/>
      </a:accent3>
      <a:accent4>
        <a:srgbClr val="410706"/>
      </a:accent4>
      <a:accent5>
        <a:srgbClr val="6083AA"/>
      </a:accent5>
      <a:accent6>
        <a:srgbClr val="FFFFFF"/>
      </a:accent6>
      <a:hlink>
        <a:srgbClr val="BA0C2F"/>
      </a:hlink>
      <a:folHlink>
        <a:srgbClr val="BA0C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flat" cmpd="sng" algn="ctr">
          <a:solidFill>
            <a:schemeClr val="bg1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ASA-JPL_Template_White_4-3_vA4b.pptx" id="{7B8D12C4-D37B-435B-AE4D-3453E655E235}" vid="{AB969DA2-281F-4C3B-91F9-8367C2AEC668}"/>
    </a:ext>
  </a:extLst>
</a:theme>
</file>

<file path=ppt/theme/theme2.xml><?xml version="1.0" encoding="utf-8"?>
<a:theme xmlns:a="http://schemas.openxmlformats.org/drawingml/2006/main" name="Closing Slide">
  <a:themeElements>
    <a:clrScheme name="JPL Colors - Feb2015">
      <a:dk1>
        <a:srgbClr val="000000"/>
      </a:dk1>
      <a:lt1>
        <a:srgbClr val="FFFFFF"/>
      </a:lt1>
      <a:dk2>
        <a:srgbClr val="D0D3D4"/>
      </a:dk2>
      <a:lt2>
        <a:srgbClr val="75787B"/>
      </a:lt2>
      <a:accent1>
        <a:srgbClr val="32373B"/>
      </a:accent1>
      <a:accent2>
        <a:srgbClr val="EE2737"/>
      </a:accent2>
      <a:accent3>
        <a:srgbClr val="BA0C2F"/>
      </a:accent3>
      <a:accent4>
        <a:srgbClr val="410706"/>
      </a:accent4>
      <a:accent5>
        <a:srgbClr val="6083AA"/>
      </a:accent5>
      <a:accent6>
        <a:srgbClr val="FFFFFF"/>
      </a:accent6>
      <a:hlink>
        <a:srgbClr val="BA0C2F"/>
      </a:hlink>
      <a:folHlink>
        <a:srgbClr val="BA0C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flat" cmpd="sng" algn="ctr">
          <a:solidFill>
            <a:schemeClr val="bg1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ASA-JPL_Template_White_4-3_vA4b.pptx" id="{7B8D12C4-D37B-435B-AE4D-3453E655E235}" vid="{3C78406A-DA20-43DF-906A-FB3CC84F560D}"/>
    </a:ext>
  </a:extLst>
</a:theme>
</file>

<file path=ppt/theme/theme3.xml><?xml version="1.0" encoding="utf-8"?>
<a:theme xmlns:a="http://schemas.openxmlformats.org/drawingml/2006/main" name="Content Slides">
  <a:themeElements>
    <a:clrScheme name="JPL Colors - Feb2015">
      <a:dk1>
        <a:srgbClr val="000000"/>
      </a:dk1>
      <a:lt1>
        <a:srgbClr val="FFFFFF"/>
      </a:lt1>
      <a:dk2>
        <a:srgbClr val="D0D3D4"/>
      </a:dk2>
      <a:lt2>
        <a:srgbClr val="75787B"/>
      </a:lt2>
      <a:accent1>
        <a:srgbClr val="32373B"/>
      </a:accent1>
      <a:accent2>
        <a:srgbClr val="EE2737"/>
      </a:accent2>
      <a:accent3>
        <a:srgbClr val="BA0C2F"/>
      </a:accent3>
      <a:accent4>
        <a:srgbClr val="410706"/>
      </a:accent4>
      <a:accent5>
        <a:srgbClr val="6083AA"/>
      </a:accent5>
      <a:accent6>
        <a:srgbClr val="FFFFFF"/>
      </a:accent6>
      <a:hlink>
        <a:srgbClr val="BA0C2F"/>
      </a:hlink>
      <a:folHlink>
        <a:srgbClr val="BA0C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flat" cmpd="sng" algn="ctr">
          <a:solidFill>
            <a:schemeClr val="bg1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ASA-JPL_Template_White_4-3_vA4b.pptx" id="{7B8D12C4-D37B-435B-AE4D-3453E655E235}" vid="{455B392E-6690-4AB2-809C-3338799A27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Slides</Template>
  <TotalTime>18906</TotalTime>
  <Words>664</Words>
  <Application>Microsoft Macintosh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Title Slides</vt:lpstr>
      <vt:lpstr>Closing Slide</vt:lpstr>
      <vt:lpstr>Content Slides</vt:lpstr>
      <vt:lpstr>PowerPoint Presentation</vt:lpstr>
      <vt:lpstr>Delta Differential One-Way Ranging (DDOR)</vt:lpstr>
      <vt:lpstr>DDOR Navigational Purpose</vt:lpstr>
      <vt:lpstr>DDOR Advantages for Small Sats</vt:lpstr>
      <vt:lpstr>Current X-Band DDOR Error Budget</vt:lpstr>
      <vt:lpstr>Dispersive Phase, The Dominant Error</vt:lpstr>
      <vt:lpstr>Pseudo-Noise (PN) DOR Signal</vt:lpstr>
      <vt:lpstr>Iris CubeSat Radio</vt:lpstr>
      <vt:lpstr>Iris CubeSat Radio PN DDOR Spectrum</vt:lpstr>
      <vt:lpstr>Iris PN DDOR Observations on LFL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Volk</dc:creator>
  <cp:lastModifiedBy>Chris Volk</cp:lastModifiedBy>
  <cp:revision>71</cp:revision>
  <cp:lastPrinted>2018-10-30T23:36:45Z</cp:lastPrinted>
  <dcterms:created xsi:type="dcterms:W3CDTF">2018-09-04T22:23:55Z</dcterms:created>
  <dcterms:modified xsi:type="dcterms:W3CDTF">2023-04-17T23:09:53Z</dcterms:modified>
</cp:coreProperties>
</file>