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1569" r:id="rId2"/>
    <p:sldId id="1534" r:id="rId3"/>
    <p:sldId id="1566" r:id="rId4"/>
    <p:sldId id="1535" r:id="rId5"/>
    <p:sldId id="1536" r:id="rId6"/>
    <p:sldId id="1537" r:id="rId7"/>
    <p:sldId id="1538" r:id="rId8"/>
    <p:sldId id="1567" r:id="rId9"/>
    <p:sldId id="1590" r:id="rId10"/>
    <p:sldId id="1581" r:id="rId11"/>
    <p:sldId id="1582" r:id="rId12"/>
    <p:sldId id="1593" r:id="rId13"/>
    <p:sldId id="1589" r:id="rId14"/>
    <p:sldId id="1591" r:id="rId15"/>
    <p:sldId id="159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82BB"/>
    <a:srgbClr val="A97A4A"/>
    <a:srgbClr val="0066B2"/>
    <a:srgbClr val="7E7761"/>
    <a:srgbClr val="4F3520"/>
    <a:srgbClr val="8F9799"/>
    <a:srgbClr val="9F8C6B"/>
    <a:srgbClr val="B4A78A"/>
    <a:srgbClr val="433F5A"/>
    <a:srgbClr val="5652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16" autoAdjust="0"/>
    <p:restoredTop sz="91800" autoAdjust="0"/>
  </p:normalViewPr>
  <p:slideViewPr>
    <p:cSldViewPr snapToGrid="0">
      <p:cViewPr varScale="1">
        <p:scale>
          <a:sx n="78" d="100"/>
          <a:sy n="78" d="100"/>
        </p:scale>
        <p:origin x="1097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3408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EBE5A-0B87-954A-9503-BB24E8CDBD6F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3E7AFE-AFED-564D-8E47-2A9ECEF3F1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743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7AFE-AFED-564D-8E47-2A9ECEF3F1B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5829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7AFE-AFED-564D-8E47-2A9ECEF3F1B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5938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7AFE-AFED-564D-8E47-2A9ECEF3F1B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1900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7AFE-AFED-564D-8E47-2A9ECEF3F1B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7687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7AFE-AFED-564D-8E47-2A9ECEF3F1B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241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7AFE-AFED-564D-8E47-2A9ECEF3F1B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0462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7AFE-AFED-564D-8E47-2A9ECEF3F1B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061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Rover telecom scenario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7AFE-AFED-564D-8E47-2A9ECEF3F1B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047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Rover telecom scenario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7AFE-AFED-564D-8E47-2A9ECEF3F1B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965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7AFE-AFED-564D-8E47-2A9ECEF3F1B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8060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7AFE-AFED-564D-8E47-2A9ECEF3F1B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819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7AFE-AFED-564D-8E47-2A9ECEF3F1B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763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7AFE-AFED-564D-8E47-2A9ECEF3F1B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173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7AFE-AFED-564D-8E47-2A9ECEF3F1B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6635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7AFE-AFED-564D-8E47-2A9ECEF3F1B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532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1757"/>
            <a:ext cx="12192000" cy="89047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C55C56E-72D9-244A-9A75-B039F37FD2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2421" y="6509226"/>
            <a:ext cx="10329331" cy="346392"/>
          </a:xfrm>
          <a:prstGeom prst="rect">
            <a:avLst/>
          </a:prstGeom>
        </p:spPr>
        <p:txBody>
          <a:bodyPr/>
          <a:lstStyle>
            <a:lvl1pPr algn="ctr">
              <a:defRPr sz="900" i="1">
                <a:solidFill>
                  <a:srgbClr val="00007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13th European Conference on Antennas and Propagation – Krakow, Poland</a:t>
            </a:r>
          </a:p>
          <a:p>
            <a:r>
              <a:rPr lang="en-US" dirty="0"/>
              <a:t>Pre-Decisional Information – For Planning and Discussion Purposes Only</a:t>
            </a:r>
          </a:p>
        </p:txBody>
      </p:sp>
      <p:sp>
        <p:nvSpPr>
          <p:cNvPr id="10" name="Slide Number Placeholder 26">
            <a:extLst>
              <a:ext uri="{FF2B5EF4-FFF2-40B4-BE49-F238E27FC236}">
                <a16:creationId xmlns:a16="http://schemas.microsoft.com/office/drawing/2014/main" id="{7A682011-5B83-384E-B36D-451C136CB0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1752" y="6616700"/>
            <a:ext cx="487680" cy="254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007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125010E-AF85-4248-B159-64C6DC3B17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0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A5D8031-E05C-254D-9501-82659D40A7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2421" y="6509226"/>
            <a:ext cx="10329331" cy="346392"/>
          </a:xfrm>
          <a:prstGeom prst="rect">
            <a:avLst/>
          </a:prstGeom>
        </p:spPr>
        <p:txBody>
          <a:bodyPr/>
          <a:lstStyle>
            <a:lvl1pPr algn="ctr">
              <a:defRPr sz="900" i="1">
                <a:solidFill>
                  <a:srgbClr val="00007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13th European Conference on Antennas and Propagation – Krakow, Poland</a:t>
            </a:r>
          </a:p>
          <a:p>
            <a:r>
              <a:rPr lang="en-US" dirty="0"/>
              <a:t>Pre-Decisional Information – For Planning and Discussion Purposes Only</a:t>
            </a:r>
          </a:p>
        </p:txBody>
      </p:sp>
      <p:sp>
        <p:nvSpPr>
          <p:cNvPr id="9" name="Slide Number Placeholder 26">
            <a:extLst>
              <a:ext uri="{FF2B5EF4-FFF2-40B4-BE49-F238E27FC236}">
                <a16:creationId xmlns:a16="http://schemas.microsoft.com/office/drawing/2014/main" id="{DBDE2F25-27BD-6945-8A0B-94D41F8C20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1752" y="6616700"/>
            <a:ext cx="487680" cy="254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007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125010E-AF85-4248-B159-64C6DC3B17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736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900005" y="6437688"/>
            <a:ext cx="10514315" cy="420313"/>
          </a:xfrm>
          <a:prstGeom prst="rect">
            <a:avLst/>
          </a:prstGeom>
        </p:spPr>
        <p:txBody>
          <a:bodyPr/>
          <a:lstStyle>
            <a:lvl1pPr algn="ctr">
              <a:defRPr sz="1000" i="1">
                <a:solidFill>
                  <a:srgbClr val="2D2D8A"/>
                </a:solidFill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13th European Conference on Antennas and Propagation – Krakow, Poland</a:t>
            </a:r>
          </a:p>
          <a:p>
            <a:r>
              <a:rPr lang="en-US" dirty="0">
                <a:solidFill>
                  <a:schemeClr val="bg1"/>
                </a:solidFill>
              </a:rPr>
              <a:t>Pre-Decisional Information – For Planning and Discussion Purposes Only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4F445C-9E9E-4C08-8E21-289BB46DD6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151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76994"/>
            <a:ext cx="12192000" cy="890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154098"/>
            <a:ext cx="11094720" cy="5162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1" name="Straight Connector 10"/>
          <p:cNvCxnSpPr>
            <a:cxnSpLocks/>
          </p:cNvCxnSpPr>
          <p:nvPr/>
        </p:nvCxnSpPr>
        <p:spPr>
          <a:xfrm>
            <a:off x="0" y="1033313"/>
            <a:ext cx="12192000" cy="0"/>
          </a:xfrm>
          <a:prstGeom prst="line">
            <a:avLst/>
          </a:prstGeom>
          <a:ln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0" y="6503415"/>
            <a:ext cx="12192000" cy="0"/>
          </a:xfrm>
          <a:prstGeom prst="line">
            <a:avLst/>
          </a:prstGeom>
          <a:ln>
            <a:solidFill>
              <a:srgbClr val="0B3D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B04885E6-AB26-C74A-AABA-D37C7B965B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32421" y="6509226"/>
            <a:ext cx="10329331" cy="346392"/>
          </a:xfrm>
          <a:prstGeom prst="rect">
            <a:avLst/>
          </a:prstGeom>
        </p:spPr>
        <p:txBody>
          <a:bodyPr/>
          <a:lstStyle>
            <a:lvl1pPr algn="ctr">
              <a:defRPr sz="9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13th European Conference on Antennas and Propagation – Krakow, Poland</a:t>
            </a:r>
          </a:p>
          <a:p>
            <a:r>
              <a:rPr lang="en-US" dirty="0"/>
              <a:t>Pre-Decisional Information – For Planning and Discussion Purposes Only</a:t>
            </a:r>
          </a:p>
        </p:txBody>
      </p:sp>
      <p:sp>
        <p:nvSpPr>
          <p:cNvPr id="18" name="Date Placeholder 24">
            <a:extLst>
              <a:ext uri="{FF2B5EF4-FFF2-40B4-BE49-F238E27FC236}">
                <a16:creationId xmlns:a16="http://schemas.microsoft.com/office/drawing/2014/main" id="{1615903F-DB78-2D48-AAD7-30E4B44A13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1240" y="6604000"/>
            <a:ext cx="1121181" cy="254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007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10/10/2018</a:t>
            </a:r>
          </a:p>
        </p:txBody>
      </p:sp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B700E2CF-11F9-EF46-9844-A8EC7D3A92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1752" y="6616700"/>
            <a:ext cx="487680" cy="254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rgbClr val="00007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125010E-AF85-4248-B159-64C6DC3B173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8" descr="NASALogo.png">
            <a:extLst>
              <a:ext uri="{FF2B5EF4-FFF2-40B4-BE49-F238E27FC236}">
                <a16:creationId xmlns:a16="http://schemas.microsoft.com/office/drawing/2014/main" id="{6986ED9D-AC2E-3A4A-B005-ABE5BADE55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 bwMode="auto">
          <a:xfrm>
            <a:off x="107881" y="241929"/>
            <a:ext cx="1810608" cy="653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8546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B3D9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B3D9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rgbClr val="0B3D91"/>
          </a:solidFill>
          <a:latin typeface="+mn-lt"/>
          <a:ea typeface="ＭＳ Ｐゴシック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rgbClr val="0B3D91"/>
          </a:solidFill>
          <a:latin typeface="+mn-lt"/>
          <a:ea typeface="ＭＳ Ｐゴシック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800">
          <a:solidFill>
            <a:srgbClr val="0B3D91"/>
          </a:solidFill>
          <a:latin typeface="+mn-lt"/>
          <a:ea typeface="ＭＳ Ｐゴシック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rgbClr val="0B3D91"/>
          </a:solidFill>
          <a:latin typeface="+mn-lt"/>
          <a:ea typeface="ＭＳ Ｐゴシック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gif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7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11" Type="http://schemas.openxmlformats.org/officeDocument/2006/relationships/image" Target="../media/image41.png"/><Relationship Id="rId5" Type="http://schemas.openxmlformats.org/officeDocument/2006/relationships/image" Target="../media/image29.png"/><Relationship Id="rId10" Type="http://schemas.openxmlformats.org/officeDocument/2006/relationships/image" Target="../media/image40.png"/><Relationship Id="rId4" Type="http://schemas.openxmlformats.org/officeDocument/2006/relationships/image" Target="../media/image28.gif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7.jpe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29.png"/><Relationship Id="rId9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6.gif"/><Relationship Id="rId7" Type="http://schemas.openxmlformats.org/officeDocument/2006/relationships/image" Target="../media/image9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3.pn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3.pn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3.pn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3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3"/>
          </p:nvPr>
        </p:nvSpPr>
        <p:spPr>
          <a:xfrm>
            <a:off x="0" y="6410528"/>
            <a:ext cx="12192000" cy="447472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ISSC 2023</a:t>
            </a:r>
          </a:p>
          <a:p>
            <a:r>
              <a:rPr lang="en-US" dirty="0">
                <a:solidFill>
                  <a:schemeClr val="bg1"/>
                </a:solidFill>
              </a:rPr>
              <a:t>May 1</a:t>
            </a:r>
            <a:r>
              <a:rPr lang="en-US" baseline="30000" dirty="0">
                <a:solidFill>
                  <a:schemeClr val="bg1"/>
                </a:solidFill>
              </a:rPr>
              <a:t>st</a:t>
            </a:r>
            <a:r>
              <a:rPr lang="en-US" dirty="0">
                <a:solidFill>
                  <a:schemeClr val="bg1"/>
                </a:solidFill>
              </a:rPr>
              <a:t>, 2023 | Pasadena, California, USA</a:t>
            </a:r>
          </a:p>
        </p:txBody>
      </p:sp>
      <p:pic>
        <p:nvPicPr>
          <p:cNvPr id="10" name="Picture 9" descr="300px-NASA_logo.svg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299" y="106584"/>
            <a:ext cx="792205" cy="6733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865263" y="257156"/>
            <a:ext cx="19956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u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elveticaNeue LT 75 Bold"/>
                <a:cs typeface="HelveticaNeue LT 75 Bold"/>
              </a:rPr>
              <a:t>Jet Propulsion Laboratory</a:t>
            </a:r>
          </a:p>
          <a:p>
            <a:pPr eaLnBrk="1" hangingPunct="1"/>
            <a:r>
              <a:rPr lang="en-US" sz="800" u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elveticaNeue LT 55 Roman"/>
                <a:cs typeface="HelveticaNeue LT 55 Roman"/>
              </a:rPr>
              <a:t>California Institute of Technology</a:t>
            </a:r>
          </a:p>
          <a:p>
            <a:pPr eaLnBrk="1" hangingPunct="1"/>
            <a:endParaRPr lang="en-US" sz="1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60890" y="1630905"/>
            <a:ext cx="877523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Highly Accurate Surface Propagation for Mars Helicopter mission</a:t>
            </a:r>
            <a:endParaRPr lang="en-US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148121" y="1066879"/>
            <a:ext cx="64965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spc="-300" dirty="0">
                <a:ln>
                  <a:solidFill>
                    <a:schemeClr val="tx1">
                      <a:lumMod val="50000"/>
                      <a:lumOff val="50000"/>
                      <a:alpha val="54000"/>
                    </a:schemeClr>
                  </a:solidFill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Telecommunication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92347" y="4279552"/>
            <a:ext cx="62769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i="1" u="sng" dirty="0">
                <a:solidFill>
                  <a:schemeClr val="bg1"/>
                </a:solidFill>
                <a:latin typeface="Arial Narrow" panose="020B0606020202030204" pitchFamily="34" charset="0"/>
              </a:rPr>
              <a:t>Nacer Chahat</a:t>
            </a:r>
            <a:r>
              <a:rPr lang="pt-BR" sz="1400" i="1" dirty="0">
                <a:solidFill>
                  <a:schemeClr val="bg1"/>
                </a:solidFill>
                <a:latin typeface="Arial Narrow" panose="020B0606020202030204" pitchFamily="34" charset="0"/>
              </a:rPr>
              <a:t>, </a:t>
            </a:r>
            <a:r>
              <a:rPr lang="en-US" sz="1400" i="1" dirty="0">
                <a:solidFill>
                  <a:schemeClr val="bg1"/>
                </a:solidFill>
                <a:latin typeface="Arial Narrow" panose="020B0606020202030204" pitchFamily="34" charset="0"/>
              </a:rPr>
              <a:t>Fellow of IEEE</a:t>
            </a:r>
          </a:p>
          <a:p>
            <a:r>
              <a:rPr lang="en-US" sz="1400" i="1" dirty="0">
                <a:solidFill>
                  <a:schemeClr val="bg1"/>
                </a:solidFill>
                <a:latin typeface="Arial Narrow" panose="020B0606020202030204" pitchFamily="34" charset="0"/>
              </a:rPr>
              <a:t>Gaurangi Gupta, Matthew D. Chase, and Courtney Duncan</a:t>
            </a:r>
          </a:p>
          <a:p>
            <a:r>
              <a:rPr lang="en-US" sz="1400" i="1" dirty="0">
                <a:solidFill>
                  <a:schemeClr val="bg1"/>
                </a:solidFill>
                <a:latin typeface="Arial Narrow" panose="020B0606020202030204" pitchFamily="34" charset="0"/>
              </a:rPr>
              <a:t>NASA Jet Propulsion Laboratory / California Institute of Technology</a:t>
            </a:r>
          </a:p>
        </p:txBody>
      </p:sp>
      <p:sp>
        <p:nvSpPr>
          <p:cNvPr id="2" name="Rectangle 1"/>
          <p:cNvSpPr/>
          <p:nvPr/>
        </p:nvSpPr>
        <p:spPr>
          <a:xfrm>
            <a:off x="1110413" y="5485085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© 2023 California Institute of Technology. Government sponsorship acknowledged. </a:t>
            </a:r>
          </a:p>
          <a:p>
            <a:endParaRPr lang="en-US" sz="1000" u="sng" dirty="0">
              <a:solidFill>
                <a:schemeClr val="bg1"/>
              </a:solidFill>
            </a:endParaRPr>
          </a:p>
        </p:txBody>
      </p:sp>
      <p:sp>
        <p:nvSpPr>
          <p:cNvPr id="4" name="AutoShape 2" descr="data:image/pjpeg;base64,/9j/4AAQSkZJRgABAQEAYABgAAD/2wBDAAEBAQEBAQEBAQEBAQEBAQEBAQEBAQEBAQEBAQEBAQEBAQEBAQEBAQEBAQEBAQEBAQEBAQEBAQEBAQEBAQEBAQH/2wBDAQEBAQEBAQEBAQEBAQEBAQEBAQEBAQEBAQEBAQEBAQEBAQEBAQEBAQEBAQEBAQEBAQEBAQEBAQEBAQEBAQEBAQH/wAARCABAAE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+sCiiiv1A/PwooooAKKKKACiiigAprukaNJIypGis7u7BURFBZmZmIVVVQSzEgAAknFOrN1n/AJA+q/8AYNvv/SWWmtWl3YN2TfY4n4dfGP4RfGC21S9+EvxU+HHxRs9Ent7XWrv4deN/DPja20i5u45JbS21Ofw1qepxWE91FDNJbw3TxSTRxSPGrKjEaHi74nfDbwBqHhXSfHnxC8D+CtV8daunh/wTpni3xXoPhzUPGOvST2dtHonhay1i/s7nxBq0lzqFhbpp2kx3d4099ZxCEyXMCv8AxNf8E1/GXxK/YW8GfDT/AIKAadLquv8A7Nfj74q+IP2cP2qPDFlDLdN4Y022/wCEf1XwV8QobWBWMz6fPr922nTvCJIb/Tbzwwt9F/wsG3jg/Z7/AIK661pHiT47/wDBHnxF4f1Ky1nQde/a18K61omsabcRXmnarpOqeMfgjfabqVhdws8N1ZX1nPDdWtxE7RTQSpJGzKwJ+gxGRxo5hDCxrynh6ixCjXUVzKrhaUp1qM18MZxml11pThNbni0c2lUwUsRKioV4Sw/NRcm06eIq04U6sZWu4uM300qQlF9Gfv8AMwVSzEKqgszMQFVQMkkngADkk8AcmvljVP25v2LtE8RSeEtY/aw/Z00zxHBcmzudJvfjJ8P7e5tL1XMbWV6ZNfWKyvFkHltaXUkNwrkIYwzKD+XP/BWz4lfFT4wfH39lf/gmb8JPGGofD2L9paSbxP8AGXxXpLyx6q3wxt77V7V9Htmglgkl0z+zPCfjrW9c0rz4E8QSaRomj3NzDpVxqsN39c+E/wDgjv8A8E6fCvga18Cyfs3eGfFEUdglnf8AinxXqfiLU/HGrT+WEuNUufFEGrWV/p19dSbp2Xw8dF0+1kfZptjY26RQx8UcJhKFChWx1aup4qMqlGjhqdOUo0ozdP2tWVWcYrnnGfJTjduMeaU43SOmWJxNWvWpYSlRccPKMKtWvOcYyqyjGbp0404Sd4RkueUmkm0lF6n6WWd5aajaWuoafdW19YX1tBeWV7ZzxXVpeWl1Es9tdWtzAzw3FtcQuk0E8LvFLE6yRsyMCbNc94R8L6N4H8KeGPBXhy3ktPD3hDw9ovhfQrWWea7lttG8P6bbaTpdvJdXDyXFzJDY2kEb3E8jzTMpkldnZmPQ15j3dr2vpfe3S/meir2V9+ttr9bBWbrP/IH1X/sG33/pLLWlTXRJUeORFkjkVkkR1DI6OCrIykEMrKSGUgggkEYoTs0/MHqmu5/PN/wQ4+Fvgj43f8EufiP8JfiRo0Ov+B/iB8XPip4a8R6XLhWlsb/wz4DQXFpPtZ7LU9PnEOo6TqMIFzpup2tpf2rpc20Tr+U3xBHxp+Av7V37CP8AwT7+NBvvEFp+zD+2t8O/EnwL+I9yrKnjH4F/E34kfD9/DVviRmOzRL7QLuGCOGW8i0i6udX8HrNFbeErH7R/Zv8ADn4V/DH4PeHm8JfCX4deBvhh4VfULnV38NfD7wnoXg3QX1W9jt4rzUm0jw7YadYNf3UVpaxXF2bc3E0dtAkkjLDGFzPGfwR+DPxG8UeE/G/xB+Evw18c+M/Adzb3vgfxb4v8DeGfEniXwdeWeoQataXXhfXNY0y81PQbi11W1ttTtptLurWSDULeG8iZbiJJB9BTzuMMdjcROjKeHxVStVhSclz0K1SnOnCrF/DzclSVOolZTg1e7hE8arlUp4XCUo1VCth4UqcqiT5KtKE4TlTkt7c9OM4N3cZR2tKR+G//AAV08P8AxB/Zz/aw/Y9/4KZeE/COq+N/BHwQA+HPxj07RojLe6J4TvNV8QNBfueYrS38QaP4/wDGuhW+sXnk6XpniCPw9a6hNnV7VG+/9C/4K1/8E7td8EW/jwftRfD7SNPlsEvZ9B119V03xvYsYvMmsLjwQ+nP4mnv7dw0Dx6bpt/DPKmbGe7hkhmk/RC9srPUrO60/UbS2v8AT763ms72xvbeK6s7y0uY2huLW6tp0khuLeeJ3imgmR4pY2ZHVlYg/JMP/BPv9hqDxCfFUX7I/wCzwutm4+1i4/4VL4La1S7D+YLmPS20htJiuBL+9E0dikglxKGEgDVyRxmDr4fD0cfSxPtMJCVKjVws6UfaUZTdRU6sasJJOnKUlCpD7MrSptxTfS8PiqVevVwtShyYmaqVKVeE3yVVCNN1ISpyjdTjGLlCS+JXUknY+nvCPijRvHHhTwz418OXEl34e8X+HtF8UaFdy281pLdaN4g0221bS7iS1uUjuLZ57G7gle3njjmhZjHKiSKyjoahtre3s7eC0tIIbW0tYYra1tbaJILe2t4EWKGCCGJVjhhhjVY4oo1VI0VURQoAqavKe7te19L726X8z0Feyvv1ttfrYKKKKQBRRRQAUUUUAFFFF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934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159" y="0"/>
            <a:ext cx="12181841" cy="683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46F319AA-080A-4E3E-A2F1-EB08BBF0275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341620" cy="6858000"/>
          </a:xfrm>
          <a:custGeom>
            <a:avLst/>
            <a:gdLst>
              <a:gd name="connsiteX0" fmla="*/ 0 w 5341620"/>
              <a:gd name="connsiteY0" fmla="*/ 0 h 6858000"/>
              <a:gd name="connsiteX1" fmla="*/ 5341620 w 5341620"/>
              <a:gd name="connsiteY1" fmla="*/ 0 h 6858000"/>
              <a:gd name="connsiteX2" fmla="*/ 4273296 w 5341620"/>
              <a:gd name="connsiteY2" fmla="*/ 6858000 h 6858000"/>
              <a:gd name="connsiteX3" fmla="*/ 0 w 534162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1620" h="6858000">
                <a:moveTo>
                  <a:pt x="0" y="0"/>
                </a:moveTo>
                <a:lnTo>
                  <a:pt x="5341620" y="0"/>
                </a:lnTo>
                <a:lnTo>
                  <a:pt x="427329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2DBD2DC-B984-40C7-B411-E41C4B25894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6" r="19701"/>
          <a:stretch>
            <a:fillRect/>
          </a:stretch>
        </p:blipFill>
        <p:spPr>
          <a:xfrm>
            <a:off x="0" y="0"/>
            <a:ext cx="5349240" cy="6858000"/>
          </a:xfrm>
          <a:custGeom>
            <a:avLst/>
            <a:gdLst>
              <a:gd name="connsiteX0" fmla="*/ 0 w 5349240"/>
              <a:gd name="connsiteY0" fmla="*/ 0 h 6858000"/>
              <a:gd name="connsiteX1" fmla="*/ 5349240 w 5349240"/>
              <a:gd name="connsiteY1" fmla="*/ 0 h 6858000"/>
              <a:gd name="connsiteX2" fmla="*/ 4279392 w 5349240"/>
              <a:gd name="connsiteY2" fmla="*/ 6858000 h 6858000"/>
              <a:gd name="connsiteX3" fmla="*/ 0 w 53492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9240" h="6858000">
                <a:moveTo>
                  <a:pt x="0" y="0"/>
                </a:moveTo>
                <a:lnTo>
                  <a:pt x="5349240" y="0"/>
                </a:lnTo>
                <a:lnTo>
                  <a:pt x="42793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0" name="Group 19"/>
          <p:cNvGrpSpPr/>
          <p:nvPr/>
        </p:nvGrpSpPr>
        <p:grpSpPr>
          <a:xfrm>
            <a:off x="82437" y="74175"/>
            <a:ext cx="2696609" cy="796903"/>
            <a:chOff x="82437" y="74175"/>
            <a:chExt cx="2696609" cy="796903"/>
          </a:xfrm>
        </p:grpSpPr>
        <p:pic>
          <p:nvPicPr>
            <p:cNvPr id="18" name="Picture 17" descr="300px-NASA_logo.svg.pn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37" y="74175"/>
              <a:ext cx="792205" cy="67337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783401" y="224747"/>
              <a:ext cx="199564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75 Bold"/>
                  <a:cs typeface="HelveticaNeue LT 75 Bold"/>
                </a:rPr>
                <a:t>Jet Propulsion Laboratory</a:t>
              </a:r>
            </a:p>
            <a:p>
              <a:pPr eaLnBrk="1" hangingPunct="1"/>
              <a:r>
                <a:rPr lang="en-US" sz="8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55 Roman"/>
                  <a:cs typeface="HelveticaNeue LT 55 Roman"/>
                </a:rPr>
                <a:t>California Institute of Technology</a:t>
              </a:r>
            </a:p>
            <a:p>
              <a:pPr eaLnBrk="1" hangingPunct="1"/>
              <a:endParaRPr lang="en-US" sz="1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5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1752" y="6616700"/>
            <a:ext cx="487680" cy="254000"/>
          </a:xfrm>
        </p:spPr>
        <p:txBody>
          <a:bodyPr/>
          <a:lstStyle/>
          <a:p>
            <a:fld id="{7125010E-AF85-4248-B159-64C6DC3B173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235FEFB-D5C5-4DFE-9F0B-2D0665FD231B}"/>
              </a:ext>
            </a:extLst>
          </p:cNvPr>
          <p:cNvSpPr txBox="1"/>
          <p:nvPr/>
        </p:nvSpPr>
        <p:spPr>
          <a:xfrm>
            <a:off x="5620980" y="1081139"/>
            <a:ext cx="3982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Sol 178 (Communication Issues):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Distance </a:t>
            </a:r>
            <a:r>
              <a:rPr lang="en-US" sz="1400"/>
              <a:t>of 372m</a:t>
            </a:r>
            <a:endParaRPr lang="en-US" sz="1400" dirty="0"/>
          </a:p>
        </p:txBody>
      </p:sp>
      <p:sp>
        <p:nvSpPr>
          <p:cNvPr id="25" name="Flowchart: Manual Input 10"/>
          <p:cNvSpPr/>
          <p:nvPr/>
        </p:nvSpPr>
        <p:spPr>
          <a:xfrm rot="16200000" flipV="1">
            <a:off x="3856808" y="914400"/>
            <a:ext cx="2661920" cy="8331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10000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3912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8123"/>
              <a:gd name="connsiteX1" fmla="*/ 10051 w 10051"/>
              <a:gd name="connsiteY1" fmla="*/ 0 h 8123"/>
              <a:gd name="connsiteX2" fmla="*/ 10051 w 10051"/>
              <a:gd name="connsiteY2" fmla="*/ 3912 h 8123"/>
              <a:gd name="connsiteX3" fmla="*/ 111 w 10051"/>
              <a:gd name="connsiteY3" fmla="*/ 8123 h 8123"/>
              <a:gd name="connsiteX4" fmla="*/ 0 w 10051"/>
              <a:gd name="connsiteY4" fmla="*/ 4257 h 8123"/>
              <a:gd name="connsiteX0" fmla="*/ 0 w 10000"/>
              <a:gd name="connsiteY0" fmla="*/ 5241 h 9944"/>
              <a:gd name="connsiteX1" fmla="*/ 10000 w 10000"/>
              <a:gd name="connsiteY1" fmla="*/ 0 h 9944"/>
              <a:gd name="connsiteX2" fmla="*/ 10000 w 10000"/>
              <a:gd name="connsiteY2" fmla="*/ 4816 h 9944"/>
              <a:gd name="connsiteX3" fmla="*/ 50 w 10000"/>
              <a:gd name="connsiteY3" fmla="*/ 9944 h 9944"/>
              <a:gd name="connsiteX4" fmla="*/ 0 w 10000"/>
              <a:gd name="connsiteY4" fmla="*/ 5241 h 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44">
                <a:moveTo>
                  <a:pt x="0" y="5241"/>
                </a:moveTo>
                <a:lnTo>
                  <a:pt x="10000" y="0"/>
                </a:lnTo>
                <a:lnTo>
                  <a:pt x="10000" y="4816"/>
                </a:lnTo>
                <a:lnTo>
                  <a:pt x="50" y="9944"/>
                </a:lnTo>
                <a:cubicBezTo>
                  <a:pt x="34" y="7588"/>
                  <a:pt x="17" y="7597"/>
                  <a:pt x="0" y="5241"/>
                </a:cubicBezTo>
                <a:close/>
              </a:path>
            </a:pathLst>
          </a:custGeom>
          <a:solidFill>
            <a:srgbClr val="A578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TextBox 84"/>
          <p:cNvSpPr txBox="1"/>
          <p:nvPr/>
        </p:nvSpPr>
        <p:spPr>
          <a:xfrm>
            <a:off x="5274871" y="3787"/>
            <a:ext cx="3791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First Communication Discrepancy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5401A8C-3057-493C-B6EA-1AE6EE231635}"/>
              </a:ext>
            </a:extLst>
          </p:cNvPr>
          <p:cNvSpPr txBox="1"/>
          <p:nvPr/>
        </p:nvSpPr>
        <p:spPr>
          <a:xfrm>
            <a:off x="5458120" y="6205863"/>
            <a:ext cx="2314280" cy="3759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Sol 178 - PE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8A16119-ADBB-456F-AF72-2238C328DA4F}"/>
              </a:ext>
            </a:extLst>
          </p:cNvPr>
          <p:cNvGrpSpPr/>
          <p:nvPr/>
        </p:nvGrpSpPr>
        <p:grpSpPr>
          <a:xfrm>
            <a:off x="1169044" y="101374"/>
            <a:ext cx="3811609" cy="4916254"/>
            <a:chOff x="381965" y="1287779"/>
            <a:chExt cx="3811609" cy="4916254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58E538E-7170-45A3-AC84-2BA3F2E3AB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5400000" flipH="1">
              <a:off x="-671671" y="3124825"/>
              <a:ext cx="4132844" cy="2025572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80B3DE6-CA07-46BF-A354-67E9839BD9C5}"/>
                </a:ext>
              </a:extLst>
            </p:cNvPr>
            <p:cNvSpPr txBox="1"/>
            <p:nvPr/>
          </p:nvSpPr>
          <p:spPr>
            <a:xfrm flipH="1">
              <a:off x="581697" y="3025922"/>
              <a:ext cx="492443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Rover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027BA49-26CB-496B-8934-3ADE54A910EE}"/>
                </a:ext>
              </a:extLst>
            </p:cNvPr>
            <p:cNvSpPr txBox="1"/>
            <p:nvPr/>
          </p:nvSpPr>
          <p:spPr>
            <a:xfrm flipH="1">
              <a:off x="1589537" y="5911530"/>
              <a:ext cx="383438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Heli</a:t>
              </a: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8555A875-29A3-4441-905B-1B1540EA1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2027042" y="1024700"/>
              <a:ext cx="1903453" cy="2429611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578E7F03-B1B4-48D8-8E67-FD916998D58A}"/>
              </a:ext>
            </a:extLst>
          </p:cNvPr>
          <p:cNvSpPr txBox="1"/>
          <p:nvPr/>
        </p:nvSpPr>
        <p:spPr>
          <a:xfrm>
            <a:off x="7815072" y="1819252"/>
            <a:ext cx="437692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P</a:t>
            </a:r>
            <a:r>
              <a:rPr lang="en-US" sz="1400" baseline="-25000" dirty="0" err="1"/>
              <a:t>Rx_meas</a:t>
            </a:r>
            <a:r>
              <a:rPr lang="en-US" sz="1400" dirty="0"/>
              <a:t> = -97±1dBm</a:t>
            </a:r>
          </a:p>
          <a:p>
            <a:r>
              <a:rPr lang="en-US" sz="1400" dirty="0" err="1"/>
              <a:t>P</a:t>
            </a:r>
            <a:r>
              <a:rPr lang="en-US" sz="1400" baseline="-25000" dirty="0" err="1"/>
              <a:t>JPL_Model</a:t>
            </a:r>
            <a:r>
              <a:rPr lang="en-US" sz="1400" dirty="0"/>
              <a:t> = -75.5dBm</a:t>
            </a:r>
          </a:p>
          <a:p>
            <a:r>
              <a:rPr lang="en-US" sz="1400" dirty="0"/>
              <a:t>P</a:t>
            </a:r>
            <a:r>
              <a:rPr lang="en-US" sz="1400" baseline="-25000" dirty="0"/>
              <a:t>DTRM</a:t>
            </a:r>
            <a:r>
              <a:rPr lang="en-US" sz="1400" dirty="0"/>
              <a:t> = -87.9dBm</a:t>
            </a:r>
          </a:p>
          <a:p>
            <a:r>
              <a:rPr lang="en-US" sz="1400" dirty="0"/>
              <a:t>P</a:t>
            </a:r>
            <a:r>
              <a:rPr lang="en-US" sz="1400" baseline="-25000" dirty="0"/>
              <a:t>DPM</a:t>
            </a:r>
            <a:r>
              <a:rPr lang="en-US" sz="1400" dirty="0"/>
              <a:t> = -87.0dBm </a:t>
            </a:r>
            <a:r>
              <a:rPr lang="en-US" sz="1200" dirty="0"/>
              <a:t>(updated path loss for low transmitter)</a:t>
            </a:r>
          </a:p>
          <a:p>
            <a:r>
              <a:rPr lang="en-US" sz="1400" b="1" dirty="0"/>
              <a:t>P</a:t>
            </a:r>
            <a:r>
              <a:rPr lang="en-US" sz="1400" b="1" baseline="-25000" dirty="0"/>
              <a:t>PE</a:t>
            </a:r>
            <a:r>
              <a:rPr lang="en-US" sz="1400" b="1" dirty="0"/>
              <a:t> = -96.3dBm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0CD6D1-7A03-457E-9E9A-D6423DC221F5}"/>
              </a:ext>
            </a:extLst>
          </p:cNvPr>
          <p:cNvSpPr txBox="1"/>
          <p:nvPr/>
        </p:nvSpPr>
        <p:spPr>
          <a:xfrm>
            <a:off x="9973586" y="1078779"/>
            <a:ext cx="2089649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200" dirty="0"/>
              <a:t>JPL model is no longer applicable in </a:t>
            </a:r>
            <a:r>
              <a:rPr lang="en-US" sz="1200"/>
              <a:t>adverse topology.</a:t>
            </a:r>
            <a:endParaRPr lang="en-US" sz="1200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30DF9F9-33CC-4F7B-B325-BA014385218D}"/>
              </a:ext>
            </a:extLst>
          </p:cNvPr>
          <p:cNvCxnSpPr/>
          <p:nvPr/>
        </p:nvCxnSpPr>
        <p:spPr>
          <a:xfrm flipH="1">
            <a:off x="9642764" y="1403384"/>
            <a:ext cx="322729" cy="74814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D16079EB-DAF1-47C6-912C-174A0A41E5F2}"/>
              </a:ext>
            </a:extLst>
          </p:cNvPr>
          <p:cNvSpPr/>
          <p:nvPr/>
        </p:nvSpPr>
        <p:spPr>
          <a:xfrm>
            <a:off x="7889240" y="2737040"/>
            <a:ext cx="1529080" cy="23749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03182C8-FDA1-447F-9006-214CADC68BC5}"/>
              </a:ext>
            </a:extLst>
          </p:cNvPr>
          <p:cNvSpPr txBox="1"/>
          <p:nvPr/>
        </p:nvSpPr>
        <p:spPr>
          <a:xfrm>
            <a:off x="9973586" y="2834231"/>
            <a:ext cx="2089649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200" dirty="0" err="1"/>
              <a:t>Winprop</a:t>
            </a:r>
            <a:r>
              <a:rPr lang="en-US" sz="1200" dirty="0"/>
              <a:t> was capable of predicting the marginal link. 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9837086F-7142-46F1-8561-ACB855E83445}"/>
              </a:ext>
            </a:extLst>
          </p:cNvPr>
          <p:cNvCxnSpPr>
            <a:cxnSpLocks/>
          </p:cNvCxnSpPr>
          <p:nvPr/>
        </p:nvCxnSpPr>
        <p:spPr>
          <a:xfrm flipH="1" flipV="1">
            <a:off x="9432502" y="2865445"/>
            <a:ext cx="532991" cy="2151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FBDF8E2-B700-43BE-974F-F785F4A8FC92}"/>
              </a:ext>
            </a:extLst>
          </p:cNvPr>
          <p:cNvSpPr txBox="1"/>
          <p:nvPr/>
        </p:nvSpPr>
        <p:spPr>
          <a:xfrm>
            <a:off x="8097574" y="4713805"/>
            <a:ext cx="4019448" cy="264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i="1" dirty="0"/>
              <a:t>Rx power distribution as a function of distance and elevation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2CA1A74-A5D1-4A35-8190-B46A4CDCAAA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66072">
            <a:off x="4795081" y="3181974"/>
            <a:ext cx="755773" cy="877124"/>
          </a:xfrm>
          <a:prstGeom prst="rect">
            <a:avLst/>
          </a:prstGeom>
        </p:spPr>
      </p:pic>
      <p:sp>
        <p:nvSpPr>
          <p:cNvPr id="63" name="Oval 62">
            <a:extLst>
              <a:ext uri="{FF2B5EF4-FFF2-40B4-BE49-F238E27FC236}">
                <a16:creationId xmlns:a16="http://schemas.microsoft.com/office/drawing/2014/main" id="{64646168-46B2-4B2B-BAA4-85452AAD1CE2}"/>
              </a:ext>
            </a:extLst>
          </p:cNvPr>
          <p:cNvSpPr/>
          <p:nvPr/>
        </p:nvSpPr>
        <p:spPr>
          <a:xfrm>
            <a:off x="4684465" y="3259893"/>
            <a:ext cx="742441" cy="74244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DEA9C716-0165-46E8-8F34-0844FB38161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74963" y="5246899"/>
          <a:ext cx="2315066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0063">
                  <a:extLst>
                    <a:ext uri="{9D8B030D-6E8A-4147-A177-3AD203B41FA5}">
                      <a16:colId xmlns:a16="http://schemas.microsoft.com/office/drawing/2014/main" val="70789256"/>
                    </a:ext>
                  </a:extLst>
                </a:gridCol>
                <a:gridCol w="671984">
                  <a:extLst>
                    <a:ext uri="{9D8B030D-6E8A-4147-A177-3AD203B41FA5}">
                      <a16:colId xmlns:a16="http://schemas.microsoft.com/office/drawing/2014/main" val="4021552583"/>
                    </a:ext>
                  </a:extLst>
                </a:gridCol>
                <a:gridCol w="553019">
                  <a:extLst>
                    <a:ext uri="{9D8B030D-6E8A-4147-A177-3AD203B41FA5}">
                      <a16:colId xmlns:a16="http://schemas.microsoft.com/office/drawing/2014/main" val="2409666529"/>
                    </a:ext>
                  </a:extLst>
                </a:gridCol>
              </a:tblGrid>
              <a:tr h="157976"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 178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200385"/>
                  </a:ext>
                </a:extLst>
              </a:tr>
              <a:tr h="134008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Heli location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-707.8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-654.5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0870553"/>
                  </a:ext>
                </a:extLst>
              </a:tr>
            </a:tbl>
          </a:graphicData>
        </a:graphic>
      </p:graphicFrame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CD7CAA55-A931-4AE0-B119-D11AF40094B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48856" y="5851419"/>
          <a:ext cx="2855518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8311">
                  <a:extLst>
                    <a:ext uri="{9D8B030D-6E8A-4147-A177-3AD203B41FA5}">
                      <a16:colId xmlns:a16="http://schemas.microsoft.com/office/drawing/2014/main" val="70789256"/>
                    </a:ext>
                  </a:extLst>
                </a:gridCol>
                <a:gridCol w="656015">
                  <a:extLst>
                    <a:ext uri="{9D8B030D-6E8A-4147-A177-3AD203B41FA5}">
                      <a16:colId xmlns:a16="http://schemas.microsoft.com/office/drawing/2014/main" val="4021552583"/>
                    </a:ext>
                  </a:extLst>
                </a:gridCol>
                <a:gridCol w="550596">
                  <a:extLst>
                    <a:ext uri="{9D8B030D-6E8A-4147-A177-3AD203B41FA5}">
                      <a16:colId xmlns:a16="http://schemas.microsoft.com/office/drawing/2014/main" val="2409666529"/>
                    </a:ext>
                  </a:extLst>
                </a:gridCol>
                <a:gridCol w="550596">
                  <a:extLst>
                    <a:ext uri="{9D8B030D-6E8A-4147-A177-3AD203B41FA5}">
                      <a16:colId xmlns:a16="http://schemas.microsoft.com/office/drawing/2014/main" val="3444380374"/>
                    </a:ext>
                  </a:extLst>
                </a:gridCol>
              </a:tblGrid>
              <a:tr h="196633"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 178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Yaw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200385"/>
                  </a:ext>
                </a:extLst>
              </a:tr>
              <a:tr h="134008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Rover location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-818.1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-369.6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-142.2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0870553"/>
                  </a:ext>
                </a:extLst>
              </a:tr>
            </a:tbl>
          </a:graphicData>
        </a:graphic>
      </p:graphicFrame>
      <p:pic>
        <p:nvPicPr>
          <p:cNvPr id="35" name="Picture 34">
            <a:extLst>
              <a:ext uri="{FF2B5EF4-FFF2-40B4-BE49-F238E27FC236}">
                <a16:creationId xmlns:a16="http://schemas.microsoft.com/office/drawing/2014/main" id="{B3E2CB45-E01C-40D9-AD18-63034047805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44898" y="1592106"/>
            <a:ext cx="2337661" cy="462137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87DBDF1-4983-4AA0-9189-2842F7B96BA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20359" y="4146584"/>
            <a:ext cx="656164" cy="245996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33C9C2B-33B2-45E4-89DD-B8E0FDE8983F}"/>
              </a:ext>
            </a:extLst>
          </p:cNvPr>
          <p:cNvPicPr/>
          <p:nvPr/>
        </p:nvPicPr>
        <p:blipFill rotWithShape="1">
          <a:blip r:embed="rId11"/>
          <a:srcRect l="7716" r="7472"/>
          <a:stretch/>
        </p:blipFill>
        <p:spPr bwMode="auto">
          <a:xfrm>
            <a:off x="7954731" y="4908664"/>
            <a:ext cx="4215655" cy="143834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0655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159" y="0"/>
            <a:ext cx="12181841" cy="683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46F319AA-080A-4E3E-A2F1-EB08BBF0275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341620" cy="6858000"/>
          </a:xfrm>
          <a:custGeom>
            <a:avLst/>
            <a:gdLst>
              <a:gd name="connsiteX0" fmla="*/ 0 w 5341620"/>
              <a:gd name="connsiteY0" fmla="*/ 0 h 6858000"/>
              <a:gd name="connsiteX1" fmla="*/ 5341620 w 5341620"/>
              <a:gd name="connsiteY1" fmla="*/ 0 h 6858000"/>
              <a:gd name="connsiteX2" fmla="*/ 4273296 w 5341620"/>
              <a:gd name="connsiteY2" fmla="*/ 6858000 h 6858000"/>
              <a:gd name="connsiteX3" fmla="*/ 0 w 534162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1620" h="6858000">
                <a:moveTo>
                  <a:pt x="0" y="0"/>
                </a:moveTo>
                <a:lnTo>
                  <a:pt x="5341620" y="0"/>
                </a:lnTo>
                <a:lnTo>
                  <a:pt x="427329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2DBD2DC-B984-40C7-B411-E41C4B25894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6" r="19701"/>
          <a:stretch>
            <a:fillRect/>
          </a:stretch>
        </p:blipFill>
        <p:spPr>
          <a:xfrm>
            <a:off x="0" y="0"/>
            <a:ext cx="5349240" cy="6858000"/>
          </a:xfrm>
          <a:custGeom>
            <a:avLst/>
            <a:gdLst>
              <a:gd name="connsiteX0" fmla="*/ 0 w 5349240"/>
              <a:gd name="connsiteY0" fmla="*/ 0 h 6858000"/>
              <a:gd name="connsiteX1" fmla="*/ 5349240 w 5349240"/>
              <a:gd name="connsiteY1" fmla="*/ 0 h 6858000"/>
              <a:gd name="connsiteX2" fmla="*/ 4279392 w 5349240"/>
              <a:gd name="connsiteY2" fmla="*/ 6858000 h 6858000"/>
              <a:gd name="connsiteX3" fmla="*/ 0 w 53492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9240" h="6858000">
                <a:moveTo>
                  <a:pt x="0" y="0"/>
                </a:moveTo>
                <a:lnTo>
                  <a:pt x="5349240" y="0"/>
                </a:lnTo>
                <a:lnTo>
                  <a:pt x="42793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0" name="Group 19"/>
          <p:cNvGrpSpPr/>
          <p:nvPr/>
        </p:nvGrpSpPr>
        <p:grpSpPr>
          <a:xfrm>
            <a:off x="82437" y="74175"/>
            <a:ext cx="2696609" cy="796903"/>
            <a:chOff x="82437" y="74175"/>
            <a:chExt cx="2696609" cy="796903"/>
          </a:xfrm>
        </p:grpSpPr>
        <p:pic>
          <p:nvPicPr>
            <p:cNvPr id="18" name="Picture 17" descr="300px-NASA_logo.svg.pn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37" y="74175"/>
              <a:ext cx="792205" cy="67337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783401" y="224747"/>
              <a:ext cx="199564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75 Bold"/>
                  <a:cs typeface="HelveticaNeue LT 75 Bold"/>
                </a:rPr>
                <a:t>Jet Propulsion Laboratory</a:t>
              </a:r>
            </a:p>
            <a:p>
              <a:pPr eaLnBrk="1" hangingPunct="1"/>
              <a:r>
                <a:rPr lang="en-US" sz="8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55 Roman"/>
                  <a:cs typeface="HelveticaNeue LT 55 Roman"/>
                </a:rPr>
                <a:t>California Institute of Technology</a:t>
              </a:r>
            </a:p>
            <a:p>
              <a:pPr eaLnBrk="1" hangingPunct="1"/>
              <a:endParaRPr lang="en-US" sz="1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5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1752" y="6616700"/>
            <a:ext cx="487680" cy="254000"/>
          </a:xfrm>
        </p:spPr>
        <p:txBody>
          <a:bodyPr/>
          <a:lstStyle/>
          <a:p>
            <a:fld id="{7125010E-AF85-4248-B159-64C6DC3B173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235FEFB-D5C5-4DFE-9F0B-2D0665FD231B}"/>
              </a:ext>
            </a:extLst>
          </p:cNvPr>
          <p:cNvSpPr txBox="1"/>
          <p:nvPr/>
        </p:nvSpPr>
        <p:spPr>
          <a:xfrm>
            <a:off x="5620980" y="1081139"/>
            <a:ext cx="3982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Sol 287 (Communication Issues):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Distance </a:t>
            </a:r>
            <a:r>
              <a:rPr lang="en-US" sz="1400"/>
              <a:t>of 358m</a:t>
            </a:r>
            <a:endParaRPr lang="en-US" sz="1400" dirty="0"/>
          </a:p>
        </p:txBody>
      </p:sp>
      <p:sp>
        <p:nvSpPr>
          <p:cNvPr id="25" name="Flowchart: Manual Input 10"/>
          <p:cNvSpPr/>
          <p:nvPr/>
        </p:nvSpPr>
        <p:spPr>
          <a:xfrm rot="16200000" flipV="1">
            <a:off x="3856808" y="914400"/>
            <a:ext cx="2661920" cy="8331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10000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3912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8123"/>
              <a:gd name="connsiteX1" fmla="*/ 10051 w 10051"/>
              <a:gd name="connsiteY1" fmla="*/ 0 h 8123"/>
              <a:gd name="connsiteX2" fmla="*/ 10051 w 10051"/>
              <a:gd name="connsiteY2" fmla="*/ 3912 h 8123"/>
              <a:gd name="connsiteX3" fmla="*/ 111 w 10051"/>
              <a:gd name="connsiteY3" fmla="*/ 8123 h 8123"/>
              <a:gd name="connsiteX4" fmla="*/ 0 w 10051"/>
              <a:gd name="connsiteY4" fmla="*/ 4257 h 8123"/>
              <a:gd name="connsiteX0" fmla="*/ 0 w 10000"/>
              <a:gd name="connsiteY0" fmla="*/ 5241 h 9944"/>
              <a:gd name="connsiteX1" fmla="*/ 10000 w 10000"/>
              <a:gd name="connsiteY1" fmla="*/ 0 h 9944"/>
              <a:gd name="connsiteX2" fmla="*/ 10000 w 10000"/>
              <a:gd name="connsiteY2" fmla="*/ 4816 h 9944"/>
              <a:gd name="connsiteX3" fmla="*/ 50 w 10000"/>
              <a:gd name="connsiteY3" fmla="*/ 9944 h 9944"/>
              <a:gd name="connsiteX4" fmla="*/ 0 w 10000"/>
              <a:gd name="connsiteY4" fmla="*/ 5241 h 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44">
                <a:moveTo>
                  <a:pt x="0" y="5241"/>
                </a:moveTo>
                <a:lnTo>
                  <a:pt x="10000" y="0"/>
                </a:lnTo>
                <a:lnTo>
                  <a:pt x="10000" y="4816"/>
                </a:lnTo>
                <a:lnTo>
                  <a:pt x="50" y="9944"/>
                </a:lnTo>
                <a:cubicBezTo>
                  <a:pt x="34" y="7588"/>
                  <a:pt x="17" y="7597"/>
                  <a:pt x="0" y="5241"/>
                </a:cubicBezTo>
                <a:close/>
              </a:path>
            </a:pathLst>
          </a:custGeom>
          <a:solidFill>
            <a:srgbClr val="A578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5401A8C-3057-493C-B6EA-1AE6EE231635}"/>
              </a:ext>
            </a:extLst>
          </p:cNvPr>
          <p:cNvSpPr txBox="1"/>
          <p:nvPr/>
        </p:nvSpPr>
        <p:spPr>
          <a:xfrm>
            <a:off x="5324475" y="6269524"/>
            <a:ext cx="2625725" cy="3759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Sol 287 - PE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78E7F03-B1B4-48D8-8E67-FD916998D58A}"/>
              </a:ext>
            </a:extLst>
          </p:cNvPr>
          <p:cNvSpPr txBox="1"/>
          <p:nvPr/>
        </p:nvSpPr>
        <p:spPr>
          <a:xfrm>
            <a:off x="7974957" y="1819252"/>
            <a:ext cx="4217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/>
              <a:t>P</a:t>
            </a:r>
            <a:r>
              <a:rPr lang="en-US" sz="1400" baseline="-25000" dirty="0" err="1"/>
              <a:t>Rx_meas</a:t>
            </a:r>
            <a:r>
              <a:rPr lang="en-US" sz="1400" dirty="0"/>
              <a:t> = -96.2±1dBm</a:t>
            </a:r>
          </a:p>
          <a:p>
            <a:r>
              <a:rPr lang="en-US" sz="1400" dirty="0" err="1"/>
              <a:t>P</a:t>
            </a:r>
            <a:r>
              <a:rPr lang="en-US" sz="1400" baseline="-25000" dirty="0" err="1"/>
              <a:t>JPL_Model</a:t>
            </a:r>
            <a:r>
              <a:rPr lang="en-US" sz="1400" dirty="0"/>
              <a:t> = -81.1dBm</a:t>
            </a:r>
          </a:p>
          <a:p>
            <a:r>
              <a:rPr lang="en-US" sz="1400" dirty="0"/>
              <a:t>P</a:t>
            </a:r>
            <a:r>
              <a:rPr lang="en-US" sz="1400" baseline="-25000" dirty="0"/>
              <a:t>DTRM</a:t>
            </a:r>
            <a:r>
              <a:rPr lang="en-US" sz="1400" dirty="0"/>
              <a:t> = -99.6dBm</a:t>
            </a:r>
          </a:p>
          <a:p>
            <a:r>
              <a:rPr lang="en-US" sz="1400" dirty="0"/>
              <a:t>P</a:t>
            </a:r>
            <a:r>
              <a:rPr lang="en-US" sz="1400" baseline="-25000" dirty="0"/>
              <a:t>DPM</a:t>
            </a:r>
            <a:r>
              <a:rPr lang="en-US" sz="1400" dirty="0"/>
              <a:t> = -97.4dBm </a:t>
            </a:r>
            <a:r>
              <a:rPr lang="en-US" sz="1200" dirty="0"/>
              <a:t>(updated path loss for low transmitter)</a:t>
            </a:r>
            <a:endParaRPr lang="en-US" sz="1400" dirty="0"/>
          </a:p>
          <a:p>
            <a:r>
              <a:rPr lang="en-US" sz="1400" dirty="0"/>
              <a:t>P</a:t>
            </a:r>
            <a:r>
              <a:rPr lang="en-US" sz="1400" baseline="-25000" dirty="0"/>
              <a:t>PE</a:t>
            </a:r>
            <a:r>
              <a:rPr lang="en-US" sz="1400" dirty="0"/>
              <a:t> = -96.7dBm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498C8A0-64D4-4AD5-8F5D-2A83F1980D0D}"/>
              </a:ext>
            </a:extLst>
          </p:cNvPr>
          <p:cNvGrpSpPr/>
          <p:nvPr/>
        </p:nvGrpSpPr>
        <p:grpSpPr>
          <a:xfrm>
            <a:off x="854363" y="659939"/>
            <a:ext cx="3000403" cy="4630515"/>
            <a:chOff x="133003" y="2036619"/>
            <a:chExt cx="3000403" cy="4630515"/>
          </a:xfrm>
        </p:grpSpPr>
        <p:pic>
          <p:nvPicPr>
            <p:cNvPr id="21" name="Picture 1">
              <a:extLst>
                <a:ext uri="{FF2B5EF4-FFF2-40B4-BE49-F238E27FC236}">
                  <a16:creationId xmlns:a16="http://schemas.microsoft.com/office/drawing/2014/main" id="{2CDFF1E1-0384-4AD5-BFF7-BBBBB5C1EB28}"/>
                </a:ext>
              </a:extLst>
            </p:cNvPr>
            <p:cNvPicPr/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5400000" flipH="1">
              <a:off x="-1095586" y="3265208"/>
              <a:ext cx="4455622" cy="1998444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80B3DE6-CA07-46BF-A354-67E9839BD9C5}"/>
                </a:ext>
              </a:extLst>
            </p:cNvPr>
            <p:cNvSpPr txBox="1"/>
            <p:nvPr/>
          </p:nvSpPr>
          <p:spPr>
            <a:xfrm flipH="1">
              <a:off x="1102558" y="2476125"/>
              <a:ext cx="383438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Heli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027BA49-26CB-496B-8934-3ADE54A910EE}"/>
                </a:ext>
              </a:extLst>
            </p:cNvPr>
            <p:cNvSpPr txBox="1"/>
            <p:nvPr/>
          </p:nvSpPr>
          <p:spPr>
            <a:xfrm flipH="1">
              <a:off x="993441" y="5740750"/>
              <a:ext cx="492443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Rover</a:t>
              </a:r>
            </a:p>
          </p:txBody>
        </p:sp>
        <p:pic>
          <p:nvPicPr>
            <p:cNvPr id="22" name="Picture 5">
              <a:extLst>
                <a:ext uri="{FF2B5EF4-FFF2-40B4-BE49-F238E27FC236}">
                  <a16:creationId xmlns:a16="http://schemas.microsoft.com/office/drawing/2014/main" id="{AE5551FD-D396-43CB-91B5-ED66F6737BBC}"/>
                </a:ext>
              </a:extLst>
            </p:cNvPr>
            <p:cNvPicPr/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>
            <a:xfrm rot="5400000" flipH="1">
              <a:off x="1925885" y="5459613"/>
              <a:ext cx="1080982" cy="1334060"/>
            </a:xfrm>
            <a:prstGeom prst="rect">
              <a:avLst/>
            </a:prstGeom>
            <a:ln w="38160">
              <a:solidFill>
                <a:schemeClr val="tx1"/>
              </a:solidFill>
              <a:round/>
            </a:ln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A872A74-485A-4A6F-8FE2-98CB7F79B75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985" y="4465320"/>
            <a:ext cx="592559" cy="2111544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BC895789-55B9-45EB-804C-5DB0CFCBDE25}"/>
              </a:ext>
            </a:extLst>
          </p:cNvPr>
          <p:cNvSpPr txBox="1"/>
          <p:nvPr/>
        </p:nvSpPr>
        <p:spPr>
          <a:xfrm>
            <a:off x="9973586" y="2834231"/>
            <a:ext cx="2089649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200" dirty="0" err="1"/>
              <a:t>Winprop</a:t>
            </a:r>
            <a:r>
              <a:rPr lang="en-US" sz="1200" dirty="0"/>
              <a:t> was capable of predicting the marginal link. 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8948DAAA-D461-4AE1-91B5-D5F342C1425C}"/>
              </a:ext>
            </a:extLst>
          </p:cNvPr>
          <p:cNvCxnSpPr>
            <a:cxnSpLocks/>
          </p:cNvCxnSpPr>
          <p:nvPr/>
        </p:nvCxnSpPr>
        <p:spPr>
          <a:xfrm flipH="1" flipV="1">
            <a:off x="9432502" y="2865445"/>
            <a:ext cx="532991" cy="2151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728FF41C-FD9A-4111-BE44-ECF7F6F57FBD}"/>
              </a:ext>
            </a:extLst>
          </p:cNvPr>
          <p:cNvSpPr/>
          <p:nvPr/>
        </p:nvSpPr>
        <p:spPr>
          <a:xfrm>
            <a:off x="8038896" y="2737040"/>
            <a:ext cx="1379424" cy="22131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71BF42C-8800-48C7-8E22-851DC83BC627}"/>
              </a:ext>
            </a:extLst>
          </p:cNvPr>
          <p:cNvSpPr txBox="1"/>
          <p:nvPr/>
        </p:nvSpPr>
        <p:spPr>
          <a:xfrm>
            <a:off x="10174755" y="1145835"/>
            <a:ext cx="1895326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200" dirty="0"/>
              <a:t>JPL model is no longer applicable in adverse topology.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88DD91B-7FA2-4EEE-8B0A-8F319F88D9D4}"/>
              </a:ext>
            </a:extLst>
          </p:cNvPr>
          <p:cNvCxnSpPr/>
          <p:nvPr/>
        </p:nvCxnSpPr>
        <p:spPr>
          <a:xfrm flipH="1">
            <a:off x="9843932" y="1470440"/>
            <a:ext cx="322729" cy="74814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>
            <a:extLst>
              <a:ext uri="{FF2B5EF4-FFF2-40B4-BE49-F238E27FC236}">
                <a16:creationId xmlns:a16="http://schemas.microsoft.com/office/drawing/2014/main" id="{C00662DF-317D-4D94-8A6D-9F10915C46F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83894">
            <a:off x="4746132" y="3803317"/>
            <a:ext cx="670291" cy="777917"/>
          </a:xfrm>
          <a:prstGeom prst="rect">
            <a:avLst/>
          </a:prstGeom>
        </p:spPr>
      </p:pic>
      <p:sp>
        <p:nvSpPr>
          <p:cNvPr id="40" name="Oval 39">
            <a:extLst>
              <a:ext uri="{FF2B5EF4-FFF2-40B4-BE49-F238E27FC236}">
                <a16:creationId xmlns:a16="http://schemas.microsoft.com/office/drawing/2014/main" id="{FB5FB876-839A-4FF9-989D-491EE9942676}"/>
              </a:ext>
            </a:extLst>
          </p:cNvPr>
          <p:cNvSpPr/>
          <p:nvPr/>
        </p:nvSpPr>
        <p:spPr>
          <a:xfrm>
            <a:off x="4642088" y="3755395"/>
            <a:ext cx="706582" cy="70658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56FA2E51-AB40-41BA-8043-53AA345DDE6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74963" y="5445019"/>
          <a:ext cx="2315066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0063">
                  <a:extLst>
                    <a:ext uri="{9D8B030D-6E8A-4147-A177-3AD203B41FA5}">
                      <a16:colId xmlns:a16="http://schemas.microsoft.com/office/drawing/2014/main" val="70789256"/>
                    </a:ext>
                  </a:extLst>
                </a:gridCol>
                <a:gridCol w="671984">
                  <a:extLst>
                    <a:ext uri="{9D8B030D-6E8A-4147-A177-3AD203B41FA5}">
                      <a16:colId xmlns:a16="http://schemas.microsoft.com/office/drawing/2014/main" val="4021552583"/>
                    </a:ext>
                  </a:extLst>
                </a:gridCol>
                <a:gridCol w="553019">
                  <a:extLst>
                    <a:ext uri="{9D8B030D-6E8A-4147-A177-3AD203B41FA5}">
                      <a16:colId xmlns:a16="http://schemas.microsoft.com/office/drawing/2014/main" val="2409666529"/>
                    </a:ext>
                  </a:extLst>
                </a:gridCol>
              </a:tblGrid>
              <a:tr h="157976"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 287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200385"/>
                  </a:ext>
                </a:extLst>
              </a:tr>
              <a:tr h="134008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Heli location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-686.1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-177.9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0870553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705E4683-7CC7-4773-BB1C-EB0CF91106B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79336" y="6049539"/>
          <a:ext cx="2855518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8311">
                  <a:extLst>
                    <a:ext uri="{9D8B030D-6E8A-4147-A177-3AD203B41FA5}">
                      <a16:colId xmlns:a16="http://schemas.microsoft.com/office/drawing/2014/main" val="70789256"/>
                    </a:ext>
                  </a:extLst>
                </a:gridCol>
                <a:gridCol w="656015">
                  <a:extLst>
                    <a:ext uri="{9D8B030D-6E8A-4147-A177-3AD203B41FA5}">
                      <a16:colId xmlns:a16="http://schemas.microsoft.com/office/drawing/2014/main" val="4021552583"/>
                    </a:ext>
                  </a:extLst>
                </a:gridCol>
                <a:gridCol w="550596">
                  <a:extLst>
                    <a:ext uri="{9D8B030D-6E8A-4147-A177-3AD203B41FA5}">
                      <a16:colId xmlns:a16="http://schemas.microsoft.com/office/drawing/2014/main" val="2409666529"/>
                    </a:ext>
                  </a:extLst>
                </a:gridCol>
                <a:gridCol w="550596">
                  <a:extLst>
                    <a:ext uri="{9D8B030D-6E8A-4147-A177-3AD203B41FA5}">
                      <a16:colId xmlns:a16="http://schemas.microsoft.com/office/drawing/2014/main" val="3444380374"/>
                    </a:ext>
                  </a:extLst>
                </a:gridCol>
              </a:tblGrid>
              <a:tr h="196633"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 287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Yaw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200385"/>
                  </a:ext>
                </a:extLst>
              </a:tr>
              <a:tr h="134008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Rover location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-709.3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-534.8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-129.0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0870553"/>
                  </a:ext>
                </a:extLst>
              </a:tr>
            </a:tbl>
          </a:graphicData>
        </a:graphic>
      </p:graphicFrame>
      <p:pic>
        <p:nvPicPr>
          <p:cNvPr id="42" name="Picture 41">
            <a:extLst>
              <a:ext uri="{FF2B5EF4-FFF2-40B4-BE49-F238E27FC236}">
                <a16:creationId xmlns:a16="http://schemas.microsoft.com/office/drawing/2014/main" id="{8209D5B3-462C-4FA1-9BF1-EB4C176805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20370" y="2329983"/>
            <a:ext cx="2636779" cy="396517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18B12FBC-804A-4AD3-8BC5-DA7C8A192CAE}"/>
              </a:ext>
            </a:extLst>
          </p:cNvPr>
          <p:cNvPicPr/>
          <p:nvPr/>
        </p:nvPicPr>
        <p:blipFill rotWithShape="1">
          <a:blip r:embed="rId11"/>
          <a:srcRect l="7378" r="6684"/>
          <a:stretch/>
        </p:blipFill>
        <p:spPr bwMode="auto">
          <a:xfrm>
            <a:off x="7982903" y="4998720"/>
            <a:ext cx="4178972" cy="14071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84B4A34A-C636-418A-8345-8837CB3BCF07}"/>
              </a:ext>
            </a:extLst>
          </p:cNvPr>
          <p:cNvSpPr txBox="1"/>
          <p:nvPr/>
        </p:nvSpPr>
        <p:spPr>
          <a:xfrm>
            <a:off x="8097574" y="4713805"/>
            <a:ext cx="4019448" cy="264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i="1" dirty="0"/>
              <a:t>Rx power distribution as a function of distance and elevation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36DF856-812D-4C8C-A1B0-6557A894CE80}"/>
              </a:ext>
            </a:extLst>
          </p:cNvPr>
          <p:cNvSpPr txBox="1"/>
          <p:nvPr/>
        </p:nvSpPr>
        <p:spPr>
          <a:xfrm>
            <a:off x="5274870" y="3787"/>
            <a:ext cx="4199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Second Communication Discrepancy</a:t>
            </a:r>
          </a:p>
        </p:txBody>
      </p:sp>
    </p:spTree>
    <p:extLst>
      <p:ext uri="{BB962C8B-B14F-4D97-AF65-F5344CB8AC3E}">
        <p14:creationId xmlns:p14="http://schemas.microsoft.com/office/powerpoint/2010/main" val="2958257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159" y="0"/>
            <a:ext cx="12181841" cy="683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46F319AA-080A-4E3E-A2F1-EB08BBF0275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341620" cy="6858000"/>
          </a:xfrm>
          <a:custGeom>
            <a:avLst/>
            <a:gdLst>
              <a:gd name="connsiteX0" fmla="*/ 0 w 5341620"/>
              <a:gd name="connsiteY0" fmla="*/ 0 h 6858000"/>
              <a:gd name="connsiteX1" fmla="*/ 5341620 w 5341620"/>
              <a:gd name="connsiteY1" fmla="*/ 0 h 6858000"/>
              <a:gd name="connsiteX2" fmla="*/ 4273296 w 5341620"/>
              <a:gd name="connsiteY2" fmla="*/ 6858000 h 6858000"/>
              <a:gd name="connsiteX3" fmla="*/ 0 w 534162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1620" h="6858000">
                <a:moveTo>
                  <a:pt x="0" y="0"/>
                </a:moveTo>
                <a:lnTo>
                  <a:pt x="5341620" y="0"/>
                </a:lnTo>
                <a:lnTo>
                  <a:pt x="427329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0" name="Group 19"/>
          <p:cNvGrpSpPr/>
          <p:nvPr/>
        </p:nvGrpSpPr>
        <p:grpSpPr>
          <a:xfrm>
            <a:off x="82437" y="74175"/>
            <a:ext cx="2696609" cy="796903"/>
            <a:chOff x="82437" y="74175"/>
            <a:chExt cx="2696609" cy="796903"/>
          </a:xfrm>
        </p:grpSpPr>
        <p:pic>
          <p:nvPicPr>
            <p:cNvPr id="18" name="Picture 17" descr="300px-NASA_logo.svg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37" y="74175"/>
              <a:ext cx="792205" cy="67337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783401" y="224747"/>
              <a:ext cx="199564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75 Bold"/>
                  <a:cs typeface="HelveticaNeue LT 75 Bold"/>
                </a:rPr>
                <a:t>Jet Propulsion Laboratory</a:t>
              </a:r>
            </a:p>
            <a:p>
              <a:pPr eaLnBrk="1" hangingPunct="1"/>
              <a:r>
                <a:rPr lang="en-US" sz="8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55 Roman"/>
                  <a:cs typeface="HelveticaNeue LT 55 Roman"/>
                </a:rPr>
                <a:t>California Institute of Technology</a:t>
              </a:r>
            </a:p>
            <a:p>
              <a:pPr eaLnBrk="1" hangingPunct="1"/>
              <a:endParaRPr lang="en-US" sz="1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5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1752" y="6616700"/>
            <a:ext cx="487680" cy="254000"/>
          </a:xfrm>
        </p:spPr>
        <p:txBody>
          <a:bodyPr/>
          <a:lstStyle/>
          <a:p>
            <a:fld id="{7125010E-AF85-4248-B159-64C6DC3B173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235FEFB-D5C5-4DFE-9F0B-2D0665FD231B}"/>
              </a:ext>
            </a:extLst>
          </p:cNvPr>
          <p:cNvSpPr txBox="1"/>
          <p:nvPr/>
        </p:nvSpPr>
        <p:spPr>
          <a:xfrm>
            <a:off x="5620980" y="646799"/>
            <a:ext cx="50051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Flight 17: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Take off distance of 318m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Landing distance of 321m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Distance flown of 187m at a speed of 2.5m/s</a:t>
            </a:r>
          </a:p>
        </p:txBody>
      </p:sp>
      <p:sp>
        <p:nvSpPr>
          <p:cNvPr id="25" name="Flowchart: Manual Input 10"/>
          <p:cNvSpPr/>
          <p:nvPr/>
        </p:nvSpPr>
        <p:spPr>
          <a:xfrm rot="16200000" flipV="1">
            <a:off x="3856808" y="914400"/>
            <a:ext cx="2661920" cy="8331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10000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3912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8123"/>
              <a:gd name="connsiteX1" fmla="*/ 10051 w 10051"/>
              <a:gd name="connsiteY1" fmla="*/ 0 h 8123"/>
              <a:gd name="connsiteX2" fmla="*/ 10051 w 10051"/>
              <a:gd name="connsiteY2" fmla="*/ 3912 h 8123"/>
              <a:gd name="connsiteX3" fmla="*/ 111 w 10051"/>
              <a:gd name="connsiteY3" fmla="*/ 8123 h 8123"/>
              <a:gd name="connsiteX4" fmla="*/ 0 w 10051"/>
              <a:gd name="connsiteY4" fmla="*/ 4257 h 8123"/>
              <a:gd name="connsiteX0" fmla="*/ 0 w 10000"/>
              <a:gd name="connsiteY0" fmla="*/ 5241 h 9944"/>
              <a:gd name="connsiteX1" fmla="*/ 10000 w 10000"/>
              <a:gd name="connsiteY1" fmla="*/ 0 h 9944"/>
              <a:gd name="connsiteX2" fmla="*/ 10000 w 10000"/>
              <a:gd name="connsiteY2" fmla="*/ 4816 h 9944"/>
              <a:gd name="connsiteX3" fmla="*/ 50 w 10000"/>
              <a:gd name="connsiteY3" fmla="*/ 9944 h 9944"/>
              <a:gd name="connsiteX4" fmla="*/ 0 w 10000"/>
              <a:gd name="connsiteY4" fmla="*/ 5241 h 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44">
                <a:moveTo>
                  <a:pt x="0" y="5241"/>
                </a:moveTo>
                <a:lnTo>
                  <a:pt x="10000" y="0"/>
                </a:lnTo>
                <a:lnTo>
                  <a:pt x="10000" y="4816"/>
                </a:lnTo>
                <a:lnTo>
                  <a:pt x="50" y="9944"/>
                </a:lnTo>
                <a:cubicBezTo>
                  <a:pt x="34" y="7588"/>
                  <a:pt x="17" y="7597"/>
                  <a:pt x="0" y="5241"/>
                </a:cubicBezTo>
                <a:close/>
              </a:path>
            </a:pathLst>
          </a:custGeom>
          <a:solidFill>
            <a:srgbClr val="A578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TextBox 84"/>
          <p:cNvSpPr txBox="1"/>
          <p:nvPr/>
        </p:nvSpPr>
        <p:spPr>
          <a:xfrm>
            <a:off x="5274871" y="3787"/>
            <a:ext cx="3791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First Communication Issue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5401A8C-3057-493C-B6EA-1AE6EE231635}"/>
              </a:ext>
            </a:extLst>
          </p:cNvPr>
          <p:cNvSpPr txBox="1"/>
          <p:nvPr/>
        </p:nvSpPr>
        <p:spPr>
          <a:xfrm>
            <a:off x="5458120" y="4134413"/>
            <a:ext cx="2314280" cy="3759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Liftoff - PE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F40DECD-13E6-4706-9A60-028A350CF4CF}"/>
              </a:ext>
            </a:extLst>
          </p:cNvPr>
          <p:cNvSpPr txBox="1"/>
          <p:nvPr/>
        </p:nvSpPr>
        <p:spPr>
          <a:xfrm>
            <a:off x="8181000" y="4134413"/>
            <a:ext cx="2314280" cy="3759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Touchdown - PE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BC5542D6-2059-4F8D-AA2E-C93F848D78D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6029" y="1379700"/>
            <a:ext cx="789942" cy="3036042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758E5F0A-FD2A-4D52-B516-15917512FA75}"/>
              </a:ext>
            </a:extLst>
          </p:cNvPr>
          <p:cNvSpPr/>
          <p:nvPr/>
        </p:nvSpPr>
        <p:spPr>
          <a:xfrm>
            <a:off x="10599773" y="340746"/>
            <a:ext cx="909320" cy="90932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1BEF81E-C71C-4291-AEFC-0BA06E89B986}"/>
              </a:ext>
            </a:extLst>
          </p:cNvPr>
          <p:cNvGrpSpPr/>
          <p:nvPr/>
        </p:nvGrpSpPr>
        <p:grpSpPr>
          <a:xfrm>
            <a:off x="1358794" y="667688"/>
            <a:ext cx="2571239" cy="4459897"/>
            <a:chOff x="768486" y="1396893"/>
            <a:chExt cx="2855863" cy="4953587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5BCF1318-5C6A-4404-9428-59DB9579B153}"/>
                </a:ext>
              </a:extLst>
            </p:cNvPr>
            <p:cNvGrpSpPr/>
            <p:nvPr/>
          </p:nvGrpSpPr>
          <p:grpSpPr>
            <a:xfrm rot="5400000" flipH="1">
              <a:off x="-280376" y="2445755"/>
              <a:ext cx="4953587" cy="2855863"/>
              <a:chOff x="180360" y="18360"/>
              <a:chExt cx="11768040" cy="6784560"/>
            </a:xfrm>
          </p:grpSpPr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87899E02-BA19-4DE8-B324-DE4714B06A4C}"/>
                  </a:ext>
                </a:extLst>
              </p:cNvPr>
              <p:cNvPicPr/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/>
            </p:blipFill>
            <p:spPr>
              <a:xfrm>
                <a:off x="180360" y="18360"/>
                <a:ext cx="11768040" cy="6784560"/>
              </a:xfrm>
              <a:prstGeom prst="rect">
                <a:avLst/>
              </a:prstGeom>
              <a:ln w="38160">
                <a:solidFill>
                  <a:srgbClr val="000000"/>
                </a:solidFill>
                <a:round/>
              </a:ln>
            </p:spPr>
          </p:pic>
          <p:sp>
            <p:nvSpPr>
              <p:cNvPr id="38" name="Line 1">
                <a:extLst>
                  <a:ext uri="{FF2B5EF4-FFF2-40B4-BE49-F238E27FC236}">
                    <a16:creationId xmlns:a16="http://schemas.microsoft.com/office/drawing/2014/main" id="{F41BB0AC-DB0A-4ED9-B53E-130549B6E4FC}"/>
                  </a:ext>
                </a:extLst>
              </p:cNvPr>
              <p:cNvSpPr/>
              <p:nvPr/>
            </p:nvSpPr>
            <p:spPr>
              <a:xfrm>
                <a:off x="2468880" y="2482200"/>
                <a:ext cx="3017520" cy="535320"/>
              </a:xfrm>
              <a:prstGeom prst="line">
                <a:avLst/>
              </a:prstGeom>
              <a:ln w="38160">
                <a:solidFill>
                  <a:schemeClr val="tx1"/>
                </a:solidFill>
                <a:custDash>
                  <a:ds d="197000" sp="127000"/>
                </a:custDash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42" name="Line 2">
                <a:extLst>
                  <a:ext uri="{FF2B5EF4-FFF2-40B4-BE49-F238E27FC236}">
                    <a16:creationId xmlns:a16="http://schemas.microsoft.com/office/drawing/2014/main" id="{9308D1E6-6C0B-4155-B002-6209E8879C4E}"/>
                  </a:ext>
                </a:extLst>
              </p:cNvPr>
              <p:cNvSpPr/>
              <p:nvPr/>
            </p:nvSpPr>
            <p:spPr>
              <a:xfrm>
                <a:off x="2560320" y="274320"/>
                <a:ext cx="2926080" cy="2743200"/>
              </a:xfrm>
              <a:prstGeom prst="line">
                <a:avLst/>
              </a:prstGeom>
              <a:ln w="38160">
                <a:solidFill>
                  <a:schemeClr val="tx1"/>
                </a:solidFill>
                <a:custDash>
                  <a:ds d="197000" sp="127000"/>
                </a:custDash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/>
              <a:lstStyle/>
              <a:p>
                <a:endParaRPr lang="en-US" dirty="0"/>
              </a:p>
            </p:txBody>
          </p:sp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id="{1C1909C1-0CAF-4376-83D8-758665F79ADF}"/>
                  </a:ext>
                </a:extLst>
              </p:cNvPr>
              <p:cNvPicPr/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43068" y="324091"/>
                <a:ext cx="2372810" cy="2187615"/>
              </a:xfrm>
              <a:prstGeom prst="rect">
                <a:avLst/>
              </a:prstGeom>
              <a:ln w="38160">
                <a:solidFill>
                  <a:srgbClr val="000000"/>
                </a:solidFill>
                <a:round/>
              </a:ln>
            </p:spPr>
          </p:pic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6D80543-B9FE-4833-A308-DD26921A64B3}"/>
                </a:ext>
              </a:extLst>
            </p:cNvPr>
            <p:cNvSpPr txBox="1"/>
            <p:nvPr/>
          </p:nvSpPr>
          <p:spPr>
            <a:xfrm flipH="1">
              <a:off x="2483309" y="3939509"/>
              <a:ext cx="492443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Rover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45529BA-EEA0-48FF-A3A8-3B87A95DBD51}"/>
                </a:ext>
              </a:extLst>
            </p:cNvPr>
            <p:cNvSpPr txBox="1"/>
            <p:nvPr/>
          </p:nvSpPr>
          <p:spPr>
            <a:xfrm flipH="1">
              <a:off x="821105" y="2497149"/>
              <a:ext cx="697627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Heli Liftoff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BA0B847-2B33-4C6E-8FEB-754786D46DF6}"/>
                </a:ext>
              </a:extLst>
            </p:cNvPr>
            <p:cNvSpPr txBox="1"/>
            <p:nvPr/>
          </p:nvSpPr>
          <p:spPr>
            <a:xfrm flipH="1">
              <a:off x="2094774" y="1629626"/>
              <a:ext cx="1011815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Heli Touchdown</a:t>
              </a:r>
            </a:p>
          </p:txBody>
        </p:sp>
      </p:grp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DFE7317D-0054-4D20-BEC9-7B12A676D6A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54643" y="5329103"/>
          <a:ext cx="2315066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0063">
                  <a:extLst>
                    <a:ext uri="{9D8B030D-6E8A-4147-A177-3AD203B41FA5}">
                      <a16:colId xmlns:a16="http://schemas.microsoft.com/office/drawing/2014/main" val="70789256"/>
                    </a:ext>
                  </a:extLst>
                </a:gridCol>
                <a:gridCol w="671984">
                  <a:extLst>
                    <a:ext uri="{9D8B030D-6E8A-4147-A177-3AD203B41FA5}">
                      <a16:colId xmlns:a16="http://schemas.microsoft.com/office/drawing/2014/main" val="4021552583"/>
                    </a:ext>
                  </a:extLst>
                </a:gridCol>
                <a:gridCol w="553019">
                  <a:extLst>
                    <a:ext uri="{9D8B030D-6E8A-4147-A177-3AD203B41FA5}">
                      <a16:colId xmlns:a16="http://schemas.microsoft.com/office/drawing/2014/main" val="2409666529"/>
                    </a:ext>
                  </a:extLst>
                </a:gridCol>
              </a:tblGrid>
              <a:tr h="157976"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Flight #17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20038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Pt A 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(liftoff)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-859.3</a:t>
                      </a:r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-249.3</a:t>
                      </a:r>
                      <a:endParaRPr lang="en-US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08705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Pt B 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(touchdown)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-686.1</a:t>
                      </a:r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-177.9</a:t>
                      </a:r>
                      <a:endParaRPr lang="en-US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022031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88F6228E-4A8A-4A6A-8C5B-EEF8CBEA8A5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48856" y="6227339"/>
          <a:ext cx="2855518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8311">
                  <a:extLst>
                    <a:ext uri="{9D8B030D-6E8A-4147-A177-3AD203B41FA5}">
                      <a16:colId xmlns:a16="http://schemas.microsoft.com/office/drawing/2014/main" val="70789256"/>
                    </a:ext>
                  </a:extLst>
                </a:gridCol>
                <a:gridCol w="656015">
                  <a:extLst>
                    <a:ext uri="{9D8B030D-6E8A-4147-A177-3AD203B41FA5}">
                      <a16:colId xmlns:a16="http://schemas.microsoft.com/office/drawing/2014/main" val="4021552583"/>
                    </a:ext>
                  </a:extLst>
                </a:gridCol>
                <a:gridCol w="550596">
                  <a:extLst>
                    <a:ext uri="{9D8B030D-6E8A-4147-A177-3AD203B41FA5}">
                      <a16:colId xmlns:a16="http://schemas.microsoft.com/office/drawing/2014/main" val="2409666529"/>
                    </a:ext>
                  </a:extLst>
                </a:gridCol>
                <a:gridCol w="550596">
                  <a:extLst>
                    <a:ext uri="{9D8B030D-6E8A-4147-A177-3AD203B41FA5}">
                      <a16:colId xmlns:a16="http://schemas.microsoft.com/office/drawing/2014/main" val="3444380374"/>
                    </a:ext>
                  </a:extLst>
                </a:gridCol>
              </a:tblGrid>
              <a:tr h="196633">
                <a:tc>
                  <a:txBody>
                    <a:bodyPr/>
                    <a:lstStyle/>
                    <a:p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Flight #17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Yaw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200385"/>
                  </a:ext>
                </a:extLst>
              </a:tr>
              <a:tr h="134008"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Rover location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-663.0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-498.2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-120.4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98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0870553"/>
                  </a:ext>
                </a:extLst>
              </a:tr>
            </a:tbl>
          </a:graphicData>
        </a:graphic>
      </p:graphicFrame>
      <p:pic>
        <p:nvPicPr>
          <p:cNvPr id="33" name="Picture 32">
            <a:extLst>
              <a:ext uri="{FF2B5EF4-FFF2-40B4-BE49-F238E27FC236}">
                <a16:creationId xmlns:a16="http://schemas.microsoft.com/office/drawing/2014/main" id="{FBEED257-EDC3-4E75-8105-57F9D50F538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58731" y="1678329"/>
            <a:ext cx="2323849" cy="245383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9565931-8788-4877-A973-55B4659D51F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75644" y="1679925"/>
            <a:ext cx="2334169" cy="246959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A410D8E-8F3F-4C07-A7B1-98ACA4FBDAE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 rot="7250860">
            <a:off x="10780810" y="417446"/>
            <a:ext cx="755773" cy="87712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F1279DAC-1190-458D-B693-26D833D3A977}"/>
              </a:ext>
            </a:extLst>
          </p:cNvPr>
          <p:cNvSpPr txBox="1"/>
          <p:nvPr/>
        </p:nvSpPr>
        <p:spPr>
          <a:xfrm>
            <a:off x="5437449" y="3372949"/>
            <a:ext cx="2640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</a:rPr>
              <a:t>P</a:t>
            </a:r>
            <a:r>
              <a:rPr lang="en-US" sz="1100" baseline="-25000" dirty="0" err="1">
                <a:solidFill>
                  <a:schemeClr val="bg1"/>
                </a:solidFill>
              </a:rPr>
              <a:t>Rx_meas</a:t>
            </a:r>
            <a:r>
              <a:rPr lang="en-US" sz="1100" dirty="0">
                <a:solidFill>
                  <a:schemeClr val="bg1"/>
                </a:solidFill>
              </a:rPr>
              <a:t> = -89±1dBm</a:t>
            </a:r>
          </a:p>
          <a:p>
            <a:r>
              <a:rPr lang="en-US" sz="1100" dirty="0">
                <a:solidFill>
                  <a:schemeClr val="bg1"/>
                </a:solidFill>
              </a:rPr>
              <a:t>P</a:t>
            </a:r>
            <a:r>
              <a:rPr lang="en-US" sz="1100" baseline="-25000" dirty="0">
                <a:solidFill>
                  <a:schemeClr val="bg1"/>
                </a:solidFill>
              </a:rPr>
              <a:t>DTRM</a:t>
            </a:r>
            <a:r>
              <a:rPr lang="en-US" sz="1100" dirty="0">
                <a:solidFill>
                  <a:schemeClr val="bg1"/>
                </a:solidFill>
              </a:rPr>
              <a:t> =  -64.8 dBm</a:t>
            </a:r>
          </a:p>
          <a:p>
            <a:r>
              <a:rPr lang="en-US" sz="1100" dirty="0">
                <a:solidFill>
                  <a:schemeClr val="bg1"/>
                </a:solidFill>
              </a:rPr>
              <a:t>P</a:t>
            </a:r>
            <a:r>
              <a:rPr lang="en-US" sz="1100" baseline="-25000" dirty="0">
                <a:solidFill>
                  <a:schemeClr val="bg1"/>
                </a:solidFill>
              </a:rPr>
              <a:t>DPM</a:t>
            </a:r>
            <a:r>
              <a:rPr lang="en-US" sz="1100" dirty="0">
                <a:solidFill>
                  <a:schemeClr val="bg1"/>
                </a:solidFill>
              </a:rPr>
              <a:t> =  -78.0 dBm</a:t>
            </a:r>
          </a:p>
          <a:p>
            <a:r>
              <a:rPr lang="en-US" sz="1100" dirty="0">
                <a:solidFill>
                  <a:schemeClr val="bg1"/>
                </a:solidFill>
              </a:rPr>
              <a:t>P</a:t>
            </a:r>
            <a:r>
              <a:rPr lang="en-US" sz="1100" baseline="-25000" dirty="0">
                <a:solidFill>
                  <a:schemeClr val="bg1"/>
                </a:solidFill>
              </a:rPr>
              <a:t>PE</a:t>
            </a:r>
            <a:r>
              <a:rPr lang="en-US" sz="1100" dirty="0">
                <a:solidFill>
                  <a:schemeClr val="bg1"/>
                </a:solidFill>
              </a:rPr>
              <a:t> = -84.8 dBm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D4D3BFC-8DC7-4A8B-8461-1EA7903B351F}"/>
              </a:ext>
            </a:extLst>
          </p:cNvPr>
          <p:cNvSpPr txBox="1"/>
          <p:nvPr/>
        </p:nvSpPr>
        <p:spPr>
          <a:xfrm>
            <a:off x="8226369" y="3372949"/>
            <a:ext cx="29552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</a:rPr>
              <a:t>P</a:t>
            </a:r>
            <a:r>
              <a:rPr lang="en-US" sz="1100" baseline="-25000" dirty="0" err="1">
                <a:solidFill>
                  <a:schemeClr val="bg1"/>
                </a:solidFill>
              </a:rPr>
              <a:t>Rx_meas</a:t>
            </a:r>
            <a:r>
              <a:rPr lang="en-US" sz="1100" dirty="0">
                <a:solidFill>
                  <a:schemeClr val="bg1"/>
                </a:solidFill>
              </a:rPr>
              <a:t> = -103dBm</a:t>
            </a:r>
          </a:p>
          <a:p>
            <a:r>
              <a:rPr lang="en-US" sz="1100" dirty="0">
                <a:solidFill>
                  <a:schemeClr val="bg1"/>
                </a:solidFill>
              </a:rPr>
              <a:t>P</a:t>
            </a:r>
            <a:r>
              <a:rPr lang="en-US" sz="1100" baseline="-25000" dirty="0">
                <a:solidFill>
                  <a:schemeClr val="bg1"/>
                </a:solidFill>
              </a:rPr>
              <a:t>DTRM</a:t>
            </a:r>
            <a:r>
              <a:rPr lang="en-US" sz="1100" dirty="0">
                <a:solidFill>
                  <a:schemeClr val="bg1"/>
                </a:solidFill>
              </a:rPr>
              <a:t> = -78.5 dBm</a:t>
            </a:r>
          </a:p>
          <a:p>
            <a:r>
              <a:rPr lang="en-US" sz="1100" dirty="0">
                <a:solidFill>
                  <a:schemeClr val="bg1"/>
                </a:solidFill>
              </a:rPr>
              <a:t>P</a:t>
            </a:r>
            <a:r>
              <a:rPr lang="en-US" sz="1100" baseline="-25000" dirty="0">
                <a:solidFill>
                  <a:schemeClr val="bg1"/>
                </a:solidFill>
              </a:rPr>
              <a:t>DPM</a:t>
            </a:r>
            <a:r>
              <a:rPr lang="en-US" sz="1100" dirty="0">
                <a:solidFill>
                  <a:schemeClr val="bg1"/>
                </a:solidFill>
              </a:rPr>
              <a:t> =  -78.4 dBm</a:t>
            </a:r>
          </a:p>
          <a:p>
            <a:r>
              <a:rPr lang="en-US" sz="1100" dirty="0">
                <a:solidFill>
                  <a:schemeClr val="bg1"/>
                </a:solidFill>
              </a:rPr>
              <a:t>P</a:t>
            </a:r>
            <a:r>
              <a:rPr lang="en-US" sz="1100" baseline="-25000" dirty="0">
                <a:solidFill>
                  <a:schemeClr val="bg1"/>
                </a:solidFill>
              </a:rPr>
              <a:t>PE</a:t>
            </a:r>
            <a:r>
              <a:rPr lang="en-US" sz="1100" dirty="0">
                <a:solidFill>
                  <a:schemeClr val="bg1"/>
                </a:solidFill>
              </a:rPr>
              <a:t> = - 108.4 dBm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4AF8B960-9042-4281-9273-92C5A4B995EB}"/>
              </a:ext>
            </a:extLst>
          </p:cNvPr>
          <p:cNvPicPr/>
          <p:nvPr/>
        </p:nvPicPr>
        <p:blipFill rotWithShape="1">
          <a:blip r:embed="rId11"/>
          <a:srcRect l="7282" r="6588"/>
          <a:stretch/>
        </p:blipFill>
        <p:spPr bwMode="auto">
          <a:xfrm>
            <a:off x="5295787" y="4760087"/>
            <a:ext cx="5796342" cy="194744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20281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81841" cy="683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CEB059A-29A3-4361-B763-E0271D6345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17"/>
          <a:stretch>
            <a:fillRect/>
          </a:stretch>
        </p:blipFill>
        <p:spPr>
          <a:xfrm>
            <a:off x="0" y="0"/>
            <a:ext cx="5326380" cy="6858000"/>
          </a:xfrm>
          <a:custGeom>
            <a:avLst/>
            <a:gdLst>
              <a:gd name="connsiteX0" fmla="*/ 0 w 5326380"/>
              <a:gd name="connsiteY0" fmla="*/ 0 h 6858000"/>
              <a:gd name="connsiteX1" fmla="*/ 5326380 w 5326380"/>
              <a:gd name="connsiteY1" fmla="*/ 0 h 6858000"/>
              <a:gd name="connsiteX2" fmla="*/ 4261104 w 5326380"/>
              <a:gd name="connsiteY2" fmla="*/ 6858000 h 6858000"/>
              <a:gd name="connsiteX3" fmla="*/ 0 w 532638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6380" h="6858000">
                <a:moveTo>
                  <a:pt x="0" y="0"/>
                </a:moveTo>
                <a:lnTo>
                  <a:pt x="5326380" y="0"/>
                </a:lnTo>
                <a:lnTo>
                  <a:pt x="426110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0" name="Group 19"/>
          <p:cNvGrpSpPr/>
          <p:nvPr/>
        </p:nvGrpSpPr>
        <p:grpSpPr>
          <a:xfrm>
            <a:off x="82437" y="74175"/>
            <a:ext cx="2696609" cy="796903"/>
            <a:chOff x="82437" y="74175"/>
            <a:chExt cx="2696609" cy="796903"/>
          </a:xfrm>
        </p:grpSpPr>
        <p:pic>
          <p:nvPicPr>
            <p:cNvPr id="18" name="Picture 17" descr="300px-NASA_logo.svg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437" y="74175"/>
              <a:ext cx="792205" cy="67337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783401" y="224747"/>
              <a:ext cx="199564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75 Bold"/>
                  <a:cs typeface="HelveticaNeue LT 75 Bold"/>
                </a:rPr>
                <a:t>Jet Propulsion Laboratory</a:t>
              </a:r>
            </a:p>
            <a:p>
              <a:pPr eaLnBrk="1" hangingPunct="1"/>
              <a:r>
                <a:rPr lang="en-US" sz="8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55 Roman"/>
                  <a:cs typeface="HelveticaNeue LT 55 Roman"/>
                </a:rPr>
                <a:t>California Institute of Technology</a:t>
              </a:r>
            </a:p>
            <a:p>
              <a:pPr eaLnBrk="1" hangingPunct="1"/>
              <a:endParaRPr lang="en-US" sz="1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5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1752" y="6616700"/>
            <a:ext cx="487680" cy="254000"/>
          </a:xfrm>
        </p:spPr>
        <p:txBody>
          <a:bodyPr/>
          <a:lstStyle/>
          <a:p>
            <a:fld id="{7125010E-AF85-4248-B159-64C6DC3B1737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235FEFB-D5C5-4DFE-9F0B-2D0665FD231B}"/>
              </a:ext>
            </a:extLst>
          </p:cNvPr>
          <p:cNvSpPr txBox="1"/>
          <p:nvPr/>
        </p:nvSpPr>
        <p:spPr>
          <a:xfrm>
            <a:off x="5588323" y="811718"/>
            <a:ext cx="660367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Improved Telecom Analysis for Non Line of Sight Communication For Accurate Flight Planning was fully infused into the Ops tool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This tool shows the route for the Rover and the potential landing sites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For each landing site, the predicted received power generated using Altair </a:t>
            </a:r>
            <a:r>
              <a:rPr lang="en-US" sz="1400" dirty="0" err="1"/>
              <a:t>Winprop</a:t>
            </a:r>
            <a:r>
              <a:rPr lang="en-US" sz="1400" dirty="0"/>
              <a:t> is shown for three threshold</a:t>
            </a:r>
          </a:p>
        </p:txBody>
      </p:sp>
      <p:sp>
        <p:nvSpPr>
          <p:cNvPr id="25" name="Flowchart: Manual Input 10"/>
          <p:cNvSpPr/>
          <p:nvPr/>
        </p:nvSpPr>
        <p:spPr>
          <a:xfrm rot="16200000" flipV="1">
            <a:off x="3954780" y="903249"/>
            <a:ext cx="2661920" cy="8331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10000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3912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8123"/>
              <a:gd name="connsiteX1" fmla="*/ 10051 w 10051"/>
              <a:gd name="connsiteY1" fmla="*/ 0 h 8123"/>
              <a:gd name="connsiteX2" fmla="*/ 10051 w 10051"/>
              <a:gd name="connsiteY2" fmla="*/ 3912 h 8123"/>
              <a:gd name="connsiteX3" fmla="*/ 111 w 10051"/>
              <a:gd name="connsiteY3" fmla="*/ 8123 h 8123"/>
              <a:gd name="connsiteX4" fmla="*/ 0 w 10051"/>
              <a:gd name="connsiteY4" fmla="*/ 4257 h 8123"/>
              <a:gd name="connsiteX0" fmla="*/ 0 w 10000"/>
              <a:gd name="connsiteY0" fmla="*/ 5241 h 9944"/>
              <a:gd name="connsiteX1" fmla="*/ 10000 w 10000"/>
              <a:gd name="connsiteY1" fmla="*/ 0 h 9944"/>
              <a:gd name="connsiteX2" fmla="*/ 10000 w 10000"/>
              <a:gd name="connsiteY2" fmla="*/ 4816 h 9944"/>
              <a:gd name="connsiteX3" fmla="*/ 50 w 10000"/>
              <a:gd name="connsiteY3" fmla="*/ 9944 h 9944"/>
              <a:gd name="connsiteX4" fmla="*/ 0 w 10000"/>
              <a:gd name="connsiteY4" fmla="*/ 5241 h 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44">
                <a:moveTo>
                  <a:pt x="0" y="5241"/>
                </a:moveTo>
                <a:lnTo>
                  <a:pt x="10000" y="0"/>
                </a:lnTo>
                <a:lnTo>
                  <a:pt x="10000" y="4816"/>
                </a:lnTo>
                <a:lnTo>
                  <a:pt x="50" y="9944"/>
                </a:lnTo>
                <a:cubicBezTo>
                  <a:pt x="34" y="7588"/>
                  <a:pt x="17" y="7597"/>
                  <a:pt x="0" y="5241"/>
                </a:cubicBezTo>
                <a:close/>
              </a:path>
            </a:pathLst>
          </a:custGeom>
          <a:solidFill>
            <a:srgbClr val="A578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TextBox 84"/>
          <p:cNvSpPr txBox="1"/>
          <p:nvPr/>
        </p:nvSpPr>
        <p:spPr>
          <a:xfrm>
            <a:off x="5274870" y="3787"/>
            <a:ext cx="46870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Operation Tool used for Flight Planning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F6BBAC7-0BB3-45E8-9B57-968FA786A79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648960" y="2066290"/>
            <a:ext cx="6055360" cy="454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272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81841" cy="683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CEB059A-29A3-4361-B763-E0271D6345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17"/>
          <a:stretch>
            <a:fillRect/>
          </a:stretch>
        </p:blipFill>
        <p:spPr>
          <a:xfrm>
            <a:off x="0" y="0"/>
            <a:ext cx="5326380" cy="6858000"/>
          </a:xfrm>
          <a:custGeom>
            <a:avLst/>
            <a:gdLst>
              <a:gd name="connsiteX0" fmla="*/ 0 w 5326380"/>
              <a:gd name="connsiteY0" fmla="*/ 0 h 6858000"/>
              <a:gd name="connsiteX1" fmla="*/ 5326380 w 5326380"/>
              <a:gd name="connsiteY1" fmla="*/ 0 h 6858000"/>
              <a:gd name="connsiteX2" fmla="*/ 4261104 w 5326380"/>
              <a:gd name="connsiteY2" fmla="*/ 6858000 h 6858000"/>
              <a:gd name="connsiteX3" fmla="*/ 0 w 532638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6380" h="6858000">
                <a:moveTo>
                  <a:pt x="0" y="0"/>
                </a:moveTo>
                <a:lnTo>
                  <a:pt x="5326380" y="0"/>
                </a:lnTo>
                <a:lnTo>
                  <a:pt x="426110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0" name="Group 19"/>
          <p:cNvGrpSpPr/>
          <p:nvPr/>
        </p:nvGrpSpPr>
        <p:grpSpPr>
          <a:xfrm>
            <a:off x="82437" y="74175"/>
            <a:ext cx="2696609" cy="796903"/>
            <a:chOff x="82437" y="74175"/>
            <a:chExt cx="2696609" cy="796903"/>
          </a:xfrm>
        </p:grpSpPr>
        <p:pic>
          <p:nvPicPr>
            <p:cNvPr id="18" name="Picture 17" descr="300px-NASA_logo.svg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437" y="74175"/>
              <a:ext cx="792205" cy="67337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783401" y="224747"/>
              <a:ext cx="199564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75 Bold"/>
                  <a:cs typeface="HelveticaNeue LT 75 Bold"/>
                </a:rPr>
                <a:t>Jet Propulsion Laboratory</a:t>
              </a:r>
            </a:p>
            <a:p>
              <a:pPr eaLnBrk="1" hangingPunct="1"/>
              <a:r>
                <a:rPr lang="en-US" sz="8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55 Roman"/>
                  <a:cs typeface="HelveticaNeue LT 55 Roman"/>
                </a:rPr>
                <a:t>California Institute of Technology</a:t>
              </a:r>
            </a:p>
            <a:p>
              <a:pPr eaLnBrk="1" hangingPunct="1"/>
              <a:endParaRPr lang="en-US" sz="1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5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1752" y="6616700"/>
            <a:ext cx="487680" cy="254000"/>
          </a:xfrm>
        </p:spPr>
        <p:txBody>
          <a:bodyPr/>
          <a:lstStyle/>
          <a:p>
            <a:fld id="{7125010E-AF85-4248-B159-64C6DC3B1737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235FEFB-D5C5-4DFE-9F0B-2D0665FD231B}"/>
              </a:ext>
            </a:extLst>
          </p:cNvPr>
          <p:cNvSpPr txBox="1"/>
          <p:nvPr/>
        </p:nvSpPr>
        <p:spPr>
          <a:xfrm>
            <a:off x="5588323" y="811718"/>
            <a:ext cx="66036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We continue improving the predicts as we accumulate more statistics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We have now completed 51 flights and are currently in the most challenging location for telecom.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The error standard deviation remains under 3.1dB after 51 flights.</a:t>
            </a:r>
          </a:p>
        </p:txBody>
      </p:sp>
      <p:sp>
        <p:nvSpPr>
          <p:cNvPr id="25" name="Flowchart: Manual Input 10"/>
          <p:cNvSpPr/>
          <p:nvPr/>
        </p:nvSpPr>
        <p:spPr>
          <a:xfrm rot="16200000" flipV="1">
            <a:off x="3954780" y="903249"/>
            <a:ext cx="2661920" cy="8331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10000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3912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8123"/>
              <a:gd name="connsiteX1" fmla="*/ 10051 w 10051"/>
              <a:gd name="connsiteY1" fmla="*/ 0 h 8123"/>
              <a:gd name="connsiteX2" fmla="*/ 10051 w 10051"/>
              <a:gd name="connsiteY2" fmla="*/ 3912 h 8123"/>
              <a:gd name="connsiteX3" fmla="*/ 111 w 10051"/>
              <a:gd name="connsiteY3" fmla="*/ 8123 h 8123"/>
              <a:gd name="connsiteX4" fmla="*/ 0 w 10051"/>
              <a:gd name="connsiteY4" fmla="*/ 4257 h 8123"/>
              <a:gd name="connsiteX0" fmla="*/ 0 w 10000"/>
              <a:gd name="connsiteY0" fmla="*/ 5241 h 9944"/>
              <a:gd name="connsiteX1" fmla="*/ 10000 w 10000"/>
              <a:gd name="connsiteY1" fmla="*/ 0 h 9944"/>
              <a:gd name="connsiteX2" fmla="*/ 10000 w 10000"/>
              <a:gd name="connsiteY2" fmla="*/ 4816 h 9944"/>
              <a:gd name="connsiteX3" fmla="*/ 50 w 10000"/>
              <a:gd name="connsiteY3" fmla="*/ 9944 h 9944"/>
              <a:gd name="connsiteX4" fmla="*/ 0 w 10000"/>
              <a:gd name="connsiteY4" fmla="*/ 5241 h 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44">
                <a:moveTo>
                  <a:pt x="0" y="5241"/>
                </a:moveTo>
                <a:lnTo>
                  <a:pt x="10000" y="0"/>
                </a:lnTo>
                <a:lnTo>
                  <a:pt x="10000" y="4816"/>
                </a:lnTo>
                <a:lnTo>
                  <a:pt x="50" y="9944"/>
                </a:lnTo>
                <a:cubicBezTo>
                  <a:pt x="34" y="7588"/>
                  <a:pt x="17" y="7597"/>
                  <a:pt x="0" y="5241"/>
                </a:cubicBezTo>
                <a:close/>
              </a:path>
            </a:pathLst>
          </a:custGeom>
          <a:solidFill>
            <a:srgbClr val="A578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TextBox 84"/>
          <p:cNvSpPr txBox="1"/>
          <p:nvPr/>
        </p:nvSpPr>
        <p:spPr>
          <a:xfrm>
            <a:off x="5274870" y="3787"/>
            <a:ext cx="46870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Operation Tool used for Flight Planning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DB0CD35-FB7A-464C-AFB4-2597461E7DE3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756" y="2272728"/>
            <a:ext cx="8241119" cy="25082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66348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3"/>
          </p:nvPr>
        </p:nvSpPr>
        <p:spPr>
          <a:xfrm>
            <a:off x="0" y="6410528"/>
            <a:ext cx="12192000" cy="447472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ISSC 2023</a:t>
            </a:r>
          </a:p>
          <a:p>
            <a:r>
              <a:rPr lang="en-US" dirty="0">
                <a:solidFill>
                  <a:schemeClr val="bg1"/>
                </a:solidFill>
              </a:rPr>
              <a:t>May 1</a:t>
            </a:r>
            <a:r>
              <a:rPr lang="en-US" baseline="30000" dirty="0">
                <a:solidFill>
                  <a:schemeClr val="bg1"/>
                </a:solidFill>
              </a:rPr>
              <a:t>st</a:t>
            </a:r>
            <a:r>
              <a:rPr lang="en-US" dirty="0">
                <a:solidFill>
                  <a:schemeClr val="bg1"/>
                </a:solidFill>
              </a:rPr>
              <a:t>, 2023 | Pasadena, California, USA</a:t>
            </a:r>
          </a:p>
        </p:txBody>
      </p:sp>
      <p:pic>
        <p:nvPicPr>
          <p:cNvPr id="10" name="Picture 9" descr="300px-NASA_logo.svg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299" y="106584"/>
            <a:ext cx="792205" cy="6733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865263" y="257156"/>
            <a:ext cx="19956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u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elveticaNeue LT 75 Bold"/>
                <a:cs typeface="HelveticaNeue LT 75 Bold"/>
              </a:rPr>
              <a:t>Jet Propulsion Laboratory</a:t>
            </a:r>
          </a:p>
          <a:p>
            <a:pPr eaLnBrk="1" hangingPunct="1"/>
            <a:r>
              <a:rPr lang="en-US" sz="800" u="none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elveticaNeue LT 55 Roman"/>
                <a:cs typeface="HelveticaNeue LT 55 Roman"/>
              </a:rPr>
              <a:t>California Institute of Technology</a:t>
            </a:r>
          </a:p>
          <a:p>
            <a:pPr eaLnBrk="1" hangingPunct="1"/>
            <a:endParaRPr lang="en-US" sz="1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60890" y="1630905"/>
            <a:ext cx="877523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/>
              </a:rPr>
              <a:t>Highly Accurate Surface Propagation for Mars Helicopter mission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148121" y="1066879"/>
            <a:ext cx="64965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spc="-300" dirty="0">
                <a:ln>
                  <a:solidFill>
                    <a:schemeClr val="tx1">
                      <a:lumMod val="50000"/>
                      <a:lumOff val="50000"/>
                      <a:alpha val="54000"/>
                    </a:schemeClr>
                  </a:solidFill>
                </a:ln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tint val="23500"/>
                        <a:satMod val="160000"/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Telecommunication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92347" y="4279552"/>
            <a:ext cx="62769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i="1" u="sng" dirty="0">
                <a:solidFill>
                  <a:schemeClr val="bg1"/>
                </a:solidFill>
                <a:latin typeface="Arial Narrow" panose="020B0606020202030204" pitchFamily="34" charset="0"/>
              </a:rPr>
              <a:t>Nacer Chahat</a:t>
            </a:r>
            <a:r>
              <a:rPr lang="pt-BR" sz="1400" i="1" dirty="0">
                <a:solidFill>
                  <a:schemeClr val="bg1"/>
                </a:solidFill>
                <a:latin typeface="Arial Narrow" panose="020B0606020202030204" pitchFamily="34" charset="0"/>
              </a:rPr>
              <a:t>, </a:t>
            </a:r>
            <a:r>
              <a:rPr lang="en-US" sz="1400" i="1" dirty="0">
                <a:solidFill>
                  <a:schemeClr val="bg1"/>
                </a:solidFill>
                <a:latin typeface="Arial Narrow" panose="020B0606020202030204" pitchFamily="34" charset="0"/>
              </a:rPr>
              <a:t>Fellow of IEEE</a:t>
            </a:r>
          </a:p>
          <a:p>
            <a:r>
              <a:rPr lang="en-US" sz="1400" i="1" dirty="0">
                <a:solidFill>
                  <a:schemeClr val="bg1"/>
                </a:solidFill>
                <a:latin typeface="Arial Narrow" panose="020B0606020202030204" pitchFamily="34" charset="0"/>
              </a:rPr>
              <a:t>Gaurangi Gupta, Matthew D. Chase, and Courtney Duncan</a:t>
            </a:r>
          </a:p>
          <a:p>
            <a:r>
              <a:rPr lang="en-US" sz="1400" i="1" dirty="0">
                <a:solidFill>
                  <a:schemeClr val="bg1"/>
                </a:solidFill>
                <a:latin typeface="Arial Narrow" panose="020B0606020202030204" pitchFamily="34" charset="0"/>
              </a:rPr>
              <a:t>NASA Jet Propulsion Laboratory / California Institute of Technology</a:t>
            </a:r>
          </a:p>
        </p:txBody>
      </p:sp>
      <p:sp>
        <p:nvSpPr>
          <p:cNvPr id="2" name="Rectangle 1"/>
          <p:cNvSpPr/>
          <p:nvPr/>
        </p:nvSpPr>
        <p:spPr>
          <a:xfrm>
            <a:off x="1110413" y="5485085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© 2023 California Institute of Technology. Government sponsorship acknowledged. </a:t>
            </a:r>
          </a:p>
          <a:p>
            <a:endParaRPr lang="en-US" sz="1000" u="sng" dirty="0">
              <a:solidFill>
                <a:schemeClr val="bg1"/>
              </a:solidFill>
            </a:endParaRPr>
          </a:p>
        </p:txBody>
      </p:sp>
      <p:sp>
        <p:nvSpPr>
          <p:cNvPr id="4" name="AutoShape 2" descr="data:image/pjpeg;base64,/9j/4AAQSkZJRgABAQEAYABgAAD/2wBDAAEBAQEBAQEBAQEBAQEBAQEBAQEBAQEBAQEBAQEBAQEBAQEBAQEBAQEBAQEBAQEBAQEBAQEBAQEBAQEBAQEBAQH/2wBDAQEBAQEBAQEBAQEBAQEBAQEBAQEBAQEBAQEBAQEBAQEBAQEBAQEBAQEBAQEBAQEBAQEBAQEBAQEBAQEBAQEBAQH/wAARCABAAEA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+sCiiiv1A/PwooooAKKKKACiiigAprukaNJIypGis7u7BURFBZmZmIVVVQSzEgAAknFOrN1n/AJA+q/8AYNvv/SWWmtWl3YN2TfY4n4dfGP4RfGC21S9+EvxU+HHxRs9Ent7XWrv4deN/DPja20i5u45JbS21Ofw1qepxWE91FDNJbw3TxSTRxSPGrKjEaHi74nfDbwBqHhXSfHnxC8D+CtV8daunh/wTpni3xXoPhzUPGOvST2dtHonhay1i/s7nxBq0lzqFhbpp2kx3d4099ZxCEyXMCv8AxNf8E1/GXxK/YW8GfDT/AIKAadLquv8A7Nfj74q+IP2cP2qPDFlDLdN4Y022/wCEf1XwV8QobWBWMz6fPr922nTvCJIb/Tbzwwt9F/wsG3jg/Z7/AIK661pHiT47/wDBHnxF4f1Ky1nQde/a18K61omsabcRXmnarpOqeMfgjfabqVhdws8N1ZX1nPDdWtxE7RTQSpJGzKwJ+gxGRxo5hDCxrynh6ixCjXUVzKrhaUp1qM18MZxml11pThNbni0c2lUwUsRKioV4Sw/NRcm06eIq04U6sZWu4uM300qQlF9Gfv8AMwVSzEKqgszMQFVQMkkngADkk8AcmvljVP25v2LtE8RSeEtY/aw/Z00zxHBcmzudJvfjJ8P7e5tL1XMbWV6ZNfWKyvFkHltaXUkNwrkIYwzKD+XP/BWz4lfFT4wfH39lf/gmb8JPGGofD2L9paSbxP8AGXxXpLyx6q3wxt77V7V9Htmglgkl0z+zPCfjrW9c0rz4E8QSaRomj3NzDpVxqsN39c+E/wDgjv8A8E6fCvga18Cyfs3eGfFEUdglnf8AinxXqfiLU/HGrT+WEuNUufFEGrWV/p19dSbp2Xw8dF0+1kfZptjY26RQx8UcJhKFChWx1aup4qMqlGjhqdOUo0ozdP2tWVWcYrnnGfJTjduMeaU43SOmWJxNWvWpYSlRccPKMKtWvOcYyqyjGbp0404Sd4RkueUmkm0lF6n6WWd5aajaWuoafdW19YX1tBeWV7ZzxXVpeWl1Es9tdWtzAzw3FtcQuk0E8LvFLE6yRsyMCbNc94R8L6N4H8KeGPBXhy3ktPD3hDw9ovhfQrWWea7lttG8P6bbaTpdvJdXDyXFzJDY2kEb3E8jzTMpkldnZmPQ15j3dr2vpfe3S/meir2V9+ttr9bBWbrP/IH1X/sG33/pLLWlTXRJUeORFkjkVkkR1DI6OCrIykEMrKSGUgggkEYoTs0/MHqmu5/PN/wQ4+Fvgj43f8EufiP8JfiRo0Ov+B/iB8XPip4a8R6XLhWlsb/wz4DQXFpPtZ7LU9PnEOo6TqMIFzpup2tpf2rpc20Tr+U3xBHxp+Av7V37CP8AwT7+NBvvEFp+zD+2t8O/EnwL+I9yrKnjH4F/E34kfD9/DVviRmOzRL7QLuGCOGW8i0i6udX8HrNFbeErH7R/Zv8ADn4V/DH4PeHm8JfCX4deBvhh4VfULnV38NfD7wnoXg3QX1W9jt4rzUm0jw7YadYNf3UVpaxXF2bc3E0dtAkkjLDGFzPGfwR+DPxG8UeE/G/xB+Evw18c+M/Adzb3vgfxb4v8DeGfEniXwdeWeoQataXXhfXNY0y81PQbi11W1ttTtptLurWSDULeG8iZbiJJB9BTzuMMdjcROjKeHxVStVhSclz0K1SnOnCrF/DzclSVOolZTg1e7hE8arlUp4XCUo1VCth4UqcqiT5KtKE4TlTkt7c9OM4N3cZR2tKR+G//AAV08P8AxB/Zz/aw/Y9/4KZeE/COq+N/BHwQA+HPxj07RojLe6J4TvNV8QNBfueYrS38QaP4/wDGuhW+sXnk6XpniCPw9a6hNnV7VG+/9C/4K1/8E7td8EW/jwftRfD7SNPlsEvZ9B119V03xvYsYvMmsLjwQ+nP4mnv7dw0Dx6bpt/DPKmbGe7hkhmk/RC9srPUrO60/UbS2v8AT763ms72xvbeK6s7y0uY2huLW6tp0khuLeeJ3imgmR4pY2ZHVlYg/JMP/BPv9hqDxCfFUX7I/wCzwutm4+1i4/4VL4La1S7D+YLmPS20htJiuBL+9E0dikglxKGEgDVyRxmDr4fD0cfSxPtMJCVKjVws6UfaUZTdRU6sasJJOnKUlCpD7MrSptxTfS8PiqVevVwtShyYmaqVKVeE3yVVCNN1ISpyjdTjGLlCS+JXUknY+nvCPijRvHHhTwz418OXEl34e8X+HtF8UaFdy281pLdaN4g0221bS7iS1uUjuLZ57G7gle3njjmhZjHKiSKyjoahtre3s7eC0tIIbW0tYYra1tbaJILe2t4EWKGCCGJVjhhhjVY4oo1VI0VURQoAqavKe7te19L726X8z0Feyvv1ttfrYKKKKQBRRRQAUUUUAFFFF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583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81841" cy="683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5115A77E-5953-4ABB-BB24-C737C21385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50" t="497" r="26434"/>
          <a:stretch>
            <a:fillRect/>
          </a:stretch>
        </p:blipFill>
        <p:spPr>
          <a:xfrm>
            <a:off x="0" y="2"/>
            <a:ext cx="4431322" cy="6857998"/>
          </a:xfrm>
          <a:custGeom>
            <a:avLst/>
            <a:gdLst>
              <a:gd name="connsiteX0" fmla="*/ 0 w 4431322"/>
              <a:gd name="connsiteY0" fmla="*/ 0 h 6857998"/>
              <a:gd name="connsiteX1" fmla="*/ 4431322 w 4431322"/>
              <a:gd name="connsiteY1" fmla="*/ 0 h 6857998"/>
              <a:gd name="connsiteX2" fmla="*/ 3545058 w 4431322"/>
              <a:gd name="connsiteY2" fmla="*/ 6857998 h 6857998"/>
              <a:gd name="connsiteX3" fmla="*/ 0 w 4431322"/>
              <a:gd name="connsiteY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31322" h="6857998">
                <a:moveTo>
                  <a:pt x="0" y="0"/>
                </a:moveTo>
                <a:lnTo>
                  <a:pt x="4431322" y="0"/>
                </a:lnTo>
                <a:lnTo>
                  <a:pt x="3545058" y="6857998"/>
                </a:lnTo>
                <a:lnTo>
                  <a:pt x="0" y="6857998"/>
                </a:lnTo>
                <a:close/>
              </a:path>
            </a:pathLst>
          </a:custGeom>
        </p:spPr>
      </p:pic>
      <p:sp>
        <p:nvSpPr>
          <p:cNvPr id="25" name="Flowchart: Manual Input 10"/>
          <p:cNvSpPr/>
          <p:nvPr/>
        </p:nvSpPr>
        <p:spPr>
          <a:xfrm rot="16200000" flipV="1">
            <a:off x="2723410" y="1090692"/>
            <a:ext cx="3014505" cy="8331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10000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3912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8123"/>
              <a:gd name="connsiteX1" fmla="*/ 10051 w 10051"/>
              <a:gd name="connsiteY1" fmla="*/ 0 h 8123"/>
              <a:gd name="connsiteX2" fmla="*/ 10051 w 10051"/>
              <a:gd name="connsiteY2" fmla="*/ 3912 h 8123"/>
              <a:gd name="connsiteX3" fmla="*/ 111 w 10051"/>
              <a:gd name="connsiteY3" fmla="*/ 8123 h 8123"/>
              <a:gd name="connsiteX4" fmla="*/ 0 w 10051"/>
              <a:gd name="connsiteY4" fmla="*/ 4257 h 8123"/>
              <a:gd name="connsiteX0" fmla="*/ 0 w 10000"/>
              <a:gd name="connsiteY0" fmla="*/ 5241 h 9944"/>
              <a:gd name="connsiteX1" fmla="*/ 10000 w 10000"/>
              <a:gd name="connsiteY1" fmla="*/ 0 h 9944"/>
              <a:gd name="connsiteX2" fmla="*/ 10000 w 10000"/>
              <a:gd name="connsiteY2" fmla="*/ 4816 h 9944"/>
              <a:gd name="connsiteX3" fmla="*/ 50 w 10000"/>
              <a:gd name="connsiteY3" fmla="*/ 9944 h 9944"/>
              <a:gd name="connsiteX4" fmla="*/ 0 w 10000"/>
              <a:gd name="connsiteY4" fmla="*/ 5241 h 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44">
                <a:moveTo>
                  <a:pt x="0" y="5241"/>
                </a:moveTo>
                <a:lnTo>
                  <a:pt x="10000" y="0"/>
                </a:lnTo>
                <a:lnTo>
                  <a:pt x="10000" y="4816"/>
                </a:lnTo>
                <a:lnTo>
                  <a:pt x="50" y="9944"/>
                </a:lnTo>
                <a:cubicBezTo>
                  <a:pt x="34" y="7588"/>
                  <a:pt x="17" y="7597"/>
                  <a:pt x="0" y="5241"/>
                </a:cubicBezTo>
                <a:close/>
              </a:path>
            </a:pathLst>
          </a:custGeom>
          <a:solidFill>
            <a:srgbClr val="4F3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82437" y="74175"/>
            <a:ext cx="2696609" cy="796903"/>
            <a:chOff x="82437" y="74175"/>
            <a:chExt cx="2696609" cy="796903"/>
          </a:xfrm>
        </p:grpSpPr>
        <p:pic>
          <p:nvPicPr>
            <p:cNvPr id="18" name="Picture 17" descr="300px-NASA_logo.svg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437" y="74175"/>
              <a:ext cx="792205" cy="67337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783401" y="224747"/>
              <a:ext cx="199564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75 Bold"/>
                  <a:cs typeface="HelveticaNeue LT 75 Bold"/>
                </a:rPr>
                <a:t>Jet Propulsion Laboratory</a:t>
              </a:r>
            </a:p>
            <a:p>
              <a:pPr eaLnBrk="1" hangingPunct="1"/>
              <a:r>
                <a:rPr lang="en-US" sz="8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55 Roman"/>
                  <a:cs typeface="HelveticaNeue LT 55 Roman"/>
                </a:rPr>
                <a:t>California Institute of Technology</a:t>
              </a:r>
            </a:p>
            <a:p>
              <a:pPr eaLnBrk="1" hangingPunct="1"/>
              <a:endParaRPr lang="en-US" sz="1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5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1752" y="6616700"/>
            <a:ext cx="487680" cy="254000"/>
          </a:xfrm>
        </p:spPr>
        <p:txBody>
          <a:bodyPr/>
          <a:lstStyle/>
          <a:p>
            <a:fld id="{7125010E-AF85-4248-B159-64C6DC3B173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6228789" y="4575000"/>
            <a:ext cx="195919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Team: D. Gonzalez, N. Chahat, G. Chattopadhyay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4671970" y="57577"/>
            <a:ext cx="2994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FEW THINGS TO KNOW</a:t>
            </a:r>
            <a:endParaRPr lang="en-US" sz="2000" b="1" dirty="0">
              <a:latin typeface="Arial Narrow" panose="020B0606020202030204" pitchFamily="34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2D95D8-0EEA-4931-B3D5-126FF262DD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7902" y="994786"/>
            <a:ext cx="7510836" cy="477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709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81841" cy="683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418F1356-82CB-469E-8DED-EFC7270F88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59" r="28275"/>
          <a:stretch>
            <a:fillRect/>
          </a:stretch>
        </p:blipFill>
        <p:spPr>
          <a:xfrm>
            <a:off x="0" y="0"/>
            <a:ext cx="5323840" cy="6858000"/>
          </a:xfrm>
          <a:custGeom>
            <a:avLst/>
            <a:gdLst>
              <a:gd name="connsiteX0" fmla="*/ 0 w 5323840"/>
              <a:gd name="connsiteY0" fmla="*/ 0 h 6858000"/>
              <a:gd name="connsiteX1" fmla="*/ 5323840 w 5323840"/>
              <a:gd name="connsiteY1" fmla="*/ 0 h 6858000"/>
              <a:gd name="connsiteX2" fmla="*/ 4259072 w 5323840"/>
              <a:gd name="connsiteY2" fmla="*/ 6858000 h 6858000"/>
              <a:gd name="connsiteX3" fmla="*/ 0 w 53238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3840" h="6858000">
                <a:moveTo>
                  <a:pt x="0" y="0"/>
                </a:moveTo>
                <a:lnTo>
                  <a:pt x="5323840" y="0"/>
                </a:lnTo>
                <a:lnTo>
                  <a:pt x="425907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5" name="Flowchart: Manual Input 10"/>
          <p:cNvSpPr/>
          <p:nvPr/>
        </p:nvSpPr>
        <p:spPr>
          <a:xfrm rot="16200000" flipV="1">
            <a:off x="3954780" y="914400"/>
            <a:ext cx="2661920" cy="8331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10000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3912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8123"/>
              <a:gd name="connsiteX1" fmla="*/ 10051 w 10051"/>
              <a:gd name="connsiteY1" fmla="*/ 0 h 8123"/>
              <a:gd name="connsiteX2" fmla="*/ 10051 w 10051"/>
              <a:gd name="connsiteY2" fmla="*/ 3912 h 8123"/>
              <a:gd name="connsiteX3" fmla="*/ 111 w 10051"/>
              <a:gd name="connsiteY3" fmla="*/ 8123 h 8123"/>
              <a:gd name="connsiteX4" fmla="*/ 0 w 10051"/>
              <a:gd name="connsiteY4" fmla="*/ 4257 h 8123"/>
              <a:gd name="connsiteX0" fmla="*/ 0 w 10000"/>
              <a:gd name="connsiteY0" fmla="*/ 5241 h 9944"/>
              <a:gd name="connsiteX1" fmla="*/ 10000 w 10000"/>
              <a:gd name="connsiteY1" fmla="*/ 0 h 9944"/>
              <a:gd name="connsiteX2" fmla="*/ 10000 w 10000"/>
              <a:gd name="connsiteY2" fmla="*/ 4816 h 9944"/>
              <a:gd name="connsiteX3" fmla="*/ 50 w 10000"/>
              <a:gd name="connsiteY3" fmla="*/ 9944 h 9944"/>
              <a:gd name="connsiteX4" fmla="*/ 0 w 10000"/>
              <a:gd name="connsiteY4" fmla="*/ 5241 h 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44">
                <a:moveTo>
                  <a:pt x="0" y="5241"/>
                </a:moveTo>
                <a:lnTo>
                  <a:pt x="10000" y="0"/>
                </a:lnTo>
                <a:lnTo>
                  <a:pt x="10000" y="4816"/>
                </a:lnTo>
                <a:lnTo>
                  <a:pt x="50" y="9944"/>
                </a:lnTo>
                <a:cubicBezTo>
                  <a:pt x="34" y="7588"/>
                  <a:pt x="17" y="7597"/>
                  <a:pt x="0" y="5241"/>
                </a:cubicBezTo>
                <a:close/>
              </a:path>
            </a:pathLst>
          </a:custGeom>
          <a:solidFill>
            <a:srgbClr val="A578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82437" y="74175"/>
            <a:ext cx="2696609" cy="796903"/>
            <a:chOff x="82437" y="74175"/>
            <a:chExt cx="2696609" cy="796903"/>
          </a:xfrm>
        </p:grpSpPr>
        <p:pic>
          <p:nvPicPr>
            <p:cNvPr id="18" name="Picture 17" descr="300px-NASA_logo.svg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437" y="74175"/>
              <a:ext cx="792205" cy="67337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783401" y="224747"/>
              <a:ext cx="199564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75 Bold"/>
                  <a:cs typeface="HelveticaNeue LT 75 Bold"/>
                </a:rPr>
                <a:t>Jet Propulsion Laboratory</a:t>
              </a:r>
            </a:p>
            <a:p>
              <a:pPr eaLnBrk="1" hangingPunct="1"/>
              <a:r>
                <a:rPr lang="en-US" sz="8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55 Roman"/>
                  <a:cs typeface="HelveticaNeue LT 55 Roman"/>
                </a:rPr>
                <a:t>California Institute of Technology</a:t>
              </a:r>
            </a:p>
            <a:p>
              <a:pPr eaLnBrk="1" hangingPunct="1"/>
              <a:endParaRPr lang="en-US" sz="1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5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1752" y="6616700"/>
            <a:ext cx="487680" cy="254000"/>
          </a:xfrm>
        </p:spPr>
        <p:txBody>
          <a:bodyPr/>
          <a:lstStyle/>
          <a:p>
            <a:fld id="{7125010E-AF85-4248-B159-64C6DC3B173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6228789" y="4575000"/>
            <a:ext cx="195919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Team: D. Gonzalez, N. Chahat, G. Chattopadhyay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8028815" y="182880"/>
            <a:ext cx="3848224" cy="3489665"/>
            <a:chOff x="7033135" y="182880"/>
            <a:chExt cx="3848224" cy="3489665"/>
          </a:xfrm>
        </p:grpSpPr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3135" y="215056"/>
              <a:ext cx="3358429" cy="119283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</p:pic>
        <p:sp>
          <p:nvSpPr>
            <p:cNvPr id="58" name="TextBox 57"/>
            <p:cNvSpPr txBox="1"/>
            <p:nvPr/>
          </p:nvSpPr>
          <p:spPr>
            <a:xfrm>
              <a:off x="7289548" y="1404988"/>
              <a:ext cx="2649552" cy="24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/>
                <a:t>Helicopter antenna on its solar panel</a:t>
              </a:r>
            </a:p>
          </p:txBody>
        </p:sp>
        <p:cxnSp>
          <p:nvCxnSpPr>
            <p:cNvPr id="59" name="Straight Arrow Connector 58"/>
            <p:cNvCxnSpPr/>
            <p:nvPr/>
          </p:nvCxnSpPr>
          <p:spPr>
            <a:xfrm flipV="1">
              <a:off x="7056888" y="215056"/>
              <a:ext cx="2965670" cy="304444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7751854" y="182880"/>
              <a:ext cx="600131" cy="242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425 mm</a:t>
              </a:r>
            </a:p>
          </p:txBody>
        </p:sp>
        <p:cxnSp>
          <p:nvCxnSpPr>
            <p:cNvPr id="61" name="Straight Arrow Connector 60"/>
            <p:cNvCxnSpPr/>
            <p:nvPr/>
          </p:nvCxnSpPr>
          <p:spPr>
            <a:xfrm flipH="1" flipV="1">
              <a:off x="10122074" y="307332"/>
              <a:ext cx="316199" cy="688966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/>
            <p:cNvSpPr txBox="1"/>
            <p:nvPr/>
          </p:nvSpPr>
          <p:spPr>
            <a:xfrm>
              <a:off x="10311084" y="421558"/>
              <a:ext cx="570275" cy="242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165mm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7279902" y="3395546"/>
              <a:ext cx="2649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/>
                <a:t>FM Helicopter antenna</a:t>
              </a: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6264808" y="3297549"/>
            <a:ext cx="990867" cy="2423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i="1" dirty="0"/>
              <a:t>Antenna design</a:t>
            </a:r>
          </a:p>
        </p:txBody>
      </p:sp>
      <p:grpSp>
        <p:nvGrpSpPr>
          <p:cNvPr id="65" name="Group 64"/>
          <p:cNvGrpSpPr/>
          <p:nvPr/>
        </p:nvGrpSpPr>
        <p:grpSpPr>
          <a:xfrm>
            <a:off x="4999860" y="3779521"/>
            <a:ext cx="6858219" cy="2845208"/>
            <a:chOff x="4834844" y="1593202"/>
            <a:chExt cx="7357156" cy="3052197"/>
          </a:xfrm>
        </p:grpSpPr>
        <p:grpSp>
          <p:nvGrpSpPr>
            <p:cNvPr id="66" name="Group 65"/>
            <p:cNvGrpSpPr/>
            <p:nvPr/>
          </p:nvGrpSpPr>
          <p:grpSpPr>
            <a:xfrm>
              <a:off x="4834844" y="1645897"/>
              <a:ext cx="3783232" cy="2987300"/>
              <a:chOff x="8296948" y="1357614"/>
              <a:chExt cx="3048000" cy="2406750"/>
            </a:xfrm>
          </p:grpSpPr>
          <p:pic>
            <p:nvPicPr>
              <p:cNvPr id="70" name="Picture 6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296948" y="1357614"/>
                <a:ext cx="3048000" cy="2286000"/>
              </a:xfrm>
              <a:prstGeom prst="rect">
                <a:avLst/>
              </a:prstGeom>
            </p:spPr>
          </p:pic>
          <p:sp>
            <p:nvSpPr>
              <p:cNvPr id="71" name="TextBox 70"/>
              <p:cNvSpPr txBox="1"/>
              <p:nvPr/>
            </p:nvSpPr>
            <p:spPr>
              <a:xfrm>
                <a:off x="10172430" y="1359872"/>
                <a:ext cx="694542" cy="2221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b="1" dirty="0"/>
                  <a:t>(No blades)</a:t>
                </a: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9376862" y="3421090"/>
                <a:ext cx="404274" cy="3432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err="1"/>
                  <a:t>θ</a:t>
                </a:r>
                <a:r>
                  <a:rPr lang="en-US" sz="1100" i="1" baseline="-25000" dirty="0" err="1"/>
                  <a:t>h</a:t>
                </a:r>
                <a:endParaRPr lang="en-US" sz="1100" i="1" baseline="-25000" dirty="0"/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8330365" y="1593202"/>
              <a:ext cx="3861635" cy="3052197"/>
              <a:chOff x="8296948" y="3776770"/>
              <a:chExt cx="3177253" cy="2511268"/>
            </a:xfrm>
          </p:grpSpPr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96948" y="3776770"/>
                <a:ext cx="3177253" cy="2382940"/>
              </a:xfrm>
              <a:prstGeom prst="rect">
                <a:avLst/>
              </a:prstGeom>
            </p:spPr>
          </p:pic>
          <p:sp>
            <p:nvSpPr>
              <p:cNvPr id="69" name="TextBox 68"/>
              <p:cNvSpPr txBox="1"/>
              <p:nvPr/>
            </p:nvSpPr>
            <p:spPr>
              <a:xfrm>
                <a:off x="9420405" y="5937472"/>
                <a:ext cx="412862" cy="3505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err="1"/>
                  <a:t>θ</a:t>
                </a:r>
                <a:r>
                  <a:rPr lang="en-US" sz="1100" i="1" baseline="-25000" dirty="0" err="1"/>
                  <a:t>h</a:t>
                </a:r>
                <a:endParaRPr lang="en-US" sz="1100" i="1" baseline="-25000" dirty="0"/>
              </a:p>
            </p:txBody>
          </p:sp>
        </p:grpSp>
      </p:grpSp>
      <p:grpSp>
        <p:nvGrpSpPr>
          <p:cNvPr id="73" name="Group 72"/>
          <p:cNvGrpSpPr/>
          <p:nvPr/>
        </p:nvGrpSpPr>
        <p:grpSpPr>
          <a:xfrm>
            <a:off x="5818811" y="594360"/>
            <a:ext cx="2131446" cy="2722283"/>
            <a:chOff x="448235" y="51098"/>
            <a:chExt cx="3518648" cy="4494019"/>
          </a:xfrm>
        </p:grpSpPr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601" y="51098"/>
              <a:ext cx="1684020" cy="4389120"/>
            </a:xfrm>
            <a:prstGeom prst="rect">
              <a:avLst/>
            </a:prstGeom>
          </p:spPr>
        </p:pic>
        <p:sp>
          <p:nvSpPr>
            <p:cNvPr id="75" name="TextBox 74"/>
            <p:cNvSpPr txBox="1"/>
            <p:nvPr/>
          </p:nvSpPr>
          <p:spPr>
            <a:xfrm>
              <a:off x="448235" y="3128682"/>
              <a:ext cx="963776" cy="5080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dirty="0"/>
                <a:t>Fasteners</a:t>
              </a:r>
            </a:p>
            <a:p>
              <a:pPr algn="ctr"/>
              <a:r>
                <a:rPr lang="en-US" sz="700" dirty="0"/>
                <a:t>(PEEK)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380131" y="3263152"/>
              <a:ext cx="1586752" cy="508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/>
                <a:t>Radiating element (stainless steel)</a:t>
              </a:r>
            </a:p>
          </p:txBody>
        </p:sp>
        <p:cxnSp>
          <p:nvCxnSpPr>
            <p:cNvPr id="77" name="Straight Arrow Connector 76"/>
            <p:cNvCxnSpPr/>
            <p:nvPr/>
          </p:nvCxnSpPr>
          <p:spPr>
            <a:xfrm flipH="1" flipV="1">
              <a:off x="2026024" y="2671482"/>
              <a:ext cx="452717" cy="67235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2182907" y="3935506"/>
              <a:ext cx="1416423" cy="508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/>
                <a:t>PCB </a:t>
              </a:r>
            </a:p>
            <a:p>
              <a:pPr algn="ctr"/>
              <a:r>
                <a:rPr lang="en-US" sz="700" dirty="0"/>
                <a:t>(Arlon 85N)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42588" y="4037030"/>
              <a:ext cx="889680" cy="5080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dirty="0"/>
                <a:t>Washers</a:t>
              </a:r>
            </a:p>
            <a:p>
              <a:pPr algn="ctr"/>
              <a:r>
                <a:rPr lang="en-US" sz="700" dirty="0"/>
                <a:t>(PEEK)</a:t>
              </a:r>
            </a:p>
          </p:txBody>
        </p:sp>
        <p:cxnSp>
          <p:nvCxnSpPr>
            <p:cNvPr id="80" name="Straight Arrow Connector 79"/>
            <p:cNvCxnSpPr>
              <a:stCxn id="75" idx="3"/>
            </p:cNvCxnSpPr>
            <p:nvPr/>
          </p:nvCxnSpPr>
          <p:spPr>
            <a:xfrm flipV="1">
              <a:off x="1412011" y="3294542"/>
              <a:ext cx="291287" cy="8818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/>
            <p:nvPr/>
          </p:nvCxnSpPr>
          <p:spPr>
            <a:xfrm flipV="1">
              <a:off x="1269757" y="4244788"/>
              <a:ext cx="375267" cy="9576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/>
            <p:cNvCxnSpPr/>
            <p:nvPr/>
          </p:nvCxnSpPr>
          <p:spPr>
            <a:xfrm flipH="1" flipV="1">
              <a:off x="2384165" y="4031653"/>
              <a:ext cx="282835" cy="12505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/>
            <p:nvPr/>
          </p:nvCxnSpPr>
          <p:spPr>
            <a:xfrm flipH="1">
              <a:off x="2303484" y="3599329"/>
              <a:ext cx="202151" cy="96148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TextBox 84"/>
          <p:cNvSpPr txBox="1"/>
          <p:nvPr/>
        </p:nvSpPr>
        <p:spPr>
          <a:xfrm>
            <a:off x="5274871" y="57577"/>
            <a:ext cx="1674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HELICOPTER</a:t>
            </a:r>
          </a:p>
          <a:p>
            <a:r>
              <a:rPr lang="en-US" sz="2000" b="1" dirty="0">
                <a:latin typeface="Arial Narrow" panose="020B0606020202030204" pitchFamily="34" charset="0"/>
                <a:ea typeface="Roboto" panose="02000000000000000000" pitchFamily="2" charset="0"/>
                <a:cs typeface="Roboto" panose="02000000000000000000" pitchFamily="2" charset="0"/>
              </a:rPr>
              <a:t>ANTENNA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121AA9-DBDC-449D-A24D-597F6FFEC75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82"/>
          <a:stretch/>
        </p:blipFill>
        <p:spPr>
          <a:xfrm>
            <a:off x="8304276" y="1783822"/>
            <a:ext cx="2786511" cy="156810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61298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81841" cy="683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lowchart: Manual Input 25"/>
          <p:cNvSpPr/>
          <p:nvPr/>
        </p:nvSpPr>
        <p:spPr>
          <a:xfrm rot="16200000" flipV="1">
            <a:off x="-1092200" y="1092200"/>
            <a:ext cx="6858000" cy="4673600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6"/>
          <a:stretch/>
        </p:blipFill>
        <p:spPr>
          <a:xfrm>
            <a:off x="-406400" y="2153920"/>
            <a:ext cx="4530435" cy="2915920"/>
          </a:xfrm>
          <a:prstGeom prst="rect">
            <a:avLst/>
          </a:prstGeom>
        </p:spPr>
      </p:pic>
      <p:sp>
        <p:nvSpPr>
          <p:cNvPr id="25" name="Flowchart: Manual Input 10"/>
          <p:cNvSpPr/>
          <p:nvPr/>
        </p:nvSpPr>
        <p:spPr>
          <a:xfrm rot="16200000" flipV="1">
            <a:off x="3304540" y="914400"/>
            <a:ext cx="2661920" cy="8331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10000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3912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8123"/>
              <a:gd name="connsiteX1" fmla="*/ 10051 w 10051"/>
              <a:gd name="connsiteY1" fmla="*/ 0 h 8123"/>
              <a:gd name="connsiteX2" fmla="*/ 10051 w 10051"/>
              <a:gd name="connsiteY2" fmla="*/ 3912 h 8123"/>
              <a:gd name="connsiteX3" fmla="*/ 111 w 10051"/>
              <a:gd name="connsiteY3" fmla="*/ 8123 h 8123"/>
              <a:gd name="connsiteX4" fmla="*/ 0 w 10051"/>
              <a:gd name="connsiteY4" fmla="*/ 4257 h 8123"/>
              <a:gd name="connsiteX0" fmla="*/ 0 w 10000"/>
              <a:gd name="connsiteY0" fmla="*/ 5241 h 9944"/>
              <a:gd name="connsiteX1" fmla="*/ 10000 w 10000"/>
              <a:gd name="connsiteY1" fmla="*/ 0 h 9944"/>
              <a:gd name="connsiteX2" fmla="*/ 10000 w 10000"/>
              <a:gd name="connsiteY2" fmla="*/ 4816 h 9944"/>
              <a:gd name="connsiteX3" fmla="*/ 50 w 10000"/>
              <a:gd name="connsiteY3" fmla="*/ 9944 h 9944"/>
              <a:gd name="connsiteX4" fmla="*/ 0 w 10000"/>
              <a:gd name="connsiteY4" fmla="*/ 5241 h 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44">
                <a:moveTo>
                  <a:pt x="0" y="5241"/>
                </a:moveTo>
                <a:lnTo>
                  <a:pt x="10000" y="0"/>
                </a:lnTo>
                <a:lnTo>
                  <a:pt x="10000" y="4816"/>
                </a:lnTo>
                <a:lnTo>
                  <a:pt x="50" y="9944"/>
                </a:lnTo>
                <a:cubicBezTo>
                  <a:pt x="34" y="7588"/>
                  <a:pt x="17" y="7597"/>
                  <a:pt x="0" y="5241"/>
                </a:cubicBezTo>
                <a:close/>
              </a:path>
            </a:pathLst>
          </a:custGeom>
          <a:solidFill>
            <a:srgbClr val="A578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82437" y="74175"/>
            <a:ext cx="2696609" cy="796903"/>
            <a:chOff x="82437" y="74175"/>
            <a:chExt cx="2696609" cy="796903"/>
          </a:xfrm>
        </p:grpSpPr>
        <p:pic>
          <p:nvPicPr>
            <p:cNvPr id="18" name="Picture 17" descr="300px-NASA_logo.svg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437" y="74175"/>
              <a:ext cx="792205" cy="67337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783401" y="224747"/>
              <a:ext cx="199564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 u="none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75 Bold"/>
                  <a:cs typeface="HelveticaNeue LT 75 Bold"/>
                </a:rPr>
                <a:t>Jet Propulsion Laboratory</a:t>
              </a:r>
            </a:p>
            <a:p>
              <a:pPr eaLnBrk="1" hangingPunct="1"/>
              <a:r>
                <a:rPr lang="en-US" sz="800" u="none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55 Roman"/>
                  <a:cs typeface="HelveticaNeue LT 55 Roman"/>
                </a:rPr>
                <a:t>California Institute of Technology</a:t>
              </a:r>
            </a:p>
            <a:p>
              <a:pPr eaLnBrk="1" hangingPunct="1"/>
              <a:endParaRPr lang="en-US" sz="18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243223" y="826652"/>
            <a:ext cx="6623657" cy="4876516"/>
            <a:chOff x="559903" y="1365227"/>
            <a:chExt cx="8729135" cy="6426614"/>
          </a:xfrm>
        </p:grpSpPr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450" y="1388523"/>
              <a:ext cx="1505045" cy="223199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</p:pic>
        <p:sp>
          <p:nvSpPr>
            <p:cNvPr id="68" name="TextBox 67"/>
            <p:cNvSpPr txBox="1"/>
            <p:nvPr/>
          </p:nvSpPr>
          <p:spPr>
            <a:xfrm>
              <a:off x="559903" y="3617660"/>
              <a:ext cx="164519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i="1" dirty="0"/>
                <a:t>Antenna design</a:t>
              </a: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2324740" y="1388522"/>
              <a:ext cx="3760693" cy="2229362"/>
              <a:chOff x="533401" y="4459218"/>
              <a:chExt cx="3760693" cy="2229362"/>
            </a:xfrm>
          </p:grpSpPr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33401" y="4459218"/>
                <a:ext cx="3760693" cy="222936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</p:pic>
          <p:sp>
            <p:nvSpPr>
              <p:cNvPr id="76" name="TextBox 75"/>
              <p:cNvSpPr txBox="1"/>
              <p:nvPr/>
            </p:nvSpPr>
            <p:spPr>
              <a:xfrm>
                <a:off x="910801" y="5568782"/>
                <a:ext cx="164519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Antenna</a:t>
                </a: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3225992" y="3617660"/>
              <a:ext cx="20699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i="1" dirty="0"/>
                <a:t>Antenna on M2020 Rover</a:t>
              </a:r>
            </a:p>
          </p:txBody>
        </p:sp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6820" y="1365227"/>
              <a:ext cx="2972481" cy="222936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</p:pic>
        <p:sp>
          <p:nvSpPr>
            <p:cNvPr id="74" name="TextBox 73"/>
            <p:cNvSpPr txBox="1"/>
            <p:nvPr/>
          </p:nvSpPr>
          <p:spPr>
            <a:xfrm>
              <a:off x="6036600" y="3617660"/>
              <a:ext cx="325243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i="1" dirty="0"/>
                <a:t>Antenna testing  on M2020 Rover mockup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586682" y="7447073"/>
              <a:ext cx="1645194" cy="344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i="1" dirty="0"/>
                <a:t>FM Antenna</a:t>
              </a: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4624631" y="57577"/>
            <a:ext cx="1674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ROVER</a:t>
            </a:r>
          </a:p>
          <a:p>
            <a:r>
              <a:rPr lang="en-US" sz="2000" b="1" dirty="0">
                <a:latin typeface="Arial Narrow" panose="020B0606020202030204" pitchFamily="34" charset="0"/>
                <a:ea typeface="Roboto" panose="02000000000000000000" pitchFamily="2" charset="0"/>
                <a:cs typeface="Roboto" panose="02000000000000000000" pitchFamily="2" charset="0"/>
              </a:rPr>
              <a:t>ANTENNA</a:t>
            </a:r>
          </a:p>
        </p:txBody>
      </p:sp>
      <p:pic>
        <p:nvPicPr>
          <p:cNvPr id="79" name="Picture 7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77725" y="3301504"/>
            <a:ext cx="3882360" cy="2774176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7121894" y="3151012"/>
            <a:ext cx="35044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Helicopter Base Station Antenna (HBA) </a:t>
            </a:r>
            <a:r>
              <a:rPr lang="en-US" sz="1050" b="1" dirty="0"/>
              <a:t>radiation</a:t>
            </a:r>
            <a:r>
              <a:rPr lang="en-US" sz="1100" b="1" dirty="0"/>
              <a:t> pattern </a:t>
            </a:r>
          </a:p>
        </p:txBody>
      </p:sp>
      <p:pic>
        <p:nvPicPr>
          <p:cNvPr id="84" name="Picture 8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488" y="2810509"/>
            <a:ext cx="1121272" cy="2598623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5589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81841" cy="683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747" y="598005"/>
            <a:ext cx="8001000" cy="5000625"/>
          </a:xfrm>
          <a:prstGeom prst="rect">
            <a:avLst/>
          </a:prstGeom>
        </p:spPr>
      </p:pic>
      <p:sp>
        <p:nvSpPr>
          <p:cNvPr id="25" name="Flowchart: Manual Input 10"/>
          <p:cNvSpPr/>
          <p:nvPr/>
        </p:nvSpPr>
        <p:spPr>
          <a:xfrm rot="16200000" flipV="1">
            <a:off x="3954780" y="914400"/>
            <a:ext cx="2661920" cy="8331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10000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3912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8123"/>
              <a:gd name="connsiteX1" fmla="*/ 10051 w 10051"/>
              <a:gd name="connsiteY1" fmla="*/ 0 h 8123"/>
              <a:gd name="connsiteX2" fmla="*/ 10051 w 10051"/>
              <a:gd name="connsiteY2" fmla="*/ 3912 h 8123"/>
              <a:gd name="connsiteX3" fmla="*/ 111 w 10051"/>
              <a:gd name="connsiteY3" fmla="*/ 8123 h 8123"/>
              <a:gd name="connsiteX4" fmla="*/ 0 w 10051"/>
              <a:gd name="connsiteY4" fmla="*/ 4257 h 8123"/>
              <a:gd name="connsiteX0" fmla="*/ 0 w 10000"/>
              <a:gd name="connsiteY0" fmla="*/ 5241 h 9944"/>
              <a:gd name="connsiteX1" fmla="*/ 10000 w 10000"/>
              <a:gd name="connsiteY1" fmla="*/ 0 h 9944"/>
              <a:gd name="connsiteX2" fmla="*/ 10000 w 10000"/>
              <a:gd name="connsiteY2" fmla="*/ 4816 h 9944"/>
              <a:gd name="connsiteX3" fmla="*/ 50 w 10000"/>
              <a:gd name="connsiteY3" fmla="*/ 9944 h 9944"/>
              <a:gd name="connsiteX4" fmla="*/ 0 w 10000"/>
              <a:gd name="connsiteY4" fmla="*/ 5241 h 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44">
                <a:moveTo>
                  <a:pt x="0" y="5241"/>
                </a:moveTo>
                <a:lnTo>
                  <a:pt x="10000" y="0"/>
                </a:lnTo>
                <a:lnTo>
                  <a:pt x="10000" y="4816"/>
                </a:lnTo>
                <a:lnTo>
                  <a:pt x="50" y="9944"/>
                </a:lnTo>
                <a:cubicBezTo>
                  <a:pt x="34" y="7588"/>
                  <a:pt x="17" y="7597"/>
                  <a:pt x="0" y="5241"/>
                </a:cubicBezTo>
                <a:close/>
              </a:path>
            </a:pathLst>
          </a:custGeom>
          <a:solidFill>
            <a:srgbClr val="A578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lowchart: Manual Input 25"/>
          <p:cNvSpPr/>
          <p:nvPr/>
        </p:nvSpPr>
        <p:spPr>
          <a:xfrm rot="16200000" flipV="1">
            <a:off x="-767080" y="767080"/>
            <a:ext cx="6858000" cy="5323840"/>
          </a:xfrm>
          <a:prstGeom prst="flowChartManualInpu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4" r="13090"/>
          <a:stretch>
            <a:fillRect/>
          </a:stretch>
        </p:blipFill>
        <p:spPr>
          <a:xfrm>
            <a:off x="0" y="2804124"/>
            <a:ext cx="4888474" cy="4053875"/>
          </a:xfrm>
          <a:custGeom>
            <a:avLst/>
            <a:gdLst>
              <a:gd name="connsiteX0" fmla="*/ 0 w 4888474"/>
              <a:gd name="connsiteY0" fmla="*/ 0 h 4053875"/>
              <a:gd name="connsiteX1" fmla="*/ 4888474 w 4888474"/>
              <a:gd name="connsiteY1" fmla="*/ 0 h 4053875"/>
              <a:gd name="connsiteX2" fmla="*/ 4259072 w 4888474"/>
              <a:gd name="connsiteY2" fmla="*/ 4053875 h 4053875"/>
              <a:gd name="connsiteX3" fmla="*/ 0 w 4888474"/>
              <a:gd name="connsiteY3" fmla="*/ 4053875 h 405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8474" h="4053875">
                <a:moveTo>
                  <a:pt x="0" y="0"/>
                </a:moveTo>
                <a:lnTo>
                  <a:pt x="4888474" y="0"/>
                </a:lnTo>
                <a:lnTo>
                  <a:pt x="4259072" y="4053875"/>
                </a:lnTo>
                <a:lnTo>
                  <a:pt x="0" y="4053875"/>
                </a:lnTo>
                <a:close/>
              </a:path>
            </a:pathLst>
          </a:custGeom>
        </p:spPr>
      </p:pic>
      <p:grpSp>
        <p:nvGrpSpPr>
          <p:cNvPr id="20" name="Group 19"/>
          <p:cNvGrpSpPr/>
          <p:nvPr/>
        </p:nvGrpSpPr>
        <p:grpSpPr>
          <a:xfrm>
            <a:off x="82437" y="74175"/>
            <a:ext cx="2696609" cy="796903"/>
            <a:chOff x="82437" y="74175"/>
            <a:chExt cx="2696609" cy="796903"/>
          </a:xfrm>
        </p:grpSpPr>
        <p:pic>
          <p:nvPicPr>
            <p:cNvPr id="18" name="Picture 17" descr="300px-NASA_logo.svg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437" y="74175"/>
              <a:ext cx="792205" cy="67337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783401" y="224747"/>
              <a:ext cx="199564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75 Bold"/>
                  <a:cs typeface="HelveticaNeue LT 75 Bold"/>
                </a:rPr>
                <a:t>Jet Propulsion Laboratory</a:t>
              </a:r>
            </a:p>
            <a:p>
              <a:pPr eaLnBrk="1" hangingPunct="1"/>
              <a:r>
                <a:rPr lang="en-US" sz="8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55 Roman"/>
                  <a:cs typeface="HelveticaNeue LT 55 Roman"/>
                </a:rPr>
                <a:t>California Institute of Technology</a:t>
              </a:r>
            </a:p>
            <a:p>
              <a:pPr eaLnBrk="1" hangingPunct="1"/>
              <a:endParaRPr lang="en-US" sz="1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5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1752" y="6616700"/>
            <a:ext cx="487680" cy="254000"/>
          </a:xfrm>
        </p:spPr>
        <p:txBody>
          <a:bodyPr/>
          <a:lstStyle/>
          <a:p>
            <a:fld id="{7125010E-AF85-4248-B159-64C6DC3B173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6228789" y="4575000"/>
            <a:ext cx="195919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Team: D. Gonzalez, N. Chahat, G. Chattopadhyay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274871" y="57577"/>
            <a:ext cx="1674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LINK BUDGET</a:t>
            </a:r>
            <a:r>
              <a:rPr lang="en-US" sz="2000" b="1" dirty="0">
                <a:latin typeface="Arial Narrow" panose="020B0606020202030204" pitchFamily="34" charset="0"/>
                <a:ea typeface="Roboto" panose="02000000000000000000" pitchFamily="2" charset="0"/>
                <a:cs typeface="Roboto" panose="02000000000000000000" pitchFamily="2" charset="0"/>
              </a:rPr>
              <a:t> CALCULATION</a:t>
            </a:r>
            <a:endParaRPr lang="en-US" sz="2000" b="1" dirty="0">
              <a:latin typeface="Arial Narrow" panose="020B060602020203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588323" y="1069901"/>
            <a:ext cx="66036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Propagation Link while the helicopter is on the ground: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612984" y="1347657"/>
            <a:ext cx="54633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Map coverage assuming min, mean, max polarization loss with blade rotating.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6101495" y="4450374"/>
            <a:ext cx="5425026" cy="620111"/>
            <a:chOff x="2458433" y="6143018"/>
            <a:chExt cx="5783031" cy="661033"/>
          </a:xfrm>
        </p:grpSpPr>
        <p:sp>
          <p:nvSpPr>
            <p:cNvPr id="47" name="Rectangle 46"/>
            <p:cNvSpPr/>
            <p:nvPr/>
          </p:nvSpPr>
          <p:spPr>
            <a:xfrm>
              <a:off x="2656912" y="6369008"/>
              <a:ext cx="121920" cy="6321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458433" y="6401510"/>
              <a:ext cx="536901" cy="2706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Rover</a:t>
              </a:r>
            </a:p>
          </p:txBody>
        </p:sp>
        <p:grpSp>
          <p:nvGrpSpPr>
            <p:cNvPr id="49" name="Group 48"/>
            <p:cNvGrpSpPr/>
            <p:nvPr/>
          </p:nvGrpSpPr>
          <p:grpSpPr>
            <a:xfrm rot="5400000">
              <a:off x="4666595" y="6126250"/>
              <a:ext cx="661032" cy="694569"/>
              <a:chOff x="4199309" y="4863995"/>
              <a:chExt cx="1842922" cy="1936414"/>
            </a:xfrm>
          </p:grpSpPr>
          <p:pic>
            <p:nvPicPr>
              <p:cNvPr id="53" name="Picture 5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99309" y="4863995"/>
                <a:ext cx="1842922" cy="1828800"/>
              </a:xfrm>
              <a:prstGeom prst="rect">
                <a:avLst/>
              </a:prstGeom>
              <a:noFill/>
              <a:ln w="19050">
                <a:noFill/>
              </a:ln>
            </p:spPr>
          </p:pic>
          <p:cxnSp>
            <p:nvCxnSpPr>
              <p:cNvPr id="86" name="Straight Arrow Connector 85"/>
              <p:cNvCxnSpPr/>
              <p:nvPr/>
            </p:nvCxnSpPr>
            <p:spPr>
              <a:xfrm>
                <a:off x="5121758" y="5787880"/>
                <a:ext cx="0" cy="769620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headEnd w="sm" len="sm"/>
                <a:tailEnd type="triangle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Arrow Connector 86"/>
              <p:cNvCxnSpPr/>
              <p:nvPr/>
            </p:nvCxnSpPr>
            <p:spPr>
              <a:xfrm>
                <a:off x="5114189" y="5787880"/>
                <a:ext cx="685800" cy="0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headEnd w="sm" len="sm"/>
                <a:tailEnd type="triangle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Box 87"/>
              <p:cNvSpPr txBox="1"/>
              <p:nvPr/>
            </p:nvSpPr>
            <p:spPr>
              <a:xfrm rot="16200000">
                <a:off x="5417888" y="5613038"/>
                <a:ext cx="629800" cy="5030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i="1" dirty="0"/>
                  <a:t>x</a:t>
                </a: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 rot="16200000">
                <a:off x="4643286" y="6236351"/>
                <a:ext cx="625036" cy="5030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i="1" dirty="0"/>
                  <a:t>z</a:t>
                </a:r>
              </a:p>
            </p:txBody>
          </p:sp>
          <p:sp>
            <p:nvSpPr>
              <p:cNvPr id="90" name="Arc 89"/>
              <p:cNvSpPr/>
              <p:nvPr/>
            </p:nvSpPr>
            <p:spPr>
              <a:xfrm rot="10800000" flipH="1">
                <a:off x="4855240" y="5835498"/>
                <a:ext cx="525957" cy="527562"/>
              </a:xfrm>
              <a:prstGeom prst="arc">
                <a:avLst/>
              </a:prstGeom>
              <a:ln w="1270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 rot="16200000">
                <a:off x="5147257" y="5932282"/>
                <a:ext cx="715554" cy="5030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dirty="0" err="1"/>
                  <a:t>θ</a:t>
                </a:r>
                <a:r>
                  <a:rPr lang="en-US" sz="500" i="1" baseline="-25000" dirty="0" err="1"/>
                  <a:t>h</a:t>
                </a:r>
                <a:endParaRPr lang="en-US" sz="500" i="1" baseline="-25000" dirty="0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5362058" y="6337741"/>
              <a:ext cx="2879406" cy="270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Azimuth angle </a:t>
              </a:r>
              <a:r>
                <a:rPr lang="el-GR" sz="1050" dirty="0"/>
                <a:t>θ</a:t>
              </a:r>
              <a:r>
                <a:rPr lang="en-US" sz="1050" baseline="-25000" dirty="0"/>
                <a:t>h</a:t>
              </a:r>
              <a:r>
                <a:rPr lang="en-US" sz="1050" dirty="0"/>
                <a:t> = [0°-359°]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>
              <a:off x="2978127" y="6401510"/>
              <a:ext cx="1593873" cy="0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3404668" y="6143018"/>
              <a:ext cx="1025615" cy="2706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Link geometry</a:t>
              </a: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567034" y="5146038"/>
            <a:ext cx="3152107" cy="793532"/>
            <a:chOff x="720725" y="1972972"/>
            <a:chExt cx="3152107" cy="793532"/>
          </a:xfrm>
        </p:grpSpPr>
        <p:grpSp>
          <p:nvGrpSpPr>
            <p:cNvPr id="93" name="Group 92"/>
            <p:cNvGrpSpPr/>
            <p:nvPr/>
          </p:nvGrpSpPr>
          <p:grpSpPr>
            <a:xfrm>
              <a:off x="720725" y="1972972"/>
              <a:ext cx="3152107" cy="496397"/>
              <a:chOff x="720725" y="1972972"/>
              <a:chExt cx="3152107" cy="496397"/>
            </a:xfrm>
          </p:grpSpPr>
          <p:sp>
            <p:nvSpPr>
              <p:cNvPr id="96" name="Rectangle 95"/>
              <p:cNvSpPr/>
              <p:nvPr/>
            </p:nvSpPr>
            <p:spPr>
              <a:xfrm>
                <a:off x="720725" y="2012950"/>
                <a:ext cx="463550" cy="190500"/>
              </a:xfrm>
              <a:prstGeom prst="rect">
                <a:avLst/>
              </a:prstGeom>
              <a:solidFill>
                <a:srgbClr val="A8D08D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720725" y="2278869"/>
                <a:ext cx="463550" cy="190500"/>
              </a:xfrm>
              <a:prstGeom prst="rect">
                <a:avLst/>
              </a:prstGeom>
              <a:solidFill>
                <a:srgbClr val="E1EFD8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1184275" y="1972972"/>
                <a:ext cx="239841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50" dirty="0"/>
                  <a:t>Received power of &gt;-99dBm </a:t>
                </a:r>
                <a:r>
                  <a:rPr lang="en-US" sz="1050" dirty="0">
                    <a:sym typeface="Wingdings" panose="05000000000000000000" pitchFamily="2" charset="2"/>
                  </a:rPr>
                  <a:t></a:t>
                </a:r>
                <a:r>
                  <a:rPr lang="en-US" sz="1050" dirty="0"/>
                  <a:t> 250kbps</a:t>
                </a: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1184275" y="2213684"/>
                <a:ext cx="2688557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50" dirty="0"/>
                  <a:t>Received power of [-108, -99] </a:t>
                </a:r>
                <a:r>
                  <a:rPr lang="en-US" sz="1050" dirty="0" err="1"/>
                  <a:t>dBm</a:t>
                </a:r>
                <a:r>
                  <a:rPr lang="en-US" sz="1050" dirty="0"/>
                  <a:t> </a:t>
                </a:r>
                <a:r>
                  <a:rPr lang="en-US" sz="1050" dirty="0">
                    <a:sym typeface="Wingdings" panose="05000000000000000000" pitchFamily="2" charset="2"/>
                  </a:rPr>
                  <a:t></a:t>
                </a:r>
                <a:r>
                  <a:rPr lang="en-US" sz="1050" dirty="0"/>
                  <a:t> 20kbps</a:t>
                </a:r>
              </a:p>
            </p:txBody>
          </p:sp>
        </p:grpSp>
        <p:sp>
          <p:nvSpPr>
            <p:cNvPr id="94" name="TextBox 93"/>
            <p:cNvSpPr txBox="1"/>
            <p:nvPr/>
          </p:nvSpPr>
          <p:spPr>
            <a:xfrm>
              <a:off x="1193800" y="2504894"/>
              <a:ext cx="5838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No link</a:t>
              </a: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720725" y="2552157"/>
              <a:ext cx="463550" cy="190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439569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81841" cy="683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704" y="594360"/>
            <a:ext cx="8001000" cy="5000625"/>
          </a:xfrm>
          <a:prstGeom prst="rect">
            <a:avLst/>
          </a:prstGeom>
        </p:spPr>
      </p:pic>
      <p:sp>
        <p:nvSpPr>
          <p:cNvPr id="25" name="Flowchart: Manual Input 10"/>
          <p:cNvSpPr/>
          <p:nvPr/>
        </p:nvSpPr>
        <p:spPr>
          <a:xfrm rot="16200000" flipV="1">
            <a:off x="3954780" y="914400"/>
            <a:ext cx="2661920" cy="8331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10000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3912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8123"/>
              <a:gd name="connsiteX1" fmla="*/ 10051 w 10051"/>
              <a:gd name="connsiteY1" fmla="*/ 0 h 8123"/>
              <a:gd name="connsiteX2" fmla="*/ 10051 w 10051"/>
              <a:gd name="connsiteY2" fmla="*/ 3912 h 8123"/>
              <a:gd name="connsiteX3" fmla="*/ 111 w 10051"/>
              <a:gd name="connsiteY3" fmla="*/ 8123 h 8123"/>
              <a:gd name="connsiteX4" fmla="*/ 0 w 10051"/>
              <a:gd name="connsiteY4" fmla="*/ 4257 h 8123"/>
              <a:gd name="connsiteX0" fmla="*/ 0 w 10000"/>
              <a:gd name="connsiteY0" fmla="*/ 5241 h 9944"/>
              <a:gd name="connsiteX1" fmla="*/ 10000 w 10000"/>
              <a:gd name="connsiteY1" fmla="*/ 0 h 9944"/>
              <a:gd name="connsiteX2" fmla="*/ 10000 w 10000"/>
              <a:gd name="connsiteY2" fmla="*/ 4816 h 9944"/>
              <a:gd name="connsiteX3" fmla="*/ 50 w 10000"/>
              <a:gd name="connsiteY3" fmla="*/ 9944 h 9944"/>
              <a:gd name="connsiteX4" fmla="*/ 0 w 10000"/>
              <a:gd name="connsiteY4" fmla="*/ 5241 h 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44">
                <a:moveTo>
                  <a:pt x="0" y="5241"/>
                </a:moveTo>
                <a:lnTo>
                  <a:pt x="10000" y="0"/>
                </a:lnTo>
                <a:lnTo>
                  <a:pt x="10000" y="4816"/>
                </a:lnTo>
                <a:lnTo>
                  <a:pt x="50" y="9944"/>
                </a:lnTo>
                <a:cubicBezTo>
                  <a:pt x="34" y="7588"/>
                  <a:pt x="17" y="7597"/>
                  <a:pt x="0" y="5241"/>
                </a:cubicBezTo>
                <a:close/>
              </a:path>
            </a:pathLst>
          </a:custGeom>
          <a:solidFill>
            <a:srgbClr val="A578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lowchart: Manual Input 25"/>
          <p:cNvSpPr/>
          <p:nvPr/>
        </p:nvSpPr>
        <p:spPr>
          <a:xfrm rot="16200000" flipV="1">
            <a:off x="-767080" y="767080"/>
            <a:ext cx="6858000" cy="5323840"/>
          </a:xfrm>
          <a:prstGeom prst="flowChartManualInpu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4" r="13090"/>
          <a:stretch>
            <a:fillRect/>
          </a:stretch>
        </p:blipFill>
        <p:spPr>
          <a:xfrm>
            <a:off x="0" y="2804124"/>
            <a:ext cx="4888474" cy="4053875"/>
          </a:xfrm>
          <a:custGeom>
            <a:avLst/>
            <a:gdLst>
              <a:gd name="connsiteX0" fmla="*/ 0 w 4888474"/>
              <a:gd name="connsiteY0" fmla="*/ 0 h 4053875"/>
              <a:gd name="connsiteX1" fmla="*/ 4888474 w 4888474"/>
              <a:gd name="connsiteY1" fmla="*/ 0 h 4053875"/>
              <a:gd name="connsiteX2" fmla="*/ 4259072 w 4888474"/>
              <a:gd name="connsiteY2" fmla="*/ 4053875 h 4053875"/>
              <a:gd name="connsiteX3" fmla="*/ 0 w 4888474"/>
              <a:gd name="connsiteY3" fmla="*/ 4053875 h 405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8474" h="4053875">
                <a:moveTo>
                  <a:pt x="0" y="0"/>
                </a:moveTo>
                <a:lnTo>
                  <a:pt x="4888474" y="0"/>
                </a:lnTo>
                <a:lnTo>
                  <a:pt x="4259072" y="4053875"/>
                </a:lnTo>
                <a:lnTo>
                  <a:pt x="0" y="4053875"/>
                </a:lnTo>
                <a:close/>
              </a:path>
            </a:pathLst>
          </a:custGeom>
        </p:spPr>
      </p:pic>
      <p:grpSp>
        <p:nvGrpSpPr>
          <p:cNvPr id="20" name="Group 19"/>
          <p:cNvGrpSpPr/>
          <p:nvPr/>
        </p:nvGrpSpPr>
        <p:grpSpPr>
          <a:xfrm>
            <a:off x="82437" y="74175"/>
            <a:ext cx="2696609" cy="796903"/>
            <a:chOff x="82437" y="74175"/>
            <a:chExt cx="2696609" cy="796903"/>
          </a:xfrm>
        </p:grpSpPr>
        <p:pic>
          <p:nvPicPr>
            <p:cNvPr id="18" name="Picture 17" descr="300px-NASA_logo.svg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437" y="74175"/>
              <a:ext cx="792205" cy="67337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783401" y="224747"/>
              <a:ext cx="199564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75 Bold"/>
                  <a:cs typeface="HelveticaNeue LT 75 Bold"/>
                </a:rPr>
                <a:t>Jet Propulsion Laboratory</a:t>
              </a:r>
            </a:p>
            <a:p>
              <a:pPr eaLnBrk="1" hangingPunct="1"/>
              <a:r>
                <a:rPr lang="en-US" sz="8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55 Roman"/>
                  <a:cs typeface="HelveticaNeue LT 55 Roman"/>
                </a:rPr>
                <a:t>California Institute of Technology</a:t>
              </a:r>
            </a:p>
            <a:p>
              <a:pPr eaLnBrk="1" hangingPunct="1"/>
              <a:endParaRPr lang="en-US" sz="1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5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1752" y="6616700"/>
            <a:ext cx="487680" cy="254000"/>
          </a:xfrm>
        </p:spPr>
        <p:txBody>
          <a:bodyPr/>
          <a:lstStyle/>
          <a:p>
            <a:fld id="{7125010E-AF85-4248-B159-64C6DC3B173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6228789" y="4575000"/>
            <a:ext cx="195919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Team: D. Gonzalez, N. Chahat, G. Chattopadhyay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274871" y="57577"/>
            <a:ext cx="1674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LINK BUDGET</a:t>
            </a:r>
            <a:r>
              <a:rPr lang="en-US" sz="2000" b="1" dirty="0">
                <a:latin typeface="Arial Narrow" panose="020B0606020202030204" pitchFamily="34" charset="0"/>
                <a:ea typeface="Roboto" panose="02000000000000000000" pitchFamily="2" charset="0"/>
                <a:cs typeface="Roboto" panose="02000000000000000000" pitchFamily="2" charset="0"/>
              </a:rPr>
              <a:t> CALCULATION</a:t>
            </a:r>
            <a:endParaRPr lang="en-US" sz="2000" b="1" dirty="0">
              <a:latin typeface="Arial Narrow" panose="020B060602020203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588323" y="1069901"/>
            <a:ext cx="66036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Propagation Link while the helicopter is flying: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612984" y="1347657"/>
            <a:ext cx="54633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Map coverage assuming min, mean, max polarization loss with blade rotating.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6101495" y="4450374"/>
            <a:ext cx="5425026" cy="620111"/>
            <a:chOff x="2458433" y="6143018"/>
            <a:chExt cx="5783031" cy="661033"/>
          </a:xfrm>
        </p:grpSpPr>
        <p:sp>
          <p:nvSpPr>
            <p:cNvPr id="47" name="Rectangle 46"/>
            <p:cNvSpPr/>
            <p:nvPr/>
          </p:nvSpPr>
          <p:spPr>
            <a:xfrm>
              <a:off x="2656912" y="6369008"/>
              <a:ext cx="121920" cy="6321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458433" y="6401510"/>
              <a:ext cx="536901" cy="2706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Rover</a:t>
              </a:r>
            </a:p>
          </p:txBody>
        </p:sp>
        <p:grpSp>
          <p:nvGrpSpPr>
            <p:cNvPr id="49" name="Group 48"/>
            <p:cNvGrpSpPr/>
            <p:nvPr/>
          </p:nvGrpSpPr>
          <p:grpSpPr>
            <a:xfrm rot="5400000">
              <a:off x="4666595" y="6126250"/>
              <a:ext cx="661032" cy="694569"/>
              <a:chOff x="4199309" y="4863995"/>
              <a:chExt cx="1842922" cy="1936414"/>
            </a:xfrm>
          </p:grpSpPr>
          <p:pic>
            <p:nvPicPr>
              <p:cNvPr id="53" name="Picture 5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99309" y="4863995"/>
                <a:ext cx="1842922" cy="1828800"/>
              </a:xfrm>
              <a:prstGeom prst="rect">
                <a:avLst/>
              </a:prstGeom>
              <a:noFill/>
              <a:ln w="19050">
                <a:noFill/>
              </a:ln>
            </p:spPr>
          </p:pic>
          <p:cxnSp>
            <p:nvCxnSpPr>
              <p:cNvPr id="86" name="Straight Arrow Connector 85"/>
              <p:cNvCxnSpPr/>
              <p:nvPr/>
            </p:nvCxnSpPr>
            <p:spPr>
              <a:xfrm>
                <a:off x="5121758" y="5787880"/>
                <a:ext cx="0" cy="769620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headEnd w="sm" len="sm"/>
                <a:tailEnd type="triangle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Arrow Connector 86"/>
              <p:cNvCxnSpPr/>
              <p:nvPr/>
            </p:nvCxnSpPr>
            <p:spPr>
              <a:xfrm>
                <a:off x="5114189" y="5787880"/>
                <a:ext cx="685800" cy="0"/>
              </a:xfrm>
              <a:prstGeom prst="straightConnector1">
                <a:avLst/>
              </a:prstGeom>
              <a:ln w="6350">
                <a:solidFill>
                  <a:schemeClr val="tx1"/>
                </a:solidFill>
                <a:headEnd w="sm" len="sm"/>
                <a:tailEnd type="triangle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Box 87"/>
              <p:cNvSpPr txBox="1"/>
              <p:nvPr/>
            </p:nvSpPr>
            <p:spPr>
              <a:xfrm rot="16200000">
                <a:off x="5417888" y="5613038"/>
                <a:ext cx="629800" cy="5030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i="1" dirty="0"/>
                  <a:t>x</a:t>
                </a: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 rot="16200000">
                <a:off x="4643286" y="6236351"/>
                <a:ext cx="625036" cy="5030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i="1" dirty="0"/>
                  <a:t>z</a:t>
                </a:r>
              </a:p>
            </p:txBody>
          </p:sp>
          <p:sp>
            <p:nvSpPr>
              <p:cNvPr id="90" name="Arc 89"/>
              <p:cNvSpPr/>
              <p:nvPr/>
            </p:nvSpPr>
            <p:spPr>
              <a:xfrm rot="10800000" flipH="1">
                <a:off x="4855240" y="5835498"/>
                <a:ext cx="525957" cy="527562"/>
              </a:xfrm>
              <a:prstGeom prst="arc">
                <a:avLst/>
              </a:prstGeom>
              <a:ln w="12700">
                <a:solidFill>
                  <a:schemeClr val="tx1"/>
                </a:solidFill>
                <a:tailEnd type="triangl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900"/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 rot="16200000">
                <a:off x="5147257" y="5932282"/>
                <a:ext cx="715554" cy="5030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00" dirty="0" err="1"/>
                  <a:t>θ</a:t>
                </a:r>
                <a:r>
                  <a:rPr lang="en-US" sz="500" i="1" baseline="-25000" dirty="0" err="1"/>
                  <a:t>h</a:t>
                </a:r>
                <a:endParaRPr lang="en-US" sz="500" i="1" baseline="-25000" dirty="0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5362058" y="6337741"/>
              <a:ext cx="2879406" cy="270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Azimuth angle </a:t>
              </a:r>
              <a:r>
                <a:rPr lang="el-GR" sz="1050" dirty="0"/>
                <a:t>θ</a:t>
              </a:r>
              <a:r>
                <a:rPr lang="en-US" sz="1050" baseline="-25000" dirty="0"/>
                <a:t>h</a:t>
              </a:r>
              <a:r>
                <a:rPr lang="en-US" sz="1050" dirty="0"/>
                <a:t> = [0°-359°]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>
              <a:off x="2978127" y="6401510"/>
              <a:ext cx="1593873" cy="0"/>
            </a:xfrm>
            <a:prstGeom prst="straightConnector1">
              <a:avLst/>
            </a:prstGeom>
            <a:ln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3404668" y="6143018"/>
              <a:ext cx="1025615" cy="2706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Link geometry</a:t>
              </a: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567034" y="5146038"/>
            <a:ext cx="3152107" cy="793532"/>
            <a:chOff x="720725" y="1972972"/>
            <a:chExt cx="3152107" cy="793532"/>
          </a:xfrm>
        </p:grpSpPr>
        <p:grpSp>
          <p:nvGrpSpPr>
            <p:cNvPr id="93" name="Group 92"/>
            <p:cNvGrpSpPr/>
            <p:nvPr/>
          </p:nvGrpSpPr>
          <p:grpSpPr>
            <a:xfrm>
              <a:off x="720725" y="1972972"/>
              <a:ext cx="3152107" cy="496397"/>
              <a:chOff x="720725" y="1972972"/>
              <a:chExt cx="3152107" cy="496397"/>
            </a:xfrm>
          </p:grpSpPr>
          <p:sp>
            <p:nvSpPr>
              <p:cNvPr id="96" name="Rectangle 95"/>
              <p:cNvSpPr/>
              <p:nvPr/>
            </p:nvSpPr>
            <p:spPr>
              <a:xfrm>
                <a:off x="720725" y="2012950"/>
                <a:ext cx="463550" cy="190500"/>
              </a:xfrm>
              <a:prstGeom prst="rect">
                <a:avLst/>
              </a:prstGeom>
              <a:solidFill>
                <a:srgbClr val="A8D08D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720725" y="2278869"/>
                <a:ext cx="463550" cy="190500"/>
              </a:xfrm>
              <a:prstGeom prst="rect">
                <a:avLst/>
              </a:prstGeom>
              <a:solidFill>
                <a:srgbClr val="E1EFD8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1184275" y="1972972"/>
                <a:ext cx="239841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50" dirty="0"/>
                  <a:t>Received power of &gt;-99dBm </a:t>
                </a:r>
                <a:r>
                  <a:rPr lang="en-US" sz="1050" dirty="0">
                    <a:sym typeface="Wingdings" panose="05000000000000000000" pitchFamily="2" charset="2"/>
                  </a:rPr>
                  <a:t></a:t>
                </a:r>
                <a:r>
                  <a:rPr lang="en-US" sz="1050" dirty="0"/>
                  <a:t> 250kbps</a:t>
                </a: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1184275" y="2213684"/>
                <a:ext cx="2688557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50" dirty="0"/>
                  <a:t>Received power of [-108, -99] </a:t>
                </a:r>
                <a:r>
                  <a:rPr lang="en-US" sz="1050" dirty="0" err="1"/>
                  <a:t>dBm</a:t>
                </a:r>
                <a:r>
                  <a:rPr lang="en-US" sz="1050" dirty="0"/>
                  <a:t> </a:t>
                </a:r>
                <a:r>
                  <a:rPr lang="en-US" sz="1050" dirty="0">
                    <a:sym typeface="Wingdings" panose="05000000000000000000" pitchFamily="2" charset="2"/>
                  </a:rPr>
                  <a:t></a:t>
                </a:r>
                <a:r>
                  <a:rPr lang="en-US" sz="1050" dirty="0"/>
                  <a:t> 20kbps</a:t>
                </a:r>
              </a:p>
            </p:txBody>
          </p:sp>
        </p:grpSp>
        <p:sp>
          <p:nvSpPr>
            <p:cNvPr id="94" name="TextBox 93"/>
            <p:cNvSpPr txBox="1"/>
            <p:nvPr/>
          </p:nvSpPr>
          <p:spPr>
            <a:xfrm>
              <a:off x="1193800" y="2504894"/>
              <a:ext cx="5838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No link</a:t>
              </a: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720725" y="2552157"/>
              <a:ext cx="463550" cy="190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3944384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81841" cy="683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lowchart: Manual Input 10"/>
          <p:cNvSpPr/>
          <p:nvPr/>
        </p:nvSpPr>
        <p:spPr>
          <a:xfrm rot="16200000" flipV="1">
            <a:off x="3954780" y="914400"/>
            <a:ext cx="2661920" cy="8331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10000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3912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8123"/>
              <a:gd name="connsiteX1" fmla="*/ 10051 w 10051"/>
              <a:gd name="connsiteY1" fmla="*/ 0 h 8123"/>
              <a:gd name="connsiteX2" fmla="*/ 10051 w 10051"/>
              <a:gd name="connsiteY2" fmla="*/ 3912 h 8123"/>
              <a:gd name="connsiteX3" fmla="*/ 111 w 10051"/>
              <a:gd name="connsiteY3" fmla="*/ 8123 h 8123"/>
              <a:gd name="connsiteX4" fmla="*/ 0 w 10051"/>
              <a:gd name="connsiteY4" fmla="*/ 4257 h 8123"/>
              <a:gd name="connsiteX0" fmla="*/ 0 w 10000"/>
              <a:gd name="connsiteY0" fmla="*/ 5241 h 9944"/>
              <a:gd name="connsiteX1" fmla="*/ 10000 w 10000"/>
              <a:gd name="connsiteY1" fmla="*/ 0 h 9944"/>
              <a:gd name="connsiteX2" fmla="*/ 10000 w 10000"/>
              <a:gd name="connsiteY2" fmla="*/ 4816 h 9944"/>
              <a:gd name="connsiteX3" fmla="*/ 50 w 10000"/>
              <a:gd name="connsiteY3" fmla="*/ 9944 h 9944"/>
              <a:gd name="connsiteX4" fmla="*/ 0 w 10000"/>
              <a:gd name="connsiteY4" fmla="*/ 5241 h 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44">
                <a:moveTo>
                  <a:pt x="0" y="5241"/>
                </a:moveTo>
                <a:lnTo>
                  <a:pt x="10000" y="0"/>
                </a:lnTo>
                <a:lnTo>
                  <a:pt x="10000" y="4816"/>
                </a:lnTo>
                <a:lnTo>
                  <a:pt x="50" y="9944"/>
                </a:lnTo>
                <a:cubicBezTo>
                  <a:pt x="34" y="7588"/>
                  <a:pt x="17" y="7597"/>
                  <a:pt x="0" y="5241"/>
                </a:cubicBezTo>
                <a:close/>
              </a:path>
            </a:pathLst>
          </a:custGeom>
          <a:solidFill>
            <a:srgbClr val="A578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82437" y="74175"/>
            <a:ext cx="2696609" cy="796903"/>
            <a:chOff x="82437" y="74175"/>
            <a:chExt cx="2696609" cy="796903"/>
          </a:xfrm>
        </p:grpSpPr>
        <p:pic>
          <p:nvPicPr>
            <p:cNvPr id="18" name="Picture 17" descr="300px-NASA_logo.svg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437" y="74175"/>
              <a:ext cx="792205" cy="67337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783401" y="224747"/>
              <a:ext cx="199564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75 Bold"/>
                  <a:cs typeface="HelveticaNeue LT 75 Bold"/>
                </a:rPr>
                <a:t>Jet Propulsion Laboratory</a:t>
              </a:r>
            </a:p>
            <a:p>
              <a:pPr eaLnBrk="1" hangingPunct="1"/>
              <a:r>
                <a:rPr lang="en-US" sz="800" u="none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55 Roman"/>
                  <a:cs typeface="HelveticaNeue LT 55 Roman"/>
                </a:rPr>
                <a:t>California Institute of Technology</a:t>
              </a:r>
            </a:p>
            <a:p>
              <a:pPr eaLnBrk="1" hangingPunct="1"/>
              <a:endParaRPr lang="en-US" sz="18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5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1752" y="6616700"/>
            <a:ext cx="487680" cy="254000"/>
          </a:xfrm>
        </p:spPr>
        <p:txBody>
          <a:bodyPr/>
          <a:lstStyle/>
          <a:p>
            <a:fld id="{7125010E-AF85-4248-B159-64C6DC3B173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6228789" y="4575000"/>
            <a:ext cx="195919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Team: D. Gonzalez, N. Chahat, G. Chattopadhyay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274871" y="57577"/>
            <a:ext cx="19420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FIELD TEST FOR VALIDATION</a:t>
            </a:r>
          </a:p>
        </p:txBody>
      </p:sp>
      <p:pic>
        <p:nvPicPr>
          <p:cNvPr id="42" name="Picture 41"/>
          <p:cNvPicPr/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7" b="25220"/>
          <a:stretch/>
        </p:blipFill>
        <p:spPr>
          <a:xfrm>
            <a:off x="0" y="0"/>
            <a:ext cx="5323840" cy="3089532"/>
          </a:xfrm>
          <a:custGeom>
            <a:avLst/>
            <a:gdLst>
              <a:gd name="connsiteX0" fmla="*/ 0 w 5323840"/>
              <a:gd name="connsiteY0" fmla="*/ 0 h 3089532"/>
              <a:gd name="connsiteX1" fmla="*/ 5323840 w 5323840"/>
              <a:gd name="connsiteY1" fmla="*/ 0 h 3089532"/>
              <a:gd name="connsiteX2" fmla="*/ 4844162 w 5323840"/>
              <a:gd name="connsiteY2" fmla="*/ 3089532 h 3089532"/>
              <a:gd name="connsiteX3" fmla="*/ 0 w 5323840"/>
              <a:gd name="connsiteY3" fmla="*/ 3089532 h 3089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3840" h="3089532">
                <a:moveTo>
                  <a:pt x="0" y="0"/>
                </a:moveTo>
                <a:lnTo>
                  <a:pt x="5323840" y="0"/>
                </a:lnTo>
                <a:lnTo>
                  <a:pt x="4844162" y="3089532"/>
                </a:lnTo>
                <a:lnTo>
                  <a:pt x="0" y="3089532"/>
                </a:lnTo>
                <a:close/>
              </a:path>
            </a:pathLst>
          </a:custGeom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92" b="5466"/>
          <a:stretch/>
        </p:blipFill>
        <p:spPr>
          <a:xfrm>
            <a:off x="1" y="3083353"/>
            <a:ext cx="4845121" cy="3774647"/>
          </a:xfrm>
          <a:custGeom>
            <a:avLst/>
            <a:gdLst>
              <a:gd name="connsiteX0" fmla="*/ 0 w 4845121"/>
              <a:gd name="connsiteY0" fmla="*/ 0 h 3774647"/>
              <a:gd name="connsiteX1" fmla="*/ 4845121 w 4845121"/>
              <a:gd name="connsiteY1" fmla="*/ 0 h 3774647"/>
              <a:gd name="connsiteX2" fmla="*/ 4259072 w 4845121"/>
              <a:gd name="connsiteY2" fmla="*/ 3774647 h 3774647"/>
              <a:gd name="connsiteX3" fmla="*/ 0 w 4845121"/>
              <a:gd name="connsiteY3" fmla="*/ 3774647 h 3774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5121" h="3774647">
                <a:moveTo>
                  <a:pt x="0" y="0"/>
                </a:moveTo>
                <a:lnTo>
                  <a:pt x="4845121" y="0"/>
                </a:lnTo>
                <a:lnTo>
                  <a:pt x="4259072" y="3774647"/>
                </a:lnTo>
                <a:lnTo>
                  <a:pt x="0" y="3774647"/>
                </a:lnTo>
                <a:close/>
              </a:path>
            </a:pathLst>
          </a:custGeom>
        </p:spPr>
      </p:pic>
      <p:grpSp>
        <p:nvGrpSpPr>
          <p:cNvPr id="43" name="Group 42"/>
          <p:cNvGrpSpPr/>
          <p:nvPr/>
        </p:nvGrpSpPr>
        <p:grpSpPr>
          <a:xfrm>
            <a:off x="5959684" y="849354"/>
            <a:ext cx="5439276" cy="2645686"/>
            <a:chOff x="229444" y="2017754"/>
            <a:chExt cx="4658376" cy="2265853"/>
          </a:xfrm>
        </p:grpSpPr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61228" y="2094747"/>
              <a:ext cx="4572000" cy="1981377"/>
            </a:xfrm>
            <a:prstGeom prst="rect">
              <a:avLst/>
            </a:prstGeom>
          </p:spPr>
        </p:pic>
        <p:sp>
          <p:nvSpPr>
            <p:cNvPr id="57" name="TextBox 56"/>
            <p:cNvSpPr txBox="1"/>
            <p:nvPr/>
          </p:nvSpPr>
          <p:spPr>
            <a:xfrm>
              <a:off x="3880160" y="2538600"/>
              <a:ext cx="60625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L</a:t>
              </a:r>
              <a:r>
                <a:rPr lang="en-US" sz="900" baseline="-25000" dirty="0"/>
                <a:t>c</a:t>
              </a:r>
              <a:r>
                <a:rPr lang="en-US" sz="900" dirty="0"/>
                <a:t>=5.5dB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466518" y="2506314"/>
              <a:ext cx="88357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P</a:t>
              </a:r>
              <a:r>
                <a:rPr lang="en-US" sz="900" baseline="-25000" dirty="0"/>
                <a:t>out</a:t>
              </a:r>
              <a:r>
                <a:rPr lang="en-US" sz="900" dirty="0"/>
                <a:t>=28.65dBm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302066" y="3079923"/>
              <a:ext cx="41069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/>
                <a:t>P</a:t>
              </a:r>
              <a:r>
                <a:rPr lang="en-US" sz="900" baseline="-25000" dirty="0"/>
                <a:t>meas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219121" y="4021997"/>
              <a:ext cx="58060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ROVER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29444" y="2017754"/>
              <a:ext cx="2591362" cy="2024501"/>
            </a:xfrm>
            <a:prstGeom prst="rect">
              <a:avLst/>
            </a:prstGeom>
            <a:noFill/>
            <a:ln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3627372" y="2017754"/>
              <a:ext cx="1260448" cy="2024501"/>
            </a:xfrm>
            <a:prstGeom prst="rect">
              <a:avLst/>
            </a:prstGeom>
            <a:noFill/>
            <a:ln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062902" y="4021997"/>
              <a:ext cx="42351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HELI</a:t>
              </a:r>
            </a:p>
          </p:txBody>
        </p:sp>
      </p:grpSp>
      <p:pic>
        <p:nvPicPr>
          <p:cNvPr id="64" name="Picture 63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4"/>
          <a:stretch/>
        </p:blipFill>
        <p:spPr bwMode="auto">
          <a:xfrm>
            <a:off x="6504050" y="3645005"/>
            <a:ext cx="4590669" cy="301792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73746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81841" cy="683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81815D46-A761-4457-8B71-9F9AE4082F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52" r="11126"/>
          <a:stretch>
            <a:fillRect/>
          </a:stretch>
        </p:blipFill>
        <p:spPr>
          <a:xfrm>
            <a:off x="0" y="0"/>
            <a:ext cx="5323840" cy="6858000"/>
          </a:xfrm>
          <a:custGeom>
            <a:avLst/>
            <a:gdLst>
              <a:gd name="connsiteX0" fmla="*/ 0 w 5323840"/>
              <a:gd name="connsiteY0" fmla="*/ 0 h 6858000"/>
              <a:gd name="connsiteX1" fmla="*/ 5323840 w 5323840"/>
              <a:gd name="connsiteY1" fmla="*/ 0 h 6858000"/>
              <a:gd name="connsiteX2" fmla="*/ 4259072 w 5323840"/>
              <a:gd name="connsiteY2" fmla="*/ 6858000 h 6858000"/>
              <a:gd name="connsiteX3" fmla="*/ 0 w 53238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3840" h="6858000">
                <a:moveTo>
                  <a:pt x="0" y="0"/>
                </a:moveTo>
                <a:lnTo>
                  <a:pt x="5323840" y="0"/>
                </a:lnTo>
                <a:lnTo>
                  <a:pt x="425907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5" name="Flowchart: Manual Input 10"/>
          <p:cNvSpPr/>
          <p:nvPr/>
        </p:nvSpPr>
        <p:spPr>
          <a:xfrm rot="16200000" flipV="1">
            <a:off x="3954780" y="903249"/>
            <a:ext cx="2661920" cy="8331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10000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3912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8123"/>
              <a:gd name="connsiteX1" fmla="*/ 10051 w 10051"/>
              <a:gd name="connsiteY1" fmla="*/ 0 h 8123"/>
              <a:gd name="connsiteX2" fmla="*/ 10051 w 10051"/>
              <a:gd name="connsiteY2" fmla="*/ 3912 h 8123"/>
              <a:gd name="connsiteX3" fmla="*/ 111 w 10051"/>
              <a:gd name="connsiteY3" fmla="*/ 8123 h 8123"/>
              <a:gd name="connsiteX4" fmla="*/ 0 w 10051"/>
              <a:gd name="connsiteY4" fmla="*/ 4257 h 8123"/>
              <a:gd name="connsiteX0" fmla="*/ 0 w 10000"/>
              <a:gd name="connsiteY0" fmla="*/ 5241 h 9944"/>
              <a:gd name="connsiteX1" fmla="*/ 10000 w 10000"/>
              <a:gd name="connsiteY1" fmla="*/ 0 h 9944"/>
              <a:gd name="connsiteX2" fmla="*/ 10000 w 10000"/>
              <a:gd name="connsiteY2" fmla="*/ 4816 h 9944"/>
              <a:gd name="connsiteX3" fmla="*/ 50 w 10000"/>
              <a:gd name="connsiteY3" fmla="*/ 9944 h 9944"/>
              <a:gd name="connsiteX4" fmla="*/ 0 w 10000"/>
              <a:gd name="connsiteY4" fmla="*/ 5241 h 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44">
                <a:moveTo>
                  <a:pt x="0" y="5241"/>
                </a:moveTo>
                <a:lnTo>
                  <a:pt x="10000" y="0"/>
                </a:lnTo>
                <a:lnTo>
                  <a:pt x="10000" y="4816"/>
                </a:lnTo>
                <a:lnTo>
                  <a:pt x="50" y="9944"/>
                </a:lnTo>
                <a:cubicBezTo>
                  <a:pt x="34" y="7588"/>
                  <a:pt x="17" y="7597"/>
                  <a:pt x="0" y="5241"/>
                </a:cubicBezTo>
                <a:close/>
              </a:path>
            </a:pathLst>
          </a:custGeom>
          <a:solidFill>
            <a:srgbClr val="A578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82437" y="74175"/>
            <a:ext cx="2696609" cy="796903"/>
            <a:chOff x="82437" y="74175"/>
            <a:chExt cx="2696609" cy="796903"/>
          </a:xfrm>
        </p:grpSpPr>
        <p:pic>
          <p:nvPicPr>
            <p:cNvPr id="18" name="Picture 17" descr="300px-NASA_logo.svg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437" y="74175"/>
              <a:ext cx="792205" cy="67337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783401" y="224747"/>
              <a:ext cx="199564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 u="none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75 Bold"/>
                  <a:cs typeface="HelveticaNeue LT 75 Bold"/>
                </a:rPr>
                <a:t>Jet Propulsion Laboratory</a:t>
              </a:r>
            </a:p>
            <a:p>
              <a:pPr eaLnBrk="1" hangingPunct="1"/>
              <a:r>
                <a:rPr lang="en-US" sz="800" u="none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55 Roman"/>
                  <a:cs typeface="HelveticaNeue LT 55 Roman"/>
                </a:rPr>
                <a:t>California Institute of Technology</a:t>
              </a:r>
            </a:p>
            <a:p>
              <a:pPr eaLnBrk="1" hangingPunct="1"/>
              <a:endParaRPr lang="en-US" sz="18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5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1752" y="6616700"/>
            <a:ext cx="487680" cy="254000"/>
          </a:xfrm>
        </p:spPr>
        <p:txBody>
          <a:bodyPr/>
          <a:lstStyle/>
          <a:p>
            <a:fld id="{7125010E-AF85-4248-B159-64C6DC3B173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6228789" y="4575000"/>
            <a:ext cx="195919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solidFill>
                  <a:schemeClr val="bg1"/>
                </a:solidFill>
              </a:rPr>
              <a:t>Team: D. Gonzalez, N. Chahat, G. Chattopadhyay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793031" y="57577"/>
            <a:ext cx="3791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WHAT ABOUT ON MARS?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235FEFB-D5C5-4DFE-9F0B-2D0665FD231B}"/>
              </a:ext>
            </a:extLst>
          </p:cNvPr>
          <p:cNvSpPr txBox="1"/>
          <p:nvPr/>
        </p:nvSpPr>
        <p:spPr>
          <a:xfrm>
            <a:off x="5588323" y="1069901"/>
            <a:ext cx="6603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First Flight performed at 63m:</a:t>
            </a:r>
          </a:p>
          <a:p>
            <a:endParaRPr lang="en-US" sz="1400" b="1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C77801A-7681-449F-847A-8A41658F65FF}"/>
              </a:ext>
            </a:extLst>
          </p:cNvPr>
          <p:cNvCxnSpPr/>
          <p:nvPr/>
        </p:nvCxnSpPr>
        <p:spPr>
          <a:xfrm>
            <a:off x="5994400" y="1857829"/>
            <a:ext cx="0" cy="3831771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B7CEA72-C77C-4A23-9BB1-0423A062232A}"/>
              </a:ext>
            </a:extLst>
          </p:cNvPr>
          <p:cNvCxnSpPr>
            <a:cxnSpLocks/>
          </p:cNvCxnSpPr>
          <p:nvPr/>
        </p:nvCxnSpPr>
        <p:spPr>
          <a:xfrm flipH="1">
            <a:off x="5971703" y="5676630"/>
            <a:ext cx="5255097" cy="0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7B5887C-4305-4021-86A8-1CF030E191CD}"/>
              </a:ext>
            </a:extLst>
          </p:cNvPr>
          <p:cNvCxnSpPr>
            <a:cxnSpLocks/>
          </p:cNvCxnSpPr>
          <p:nvPr/>
        </p:nvCxnSpPr>
        <p:spPr>
          <a:xfrm flipH="1">
            <a:off x="5971703" y="2836153"/>
            <a:ext cx="2150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AC8FD1C-8F8E-421C-A4F6-F6BBEE04F395}"/>
              </a:ext>
            </a:extLst>
          </p:cNvPr>
          <p:cNvSpPr txBox="1"/>
          <p:nvPr/>
        </p:nvSpPr>
        <p:spPr>
          <a:xfrm>
            <a:off x="5671226" y="1702341"/>
            <a:ext cx="525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z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E334843-4C99-44F4-B166-FAF9618707DB}"/>
              </a:ext>
            </a:extLst>
          </p:cNvPr>
          <p:cNvSpPr txBox="1"/>
          <p:nvPr/>
        </p:nvSpPr>
        <p:spPr>
          <a:xfrm>
            <a:off x="5620426" y="5474241"/>
            <a:ext cx="525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02E7D3-3591-4671-8DD6-BD8109E74906}"/>
              </a:ext>
            </a:extLst>
          </p:cNvPr>
          <p:cNvSpPr txBox="1"/>
          <p:nvPr/>
        </p:nvSpPr>
        <p:spPr>
          <a:xfrm>
            <a:off x="5480726" y="2616741"/>
            <a:ext cx="525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05B135A-9CD2-4318-B2FF-86A47BE57C9C}"/>
              </a:ext>
            </a:extLst>
          </p:cNvPr>
          <p:cNvSpPr txBox="1"/>
          <p:nvPr/>
        </p:nvSpPr>
        <p:spPr>
          <a:xfrm>
            <a:off x="10375900" y="5702841"/>
            <a:ext cx="1129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Time (s)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A450D3B-EFB4-41D3-A9F6-67ACDF0345A3}"/>
              </a:ext>
            </a:extLst>
          </p:cNvPr>
          <p:cNvSpPr txBox="1"/>
          <p:nvPr/>
        </p:nvSpPr>
        <p:spPr>
          <a:xfrm>
            <a:off x="6638317" y="4902741"/>
            <a:ext cx="2340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P</a:t>
            </a:r>
            <a:r>
              <a:rPr lang="en-US" sz="1600" baseline="-25000" dirty="0" err="1"/>
              <a:t>Rx_calc</a:t>
            </a:r>
            <a:r>
              <a:rPr lang="en-US" sz="1600" dirty="0"/>
              <a:t> = -51.0Bm</a:t>
            </a:r>
          </a:p>
          <a:p>
            <a:r>
              <a:rPr lang="en-US" sz="1600" dirty="0" err="1"/>
              <a:t>P</a:t>
            </a:r>
            <a:r>
              <a:rPr lang="en-US" sz="1600" baseline="-25000" dirty="0" err="1"/>
              <a:t>Rx_meas</a:t>
            </a:r>
            <a:r>
              <a:rPr lang="en-US" sz="1600" dirty="0"/>
              <a:t> = -49.0±1dBm 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59A3939-681A-4DDC-AE9A-5742A61EFB8E}"/>
              </a:ext>
            </a:extLst>
          </p:cNvPr>
          <p:cNvSpPr txBox="1"/>
          <p:nvPr/>
        </p:nvSpPr>
        <p:spPr>
          <a:xfrm>
            <a:off x="8234771" y="2266545"/>
            <a:ext cx="2340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P</a:t>
            </a:r>
            <a:r>
              <a:rPr lang="en-US" sz="1600" baseline="-25000" dirty="0" err="1"/>
              <a:t>Rx_calc</a:t>
            </a:r>
            <a:r>
              <a:rPr lang="en-US" sz="1600" dirty="0"/>
              <a:t> = -39.7dBm</a:t>
            </a:r>
          </a:p>
          <a:p>
            <a:r>
              <a:rPr lang="en-US" sz="1600" dirty="0" err="1"/>
              <a:t>P</a:t>
            </a:r>
            <a:r>
              <a:rPr lang="en-US" sz="1600" baseline="-25000" dirty="0" err="1"/>
              <a:t>Rx_meas</a:t>
            </a:r>
            <a:r>
              <a:rPr lang="en-US" sz="1600" dirty="0"/>
              <a:t> = -37±1dBm 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BBA54F8-1C31-4417-A902-2D886D91AAE9}"/>
              </a:ext>
            </a:extLst>
          </p:cNvPr>
          <p:cNvSpPr txBox="1"/>
          <p:nvPr/>
        </p:nvSpPr>
        <p:spPr>
          <a:xfrm>
            <a:off x="9819263" y="4902565"/>
            <a:ext cx="26961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P</a:t>
            </a:r>
            <a:r>
              <a:rPr lang="en-US" sz="1600" baseline="-25000" dirty="0" err="1"/>
              <a:t>Rx_calc</a:t>
            </a:r>
            <a:r>
              <a:rPr lang="en-US" sz="1600" dirty="0"/>
              <a:t> = -48.6dBm</a:t>
            </a:r>
          </a:p>
          <a:p>
            <a:r>
              <a:rPr lang="en-US" sz="1600" dirty="0" err="1"/>
              <a:t>P</a:t>
            </a:r>
            <a:r>
              <a:rPr lang="en-US" sz="1600" baseline="-25000" dirty="0" err="1"/>
              <a:t>Rx_meas</a:t>
            </a:r>
            <a:r>
              <a:rPr lang="en-US" sz="1600" dirty="0"/>
              <a:t> = -48.5±0.5dBm  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59E1BB0-CEBD-47C9-A016-3903D097AFC7}"/>
              </a:ext>
            </a:extLst>
          </p:cNvPr>
          <p:cNvGrpSpPr/>
          <p:nvPr/>
        </p:nvGrpSpPr>
        <p:grpSpPr>
          <a:xfrm>
            <a:off x="6095184" y="5086988"/>
            <a:ext cx="633862" cy="581129"/>
            <a:chOff x="6095184" y="4963886"/>
            <a:chExt cx="633862" cy="58112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26D6E07-703A-4911-AFFA-CFF5C5D0FBBB}"/>
                </a:ext>
              </a:extLst>
            </p:cNvPr>
            <p:cNvSpPr/>
            <p:nvPr/>
          </p:nvSpPr>
          <p:spPr>
            <a:xfrm>
              <a:off x="6226628" y="4963886"/>
              <a:ext cx="370115" cy="370115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8AA466BB-E861-496E-92D7-0D2FD6815B75}"/>
                </a:ext>
              </a:extLst>
            </p:cNvPr>
            <p:cNvCxnSpPr/>
            <p:nvPr/>
          </p:nvCxnSpPr>
          <p:spPr>
            <a:xfrm flipH="1">
              <a:off x="6095184" y="5346101"/>
              <a:ext cx="317424" cy="1902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5BB6FA6D-FE09-42A8-9B30-C5621537BAEB}"/>
                </a:ext>
              </a:extLst>
            </p:cNvPr>
            <p:cNvCxnSpPr>
              <a:cxnSpLocks/>
            </p:cNvCxnSpPr>
            <p:nvPr/>
          </p:nvCxnSpPr>
          <p:spPr>
            <a:xfrm>
              <a:off x="6420250" y="5342317"/>
              <a:ext cx="308796" cy="2026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A3534A66-FFCB-4E0E-8474-DF91317F36C5}"/>
              </a:ext>
            </a:extLst>
          </p:cNvPr>
          <p:cNvGrpSpPr/>
          <p:nvPr/>
        </p:nvGrpSpPr>
        <p:grpSpPr>
          <a:xfrm>
            <a:off x="9341467" y="5086988"/>
            <a:ext cx="633862" cy="581129"/>
            <a:chOff x="6095184" y="4963886"/>
            <a:chExt cx="633862" cy="581129"/>
          </a:xfrm>
        </p:grpSpPr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8126BED4-7DDA-4B43-BE8D-676897231C90}"/>
                </a:ext>
              </a:extLst>
            </p:cNvPr>
            <p:cNvSpPr/>
            <p:nvPr/>
          </p:nvSpPr>
          <p:spPr>
            <a:xfrm>
              <a:off x="6226628" y="4963886"/>
              <a:ext cx="370115" cy="370115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CECDA2EB-94F4-4109-B539-66FD19C5AE9E}"/>
                </a:ext>
              </a:extLst>
            </p:cNvPr>
            <p:cNvCxnSpPr/>
            <p:nvPr/>
          </p:nvCxnSpPr>
          <p:spPr>
            <a:xfrm flipH="1">
              <a:off x="6095184" y="5346101"/>
              <a:ext cx="317424" cy="1902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3F12E2F2-A442-4F4A-90CB-F37947F15BB9}"/>
                </a:ext>
              </a:extLst>
            </p:cNvPr>
            <p:cNvCxnSpPr>
              <a:cxnSpLocks/>
            </p:cNvCxnSpPr>
            <p:nvPr/>
          </p:nvCxnSpPr>
          <p:spPr>
            <a:xfrm>
              <a:off x="6420250" y="5342317"/>
              <a:ext cx="308796" cy="2026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BEDAC35-4A55-4C59-8A1A-8BAD6FE47496}"/>
              </a:ext>
            </a:extLst>
          </p:cNvPr>
          <p:cNvGrpSpPr/>
          <p:nvPr/>
        </p:nvGrpSpPr>
        <p:grpSpPr>
          <a:xfrm>
            <a:off x="7755818" y="2448892"/>
            <a:ext cx="633862" cy="581129"/>
            <a:chOff x="6095184" y="4963886"/>
            <a:chExt cx="633862" cy="581129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4A573A6C-9E1E-49E2-A520-52590C224773}"/>
                </a:ext>
              </a:extLst>
            </p:cNvPr>
            <p:cNvSpPr/>
            <p:nvPr/>
          </p:nvSpPr>
          <p:spPr>
            <a:xfrm>
              <a:off x="6226628" y="4963886"/>
              <a:ext cx="370115" cy="370115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F6DFC2E1-3420-413D-B19E-DF0A5B31DA43}"/>
                </a:ext>
              </a:extLst>
            </p:cNvPr>
            <p:cNvCxnSpPr/>
            <p:nvPr/>
          </p:nvCxnSpPr>
          <p:spPr>
            <a:xfrm flipH="1">
              <a:off x="6095184" y="5346101"/>
              <a:ext cx="317424" cy="19023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D7F3A90E-46F2-4452-AC94-6F7F54E94260}"/>
                </a:ext>
              </a:extLst>
            </p:cNvPr>
            <p:cNvCxnSpPr>
              <a:cxnSpLocks/>
            </p:cNvCxnSpPr>
            <p:nvPr/>
          </p:nvCxnSpPr>
          <p:spPr>
            <a:xfrm>
              <a:off x="6420250" y="5342317"/>
              <a:ext cx="308796" cy="20269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19DC60E7-391B-4987-80DB-63E54C9104A1}"/>
              </a:ext>
            </a:extLst>
          </p:cNvPr>
          <p:cNvSpPr/>
          <p:nvPr/>
        </p:nvSpPr>
        <p:spPr>
          <a:xfrm>
            <a:off x="4419600" y="6409483"/>
            <a:ext cx="7198360" cy="373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</a:pPr>
            <a:r>
              <a:rPr lang="en-US" altLang="en-US" sz="900" dirty="0">
                <a:latin typeface="Arial" panose="020B0604020202020204" pitchFamily="34" charset="0"/>
              </a:rPr>
              <a:t>N. Chahat </a:t>
            </a:r>
            <a:r>
              <a:rPr lang="en-US" altLang="en-US" sz="900" i="1" dirty="0">
                <a:latin typeface="Arial" panose="020B0604020202020204" pitchFamily="34" charset="0"/>
              </a:rPr>
              <a:t>et al.</a:t>
            </a:r>
            <a:r>
              <a:rPr lang="en-US" altLang="en-US" sz="900" dirty="0">
                <a:latin typeface="Arial" panose="020B0604020202020204" pitchFamily="34" charset="0"/>
              </a:rPr>
              <a:t>, “The Mars Helicopter Telecommunication Link: Antennas, Propagation, and Link Analysis,” </a:t>
            </a:r>
            <a:r>
              <a:rPr lang="en-US" altLang="en-US" sz="900" i="1" dirty="0">
                <a:latin typeface="Arial" panose="020B0604020202020204" pitchFamily="34" charset="0"/>
              </a:rPr>
              <a:t>IEEE Antenna </a:t>
            </a:r>
            <a:r>
              <a:rPr lang="en-US" altLang="en-US" sz="900" i="1" dirty="0" err="1">
                <a:latin typeface="Arial" panose="020B0604020202020204" pitchFamily="34" charset="0"/>
              </a:rPr>
              <a:t>Propag</a:t>
            </a:r>
            <a:r>
              <a:rPr lang="en-US" altLang="en-US" sz="900" i="1" dirty="0">
                <a:latin typeface="Arial" panose="020B0604020202020204" pitchFamily="34" charset="0"/>
              </a:rPr>
              <a:t>. Magazine</a:t>
            </a:r>
            <a:r>
              <a:rPr lang="en-US" altLang="en-US" sz="900" dirty="0">
                <a:latin typeface="Arial" panose="020B0604020202020204" pitchFamily="34" charset="0"/>
              </a:rPr>
              <a:t>, </a:t>
            </a:r>
            <a:r>
              <a:rPr lang="en-US" sz="900" dirty="0"/>
              <a:t>vol. 62, no. 6, pp. 12-22, Dec. 2020</a:t>
            </a:r>
            <a:r>
              <a:rPr lang="en-US" altLang="en-US" sz="900" dirty="0">
                <a:latin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92364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81841" cy="683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81815D46-A761-4457-8B71-9F9AE4082F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52" r="11126"/>
          <a:stretch>
            <a:fillRect/>
          </a:stretch>
        </p:blipFill>
        <p:spPr>
          <a:xfrm>
            <a:off x="-1056640" y="0"/>
            <a:ext cx="5323840" cy="6858000"/>
          </a:xfrm>
          <a:custGeom>
            <a:avLst/>
            <a:gdLst>
              <a:gd name="connsiteX0" fmla="*/ 0 w 5323840"/>
              <a:gd name="connsiteY0" fmla="*/ 0 h 6858000"/>
              <a:gd name="connsiteX1" fmla="*/ 5323840 w 5323840"/>
              <a:gd name="connsiteY1" fmla="*/ 0 h 6858000"/>
              <a:gd name="connsiteX2" fmla="*/ 4259072 w 5323840"/>
              <a:gd name="connsiteY2" fmla="*/ 6858000 h 6858000"/>
              <a:gd name="connsiteX3" fmla="*/ 0 w 53238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3840" h="6858000">
                <a:moveTo>
                  <a:pt x="0" y="0"/>
                </a:moveTo>
                <a:lnTo>
                  <a:pt x="5323840" y="0"/>
                </a:lnTo>
                <a:lnTo>
                  <a:pt x="425907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5" name="Flowchart: Manual Input 10"/>
          <p:cNvSpPr/>
          <p:nvPr/>
        </p:nvSpPr>
        <p:spPr>
          <a:xfrm rot="16200000" flipV="1">
            <a:off x="2898140" y="903249"/>
            <a:ext cx="2661920" cy="83312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10000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10000"/>
              <a:gd name="connsiteX1" fmla="*/ 10051 w 10051"/>
              <a:gd name="connsiteY1" fmla="*/ 0 h 10000"/>
              <a:gd name="connsiteX2" fmla="*/ 10051 w 10051"/>
              <a:gd name="connsiteY2" fmla="*/ 3912 h 10000"/>
              <a:gd name="connsiteX3" fmla="*/ 51 w 10051"/>
              <a:gd name="connsiteY3" fmla="*/ 10000 h 10000"/>
              <a:gd name="connsiteX4" fmla="*/ 0 w 10051"/>
              <a:gd name="connsiteY4" fmla="*/ 4257 h 10000"/>
              <a:gd name="connsiteX0" fmla="*/ 0 w 10051"/>
              <a:gd name="connsiteY0" fmla="*/ 4257 h 8123"/>
              <a:gd name="connsiteX1" fmla="*/ 10051 w 10051"/>
              <a:gd name="connsiteY1" fmla="*/ 0 h 8123"/>
              <a:gd name="connsiteX2" fmla="*/ 10051 w 10051"/>
              <a:gd name="connsiteY2" fmla="*/ 3912 h 8123"/>
              <a:gd name="connsiteX3" fmla="*/ 111 w 10051"/>
              <a:gd name="connsiteY3" fmla="*/ 8123 h 8123"/>
              <a:gd name="connsiteX4" fmla="*/ 0 w 10051"/>
              <a:gd name="connsiteY4" fmla="*/ 4257 h 8123"/>
              <a:gd name="connsiteX0" fmla="*/ 0 w 10000"/>
              <a:gd name="connsiteY0" fmla="*/ 5241 h 9944"/>
              <a:gd name="connsiteX1" fmla="*/ 10000 w 10000"/>
              <a:gd name="connsiteY1" fmla="*/ 0 h 9944"/>
              <a:gd name="connsiteX2" fmla="*/ 10000 w 10000"/>
              <a:gd name="connsiteY2" fmla="*/ 4816 h 9944"/>
              <a:gd name="connsiteX3" fmla="*/ 50 w 10000"/>
              <a:gd name="connsiteY3" fmla="*/ 9944 h 9944"/>
              <a:gd name="connsiteX4" fmla="*/ 0 w 10000"/>
              <a:gd name="connsiteY4" fmla="*/ 5241 h 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944">
                <a:moveTo>
                  <a:pt x="0" y="5241"/>
                </a:moveTo>
                <a:lnTo>
                  <a:pt x="10000" y="0"/>
                </a:lnTo>
                <a:lnTo>
                  <a:pt x="10000" y="4816"/>
                </a:lnTo>
                <a:lnTo>
                  <a:pt x="50" y="9944"/>
                </a:lnTo>
                <a:cubicBezTo>
                  <a:pt x="34" y="7588"/>
                  <a:pt x="17" y="7597"/>
                  <a:pt x="0" y="5241"/>
                </a:cubicBezTo>
                <a:close/>
              </a:path>
            </a:pathLst>
          </a:custGeom>
          <a:solidFill>
            <a:srgbClr val="A578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82437" y="74175"/>
            <a:ext cx="2696609" cy="796903"/>
            <a:chOff x="82437" y="74175"/>
            <a:chExt cx="2696609" cy="796903"/>
          </a:xfrm>
        </p:grpSpPr>
        <p:pic>
          <p:nvPicPr>
            <p:cNvPr id="18" name="Picture 17" descr="300px-NASA_logo.svg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437" y="74175"/>
              <a:ext cx="792205" cy="67337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783401" y="224747"/>
              <a:ext cx="199564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000" u="none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75 Bold"/>
                  <a:cs typeface="HelveticaNeue LT 75 Bold"/>
                </a:rPr>
                <a:t>Jet Propulsion Laboratory</a:t>
              </a:r>
            </a:p>
            <a:p>
              <a:pPr eaLnBrk="1" hangingPunct="1"/>
              <a:r>
                <a:rPr lang="en-US" sz="800" u="none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HelveticaNeue LT 55 Roman"/>
                  <a:cs typeface="HelveticaNeue LT 55 Roman"/>
                </a:rPr>
                <a:t>California Institute of Technology</a:t>
              </a:r>
            </a:p>
            <a:p>
              <a:pPr eaLnBrk="1" hangingPunct="1"/>
              <a:endParaRPr lang="en-US" sz="18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5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561752" y="6616700"/>
            <a:ext cx="487680" cy="254000"/>
          </a:xfrm>
        </p:spPr>
        <p:txBody>
          <a:bodyPr/>
          <a:lstStyle/>
          <a:p>
            <a:fld id="{7125010E-AF85-4248-B159-64C6DC3B173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5" name="TextBox 84"/>
          <p:cNvSpPr txBox="1"/>
          <p:nvPr/>
        </p:nvSpPr>
        <p:spPr>
          <a:xfrm>
            <a:off x="4660191" y="57577"/>
            <a:ext cx="3791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Arial Narrow" panose="020B0606020202030204" pitchFamily="34" charset="0"/>
              </a:rPr>
              <a:t>WHAT ABOUT ON MARS?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235FEFB-D5C5-4DFE-9F0B-2D0665FD231B}"/>
              </a:ext>
            </a:extLst>
          </p:cNvPr>
          <p:cNvSpPr txBox="1"/>
          <p:nvPr/>
        </p:nvSpPr>
        <p:spPr>
          <a:xfrm>
            <a:off x="4460563" y="1161341"/>
            <a:ext cx="66036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Results for first 5 flight using methodology presented in [1]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9DC60E7-391B-4987-80DB-63E54C9104A1}"/>
              </a:ext>
            </a:extLst>
          </p:cNvPr>
          <p:cNvSpPr/>
          <p:nvPr/>
        </p:nvSpPr>
        <p:spPr>
          <a:xfrm>
            <a:off x="4420414" y="3955843"/>
            <a:ext cx="7144205" cy="373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</a:pPr>
            <a:r>
              <a:rPr lang="en-US" altLang="en-US" sz="900" dirty="0">
                <a:latin typeface="Arial" panose="020B0604020202020204" pitchFamily="34" charset="0"/>
              </a:rPr>
              <a:t>[1] N. Chahat </a:t>
            </a:r>
            <a:r>
              <a:rPr lang="en-US" altLang="en-US" sz="900" i="1" dirty="0">
                <a:latin typeface="Arial" panose="020B0604020202020204" pitchFamily="34" charset="0"/>
              </a:rPr>
              <a:t>et al.</a:t>
            </a:r>
            <a:r>
              <a:rPr lang="en-US" altLang="en-US" sz="900" dirty="0">
                <a:latin typeface="Arial" panose="020B0604020202020204" pitchFamily="34" charset="0"/>
              </a:rPr>
              <a:t>, “The Mars Helicopter Telecommunication Link: Antennas, Propagation, and Link Analysis,” </a:t>
            </a:r>
            <a:r>
              <a:rPr lang="en-US" altLang="en-US" sz="900" i="1" dirty="0">
                <a:latin typeface="Arial" panose="020B0604020202020204" pitchFamily="34" charset="0"/>
              </a:rPr>
              <a:t>IEEE Antenna </a:t>
            </a:r>
            <a:r>
              <a:rPr lang="en-US" altLang="en-US" sz="900" i="1" dirty="0" err="1">
                <a:latin typeface="Arial" panose="020B0604020202020204" pitchFamily="34" charset="0"/>
              </a:rPr>
              <a:t>Propag</a:t>
            </a:r>
            <a:r>
              <a:rPr lang="en-US" altLang="en-US" sz="900" i="1" dirty="0">
                <a:latin typeface="Arial" panose="020B0604020202020204" pitchFamily="34" charset="0"/>
              </a:rPr>
              <a:t>. Magazine</a:t>
            </a:r>
            <a:r>
              <a:rPr lang="en-US" altLang="en-US" sz="900" dirty="0">
                <a:latin typeface="Arial" panose="020B0604020202020204" pitchFamily="34" charset="0"/>
              </a:rPr>
              <a:t>, </a:t>
            </a:r>
            <a:r>
              <a:rPr lang="en-US" sz="900" dirty="0"/>
              <a:t>vol. 62, no. 6, pp. 12-22, Dec. 2020</a:t>
            </a:r>
            <a:r>
              <a:rPr lang="en-US" altLang="en-US" sz="900" dirty="0">
                <a:latin typeface="Arial" panose="020B0604020202020204" pitchFamily="34" charset="0"/>
              </a:rPr>
              <a:t>.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52D45D1-121F-4798-BB68-F8A192D81348}"/>
              </a:ext>
            </a:extLst>
          </p:cNvPr>
          <p:cNvSpPr txBox="1"/>
          <p:nvPr/>
        </p:nvSpPr>
        <p:spPr>
          <a:xfrm>
            <a:off x="4592320" y="4894176"/>
            <a:ext cx="6857999" cy="95410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1400" b="1" dirty="0"/>
              <a:t>Accurate predictions for all 5 cases as they meet the criteria of applicability:</a:t>
            </a:r>
          </a:p>
          <a:p>
            <a:pPr marL="342900" indent="-342900">
              <a:buAutoNum type="arabicParenBoth"/>
            </a:pPr>
            <a:r>
              <a:rPr lang="en-US" sz="1400" b="1" dirty="0"/>
              <a:t>Distance between Tx and Rx &gt;&gt; antenna height </a:t>
            </a:r>
          </a:p>
          <a:p>
            <a:pPr marL="342900" indent="-342900">
              <a:buAutoNum type="arabicParenBoth"/>
            </a:pPr>
            <a:r>
              <a:rPr lang="en-US" sz="1400" b="1" dirty="0"/>
              <a:t>Surface is fairly flat</a:t>
            </a:r>
          </a:p>
          <a:p>
            <a:pPr marL="342900" indent="-342900">
              <a:buAutoNum type="arabicParenBoth"/>
            </a:pPr>
            <a:r>
              <a:rPr lang="en-US" sz="1400" b="1" dirty="0"/>
              <a:t>LOS is satisfied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3E6C4DC-45C8-4E01-9AA3-40A3994125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657480"/>
              </p:ext>
            </p:extLst>
          </p:nvPr>
        </p:nvGraphicFramePr>
        <p:xfrm>
          <a:off x="4523898" y="1529398"/>
          <a:ext cx="7005160" cy="2289810"/>
        </p:xfrm>
        <a:graphic>
          <a:graphicData uri="http://schemas.openxmlformats.org/drawingml/2006/table">
            <a:tbl>
              <a:tblPr/>
              <a:tblGrid>
                <a:gridCol w="875645">
                  <a:extLst>
                    <a:ext uri="{9D8B030D-6E8A-4147-A177-3AD203B41FA5}">
                      <a16:colId xmlns:a16="http://schemas.microsoft.com/office/drawing/2014/main" val="1291817509"/>
                    </a:ext>
                  </a:extLst>
                </a:gridCol>
                <a:gridCol w="875645">
                  <a:extLst>
                    <a:ext uri="{9D8B030D-6E8A-4147-A177-3AD203B41FA5}">
                      <a16:colId xmlns:a16="http://schemas.microsoft.com/office/drawing/2014/main" val="1121632710"/>
                    </a:ext>
                  </a:extLst>
                </a:gridCol>
                <a:gridCol w="875645">
                  <a:extLst>
                    <a:ext uri="{9D8B030D-6E8A-4147-A177-3AD203B41FA5}">
                      <a16:colId xmlns:a16="http://schemas.microsoft.com/office/drawing/2014/main" val="978729205"/>
                    </a:ext>
                  </a:extLst>
                </a:gridCol>
                <a:gridCol w="875645">
                  <a:extLst>
                    <a:ext uri="{9D8B030D-6E8A-4147-A177-3AD203B41FA5}">
                      <a16:colId xmlns:a16="http://schemas.microsoft.com/office/drawing/2014/main" val="3833647260"/>
                    </a:ext>
                  </a:extLst>
                </a:gridCol>
                <a:gridCol w="875645">
                  <a:extLst>
                    <a:ext uri="{9D8B030D-6E8A-4147-A177-3AD203B41FA5}">
                      <a16:colId xmlns:a16="http://schemas.microsoft.com/office/drawing/2014/main" val="2474347553"/>
                    </a:ext>
                  </a:extLst>
                </a:gridCol>
                <a:gridCol w="875645">
                  <a:extLst>
                    <a:ext uri="{9D8B030D-6E8A-4147-A177-3AD203B41FA5}">
                      <a16:colId xmlns:a16="http://schemas.microsoft.com/office/drawing/2014/main" val="776925517"/>
                    </a:ext>
                  </a:extLst>
                </a:gridCol>
                <a:gridCol w="875645">
                  <a:extLst>
                    <a:ext uri="{9D8B030D-6E8A-4147-A177-3AD203B41FA5}">
                      <a16:colId xmlns:a16="http://schemas.microsoft.com/office/drawing/2014/main" val="3982674716"/>
                    </a:ext>
                  </a:extLst>
                </a:gridCol>
                <a:gridCol w="875645">
                  <a:extLst>
                    <a:ext uri="{9D8B030D-6E8A-4147-A177-3AD203B41FA5}">
                      <a16:colId xmlns:a16="http://schemas.microsoft.com/office/drawing/2014/main" val="860840733"/>
                    </a:ext>
                  </a:extLst>
                </a:gridCol>
              </a:tblGrid>
              <a:tr h="1664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Flight #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Altitude (m)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Distance (m)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Rover Yaw (degree)</a:t>
                      </a:r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Meas. Power (dBm)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Calc</a:t>
                      </a:r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 Power (dBm)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Error (dB)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8975970"/>
                  </a:ext>
                </a:extLst>
              </a:tr>
              <a:tr h="11649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Take Off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-49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722632"/>
                  </a:ext>
                </a:extLst>
              </a:tr>
              <a:tr h="1164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 flight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-37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-39.7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2.7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2190799"/>
                  </a:ext>
                </a:extLst>
              </a:tr>
              <a:tr h="1164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Touch down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-48.5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-48.6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599872"/>
                  </a:ext>
                </a:extLst>
              </a:tr>
              <a:tr h="11649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Take Off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-48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-48.6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355676"/>
                  </a:ext>
                </a:extLst>
              </a:tr>
              <a:tr h="1164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 flight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-40.1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429648"/>
                  </a:ext>
                </a:extLst>
              </a:tr>
              <a:tr h="1164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Touch down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-49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-48.6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4078530"/>
                  </a:ext>
                </a:extLst>
              </a:tr>
              <a:tr h="11649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Take Off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-49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-46.6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2.4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229810"/>
                  </a:ext>
                </a:extLst>
              </a:tr>
              <a:tr h="1164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In flight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-44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-44.5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2615198"/>
                  </a:ext>
                </a:extLst>
              </a:tr>
              <a:tr h="1164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Touch down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-49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-46.9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030190"/>
                  </a:ext>
                </a:extLst>
              </a:tr>
              <a:tr h="1164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Take off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-57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-57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2608644"/>
                  </a:ext>
                </a:extLst>
              </a:tr>
              <a:tr h="11649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Take off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-58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-56.6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1.4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0871448"/>
                  </a:ext>
                </a:extLst>
              </a:tr>
              <a:tr h="1164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Touchdown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-66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-64.2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1.8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8296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5019768"/>
      </p:ext>
    </p:extLst>
  </p:cSld>
  <p:clrMapOvr>
    <a:masterClrMapping/>
  </p:clrMapOvr>
</p:sld>
</file>

<file path=ppt/theme/theme1.xml><?xml version="1.0" encoding="utf-8"?>
<a:theme xmlns:a="http://schemas.openxmlformats.org/drawingml/2006/main" name="3_Europa Presentations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109840</TotalTime>
  <Words>1310</Words>
  <Application>Microsoft Office PowerPoint</Application>
  <PresentationFormat>Widescreen</PresentationFormat>
  <Paragraphs>353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MS PGothic</vt:lpstr>
      <vt:lpstr>Arial</vt:lpstr>
      <vt:lpstr>Arial Narrow</vt:lpstr>
      <vt:lpstr>Calibri</vt:lpstr>
      <vt:lpstr>HelveticaNeue LT 55 Roman</vt:lpstr>
      <vt:lpstr>HelveticaNeue LT 75 Bold</vt:lpstr>
      <vt:lpstr>Impact</vt:lpstr>
      <vt:lpstr>Roboto</vt:lpstr>
      <vt:lpstr>Times New Roman</vt:lpstr>
      <vt:lpstr>Wingdings</vt:lpstr>
      <vt:lpstr>3_Europa Presentations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JPL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Europa Lander Peer Review</dc:title>
  <dc:creator>Nacer Chahat</dc:creator>
  <cp:lastModifiedBy>Chahat, Nacer E (US 3370)</cp:lastModifiedBy>
  <cp:revision>625</cp:revision>
  <cp:lastPrinted>2018-10-09T17:34:08Z</cp:lastPrinted>
  <dcterms:created xsi:type="dcterms:W3CDTF">2018-08-10T22:13:25Z</dcterms:created>
  <dcterms:modified xsi:type="dcterms:W3CDTF">2023-04-30T16:27:24Z</dcterms:modified>
</cp:coreProperties>
</file>