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70" r:id="rId11"/>
    <p:sldId id="263" r:id="rId12"/>
    <p:sldId id="265" r:id="rId13"/>
    <p:sldId id="264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0" d="100"/>
          <a:sy n="140" d="100"/>
        </p:scale>
        <p:origin x="-533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DCA7705-B9C9-4881-A584-7EE55D40301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613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199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00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821CC10-24D2-4BDB-AED3-3C0916C25644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03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04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88D4478-3D6B-48BD-8A0E-1F87173673B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07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08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5D375F8C-3CBF-4FFA-B9E1-F0C8D76C496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1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12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123AEE3-E1CE-42FF-AE7B-7430F40B8D8F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5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16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2F17065-1A01-4FE8-959C-FC19BA20D6B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9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20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F156457-E043-4C27-A1D0-E76D686AE2F4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3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44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49B57ED-E015-49D9-9C50-02DF5BEA70A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51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52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535C577B-CBE8-4FB2-B13B-D166226E7F1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23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24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B70855F-A038-4144-9763-4BEA6FC7621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1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32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66643D3-848C-484E-88BC-9089002E384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27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28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0A2FA02-C12F-47E7-8BE0-79A2CFF6FF2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3" name="TextShape 3"/>
          <p:cNvSpPr txBox="1"/>
          <p:nvPr/>
        </p:nvSpPr>
        <p:spPr>
          <a:xfrm>
            <a:off x="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84" name="TextShape 4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62BA60B-D3C7-4CB1-9A3D-952287CC253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0" y="279360"/>
            <a:ext cx="9143640" cy="176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0" y="279360"/>
            <a:ext cx="9143640" cy="176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12000"/>
          </a:blip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0" y="0"/>
            <a:ext cx="9143640" cy="24264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0" strike="noStrike" spc="-1">
                <a:solidFill>
                  <a:srgbClr val="FFFFFF"/>
                </a:solidFill>
                <a:latin typeface="Arial Narrow"/>
              </a:rPr>
              <a:t>DALI - Review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0" y="6611760"/>
            <a:ext cx="9143640" cy="24264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FFFFFF"/>
                </a:solidFill>
                <a:latin typeface="Arial Narrow"/>
              </a:rPr>
              <a:t>November 10, 2020, JPL, POC: stojan.madzunkov@jpl.nasa.gov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100000">
              <a:srgbClr val="F2F2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0"/>
            <a:ext cx="9143640" cy="24264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0" strike="noStrike" spc="-1">
                <a:solidFill>
                  <a:srgbClr val="FFFFFF"/>
                </a:solidFill>
                <a:latin typeface="Arial Narrow"/>
              </a:rPr>
              <a:t>DALI - Review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0" y="6611760"/>
            <a:ext cx="9143640" cy="24264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FFFFFF"/>
                </a:solidFill>
                <a:latin typeface="Arial Narrow"/>
              </a:rPr>
              <a:t>November 10, 2020, JPL, POC: stojan.madzunkov@jpl.nasa.gov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42" name="Line 3"/>
          <p:cNvSpPr/>
          <p:nvPr/>
        </p:nvSpPr>
        <p:spPr>
          <a:xfrm>
            <a:off x="0" y="685800"/>
            <a:ext cx="9144000" cy="0"/>
          </a:xfrm>
          <a:prstGeom prst="line">
            <a:avLst/>
          </a:prstGeom>
          <a:ln w="28440">
            <a:solidFill>
              <a:srgbClr val="00B0F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PlaceHolder 4"/>
          <p:cNvSpPr>
            <a:spLocks noGrp="1"/>
          </p:cNvSpPr>
          <p:nvPr>
            <p:ph type="sldNum"/>
          </p:nvPr>
        </p:nvSpPr>
        <p:spPr>
          <a:xfrm>
            <a:off x="11922480" y="13196520"/>
            <a:ext cx="520560" cy="513360"/>
          </a:xfrm>
          <a:prstGeom prst="rect">
            <a:avLst/>
          </a:prstGeom>
        </p:spPr>
        <p:txBody>
          <a:bodyPr lIns="71280" tIns="71280" rIns="71280" bIns="71280">
            <a:noAutofit/>
          </a:bodyPr>
          <a:lstStyle/>
          <a:p>
            <a:pPr>
              <a:lnSpc>
                <a:spcPct val="100000"/>
              </a:lnSpc>
            </a:pPr>
            <a:fld id="{4EB5FC68-C987-4A2A-A4B2-D04D82FF42A4}" type="slidenum">
              <a:rPr lang="en-US" sz="24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‹#›</a:t>
            </a:fld>
            <a:endParaRPr lang="en-US" sz="2400" b="0" strike="noStrike" spc="-1">
              <a:latin typeface="Times New Roman"/>
            </a:endParaRPr>
          </a:p>
        </p:txBody>
      </p:sp>
      <p:sp>
        <p:nvSpPr>
          <p:cNvPr id="44" name="CustomShape 5"/>
          <p:cNvSpPr/>
          <p:nvPr/>
        </p:nvSpPr>
        <p:spPr>
          <a:xfrm>
            <a:off x="8600760" y="6612480"/>
            <a:ext cx="744840" cy="244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9BB340B-C8A6-494B-9F02-3C1A3B56D016}" type="slidenum">
              <a:rPr lang="en-US" sz="10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‹#›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title"/>
          </p:nvPr>
        </p:nvSpPr>
        <p:spPr>
          <a:xfrm>
            <a:off x="0" y="279360"/>
            <a:ext cx="9143640" cy="3805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t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p.edu/login.php?record_id=11954&amp;page=https://www.nap.edu/download/1195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3505320"/>
            <a:ext cx="9147960" cy="7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rgbClr val="000000"/>
                </a:solidFill>
                <a:latin typeface="Calibri"/>
              </a:rPr>
              <a:t>Stojan</a:t>
            </a:r>
            <a:r>
              <a:rPr lang="en-US" sz="16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600" b="1" strike="noStrike" spc="-1" dirty="0" err="1" smtClean="0">
                <a:solidFill>
                  <a:srgbClr val="000000"/>
                </a:solidFill>
                <a:latin typeface="Calibri"/>
              </a:rPr>
              <a:t>Madzunkov</a:t>
            </a:r>
            <a:endParaRPr lang="en-US" sz="1600" b="1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en-US" sz="1600" dirty="0" smtClean="0"/>
              <a:t>J. Raines, P. McNally, J. </a:t>
            </a:r>
            <a:r>
              <a:rPr lang="en-US" sz="1600" dirty="0" err="1" smtClean="0"/>
              <a:t>Simcic</a:t>
            </a:r>
            <a:r>
              <a:rPr lang="en-US" sz="1600" dirty="0" smtClean="0"/>
              <a:t>, D. Nikolic, M. </a:t>
            </a:r>
            <a:r>
              <a:rPr lang="en-US" sz="1600" dirty="0" err="1" smtClean="0"/>
              <a:t>Darrach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457200" y="876240"/>
            <a:ext cx="8381520" cy="209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fontScale="97500"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5700" b="0" strike="noStrike" spc="-1" dirty="0">
                <a:solidFill>
                  <a:srgbClr val="000000"/>
                </a:solidFill>
                <a:latin typeface="Calibri"/>
              </a:rPr>
              <a:t>Lunar Cube Sat Mass </a:t>
            </a:r>
            <a:r>
              <a:rPr lang="en-US" sz="5700" b="0" strike="noStrike" spc="-1" dirty="0" smtClean="0">
                <a:solidFill>
                  <a:srgbClr val="000000"/>
                </a:solidFill>
                <a:latin typeface="Calibri"/>
              </a:rPr>
              <a:t>Spectrometer</a:t>
            </a:r>
            <a:endParaRPr lang="en-US" sz="5700" b="0" strike="noStrike" spc="-1" dirty="0">
              <a:latin typeface="Arial"/>
            </a:endParaRPr>
          </a:p>
        </p:txBody>
      </p:sp>
      <p:sp>
        <p:nvSpPr>
          <p:cNvPr id="91" name="TextShape 3"/>
          <p:cNvSpPr txBox="1"/>
          <p:nvPr/>
        </p:nvSpPr>
        <p:spPr>
          <a:xfrm>
            <a:off x="8623440" y="13196880"/>
            <a:ext cx="520200" cy="5122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>
            <a:noAutofit/>
          </a:bodyPr>
          <a:lstStyle/>
          <a:p>
            <a:pPr>
              <a:lnSpc>
                <a:spcPct val="100000"/>
              </a:lnSpc>
            </a:pPr>
            <a:fld id="{5D2FE575-D83A-4C5D-99DB-B19EF43463D8}" type="slidenum">
              <a:rPr lang="en-US" sz="24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1</a:t>
            </a:fld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0" y="228600"/>
            <a:ext cx="9143640" cy="456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Our Goal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11922480" y="13196520"/>
            <a:ext cx="520560" cy="513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>
            <a:noAutofit/>
          </a:bodyPr>
          <a:lstStyle/>
          <a:p>
            <a:pPr>
              <a:lnSpc>
                <a:spcPct val="100000"/>
              </a:lnSpc>
            </a:pPr>
            <a:fld id="{FD3E3E15-0A6D-4F72-A99F-7EAA8D1D263C}" type="slidenum">
              <a:rPr lang="en-US" sz="24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2</a:t>
            </a:fld>
            <a:endParaRPr lang="en-US" sz="2400" b="0" strike="noStrike" spc="-1">
              <a:latin typeface="Times New Roman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1295280" y="762120"/>
            <a:ext cx="700992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Deliver TRL6 LCMS ready for integration to the lunar lander (TBD)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95" name="CustomShape 4"/>
          <p:cNvSpPr/>
          <p:nvPr/>
        </p:nvSpPr>
        <p:spPr>
          <a:xfrm>
            <a:off x="152280" y="1523880"/>
            <a:ext cx="8762760" cy="4933440"/>
          </a:xfrm>
          <a:prstGeom prst="rect">
            <a:avLst/>
          </a:prstGeom>
          <a:noFill/>
          <a:ln w="28440">
            <a:solidFill>
              <a:schemeClr val="tx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Aft>
                <a:spcPts val="201"/>
              </a:spcAft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  <a:ea typeface="DejaVu Sans"/>
              </a:rPr>
              <a:t>DALI QITMS – PROTOFLIGHT-1 </a:t>
            </a: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(w/ kitted complete duplicate set of parts)</a:t>
            </a:r>
            <a:endParaRPr lang="en-US" sz="14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KEY POINTS: </a:t>
            </a:r>
            <a:endParaRPr lang="en-US" sz="14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Compact form factor (reduce electronics volume and RF tank volume) </a:t>
            </a:r>
            <a:r>
              <a:rPr lang="en-US" sz="12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- where practical</a:t>
            </a:r>
            <a:endParaRPr lang="en-US" sz="12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PWBs footprint to accommodate, but not be populated with, flight parts</a:t>
            </a:r>
            <a:endParaRPr lang="en-US" sz="12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1" strike="noStrike" spc="-1">
                <a:solidFill>
                  <a:srgbClr val="000000"/>
                </a:solidFill>
                <a:latin typeface="Calibri"/>
                <a:ea typeface="DejaVu Sans"/>
              </a:rPr>
              <a:t>Build with </a:t>
            </a:r>
            <a:r>
              <a:rPr lang="en-US" sz="12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Military Grade parts</a:t>
            </a:r>
            <a:r>
              <a:rPr lang="en-US" sz="1200" b="1" strike="noStrike" spc="-1">
                <a:solidFill>
                  <a:srgbClr val="000000"/>
                </a:solidFill>
                <a:latin typeface="Calibri"/>
                <a:ea typeface="DejaVu Sans"/>
              </a:rPr>
              <a:t> – with flight parts only where there is no military part available </a:t>
            </a:r>
            <a:endParaRPr lang="en-US" sz="12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EXCEPTION – DCB to be built with commercial parts (in situ radiation shielding)</a:t>
            </a:r>
            <a:endParaRPr lang="en-US" sz="1200" b="0" strike="noStrike" spc="-1">
              <a:latin typeface="Arial"/>
            </a:endParaRPr>
          </a:p>
          <a:p>
            <a:pPr marL="915840">
              <a:lnSpc>
                <a:spcPct val="100000"/>
              </a:lnSpc>
              <a:spcAft>
                <a:spcPts val="300"/>
              </a:spcAft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UTILIZATION: </a:t>
            </a:r>
            <a:endParaRPr lang="en-US" sz="14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Demonstrate TRL6 (TVAC, Dynamics, EMI/EMC)</a:t>
            </a:r>
            <a:endParaRPr lang="en-US" sz="12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Prove out performance - thorough and deep test program</a:t>
            </a:r>
            <a:endParaRPr lang="en-US" sz="1200" b="0" strike="noStrike" spc="-1">
              <a:latin typeface="Arial"/>
            </a:endParaRPr>
          </a:p>
          <a:p>
            <a:pPr marL="1658880" lvl="3" indent="-28548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Fly to the moon for a one-day mission (tech demo, possibly with swap-in of a better DCB)</a:t>
            </a:r>
            <a:endParaRPr lang="en-US" sz="1200" b="0" strike="noStrike" spc="-1">
              <a:latin typeface="Arial"/>
            </a:endParaRPr>
          </a:p>
          <a:p>
            <a:pPr marL="915840">
              <a:lnSpc>
                <a:spcPct val="100000"/>
              </a:lnSpc>
              <a:spcAft>
                <a:spcPts val="300"/>
              </a:spcAft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KEY MILESTONES: </a:t>
            </a:r>
            <a:endParaRPr lang="en-US" sz="14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Long Lead Parts List -&gt; Dragan:</a:t>
            </a:r>
            <a:r>
              <a:rPr lang="en-US" sz="12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November 5, 2020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All not-swappable/not-in hand parts on order: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December 31, 2020</a:t>
            </a: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 	-------36 WEEKS------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Last not-swappable part delivers to SPRL: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Sept, 2021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All boards, sensor, chassis ready (flat sat configuration):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Dec, 2021 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First power on of complete system: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March, 2022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START TRL 6 tests: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June, 2022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Deliver to JPL to START performance test: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Sept, 2022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     	-------24 WEEKS----------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COMPLETE performance characterization: </a:t>
            </a:r>
            <a:r>
              <a:rPr lang="en-US" sz="1200" b="0" i="1" strike="noStrike" spc="-1">
                <a:solidFill>
                  <a:srgbClr val="0033CC"/>
                </a:solidFill>
                <a:latin typeface="Calibri"/>
                <a:ea typeface="DejaVu Sans"/>
              </a:rPr>
              <a:t>March, 2023</a:t>
            </a:r>
            <a:endParaRPr lang="en-US" sz="1200" b="0" strike="noStrike" spc="-1">
              <a:latin typeface="Arial"/>
            </a:endParaRPr>
          </a:p>
          <a:p>
            <a:pPr marL="1440">
              <a:lnSpc>
                <a:spcPct val="100000"/>
              </a:lnSpc>
              <a:spcAft>
                <a:spcPts val="300"/>
              </a:spcAft>
            </a:pPr>
            <a:r>
              <a:rPr lang="en-US" sz="1100" b="0" strike="noStrike" spc="-1">
                <a:solidFill>
                  <a:srgbClr val="0033CC"/>
                </a:solidFill>
                <a:latin typeface="Calibri"/>
                <a:ea typeface="DejaVu Sans"/>
              </a:rPr>
              <a:t>		</a:t>
            </a:r>
            <a:r>
              <a:rPr lang="en-US" sz="1200" b="0" strike="noStrike" spc="-1">
                <a:solidFill>
                  <a:srgbClr val="0033CC"/>
                </a:solidFill>
                <a:latin typeface="Calibri"/>
                <a:ea typeface="DejaVu Sans"/>
              </a:rPr>
              <a:t>	</a:t>
            </a:r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0" y="228600"/>
            <a:ext cx="9143640" cy="456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Development History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11922480" y="13196520"/>
            <a:ext cx="520560" cy="513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>
            <a:noAutofit/>
          </a:bodyPr>
          <a:lstStyle/>
          <a:p>
            <a:pPr>
              <a:lnSpc>
                <a:spcPct val="100000"/>
              </a:lnSpc>
            </a:pPr>
            <a:fld id="{7E1141DD-A117-42A4-B0DE-64FE6E6C65DC}" type="slidenum">
              <a:rPr lang="en-US" sz="2400" b="0" strike="noStrike" spc="-1">
                <a:solidFill>
                  <a:srgbClr val="FFFFFF"/>
                </a:solidFill>
                <a:latin typeface="Helvetica Light"/>
                <a:ea typeface="Helvetica Light"/>
              </a:rPr>
              <a:t>3</a:t>
            </a:fld>
            <a:endParaRPr lang="en-US" sz="2400" b="0" strike="noStrike" spc="-1">
              <a:latin typeface="Times New Roman"/>
            </a:endParaRPr>
          </a:p>
        </p:txBody>
      </p:sp>
      <p:pic>
        <p:nvPicPr>
          <p:cNvPr id="98" name="Picture 4"/>
          <p:cNvPicPr/>
          <p:nvPr/>
        </p:nvPicPr>
        <p:blipFill>
          <a:blip r:embed="rId3"/>
          <a:stretch/>
        </p:blipFill>
        <p:spPr>
          <a:xfrm>
            <a:off x="174240" y="3035880"/>
            <a:ext cx="3980520" cy="2490120"/>
          </a:xfrm>
          <a:prstGeom prst="rect">
            <a:avLst/>
          </a:prstGeom>
          <a:ln>
            <a:noFill/>
          </a:ln>
        </p:spPr>
      </p:pic>
      <p:sp>
        <p:nvSpPr>
          <p:cNvPr id="99" name="CustomShape 3"/>
          <p:cNvSpPr/>
          <p:nvPr/>
        </p:nvSpPr>
        <p:spPr>
          <a:xfrm>
            <a:off x="174240" y="5774040"/>
            <a:ext cx="3625200" cy="67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Vehicle Cabin Atmosphere Monitor (VCAM) ISS deployment in 2010 </a:t>
            </a:r>
            <a:endParaRPr lang="en-US" sz="1400" b="0" strike="noStrike" spc="-1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000000"/>
                </a:solidFill>
                <a:latin typeface="Calibri"/>
              </a:rPr>
              <a:t>Funded by NASA AEMC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100" name="Picture 7"/>
          <p:cNvPicPr/>
          <p:nvPr/>
        </p:nvPicPr>
        <p:blipFill>
          <a:blip r:embed="rId4"/>
          <a:stretch/>
        </p:blipFill>
        <p:spPr>
          <a:xfrm>
            <a:off x="4187880" y="3020040"/>
            <a:ext cx="2954880" cy="225468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1" name="Picture 8"/>
          <p:cNvPicPr/>
          <p:nvPr/>
        </p:nvPicPr>
        <p:blipFill>
          <a:blip r:embed="rId5"/>
          <a:stretch/>
        </p:blipFill>
        <p:spPr>
          <a:xfrm>
            <a:off x="5665320" y="4147560"/>
            <a:ext cx="2602080" cy="1447920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  <p:sp>
        <p:nvSpPr>
          <p:cNvPr id="102" name="CustomShape 4"/>
          <p:cNvSpPr/>
          <p:nvPr/>
        </p:nvSpPr>
        <p:spPr>
          <a:xfrm>
            <a:off x="4187880" y="5753160"/>
            <a:ext cx="4537440" cy="67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Spacecraft Atmosphere Monitor (S.A.M.) ISS powered on in August 2019</a:t>
            </a:r>
            <a:endParaRPr lang="en-US" sz="1400" b="0" strike="noStrike" spc="-1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000000"/>
                </a:solidFill>
                <a:latin typeface="Calibri"/>
              </a:rPr>
              <a:t>Funded by NASA AEMC &amp; AES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103" name="CustomShape 5"/>
          <p:cNvSpPr/>
          <p:nvPr/>
        </p:nvSpPr>
        <p:spPr>
          <a:xfrm>
            <a:off x="4187880" y="5506920"/>
            <a:ext cx="4050360" cy="2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500" b="0" strike="noStrike" spc="-1">
                <a:solidFill>
                  <a:srgbClr val="000000"/>
                </a:solidFill>
                <a:latin typeface="Calibri"/>
              </a:rPr>
              <a:t>M. Darrach, S. Madzunkov, E. Diaz, B. Moore, R. Kidd, B. Bae, J. Simcic, S. Schowalter, R. Purcell, I. Cisneros, R. Schaefer, F. Cheung, K. Reichenbach, T. Loc, J. Lam, A. Oyake, D. Nikolic, R. Murdock</a:t>
            </a:r>
            <a:endParaRPr lang="en-US" sz="500" b="0" strike="noStrike" spc="-1">
              <a:latin typeface="Arial"/>
            </a:endParaRPr>
          </a:p>
        </p:txBody>
      </p:sp>
      <p:sp>
        <p:nvSpPr>
          <p:cNvPr id="104" name="CustomShape 6"/>
          <p:cNvSpPr/>
          <p:nvPr/>
        </p:nvSpPr>
        <p:spPr>
          <a:xfrm>
            <a:off x="175680" y="892440"/>
            <a:ext cx="8793720" cy="14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Vehicle Cabin Air Monitor (VCAM)</a:t>
            </a:r>
            <a:endParaRPr lang="en-US" sz="2000" b="0" strike="noStrike" spc="-1"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</a:rPr>
              <a:t>GC-QIT-MS for trace species detection for ISS cabin heath monitoring	</a:t>
            </a:r>
            <a:endParaRPr lang="en-US" sz="1600" b="0" strike="noStrike" spc="-1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Spacecraft Atmosphere Monitor (S.A.M.)</a:t>
            </a:r>
            <a:endParaRPr lang="en-US" sz="2000" b="0" strike="noStrike" spc="-1"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Significant reduction in mass, power, volume, and data rate over past decade</a:t>
            </a:r>
            <a:endParaRPr lang="en-US" sz="1600" b="0" strike="noStrike" spc="-1"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Focus on TRL enhancement for flight applications and transition to commercialization 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105" name="CustomShape 7"/>
          <p:cNvSpPr/>
          <p:nvPr/>
        </p:nvSpPr>
        <p:spPr>
          <a:xfrm>
            <a:off x="6564960" y="3032640"/>
            <a:ext cx="2404800" cy="115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alibri"/>
              </a:rPr>
              <a:t>MCA (Major Constituent Analysis) with 2 sec updates and fraction of a percent error (performance checkout underway)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alibri"/>
              </a:rPr>
              <a:t>TGA (Trace Gas Analysis) with daily 20 minutes runs, down to 10-1000ppb 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alibri"/>
              </a:rPr>
              <a:t>Dynamic range 10</a:t>
            </a:r>
            <a:r>
              <a:rPr lang="en-US" sz="1000" b="0" strike="noStrike" spc="-1" baseline="30000">
                <a:solidFill>
                  <a:srgbClr val="000000"/>
                </a:solidFill>
                <a:latin typeface="Calibri"/>
              </a:rPr>
              <a:t>0</a:t>
            </a:r>
            <a:r>
              <a:rPr lang="en-US" sz="1000" b="0" strike="noStrike" spc="-1">
                <a:solidFill>
                  <a:srgbClr val="000000"/>
                </a:solidFill>
                <a:latin typeface="Calibri"/>
              </a:rPr>
              <a:t> to 10</a:t>
            </a:r>
            <a:r>
              <a:rPr lang="en-US" sz="1000" b="0" strike="noStrike" spc="-1" baseline="30000">
                <a:solidFill>
                  <a:srgbClr val="000000"/>
                </a:solidFill>
                <a:latin typeface="Calibri"/>
              </a:rPr>
              <a:t>-8</a:t>
            </a:r>
            <a:endParaRPr lang="en-US" sz="1000" b="0" strike="noStrike" spc="-1">
              <a:latin typeface="Arial"/>
            </a:endParaRPr>
          </a:p>
        </p:txBody>
      </p:sp>
      <p:pic>
        <p:nvPicPr>
          <p:cNvPr id="106" name="Picture 13"/>
          <p:cNvPicPr/>
          <p:nvPr/>
        </p:nvPicPr>
        <p:blipFill>
          <a:blip r:embed="rId6"/>
          <a:stretch/>
        </p:blipFill>
        <p:spPr>
          <a:xfrm>
            <a:off x="4708080" y="4541400"/>
            <a:ext cx="847440" cy="71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Lunar Exospheric Composition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Picture 14"/>
          <p:cNvPicPr/>
          <p:nvPr/>
        </p:nvPicPr>
        <p:blipFill>
          <a:blip r:embed="rId3"/>
          <a:stretch/>
        </p:blipFill>
        <p:spPr>
          <a:xfrm>
            <a:off x="1019880" y="2640960"/>
            <a:ext cx="7103520" cy="3937320"/>
          </a:xfrm>
          <a:prstGeom prst="rect">
            <a:avLst/>
          </a:prstGeom>
          <a:ln w="9360">
            <a:noFill/>
          </a:ln>
        </p:spPr>
      </p:pic>
      <p:sp>
        <p:nvSpPr>
          <p:cNvPr id="109" name="CustomShape 2"/>
          <p:cNvSpPr/>
          <p:nvPr/>
        </p:nvSpPr>
        <p:spPr>
          <a:xfrm>
            <a:off x="360" y="687240"/>
            <a:ext cx="9143280" cy="188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Observation of time variability of multi-day lunar surface exospheric and radiation changes</a:t>
            </a:r>
            <a:endParaRPr lang="en-US" sz="1600" b="0" strike="noStrike" spc="-1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Identifying and quantifying exosphere species with abundances ≥ 10 molecules/cm</a:t>
            </a:r>
            <a:r>
              <a:rPr lang="en-US" sz="1600" b="0" strike="noStrike" spc="-1" baseline="30000">
                <a:solidFill>
                  <a:srgbClr val="000000"/>
                </a:solidFill>
                <a:latin typeface="Calibri"/>
                <a:ea typeface="Calibri"/>
              </a:rPr>
              <a:t>3</a:t>
            </a:r>
            <a:endParaRPr lang="en-US" sz="1600" b="0" strike="noStrike" spc="-1"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e.g. low abundance of CO and N2; not measured before e.g. Kr, Xe</a:t>
            </a:r>
            <a:endParaRPr lang="en-US" sz="1200" b="0" strike="noStrike" spc="-1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Primary mechanism for creation of lunar exosphere are:</a:t>
            </a:r>
            <a:endParaRPr lang="en-US" sz="1600" b="0" strike="noStrike" spc="-1"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Solar wind activities with next expected maximum in 2026+/-2 years</a:t>
            </a:r>
            <a:endParaRPr lang="en-US" sz="1200" b="0" strike="noStrike" spc="-1"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Radioactive decay</a:t>
            </a:r>
            <a:endParaRPr lang="en-US" sz="1200" b="0" strike="noStrike" spc="-1"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Meteorite impact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200" b="0" strike="noStrike" spc="-1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5641200" y="1898280"/>
            <a:ext cx="34070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Times New Roman"/>
              </a:rPr>
              <a:t>D. Nikolić </a:t>
            </a: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and M. Darrach, </a:t>
            </a:r>
            <a:r>
              <a:rPr lang="en-US" sz="1000" b="0" i="1" strike="noStrike" spc="-1">
                <a:solidFill>
                  <a:srgbClr val="000000"/>
                </a:solidFill>
                <a:latin typeface="Times New Roman"/>
              </a:rPr>
              <a:t>LADEEVIEW: Elemental Composition Analysis of Lunar Surface</a:t>
            </a: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, 3rd International Workshop on Instrumentation for Planetary Missions, October 24–27, 2016, Pasadena, CA; article 4014, 2pp (2016). </a:t>
            </a:r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Readiness for Flight Implementation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2" name="Picture 6"/>
          <p:cNvPicPr/>
          <p:nvPr/>
        </p:nvPicPr>
        <p:blipFill>
          <a:blip r:embed="rId3"/>
          <a:stretch/>
        </p:blipFill>
        <p:spPr>
          <a:xfrm>
            <a:off x="121680" y="1050120"/>
            <a:ext cx="8858520" cy="444168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300240" y="5878080"/>
            <a:ext cx="850140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Development over past years allowed to increase the TRL level of all components to 5 with design implementations to support TRL 6.</a:t>
            </a:r>
            <a:endParaRPr lang="en-US" sz="1400" b="0" strike="noStrike" spc="-1">
              <a:latin typeface="Arial"/>
            </a:endParaRPr>
          </a:p>
        </p:txBody>
      </p:sp>
      <p:grpSp>
        <p:nvGrpSpPr>
          <p:cNvPr id="114" name="Group 3"/>
          <p:cNvGrpSpPr/>
          <p:nvPr/>
        </p:nvGrpSpPr>
        <p:grpSpPr>
          <a:xfrm>
            <a:off x="7489080" y="3124080"/>
            <a:ext cx="1219320" cy="1219320"/>
            <a:chOff x="7489080" y="3124080"/>
            <a:chExt cx="1219320" cy="1219320"/>
          </a:xfrm>
        </p:grpSpPr>
        <p:sp>
          <p:nvSpPr>
            <p:cNvPr id="115" name="Line 4"/>
            <p:cNvSpPr/>
            <p:nvPr/>
          </p:nvSpPr>
          <p:spPr>
            <a:xfrm>
              <a:off x="7489080" y="3124080"/>
              <a:ext cx="1219320" cy="1219320"/>
            </a:xfrm>
            <a:prstGeom prst="line">
              <a:avLst/>
            </a:prstGeom>
            <a:ln w="28440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6" name="Line 5"/>
            <p:cNvSpPr/>
            <p:nvPr/>
          </p:nvSpPr>
          <p:spPr>
            <a:xfrm flipV="1">
              <a:off x="7543800" y="3124080"/>
              <a:ext cx="1110240" cy="1181160"/>
            </a:xfrm>
            <a:prstGeom prst="line">
              <a:avLst/>
            </a:prstGeom>
            <a:ln w="28440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117" name="Group 6"/>
          <p:cNvGrpSpPr/>
          <p:nvPr/>
        </p:nvGrpSpPr>
        <p:grpSpPr>
          <a:xfrm>
            <a:off x="117720" y="2971800"/>
            <a:ext cx="864720" cy="838080"/>
            <a:chOff x="117720" y="2971800"/>
            <a:chExt cx="864720" cy="838080"/>
          </a:xfrm>
        </p:grpSpPr>
        <p:sp>
          <p:nvSpPr>
            <p:cNvPr id="118" name="Line 7"/>
            <p:cNvSpPr/>
            <p:nvPr/>
          </p:nvSpPr>
          <p:spPr>
            <a:xfrm>
              <a:off x="117720" y="2971800"/>
              <a:ext cx="864720" cy="838080"/>
            </a:xfrm>
            <a:prstGeom prst="line">
              <a:avLst/>
            </a:prstGeom>
            <a:ln w="28440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9" name="Line 8"/>
            <p:cNvSpPr/>
            <p:nvPr/>
          </p:nvSpPr>
          <p:spPr>
            <a:xfrm flipV="1">
              <a:off x="156240" y="2971800"/>
              <a:ext cx="787680" cy="811800"/>
            </a:xfrm>
            <a:prstGeom prst="line">
              <a:avLst/>
            </a:prstGeom>
            <a:ln w="28440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Main Component of QIT-MS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1" name="Picture 5"/>
          <p:cNvPicPr/>
          <p:nvPr/>
        </p:nvPicPr>
        <p:blipFill>
          <a:blip r:embed="rId3"/>
          <a:stretch/>
        </p:blipFill>
        <p:spPr>
          <a:xfrm>
            <a:off x="3795120" y="1146960"/>
            <a:ext cx="3152880" cy="5210640"/>
          </a:xfrm>
          <a:prstGeom prst="rect">
            <a:avLst/>
          </a:prstGeom>
          <a:ln>
            <a:noFill/>
          </a:ln>
        </p:spPr>
      </p:pic>
      <p:pic>
        <p:nvPicPr>
          <p:cNvPr id="122" name="Picture 8"/>
          <p:cNvPicPr/>
          <p:nvPr/>
        </p:nvPicPr>
        <p:blipFill>
          <a:blip r:embed="rId4"/>
          <a:stretch/>
        </p:blipFill>
        <p:spPr>
          <a:xfrm>
            <a:off x="7203600" y="3158640"/>
            <a:ext cx="1573200" cy="3198960"/>
          </a:xfrm>
          <a:prstGeom prst="rect">
            <a:avLst/>
          </a:prstGeom>
          <a:ln>
            <a:noFill/>
          </a:ln>
        </p:spPr>
      </p:pic>
      <p:pic>
        <p:nvPicPr>
          <p:cNvPr id="123" name="Picture 9"/>
          <p:cNvPicPr/>
          <p:nvPr/>
        </p:nvPicPr>
        <p:blipFill>
          <a:blip r:embed="rId5"/>
          <a:stretch/>
        </p:blipFill>
        <p:spPr>
          <a:xfrm>
            <a:off x="7223760" y="1101240"/>
            <a:ext cx="1553040" cy="1942200"/>
          </a:xfrm>
          <a:prstGeom prst="rect">
            <a:avLst/>
          </a:prstGeom>
          <a:ln>
            <a:noFill/>
          </a:ln>
        </p:spPr>
      </p:pic>
      <p:sp>
        <p:nvSpPr>
          <p:cNvPr id="124" name="Line 2"/>
          <p:cNvSpPr/>
          <p:nvPr/>
        </p:nvSpPr>
        <p:spPr>
          <a:xfrm flipV="1">
            <a:off x="8046720" y="2244240"/>
            <a:ext cx="822960" cy="80064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CustomShape 3"/>
          <p:cNvSpPr/>
          <p:nvPr/>
        </p:nvSpPr>
        <p:spPr>
          <a:xfrm rot="18919800">
            <a:off x="8068320" y="2389680"/>
            <a:ext cx="572400" cy="34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4.7”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181440" y="914400"/>
            <a:ext cx="3485880" cy="33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QIT-MS</a:t>
            </a:r>
            <a:r>
              <a:rPr lang="en-US" sz="1400" b="0" strike="noStrike" spc="-1" baseline="10100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base pressure high 10</a:t>
            </a:r>
            <a:r>
              <a:rPr lang="en-US" sz="1400" b="0" strike="noStrike" spc="-1" baseline="101000">
                <a:solidFill>
                  <a:srgbClr val="000000"/>
                </a:solidFill>
                <a:latin typeface="Arial"/>
                <a:ea typeface="DejaVu Sans"/>
              </a:rPr>
              <a:t>-11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torr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Operates without He buffer gas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Different modes of operation (dynamic, static, resonant ejection)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S.A.M</a:t>
            </a:r>
            <a:r>
              <a:rPr lang="en-US" sz="1400" b="0" strike="noStrike" spc="-1" baseline="10100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operating pressure ~5x10</a:t>
            </a:r>
            <a:r>
              <a:rPr lang="en-US" sz="1400" b="0" strike="noStrike" spc="-1" baseline="101000">
                <a:solidFill>
                  <a:srgbClr val="000000"/>
                </a:solidFill>
                <a:latin typeface="Arial"/>
                <a:ea typeface="DejaVu Sans"/>
              </a:rPr>
              <a:t>-9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torr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S.A.M. operating sensitivity 5x10</a:t>
            </a:r>
            <a:r>
              <a:rPr lang="en-US" sz="1400" b="0" strike="noStrike" spc="-1" baseline="101000">
                <a:solidFill>
                  <a:srgbClr val="000000"/>
                </a:solidFill>
                <a:latin typeface="Arial"/>
                <a:ea typeface="DejaVu Sans"/>
              </a:rPr>
              <a:t>12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cnts /torr/sec (dynamic)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Inlet = fussed silica tube (single)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Allows for MCA every 2 sec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117360" y="4381920"/>
            <a:ext cx="431496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Notes</a:t>
            </a:r>
            <a:endParaRPr lang="en-US" sz="1200" b="0" strike="noStrike" spc="-1">
              <a:latin typeface="Arial"/>
            </a:endParaRPr>
          </a:p>
          <a:p>
            <a:pPr marL="1080"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QIT-MS = Quadrupole Ion Trap Mass Spectrometer</a:t>
            </a:r>
            <a:endParaRPr lang="en-US" sz="1200" b="0" strike="noStrike" spc="-1">
              <a:latin typeface="Arial"/>
            </a:endParaRPr>
          </a:p>
          <a:p>
            <a:pPr marL="1080"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S.A.M.   = Spacecraft Atmosphere Monitor (launch 2019) </a:t>
            </a:r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Compact QIT-Mass Spectrometer for Lunar and Planetary Applications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29" name="Group 2"/>
          <p:cNvGrpSpPr/>
          <p:nvPr/>
        </p:nvGrpSpPr>
        <p:grpSpPr>
          <a:xfrm>
            <a:off x="144720" y="1620720"/>
            <a:ext cx="2157120" cy="3370680"/>
            <a:chOff x="144720" y="1620720"/>
            <a:chExt cx="2157120" cy="3370680"/>
          </a:xfrm>
        </p:grpSpPr>
        <p:pic>
          <p:nvPicPr>
            <p:cNvPr id="130" name="Picture 15"/>
            <p:cNvPicPr/>
            <p:nvPr/>
          </p:nvPicPr>
          <p:blipFill>
            <a:blip r:embed="rId3"/>
            <a:stretch/>
          </p:blipFill>
          <p:spPr>
            <a:xfrm>
              <a:off x="144720" y="1620720"/>
              <a:ext cx="2157120" cy="3162600"/>
            </a:xfrm>
            <a:prstGeom prst="rect">
              <a:avLst/>
            </a:prstGeom>
            <a:ln>
              <a:noFill/>
            </a:ln>
            <a:effectLst>
              <a:softEdge rad="190500"/>
            </a:effectLst>
          </p:spPr>
        </p:pic>
        <p:sp>
          <p:nvSpPr>
            <p:cNvPr id="131" name="CustomShape 3"/>
            <p:cNvSpPr/>
            <p:nvPr/>
          </p:nvSpPr>
          <p:spPr>
            <a:xfrm>
              <a:off x="827640" y="4626720"/>
              <a:ext cx="81036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</a:rPr>
                <a:t>Sensor</a:t>
              </a:r>
              <a:endParaRPr lang="en-US" sz="1800" b="0" strike="noStrike" spc="-1">
                <a:latin typeface="Arial"/>
              </a:endParaRPr>
            </a:p>
          </p:txBody>
        </p:sp>
      </p:grpSp>
      <p:grpSp>
        <p:nvGrpSpPr>
          <p:cNvPr id="132" name="Group 4"/>
          <p:cNvGrpSpPr/>
          <p:nvPr/>
        </p:nvGrpSpPr>
        <p:grpSpPr>
          <a:xfrm>
            <a:off x="6445800" y="1145160"/>
            <a:ext cx="2247120" cy="2141640"/>
            <a:chOff x="6445800" y="1145160"/>
            <a:chExt cx="2247120" cy="2141640"/>
          </a:xfrm>
        </p:grpSpPr>
        <p:pic>
          <p:nvPicPr>
            <p:cNvPr id="133" name="Picture 18"/>
            <p:cNvPicPr/>
            <p:nvPr/>
          </p:nvPicPr>
          <p:blipFill>
            <a:blip r:embed="rId4"/>
            <a:stretch/>
          </p:blipFill>
          <p:spPr>
            <a:xfrm>
              <a:off x="6445800" y="1145160"/>
              <a:ext cx="2240640" cy="1911240"/>
            </a:xfrm>
            <a:prstGeom prst="rect">
              <a:avLst/>
            </a:prstGeom>
            <a:ln>
              <a:noFill/>
            </a:ln>
            <a:effectLst>
              <a:softEdge rad="190500"/>
            </a:effectLst>
          </p:spPr>
        </p:pic>
        <p:sp>
          <p:nvSpPr>
            <p:cNvPr id="134" name="CustomShape 5"/>
            <p:cNvSpPr/>
            <p:nvPr/>
          </p:nvSpPr>
          <p:spPr>
            <a:xfrm>
              <a:off x="6669360" y="2922120"/>
              <a:ext cx="202356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</a:rPr>
                <a:t>Integrated Software</a:t>
              </a:r>
              <a:endParaRPr lang="en-US" sz="1800" b="0" strike="noStrike" spc="-1">
                <a:latin typeface="Arial"/>
              </a:endParaRPr>
            </a:p>
          </p:txBody>
        </p:sp>
      </p:grpSp>
      <p:sp>
        <p:nvSpPr>
          <p:cNvPr id="135" name="CustomShape 6"/>
          <p:cNvSpPr/>
          <p:nvPr/>
        </p:nvSpPr>
        <p:spPr>
          <a:xfrm>
            <a:off x="3242160" y="3246120"/>
            <a:ext cx="2386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Prototype QIT-MS 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136" name="Picture 21"/>
          <p:cNvPicPr/>
          <p:nvPr/>
        </p:nvPicPr>
        <p:blipFill>
          <a:blip r:embed="rId5"/>
          <a:stretch/>
        </p:blipFill>
        <p:spPr>
          <a:xfrm>
            <a:off x="3118680" y="1281600"/>
            <a:ext cx="2414880" cy="1963800"/>
          </a:xfrm>
          <a:prstGeom prst="rect">
            <a:avLst/>
          </a:prstGeom>
          <a:ln>
            <a:noFill/>
          </a:ln>
        </p:spPr>
      </p:pic>
      <p:pic>
        <p:nvPicPr>
          <p:cNvPr id="137" name="Picture 22"/>
          <p:cNvPicPr/>
          <p:nvPr/>
        </p:nvPicPr>
        <p:blipFill>
          <a:blip r:embed="rId6"/>
          <a:stretch/>
        </p:blipFill>
        <p:spPr>
          <a:xfrm>
            <a:off x="2960640" y="4588920"/>
            <a:ext cx="3006360" cy="1411920"/>
          </a:xfrm>
          <a:prstGeom prst="rect">
            <a:avLst/>
          </a:prstGeom>
          <a:ln>
            <a:noFill/>
          </a:ln>
        </p:spPr>
      </p:pic>
      <p:sp>
        <p:nvSpPr>
          <p:cNvPr id="138" name="CustomShape 7"/>
          <p:cNvSpPr/>
          <p:nvPr/>
        </p:nvSpPr>
        <p:spPr>
          <a:xfrm>
            <a:off x="3214440" y="5935680"/>
            <a:ext cx="2665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Power and CPU Electronics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139" name="Picture 24"/>
          <p:cNvPicPr/>
          <p:nvPr/>
        </p:nvPicPr>
        <p:blipFill>
          <a:blip r:embed="rId7"/>
          <a:stretch/>
        </p:blipFill>
        <p:spPr>
          <a:xfrm>
            <a:off x="3729240" y="3704760"/>
            <a:ext cx="1014480" cy="590400"/>
          </a:xfrm>
          <a:prstGeom prst="rect">
            <a:avLst/>
          </a:prstGeom>
          <a:ln>
            <a:noFill/>
          </a:ln>
        </p:spPr>
      </p:pic>
      <p:sp>
        <p:nvSpPr>
          <p:cNvPr id="140" name="CustomShape 8"/>
          <p:cNvSpPr/>
          <p:nvPr/>
        </p:nvSpPr>
        <p:spPr>
          <a:xfrm>
            <a:off x="3580560" y="4252680"/>
            <a:ext cx="1762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Cap electronics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41" name="CustomShape 9"/>
          <p:cNvSpPr/>
          <p:nvPr/>
        </p:nvSpPr>
        <p:spPr>
          <a:xfrm>
            <a:off x="6137280" y="3231360"/>
            <a:ext cx="30063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Times New Roman"/>
              </a:rPr>
              <a:t>D. Nikolić</a:t>
            </a: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, et al., </a:t>
            </a:r>
            <a:r>
              <a:rPr lang="en-US" sz="1000" b="0" i="1" strike="noStrike" spc="-1">
                <a:solidFill>
                  <a:srgbClr val="000000"/>
                </a:solidFill>
                <a:latin typeface="Times New Roman"/>
              </a:rPr>
              <a:t>Mass Spectra Deconvolution of Gaseous Mixtures Containing Volatile Organic Compounds</a:t>
            </a: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, 48th International Conference on Environmental Systems, article 313, 6 pages (2018). 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2" name="CustomShape 10"/>
          <p:cNvSpPr/>
          <p:nvPr/>
        </p:nvSpPr>
        <p:spPr>
          <a:xfrm>
            <a:off x="205920" y="4997520"/>
            <a:ext cx="2095560" cy="100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J. Simcic, et al. </a:t>
            </a:r>
            <a:r>
              <a:rPr lang="en-US" sz="1000" b="0" i="1" strike="noStrike" spc="-1">
                <a:solidFill>
                  <a:srgbClr val="000000"/>
                </a:solidFill>
                <a:latin typeface="Times New Roman"/>
              </a:rPr>
              <a:t>Miniature Gas Chromatograph Mass Spectrometer (GCMS) For Planetary Atmospheres In Situ Studies</a:t>
            </a:r>
            <a:r>
              <a:rPr lang="en-US" sz="1000" b="0" strike="noStrike" spc="-1">
                <a:solidFill>
                  <a:srgbClr val="000000"/>
                </a:solidFill>
                <a:latin typeface="Times New Roman"/>
              </a:rPr>
              <a:t>, 3rd International Workshop on Instrumentation for Planetary Missions, 2016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3" name="CustomShape 11"/>
          <p:cNvSpPr/>
          <p:nvPr/>
        </p:nvSpPr>
        <p:spPr>
          <a:xfrm flipV="1">
            <a:off x="1221480" y="4124520"/>
            <a:ext cx="3272040" cy="303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70C0"/>
            </a:solidFill>
            <a:round/>
            <a:tailEnd type="triangle" w="med" len="med"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4" name="CustomShape 12"/>
          <p:cNvSpPr/>
          <p:nvPr/>
        </p:nvSpPr>
        <p:spPr>
          <a:xfrm>
            <a:off x="1286640" y="1914480"/>
            <a:ext cx="2612160" cy="202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70C0"/>
            </a:solidFill>
            <a:round/>
            <a:tailEnd type="triangle" w="med" len="med"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45" name="Picture 30"/>
          <p:cNvPicPr/>
          <p:nvPr/>
        </p:nvPicPr>
        <p:blipFill>
          <a:blip r:embed="rId8"/>
          <a:stretch/>
        </p:blipFill>
        <p:spPr>
          <a:xfrm rot="5400000">
            <a:off x="7113600" y="4122360"/>
            <a:ext cx="1819080" cy="1829520"/>
          </a:xfrm>
          <a:prstGeom prst="rect">
            <a:avLst/>
          </a:prstGeom>
          <a:ln>
            <a:noFill/>
          </a:ln>
        </p:spPr>
      </p:pic>
      <p:sp>
        <p:nvSpPr>
          <p:cNvPr id="146" name="CustomShape 13"/>
          <p:cNvSpPr/>
          <p:nvPr/>
        </p:nvSpPr>
        <p:spPr>
          <a:xfrm>
            <a:off x="6325920" y="5919840"/>
            <a:ext cx="2319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Mechanical Integration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147" name="Picture 32"/>
          <p:cNvPicPr/>
          <p:nvPr/>
        </p:nvPicPr>
        <p:blipFill>
          <a:blip r:embed="rId9"/>
          <a:stretch/>
        </p:blipFill>
        <p:spPr>
          <a:xfrm>
            <a:off x="6261120" y="5178960"/>
            <a:ext cx="818640" cy="785880"/>
          </a:xfrm>
          <a:prstGeom prst="rect">
            <a:avLst/>
          </a:prstGeom>
          <a:ln>
            <a:noFill/>
          </a:ln>
        </p:spPr>
      </p:pic>
      <p:sp>
        <p:nvSpPr>
          <p:cNvPr id="148" name="CustomShape 14"/>
          <p:cNvSpPr/>
          <p:nvPr/>
        </p:nvSpPr>
        <p:spPr>
          <a:xfrm>
            <a:off x="5995440" y="4414320"/>
            <a:ext cx="1136880" cy="56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50" b="0" strike="noStrike" spc="-1">
                <a:solidFill>
                  <a:srgbClr val="000000"/>
                </a:solidFill>
                <a:latin typeface="Calibri"/>
              </a:rPr>
              <a:t>High Q diamond weave Litz wire coil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149" name="CustomShape 15"/>
          <p:cNvSpPr/>
          <p:nvPr/>
        </p:nvSpPr>
        <p:spPr>
          <a:xfrm>
            <a:off x="6563880" y="4991400"/>
            <a:ext cx="106200" cy="18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16"/>
          <p:cNvSpPr/>
          <p:nvPr/>
        </p:nvSpPr>
        <p:spPr>
          <a:xfrm>
            <a:off x="6730200" y="4957920"/>
            <a:ext cx="623160" cy="320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Mechanical (Sensor Chassis)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3" name="Picture 7" descr="A close up of a box&#10;&#10;Description automatically generated"/>
          <p:cNvPicPr/>
          <p:nvPr/>
        </p:nvPicPr>
        <p:blipFill>
          <a:blip r:embed="rId3"/>
          <a:srcRect l="20718" r="21437"/>
          <a:stretch/>
        </p:blipFill>
        <p:spPr>
          <a:xfrm>
            <a:off x="-7560" y="1485000"/>
            <a:ext cx="4691520" cy="4291200"/>
          </a:xfrm>
          <a:prstGeom prst="rect">
            <a:avLst/>
          </a:prstGeom>
          <a:ln>
            <a:noFill/>
          </a:ln>
        </p:spPr>
      </p:pic>
      <p:pic>
        <p:nvPicPr>
          <p:cNvPr id="174" name="Picture 8" descr="A close up of a device&#10;&#10;Description automatically generated"/>
          <p:cNvPicPr/>
          <p:nvPr/>
        </p:nvPicPr>
        <p:blipFill>
          <a:blip r:embed="rId4"/>
          <a:srcRect l="22383" r="22068"/>
          <a:stretch/>
        </p:blipFill>
        <p:spPr>
          <a:xfrm>
            <a:off x="4638240" y="1485000"/>
            <a:ext cx="4505400" cy="429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Mechanical – Sensor Chasis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9" name="Picture 3"/>
          <p:cNvPicPr/>
          <p:nvPr/>
        </p:nvPicPr>
        <p:blipFill>
          <a:blip r:embed="rId3"/>
          <a:stretch/>
        </p:blipFill>
        <p:spPr>
          <a:xfrm>
            <a:off x="0" y="1010160"/>
            <a:ext cx="9143640" cy="4837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Requirements demonstrated in the Laboratory </a:t>
            </a:r>
            <a:r>
              <a:t/>
            </a:r>
            <a:br/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52" name="Table 2"/>
          <p:cNvGraphicFramePr/>
          <p:nvPr/>
        </p:nvGraphicFramePr>
        <p:xfrm>
          <a:off x="540720" y="1227960"/>
          <a:ext cx="8062200" cy="2821320"/>
        </p:xfrm>
        <a:graphic>
          <a:graphicData uri="http://schemas.openxmlformats.org/drawingml/2006/table">
            <a:tbl>
              <a:tblPr/>
              <a:tblGrid>
                <a:gridCol w="1857600"/>
                <a:gridCol w="1233000"/>
                <a:gridCol w="2034720"/>
                <a:gridCol w="947160"/>
                <a:gridCol w="1188000"/>
                <a:gridCol w="801720"/>
              </a:tblGrid>
              <a:tr h="737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Driving Measurement Requirement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Lunar Surface Observable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Instrument Performance Requirement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8920" marR="889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Projected Performance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Margin*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56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Determine which volatile species are present at the lunar surface at abundances ≥10 cm</a:t>
                      </a:r>
                      <a:r>
                        <a:rPr lang="en-US" sz="1300" b="0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-3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8920" marR="889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H, H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n-US" sz="1300" b="1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He, </a:t>
                      </a:r>
                      <a:r>
                        <a:rPr lang="en-US" sz="1300" b="1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He, Ne, N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, O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, Ar, CH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, CO, CO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, Kr, Xe, OH, H</a:t>
                      </a:r>
                      <a:r>
                        <a:rPr lang="en-US" sz="1300" b="1" strike="noStrike" spc="-1" baseline="-30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O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8920" marR="889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Mass Range (Da)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1-140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0.75-230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65%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20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Mass Resolution (m/Δm FWHM)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200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400%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20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Sensitivity (molecules/cm</a:t>
                      </a:r>
                      <a:r>
                        <a:rPr lang="en-US" sz="1300" b="0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/sec)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0.001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0.0005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37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Target species partial pressure (Torr), 2:1 SNR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≤1×10</a:t>
                      </a:r>
                      <a:r>
                        <a:rPr lang="en-US" sz="1300" b="0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-14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≤1.3×10</a:t>
                      </a:r>
                      <a:r>
                        <a:rPr lang="en-US" sz="1300" b="0" strike="noStrike" spc="-1" baseline="30000">
                          <a:solidFill>
                            <a:srgbClr val="000000"/>
                          </a:solidFill>
                          <a:latin typeface="Arial"/>
                        </a:rPr>
                        <a:t>-15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"/>
                        </a:spcBef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700%</a:t>
                      </a:r>
                      <a:endParaRPr lang="en-US" sz="1300" b="0" strike="noStrike" spc="-1">
                        <a:latin typeface="Arial"/>
                      </a:endParaRPr>
                    </a:p>
                  </a:txBody>
                  <a:tcPr marL="84600" marR="84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53" name="CustomShape 3"/>
          <p:cNvSpPr/>
          <p:nvPr/>
        </p:nvSpPr>
        <p:spPr>
          <a:xfrm>
            <a:off x="343080" y="4420440"/>
            <a:ext cx="8648280" cy="191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Sources used in compiling the required LUNAR targets are:</a:t>
            </a:r>
            <a:r>
              <a:t/>
            </a:r>
            <a:br/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1) </a:t>
            </a: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2013-2022 Planetary Decadal Survey, Visions &amp; Voyages, p. 118, critical science goal for the moon and other inner solar system bodies: “Understand the Composition and Distribution of Volatile Chemical Compounds…”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https://www.nap.edu/login.php?record_id=13117&amp;page=https%3A%2F%2Fwww.nap.edu%2Fdownload%2F13117</a:t>
            </a:r>
            <a:r>
              <a:t/>
            </a:r>
            <a:br/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2) </a:t>
            </a: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2007 NRC Report: Scientific Context for Exploration of the Moon</a:t>
            </a:r>
            <a:r>
              <a:t/>
            </a:r>
            <a:br/>
            <a:r>
              <a:rPr lang="en-US" sz="800" b="0" u="sng" strike="noStrike" spc="-1">
                <a:solidFill>
                  <a:srgbClr val="0000FF"/>
                </a:solidFill>
                <a:uFillTx/>
                <a:latin typeface="Calibri"/>
                <a:hlinkClick r:id="rId3"/>
              </a:rPr>
              <a:t>https://www.nap.edu/login.php?record_id=11954&amp;page=https%3A%2F%2Fwww.nap.edu%2Fdownload%2F11954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8a. Determine the global density, composition, and time variability of the fragile lunar atmosphere before it is perturbed by further human activity.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8c. Use the time-variable release rate of atmospheric species such as 40Ar and radon to learn more about the inner workings of the lunar interior.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8d. How water vapor and other volatiles are released from the lunar surface and migrate to the poles where they are adsorbed in polar cold trap.</a:t>
            </a:r>
            <a:r>
              <a:t/>
            </a:r>
            <a:br/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3) </a:t>
            </a: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LEAG Specific Action Team Report, Goal 8a: “Systematically detect trace volatile species, like water, OH, and hydrocarbon in the exosphere.”</a:t>
            </a:r>
            <a:r>
              <a:t/>
            </a:r>
            <a:br/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4) </a:t>
            </a: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LEAG Specific Action Team Report, Goal 8b: “Detect volatile transport from mid- to high-latitudes as a function of driving space environmental (solar storm, meteor stream) conditions.”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https://www.lpi.usra.edu/leag/reports/vsat_report_123114x.pdf</a:t>
            </a:r>
            <a:r>
              <a:t/>
            </a:r>
            <a:br/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5) </a:t>
            </a:r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HEOMD / Lunar Human Exploration Strategic Knowledge Gap (SKG) Special Action Team Report, September 2016: I-C, Regolith Volatiles, in situ. “Quality/ quantity/ distribution/ form of H species and other volatiles in nonpolar mare/highlands regolith.”</a:t>
            </a:r>
            <a:r>
              <a:t/>
            </a:r>
            <a:br/>
            <a:r>
              <a:rPr lang="en-US" sz="800" b="0" strike="noStrike" spc="-1">
                <a:solidFill>
                  <a:srgbClr val="000000"/>
                </a:solidFill>
                <a:latin typeface="Calibri"/>
              </a:rPr>
              <a:t>https://www.nasa.gov/sites/default/files/atoms/files/leag-gap-review-sat-2016.pdf </a:t>
            </a:r>
            <a:endParaRPr lang="en-US" sz="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Noble Gas Mass Spectrum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7" name="Picture 4"/>
          <p:cNvPicPr/>
          <p:nvPr/>
        </p:nvPicPr>
        <p:blipFill>
          <a:blip r:embed="rId3"/>
          <a:srcRect b="35542"/>
          <a:stretch/>
        </p:blipFill>
        <p:spPr>
          <a:xfrm>
            <a:off x="375480" y="1246320"/>
            <a:ext cx="8392320" cy="4909680"/>
          </a:xfrm>
          <a:prstGeom prst="rect">
            <a:avLst/>
          </a:prstGeom>
          <a:ln>
            <a:noFill/>
          </a:ln>
        </p:spPr>
      </p:pic>
      <p:sp>
        <p:nvSpPr>
          <p:cNvPr id="158" name="CustomShape 2"/>
          <p:cNvSpPr/>
          <p:nvPr/>
        </p:nvSpPr>
        <p:spPr>
          <a:xfrm>
            <a:off x="1262160" y="6129360"/>
            <a:ext cx="7100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900" b="0" strike="noStrike" spc="-1">
                <a:solidFill>
                  <a:srgbClr val="000000"/>
                </a:solidFill>
                <a:latin typeface="Calibri"/>
              </a:rPr>
              <a:t>*G. Avice, A. Belousov, K. A. Farley, S. M. Madzunkov, J. Simcic, D. Nikolic, M. R. Darrach and C. Sotin, “High-precision measurements of krypton and xenon isotopes with a new static-mode quadrupole ion trap mass spectrometer,” JAAS, Vol 34, January 2019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964080" y="702000"/>
            <a:ext cx="78037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Isotope spectra of an aliquot of calibrating gas (1.7E-10 Torr of Kr and 1.3E-11 Torr of Xe) measured continuously </a:t>
            </a:r>
            <a:r>
              <a:rPr lang="en-US" sz="1200" b="1" strike="noStrike" spc="-1">
                <a:solidFill>
                  <a:srgbClr val="000000"/>
                </a:solidFill>
                <a:latin typeface="Calibri"/>
              </a:rPr>
              <a:t>for 7 hours yielded a 0.6 ‰ precision on the </a:t>
            </a:r>
            <a:r>
              <a:rPr lang="en-US" sz="1200" b="1" strike="noStrike" spc="-1" baseline="30000">
                <a:solidFill>
                  <a:srgbClr val="000000"/>
                </a:solidFill>
                <a:latin typeface="Calibri"/>
              </a:rPr>
              <a:t>86</a:t>
            </a:r>
            <a:r>
              <a:rPr lang="en-US" sz="1200" b="1" strike="noStrike" spc="-1">
                <a:solidFill>
                  <a:srgbClr val="000000"/>
                </a:solidFill>
                <a:latin typeface="Calibri"/>
              </a:rPr>
              <a:t>Kr/</a:t>
            </a:r>
            <a:r>
              <a:rPr lang="en-US" sz="1200" b="1" strike="noStrike" spc="-1" baseline="30000">
                <a:solidFill>
                  <a:srgbClr val="000000"/>
                </a:solidFill>
                <a:latin typeface="Calibri"/>
              </a:rPr>
              <a:t>84</a:t>
            </a:r>
            <a:r>
              <a:rPr lang="en-US" sz="1200" b="1" strike="noStrike" spc="-1">
                <a:solidFill>
                  <a:srgbClr val="000000"/>
                </a:solidFill>
                <a:latin typeface="Calibri"/>
              </a:rPr>
              <a:t>Kr ratio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160" name="CustomShape 4"/>
          <p:cNvSpPr/>
          <p:nvPr/>
        </p:nvSpPr>
        <p:spPr>
          <a:xfrm>
            <a:off x="2795400" y="1404000"/>
            <a:ext cx="28314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50 ms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161" name="CustomShape 5"/>
          <p:cNvSpPr/>
          <p:nvPr/>
        </p:nvSpPr>
        <p:spPr>
          <a:xfrm>
            <a:off x="2795400" y="3789720"/>
            <a:ext cx="283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1 minute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Isotopic long term stability from S.A.M. data (calibrated)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5" name="Picture 5"/>
          <p:cNvPicPr/>
          <p:nvPr/>
        </p:nvPicPr>
        <p:blipFill>
          <a:blip r:embed="rId3"/>
          <a:stretch/>
        </p:blipFill>
        <p:spPr>
          <a:xfrm>
            <a:off x="833040" y="819720"/>
            <a:ext cx="7023600" cy="564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0" y="279360"/>
            <a:ext cx="9143640" cy="38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Conclusion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4444</TotalTime>
  <Words>771</Words>
  <Application>Microsoft Office PowerPoint</Application>
  <PresentationFormat>On-screen Show (4:3)</PresentationFormat>
  <Paragraphs>130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Paragon Space Development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Carole Leon</dc:creator>
  <dc:description/>
  <cp:lastModifiedBy>Registered User</cp:lastModifiedBy>
  <cp:revision>182</cp:revision>
  <dcterms:created xsi:type="dcterms:W3CDTF">2015-06-11T21:16:54Z</dcterms:created>
  <dcterms:modified xsi:type="dcterms:W3CDTF">2021-04-28T20:10:05Z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Paragon Space Development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22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23</vt:i4>
  </property>
</Properties>
</file>