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5" r:id="rId3"/>
    <p:sldId id="336" r:id="rId4"/>
    <p:sldId id="324" r:id="rId5"/>
    <p:sldId id="328" r:id="rId6"/>
    <p:sldId id="325" r:id="rId7"/>
    <p:sldId id="257" r:id="rId8"/>
    <p:sldId id="334" r:id="rId9"/>
    <p:sldId id="327" r:id="rId10"/>
    <p:sldId id="260" r:id="rId11"/>
    <p:sldId id="258" r:id="rId12"/>
    <p:sldId id="329" r:id="rId13"/>
    <p:sldId id="317" r:id="rId14"/>
    <p:sldId id="314" r:id="rId15"/>
    <p:sldId id="318" r:id="rId16"/>
    <p:sldId id="319" r:id="rId17"/>
    <p:sldId id="320" r:id="rId18"/>
    <p:sldId id="321" r:id="rId19"/>
    <p:sldId id="337" r:id="rId20"/>
    <p:sldId id="330" r:id="rId21"/>
    <p:sldId id="331" r:id="rId22"/>
    <p:sldId id="338" r:id="rId23"/>
    <p:sldId id="33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5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80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5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25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7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8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5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90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30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8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2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6D96C-6CAF-4E57-969F-7AB89103AD58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12AAE-916D-4BB9-BD21-B93266944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3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2580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33E0AE-8D62-4CCF-85D4-2BC216BB1E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92"/>
          <a:stretch/>
        </p:blipFill>
        <p:spPr>
          <a:xfrm>
            <a:off x="0" y="2429203"/>
            <a:ext cx="12192000" cy="441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358534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bg1">
                    <a:lumMod val="85000"/>
                  </a:schemeClr>
                </a:solidFill>
              </a:rPr>
              <a:t>CATSAT: A 6U Inflatable antenna technology demonstrator mission</a:t>
            </a:r>
            <a:br>
              <a:rPr lang="en-US" sz="4400" dirty="0">
                <a:solidFill>
                  <a:schemeClr val="bg1">
                    <a:lumMod val="85000"/>
                  </a:schemeClr>
                </a:solidFill>
              </a:rPr>
            </a:br>
            <a:br>
              <a:rPr lang="en-US" sz="44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700" dirty="0" err="1">
                <a:solidFill>
                  <a:schemeClr val="bg1">
                    <a:lumMod val="85000"/>
                  </a:schemeClr>
                </a:solidFill>
              </a:rPr>
              <a:t>Aman</a:t>
            </a:r>
            <a:r>
              <a:rPr lang="en-US" sz="2700" dirty="0">
                <a:solidFill>
                  <a:schemeClr val="bg1">
                    <a:lumMod val="85000"/>
                  </a:schemeClr>
                </a:solidFill>
              </a:rPr>
              <a:t> Chandra</a:t>
            </a:r>
            <a:r>
              <a:rPr lang="en-US" sz="2700" baseline="30000" dirty="0">
                <a:solidFill>
                  <a:schemeClr val="bg1">
                    <a:lumMod val="85000"/>
                  </a:schemeClr>
                </a:solidFill>
              </a:rPr>
              <a:t>1</a:t>
            </a:r>
            <a:r>
              <a:rPr lang="en-US" sz="2700" dirty="0">
                <a:solidFill>
                  <a:schemeClr val="bg1">
                    <a:lumMod val="85000"/>
                  </a:schemeClr>
                </a:solidFill>
              </a:rPr>
              <a:t>, Christopher K. Walker</a:t>
            </a:r>
            <a:r>
              <a:rPr lang="en-US" sz="2700" baseline="30000" dirty="0">
                <a:solidFill>
                  <a:schemeClr val="bg1">
                    <a:lumMod val="85000"/>
                  </a:schemeClr>
                </a:solidFill>
              </a:rPr>
              <a:t>1,2</a:t>
            </a:r>
            <a:r>
              <a:rPr lang="en-US" sz="2700" dirty="0">
                <a:solidFill>
                  <a:schemeClr val="bg1">
                    <a:lumMod val="85000"/>
                  </a:schemeClr>
                </a:solidFill>
              </a:rPr>
              <a:t>, Juan Carlos Tonazzi</a:t>
            </a:r>
            <a:r>
              <a:rPr lang="en-US" sz="2700" baseline="30000" dirty="0">
                <a:solidFill>
                  <a:schemeClr val="bg1">
                    <a:lumMod val="85000"/>
                  </a:schemeClr>
                </a:solidFill>
              </a:rPr>
              <a:t>2</a:t>
            </a:r>
            <a:br>
              <a:rPr lang="en-US" sz="2700" baseline="30000" dirty="0">
                <a:solidFill>
                  <a:schemeClr val="bg1">
                    <a:lumMod val="85000"/>
                  </a:schemeClr>
                </a:solidFill>
              </a:rPr>
            </a:br>
            <a:br>
              <a:rPr lang="en-US" sz="2700" baseline="30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200" baseline="30000" dirty="0">
                <a:solidFill>
                  <a:schemeClr val="bg1">
                    <a:lumMod val="85000"/>
                  </a:schemeClr>
                </a:solidFill>
              </a:rPr>
              <a:t>1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 Aerospace and Mechanical Engineering, The University of Arizona</a:t>
            </a:r>
            <a:br>
              <a:rPr lang="en-US" sz="2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200" baseline="30000" dirty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</a:rPr>
              <a:t>FreeFall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 Aerospace, 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</a:rPr>
              <a:t>Inc</a:t>
            </a:r>
            <a:br>
              <a:rPr lang="en-US" sz="4400" dirty="0">
                <a:solidFill>
                  <a:schemeClr val="bg1">
                    <a:lumMod val="85000"/>
                  </a:schemeClr>
                </a:solidFill>
              </a:rPr>
            </a:br>
            <a:endParaRPr lang="en-US" sz="4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060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48CBCEA-3CF9-4C3C-8394-EE4743BF9B57}"/>
              </a:ext>
            </a:extLst>
          </p:cNvPr>
          <p:cNvSpPr txBox="1">
            <a:spLocks/>
          </p:cNvSpPr>
          <p:nvPr/>
        </p:nvSpPr>
        <p:spPr>
          <a:xfrm>
            <a:off x="115613" y="0"/>
            <a:ext cx="3347544" cy="6568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F0C74D25-CDEA-4088-9C7B-F80FE0F9F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309247"/>
              </p:ext>
            </p:extLst>
          </p:nvPr>
        </p:nvGraphicFramePr>
        <p:xfrm>
          <a:off x="652271" y="2637980"/>
          <a:ext cx="10887457" cy="2980225"/>
        </p:xfrm>
        <a:graphic>
          <a:graphicData uri="http://schemas.openxmlformats.org/drawingml/2006/table">
            <a:tbl>
              <a:tblPr/>
              <a:tblGrid>
                <a:gridCol w="2328672">
                  <a:extLst>
                    <a:ext uri="{9D8B030D-6E8A-4147-A177-3AD203B41FA5}">
                      <a16:colId xmlns:a16="http://schemas.microsoft.com/office/drawing/2014/main" val="1694223468"/>
                    </a:ext>
                  </a:extLst>
                </a:gridCol>
                <a:gridCol w="1993393">
                  <a:extLst>
                    <a:ext uri="{9D8B030D-6E8A-4147-A177-3AD203B41FA5}">
                      <a16:colId xmlns:a16="http://schemas.microsoft.com/office/drawing/2014/main" val="2192056645"/>
                    </a:ext>
                  </a:extLst>
                </a:gridCol>
                <a:gridCol w="1072896">
                  <a:extLst>
                    <a:ext uri="{9D8B030D-6E8A-4147-A177-3AD203B41FA5}">
                      <a16:colId xmlns:a16="http://schemas.microsoft.com/office/drawing/2014/main" val="2211909198"/>
                    </a:ext>
                  </a:extLst>
                </a:gridCol>
                <a:gridCol w="1426464">
                  <a:extLst>
                    <a:ext uri="{9D8B030D-6E8A-4147-A177-3AD203B41FA5}">
                      <a16:colId xmlns:a16="http://schemas.microsoft.com/office/drawing/2014/main" val="4244839132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447058509"/>
                    </a:ext>
                  </a:extLst>
                </a:gridCol>
                <a:gridCol w="1304544">
                  <a:extLst>
                    <a:ext uri="{9D8B030D-6E8A-4147-A177-3AD203B41FA5}">
                      <a16:colId xmlns:a16="http://schemas.microsoft.com/office/drawing/2014/main" val="2885163467"/>
                    </a:ext>
                  </a:extLst>
                </a:gridCol>
                <a:gridCol w="1591056">
                  <a:extLst>
                    <a:ext uri="{9D8B030D-6E8A-4147-A177-3AD203B41FA5}">
                      <a16:colId xmlns:a16="http://schemas.microsoft.com/office/drawing/2014/main" val="1620707539"/>
                    </a:ext>
                  </a:extLst>
                </a:gridCol>
              </a:tblGrid>
              <a:tr h="64192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Antenna  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Technology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Surface  Area  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</a:t>
                      </a:r>
                      <a:r>
                        <a:rPr lang="en-US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Mass  </a:t>
                      </a:r>
                      <a:endParaRPr lang="en-US" sz="1600">
                        <a:effectLst/>
                        <a:latin typeface="+mn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(kg)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Stowed  </a:t>
                      </a:r>
                      <a:endParaRPr lang="en-US" sz="1600">
                        <a:effectLst/>
                        <a:latin typeface="+mn-lt"/>
                      </a:endParaRPr>
                    </a:p>
                    <a:p>
                      <a:pPr marL="112166" marR="65672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Volume  (m</a:t>
                      </a:r>
                      <a:r>
                        <a:rPr lang="en-US" sz="16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Packing  </a:t>
                      </a:r>
                      <a:endParaRPr lang="en-US" sz="1600">
                        <a:effectLst/>
                        <a:latin typeface="+mn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efficiency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321" marR="32309" indent="-5334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Mechanical  Complexity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Scalability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240234"/>
                  </a:ext>
                </a:extLst>
              </a:tr>
              <a:tr h="47601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Fixed  reflectors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2 - 5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1:1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None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Poor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050444"/>
                  </a:ext>
                </a:extLst>
              </a:tr>
              <a:tr h="646265">
                <a:tc>
                  <a:txBody>
                    <a:bodyPr/>
                    <a:lstStyle/>
                    <a:p>
                      <a:pPr marL="74968" marR="30721"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Mechanically  deployable   reflectors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1.2 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0.04 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5:1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Poor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363572"/>
                  </a:ext>
                </a:extLst>
              </a:tr>
              <a:tr h="59237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Foldable reflect-arrays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1.1 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 – 0.8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0.05 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3:1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Moderate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880581"/>
                  </a:ext>
                </a:extLst>
              </a:tr>
              <a:tr h="62364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Inflatable reflectors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0.2 - 0.3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0.02 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20:1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 </a:t>
                      </a:r>
                      <a:endParaRPr lang="en-US" sz="16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</a:t>
                      </a:r>
                      <a:endParaRPr lang="en-US" sz="16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412800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A9432229-75E0-4E52-95C0-019B6E5BA2C4}"/>
              </a:ext>
            </a:extLst>
          </p:cNvPr>
          <p:cNvSpPr txBox="1">
            <a:spLocks/>
          </p:cNvSpPr>
          <p:nvPr/>
        </p:nvSpPr>
        <p:spPr>
          <a:xfrm>
            <a:off x="4349397" y="2219455"/>
            <a:ext cx="3375706" cy="377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+mn-lt"/>
              </a:rPr>
              <a:t>Table: </a:t>
            </a:r>
            <a:r>
              <a:rPr lang="en-US" sz="1600" dirty="0">
                <a:latin typeface="+mn-lt"/>
              </a:rPr>
              <a:t>HGA technology comparison*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61D7E-2D62-4DBF-B312-323C321856EA}"/>
              </a:ext>
            </a:extLst>
          </p:cNvPr>
          <p:cNvSpPr txBox="1"/>
          <p:nvPr/>
        </p:nvSpPr>
        <p:spPr>
          <a:xfrm>
            <a:off x="477794" y="1239795"/>
            <a:ext cx="6730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High gain antenna (HGA) technology for CubeSats</a:t>
            </a:r>
            <a:r>
              <a:rPr lang="en-US" sz="1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4482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4D49DC-256A-497E-9CA0-94A12D54446E}"/>
              </a:ext>
            </a:extLst>
          </p:cNvPr>
          <p:cNvSpPr txBox="1">
            <a:spLocks/>
          </p:cNvSpPr>
          <p:nvPr/>
        </p:nvSpPr>
        <p:spPr>
          <a:xfrm>
            <a:off x="115613" y="0"/>
            <a:ext cx="3347544" cy="6568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Challenges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744BE-7E8D-4D43-88C8-C670F93786F4}"/>
              </a:ext>
            </a:extLst>
          </p:cNvPr>
          <p:cNvSpPr txBox="1"/>
          <p:nvPr/>
        </p:nvSpPr>
        <p:spPr>
          <a:xfrm>
            <a:off x="313038" y="656897"/>
            <a:ext cx="6730314" cy="5953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Design: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Multi-scale, multi-disciplinary problem.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Inadequate numerical simulation tools.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Scaling laws not well understood.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Manufacture: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Complex and high-cost manufacturing processes.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Limited availability of high-performance materials.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Flight operations: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Risk of micrometeoroid damage.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Thermal gradients effect on membrane shape.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Degradation of membrane on orbit.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Un-characterized vibration modes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EE62E5-66C6-4CC7-91A4-00F416356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661" y="2785368"/>
            <a:ext cx="2627303" cy="26186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4DA321-F22A-4388-9DA6-E45DFC05B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452" y="397716"/>
            <a:ext cx="2199503" cy="21995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CC2432-E233-4F50-B887-0F67787D2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8313" y="397716"/>
            <a:ext cx="2199503" cy="219950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A9D5B35-9379-4340-A906-5EEE385469A1}"/>
              </a:ext>
            </a:extLst>
          </p:cNvPr>
          <p:cNvSpPr txBox="1">
            <a:spLocks/>
          </p:cNvSpPr>
          <p:nvPr/>
        </p:nvSpPr>
        <p:spPr>
          <a:xfrm>
            <a:off x="6921175" y="5620973"/>
            <a:ext cx="4614274" cy="377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>
                <a:latin typeface="+mn-lt"/>
              </a:rPr>
              <a:t>Figure: </a:t>
            </a:r>
            <a:r>
              <a:rPr lang="en-US" sz="1400" dirty="0">
                <a:latin typeface="+mn-lt"/>
              </a:rPr>
              <a:t>Inflatable antenna experiment on board STS 77</a:t>
            </a:r>
          </a:p>
        </p:txBody>
      </p:sp>
    </p:spTree>
    <p:extLst>
      <p:ext uri="{BB962C8B-B14F-4D97-AF65-F5344CB8AC3E}">
        <p14:creationId xmlns:p14="http://schemas.microsoft.com/office/powerpoint/2010/main" val="36462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12" y="0"/>
            <a:ext cx="5469642" cy="656897"/>
          </a:xfrm>
        </p:spPr>
        <p:txBody>
          <a:bodyPr>
            <a:noAutofit/>
          </a:bodyPr>
          <a:lstStyle/>
          <a:p>
            <a:r>
              <a:rPr lang="en-US" dirty="0"/>
              <a:t>Related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084" y="1253331"/>
            <a:ext cx="907319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Inflatable antenna technology for CubeSats:</a:t>
            </a:r>
          </a:p>
          <a:p>
            <a:pPr marL="0" indent="0">
              <a:buNone/>
            </a:pP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000" dirty="0"/>
              <a:t>Work has been underway to enhance reliability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Technologies demonstrated in laboratory environments include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Passively controlled inflation mechanisms - </a:t>
            </a:r>
            <a:r>
              <a:rPr lang="en-US" i="1" dirty="0"/>
              <a:t> Babuscia., et al. (2014, 2015).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Inflatable membrane </a:t>
            </a:r>
            <a:r>
              <a:rPr lang="en-US" dirty="0" err="1"/>
              <a:t>rigidization</a:t>
            </a:r>
            <a:r>
              <a:rPr lang="en-US" dirty="0"/>
              <a:t> </a:t>
            </a:r>
            <a:r>
              <a:rPr lang="en-US" i="1" dirty="0"/>
              <a:t> - Babuscia., et al. (2016, 2017).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CubeSat packaging and deployment systems - </a:t>
            </a:r>
            <a:r>
              <a:rPr lang="en-US" i="1" dirty="0"/>
              <a:t>Chandra., et al.(2019).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Actively controlled inflation systems - </a:t>
            </a:r>
            <a:r>
              <a:rPr lang="en-US" i="1" dirty="0"/>
              <a:t>Chandra., et al. (2020).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i="1" dirty="0"/>
          </a:p>
          <a:p>
            <a:pPr lvl="1">
              <a:lnSpc>
                <a:spcPct val="150000"/>
              </a:lnSpc>
            </a:pPr>
            <a:r>
              <a:rPr lang="en-US" sz="2200" dirty="0"/>
              <a:t>On-orbit demonstration needed to fully understand extent of reliability.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22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88949" y="1445589"/>
            <a:ext cx="6030617" cy="3785438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altLang="en-US" sz="2000" b="0" dirty="0">
                <a:ea typeface="ＭＳ Ｐゴシック" charset="-128"/>
                <a:cs typeface="Arial" panose="020B0604020202020204" pitchFamily="34" charset="0"/>
              </a:rPr>
              <a:t>Tests performed on a NASA high altitude balloon flight funded by the Office of Naval Research (ONR). </a:t>
            </a:r>
          </a:p>
          <a:p>
            <a:pPr>
              <a:lnSpc>
                <a:spcPct val="160000"/>
              </a:lnSpc>
            </a:pPr>
            <a:r>
              <a:rPr lang="en-US" altLang="en-US" sz="2000" b="0" dirty="0">
                <a:ea typeface="ＭＳ Ｐゴシック" charset="-128"/>
                <a:cs typeface="Arial" panose="020B0604020202020204" pitchFamily="34" charset="0"/>
              </a:rPr>
              <a:t>Long time-scales in microgravity and vacuum needed to evaluate structural and communication performance of inflatable antenna.</a:t>
            </a:r>
          </a:p>
          <a:p>
            <a:pPr>
              <a:lnSpc>
                <a:spcPct val="160000"/>
              </a:lnSpc>
            </a:pPr>
            <a:r>
              <a:rPr lang="en-US" altLang="en-US" sz="2000" b="0" dirty="0">
                <a:ea typeface="ＭＳ Ｐゴシック" charset="-128"/>
                <a:cs typeface="Arial" panose="020B0604020202020204" pitchFamily="34" charset="0"/>
              </a:rPr>
              <a:t>LEO exposure will evaluate effect of micro-meteorites, oxygen corrosion, UV exposure, temperature cycling.</a:t>
            </a:r>
          </a:p>
          <a:p>
            <a:endParaRPr lang="en-US" altLang="en-US" dirty="0">
              <a:ea typeface="ＭＳ Ｐゴシック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CE453E-2AEE-41D2-8850-817AF4DB92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5941" y="529071"/>
            <a:ext cx="3554035" cy="266552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FE6E69E-FB6B-4C1D-973F-3709490BCC50}"/>
              </a:ext>
            </a:extLst>
          </p:cNvPr>
          <p:cNvGrpSpPr/>
          <p:nvPr/>
        </p:nvGrpSpPr>
        <p:grpSpPr>
          <a:xfrm>
            <a:off x="8874534" y="3553833"/>
            <a:ext cx="1895696" cy="2719392"/>
            <a:chOff x="2150223" y="0"/>
            <a:chExt cx="4386969" cy="801641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25B4219-784F-47F3-877D-8E984B759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43187" y="0"/>
              <a:ext cx="3857625" cy="6858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DCCF90A-5BAA-474C-A1A8-9150947A7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0223" y="5548745"/>
              <a:ext cx="4386969" cy="2467671"/>
            </a:xfrm>
            <a:prstGeom prst="rect">
              <a:avLst/>
            </a:prstGeom>
          </p:spPr>
        </p:pic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0B537FB6-4B96-4CAC-BEC0-9DC75BF940C4}"/>
                </a:ext>
              </a:extLst>
            </p:cNvPr>
            <p:cNvSpPr/>
            <p:nvPr/>
          </p:nvSpPr>
          <p:spPr>
            <a:xfrm rot="20726349">
              <a:off x="4286051" y="1089645"/>
              <a:ext cx="1099889" cy="1226441"/>
            </a:xfrm>
            <a:prstGeom prst="triangle">
              <a:avLst/>
            </a:prstGeom>
            <a:solidFill>
              <a:srgbClr val="FFC000">
                <a:alpha val="2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C034113-33BD-4631-91FA-22316835BC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55" b="5940"/>
          <a:stretch/>
        </p:blipFill>
        <p:spPr>
          <a:xfrm>
            <a:off x="7047641" y="3564385"/>
            <a:ext cx="1826893" cy="27088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93D005-9211-4F47-ACFC-DF565A7BF723}"/>
              </a:ext>
            </a:extLst>
          </p:cNvPr>
          <p:cNvSpPr txBox="1"/>
          <p:nvPr/>
        </p:nvSpPr>
        <p:spPr>
          <a:xfrm>
            <a:off x="9130614" y="6273225"/>
            <a:ext cx="1639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works!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93D6539-5832-4ECB-930D-CA2E3E1F960F}"/>
              </a:ext>
            </a:extLst>
          </p:cNvPr>
          <p:cNvSpPr txBox="1">
            <a:spLocks/>
          </p:cNvSpPr>
          <p:nvPr/>
        </p:nvSpPr>
        <p:spPr>
          <a:xfrm>
            <a:off x="115612" y="0"/>
            <a:ext cx="5469642" cy="6568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High altitude test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F2D12D-44CC-4983-BC0C-0E959191EF4A}"/>
              </a:ext>
            </a:extLst>
          </p:cNvPr>
          <p:cNvSpPr txBox="1"/>
          <p:nvPr/>
        </p:nvSpPr>
        <p:spPr>
          <a:xfrm>
            <a:off x="7816164" y="3211061"/>
            <a:ext cx="2628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none" dirty="0">
                <a:cs typeface="Times New Roman" panose="02020603050405020304" pitchFamily="18" charset="0"/>
              </a:rPr>
              <a:t>View at 30 miles altitude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B7F30D-98F9-411A-A22B-8B59A06B84F8}"/>
              </a:ext>
            </a:extLst>
          </p:cNvPr>
          <p:cNvSpPr txBox="1"/>
          <p:nvPr/>
        </p:nvSpPr>
        <p:spPr>
          <a:xfrm>
            <a:off x="7999575" y="6318772"/>
            <a:ext cx="166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none" dirty="0"/>
              <a:t> “</a:t>
            </a:r>
            <a:r>
              <a:rPr lang="en-US" sz="1400" u="none" dirty="0"/>
              <a:t>Big 60”: Aug. 2018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EF431EA-6080-4133-A7B7-B701202C1053}"/>
              </a:ext>
            </a:extLst>
          </p:cNvPr>
          <p:cNvSpPr/>
          <p:nvPr/>
        </p:nvSpPr>
        <p:spPr>
          <a:xfrm>
            <a:off x="9934456" y="5618078"/>
            <a:ext cx="197708" cy="220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3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941" y="114052"/>
            <a:ext cx="4653455" cy="544975"/>
          </a:xfrm>
        </p:spPr>
        <p:txBody>
          <a:bodyPr>
            <a:normAutofit fontScale="90000"/>
          </a:bodyPr>
          <a:lstStyle/>
          <a:p>
            <a:r>
              <a:rPr lang="en-US" dirty="0"/>
              <a:t>Mission Description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0" t="623" r="29084" b="2743"/>
          <a:stretch/>
        </p:blipFill>
        <p:spPr>
          <a:xfrm>
            <a:off x="7767486" y="1"/>
            <a:ext cx="4424514" cy="6858000"/>
          </a:xfrm>
        </p:spPr>
      </p:pic>
      <p:sp>
        <p:nvSpPr>
          <p:cNvPr id="5" name="TextBox 4"/>
          <p:cNvSpPr txBox="1"/>
          <p:nvPr/>
        </p:nvSpPr>
        <p:spPr>
          <a:xfrm>
            <a:off x="326105" y="1056858"/>
            <a:ext cx="7005146" cy="493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6U CubeSat technology demonstrator mission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Selected for launch under NASA CSLI program.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Sun synchronous orbit at 550 km.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Launch NET April 2022 on board Fire-Fly Black Alpha.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Nominal mission lifetime: 6 months.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Payload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Inflatable antenna deployment system.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Instrument module.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WSPR antenna deployment system.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Metrology module.</a:t>
            </a:r>
          </a:p>
        </p:txBody>
      </p:sp>
    </p:spTree>
    <p:extLst>
      <p:ext uri="{BB962C8B-B14F-4D97-AF65-F5344CB8AC3E}">
        <p14:creationId xmlns:p14="http://schemas.microsoft.com/office/powerpoint/2010/main" val="2172716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46" y="117991"/>
            <a:ext cx="5200135" cy="887026"/>
          </a:xfrm>
        </p:spPr>
        <p:txBody>
          <a:bodyPr/>
          <a:lstStyle/>
          <a:p>
            <a:r>
              <a:rPr lang="en-US" dirty="0"/>
              <a:t>Mission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Primary Mission Objectives:</a:t>
            </a:r>
            <a:endParaRPr lang="en-US" sz="2000" dirty="0"/>
          </a:p>
          <a:p>
            <a:pPr lvl="1">
              <a:lnSpc>
                <a:spcPct val="150000"/>
              </a:lnSpc>
            </a:pPr>
            <a:r>
              <a:rPr lang="en-US" sz="2000" dirty="0"/>
              <a:t>High bandwidth transmission link demonstration from a 0.5 m diameter inflatable antenna system. 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Ionospheric measurements: </a:t>
            </a:r>
            <a:r>
              <a:rPr lang="en-US" sz="2000" u="none" dirty="0">
                <a:cs typeface="Arial" panose="020B0604020202020204" pitchFamily="34" charset="0"/>
              </a:rPr>
              <a:t>WSPR implements a protocol designed for probing potential propagation paths between amateur radio stations utilizing low-power transmissions.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Secondary Mission Objectives: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000" dirty="0"/>
              <a:t>Metrological study of inflatable membrane surface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17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87481" y="780535"/>
            <a:ext cx="8353542" cy="5664417"/>
            <a:chOff x="1309686" y="1143000"/>
            <a:chExt cx="8353542" cy="566441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94464B1-C4DF-459A-870E-BC13B8DC0FF5}"/>
                </a:ext>
              </a:extLst>
            </p:cNvPr>
            <p:cNvCxnSpPr/>
            <p:nvPr/>
          </p:nvCxnSpPr>
          <p:spPr bwMode="auto">
            <a:xfrm flipH="1">
              <a:off x="4258056" y="2687497"/>
              <a:ext cx="114016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4F9CA18-BD85-4B4A-9E55-3EBCEC215DB0}"/>
                </a:ext>
              </a:extLst>
            </p:cNvPr>
            <p:cNvCxnSpPr>
              <a:stCxn id="54" idx="3"/>
            </p:cNvCxnSpPr>
            <p:nvPr/>
          </p:nvCxnSpPr>
          <p:spPr bwMode="auto">
            <a:xfrm flipH="1">
              <a:off x="2770632" y="2388793"/>
              <a:ext cx="114016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1EF4DD7-03F3-4626-8C3A-AE0778253A10}"/>
                </a:ext>
              </a:extLst>
            </p:cNvPr>
            <p:cNvSpPr/>
            <p:nvPr/>
          </p:nvSpPr>
          <p:spPr bwMode="auto">
            <a:xfrm>
              <a:off x="5581841" y="1188149"/>
              <a:ext cx="1685925" cy="54292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1910211-07DF-4300-8C0A-6DABAC3A0E5E}"/>
                </a:ext>
              </a:extLst>
            </p:cNvPr>
            <p:cNvSpPr/>
            <p:nvPr/>
          </p:nvSpPr>
          <p:spPr>
            <a:xfrm>
              <a:off x="5084210" y="2221992"/>
              <a:ext cx="621646" cy="606022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427018" y="1143000"/>
              <a:ext cx="8236210" cy="5664417"/>
              <a:chOff x="1408846" y="812800"/>
              <a:chExt cx="8347026" cy="6150805"/>
            </a:xfrm>
          </p:grpSpPr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1A57B81A-2ACA-4520-B180-2CEF1C4A2433}"/>
                  </a:ext>
                </a:extLst>
              </p:cNvPr>
              <p:cNvSpPr/>
              <p:nvPr/>
            </p:nvSpPr>
            <p:spPr>
              <a:xfrm>
                <a:off x="1812928" y="4792666"/>
                <a:ext cx="633413" cy="91757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4E68469-4A99-49A2-AEAF-BA2D1288E01A}"/>
                  </a:ext>
                </a:extLst>
              </p:cNvPr>
              <p:cNvSpPr/>
              <p:nvPr/>
            </p:nvSpPr>
            <p:spPr>
              <a:xfrm>
                <a:off x="4827820" y="4308255"/>
                <a:ext cx="888090" cy="624799"/>
              </a:xfrm>
              <a:prstGeom prst="ellipse">
                <a:avLst/>
              </a:prstGeom>
              <a:pattFill prst="divot">
                <a:fgClr>
                  <a:srgbClr val="7030A0"/>
                </a:fgClr>
                <a:bgClr>
                  <a:sysClr val="window" lastClr="FFFFFF"/>
                </a:bgClr>
              </a:pattFill>
              <a:ln w="12700" cap="flat" cmpd="sng" algn="ctr">
                <a:solidFill>
                  <a:srgbClr val="7030A0"/>
                </a:solidFill>
                <a:prstDash val="dashDot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pic>
            <p:nvPicPr>
              <p:cNvPr id="62" name="Picture 2" descr="Image result for toroidal field images"/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5045" y="5860129"/>
                <a:ext cx="901204" cy="1096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6C8C43DF-D62C-46C0-94A5-ED855C0988CD}"/>
                  </a:ext>
                </a:extLst>
              </p:cNvPr>
              <p:cNvSpPr/>
              <p:nvPr/>
            </p:nvSpPr>
            <p:spPr>
              <a:xfrm>
                <a:off x="1831975" y="1971678"/>
                <a:ext cx="1009650" cy="722313"/>
              </a:xfrm>
              <a:prstGeom prst="rect">
                <a:avLst/>
              </a:prstGeom>
              <a:solidFill>
                <a:srgbClr val="92D05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X-Band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Up/Down Converter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2FA72E1-17DF-4295-AE24-F18E83B1A6AC}"/>
                  </a:ext>
                </a:extLst>
              </p:cNvPr>
              <p:cNvSpPr/>
              <p:nvPr/>
            </p:nvSpPr>
            <p:spPr>
              <a:xfrm>
                <a:off x="6163551" y="2014230"/>
                <a:ext cx="638145" cy="610257"/>
              </a:xfrm>
              <a:prstGeom prst="rect">
                <a:avLst/>
              </a:prstGeom>
              <a:solidFill>
                <a:srgbClr val="92D05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 kern="0" dirty="0">
                    <a:latin typeface="Calibri" panose="020F0502020204030204"/>
                    <a:ea typeface="ＭＳ Ｐゴシック" charset="-128"/>
                  </a:rPr>
                  <a:t>Power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Splitter</a:t>
                </a: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EC32504-45DB-460E-A26D-FCE941E96A06}"/>
                  </a:ext>
                </a:extLst>
              </p:cNvPr>
              <p:cNvSpPr/>
              <p:nvPr/>
            </p:nvSpPr>
            <p:spPr>
              <a:xfrm>
                <a:off x="5904229" y="1071129"/>
                <a:ext cx="1168400" cy="609600"/>
              </a:xfrm>
              <a:prstGeom prst="ellipse">
                <a:avLst/>
              </a:prstGeom>
              <a:solidFill>
                <a:srgbClr val="92D05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X-Band Patch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Antenna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A869FEF-1CA0-469D-9101-7CEAD9256DB8}"/>
                  </a:ext>
                </a:extLst>
              </p:cNvPr>
              <p:cNvSpPr/>
              <p:nvPr/>
            </p:nvSpPr>
            <p:spPr>
              <a:xfrm>
                <a:off x="1831975" y="3059113"/>
                <a:ext cx="1009650" cy="723900"/>
              </a:xfrm>
              <a:prstGeom prst="rect">
                <a:avLst/>
              </a:prstGeom>
              <a:solidFill>
                <a:srgbClr val="4472C4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AstroSDR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23BA58F-2C09-4BE5-B309-CFFAC6F8B109}"/>
                  </a:ext>
                </a:extLst>
              </p:cNvPr>
              <p:cNvSpPr/>
              <p:nvPr/>
            </p:nvSpPr>
            <p:spPr>
              <a:xfrm>
                <a:off x="3669442" y="3957037"/>
                <a:ext cx="888090" cy="330972"/>
              </a:xfrm>
              <a:prstGeom prst="rect">
                <a:avLst/>
              </a:prstGeom>
              <a:solidFill>
                <a:srgbClr val="7030A0">
                  <a:alpha val="4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UHF Radio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7A906B4F-FA99-4E59-935A-A2DB01CB9772}"/>
                  </a:ext>
                </a:extLst>
              </p:cNvPr>
              <p:cNvSpPr/>
              <p:nvPr/>
            </p:nvSpPr>
            <p:spPr>
              <a:xfrm>
                <a:off x="3657603" y="5380218"/>
                <a:ext cx="996461" cy="441146"/>
              </a:xfrm>
              <a:prstGeom prst="rect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HF/VHF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Upconverter</a:t>
                </a:r>
              </a:p>
            </p:txBody>
          </p:sp>
          <p:grpSp>
            <p:nvGrpSpPr>
              <p:cNvPr id="69" name="Group 97"/>
              <p:cNvGrpSpPr>
                <a:grpSpLocks/>
              </p:cNvGrpSpPr>
              <p:nvPr/>
            </p:nvGrpSpPr>
            <p:grpSpPr bwMode="auto">
              <a:xfrm>
                <a:off x="3783807" y="6253340"/>
                <a:ext cx="2022440" cy="336550"/>
                <a:chOff x="2333154" y="5913897"/>
                <a:chExt cx="1628217" cy="488184"/>
              </a:xfrm>
            </p:grpSpPr>
            <p:cxnSp>
              <p:nvCxnSpPr>
                <p:cNvPr id="105" name="Straight Connector 98"/>
                <p:cNvCxnSpPr>
                  <a:cxnSpLocks/>
                  <a:endCxn id="62" idx="3"/>
                </p:cNvCxnSpPr>
                <p:nvPr/>
              </p:nvCxnSpPr>
              <p:spPr bwMode="auto">
                <a:xfrm flipV="1">
                  <a:off x="3155742" y="6139125"/>
                  <a:ext cx="805629" cy="678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AAF80B5D-2AFE-4CEF-8847-67AA6A2E5DDF}"/>
                    </a:ext>
                  </a:extLst>
                </p:cNvPr>
                <p:cNvSpPr/>
                <p:nvPr/>
              </p:nvSpPr>
              <p:spPr>
                <a:xfrm>
                  <a:off x="2333154" y="5913897"/>
                  <a:ext cx="886972" cy="488184"/>
                </a:xfrm>
                <a:prstGeom prst="rect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A65F39C-79C0-4537-8A00-D08BF1B2E6CF}"/>
                  </a:ext>
                </a:extLst>
              </p:cNvPr>
              <p:cNvSpPr/>
              <p:nvPr/>
            </p:nvSpPr>
            <p:spPr>
              <a:xfrm>
                <a:off x="1730375" y="4237038"/>
                <a:ext cx="742950" cy="417512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HDMI Camera</a:t>
                </a:r>
              </a:p>
            </p:txBody>
          </p:sp>
          <p:grpSp>
            <p:nvGrpSpPr>
              <p:cNvPr id="71" name="Group 101"/>
              <p:cNvGrpSpPr>
                <a:grpSpLocks/>
              </p:cNvGrpSpPr>
              <p:nvPr/>
            </p:nvGrpSpPr>
            <p:grpSpPr bwMode="auto">
              <a:xfrm>
                <a:off x="3592216" y="4494868"/>
                <a:ext cx="1583120" cy="325438"/>
                <a:chOff x="1884988" y="2796696"/>
                <a:chExt cx="1017758" cy="723331"/>
              </a:xfrm>
            </p:grpSpPr>
            <p:cxnSp>
              <p:nvCxnSpPr>
                <p:cNvPr id="102" name="Straight Connector 102"/>
                <p:cNvCxnSpPr>
                  <a:cxnSpLocks/>
                </p:cNvCxnSpPr>
                <p:nvPr/>
              </p:nvCxnSpPr>
              <p:spPr bwMode="auto">
                <a:xfrm flipV="1">
                  <a:off x="2704158" y="2888648"/>
                  <a:ext cx="198588" cy="210148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3" name="Straight Connector 103"/>
                <p:cNvCxnSpPr>
                  <a:cxnSpLocks/>
                </p:cNvCxnSpPr>
                <p:nvPr/>
              </p:nvCxnSpPr>
              <p:spPr bwMode="auto">
                <a:xfrm>
                  <a:off x="2679335" y="3072556"/>
                  <a:ext cx="212649" cy="209267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E2B52DF2-9734-4E48-A790-AECBBFB49779}"/>
                    </a:ext>
                  </a:extLst>
                </p:cNvPr>
                <p:cNvSpPr/>
                <p:nvPr/>
              </p:nvSpPr>
              <p:spPr>
                <a:xfrm>
                  <a:off x="1884988" y="2796696"/>
                  <a:ext cx="802170" cy="723331"/>
                </a:xfrm>
                <a:prstGeom prst="rect">
                  <a:avLst/>
                </a:prstGeom>
                <a:solidFill>
                  <a:srgbClr val="7030A0">
                    <a:alpha val="46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endParaRPr>
                </a:p>
              </p:txBody>
            </p:sp>
          </p:grpSp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F080B9DA-A0D4-430E-8F26-8E41EE962852}"/>
                  </a:ext>
                </a:extLst>
              </p:cNvPr>
              <p:cNvSpPr/>
              <p:nvPr/>
            </p:nvSpPr>
            <p:spPr>
              <a:xfrm>
                <a:off x="1952628" y="4675188"/>
                <a:ext cx="354013" cy="239712"/>
              </a:xfrm>
              <a:prstGeom prst="triangle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33FD057-6853-41C8-AAE7-C9045158E923}"/>
                  </a:ext>
                </a:extLst>
              </p:cNvPr>
              <p:cNvSpPr/>
              <p:nvPr/>
            </p:nvSpPr>
            <p:spPr>
              <a:xfrm>
                <a:off x="4943658" y="3543322"/>
                <a:ext cx="657608" cy="346075"/>
              </a:xfrm>
              <a:prstGeom prst="rect">
                <a:avLst/>
              </a:prstGeom>
              <a:solidFill>
                <a:srgbClr val="FF0000">
                  <a:alpha val="34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Solar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Panels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9DF5F17-058B-4DAB-9A95-49A7095D4711}"/>
                  </a:ext>
                </a:extLst>
              </p:cNvPr>
              <p:cNvSpPr/>
              <p:nvPr/>
            </p:nvSpPr>
            <p:spPr>
              <a:xfrm>
                <a:off x="4094181" y="3543322"/>
                <a:ext cx="574775" cy="323850"/>
              </a:xfrm>
              <a:prstGeom prst="rect">
                <a:avLst/>
              </a:prstGeom>
              <a:solidFill>
                <a:srgbClr val="FF0000">
                  <a:alpha val="34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PCS</a:t>
                </a:r>
              </a:p>
            </p:txBody>
          </p:sp>
          <p:cxnSp>
            <p:nvCxnSpPr>
              <p:cNvPr id="75" name="Straight Arrow Connector 108"/>
              <p:cNvCxnSpPr>
                <a:cxnSpLocks/>
              </p:cNvCxnSpPr>
              <p:nvPr/>
            </p:nvCxnSpPr>
            <p:spPr bwMode="auto">
              <a:xfrm flipV="1">
                <a:off x="3987800" y="5839445"/>
                <a:ext cx="0" cy="409576"/>
              </a:xfrm>
              <a:prstGeom prst="straightConnector1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miter lim="800000"/>
                <a:headEnd/>
                <a:tailEnd type="triangle" w="lg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26BE4BF-1656-49FA-A352-7C9A7D4DEFBC}"/>
                  </a:ext>
                </a:extLst>
              </p:cNvPr>
              <p:cNvSpPr/>
              <p:nvPr/>
            </p:nvSpPr>
            <p:spPr>
              <a:xfrm>
                <a:off x="5958019" y="3138491"/>
                <a:ext cx="962025" cy="554037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Deployment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System</a:t>
                </a:r>
              </a:p>
            </p:txBody>
          </p:sp>
          <p:grpSp>
            <p:nvGrpSpPr>
              <p:cNvPr id="77" name="Group 110"/>
              <p:cNvGrpSpPr>
                <a:grpSpLocks/>
              </p:cNvGrpSpPr>
              <p:nvPr/>
            </p:nvGrpSpPr>
            <p:grpSpPr bwMode="auto">
              <a:xfrm>
                <a:off x="7189788" y="2522538"/>
                <a:ext cx="1663397" cy="1839912"/>
                <a:chOff x="5765798" y="927100"/>
                <a:chExt cx="1663398" cy="1840975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9406FB5D-C807-439F-9025-E24031671A69}"/>
                    </a:ext>
                  </a:extLst>
                </p:cNvPr>
                <p:cNvSpPr/>
                <p:nvPr/>
              </p:nvSpPr>
              <p:spPr>
                <a:xfrm>
                  <a:off x="5765799" y="927100"/>
                  <a:ext cx="1663397" cy="1728198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endParaRPr>
                </a:p>
              </p:txBody>
            </p:sp>
            <p:sp>
              <p:nvSpPr>
                <p:cNvPr id="101" name="Chord 100">
                  <a:extLst>
                    <a:ext uri="{FF2B5EF4-FFF2-40B4-BE49-F238E27FC236}">
                      <a16:creationId xmlns:a16="http://schemas.microsoft.com/office/drawing/2014/main" id="{5742B868-82E5-4ACA-8E84-FE1A8A6A5991}"/>
                    </a:ext>
                  </a:extLst>
                </p:cNvPr>
                <p:cNvSpPr/>
                <p:nvPr/>
              </p:nvSpPr>
              <p:spPr>
                <a:xfrm rot="5400000">
                  <a:off x="5677010" y="1015889"/>
                  <a:ext cx="1840974" cy="1663398"/>
                </a:xfrm>
                <a:prstGeom prst="chord">
                  <a:avLst>
                    <a:gd name="adj1" fmla="val 5935977"/>
                    <a:gd name="adj2" fmla="val 15690653"/>
                  </a:avLst>
                </a:prstGeom>
                <a:solidFill>
                  <a:sysClr val="window" lastClr="FFFFFF">
                    <a:lumMod val="85000"/>
                    <a:alpha val="89000"/>
                  </a:sysClr>
                </a:solidFill>
                <a:ln w="12700" cap="flat" cmpd="sng" algn="ctr">
                  <a:solidFill>
                    <a:srgbClr val="4472C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endParaRPr>
                </a:p>
              </p:txBody>
            </p:sp>
          </p:grpSp>
          <p:sp>
            <p:nvSpPr>
              <p:cNvPr id="78" name="Flowchart: Manual Operation 77">
                <a:extLst>
                  <a:ext uri="{FF2B5EF4-FFF2-40B4-BE49-F238E27FC236}">
                    <a16:creationId xmlns:a16="http://schemas.microsoft.com/office/drawing/2014/main" id="{BB45E61F-AC44-4C65-A146-BF24A27D61DE}"/>
                  </a:ext>
                </a:extLst>
              </p:cNvPr>
              <p:cNvSpPr/>
              <p:nvPr/>
            </p:nvSpPr>
            <p:spPr>
              <a:xfrm rot="5400000">
                <a:off x="6848476" y="3279778"/>
                <a:ext cx="404812" cy="255587"/>
              </a:xfrm>
              <a:prstGeom prst="flowChartManualOperation">
                <a:avLst/>
              </a:prstGeom>
              <a:solidFill>
                <a:srgbClr val="FFC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A4B0172-F5E9-4E6C-B781-2783B67EC918}"/>
                  </a:ext>
                </a:extLst>
              </p:cNvPr>
              <p:cNvSpPr/>
              <p:nvPr/>
            </p:nvSpPr>
            <p:spPr>
              <a:xfrm rot="16200000">
                <a:off x="7757344" y="3238782"/>
                <a:ext cx="49328" cy="337813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lg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D5E593B-C685-44B4-AB48-69C2DDEDA329}"/>
                  </a:ext>
                </a:extLst>
              </p:cNvPr>
              <p:cNvSpPr txBox="1"/>
              <p:nvPr/>
            </p:nvSpPr>
            <p:spPr>
              <a:xfrm>
                <a:off x="3553604" y="4536239"/>
                <a:ext cx="1317625" cy="30078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UHF Antenna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1A775F9-76BD-4DA3-BC03-4FF8BE5C2869}"/>
                  </a:ext>
                </a:extLst>
              </p:cNvPr>
              <p:cNvSpPr txBox="1"/>
              <p:nvPr/>
            </p:nvSpPr>
            <p:spPr>
              <a:xfrm>
                <a:off x="3647184" y="6273844"/>
                <a:ext cx="1333500" cy="30078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HF Antenna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F4C9D81-02D3-4CD4-80F6-1727C527B7AF}"/>
                  </a:ext>
                </a:extLst>
              </p:cNvPr>
              <p:cNvSpPr txBox="1"/>
              <p:nvPr/>
            </p:nvSpPr>
            <p:spPr>
              <a:xfrm>
                <a:off x="6316281" y="3812238"/>
                <a:ext cx="1335087" cy="56814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X-Band Antenna</a:t>
                </a: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146B1278-4BDF-43D8-8B07-35F20CD3CB1D}"/>
                  </a:ext>
                </a:extLst>
              </p:cNvPr>
              <p:cNvSpPr/>
              <p:nvPr/>
            </p:nvSpPr>
            <p:spPr>
              <a:xfrm rot="16200000">
                <a:off x="7913650" y="2283854"/>
                <a:ext cx="1427149" cy="2257295"/>
              </a:xfrm>
              <a:prstGeom prst="rect">
                <a:avLst/>
              </a:prstGeom>
              <a:solidFill>
                <a:srgbClr val="FFC000">
                  <a:alpha val="1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84" name="Chord 83">
                <a:extLst>
                  <a:ext uri="{FF2B5EF4-FFF2-40B4-BE49-F238E27FC236}">
                    <a16:creationId xmlns:a16="http://schemas.microsoft.com/office/drawing/2014/main" id="{0234FC36-2B71-4FFF-B723-AA06280AB0FC}"/>
                  </a:ext>
                </a:extLst>
              </p:cNvPr>
              <p:cNvSpPr/>
              <p:nvPr/>
            </p:nvSpPr>
            <p:spPr>
              <a:xfrm>
                <a:off x="7227377" y="2490047"/>
                <a:ext cx="1718697" cy="1905040"/>
              </a:xfrm>
              <a:prstGeom prst="chord">
                <a:avLst>
                  <a:gd name="adj1" fmla="val 8014131"/>
                  <a:gd name="adj2" fmla="val 13573867"/>
                </a:avLst>
              </a:prstGeom>
              <a:solidFill>
                <a:srgbClr val="FFC000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497B8BC-6900-409B-82CD-986F0C347C19}"/>
                  </a:ext>
                </a:extLst>
              </p:cNvPr>
              <p:cNvSpPr txBox="1"/>
              <p:nvPr/>
            </p:nvSpPr>
            <p:spPr>
              <a:xfrm>
                <a:off x="7794372" y="3459396"/>
                <a:ext cx="973443" cy="56814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   10.5 GHz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~50 Mbps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B24ECE9-BE4A-402C-855E-85E3B322E0C8}"/>
                  </a:ext>
                </a:extLst>
              </p:cNvPr>
              <p:cNvSpPr txBox="1"/>
              <p:nvPr/>
            </p:nvSpPr>
            <p:spPr>
              <a:xfrm>
                <a:off x="4866212" y="6629400"/>
                <a:ext cx="1070917" cy="33420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46 cm Whip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34FF812-5018-4205-9B7B-18A36E32EDCD}"/>
                  </a:ext>
                </a:extLst>
              </p:cNvPr>
              <p:cNvSpPr txBox="1"/>
              <p:nvPr/>
            </p:nvSpPr>
            <p:spPr>
              <a:xfrm>
                <a:off x="4998333" y="1494290"/>
                <a:ext cx="1160269" cy="5013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Duplexer</a:t>
                </a:r>
              </a:p>
              <a:p>
                <a:pPr lvl="0" defTabSz="457200"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TRAK </a:t>
                </a:r>
                <a:r>
                  <a:rPr lang="en-US" sz="1000" dirty="0"/>
                  <a:t>C800124/DK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BF318C8-5854-4DC1-B1A5-57A9A247C377}"/>
                  </a:ext>
                </a:extLst>
              </p:cNvPr>
              <p:cNvSpPr/>
              <p:nvPr/>
            </p:nvSpPr>
            <p:spPr>
              <a:xfrm>
                <a:off x="4378252" y="3083064"/>
                <a:ext cx="550926" cy="330200"/>
              </a:xfrm>
              <a:prstGeom prst="rect">
                <a:avLst/>
              </a:prstGeom>
              <a:solidFill>
                <a:srgbClr val="00B0F0">
                  <a:alpha val="34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ADCS</a:t>
                </a:r>
              </a:p>
            </p:txBody>
          </p:sp>
          <p:cxnSp>
            <p:nvCxnSpPr>
              <p:cNvPr id="89" name="Straight Arrow Connector 141"/>
              <p:cNvCxnSpPr>
                <a:cxnSpLocks/>
              </p:cNvCxnSpPr>
              <p:nvPr/>
            </p:nvCxnSpPr>
            <p:spPr bwMode="auto">
              <a:xfrm flipH="1">
                <a:off x="4673370" y="3708808"/>
                <a:ext cx="270288" cy="0"/>
              </a:xfrm>
              <a:prstGeom prst="straightConnector1">
                <a:avLst/>
              </a:prstGeom>
              <a:noFill/>
              <a:ln w="6350">
                <a:solidFill>
                  <a:srgbClr val="4472C4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0" name="Straight Arrow Connector 142"/>
              <p:cNvCxnSpPr>
                <a:cxnSpLocks/>
              </p:cNvCxnSpPr>
              <p:nvPr/>
            </p:nvCxnSpPr>
            <p:spPr bwMode="auto">
              <a:xfrm flipH="1">
                <a:off x="2819965" y="3212351"/>
                <a:ext cx="424739" cy="0"/>
              </a:xfrm>
              <a:prstGeom prst="straightConnector1">
                <a:avLst/>
              </a:prstGeom>
              <a:noFill/>
              <a:ln w="6350">
                <a:solidFill>
                  <a:srgbClr val="4472C4"/>
                </a:solidFill>
                <a:miter lim="800000"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1" name="Straight Arrow Connector 144"/>
              <p:cNvCxnSpPr>
                <a:cxnSpLocks/>
              </p:cNvCxnSpPr>
              <p:nvPr/>
            </p:nvCxnSpPr>
            <p:spPr bwMode="auto">
              <a:xfrm>
                <a:off x="2132013" y="3783016"/>
                <a:ext cx="0" cy="454025"/>
              </a:xfrm>
              <a:prstGeom prst="straightConnector1">
                <a:avLst/>
              </a:prstGeom>
              <a:noFill/>
              <a:ln w="6350">
                <a:solidFill>
                  <a:srgbClr val="4472C4"/>
                </a:solidFill>
                <a:miter lim="800000"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" name="Isosceles Triangle 91">
                <a:extLst>
                  <a:ext uri="{FF2B5EF4-FFF2-40B4-BE49-F238E27FC236}">
                    <a16:creationId xmlns:a16="http://schemas.microsoft.com/office/drawing/2014/main" id="{887F377F-C45C-4A3C-9795-75580B45823C}"/>
                  </a:ext>
                </a:extLst>
              </p:cNvPr>
              <p:cNvSpPr/>
              <p:nvPr/>
            </p:nvSpPr>
            <p:spPr>
              <a:xfrm>
                <a:off x="7759700" y="1370013"/>
                <a:ext cx="635000" cy="481012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5602319-FD85-4D4B-82BB-D1625E7CB905}"/>
                  </a:ext>
                </a:extLst>
              </p:cNvPr>
              <p:cNvSpPr/>
              <p:nvPr/>
            </p:nvSpPr>
            <p:spPr>
              <a:xfrm>
                <a:off x="7754552" y="812800"/>
                <a:ext cx="678720" cy="419100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Std. Camera</a:t>
                </a:r>
              </a:p>
            </p:txBody>
          </p:sp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31A15AF5-94AB-446B-ABAC-05342C8DFED6}"/>
                  </a:ext>
                </a:extLst>
              </p:cNvPr>
              <p:cNvSpPr/>
              <p:nvPr/>
            </p:nvSpPr>
            <p:spPr>
              <a:xfrm>
                <a:off x="7899400" y="1250950"/>
                <a:ext cx="355600" cy="241300"/>
              </a:xfrm>
              <a:prstGeom prst="triangle">
                <a:avLst/>
              </a:prstGeom>
              <a:solidFill>
                <a:srgbClr val="FFFF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endParaRPr>
              </a:p>
            </p:txBody>
          </p:sp>
          <p:cxnSp>
            <p:nvCxnSpPr>
              <p:cNvPr id="95" name="Connector: Elbow 1050"/>
              <p:cNvCxnSpPr>
                <a:cxnSpLocks noChangeShapeType="1"/>
                <a:endCxn id="93" idx="1"/>
              </p:cNvCxnSpPr>
              <p:nvPr/>
            </p:nvCxnSpPr>
            <p:spPr bwMode="auto">
              <a:xfrm flipV="1">
                <a:off x="4045913" y="1022351"/>
                <a:ext cx="3708638" cy="1977970"/>
              </a:xfrm>
              <a:prstGeom prst="bentConnector3">
                <a:avLst>
                  <a:gd name="adj1" fmla="val 89339"/>
                </a:avLst>
              </a:prstGeom>
              <a:noFill/>
              <a:ln w="6350">
                <a:solidFill>
                  <a:srgbClr val="4472C4"/>
                </a:solidFill>
                <a:miter lim="800000"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FDBEBC1C-C72E-4DDE-88FA-7CA8DF3AD7D6}"/>
                  </a:ext>
                </a:extLst>
              </p:cNvPr>
              <p:cNvSpPr txBox="1"/>
              <p:nvPr/>
            </p:nvSpPr>
            <p:spPr>
              <a:xfrm>
                <a:off x="1692423" y="5667378"/>
                <a:ext cx="866546" cy="30078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HD Images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5F108C0-2339-4C86-B828-9927A3D6C493}"/>
                  </a:ext>
                </a:extLst>
              </p:cNvPr>
              <p:cNvSpPr txBox="1"/>
              <p:nvPr/>
            </p:nvSpPr>
            <p:spPr>
              <a:xfrm>
                <a:off x="7507288" y="1822453"/>
                <a:ext cx="1209461" cy="30078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Antenna Images</a:t>
                </a:r>
              </a:p>
            </p:txBody>
          </p:sp>
          <p:cxnSp>
            <p:nvCxnSpPr>
              <p:cNvPr id="98" name="Straight Arrow Connector 151"/>
              <p:cNvCxnSpPr>
                <a:cxnSpLocks/>
              </p:cNvCxnSpPr>
              <p:nvPr/>
            </p:nvCxnSpPr>
            <p:spPr bwMode="auto">
              <a:xfrm flipV="1">
                <a:off x="4061918" y="4288011"/>
                <a:ext cx="0" cy="206857"/>
              </a:xfrm>
              <a:prstGeom prst="straightConnector1">
                <a:avLst/>
              </a:prstGeom>
              <a:noFill/>
              <a:ln w="6350">
                <a:solidFill>
                  <a:srgbClr val="4472C4"/>
                </a:solidFill>
                <a:miter lim="800000"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D807409-84ED-49C7-83B5-1D500B62F8DF}"/>
                  </a:ext>
                </a:extLst>
              </p:cNvPr>
              <p:cNvSpPr txBox="1"/>
              <p:nvPr/>
            </p:nvSpPr>
            <p:spPr>
              <a:xfrm>
                <a:off x="1408846" y="3956198"/>
                <a:ext cx="784889" cy="3007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/>
                    <a:ea typeface="ＭＳ Ｐゴシック" charset="-128"/>
                    <a:cs typeface="+mn-cs"/>
                  </a:rPr>
                  <a:t>Ethernet</a:t>
                </a:r>
              </a:p>
            </p:txBody>
          </p:sp>
        </p:grpSp>
        <p:cxnSp>
          <p:nvCxnSpPr>
            <p:cNvPr id="10" name="Straight Connector 9"/>
            <p:cNvCxnSpPr>
              <a:cxnSpLocks/>
            </p:cNvCxnSpPr>
            <p:nvPr/>
          </p:nvCxnSpPr>
          <p:spPr bwMode="auto">
            <a:xfrm flipV="1">
              <a:off x="2719576" y="2971800"/>
              <a:ext cx="0" cy="2369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67C3158-7F7F-4B7A-AFD5-CECDEC54DD55}"/>
                </a:ext>
              </a:extLst>
            </p:cNvPr>
            <p:cNvCxnSpPr/>
            <p:nvPr/>
          </p:nvCxnSpPr>
          <p:spPr bwMode="auto">
            <a:xfrm flipV="1">
              <a:off x="7120247" y="3545648"/>
              <a:ext cx="417022" cy="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F588CA-1861-4FF7-A1C1-3D44114B4169}"/>
                </a:ext>
              </a:extLst>
            </p:cNvPr>
            <p:cNvSpPr txBox="1"/>
            <p:nvPr/>
          </p:nvSpPr>
          <p:spPr>
            <a:xfrm>
              <a:off x="1851660" y="3162300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latin typeface="Garamond" charset="0"/>
                  <a:ea typeface="ＭＳ Ｐゴシック" charset="-128"/>
                </a:rPr>
                <a:t>RX1   TX1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 charset="0"/>
                <a:ea typeface="ＭＳ Ｐゴシック" charset="-12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DAE5EBA-BC09-4E80-8D5C-2832DDB51BD8}"/>
                </a:ext>
              </a:extLst>
            </p:cNvPr>
            <p:cNvSpPr txBox="1"/>
            <p:nvPr/>
          </p:nvSpPr>
          <p:spPr>
            <a:xfrm>
              <a:off x="2374392" y="3625013"/>
              <a:ext cx="4603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latin typeface="Garamond" charset="0"/>
                  <a:ea typeface="ＭＳ Ｐゴシック" charset="-128"/>
                </a:rPr>
                <a:t>RX0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 charset="0"/>
                <a:ea typeface="ＭＳ Ｐゴシック" charset="-128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D3C3167-5501-4534-8B61-0C6F43093AE6}"/>
                </a:ext>
              </a:extLst>
            </p:cNvPr>
            <p:cNvSpPr/>
            <p:nvPr/>
          </p:nvSpPr>
          <p:spPr>
            <a:xfrm>
              <a:off x="3238500" y="3100389"/>
              <a:ext cx="810312" cy="366712"/>
            </a:xfrm>
            <a:prstGeom prst="rect">
              <a:avLst/>
            </a:prstGeom>
            <a:solidFill>
              <a:srgbClr val="00B0F0">
                <a:alpha val="34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rPr>
                <a:t>Computer</a:t>
              </a:r>
            </a:p>
          </p:txBody>
        </p:sp>
        <p:cxnSp>
          <p:nvCxnSpPr>
            <p:cNvPr id="15" name="Straight Arrow Connector 143">
              <a:extLst>
                <a:ext uri="{FF2B5EF4-FFF2-40B4-BE49-F238E27FC236}">
                  <a16:creationId xmlns:a16="http://schemas.microsoft.com/office/drawing/2014/main" id="{6495583A-B554-4B37-9078-6C32A28C7ECF}"/>
                </a:ext>
              </a:extLst>
            </p:cNvPr>
            <p:cNvCxnSpPr>
              <a:cxnSpLocks/>
              <a:stCxn id="88" idx="1"/>
            </p:cNvCxnSpPr>
            <p:nvPr/>
          </p:nvCxnSpPr>
          <p:spPr bwMode="auto">
            <a:xfrm flipH="1">
              <a:off x="4024313" y="3385783"/>
              <a:ext cx="332688" cy="355"/>
            </a:xfrm>
            <a:prstGeom prst="straightConnector1">
              <a:avLst/>
            </a:prstGeom>
            <a:noFill/>
            <a:ln w="6350">
              <a:solidFill>
                <a:srgbClr val="4472C4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Connector: Elbow 159">
              <a:extLst>
                <a:ext uri="{FF2B5EF4-FFF2-40B4-BE49-F238E27FC236}">
                  <a16:creationId xmlns:a16="http://schemas.microsoft.com/office/drawing/2014/main" id="{F13B6DC2-D77B-467F-8FEB-CFA955B54EE0}"/>
                </a:ext>
              </a:extLst>
            </p:cNvPr>
            <p:cNvCxnSpPr>
              <a:cxnSpLocks/>
              <a:stCxn id="14" idx="2"/>
              <a:endCxn id="74" idx="1"/>
            </p:cNvCxnSpPr>
            <p:nvPr/>
          </p:nvCxnSpPr>
          <p:spPr bwMode="auto">
            <a:xfrm rot="16200000" flipH="1">
              <a:off x="3690369" y="3420388"/>
              <a:ext cx="339620" cy="433046"/>
            </a:xfrm>
            <a:prstGeom prst="bentConnector2">
              <a:avLst/>
            </a:prstGeom>
            <a:noFill/>
            <a:ln w="6350">
              <a:solidFill>
                <a:srgbClr val="4472C4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4BF897-3F1D-419B-8658-A0978E1489E9}"/>
                </a:ext>
              </a:extLst>
            </p:cNvPr>
            <p:cNvSpPr/>
            <p:nvPr/>
          </p:nvSpPr>
          <p:spPr bwMode="auto">
            <a:xfrm>
              <a:off x="3124200" y="3048000"/>
              <a:ext cx="2667000" cy="1943100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54E3669-D3D5-4F72-BBD3-B691304026DB}"/>
                </a:ext>
              </a:extLst>
            </p:cNvPr>
            <p:cNvSpPr txBox="1"/>
            <p:nvPr/>
          </p:nvSpPr>
          <p:spPr>
            <a:xfrm>
              <a:off x="4572000" y="4991100"/>
              <a:ext cx="1399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Spacecraft Bus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9E634C-FBA3-47FB-BE59-49C5C3183957}"/>
                </a:ext>
              </a:extLst>
            </p:cNvPr>
            <p:cNvSpPr txBox="1"/>
            <p:nvPr/>
          </p:nvSpPr>
          <p:spPr>
            <a:xfrm>
              <a:off x="4474698" y="4065815"/>
              <a:ext cx="10262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435-438 MHz</a:t>
              </a:r>
            </a:p>
          </p:txBody>
        </p:sp>
        <p:cxnSp>
          <p:nvCxnSpPr>
            <p:cNvPr id="20" name="Connector: Elbow 24">
              <a:extLst>
                <a:ext uri="{FF2B5EF4-FFF2-40B4-BE49-F238E27FC236}">
                  <a16:creationId xmlns:a16="http://schemas.microsoft.com/office/drawing/2014/main" id="{810E91C2-736C-4060-B576-8B43991D6920}"/>
                </a:ext>
              </a:extLst>
            </p:cNvPr>
            <p:cNvCxnSpPr>
              <a:stCxn id="68" idx="1"/>
            </p:cNvCxnSpPr>
            <p:nvPr/>
          </p:nvCxnSpPr>
          <p:spPr bwMode="auto">
            <a:xfrm rot="10800000">
              <a:off x="2643190" y="3871913"/>
              <a:ext cx="1002730" cy="1680458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8991110-1232-4E7E-8211-C66C132F2FB4}"/>
                </a:ext>
              </a:extLst>
            </p:cNvPr>
            <p:cNvSpPr txBox="1"/>
            <p:nvPr/>
          </p:nvSpPr>
          <p:spPr>
            <a:xfrm>
              <a:off x="3943348" y="5915029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5-30 MHz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A7FE20-8516-467B-99A5-9C457CD3DE42}"/>
                </a:ext>
              </a:extLst>
            </p:cNvPr>
            <p:cNvSpPr txBox="1"/>
            <p:nvPr/>
          </p:nvSpPr>
          <p:spPr>
            <a:xfrm>
              <a:off x="2581272" y="5295902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130-155 MHz</a:t>
              </a:r>
            </a:p>
          </p:txBody>
        </p:sp>
        <p:cxnSp>
          <p:nvCxnSpPr>
            <p:cNvPr id="23" name="Connector: Elbow 159">
              <a:extLst>
                <a:ext uri="{FF2B5EF4-FFF2-40B4-BE49-F238E27FC236}">
                  <a16:creationId xmlns:a16="http://schemas.microsoft.com/office/drawing/2014/main" id="{E1271FAD-8D4E-4BC7-A3FB-8FA923C05142}"/>
                </a:ext>
              </a:extLst>
            </p:cNvPr>
            <p:cNvCxnSpPr>
              <a:cxnSpLocks/>
              <a:endCxn id="67" idx="1"/>
            </p:cNvCxnSpPr>
            <p:nvPr/>
          </p:nvCxnSpPr>
          <p:spPr bwMode="auto">
            <a:xfrm rot="16200000" flipH="1">
              <a:off x="3162301" y="3695700"/>
              <a:ext cx="719137" cy="271462"/>
            </a:xfrm>
            <a:prstGeom prst="bentConnector2">
              <a:avLst/>
            </a:prstGeom>
            <a:noFill/>
            <a:ln w="6350">
              <a:solidFill>
                <a:srgbClr val="4472C4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E74C181-AB5A-46C4-9559-7162BE7CF634}"/>
                </a:ext>
              </a:extLst>
            </p:cNvPr>
            <p:cNvCxnSpPr/>
            <p:nvPr/>
          </p:nvCxnSpPr>
          <p:spPr bwMode="auto">
            <a:xfrm>
              <a:off x="3900488" y="3586162"/>
              <a:ext cx="201453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5FAC0E6-A4F0-4CAE-8865-524B4BED9B7D}"/>
                </a:ext>
              </a:extLst>
            </p:cNvPr>
            <p:cNvCxnSpPr/>
            <p:nvPr/>
          </p:nvCxnSpPr>
          <p:spPr bwMode="auto">
            <a:xfrm flipV="1">
              <a:off x="3895725" y="3471864"/>
              <a:ext cx="0" cy="1142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3F45284-A836-4938-824A-B2A8F4B2AFDD}"/>
                </a:ext>
              </a:extLst>
            </p:cNvPr>
            <p:cNvCxnSpPr/>
            <p:nvPr/>
          </p:nvCxnSpPr>
          <p:spPr bwMode="auto">
            <a:xfrm>
              <a:off x="5697855" y="2528888"/>
              <a:ext cx="40005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9B8B827-6F4A-4224-B208-361E1DA2A0E2}"/>
                </a:ext>
              </a:extLst>
            </p:cNvPr>
            <p:cNvCxnSpPr>
              <a:endCxn id="64" idx="2"/>
            </p:cNvCxnSpPr>
            <p:nvPr/>
          </p:nvCxnSpPr>
          <p:spPr bwMode="auto">
            <a:xfrm flipV="1">
              <a:off x="6429472" y="2811424"/>
              <a:ext cx="3964" cy="4738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212EE8A-B9EA-4917-8947-C7D8BF38BF59}"/>
                </a:ext>
              </a:extLst>
            </p:cNvPr>
            <p:cNvSpPr txBox="1"/>
            <p:nvPr/>
          </p:nvSpPr>
          <p:spPr>
            <a:xfrm>
              <a:off x="1309686" y="2954918"/>
              <a:ext cx="748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3.5 GHz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A5B9B6C-521E-4142-9AA2-4F6E9885C9D6}"/>
                </a:ext>
              </a:extLst>
            </p:cNvPr>
            <p:cNvGrpSpPr/>
            <p:nvPr/>
          </p:nvGrpSpPr>
          <p:grpSpPr>
            <a:xfrm rot="16200000">
              <a:off x="7682899" y="2647101"/>
              <a:ext cx="1256213" cy="1744372"/>
              <a:chOff x="7368673" y="3052766"/>
              <a:chExt cx="1256213" cy="2214214"/>
            </a:xfrm>
          </p:grpSpPr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BDCDFC02-67B6-4EA5-A9A4-C59394BEC1C2}"/>
                  </a:ext>
                </a:extLst>
              </p:cNvPr>
              <p:cNvCxnSpPr/>
              <p:nvPr/>
            </p:nvCxnSpPr>
            <p:spPr bwMode="auto">
              <a:xfrm>
                <a:off x="7368673" y="3138144"/>
                <a:ext cx="0" cy="212883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dash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184A55DD-792E-4879-AA21-9EBA84EBFDAD}"/>
                  </a:ext>
                </a:extLst>
              </p:cNvPr>
              <p:cNvCxnSpPr/>
              <p:nvPr/>
            </p:nvCxnSpPr>
            <p:spPr bwMode="auto">
              <a:xfrm>
                <a:off x="8624886" y="3052766"/>
                <a:ext cx="0" cy="21288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dash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id="{E7C834E5-17C1-4C8C-B205-CAC64F23A34C}"/>
                </a:ext>
              </a:extLst>
            </p:cNvPr>
            <p:cNvSpPr/>
            <p:nvPr/>
          </p:nvSpPr>
          <p:spPr bwMode="auto">
            <a:xfrm rot="16200000">
              <a:off x="7026067" y="2815210"/>
              <a:ext cx="1571623" cy="1411368"/>
            </a:xfrm>
            <a:prstGeom prst="blockArc">
              <a:avLst>
                <a:gd name="adj1" fmla="val 11599051"/>
                <a:gd name="adj2" fmla="val 20714335"/>
                <a:gd name="adj3" fmla="val 540"/>
              </a:avLst>
            </a:prstGeom>
            <a:solidFill>
              <a:srgbClr val="FFC000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E32B5E4-F429-48CF-974D-EE7535DBBFEA}"/>
                </a:ext>
              </a:extLst>
            </p:cNvPr>
            <p:cNvGrpSpPr/>
            <p:nvPr/>
          </p:nvGrpSpPr>
          <p:grpSpPr>
            <a:xfrm rot="16200000">
              <a:off x="6991182" y="3427064"/>
              <a:ext cx="1287100" cy="194927"/>
              <a:chOff x="7315200" y="3058750"/>
              <a:chExt cx="1287100" cy="200028"/>
            </a:xfrm>
          </p:grpSpPr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CEA4C26E-0ECA-47CA-9F58-E2E154CC6AA9}"/>
                  </a:ext>
                </a:extLst>
              </p:cNvPr>
              <p:cNvCxnSpPr/>
              <p:nvPr/>
            </p:nvCxnSpPr>
            <p:spPr bwMode="auto">
              <a:xfrm>
                <a:off x="7315200" y="3059974"/>
                <a:ext cx="600075" cy="18573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dash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E3355F86-5901-47DC-9A0E-98F2B482DB26}"/>
                  </a:ext>
                </a:extLst>
              </p:cNvPr>
              <p:cNvCxnSpPr/>
              <p:nvPr/>
            </p:nvCxnSpPr>
            <p:spPr bwMode="auto">
              <a:xfrm flipV="1">
                <a:off x="7987936" y="3058750"/>
                <a:ext cx="614364" cy="20002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dash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912568F-3934-4D0B-882E-D6D5ECB28AB4}"/>
                </a:ext>
              </a:extLst>
            </p:cNvPr>
            <p:cNvSpPr txBox="1"/>
            <p:nvPr/>
          </p:nvSpPr>
          <p:spPr>
            <a:xfrm>
              <a:off x="7191158" y="2437228"/>
              <a:ext cx="1552092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ＭＳ Ｐゴシック" charset="-128"/>
                  <a:cs typeface="+mn-cs"/>
                </a:rPr>
                <a:t>Spherical Reflector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15BEE1-D527-4633-ADC1-6D600A1586FC}"/>
                </a:ext>
              </a:extLst>
            </p:cNvPr>
            <p:cNvSpPr txBox="1"/>
            <p:nvPr/>
          </p:nvSpPr>
          <p:spPr>
            <a:xfrm>
              <a:off x="2959794" y="2419162"/>
              <a:ext cx="7232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10.5 GHz</a:t>
              </a:r>
            </a:p>
          </p:txBody>
        </p:sp>
        <p:cxnSp>
          <p:nvCxnSpPr>
            <p:cNvPr id="34" name="Straight Arrow Connector 141">
              <a:extLst>
                <a:ext uri="{FF2B5EF4-FFF2-40B4-BE49-F238E27FC236}">
                  <a16:creationId xmlns:a16="http://schemas.microsoft.com/office/drawing/2014/main" id="{9A9D2FD2-A2B3-4CBC-8D20-6C3662A786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1255" y="2888673"/>
              <a:ext cx="0" cy="290945"/>
            </a:xfrm>
            <a:prstGeom prst="straightConnector1">
              <a:avLst/>
            </a:prstGeom>
            <a:noFill/>
            <a:ln w="6350">
              <a:solidFill>
                <a:srgbClr val="00B05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141">
              <a:extLst>
                <a:ext uri="{FF2B5EF4-FFF2-40B4-BE49-F238E27FC236}">
                  <a16:creationId xmlns:a16="http://schemas.microsoft.com/office/drawing/2014/main" id="{CCCF5547-972B-4E63-8E5E-3569CD872354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2445328" y="2902528"/>
              <a:ext cx="0" cy="290945"/>
            </a:xfrm>
            <a:prstGeom prst="straightConnector1">
              <a:avLst/>
            </a:prstGeom>
            <a:noFill/>
            <a:ln w="6350">
              <a:solidFill>
                <a:srgbClr val="00B05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AA0BF31-D36A-4E18-9656-5CFE42947F3F}"/>
                </a:ext>
              </a:extLst>
            </p:cNvPr>
            <p:cNvCxnSpPr>
              <a:stCxn id="64" idx="0"/>
              <a:endCxn id="65" idx="4"/>
            </p:cNvCxnSpPr>
            <p:nvPr/>
          </p:nvCxnSpPr>
          <p:spPr bwMode="auto">
            <a:xfrm flipV="1">
              <a:off x="6433436" y="1942296"/>
              <a:ext cx="5728" cy="3071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Arrow: Circular 10">
              <a:extLst>
                <a:ext uri="{FF2B5EF4-FFF2-40B4-BE49-F238E27FC236}">
                  <a16:creationId xmlns:a16="http://schemas.microsoft.com/office/drawing/2014/main" id="{20E17CAC-C2D2-4DEA-8620-74F768C5EF06}"/>
                </a:ext>
              </a:extLst>
            </p:cNvPr>
            <p:cNvSpPr/>
            <p:nvPr/>
          </p:nvSpPr>
          <p:spPr bwMode="auto">
            <a:xfrm>
              <a:off x="5120640" y="2286000"/>
              <a:ext cx="512064" cy="484632"/>
            </a:xfrm>
            <a:prstGeom prst="circularArrow">
              <a:avLst>
                <a:gd name="adj1" fmla="val 6562"/>
                <a:gd name="adj2" fmla="val 1142319"/>
                <a:gd name="adj3" fmla="val 20574020"/>
                <a:gd name="adj4" fmla="val 1903218"/>
                <a:gd name="adj5" fmla="val 125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effectLst/>
                <a:latin typeface="Garamond" pitchFamily="18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37F8A85-52F9-4B78-A8C7-79BE33758E13}"/>
                </a:ext>
              </a:extLst>
            </p:cNvPr>
            <p:cNvGrpSpPr/>
            <p:nvPr/>
          </p:nvGrpSpPr>
          <p:grpSpPr>
            <a:xfrm>
              <a:off x="3871169" y="2198977"/>
              <a:ext cx="451734" cy="678337"/>
              <a:chOff x="3898601" y="1787497"/>
              <a:chExt cx="451734" cy="678337"/>
            </a:xfrm>
          </p:grpSpPr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B29154EC-E14E-449D-85CF-E55D86D45D36}"/>
                  </a:ext>
                </a:extLst>
              </p:cNvPr>
              <p:cNvSpPr/>
              <p:nvPr/>
            </p:nvSpPr>
            <p:spPr bwMode="auto">
              <a:xfrm rot="5400000">
                <a:off x="3954464" y="1771257"/>
                <a:ext cx="379632" cy="412111"/>
              </a:xfrm>
              <a:prstGeom prst="triangle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>
                  <a:ln>
                    <a:noFill/>
                  </a:ln>
                  <a:effectLst/>
                  <a:latin typeface="Garamond" pitchFamily="18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8023FF61-A5F1-49C5-939E-8DF2FF64FC5F}"/>
                  </a:ext>
                </a:extLst>
              </p:cNvPr>
              <p:cNvSpPr/>
              <p:nvPr/>
            </p:nvSpPr>
            <p:spPr bwMode="auto">
              <a:xfrm rot="16045485">
                <a:off x="3914841" y="2069962"/>
                <a:ext cx="379632" cy="412111"/>
              </a:xfrm>
              <a:prstGeom prst="triangle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sng" strike="noStrike" cap="none" normalizeH="0" baseline="0">
                  <a:ln>
                    <a:noFill/>
                  </a:ln>
                  <a:effectLst/>
                  <a:latin typeface="Garamond" pitchFamily="18" charset="0"/>
                </a:endParaRPr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71DD88E-60A2-455D-A143-BF7D617D7F32}"/>
                </a:ext>
              </a:extLst>
            </p:cNvPr>
            <p:cNvCxnSpPr/>
            <p:nvPr/>
          </p:nvCxnSpPr>
          <p:spPr bwMode="auto">
            <a:xfrm flipV="1">
              <a:off x="4294632" y="2383536"/>
              <a:ext cx="789432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2DBAD97-BA50-479E-A3C7-F04E11B3BF8A}"/>
                </a:ext>
              </a:extLst>
            </p:cNvPr>
            <p:cNvCxnSpPr/>
            <p:nvPr/>
          </p:nvCxnSpPr>
          <p:spPr bwMode="auto">
            <a:xfrm flipH="1">
              <a:off x="2825496" y="2687497"/>
              <a:ext cx="106984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BE743E-026E-4BFD-8FB0-E42D92736573}"/>
                </a:ext>
              </a:extLst>
            </p:cNvPr>
            <p:cNvSpPr txBox="1"/>
            <p:nvPr/>
          </p:nvSpPr>
          <p:spPr>
            <a:xfrm>
              <a:off x="3895344" y="1984248"/>
              <a:ext cx="75693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Pwr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Amp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A48F6BE-1522-43DB-84A2-2B584269C1C9}"/>
                </a:ext>
              </a:extLst>
            </p:cNvPr>
            <p:cNvSpPr txBox="1"/>
            <p:nvPr/>
          </p:nvSpPr>
          <p:spPr>
            <a:xfrm>
              <a:off x="4194048" y="2420112"/>
              <a:ext cx="46038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LNA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6674F75-A539-4D38-A2C9-BD0253F3804D}"/>
                </a:ext>
              </a:extLst>
            </p:cNvPr>
            <p:cNvSpPr txBox="1"/>
            <p:nvPr/>
          </p:nvSpPr>
          <p:spPr>
            <a:xfrm>
              <a:off x="1783080" y="1764792"/>
              <a:ext cx="105509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Qorvo </a:t>
              </a:r>
            </a:p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TGC2510/2610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57C2F1-9B3A-40C7-99EF-0AA055E07078}"/>
                </a:ext>
              </a:extLst>
            </p:cNvPr>
            <p:cNvSpPr txBox="1"/>
            <p:nvPr/>
          </p:nvSpPr>
          <p:spPr>
            <a:xfrm>
              <a:off x="4258056" y="2667000"/>
              <a:ext cx="7296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TGA2511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5F0AD5-6453-4BB7-8C74-FD06D73F0405}"/>
                </a:ext>
              </a:extLst>
            </p:cNvPr>
            <p:cNvSpPr txBox="1"/>
            <p:nvPr/>
          </p:nvSpPr>
          <p:spPr>
            <a:xfrm>
              <a:off x="4227576" y="2179320"/>
              <a:ext cx="7296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TGA2700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F24C4E-482B-4C6E-95CE-84DB75890B81}"/>
                </a:ext>
              </a:extLst>
            </p:cNvPr>
            <p:cNvSpPr txBox="1"/>
            <p:nvPr/>
          </p:nvSpPr>
          <p:spPr>
            <a:xfrm>
              <a:off x="5256027" y="3384697"/>
              <a:ext cx="4555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CAN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FCAD3A-7BC4-4321-9794-757964AB6790}"/>
                </a:ext>
              </a:extLst>
            </p:cNvPr>
            <p:cNvSpPr txBox="1"/>
            <p:nvPr/>
          </p:nvSpPr>
          <p:spPr>
            <a:xfrm>
              <a:off x="2757377" y="3331535"/>
              <a:ext cx="4988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UART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93FCB6D-D712-4BEE-825F-436202264499}"/>
                </a:ext>
              </a:extLst>
            </p:cNvPr>
            <p:cNvSpPr txBox="1"/>
            <p:nvPr/>
          </p:nvSpPr>
          <p:spPr>
            <a:xfrm rot="16200000">
              <a:off x="7045313" y="1846522"/>
              <a:ext cx="36420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latin typeface="Arial" panose="020B0604020202020204" pitchFamily="34" charset="0"/>
                  <a:cs typeface="Arial" panose="020B0604020202020204" pitchFamily="34" charset="0"/>
                </a:rPr>
                <a:t>I2C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1CB263B-57B3-4F21-AD23-7C9C669D74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90950" y="3742661"/>
              <a:ext cx="0" cy="257307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A8B8C37A-7597-4461-9CA7-8B1DC0838C13}"/>
                </a:ext>
              </a:extLst>
            </p:cNvPr>
            <p:cNvCxnSpPr/>
            <p:nvPr/>
          </p:nvCxnSpPr>
          <p:spPr bwMode="auto">
            <a:xfrm>
              <a:off x="2987749" y="6305665"/>
              <a:ext cx="781715" cy="0"/>
            </a:xfrm>
            <a:prstGeom prst="straightConnector1">
              <a:avLst/>
            </a:prstGeom>
            <a:solidFill>
              <a:schemeClr val="accent1"/>
            </a:solidFill>
            <a:ln w="31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1CFD9A5-360C-425D-94A3-5049480C39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83862" y="3735572"/>
              <a:ext cx="53551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5F92A90-C733-44AD-A889-5DA922F590F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19034" y="3466214"/>
              <a:ext cx="0" cy="25163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20F296E-DFD0-493D-A134-B61EB58CB5D2}"/>
                </a:ext>
              </a:extLst>
            </p:cNvPr>
            <p:cNvSpPr txBox="1"/>
            <p:nvPr/>
          </p:nvSpPr>
          <p:spPr>
            <a:xfrm>
              <a:off x="2871218" y="6310559"/>
              <a:ext cx="9653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GPIO (3 pins)</a:t>
              </a:r>
            </a:p>
          </p:txBody>
        </p:sp>
      </p:grpSp>
      <p:sp>
        <p:nvSpPr>
          <p:cNvPr id="107" name="Title 1">
            <a:extLst>
              <a:ext uri="{FF2B5EF4-FFF2-40B4-BE49-F238E27FC236}">
                <a16:creationId xmlns:a16="http://schemas.microsoft.com/office/drawing/2014/main" id="{0EAF7356-FB38-49D5-9C2C-C1A16731F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1" y="4796"/>
            <a:ext cx="5247290" cy="565041"/>
          </a:xfrm>
        </p:spPr>
        <p:txBody>
          <a:bodyPr>
            <a:normAutofit fontScale="90000"/>
          </a:bodyPr>
          <a:lstStyle/>
          <a:p>
            <a:r>
              <a:rPr lang="en-US" dirty="0"/>
              <a:t>System Overview</a:t>
            </a:r>
          </a:p>
        </p:txBody>
      </p:sp>
    </p:spTree>
    <p:extLst>
      <p:ext uri="{BB962C8B-B14F-4D97-AF65-F5344CB8AC3E}">
        <p14:creationId xmlns:p14="http://schemas.microsoft.com/office/powerpoint/2010/main" val="308428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4101" y="0"/>
            <a:ext cx="3752193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3020F-1AE7-4B5D-8B5A-8E913E0F3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43200" y="1816665"/>
            <a:ext cx="5318234" cy="32744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BCC6D8-EEAD-48A0-B9D8-A582957E6E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26" r="4607"/>
          <a:stretch/>
        </p:blipFill>
        <p:spPr>
          <a:xfrm>
            <a:off x="4122851" y="1739461"/>
            <a:ext cx="3598970" cy="3529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44CE4E-A17E-4004-82E4-813F5D8AC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66"/>
          <a:stretch/>
        </p:blipFill>
        <p:spPr>
          <a:xfrm>
            <a:off x="8471338" y="2912196"/>
            <a:ext cx="3518280" cy="352593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847693" y="114134"/>
            <a:ext cx="5247290" cy="565041"/>
          </a:xfrm>
        </p:spPr>
        <p:txBody>
          <a:bodyPr>
            <a:normAutofit fontScale="90000"/>
          </a:bodyPr>
          <a:lstStyle/>
          <a:p>
            <a:r>
              <a:rPr lang="en-US" dirty="0"/>
              <a:t>System Overview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AFD53C6-2FA6-43D7-B906-01C248D5280A}"/>
              </a:ext>
            </a:extLst>
          </p:cNvPr>
          <p:cNvCxnSpPr>
            <a:cxnSpLocks/>
          </p:cNvCxnSpPr>
          <p:nvPr/>
        </p:nvCxnSpPr>
        <p:spPr>
          <a:xfrm>
            <a:off x="1655805" y="679175"/>
            <a:ext cx="0" cy="156975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6CC568-530F-4CB7-ABE3-C9327FB00BDF}"/>
              </a:ext>
            </a:extLst>
          </p:cNvPr>
          <p:cNvCxnSpPr>
            <a:cxnSpLocks/>
          </p:cNvCxnSpPr>
          <p:nvPr/>
        </p:nvCxnSpPr>
        <p:spPr>
          <a:xfrm>
            <a:off x="1655805" y="679175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337513-8E53-456B-9DB0-F651FD9D0F34}"/>
              </a:ext>
            </a:extLst>
          </p:cNvPr>
          <p:cNvCxnSpPr>
            <a:cxnSpLocks/>
          </p:cNvCxnSpPr>
          <p:nvPr/>
        </p:nvCxnSpPr>
        <p:spPr>
          <a:xfrm>
            <a:off x="2084110" y="1120345"/>
            <a:ext cx="0" cy="124419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015C96-5F77-4326-B4E0-4E49663EA6D1}"/>
              </a:ext>
            </a:extLst>
          </p:cNvPr>
          <p:cNvCxnSpPr>
            <a:cxnSpLocks/>
          </p:cNvCxnSpPr>
          <p:nvPr/>
        </p:nvCxnSpPr>
        <p:spPr>
          <a:xfrm flipV="1">
            <a:off x="2084110" y="1120345"/>
            <a:ext cx="486095" cy="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AA8422-E950-4281-B709-4034E060E4A3}"/>
              </a:ext>
            </a:extLst>
          </p:cNvPr>
          <p:cNvCxnSpPr>
            <a:cxnSpLocks/>
          </p:cNvCxnSpPr>
          <p:nvPr/>
        </p:nvCxnSpPr>
        <p:spPr>
          <a:xfrm>
            <a:off x="560173" y="3000185"/>
            <a:ext cx="0" cy="332647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A76860-A10F-49EA-A635-F72409385D1B}"/>
              </a:ext>
            </a:extLst>
          </p:cNvPr>
          <p:cNvCxnSpPr>
            <a:cxnSpLocks/>
          </p:cNvCxnSpPr>
          <p:nvPr/>
        </p:nvCxnSpPr>
        <p:spPr>
          <a:xfrm>
            <a:off x="560173" y="2998126"/>
            <a:ext cx="93499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AABDD8C-C0EE-46C1-B9B0-F304C2F4D18E}"/>
              </a:ext>
            </a:extLst>
          </p:cNvPr>
          <p:cNvCxnSpPr>
            <a:cxnSpLocks/>
          </p:cNvCxnSpPr>
          <p:nvPr/>
        </p:nvCxnSpPr>
        <p:spPr>
          <a:xfrm>
            <a:off x="560173" y="6326659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FFB333B-94E9-4560-879B-CC38439BC2E3}"/>
              </a:ext>
            </a:extLst>
          </p:cNvPr>
          <p:cNvCxnSpPr>
            <a:cxnSpLocks/>
          </p:cNvCxnSpPr>
          <p:nvPr/>
        </p:nvCxnSpPr>
        <p:spPr>
          <a:xfrm>
            <a:off x="4279556" y="1108844"/>
            <a:ext cx="0" cy="156975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763BEE-8D02-476A-9888-316F44D3FE60}"/>
              </a:ext>
            </a:extLst>
          </p:cNvPr>
          <p:cNvCxnSpPr>
            <a:cxnSpLocks/>
          </p:cNvCxnSpPr>
          <p:nvPr/>
        </p:nvCxnSpPr>
        <p:spPr>
          <a:xfrm>
            <a:off x="4279556" y="1120344"/>
            <a:ext cx="26773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C09740-C9DF-49C3-9F14-A91D765D78F3}"/>
              </a:ext>
            </a:extLst>
          </p:cNvPr>
          <p:cNvCxnSpPr>
            <a:cxnSpLocks/>
          </p:cNvCxnSpPr>
          <p:nvPr/>
        </p:nvCxnSpPr>
        <p:spPr>
          <a:xfrm>
            <a:off x="5671751" y="1108844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4BBA10-0DDA-4071-A69C-865A2F6C309A}"/>
              </a:ext>
            </a:extLst>
          </p:cNvPr>
          <p:cNvCxnSpPr>
            <a:cxnSpLocks/>
          </p:cNvCxnSpPr>
          <p:nvPr/>
        </p:nvCxnSpPr>
        <p:spPr>
          <a:xfrm>
            <a:off x="5669665" y="1120344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94AC2F6-221B-449B-B124-C604F381E130}"/>
              </a:ext>
            </a:extLst>
          </p:cNvPr>
          <p:cNvCxnSpPr>
            <a:cxnSpLocks/>
          </p:cNvCxnSpPr>
          <p:nvPr/>
        </p:nvCxnSpPr>
        <p:spPr>
          <a:xfrm>
            <a:off x="5754111" y="4723360"/>
            <a:ext cx="0" cy="141366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7DA226-BDA9-4161-B2B0-26FAA58D6245}"/>
              </a:ext>
            </a:extLst>
          </p:cNvPr>
          <p:cNvCxnSpPr>
            <a:cxnSpLocks/>
          </p:cNvCxnSpPr>
          <p:nvPr/>
        </p:nvCxnSpPr>
        <p:spPr>
          <a:xfrm>
            <a:off x="7144804" y="4586290"/>
            <a:ext cx="0" cy="155073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CB7451-59C4-4EB9-9AE7-BA2FC984FF3F}"/>
              </a:ext>
            </a:extLst>
          </p:cNvPr>
          <p:cNvCxnSpPr>
            <a:cxnSpLocks/>
          </p:cNvCxnSpPr>
          <p:nvPr/>
        </p:nvCxnSpPr>
        <p:spPr>
          <a:xfrm>
            <a:off x="6420223" y="4658050"/>
            <a:ext cx="0" cy="9552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79BF363-7B52-47A5-AD5D-4EB88A2BCB9C}"/>
              </a:ext>
            </a:extLst>
          </p:cNvPr>
          <p:cNvCxnSpPr>
            <a:cxnSpLocks/>
          </p:cNvCxnSpPr>
          <p:nvPr/>
        </p:nvCxnSpPr>
        <p:spPr>
          <a:xfrm>
            <a:off x="5987736" y="1491049"/>
            <a:ext cx="0" cy="142114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CF51714-5EDA-4D65-BB7A-18D35E98C498}"/>
              </a:ext>
            </a:extLst>
          </p:cNvPr>
          <p:cNvCxnSpPr>
            <a:cxnSpLocks/>
          </p:cNvCxnSpPr>
          <p:nvPr/>
        </p:nvCxnSpPr>
        <p:spPr>
          <a:xfrm>
            <a:off x="5980670" y="1491049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0" name="Right Brace 49">
            <a:extLst>
              <a:ext uri="{FF2B5EF4-FFF2-40B4-BE49-F238E27FC236}">
                <a16:creationId xmlns:a16="http://schemas.microsoft.com/office/drawing/2014/main" id="{744CA3FA-8C1C-437E-990F-42CC425B5276}"/>
              </a:ext>
            </a:extLst>
          </p:cNvPr>
          <p:cNvSpPr/>
          <p:nvPr/>
        </p:nvSpPr>
        <p:spPr>
          <a:xfrm>
            <a:off x="7463481" y="2364541"/>
            <a:ext cx="131918" cy="1309531"/>
          </a:xfrm>
          <a:prstGeom prst="rightBrac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4B1CA28-A88F-45A5-A396-464BFA99ACBB}"/>
              </a:ext>
            </a:extLst>
          </p:cNvPr>
          <p:cNvCxnSpPr>
            <a:cxnSpLocks/>
          </p:cNvCxnSpPr>
          <p:nvPr/>
        </p:nvCxnSpPr>
        <p:spPr>
          <a:xfrm flipH="1">
            <a:off x="5025081" y="3694220"/>
            <a:ext cx="87732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73D7803-AEFF-4844-8D6E-8FCD6B4496F3}"/>
              </a:ext>
            </a:extLst>
          </p:cNvPr>
          <p:cNvCxnSpPr>
            <a:cxnSpLocks/>
          </p:cNvCxnSpPr>
          <p:nvPr/>
        </p:nvCxnSpPr>
        <p:spPr>
          <a:xfrm>
            <a:off x="5025081" y="3699655"/>
            <a:ext cx="0" cy="19597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03F6C25-22D7-4445-B927-26613787837F}"/>
              </a:ext>
            </a:extLst>
          </p:cNvPr>
          <p:cNvCxnSpPr>
            <a:cxnSpLocks/>
          </p:cNvCxnSpPr>
          <p:nvPr/>
        </p:nvCxnSpPr>
        <p:spPr>
          <a:xfrm>
            <a:off x="11610060" y="1992697"/>
            <a:ext cx="0" cy="305509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CC61A88-0E56-4A24-B425-12D2310D893C}"/>
              </a:ext>
            </a:extLst>
          </p:cNvPr>
          <p:cNvCxnSpPr>
            <a:cxnSpLocks/>
          </p:cNvCxnSpPr>
          <p:nvPr/>
        </p:nvCxnSpPr>
        <p:spPr>
          <a:xfrm>
            <a:off x="6918393" y="3855406"/>
            <a:ext cx="677006" cy="7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00F6A7F-F00F-43C0-B59F-67E1CF0A66BD}"/>
              </a:ext>
            </a:extLst>
          </p:cNvPr>
          <p:cNvCxnSpPr>
            <a:cxnSpLocks/>
          </p:cNvCxnSpPr>
          <p:nvPr/>
        </p:nvCxnSpPr>
        <p:spPr>
          <a:xfrm>
            <a:off x="9744190" y="5552303"/>
            <a:ext cx="0" cy="10649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206CD27-A3CD-47A0-A7ED-E85193502743}"/>
              </a:ext>
            </a:extLst>
          </p:cNvPr>
          <p:cNvCxnSpPr>
            <a:cxnSpLocks/>
          </p:cNvCxnSpPr>
          <p:nvPr/>
        </p:nvCxnSpPr>
        <p:spPr>
          <a:xfrm>
            <a:off x="9744190" y="6617266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E5899DD-433F-4F61-B06B-8227D4210A81}"/>
              </a:ext>
            </a:extLst>
          </p:cNvPr>
          <p:cNvCxnSpPr>
            <a:cxnSpLocks/>
          </p:cNvCxnSpPr>
          <p:nvPr/>
        </p:nvCxnSpPr>
        <p:spPr>
          <a:xfrm>
            <a:off x="7367449" y="5205660"/>
            <a:ext cx="617838" cy="29016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0A5A9C5-0051-4DD5-8A49-10EAE38CB191}"/>
              </a:ext>
            </a:extLst>
          </p:cNvPr>
          <p:cNvCxnSpPr>
            <a:cxnSpLocks/>
          </p:cNvCxnSpPr>
          <p:nvPr/>
        </p:nvCxnSpPr>
        <p:spPr>
          <a:xfrm>
            <a:off x="6865066" y="4246158"/>
            <a:ext cx="730333" cy="9452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DCC9446-7C22-4259-8345-E9818AB1A0FE}"/>
              </a:ext>
            </a:extLst>
          </p:cNvPr>
          <p:cNvCxnSpPr>
            <a:cxnSpLocks/>
          </p:cNvCxnSpPr>
          <p:nvPr/>
        </p:nvCxnSpPr>
        <p:spPr>
          <a:xfrm>
            <a:off x="10518547" y="2201622"/>
            <a:ext cx="0" cy="156975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8BBA0D5-7EC0-4AA8-82ED-6F91BA54B102}"/>
              </a:ext>
            </a:extLst>
          </p:cNvPr>
          <p:cNvCxnSpPr>
            <a:cxnSpLocks/>
          </p:cNvCxnSpPr>
          <p:nvPr/>
        </p:nvCxnSpPr>
        <p:spPr>
          <a:xfrm>
            <a:off x="9900709" y="2201622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9BF7D0D8-56E0-447A-8A76-912E9C25038A}"/>
              </a:ext>
            </a:extLst>
          </p:cNvPr>
          <p:cNvSpPr txBox="1"/>
          <p:nvPr/>
        </p:nvSpPr>
        <p:spPr>
          <a:xfrm>
            <a:off x="2225069" y="426664"/>
            <a:ext cx="121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Feed support structure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21B1481-1B64-4964-8E71-15E74F572A16}"/>
              </a:ext>
            </a:extLst>
          </p:cNvPr>
          <p:cNvSpPr txBox="1"/>
          <p:nvPr/>
        </p:nvSpPr>
        <p:spPr>
          <a:xfrm>
            <a:off x="2527680" y="966456"/>
            <a:ext cx="121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Vectran ties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1F0537-7E5F-4441-A90F-3856161E7E12}"/>
              </a:ext>
            </a:extLst>
          </p:cNvPr>
          <p:cNvSpPr txBox="1"/>
          <p:nvPr/>
        </p:nvSpPr>
        <p:spPr>
          <a:xfrm>
            <a:off x="1210862" y="6113023"/>
            <a:ext cx="121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Line feed unit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3C40C45-8547-49DF-B9FA-AB1A76A944E7}"/>
              </a:ext>
            </a:extLst>
          </p:cNvPr>
          <p:cNvSpPr txBox="1"/>
          <p:nvPr/>
        </p:nvSpPr>
        <p:spPr>
          <a:xfrm>
            <a:off x="4508009" y="847234"/>
            <a:ext cx="1019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Deployable solar panel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6F52DA3-2995-4C5A-87B5-B797A2DDAFAA}"/>
              </a:ext>
            </a:extLst>
          </p:cNvPr>
          <p:cNvSpPr txBox="1"/>
          <p:nvPr/>
        </p:nvSpPr>
        <p:spPr>
          <a:xfrm>
            <a:off x="6275535" y="915272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Antenna metrology module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F548828-DA8B-4480-8408-96FAEA854C6F}"/>
              </a:ext>
            </a:extLst>
          </p:cNvPr>
          <p:cNvSpPr txBox="1"/>
          <p:nvPr/>
        </p:nvSpPr>
        <p:spPr>
          <a:xfrm>
            <a:off x="6598508" y="1322662"/>
            <a:ext cx="124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Battery pack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D1740F1-7A9A-4E80-ABDC-7A923437394A}"/>
              </a:ext>
            </a:extLst>
          </p:cNvPr>
          <p:cNvSpPr txBox="1"/>
          <p:nvPr/>
        </p:nvSpPr>
        <p:spPr>
          <a:xfrm>
            <a:off x="4441246" y="5613253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Avionics stack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5E90EBF-4EF5-49C4-9036-ECFF92497A45}"/>
              </a:ext>
            </a:extLst>
          </p:cNvPr>
          <p:cNvSpPr txBox="1"/>
          <p:nvPr/>
        </p:nvSpPr>
        <p:spPr>
          <a:xfrm>
            <a:off x="5468795" y="6228666"/>
            <a:ext cx="101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AD&amp;CS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1D57ED9-1C07-40A2-A415-3B13C5E75CF9}"/>
              </a:ext>
            </a:extLst>
          </p:cNvPr>
          <p:cNvSpPr txBox="1"/>
          <p:nvPr/>
        </p:nvSpPr>
        <p:spPr>
          <a:xfrm>
            <a:off x="5831939" y="5613800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Whip antenna deployer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4C5AE2-A208-4129-8DBF-A4C0C7386571}"/>
              </a:ext>
            </a:extLst>
          </p:cNvPr>
          <p:cNvSpPr txBox="1"/>
          <p:nvPr/>
        </p:nvSpPr>
        <p:spPr>
          <a:xfrm>
            <a:off x="6600463" y="6228665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HD camera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44BE45-C968-4D25-866E-717FF6A52675}"/>
              </a:ext>
            </a:extLst>
          </p:cNvPr>
          <p:cNvSpPr txBox="1"/>
          <p:nvPr/>
        </p:nvSpPr>
        <p:spPr>
          <a:xfrm>
            <a:off x="7350636" y="4340681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ASTRO SDR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5294D8F-20C9-4F8F-B7EF-3C8D8228C603}"/>
              </a:ext>
            </a:extLst>
          </p:cNvPr>
          <p:cNvSpPr txBox="1"/>
          <p:nvPr/>
        </p:nvSpPr>
        <p:spPr>
          <a:xfrm>
            <a:off x="7588195" y="3623003"/>
            <a:ext cx="131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Microwave upconverter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9F35150-1FF1-4B8B-A494-E147F56FD267}"/>
              </a:ext>
            </a:extLst>
          </p:cNvPr>
          <p:cNvSpPr txBox="1"/>
          <p:nvPr/>
        </p:nvSpPr>
        <p:spPr>
          <a:xfrm>
            <a:off x="8663501" y="2020043"/>
            <a:ext cx="131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GPS antenna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D2E1150-7B4A-4F9D-ABBD-9E4922671E4B}"/>
              </a:ext>
            </a:extLst>
          </p:cNvPr>
          <p:cNvSpPr txBox="1"/>
          <p:nvPr/>
        </p:nvSpPr>
        <p:spPr>
          <a:xfrm>
            <a:off x="10142268" y="1682941"/>
            <a:ext cx="190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X-band patch antenna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56E5409-6F75-4B17-983E-B1E85CC40C2A}"/>
              </a:ext>
            </a:extLst>
          </p:cNvPr>
          <p:cNvCxnSpPr>
            <a:cxnSpLocks/>
          </p:cNvCxnSpPr>
          <p:nvPr/>
        </p:nvCxnSpPr>
        <p:spPr>
          <a:xfrm>
            <a:off x="10891983" y="3623003"/>
            <a:ext cx="718077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290E0E6-11B4-4445-9CE8-1A5476E1796D}"/>
              </a:ext>
            </a:extLst>
          </p:cNvPr>
          <p:cNvCxnSpPr>
            <a:cxnSpLocks/>
          </p:cNvCxnSpPr>
          <p:nvPr/>
        </p:nvCxnSpPr>
        <p:spPr>
          <a:xfrm>
            <a:off x="9126352" y="5047795"/>
            <a:ext cx="248370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18080A94-A86F-4B89-AE39-353C0F9319C3}"/>
              </a:ext>
            </a:extLst>
          </p:cNvPr>
          <p:cNvSpPr txBox="1"/>
          <p:nvPr/>
        </p:nvSpPr>
        <p:spPr>
          <a:xfrm>
            <a:off x="10362028" y="6459812"/>
            <a:ext cx="1905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Radiator panel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68C0190-1660-415F-9BCC-314E006F01D7}"/>
              </a:ext>
            </a:extLst>
          </p:cNvPr>
          <p:cNvCxnSpPr>
            <a:cxnSpLocks/>
          </p:cNvCxnSpPr>
          <p:nvPr/>
        </p:nvCxnSpPr>
        <p:spPr>
          <a:xfrm>
            <a:off x="1960586" y="5205660"/>
            <a:ext cx="0" cy="9073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C9FA534-E07B-4945-A713-3962191F801F}"/>
              </a:ext>
            </a:extLst>
          </p:cNvPr>
          <p:cNvCxnSpPr>
            <a:cxnSpLocks/>
          </p:cNvCxnSpPr>
          <p:nvPr/>
        </p:nvCxnSpPr>
        <p:spPr>
          <a:xfrm>
            <a:off x="2045767" y="5921030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5293D571-4DE6-4201-9835-69107F094007}"/>
              </a:ext>
            </a:extLst>
          </p:cNvPr>
          <p:cNvSpPr txBox="1"/>
          <p:nvPr/>
        </p:nvSpPr>
        <p:spPr>
          <a:xfrm>
            <a:off x="2656602" y="5767141"/>
            <a:ext cx="852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WSPR antenna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BF31573-13F0-4579-B68F-73CE9415D4E9}"/>
              </a:ext>
            </a:extLst>
          </p:cNvPr>
          <p:cNvCxnSpPr>
            <a:cxnSpLocks/>
          </p:cNvCxnSpPr>
          <p:nvPr/>
        </p:nvCxnSpPr>
        <p:spPr>
          <a:xfrm flipH="1" flipV="1">
            <a:off x="893818" y="4586290"/>
            <a:ext cx="8238" cy="4604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B1CA287-0622-4531-AB13-FB6922C9C727}"/>
              </a:ext>
            </a:extLst>
          </p:cNvPr>
          <p:cNvSpPr txBox="1"/>
          <p:nvPr/>
        </p:nvSpPr>
        <p:spPr>
          <a:xfrm>
            <a:off x="554015" y="3887480"/>
            <a:ext cx="852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UHF antenna</a:t>
            </a:r>
          </a:p>
        </p:txBody>
      </p:sp>
    </p:spTree>
    <p:extLst>
      <p:ext uri="{BB962C8B-B14F-4D97-AF65-F5344CB8AC3E}">
        <p14:creationId xmlns:p14="http://schemas.microsoft.com/office/powerpoint/2010/main" val="2656974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" y="-2"/>
            <a:ext cx="12192001" cy="68580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26" y="349647"/>
            <a:ext cx="12199847" cy="6519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56"/>
            <a:ext cx="4698124" cy="66278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Concept of operation</a:t>
            </a:r>
          </a:p>
        </p:txBody>
      </p:sp>
    </p:spTree>
    <p:extLst>
      <p:ext uri="{BB962C8B-B14F-4D97-AF65-F5344CB8AC3E}">
        <p14:creationId xmlns:p14="http://schemas.microsoft.com/office/powerpoint/2010/main" val="405800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435811" cy="656367"/>
          </a:xfrm>
        </p:spPr>
        <p:txBody>
          <a:bodyPr>
            <a:normAutofit fontScale="90000"/>
          </a:bodyPr>
          <a:lstStyle/>
          <a:p>
            <a:r>
              <a:rPr lang="en-US" dirty="0"/>
              <a:t>Science traceability matrix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F0BD3C-E180-423F-8271-00D9C7B47F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409099"/>
              </p:ext>
            </p:extLst>
          </p:nvPr>
        </p:nvGraphicFramePr>
        <p:xfrm>
          <a:off x="1101811" y="1158240"/>
          <a:ext cx="9677401" cy="423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8994">
                  <a:extLst>
                    <a:ext uri="{9D8B030D-6E8A-4147-A177-3AD203B41FA5}">
                      <a16:colId xmlns:a16="http://schemas.microsoft.com/office/drawing/2014/main" val="3131758695"/>
                    </a:ext>
                  </a:extLst>
                </a:gridCol>
                <a:gridCol w="1691506">
                  <a:extLst>
                    <a:ext uri="{9D8B030D-6E8A-4147-A177-3AD203B41FA5}">
                      <a16:colId xmlns:a16="http://schemas.microsoft.com/office/drawing/2014/main" val="3161656398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736377253"/>
                    </a:ext>
                  </a:extLst>
                </a:gridCol>
                <a:gridCol w="3771901">
                  <a:extLst>
                    <a:ext uri="{9D8B030D-6E8A-4147-A177-3AD203B41FA5}">
                      <a16:colId xmlns:a16="http://schemas.microsoft.com/office/drawing/2014/main" val="1549302024"/>
                    </a:ext>
                  </a:extLst>
                </a:gridCol>
              </a:tblGrid>
              <a:tr h="68156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Science/Technology</a:t>
                      </a:r>
                    </a:p>
                    <a:p>
                      <a:pPr algn="ctr"/>
                      <a:r>
                        <a:rPr lang="en-US" sz="2000" b="1" dirty="0"/>
                        <a:t>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Measurement</a:t>
                      </a:r>
                    </a:p>
                    <a:p>
                      <a:pPr algn="ctr"/>
                      <a:r>
                        <a:rPr lang="en-US" sz="2000" b="1" dirty="0"/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Mission Requirement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354872"/>
                  </a:ext>
                </a:extLst>
              </a:tr>
              <a:tr h="1616286">
                <a:tc>
                  <a:txBody>
                    <a:bodyPr/>
                    <a:lstStyle/>
                    <a:p>
                      <a:r>
                        <a:rPr lang="en-US" sz="2000" dirty="0"/>
                        <a:t>How can high telecom bandwidths be achieved with a CubeSat?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Demonstrate a deployable, high gain antenna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Relay high- definition images from orbit in near real time 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Orbital platform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HD Camera imaging system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Inflatable, 0.5m reflector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X band data link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~550 km, sun synchronous orbit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u="sng" dirty="0"/>
                        <a:t>&gt;</a:t>
                      </a:r>
                      <a:r>
                        <a:rPr lang="en-US" sz="2000" dirty="0"/>
                        <a:t>1 month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71047"/>
                  </a:ext>
                </a:extLst>
              </a:tr>
              <a:tr h="973667">
                <a:tc>
                  <a:txBody>
                    <a:bodyPr/>
                    <a:lstStyle/>
                    <a:p>
                      <a:r>
                        <a:rPr lang="en-US" sz="2000" dirty="0"/>
                        <a:t>How does the structure of the ionosphere vary from day to night?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Measure ionospheric structure along the terminator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Monitor multiple HF WSPR beacons above the ionosphere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 Orbit along terminator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&gt;500 km altitude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u="sng" dirty="0"/>
                        <a:t>&gt;</a:t>
                      </a:r>
                      <a:r>
                        <a:rPr lang="en-US" sz="2000" dirty="0"/>
                        <a:t>1 month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78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663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D8DCCE-4D47-4DF3-BD1F-90E7EB520E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641" y="1048999"/>
            <a:ext cx="1802749" cy="1327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FCB651-C93E-4F7C-A5B9-B20320CBF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303" y="829830"/>
            <a:ext cx="2352697" cy="1515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54B422-3739-43BF-A8AB-AD1ABF02D8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46" b="2590"/>
          <a:stretch/>
        </p:blipFill>
        <p:spPr>
          <a:xfrm>
            <a:off x="1218859" y="2579480"/>
            <a:ext cx="4898868" cy="372442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064340" y="797549"/>
            <a:ext cx="3045917" cy="3382217"/>
            <a:chOff x="2072640" y="1153711"/>
            <a:chExt cx="4442460" cy="486267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/>
            <a:srcRect l="676" r="4097"/>
            <a:stretch/>
          </p:blipFill>
          <p:spPr>
            <a:xfrm>
              <a:off x="2072640" y="3299461"/>
              <a:ext cx="4427220" cy="271692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/>
            <a:srcRect t="33240" b="13517"/>
            <a:stretch/>
          </p:blipFill>
          <p:spPr>
            <a:xfrm>
              <a:off x="2077403" y="1153711"/>
              <a:ext cx="4437697" cy="104394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/>
            <a:srcRect t="28443" b="14428"/>
            <a:stretch/>
          </p:blipFill>
          <p:spPr>
            <a:xfrm>
              <a:off x="2077403" y="2179321"/>
              <a:ext cx="4437697" cy="112014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7"/>
            <a:srcRect l="472" t="27466" r="14302" b="34230"/>
            <a:stretch/>
          </p:blipFill>
          <p:spPr>
            <a:xfrm>
              <a:off x="3328987" y="2190750"/>
              <a:ext cx="3178493" cy="1116330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1577AC57-DF73-4090-8F37-DA9A9AD8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896607" cy="842571"/>
          </a:xfrm>
        </p:spPr>
        <p:txBody>
          <a:bodyPr>
            <a:normAutofit fontScale="90000"/>
          </a:bodyPr>
          <a:lstStyle/>
          <a:p>
            <a:r>
              <a:rPr lang="en-US" dirty="0"/>
              <a:t>1.5 U Packaging and deployment system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FE68F5B-F868-4AC1-A248-0184EE59BCD9}"/>
              </a:ext>
            </a:extLst>
          </p:cNvPr>
          <p:cNvCxnSpPr>
            <a:cxnSpLocks/>
          </p:cNvCxnSpPr>
          <p:nvPr/>
        </p:nvCxnSpPr>
        <p:spPr>
          <a:xfrm flipV="1">
            <a:off x="947351" y="974092"/>
            <a:ext cx="1128584" cy="28629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AD8F4F3-A116-424C-931A-BA19070FA8E2}"/>
              </a:ext>
            </a:extLst>
          </p:cNvPr>
          <p:cNvCxnSpPr>
            <a:cxnSpLocks/>
          </p:cNvCxnSpPr>
          <p:nvPr/>
        </p:nvCxnSpPr>
        <p:spPr>
          <a:xfrm flipV="1">
            <a:off x="956213" y="1404122"/>
            <a:ext cx="0" cy="81185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87D51E-A88B-4241-A894-FCC1ECDCAA1D}"/>
              </a:ext>
            </a:extLst>
          </p:cNvPr>
          <p:cNvCxnSpPr>
            <a:cxnSpLocks/>
          </p:cNvCxnSpPr>
          <p:nvPr/>
        </p:nvCxnSpPr>
        <p:spPr>
          <a:xfrm flipH="1" flipV="1">
            <a:off x="942696" y="2310283"/>
            <a:ext cx="757257" cy="17837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FA32D4E-DD00-4066-8FB0-9DF14A137ECF}"/>
              </a:ext>
            </a:extLst>
          </p:cNvPr>
          <p:cNvSpPr txBox="1"/>
          <p:nvPr/>
        </p:nvSpPr>
        <p:spPr>
          <a:xfrm rot="20760757">
            <a:off x="1112108" y="851001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150 mm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56A981-950E-4833-BC3A-3C50738B2659}"/>
              </a:ext>
            </a:extLst>
          </p:cNvPr>
          <p:cNvSpPr txBox="1"/>
          <p:nvPr/>
        </p:nvSpPr>
        <p:spPr>
          <a:xfrm>
            <a:off x="196850" y="1694520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90 mm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9AB52D-365F-4102-9F7D-E361AB89E423}"/>
              </a:ext>
            </a:extLst>
          </p:cNvPr>
          <p:cNvSpPr txBox="1"/>
          <p:nvPr/>
        </p:nvSpPr>
        <p:spPr>
          <a:xfrm rot="834887">
            <a:off x="921789" y="2376023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80 mm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E6A9A4B-3506-4316-8DA2-5FFABA881B12}"/>
              </a:ext>
            </a:extLst>
          </p:cNvPr>
          <p:cNvCxnSpPr>
            <a:cxnSpLocks/>
          </p:cNvCxnSpPr>
          <p:nvPr/>
        </p:nvCxnSpPr>
        <p:spPr>
          <a:xfrm flipV="1">
            <a:off x="2754127" y="5975145"/>
            <a:ext cx="2508592" cy="63637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672AD97-362B-4E8F-AF00-B83DA5D4901C}"/>
              </a:ext>
            </a:extLst>
          </p:cNvPr>
          <p:cNvSpPr txBox="1"/>
          <p:nvPr/>
        </p:nvSpPr>
        <p:spPr>
          <a:xfrm rot="20760757">
            <a:off x="3536723" y="6305091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500 mm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7AE137E-288B-4272-9F67-9734FF34B4D1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8013708" y="4328696"/>
            <a:ext cx="3086100" cy="228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40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D59DE-A30F-4815-AE70-F19C77DDF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48" y="136525"/>
            <a:ext cx="9376719" cy="658812"/>
          </a:xfrm>
        </p:spPr>
        <p:txBody>
          <a:bodyPr>
            <a:normAutofit fontScale="90000"/>
          </a:bodyPr>
          <a:lstStyle/>
          <a:p>
            <a:r>
              <a:rPr lang="en-US" dirty="0"/>
              <a:t>Inflation gas delivery and control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8A1F4-B9AD-45B0-83BA-77356A68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641C4-221B-4F4F-B74C-72B3761BB29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7F3DF8-8A5B-41C4-AFE7-72774E3EC82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839" y="1046119"/>
            <a:ext cx="3606775" cy="43513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4370" y="2227233"/>
            <a:ext cx="6096000" cy="22307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ea typeface="Times New Roman" panose="02020603050405020304" pitchFamily="18" charset="0"/>
              </a:rPr>
              <a:t>95/5 Argon – Helium mixture for chosen for inflation.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ea typeface="Times New Roman" panose="02020603050405020304" pitchFamily="18" charset="0"/>
              </a:rPr>
              <a:t>Gas release and control system has been built and tested.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ea typeface="Times New Roman" panose="02020603050405020304" pitchFamily="18" charset="0"/>
              </a:rPr>
              <a:t>The intent is to over-pressurize the inflatable to compensate for relative loss in pressure during eclipse phases.</a:t>
            </a:r>
            <a:endParaRPr lang="en-US" sz="2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572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B7CF1-5A66-4DA8-B71B-CE473D8C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86"/>
            <a:ext cx="8896607" cy="842571"/>
          </a:xfrm>
        </p:spPr>
        <p:txBody>
          <a:bodyPr/>
          <a:lstStyle/>
          <a:p>
            <a:r>
              <a:rPr lang="en-US" dirty="0"/>
              <a:t>Line feed system – spherical correction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54D87-7118-4176-B19F-05ACD061A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641C4-221B-4F4F-B74C-72B3761BB29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74859A-467F-4A1F-BF69-CB76738FDE8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1625" y="1803916"/>
            <a:ext cx="5972175" cy="3609975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F3A43E61-EDBB-440C-846A-63A20126929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03" y="1690688"/>
            <a:ext cx="3086100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hart, funnel chart&#10;&#10;Description automatically generated">
            <a:extLst>
              <a:ext uri="{FF2B5EF4-FFF2-40B4-BE49-F238E27FC236}">
                <a16:creationId xmlns:a16="http://schemas.microsoft.com/office/drawing/2014/main" id="{39A5F8E7-C79B-411D-AC8C-653FCD2D0AA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805352"/>
            <a:ext cx="3086100" cy="1737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552450" y="5721761"/>
            <a:ext cx="3591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ea typeface="Times New Roman" panose="02020603050405020304" pitchFamily="18" charset="0"/>
              </a:rPr>
              <a:t>Line feed within the 0.5m reflector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3787" y="3424238"/>
            <a:ext cx="2689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ea typeface="Times New Roman" panose="02020603050405020304" pitchFamily="18" charset="0"/>
              </a:rPr>
              <a:t>Bare line feed for the HGA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494990" y="5717669"/>
            <a:ext cx="2770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Spherical reflector antenna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14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12168-646A-4AA6-92EE-B14ABA3C5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7" y="53851"/>
            <a:ext cx="5267742" cy="812034"/>
          </a:xfrm>
        </p:spPr>
        <p:txBody>
          <a:bodyPr>
            <a:normAutofit/>
          </a:bodyPr>
          <a:lstStyle/>
          <a:p>
            <a:r>
              <a:rPr lang="en-US" dirty="0"/>
              <a:t>Line feed sensitivity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A0C2B-052E-4EAB-9B7E-237CF4708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641C4-221B-4F4F-B74C-72B3761BB29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A9986E-61AB-4E02-A583-82452A9B42B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083" y="1448222"/>
            <a:ext cx="4485290" cy="44956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41599" y="1448222"/>
            <a:ext cx="6096000" cy="43073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The gain from just the antenna is 26.7 </a:t>
            </a:r>
            <a:r>
              <a:rPr lang="en-US" sz="20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dBi</a:t>
            </a: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and the first side-lobe level is -18 </a:t>
            </a:r>
            <a:r>
              <a:rPr lang="en-US" sz="20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dB.</a:t>
            </a:r>
            <a:endParaRPr lang="en-US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A peak directivity of 31 </a:t>
            </a:r>
            <a:r>
              <a:rPr lang="en-US" sz="20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dBi</a:t>
            </a: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is expected assuming no losses.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Figure 10 shows the LHCP component of the antenna pattern and shows it is primarily left-hand circular polarized. 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66288" y="-68836"/>
            <a:ext cx="4491166" cy="75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On-going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2137731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7A8D9-58C9-47C0-90CA-DFFC47738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641C4-221B-4F4F-B74C-72B3761BB29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3A0EEC-E116-4F75-BA12-A324674C089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04" y="1376857"/>
            <a:ext cx="5378161" cy="43513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09454" y="1055813"/>
            <a:ext cx="6096000" cy="49305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The return loss of the feed shows it is optimized to be resonant at 10.5 GHz and impedance-matched with a 50ohm source.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The HGA is optimized for communications between the 6.1 m ground stations and the spacecraft.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The HGA will primarily be used to downlink image data taken by the spacecraft’s on-board cameras and serve as a technology demonstrator. 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66288" y="-68836"/>
            <a:ext cx="4491166" cy="75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On-going and future work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854E30-7F4C-4399-8A51-DEDFFD19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7" y="53851"/>
            <a:ext cx="5267742" cy="812034"/>
          </a:xfrm>
        </p:spPr>
        <p:txBody>
          <a:bodyPr>
            <a:normAutofit/>
          </a:bodyPr>
          <a:lstStyle/>
          <a:p>
            <a:r>
              <a:rPr lang="en-US" dirty="0"/>
              <a:t>Line feed sensitivity</a:t>
            </a:r>
          </a:p>
        </p:txBody>
      </p:sp>
    </p:spTree>
    <p:extLst>
      <p:ext uri="{BB962C8B-B14F-4D97-AF65-F5344CB8AC3E}">
        <p14:creationId xmlns:p14="http://schemas.microsoft.com/office/powerpoint/2010/main" val="1942643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78047-DD7A-40AF-A56D-CE5B7EE34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641C4-221B-4F4F-B74C-72B3761BB29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3F462E-B5EB-471A-A6EC-A9E81D92BCE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237" y="1369695"/>
            <a:ext cx="4505608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EE38C3-DEF4-4C9D-A28B-9B09F6595C9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1369695"/>
            <a:ext cx="4869331" cy="435133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9012168-646A-4AA6-92EE-B14ABA3C5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80" y="129588"/>
            <a:ext cx="7790509" cy="812034"/>
          </a:xfrm>
        </p:spPr>
        <p:txBody>
          <a:bodyPr>
            <a:normAutofit fontScale="90000"/>
          </a:bodyPr>
          <a:lstStyle/>
          <a:p>
            <a:r>
              <a:rPr lang="en-US" dirty="0"/>
              <a:t>Line feed sensitivity – Antenna gain</a:t>
            </a:r>
          </a:p>
        </p:txBody>
      </p:sp>
    </p:spTree>
    <p:extLst>
      <p:ext uri="{BB962C8B-B14F-4D97-AF65-F5344CB8AC3E}">
        <p14:creationId xmlns:p14="http://schemas.microsoft.com/office/powerpoint/2010/main" val="1162297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0E3F-62ED-44DB-B3AD-1A13EECA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641C4-221B-4F4F-B74C-72B3761BB29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06C9BD4-BDCD-432B-A983-BD310B98C90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48039"/>
            <a:ext cx="4485692" cy="43513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FC3319-C8EE-4976-9114-59245E42810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28694" y="1548039"/>
            <a:ext cx="4689213" cy="435133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9012168-646A-4AA6-92EE-B14ABA3C5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9" y="87529"/>
            <a:ext cx="7373646" cy="812034"/>
          </a:xfrm>
        </p:spPr>
        <p:txBody>
          <a:bodyPr>
            <a:normAutofit fontScale="90000"/>
          </a:bodyPr>
          <a:lstStyle/>
          <a:p>
            <a:r>
              <a:rPr lang="en-US" dirty="0"/>
              <a:t>Line feed sensitivity – Return Loss</a:t>
            </a:r>
          </a:p>
        </p:txBody>
      </p:sp>
    </p:spTree>
    <p:extLst>
      <p:ext uri="{BB962C8B-B14F-4D97-AF65-F5344CB8AC3E}">
        <p14:creationId xmlns:p14="http://schemas.microsoft.com/office/powerpoint/2010/main" val="2133118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31BCC1-E7DE-4ABA-AE92-AF1349AE5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3575" y="1022671"/>
            <a:ext cx="4451225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07BD47-4AA5-4DBC-AAA8-BC2BCFE3D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458" y="1155011"/>
            <a:ext cx="3022477" cy="540187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F4D5F56-3375-40A3-AECE-C640E6297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57" y="33382"/>
            <a:ext cx="6444049" cy="854333"/>
          </a:xfrm>
        </p:spPr>
        <p:txBody>
          <a:bodyPr/>
          <a:lstStyle/>
          <a:p>
            <a:r>
              <a:rPr lang="en-US" dirty="0"/>
              <a:t>Instrument Module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D7F3AF-DE7C-4DED-9175-0DAF561832EC}"/>
              </a:ext>
            </a:extLst>
          </p:cNvPr>
          <p:cNvCxnSpPr>
            <a:cxnSpLocks/>
          </p:cNvCxnSpPr>
          <p:nvPr/>
        </p:nvCxnSpPr>
        <p:spPr>
          <a:xfrm>
            <a:off x="4279556" y="2092409"/>
            <a:ext cx="0" cy="58618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F1C2C8-5F96-4A76-9107-50A9286632AC}"/>
              </a:ext>
            </a:extLst>
          </p:cNvPr>
          <p:cNvCxnSpPr>
            <a:cxnSpLocks/>
          </p:cNvCxnSpPr>
          <p:nvPr/>
        </p:nvCxnSpPr>
        <p:spPr>
          <a:xfrm>
            <a:off x="4279556" y="2092409"/>
            <a:ext cx="132217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C560DF-BE7B-42A7-ACD9-D47D3353DE65}"/>
              </a:ext>
            </a:extLst>
          </p:cNvPr>
          <p:cNvCxnSpPr>
            <a:cxnSpLocks/>
          </p:cNvCxnSpPr>
          <p:nvPr/>
        </p:nvCxnSpPr>
        <p:spPr>
          <a:xfrm>
            <a:off x="3562864" y="4123892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8CB21D-4981-47F0-AA93-F20B4B3DAE49}"/>
              </a:ext>
            </a:extLst>
          </p:cNvPr>
          <p:cNvCxnSpPr>
            <a:cxnSpLocks/>
          </p:cNvCxnSpPr>
          <p:nvPr/>
        </p:nvCxnSpPr>
        <p:spPr>
          <a:xfrm flipV="1">
            <a:off x="3757577" y="1064715"/>
            <a:ext cx="15731" cy="640835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70BB0A5-7ADF-46AE-9CED-C52C7E7E762D}"/>
              </a:ext>
            </a:extLst>
          </p:cNvPr>
          <p:cNvSpPr txBox="1"/>
          <p:nvPr/>
        </p:nvSpPr>
        <p:spPr>
          <a:xfrm>
            <a:off x="5586211" y="1919471"/>
            <a:ext cx="101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HD camera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C2E644-C7ED-4B75-BC97-FB2BFCCB74A4}"/>
              </a:ext>
            </a:extLst>
          </p:cNvPr>
          <p:cNvSpPr txBox="1"/>
          <p:nvPr/>
        </p:nvSpPr>
        <p:spPr>
          <a:xfrm>
            <a:off x="3321507" y="5460182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Camera control boards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F03B8F-E1D3-4EAB-9905-02A38674C467}"/>
              </a:ext>
            </a:extLst>
          </p:cNvPr>
          <p:cNvCxnSpPr>
            <a:cxnSpLocks/>
          </p:cNvCxnSpPr>
          <p:nvPr/>
        </p:nvCxnSpPr>
        <p:spPr>
          <a:xfrm>
            <a:off x="3026233" y="4123892"/>
            <a:ext cx="0" cy="199682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94DA70-05B0-438C-BCA0-D60BAA2E8EE0}"/>
              </a:ext>
            </a:extLst>
          </p:cNvPr>
          <p:cNvCxnSpPr>
            <a:cxnSpLocks/>
          </p:cNvCxnSpPr>
          <p:nvPr/>
        </p:nvCxnSpPr>
        <p:spPr>
          <a:xfrm>
            <a:off x="3026233" y="6120714"/>
            <a:ext cx="61783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C364529-EF08-4734-8E3A-19C88A525D8E}"/>
              </a:ext>
            </a:extLst>
          </p:cNvPr>
          <p:cNvSpPr txBox="1"/>
          <p:nvPr/>
        </p:nvSpPr>
        <p:spPr>
          <a:xfrm>
            <a:off x="3693245" y="5966825"/>
            <a:ext cx="1440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HF Upconverter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3F8A3A-A584-4B5F-A028-77B6C5FA0479}"/>
              </a:ext>
            </a:extLst>
          </p:cNvPr>
          <p:cNvCxnSpPr>
            <a:cxnSpLocks/>
          </p:cNvCxnSpPr>
          <p:nvPr/>
        </p:nvCxnSpPr>
        <p:spPr>
          <a:xfrm>
            <a:off x="3773308" y="1064715"/>
            <a:ext cx="640113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CBB7821-65FA-4435-9FDD-E18CB5741291}"/>
              </a:ext>
            </a:extLst>
          </p:cNvPr>
          <p:cNvSpPr txBox="1"/>
          <p:nvPr/>
        </p:nvSpPr>
        <p:spPr>
          <a:xfrm>
            <a:off x="4392251" y="908739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ASTRO SDR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C22A37D-BBB4-4E5A-B34D-7ED7AFAC92B0}"/>
              </a:ext>
            </a:extLst>
          </p:cNvPr>
          <p:cNvCxnSpPr>
            <a:cxnSpLocks/>
          </p:cNvCxnSpPr>
          <p:nvPr/>
        </p:nvCxnSpPr>
        <p:spPr>
          <a:xfrm>
            <a:off x="1935891" y="4417809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174E544-4F04-417E-B8CD-A89AEF3E28D7}"/>
              </a:ext>
            </a:extLst>
          </p:cNvPr>
          <p:cNvSpPr txBox="1"/>
          <p:nvPr/>
        </p:nvSpPr>
        <p:spPr>
          <a:xfrm>
            <a:off x="1058728" y="5812936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Stowed WSPR antenna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2204D2B-A59D-4DA4-A068-30441198A643}"/>
              </a:ext>
            </a:extLst>
          </p:cNvPr>
          <p:cNvCxnSpPr>
            <a:cxnSpLocks/>
          </p:cNvCxnSpPr>
          <p:nvPr/>
        </p:nvCxnSpPr>
        <p:spPr>
          <a:xfrm>
            <a:off x="1330410" y="3919419"/>
            <a:ext cx="0" cy="135015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85048E7-7210-4031-916A-0EA7BA3B1965}"/>
              </a:ext>
            </a:extLst>
          </p:cNvPr>
          <p:cNvSpPr txBox="1"/>
          <p:nvPr/>
        </p:nvSpPr>
        <p:spPr>
          <a:xfrm>
            <a:off x="197705" y="5285695"/>
            <a:ext cx="21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Burn Wire release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DCA47C9-9A62-47A5-88A5-E277162557FB}"/>
              </a:ext>
            </a:extLst>
          </p:cNvPr>
          <p:cNvCxnSpPr>
            <a:cxnSpLocks/>
          </p:cNvCxnSpPr>
          <p:nvPr/>
        </p:nvCxnSpPr>
        <p:spPr>
          <a:xfrm flipV="1">
            <a:off x="8072880" y="3817411"/>
            <a:ext cx="0" cy="273947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A0D6FC6-C30B-45E1-8BC1-CCDF2A6F46D2}"/>
              </a:ext>
            </a:extLst>
          </p:cNvPr>
          <p:cNvSpPr txBox="1"/>
          <p:nvPr/>
        </p:nvSpPr>
        <p:spPr>
          <a:xfrm>
            <a:off x="7286317" y="5066232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560 mm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8F5F5F5-7AEA-4862-AE9D-C5A247FE4606}"/>
              </a:ext>
            </a:extLst>
          </p:cNvPr>
          <p:cNvCxnSpPr>
            <a:cxnSpLocks/>
          </p:cNvCxnSpPr>
          <p:nvPr/>
        </p:nvCxnSpPr>
        <p:spPr>
          <a:xfrm flipV="1">
            <a:off x="7889999" y="1133762"/>
            <a:ext cx="1756509" cy="38916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3A36071-38F9-4879-8DEA-DB0A1429452E}"/>
              </a:ext>
            </a:extLst>
          </p:cNvPr>
          <p:cNvCxnSpPr>
            <a:cxnSpLocks/>
          </p:cNvCxnSpPr>
          <p:nvPr/>
        </p:nvCxnSpPr>
        <p:spPr>
          <a:xfrm flipV="1">
            <a:off x="7709340" y="1742923"/>
            <a:ext cx="0" cy="154397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59366DD-198C-47AE-A220-9DC0E8CC39D7}"/>
              </a:ext>
            </a:extLst>
          </p:cNvPr>
          <p:cNvCxnSpPr>
            <a:cxnSpLocks/>
          </p:cNvCxnSpPr>
          <p:nvPr/>
        </p:nvCxnSpPr>
        <p:spPr>
          <a:xfrm flipH="1" flipV="1">
            <a:off x="9742679" y="1322663"/>
            <a:ext cx="803735" cy="49789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29A5D3E-01FA-4EFB-94D6-0055FECFFC67}"/>
              </a:ext>
            </a:extLst>
          </p:cNvPr>
          <p:cNvSpPr txBox="1"/>
          <p:nvPr/>
        </p:nvSpPr>
        <p:spPr>
          <a:xfrm rot="20760757">
            <a:off x="8290757" y="1062627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110 mm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BD6FEC-5826-425E-9945-3B441022F74C}"/>
              </a:ext>
            </a:extLst>
          </p:cNvPr>
          <p:cNvSpPr txBox="1"/>
          <p:nvPr/>
        </p:nvSpPr>
        <p:spPr>
          <a:xfrm>
            <a:off x="7086274" y="2572824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90 mm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FEB569-FCF1-4586-8BAA-84DF42B4E060}"/>
              </a:ext>
            </a:extLst>
          </p:cNvPr>
          <p:cNvSpPr txBox="1"/>
          <p:nvPr/>
        </p:nvSpPr>
        <p:spPr>
          <a:xfrm rot="1791642">
            <a:off x="9868428" y="1312257"/>
            <a:ext cx="799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80 mm</a:t>
            </a:r>
          </a:p>
        </p:txBody>
      </p:sp>
    </p:spTree>
    <p:extLst>
      <p:ext uri="{BB962C8B-B14F-4D97-AF65-F5344CB8AC3E}">
        <p14:creationId xmlns:p14="http://schemas.microsoft.com/office/powerpoint/2010/main" val="3738778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6FF4D-0058-44B1-AE0A-15489C14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9" y="-63501"/>
            <a:ext cx="10515600" cy="1325563"/>
          </a:xfrm>
        </p:spPr>
        <p:txBody>
          <a:bodyPr/>
          <a:lstStyle/>
          <a:p>
            <a:r>
              <a:rPr lang="en-US" dirty="0"/>
              <a:t>WSPR Antenna Deployment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0591F4-1B8A-49FD-A973-CE29A99F805A}"/>
              </a:ext>
            </a:extLst>
          </p:cNvPr>
          <p:cNvPicPr/>
          <p:nvPr/>
        </p:nvPicPr>
        <p:blipFill rotWithShape="1">
          <a:blip r:embed="rId2"/>
          <a:srcRect t="1916"/>
          <a:stretch/>
        </p:blipFill>
        <p:spPr bwMode="auto">
          <a:xfrm>
            <a:off x="4834581" y="890587"/>
            <a:ext cx="7196455" cy="50768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lc="http://schemas.openxmlformats.org/drawingml/2006/lockedCanvas"/>
            </a:ext>
          </a:extLst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6A756BF4-5237-4FE2-9B37-4540B92182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3356" y="1698174"/>
            <a:ext cx="445122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9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DFBE2A-2D9C-4E2A-AC56-D450C2A495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2631" r="2550" b="3181"/>
          <a:stretch/>
        </p:blipFill>
        <p:spPr>
          <a:xfrm>
            <a:off x="4656438" y="1744362"/>
            <a:ext cx="7306962" cy="40550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9FF8E2-8E9C-46E1-BC7D-709C286BC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54" y="501266"/>
            <a:ext cx="3276600" cy="2486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12B4D1-4545-4F11-AECA-75737D67B79D}"/>
              </a:ext>
            </a:extLst>
          </p:cNvPr>
          <p:cNvSpPr txBox="1"/>
          <p:nvPr/>
        </p:nvSpPr>
        <p:spPr>
          <a:xfrm>
            <a:off x="228600" y="2806013"/>
            <a:ext cx="4427838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u="none" dirty="0" err="1"/>
              <a:t>AstroSDR</a:t>
            </a:r>
            <a:endParaRPr lang="en-US" sz="2000" u="non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u="none" dirty="0"/>
              <a:t>Dual receivers &amp; transmitters, 70 MHz to 6 GHz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u="none" dirty="0"/>
              <a:t>Xilinx Zynq Z-7045 FPGA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u="none" dirty="0"/>
              <a:t>Embedded Linux OS for reliable operation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u="none" dirty="0"/>
              <a:t>64 GB eMMC flash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AC5367-C9CE-4477-BAC5-E7FE571AAC49}"/>
              </a:ext>
            </a:extLst>
          </p:cNvPr>
          <p:cNvSpPr txBox="1"/>
          <p:nvPr/>
        </p:nvSpPr>
        <p:spPr>
          <a:xfrm>
            <a:off x="5599670" y="796952"/>
            <a:ext cx="4945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none" dirty="0"/>
              <a:t>WSPR Downlink Channel Format</a:t>
            </a:r>
          </a:p>
        </p:txBody>
      </p:sp>
    </p:spTree>
    <p:extLst>
      <p:ext uri="{BB962C8B-B14F-4D97-AF65-F5344CB8AC3E}">
        <p14:creationId xmlns:p14="http://schemas.microsoft.com/office/powerpoint/2010/main" val="177591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32519-8A5C-4C69-A632-B73907174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783227" cy="549275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0AAAE-BF4C-4BD1-85DD-5497C543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76" y="1465603"/>
            <a:ext cx="6819901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On-going work: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Inflatable antenna system undergoing TVAC testing.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Pre-flight prototype hardware realized and undergoing testing.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Planned work: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Near-field measurements from reflector using line feed.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Measurement of S11 return loss.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Integration and testing with spacecraft bus.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C4717-316D-4117-B5FF-442982F6A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45" r="13034" b="11549"/>
          <a:stretch/>
        </p:blipFill>
        <p:spPr>
          <a:xfrm>
            <a:off x="6996791" y="410482"/>
            <a:ext cx="4523015" cy="28715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FA30F9-4C19-470F-9F99-0B8558D3B0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01" t="15707"/>
          <a:stretch/>
        </p:blipFill>
        <p:spPr>
          <a:xfrm>
            <a:off x="7102927" y="3575958"/>
            <a:ext cx="4310744" cy="297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89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BE53E-701F-43C8-A38A-70A68C7A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7155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BEBD9-2FD9-41B4-AFC9-015892070A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1193" y="971551"/>
            <a:ext cx="10515600" cy="4896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Babuscia, T. Choi, and K.-M. Cheung, “Inflatable antenna for CubeSat: Extension of the previously developed S-Band design to the X-Band,” presented at the AIAA SPACE 2015 Conference and Exposition, Pasadena, California, Aug. 2015,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10.2514/6.2015-4654.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Babuscia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J. Sauder, A. Chandra, J.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Thangavelautham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L.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Feruglio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and N.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Bienert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“Inflatable antenna for CubeSat: A new spherical design for increased X-band gain,” in </a:t>
            </a:r>
            <a:r>
              <a:rPr lang="en-US" sz="1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2017 IEEE Aerospace Conference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Mar. 2017, pp. 1–10,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10.1109/AERO.2017.7943897.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Babuscia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T. Choi, J. Sauder, A. Chandra, and J.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Thangavelautham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“Inflatable antenna for CubeSats: Development of the X-band prototype,” in </a:t>
            </a:r>
            <a:r>
              <a:rPr lang="en-US" sz="1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2016 IEEE Aerospace Conference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Mar. 2016, pp. 1–11,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10.1109/AERO.2016.7500679.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A. Chandra, J. C. Lopez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Tonazzi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D. Stetson, T. Pat, and C. K. Walker, “Inflatable membrane antennas for small satellites,” in </a:t>
            </a:r>
            <a:r>
              <a:rPr lang="en-US" sz="1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2020 IEEE Aerospace Conference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Big Sky, MT, USA, Mar. 2020, pp. 1–8,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10.1109/AERO47225.2020.9172737.</a:t>
            </a: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Chandra, J. C. Lopez </a:t>
            </a:r>
            <a:r>
              <a:rPr lang="en-US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Tonazzi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D. Stetson, T. Pat, and C. K. Walker, “Development of inflatable spherical reflector antenna for X-band operation,” in </a:t>
            </a:r>
            <a:r>
              <a:rPr lang="en-US" sz="1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2020 IEEE Aerospace Conference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Big Sky, MT, USA, Mar. 2021</a:t>
            </a: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3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1294</Words>
  <Application>Microsoft Office PowerPoint</Application>
  <PresentationFormat>Widescreen</PresentationFormat>
  <Paragraphs>249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Avenir Next LT Pro</vt:lpstr>
      <vt:lpstr>Calibri</vt:lpstr>
      <vt:lpstr>Calibri Light</vt:lpstr>
      <vt:lpstr>Courier New</vt:lpstr>
      <vt:lpstr>Garamond</vt:lpstr>
      <vt:lpstr>Office Theme</vt:lpstr>
      <vt:lpstr>CATSAT: A 6U Inflatable antenna technology demonstrator mission  Aman Chandra1, Christopher K. Walker1,2, Juan Carlos Tonazzi2  1 Aerospace and Mechanical Engineering, The University of Arizona 2 FreeFall Aerospace, Inc </vt:lpstr>
      <vt:lpstr>PowerPoint Presentation</vt:lpstr>
      <vt:lpstr>PowerPoint Presentation</vt:lpstr>
      <vt:lpstr>Related development</vt:lpstr>
      <vt:lpstr>PowerPoint Presentation</vt:lpstr>
      <vt:lpstr>Mission Description</vt:lpstr>
      <vt:lpstr>Mission Requirements</vt:lpstr>
      <vt:lpstr>System Overview</vt:lpstr>
      <vt:lpstr>System Overview</vt:lpstr>
      <vt:lpstr>Concept of operation</vt:lpstr>
      <vt:lpstr>Science traceability matrix</vt:lpstr>
      <vt:lpstr>1.5 U Packaging and deployment system</vt:lpstr>
      <vt:lpstr>Inflation gas delivery and control system</vt:lpstr>
      <vt:lpstr>Line feed system – spherical correction</vt:lpstr>
      <vt:lpstr>Line feed sensitivity</vt:lpstr>
      <vt:lpstr>Line feed sensitivity</vt:lpstr>
      <vt:lpstr>Line feed sensitivity – Antenna gain</vt:lpstr>
      <vt:lpstr>Line feed sensitivity – Return Loss</vt:lpstr>
      <vt:lpstr>Instrument Module</vt:lpstr>
      <vt:lpstr>WSPR Antenna Deployment</vt:lpstr>
      <vt:lpstr>PowerPoint Presentation</vt:lpstr>
      <vt:lpstr>Current Status</vt:lpstr>
      <vt:lpstr>References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CATSAT: A 6U Inflatable antenna technology demonstrator mission</dc:title>
  <dc:creator>AMAN CHANDRA</dc:creator>
  <cp:lastModifiedBy>AMAN CHANDRA</cp:lastModifiedBy>
  <cp:revision>43</cp:revision>
  <dcterms:created xsi:type="dcterms:W3CDTF">2021-04-27T02:22:29Z</dcterms:created>
  <dcterms:modified xsi:type="dcterms:W3CDTF">2021-04-29T18:55:10Z</dcterms:modified>
</cp:coreProperties>
</file>