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Economica"/>
      <p:regular r:id="rId24"/>
      <p:bold r:id="rId25"/>
      <p:italic r:id="rId26"/>
      <p:boldItalic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Economica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Economica-italic.fntdata"/><Relationship Id="rId25" Type="http://schemas.openxmlformats.org/officeDocument/2006/relationships/font" Target="fonts/Economica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Economic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Make sure to point out this is a joint project between </a:t>
            </a: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Mines’ Pervasive Computing Systems (PeCS) research group  and  JPL’s Maritime &amp; Multi-Agent Autonomy group and also their planetary scientist Dr. Pamela Clark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d34d1d0fba_0_1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d34d1d0fba_0_1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484a985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0484a985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0484a985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0484a985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34d1d0fba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34d1d0fba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0484a985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0484a985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d0484a985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d0484a985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464a042c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464a042c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04bec206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04bec206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34d1d0fba_0_1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d34d1d0fba_0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0484a985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d0484a985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34d1d0fba_0_1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d34d1d0fba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to see if there is a logo for 42 simulator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-It doesn’t look they have one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d04bec2066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d04bec2066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34d1d0fba_0_1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d34d1d0fba_0_1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d34d1d0fba_0_1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d34d1d0fba_0_1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hours of data storage capacity, data collection rate, size of data, 1.5 MB every 20 seconds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Merge slides 15 and 16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0484a985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0484a985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36 hour long orbits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justification of this 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d34d1d0fba_0_1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d34d1d0fba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we aren’t talking about packet loss in the results then I don’t think we should include it as a limitation here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d04bec206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d04bec206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827900" y="754200"/>
            <a:ext cx="5488200" cy="363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>
            <a:off x="1827888" y="7542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4" name="Google Shape;14;p2"/>
          <p:cNvSpPr/>
          <p:nvPr/>
        </p:nvSpPr>
        <p:spPr>
          <a:xfrm rot="10800000">
            <a:off x="6234475" y="326435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268508" y="46832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59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807950" y="3853725"/>
            <a:ext cx="1213200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225" y="4389975"/>
            <a:ext cx="2088550" cy="6187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github.com/nasa/icc" TargetMode="External"/><Relationship Id="rId4" Type="http://schemas.openxmlformats.org/officeDocument/2006/relationships/hyperlink" Target="https://github.com/AeroNexus/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992675" y="782575"/>
            <a:ext cx="5194500" cy="22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59"/>
              <a:t>Integrated Communication and Controls for Swarms of Small Satellites</a:t>
            </a:r>
            <a:endParaRPr sz="3459"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848025" y="3129825"/>
            <a:ext cx="5467200" cy="127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Colorado</a:t>
            </a:r>
            <a:r>
              <a:rPr b="1" lang="en" sz="1800"/>
              <a:t> School of Mines: </a:t>
            </a:r>
            <a:r>
              <a:rPr b="1" lang="en" sz="1800" u="sng"/>
              <a:t>Jonathan Diller</a:t>
            </a:r>
            <a:r>
              <a:rPr lang="en" sz="1800"/>
              <a:t>, Qi Han, Chris Dreyer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JPL: </a:t>
            </a:r>
            <a:r>
              <a:rPr lang="en" sz="1800"/>
              <a:t>Federico Rossi, Saptarshi Bandopadhyay, Jean-Pierre de la Croix, Amir Rahmani, Pamela Clark</a:t>
            </a:r>
            <a:endParaRPr sz="1800"/>
          </a:p>
        </p:txBody>
      </p:sp>
      <p:sp>
        <p:nvSpPr>
          <p:cNvPr id="65" name="Google Shape;65;p13"/>
          <p:cNvSpPr txBox="1"/>
          <p:nvPr/>
        </p:nvSpPr>
        <p:spPr>
          <a:xfrm>
            <a:off x="2225550" y="4494550"/>
            <a:ext cx="469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conomica"/>
                <a:ea typeface="Economica"/>
                <a:cs typeface="Economica"/>
                <a:sym typeface="Economica"/>
              </a:rPr>
              <a:t>This project is supported in part by NASA </a:t>
            </a:r>
            <a:r>
              <a:rPr lang="en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SmallSat Technology Partnership (STP) program with grant number 80NSSC18M0048. 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Practice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11700" y="1225225"/>
            <a:ext cx="5977500" cy="31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On </a:t>
            </a:r>
            <a:r>
              <a:rPr lang="en" sz="1600"/>
              <a:t>February</a:t>
            </a:r>
            <a:r>
              <a:rPr lang="en" sz="1600"/>
              <a:t> 17, 1996 we launched the NEAR-Shoemaker space probe to study asteroid 433 Eros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Near-Shoemaker had several sensors for collecting data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Different instruments had different optimal orbits for data acquisition</a:t>
            </a:r>
            <a:endParaRPr sz="1600"/>
          </a:p>
          <a:p>
            <a:pPr indent="-304800" lvl="1" marL="914400" rtl="0" algn="l">
              <a:spcBef>
                <a:spcPts val="100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Some sensors were not able to be used while others were due to probe positioning</a:t>
            </a:r>
            <a:endParaRPr sz="12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/>
              <a:t>This limitation reduced data collection</a:t>
            </a:r>
            <a:endParaRPr sz="16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2900" y="1037875"/>
            <a:ext cx="2613600" cy="198246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6457750" y="3020350"/>
            <a:ext cx="246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[solarsystem.nasa.gov]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900" y="929875"/>
            <a:ext cx="3861100" cy="27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Approach: </a:t>
            </a:r>
            <a:r>
              <a:rPr lang="en"/>
              <a:t>System Architecture</a:t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7740775" y="3653225"/>
            <a:ext cx="125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[1]</a:t>
            </a:r>
            <a:endParaRPr i="1" sz="13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1225225"/>
            <a:ext cx="46722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Swarm of Small Satellites</a:t>
            </a:r>
            <a:endParaRPr sz="20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Each small satellite has a single instrument or a set of compatible instruments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1000"/>
              </a:spcAft>
              <a:buSzPts val="1600"/>
              <a:buChar char="○"/>
            </a:pPr>
            <a:r>
              <a:rPr lang="en" sz="1600"/>
              <a:t>Use a single, larger carrier satellite as central base, relaying data to Earth</a:t>
            </a:r>
            <a:endParaRPr sz="1600"/>
          </a:p>
        </p:txBody>
      </p:sp>
      <p:sp>
        <p:nvSpPr>
          <p:cNvPr id="83" name="Google Shape;83;p15"/>
          <p:cNvSpPr txBox="1"/>
          <p:nvPr/>
        </p:nvSpPr>
        <p:spPr>
          <a:xfrm>
            <a:off x="2236425" y="4393575"/>
            <a:ext cx="56148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[1]	Rossi, Federico, Saptarshi Bandyopadhyay, Mark Mote, Jean-Pierre de la Croix, and Amir Rahmani. "</a:t>
            </a:r>
            <a:r>
              <a:rPr i="1"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COMMUNICATION-AWARE ORBIT DESIGN FOR SMALL SPACECRAFT SWARMS AROUND SMALL BODIES</a:t>
            </a: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." AIAA/AAS Astrodynamics Specialist Conference, 2020</a:t>
            </a:r>
            <a:endParaRPr sz="900"/>
          </a:p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900" y="929875"/>
            <a:ext cx="3861100" cy="27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Approach: Main Innovation</a:t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7740775" y="3653225"/>
            <a:ext cx="125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[1]</a:t>
            </a:r>
            <a:endParaRPr i="1" sz="13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311700" y="1225225"/>
            <a:ext cx="46722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Enable swarms of small satellites with integrating communication and control</a:t>
            </a:r>
            <a:endParaRPr sz="20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Plan orbits to optimize the quality of data collected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1000"/>
              </a:spcAft>
              <a:buSzPts val="1600"/>
              <a:buChar char="○"/>
            </a:pPr>
            <a:r>
              <a:rPr lang="en" sz="1600"/>
              <a:t>Use mobile ad-hoc routing to connect satellite swarm with carrier, collect more data when storage is constrained</a:t>
            </a:r>
            <a:endParaRPr sz="1600"/>
          </a:p>
        </p:txBody>
      </p:sp>
      <p:sp>
        <p:nvSpPr>
          <p:cNvPr id="93" name="Google Shape;93;p16"/>
          <p:cNvSpPr txBox="1"/>
          <p:nvPr/>
        </p:nvSpPr>
        <p:spPr>
          <a:xfrm>
            <a:off x="2236425" y="4393575"/>
            <a:ext cx="56148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[1]	Rossi, Federico, Saptarshi Bandyopadhyay, Mark Mote, Jean-Pierre de la Croix, and Amir Rahmani. "</a:t>
            </a:r>
            <a:r>
              <a:rPr i="1"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COMMUNICATION-AWARE ORBIT DESIGN FOR SMALL SPACECRAFT SWARMS AROUND SMALL BODIES</a:t>
            </a: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." AIAA/AAS Astrodynamics Specialist Conference, 2020</a:t>
            </a:r>
            <a:endParaRPr sz="900"/>
          </a:p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311700" y="1225225"/>
            <a:ext cx="5277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Assumptions: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store-and-forward approach to move data through network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Heterogeneous instruments with varying requirements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 Definition</a:t>
            </a:r>
            <a:endParaRPr i="1">
              <a:solidFill>
                <a:srgbClr val="434343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</a:t>
            </a:r>
            <a:r>
              <a:rPr lang="en"/>
              <a:t>ses global search to maximize quality and quantity of data collected</a:t>
            </a:r>
            <a:endParaRPr/>
          </a:p>
          <a:p>
            <a:pPr indent="-317500" lvl="2" marL="1600200" rtl="0" algn="l">
              <a:spcBef>
                <a:spcPts val="1000"/>
              </a:spcBef>
              <a:spcAft>
                <a:spcPts val="1000"/>
              </a:spcAft>
              <a:buSzPts val="1400"/>
              <a:buChar char="■"/>
            </a:pPr>
            <a:r>
              <a:rPr lang="en"/>
              <a:t>Constraints: </a:t>
            </a:r>
            <a:r>
              <a:rPr lang="en"/>
              <a:t>Instrument</a:t>
            </a:r>
            <a:r>
              <a:rPr lang="en"/>
              <a:t> requirements, communication bandwidth, on-board storage</a:t>
            </a: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6450" y="895575"/>
            <a:ext cx="3757550" cy="29388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Communication-aware Orbit Planning</a:t>
            </a:r>
            <a:endParaRPr/>
          </a:p>
        </p:txBody>
      </p:sp>
      <p:sp>
        <p:nvSpPr>
          <p:cNvPr id="102" name="Google Shape;102;p17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311700" y="1225225"/>
            <a:ext cx="51408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Maximize reward of data collected while satisfying networking constraints</a:t>
            </a:r>
            <a:endParaRPr sz="1700"/>
          </a:p>
          <a:p>
            <a:pPr indent="-336550" lvl="0" marL="457200" rtl="0" algn="l">
              <a:spcBef>
                <a:spcPts val="1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Use network-flow graph to model data flow</a:t>
            </a:r>
            <a:endParaRPr sz="1700"/>
          </a:p>
          <a:p>
            <a:pPr indent="-336550" lvl="0" marL="457200" rtl="0" algn="l">
              <a:spcBef>
                <a:spcPts val="1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Solvable using mixed-integer linear programming (MILP)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Found that Linear Relaxation approximates solution well and provides analytical insights</a:t>
            </a:r>
            <a:endParaRPr sz="1700"/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 b="0" l="0" r="0" t="8029"/>
          <a:stretch/>
        </p:blipFill>
        <p:spPr>
          <a:xfrm>
            <a:off x="5663425" y="844875"/>
            <a:ext cx="3401949" cy="29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Communication-aware Orbit Planning: Solution</a:t>
            </a:r>
            <a:endParaRPr/>
          </a:p>
        </p:txBody>
      </p:sp>
      <p:sp>
        <p:nvSpPr>
          <p:cNvPr id="110" name="Google Shape;110;p18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2500" y="974850"/>
            <a:ext cx="3585024" cy="2881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Communication-aware Orbit Planning</a:t>
            </a:r>
            <a:endParaRPr/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311700" y="1225225"/>
            <a:ext cx="5082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Simulated in MatLab using IBM’s CPLEX Optimizer with JPL's Small Body Dynamics Toolkit (SBDT)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Evaluated with 7 spacecraft orbiting 433 Eros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Compared with baseline: Monte Carlo approach to optimize quality of data without communication constraints</a:t>
            </a:r>
            <a:endParaRPr/>
          </a:p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0100" y="1225225"/>
            <a:ext cx="4204650" cy="239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Communication-aware Orbit Planning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11700" y="1225225"/>
            <a:ext cx="41541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Simulation </a:t>
            </a:r>
            <a:r>
              <a:rPr lang="en"/>
              <a:t>Results: 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10% increase in data collected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30% increase in data quality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Increase in quality is credited to prioritizing data from instruments with higher reward</a:t>
            </a:r>
            <a:endParaRPr/>
          </a:p>
        </p:txBody>
      </p:sp>
      <p:sp>
        <p:nvSpPr>
          <p:cNvPr id="126" name="Google Shape;126;p20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Monitoring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1225225"/>
            <a:ext cx="78120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As networked nodes move, the network structure changes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Need system for monitoring network topology changes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Quality of known routes change and new routes become available as satellites move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Metrics include:</a:t>
            </a:r>
            <a:endParaRPr sz="1600"/>
          </a:p>
          <a:p>
            <a:pPr indent="-304800" lvl="1" marL="914400" rtl="0" algn="l">
              <a:spcBef>
                <a:spcPts val="100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Signal </a:t>
            </a:r>
            <a:r>
              <a:rPr lang="en" sz="1200"/>
              <a:t>strength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Packet loss rate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Data transmission rate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Age of known routes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Network traffic</a:t>
            </a:r>
            <a:endParaRPr sz="1200"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</a:t>
            </a:r>
            <a:r>
              <a:rPr lang="en"/>
              <a:t>Ad-hoc Routing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Need to determine changes in network topology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Mobile Ad-hoc Routing (MANET) protocols are routing protocols for self-organizing mobile networks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Works by forwarding route discovery messages throughout network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Two main approaches:</a:t>
            </a:r>
            <a:endParaRPr sz="1700"/>
          </a:p>
          <a:p>
            <a:pPr indent="-336550" lvl="1" marL="914400" rtl="0" algn="l">
              <a:spcBef>
                <a:spcPts val="10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Table-driven: Always maintain routing information</a:t>
            </a:r>
            <a:endParaRPr sz="1700"/>
          </a:p>
          <a:p>
            <a:pPr indent="-336550" lvl="1" marL="914400" rtl="0" algn="l">
              <a:spcBef>
                <a:spcPts val="1000"/>
              </a:spcBef>
              <a:spcAft>
                <a:spcPts val="1000"/>
              </a:spcAft>
              <a:buSzPts val="1700"/>
              <a:buChar char="○"/>
            </a:pPr>
            <a:r>
              <a:rPr lang="en" sz="1700"/>
              <a:t>On-demand: Only update routes when needed</a:t>
            </a:r>
            <a:endParaRPr sz="1700"/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Ad-hoc Routing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Ad-hoc On Demand Distance Vector (AODV) </a:t>
            </a:r>
            <a:r>
              <a:rPr i="1" lang="en" sz="1700">
                <a:solidFill>
                  <a:srgbClr val="434343"/>
                </a:solidFill>
              </a:rPr>
              <a:t>[3]</a:t>
            </a:r>
            <a:r>
              <a:rPr lang="en" sz="1700"/>
              <a:t>: MANET routing protocol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AODV maintains routing table, updates based on demand</a:t>
            </a:r>
            <a:endParaRPr sz="1700"/>
          </a:p>
          <a:p>
            <a:pPr indent="-311150" lvl="1" marL="914400" rtl="0" algn="l">
              <a:spcBef>
                <a:spcPts val="100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Forwards route discovery messages when needed, until route is found</a:t>
            </a:r>
            <a:endParaRPr sz="1300"/>
          </a:p>
          <a:p>
            <a:pPr indent="-311150" lvl="1" marL="914400" rtl="0" algn="l">
              <a:spcBef>
                <a:spcPts val="100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Based on number of hops</a:t>
            </a:r>
            <a:endParaRPr sz="1300"/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Recommended for small networks with moderate mobility </a:t>
            </a:r>
            <a:r>
              <a:rPr i="1" lang="en" sz="1700">
                <a:solidFill>
                  <a:srgbClr val="434343"/>
                </a:solidFill>
              </a:rPr>
              <a:t>[2] </a:t>
            </a:r>
            <a:endParaRPr i="1" sz="1700">
              <a:solidFill>
                <a:srgbClr val="434343"/>
              </a:solidFill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2171625" y="4174875"/>
            <a:ext cx="5439600" cy="9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[2]	</a:t>
            </a: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Elizabeth M. Royer, Chai-Keong Toh, A review of current routing protocols for ad-hoc mobile wireless networks, IEEE personal communications, April 1999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[3]	C.E. Perkins ; E.M. Royer, "Ad-hoc On-Demand Distance Vector Routing” in ACM Workshop on Mobile Computing Systems and Applications (WMCSA), February 1999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 Setup</a:t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Integrated NS-3 network </a:t>
            </a:r>
            <a:r>
              <a:rPr lang="en"/>
              <a:t>simulator with 42 Spacecraft Simulator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42 simulates  small satellite movements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NS-3 used to simulate mobile network and data collection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Generated orbits using Monte Carlo orbit generator to maximize data collection with homogenous sensors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Physical layer: IEEE 802.11n Wi-Fi</a:t>
            </a:r>
            <a:endParaRPr/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800" y="4317674"/>
            <a:ext cx="3672375" cy="70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 Setup</a:t>
            </a:r>
            <a:endParaRPr/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approaches compared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multi-hop ad-hoc network: AODV  + Ideal MAC protocol </a:t>
            </a:r>
            <a:r>
              <a:rPr i="1" lang="en" sz="1300">
                <a:solidFill>
                  <a:srgbClr val="434343"/>
                </a:solidFill>
              </a:rPr>
              <a:t>[4]</a:t>
            </a:r>
            <a:endParaRPr i="1" sz="1300">
              <a:solidFill>
                <a:srgbClr val="434343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Uses RTS/CTS messages to avoid network congestion and adaptive data rates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single-hop network:  TCP + Standard Single-hop MAC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Probes network to determine optimal support data rate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Network monitoring: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Total data returned to carrier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Packet loss</a:t>
            </a:r>
            <a:endParaRPr/>
          </a:p>
        </p:txBody>
      </p:sp>
      <p:sp>
        <p:nvSpPr>
          <p:cNvPr id="163" name="Google Shape;163;p25"/>
          <p:cNvSpPr txBox="1"/>
          <p:nvPr/>
        </p:nvSpPr>
        <p:spPr>
          <a:xfrm>
            <a:off x="2236425" y="4393575"/>
            <a:ext cx="54468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[4]	Holland, Gavin, Nitin Vaidya, and Paramvir Bahl. "A rate-adaptive MAC protocol for multi-hop wireless networks." In Proceedings of the 7th annual international conference on Mobile computing and networking, 2001</a:t>
            </a:r>
            <a:endParaRPr sz="900"/>
          </a:p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100" y="1489650"/>
            <a:ext cx="4849799" cy="330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 txBox="1"/>
          <p:nvPr>
            <p:ph type="title"/>
          </p:nvPr>
        </p:nvSpPr>
        <p:spPr>
          <a:xfrm>
            <a:off x="311700" y="55625"/>
            <a:ext cx="8520600" cy="127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</a:t>
            </a:r>
            <a:r>
              <a:rPr lang="en"/>
              <a:t>Orbits from Monte Carlo based Orbit Planning Algorithm</a:t>
            </a:r>
            <a:endParaRPr/>
          </a:p>
        </p:txBody>
      </p:sp>
      <p:sp>
        <p:nvSpPr>
          <p:cNvPr id="171" name="Google Shape;171;p26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8500" y="1147225"/>
            <a:ext cx="4633750" cy="347530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collected over varying orbit durations</a:t>
            </a:r>
            <a:endParaRPr/>
          </a:p>
        </p:txBody>
      </p:sp>
      <p:sp>
        <p:nvSpPr>
          <p:cNvPr id="178" name="Google Shape;178;p27"/>
          <p:cNvSpPr txBox="1"/>
          <p:nvPr/>
        </p:nvSpPr>
        <p:spPr>
          <a:xfrm>
            <a:off x="251100" y="1263600"/>
            <a:ext cx="2826900" cy="19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Tested with 6 hours of storage capacity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Results show significant increase in data captured using AODV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Average increase in data collected: 229.2%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7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collected over varying storage capacities</a:t>
            </a:r>
            <a:endParaRPr/>
          </a:p>
        </p:txBody>
      </p:sp>
      <p:pic>
        <p:nvPicPr>
          <p:cNvPr id="185" name="Google Shape;18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4300" y="1289750"/>
            <a:ext cx="4484075" cy="33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/>
        </p:nvSpPr>
        <p:spPr>
          <a:xfrm>
            <a:off x="251100" y="1263600"/>
            <a:ext cx="2826900" cy="23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Tested on orbits with 36 hour duration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Show that data collection improvements are mostly from networking approach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Drones that are disconnected, stay disconnected.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8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193" name="Google Shape;193;p29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Limitations</a:t>
            </a:r>
            <a:r>
              <a:rPr lang="en"/>
              <a:t>: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NS3 unable to handle heavy packet loads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u="sng"/>
              <a:t>Future work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Prototype with multi-drone testbed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Use MANET routing feedback in orbit generation</a:t>
            </a:r>
            <a:endParaRPr/>
          </a:p>
        </p:txBody>
      </p:sp>
      <p:sp>
        <p:nvSpPr>
          <p:cNvPr id="194" name="Google Shape;194;p29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Publications</a:t>
            </a:r>
            <a:endParaRPr/>
          </a:p>
        </p:txBody>
      </p:sp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311700" y="1042825"/>
            <a:ext cx="8102700" cy="33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1) Gerald Henderson, Qi Han, Distributed Learning Automata based Data Dissemination in Swarm Robotic Systems, Master’s Thesis, Colorado School of Mines, August 2018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2) Josh Rands, Regression-based Network Monitoring in Swarm Robotic Systems, Undergraduate Research Honors’ Thesis, Colorado School of Mines, May 2019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3) Gerald Henderson, Qi Han, Distributed Learning Automata based Data Dissemination in Networked Robotic Systems International Conference on Mobile Computing, Applications, and Service (MobiCASE), June 2019. Best Paper Award.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4) Josh Rands, Qi Han, Regression-based Network Monitoring in Swarm Robotic Systems, Proceedings of International Conference on Mobile and Ubiquitous Systems: Computing, Networking and Services (Mobiquitous), November 2019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5) Sam Friedman, Qi Han, Request and Share then Assign (RASTA): Task Assignment for Networked Multi-Robot Teams, Proceedings of IEEE International Conference on Mobile Ad-hoc and Smart Systems(MASS), December 2020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6) Federico Rossi, Saptarshi Bandyopadhyay, Mark Mote, Jean-Pierre de la Croix, Amir Rahmani, “Communication-Aware Orbit Design for Small Spacecraft Swarms Around Small Bodies”, 2020 AAS/AIAA Astrodynamics Specialist Conference, AAS 20-603.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7) Optimization code is finalized and released as open source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 https://github.com/nasa/icc</a:t>
            </a:r>
            <a:endParaRPr sz="11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8) Integration of 42-NS3 high fidelity simulation platform; available at open source project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 https://github.com/AeroNexus/42</a:t>
            </a:r>
            <a:endParaRPr sz="1100"/>
          </a:p>
        </p:txBody>
      </p:sp>
      <p:sp>
        <p:nvSpPr>
          <p:cNvPr id="201" name="Google Shape;201;p30"/>
          <p:cNvSpPr txBox="1"/>
          <p:nvPr>
            <p:ph idx="12" type="sldNum"/>
          </p:nvPr>
        </p:nvSpPr>
        <p:spPr>
          <a:xfrm>
            <a:off x="7283558" y="46156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