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9" r:id="rId3"/>
    <p:sldId id="278" r:id="rId4"/>
    <p:sldId id="279" r:id="rId5"/>
    <p:sldId id="267" r:id="rId6"/>
    <p:sldId id="268" r:id="rId7"/>
    <p:sldId id="275" r:id="rId8"/>
    <p:sldId id="270" r:id="rId9"/>
    <p:sldId id="271" r:id="rId10"/>
    <p:sldId id="285" r:id="rId11"/>
    <p:sldId id="286" r:id="rId12"/>
    <p:sldId id="272" r:id="rId13"/>
    <p:sldId id="284" r:id="rId14"/>
    <p:sldId id="282" r:id="rId15"/>
    <p:sldId id="283" r:id="rId16"/>
    <p:sldId id="273" r:id="rId17"/>
    <p:sldId id="274" r:id="rId18"/>
    <p:sldId id="281" r:id="rId19"/>
    <p:sldId id="280" r:id="rId20"/>
    <p:sldId id="265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448"/>
    <a:srgbClr val="EA2227"/>
    <a:srgbClr val="000000"/>
    <a:srgbClr val="1B2760"/>
    <a:srgbClr val="434399"/>
    <a:srgbClr val="F00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24">
            <a:extLst>
              <a:ext uri="{FF2B5EF4-FFF2-40B4-BE49-F238E27FC236}">
                <a16:creationId xmlns:a16="http://schemas.microsoft.com/office/drawing/2014/main" id="{3F6C0804-DCD3-486E-8ED2-D63F72D30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28764" cy="6858000"/>
          </a:xfrm>
          <a:prstGeom prst="rect">
            <a:avLst/>
          </a:prstGeom>
        </p:spPr>
      </p:pic>
      <p:pic>
        <p:nvPicPr>
          <p:cNvPr id="8" name="Immagine 25">
            <a:extLst>
              <a:ext uri="{FF2B5EF4-FFF2-40B4-BE49-F238E27FC236}">
                <a16:creationId xmlns:a16="http://schemas.microsoft.com/office/drawing/2014/main" id="{CE37942F-EB0E-45FE-8862-3C15BD3707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4" r="8508"/>
          <a:stretch/>
        </p:blipFill>
        <p:spPr>
          <a:xfrm>
            <a:off x="483079" y="0"/>
            <a:ext cx="1104182" cy="6858000"/>
          </a:xfrm>
          <a:prstGeom prst="rect">
            <a:avLst/>
          </a:prstGeom>
        </p:spPr>
      </p:pic>
      <p:pic>
        <p:nvPicPr>
          <p:cNvPr id="9" name="Immagine 26">
            <a:extLst>
              <a:ext uri="{FF2B5EF4-FFF2-40B4-BE49-F238E27FC236}">
                <a16:creationId xmlns:a16="http://schemas.microsoft.com/office/drawing/2014/main" id="{8EFE6C4D-5C8F-47E2-8C23-23072AFD74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9" t="448" r="15594" b="501"/>
          <a:stretch/>
        </p:blipFill>
        <p:spPr>
          <a:xfrm>
            <a:off x="422694" y="-8627"/>
            <a:ext cx="1009291" cy="6866627"/>
          </a:xfrm>
          <a:prstGeom prst="rect">
            <a:avLst/>
          </a:prstGeom>
        </p:spPr>
      </p:pic>
      <p:pic>
        <p:nvPicPr>
          <p:cNvPr id="11" name="Immagine 16">
            <a:extLst>
              <a:ext uri="{FF2B5EF4-FFF2-40B4-BE49-F238E27FC236}">
                <a16:creationId xmlns:a16="http://schemas.microsoft.com/office/drawing/2014/main" id="{316967F2-B4C4-417E-96CB-9185C2B267F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092" y="0"/>
            <a:ext cx="2553694" cy="177765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1C0BA9-011B-4F01-AEEE-489BB119D7D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602188" y="4629865"/>
            <a:ext cx="3727088" cy="42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Copyright </a:t>
            </a:r>
            <a:r>
              <a:rPr lang="it-IT" sz="80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 Argotec </a:t>
            </a:r>
            <a:r>
              <a:rPr lang="en-GB" sz="8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S.r.l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. 2021. All right reserved.</a:t>
            </a:r>
          </a:p>
        </p:txBody>
      </p:sp>
      <p:pic>
        <p:nvPicPr>
          <p:cNvPr id="13" name="Immagine 29">
            <a:extLst>
              <a:ext uri="{FF2B5EF4-FFF2-40B4-BE49-F238E27FC236}">
                <a16:creationId xmlns:a16="http://schemas.microsoft.com/office/drawing/2014/main" id="{384BC281-9179-46A1-9D45-4FE80BAD5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rgbClr val="4343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97"/>
          <a:stretch/>
        </p:blipFill>
        <p:spPr>
          <a:xfrm>
            <a:off x="1667904" y="551583"/>
            <a:ext cx="2119092" cy="6315043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33AD754D-9025-427A-9BAC-6B606B39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624" y="5380252"/>
            <a:ext cx="7433162" cy="1325563"/>
          </a:xfrm>
        </p:spPr>
        <p:txBody>
          <a:bodyPr/>
          <a:lstStyle>
            <a:lvl1pPr algn="r">
              <a:defRPr>
                <a:solidFill>
                  <a:srgbClr val="F0042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47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">
            <a:extLst>
              <a:ext uri="{FF2B5EF4-FFF2-40B4-BE49-F238E27FC236}">
                <a16:creationId xmlns:a16="http://schemas.microsoft.com/office/drawing/2014/main" id="{8860C38C-A7A2-4C2E-A528-CD389488D9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28764" cy="6858000"/>
          </a:xfrm>
          <a:prstGeom prst="rect">
            <a:avLst/>
          </a:prstGeom>
        </p:spPr>
      </p:pic>
      <p:pic>
        <p:nvPicPr>
          <p:cNvPr id="16" name="Immagine 5">
            <a:extLst>
              <a:ext uri="{FF2B5EF4-FFF2-40B4-BE49-F238E27FC236}">
                <a16:creationId xmlns:a16="http://schemas.microsoft.com/office/drawing/2014/main" id="{8D3CB292-446E-4470-A149-A176931298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4" r="8508"/>
          <a:stretch/>
        </p:blipFill>
        <p:spPr>
          <a:xfrm>
            <a:off x="483079" y="0"/>
            <a:ext cx="1104182" cy="6858000"/>
          </a:xfrm>
          <a:prstGeom prst="rect">
            <a:avLst/>
          </a:prstGeom>
        </p:spPr>
      </p:pic>
      <p:pic>
        <p:nvPicPr>
          <p:cNvPr id="17" name="Immagine 12">
            <a:extLst>
              <a:ext uri="{FF2B5EF4-FFF2-40B4-BE49-F238E27FC236}">
                <a16:creationId xmlns:a16="http://schemas.microsoft.com/office/drawing/2014/main" id="{0F47F7A5-0BEB-47D6-B64B-62A342B69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9" t="448" r="15594" b="501"/>
          <a:stretch/>
        </p:blipFill>
        <p:spPr>
          <a:xfrm>
            <a:off x="422694" y="-8627"/>
            <a:ext cx="1009291" cy="6866627"/>
          </a:xfrm>
          <a:prstGeom prst="rect">
            <a:avLst/>
          </a:prstGeom>
        </p:spPr>
      </p:pic>
      <p:pic>
        <p:nvPicPr>
          <p:cNvPr id="18" name="Immagine 10">
            <a:extLst>
              <a:ext uri="{FF2B5EF4-FFF2-40B4-BE49-F238E27FC236}">
                <a16:creationId xmlns:a16="http://schemas.microsoft.com/office/drawing/2014/main" id="{C3984489-D5E0-4AAD-82EF-53381FED145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284" y="100254"/>
            <a:ext cx="1925861" cy="1340611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B49136D-3AA7-4703-8634-A8959F84462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532915" y="4699138"/>
            <a:ext cx="3588542" cy="42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Copyright </a:t>
            </a:r>
            <a:r>
              <a:rPr lang="it-IT" sz="80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 Argotec </a:t>
            </a:r>
            <a:r>
              <a:rPr lang="en-GB" sz="8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S.r.l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. 2021. All right reserved.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D2649AF1-D942-4506-B41D-52A95A2733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1063" y="638147"/>
            <a:ext cx="8113826" cy="613590"/>
          </a:xfrm>
        </p:spPr>
        <p:txBody>
          <a:bodyPr/>
          <a:lstStyle>
            <a:lvl1pPr>
              <a:defRPr sz="3600">
                <a:solidFill>
                  <a:srgbClr val="F0042A"/>
                </a:solidFill>
              </a:defRPr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972F9F6-C699-4025-B010-E8B0E3138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8683" y="1264420"/>
            <a:ext cx="8113826" cy="614363"/>
          </a:xfrm>
        </p:spPr>
        <p:txBody>
          <a:bodyPr/>
          <a:lstStyle>
            <a:lvl1pPr marL="0" indent="0">
              <a:buNone/>
              <a:defRPr>
                <a:solidFill>
                  <a:srgbClr val="434399"/>
                </a:solidFill>
              </a:defRPr>
            </a:lvl1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C53C03A-AC82-4FD1-8C7B-A66790F428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1063" y="2055813"/>
            <a:ext cx="9836150" cy="4649787"/>
          </a:xfrm>
        </p:spPr>
        <p:txBody>
          <a:bodyPr>
            <a:normAutofit/>
          </a:bodyPr>
          <a:lstStyle>
            <a:lvl1pPr>
              <a:buClr>
                <a:srgbClr val="F0042A"/>
              </a:buClr>
              <a:defRPr sz="2400">
                <a:solidFill>
                  <a:srgbClr val="000000"/>
                </a:solidFill>
              </a:defRPr>
            </a:lvl1pPr>
            <a:lvl2pPr>
              <a:buClr>
                <a:srgbClr val="F0042A"/>
              </a:buClr>
              <a:defRPr sz="2000">
                <a:solidFill>
                  <a:srgbClr val="000000"/>
                </a:solidFill>
              </a:defRPr>
            </a:lvl2pPr>
            <a:lvl3pPr>
              <a:buClr>
                <a:srgbClr val="F0042A"/>
              </a:buClr>
              <a:defRPr sz="1800">
                <a:solidFill>
                  <a:srgbClr val="000000"/>
                </a:solidFill>
              </a:defRPr>
            </a:lvl3pPr>
            <a:lvl4pPr>
              <a:buClr>
                <a:srgbClr val="F0042A"/>
              </a:buClr>
              <a:defRPr sz="1600">
                <a:solidFill>
                  <a:srgbClr val="000000"/>
                </a:solidFill>
              </a:defRPr>
            </a:lvl4pPr>
            <a:lvl5pPr>
              <a:buClr>
                <a:srgbClr val="F0042A"/>
              </a:buCl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208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FF641-7912-4C47-AA31-B7403576F3D1}" type="datetimeFigureOut">
              <a:rPr lang="it-IT" smtClean="0"/>
              <a:t>23/04/2021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2BF2D-229A-41C4-8A36-A8562C100DE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398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tiff"/><Relationship Id="rId4" Type="http://schemas.openxmlformats.org/officeDocument/2006/relationships/image" Target="../media/image25.png"/><Relationship Id="rId9" Type="http://schemas.openxmlformats.org/officeDocument/2006/relationships/image" Target="../media/image30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1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image" Target="../media/image36.emf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microsoft.com/office/2007/relationships/hdphoto" Target="../media/hdphoto9.wdp"/><Relationship Id="rId5" Type="http://schemas.openxmlformats.org/officeDocument/2006/relationships/image" Target="../media/image38.png"/><Relationship Id="rId15" Type="http://schemas.microsoft.com/office/2007/relationships/hdphoto" Target="../media/hdphoto11.wdp"/><Relationship Id="rId10" Type="http://schemas.openxmlformats.org/officeDocument/2006/relationships/image" Target="../media/image41.png"/><Relationship Id="rId4" Type="http://schemas.microsoft.com/office/2007/relationships/hdphoto" Target="../media/hdphoto6.wdp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66.png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9"/>
          <a:stretch/>
        </p:blipFill>
        <p:spPr>
          <a:xfrm>
            <a:off x="0" y="-40509"/>
            <a:ext cx="12192000" cy="6898509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4343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97"/>
          <a:stretch/>
        </p:blipFill>
        <p:spPr>
          <a:xfrm>
            <a:off x="1667904" y="551583"/>
            <a:ext cx="2119092" cy="631504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083314" y="2945741"/>
            <a:ext cx="6750799" cy="995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bg1"/>
                </a:solidFill>
                <a:latin typeface="Futura Std Book" panose="020B0502020204020303" pitchFamily="34" charset="0"/>
              </a:rPr>
              <a:t>HAWK</a:t>
            </a: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163" y="486646"/>
            <a:ext cx="2301889" cy="682397"/>
          </a:xfrm>
          <a:prstGeom prst="rect">
            <a:avLst/>
          </a:prstGeom>
        </p:spPr>
      </p:pic>
      <p:cxnSp>
        <p:nvCxnSpPr>
          <p:cNvPr id="11" name="Connettore diritto 3">
            <a:extLst>
              <a:ext uri="{FF2B5EF4-FFF2-40B4-BE49-F238E27FC236}">
                <a16:creationId xmlns:a16="http://schemas.microsoft.com/office/drawing/2014/main" id="{6521BF7D-231D-49EC-8B1A-87158F299264}"/>
              </a:ext>
            </a:extLst>
          </p:cNvPr>
          <p:cNvCxnSpPr>
            <a:cxnSpLocks/>
          </p:cNvCxnSpPr>
          <p:nvPr/>
        </p:nvCxnSpPr>
        <p:spPr>
          <a:xfrm flipV="1">
            <a:off x="3059705" y="3114218"/>
            <a:ext cx="0" cy="1059906"/>
          </a:xfrm>
          <a:prstGeom prst="line">
            <a:avLst/>
          </a:prstGeom>
          <a:ln w="57150">
            <a:solidFill>
              <a:srgbClr val="F00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083314" y="4076785"/>
            <a:ext cx="7058840" cy="770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  <a:latin typeface="Futura Std Book" panose="020B0502020204020303" pitchFamily="34" charset="0"/>
              </a:rPr>
              <a:t>The deep space platform for navigation, communication, and scientific exploration</a:t>
            </a:r>
            <a:endParaRPr lang="en-GB" sz="2800" dirty="0">
              <a:solidFill>
                <a:schemeClr val="bg1"/>
              </a:solidFill>
              <a:latin typeface="Futura Std Book" panose="020B05020202040203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-767558" y="502357"/>
            <a:ext cx="4182090" cy="68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>
                <a:solidFill>
                  <a:schemeClr val="bg1"/>
                </a:solidFill>
                <a:latin typeface="Futura Std Book" panose="020B0502020204020303" pitchFamily="34" charset="0"/>
              </a:rPr>
              <a:t>S. Simonetti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08" y="5849218"/>
            <a:ext cx="1575000" cy="315000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 rot="16200000">
            <a:off x="-2496726" y="3735327"/>
            <a:ext cx="5516163" cy="42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Copyright </a:t>
            </a:r>
            <a:r>
              <a:rPr lang="it-IT" sz="80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 Argotec </a:t>
            </a:r>
            <a:r>
              <a:rPr lang="en-GB" sz="8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S.r.l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. 2021. All right reserved.</a:t>
            </a:r>
          </a:p>
        </p:txBody>
      </p:sp>
      <p:pic>
        <p:nvPicPr>
          <p:cNvPr id="13" name="Immagine 19">
            <a:extLst>
              <a:ext uri="{FF2B5EF4-FFF2-40B4-BE49-F238E27FC236}">
                <a16:creationId xmlns:a16="http://schemas.microsoft.com/office/drawing/2014/main" id="{9854B301-7140-4A9B-BA0A-3F4E9DA153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434399">
                <a:tint val="45000"/>
                <a:satMod val="400000"/>
              </a:srgbClr>
            </a:duotone>
          </a:blip>
          <a:srcRect l="6568" r="31686"/>
          <a:stretch/>
        </p:blipFill>
        <p:spPr>
          <a:xfrm>
            <a:off x="8672689" y="3921369"/>
            <a:ext cx="3519311" cy="241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9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B9F30-5538-4E8A-8CFC-9D785ACC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HAWK – The Deep Space Platform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FA2E8-55AD-40B5-843F-7BDFAF6A1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4CE05-AF1C-4F52-BBD1-DAA1465E88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Argotec Company Overview</a:t>
            </a:r>
          </a:p>
          <a:p>
            <a:r>
              <a:rPr lang="en-US" b="1" dirty="0"/>
              <a:t>HAWK Platform Overview</a:t>
            </a:r>
          </a:p>
          <a:p>
            <a:r>
              <a:rPr lang="en-US" b="1" dirty="0"/>
              <a:t>On-going Missions</a:t>
            </a:r>
          </a:p>
          <a:p>
            <a:pPr lvl="1"/>
            <a:r>
              <a:rPr lang="en-US" dirty="0"/>
              <a:t>ArgoMoon</a:t>
            </a:r>
          </a:p>
          <a:p>
            <a:pPr lvl="1"/>
            <a:r>
              <a:rPr lang="en-US" dirty="0"/>
              <a:t>LICIACube</a:t>
            </a:r>
          </a:p>
          <a:p>
            <a:pPr lvl="1"/>
            <a:r>
              <a:rPr lang="en-US" dirty="0"/>
              <a:t>MARS COMM NAV</a:t>
            </a:r>
          </a:p>
          <a:p>
            <a:pPr lvl="1"/>
            <a:r>
              <a:rPr lang="en-US" dirty="0"/>
              <a:t>ANDROMEDA</a:t>
            </a:r>
          </a:p>
          <a:p>
            <a:r>
              <a:rPr lang="en-US" b="1" dirty="0"/>
              <a:t>Next Targets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1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4140-72D9-42ED-B5A0-115BC3F51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2708" y="5380252"/>
            <a:ext cx="8599078" cy="1325563"/>
          </a:xfrm>
        </p:spPr>
        <p:txBody>
          <a:bodyPr/>
          <a:lstStyle/>
          <a:p>
            <a:pPr algn="r"/>
            <a:r>
              <a:rPr lang="en-US" dirty="0"/>
              <a:t>ARGOTEC </a:t>
            </a:r>
            <a:r>
              <a:rPr lang="en-US" dirty="0">
                <a:solidFill>
                  <a:srgbClr val="434399"/>
                </a:solidFill>
              </a:rPr>
              <a:t>Company Overview</a:t>
            </a:r>
          </a:p>
        </p:txBody>
      </p:sp>
    </p:spTree>
    <p:extLst>
      <p:ext uri="{BB962C8B-B14F-4D97-AF65-F5344CB8AC3E}">
        <p14:creationId xmlns:p14="http://schemas.microsoft.com/office/powerpoint/2010/main" val="2845357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FF09-14F9-4582-AAB5-0A15C325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ARGOTEC Company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346E7-CD24-4DEE-8DEE-C7BBEB9E76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18323E-487B-4F33-BBCE-8773ED21E30C}"/>
              </a:ext>
            </a:extLst>
          </p:cNvPr>
          <p:cNvGrpSpPr/>
          <p:nvPr/>
        </p:nvGrpSpPr>
        <p:grpSpPr>
          <a:xfrm>
            <a:off x="1611977" y="2157315"/>
            <a:ext cx="6873525" cy="3364565"/>
            <a:chOff x="1376687" y="1393438"/>
            <a:chExt cx="8316965" cy="4071124"/>
          </a:xfrm>
        </p:grpSpPr>
        <p:pic>
          <p:nvPicPr>
            <p:cNvPr id="26" name="Picture 4" descr="world-map | Manlift">
              <a:extLst>
                <a:ext uri="{FF2B5EF4-FFF2-40B4-BE49-F238E27FC236}">
                  <a16:creationId xmlns:a16="http://schemas.microsoft.com/office/drawing/2014/main" id="{D730B126-39CF-499C-BC1E-EAB563FC49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62"/>
            <a:stretch/>
          </p:blipFill>
          <p:spPr bwMode="auto">
            <a:xfrm>
              <a:off x="1376687" y="1393438"/>
              <a:ext cx="8316965" cy="4071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Elemento grafico 10" descr="Segno">
              <a:extLst>
                <a:ext uri="{FF2B5EF4-FFF2-40B4-BE49-F238E27FC236}">
                  <a16:creationId xmlns:a16="http://schemas.microsoft.com/office/drawing/2014/main" id="{20CB9A94-35A8-4308-96FF-B18C28023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30895" y="1986798"/>
              <a:ext cx="291356" cy="2913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Elemento grafico 53" descr="Segno">
              <a:extLst>
                <a:ext uri="{FF2B5EF4-FFF2-40B4-BE49-F238E27FC236}">
                  <a16:creationId xmlns:a16="http://schemas.microsoft.com/office/drawing/2014/main" id="{632F4820-7C70-459D-A531-9C500D1EC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14722" y="2020293"/>
              <a:ext cx="291356" cy="2913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Elemento grafico 55" descr="Segno">
              <a:extLst>
                <a:ext uri="{FF2B5EF4-FFF2-40B4-BE49-F238E27FC236}">
                  <a16:creationId xmlns:a16="http://schemas.microsoft.com/office/drawing/2014/main" id="{20858BAB-8E61-4F8C-8DA0-5D1805FC1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656" y="2194284"/>
              <a:ext cx="291356" cy="2913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Elemento grafico 57" descr="Segno">
              <a:extLst>
                <a:ext uri="{FF2B5EF4-FFF2-40B4-BE49-F238E27FC236}">
                  <a16:creationId xmlns:a16="http://schemas.microsoft.com/office/drawing/2014/main" id="{7AFA48CE-A782-4CC3-B3F6-730A15ED2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83604" y="2370668"/>
              <a:ext cx="291356" cy="2913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507AB4-50BC-4112-8B3D-D1BBCF273A4C}"/>
              </a:ext>
            </a:extLst>
          </p:cNvPr>
          <p:cNvGrpSpPr/>
          <p:nvPr/>
        </p:nvGrpSpPr>
        <p:grpSpPr>
          <a:xfrm>
            <a:off x="8669431" y="1710115"/>
            <a:ext cx="3190916" cy="5115880"/>
            <a:chOff x="8610600" y="1573342"/>
            <a:chExt cx="3190916" cy="51158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19667E-07EA-4DB0-9DF9-80F90322283E}"/>
                </a:ext>
              </a:extLst>
            </p:cNvPr>
            <p:cNvSpPr/>
            <p:nvPr/>
          </p:nvSpPr>
          <p:spPr>
            <a:xfrm>
              <a:off x="8828714" y="1573342"/>
              <a:ext cx="2972802" cy="5115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3E0D0CF-A4A9-468F-A129-AD24FE12AFAF}"/>
                </a:ext>
              </a:extLst>
            </p:cNvPr>
            <p:cNvGrpSpPr/>
            <p:nvPr/>
          </p:nvGrpSpPr>
          <p:grpSpPr>
            <a:xfrm>
              <a:off x="8828714" y="1595990"/>
              <a:ext cx="2972802" cy="5093231"/>
              <a:chOff x="8828714" y="1595990"/>
              <a:chExt cx="2972802" cy="5093231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29EBCC0-FD28-4815-8FCC-89DB6AF3E69B}"/>
                  </a:ext>
                </a:extLst>
              </p:cNvPr>
              <p:cNvGrpSpPr/>
              <p:nvPr/>
            </p:nvGrpSpPr>
            <p:grpSpPr>
              <a:xfrm>
                <a:off x="9724681" y="1595990"/>
                <a:ext cx="1912480" cy="1314207"/>
                <a:chOff x="9724681" y="1042316"/>
                <a:chExt cx="1912480" cy="1314207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766E7DE1-E7B9-48C4-8B62-203438F477A3}"/>
                    </a:ext>
                  </a:extLst>
                </p:cNvPr>
                <p:cNvGrpSpPr/>
                <p:nvPr/>
              </p:nvGrpSpPr>
              <p:grpSpPr>
                <a:xfrm>
                  <a:off x="10535461" y="1042316"/>
                  <a:ext cx="1101700" cy="1314207"/>
                  <a:chOff x="3312121" y="1907036"/>
                  <a:chExt cx="752475" cy="897622"/>
                </a:xfrm>
                <a:effectLst/>
              </p:grpSpPr>
              <p:sp>
                <p:nvSpPr>
                  <p:cNvPr id="50" name="Freeform 84">
                    <a:extLst>
                      <a:ext uri="{FF2B5EF4-FFF2-40B4-BE49-F238E27FC236}">
                        <a16:creationId xmlns:a16="http://schemas.microsoft.com/office/drawing/2014/main" id="{8D5C2B3D-1F89-4463-82CF-5CB14F83B3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2121" y="1907036"/>
                    <a:ext cx="752475" cy="787400"/>
                  </a:xfrm>
                  <a:custGeom>
                    <a:avLst/>
                    <a:gdLst>
                      <a:gd name="T0" fmla="*/ 46 w 474"/>
                      <a:gd name="T1" fmla="*/ 150 h 496"/>
                      <a:gd name="T2" fmla="*/ 71 w 474"/>
                      <a:gd name="T3" fmla="*/ 126 h 496"/>
                      <a:gd name="T4" fmla="*/ 116 w 474"/>
                      <a:gd name="T5" fmla="*/ 141 h 496"/>
                      <a:gd name="T6" fmla="*/ 126 w 474"/>
                      <a:gd name="T7" fmla="*/ 135 h 496"/>
                      <a:gd name="T8" fmla="*/ 141 w 474"/>
                      <a:gd name="T9" fmla="*/ 181 h 496"/>
                      <a:gd name="T10" fmla="*/ 178 w 474"/>
                      <a:gd name="T11" fmla="*/ 239 h 496"/>
                      <a:gd name="T12" fmla="*/ 236 w 474"/>
                      <a:gd name="T13" fmla="*/ 306 h 496"/>
                      <a:gd name="T14" fmla="*/ 266 w 474"/>
                      <a:gd name="T15" fmla="*/ 321 h 496"/>
                      <a:gd name="T16" fmla="*/ 306 w 474"/>
                      <a:gd name="T17" fmla="*/ 355 h 496"/>
                      <a:gd name="T18" fmla="*/ 318 w 474"/>
                      <a:gd name="T19" fmla="*/ 379 h 496"/>
                      <a:gd name="T20" fmla="*/ 352 w 474"/>
                      <a:gd name="T21" fmla="*/ 395 h 496"/>
                      <a:gd name="T22" fmla="*/ 367 w 474"/>
                      <a:gd name="T23" fmla="*/ 450 h 496"/>
                      <a:gd name="T24" fmla="*/ 352 w 474"/>
                      <a:gd name="T25" fmla="*/ 465 h 496"/>
                      <a:gd name="T26" fmla="*/ 343 w 474"/>
                      <a:gd name="T27" fmla="*/ 489 h 496"/>
                      <a:gd name="T28" fmla="*/ 367 w 474"/>
                      <a:gd name="T29" fmla="*/ 489 h 496"/>
                      <a:gd name="T30" fmla="*/ 382 w 474"/>
                      <a:gd name="T31" fmla="*/ 465 h 496"/>
                      <a:gd name="T32" fmla="*/ 407 w 474"/>
                      <a:gd name="T33" fmla="*/ 450 h 496"/>
                      <a:gd name="T34" fmla="*/ 413 w 474"/>
                      <a:gd name="T35" fmla="*/ 425 h 496"/>
                      <a:gd name="T36" fmla="*/ 391 w 474"/>
                      <a:gd name="T37" fmla="*/ 407 h 496"/>
                      <a:gd name="T38" fmla="*/ 404 w 474"/>
                      <a:gd name="T39" fmla="*/ 376 h 496"/>
                      <a:gd name="T40" fmla="*/ 419 w 474"/>
                      <a:gd name="T41" fmla="*/ 364 h 496"/>
                      <a:gd name="T42" fmla="*/ 443 w 474"/>
                      <a:gd name="T43" fmla="*/ 376 h 496"/>
                      <a:gd name="T44" fmla="*/ 453 w 474"/>
                      <a:gd name="T45" fmla="*/ 395 h 496"/>
                      <a:gd name="T46" fmla="*/ 474 w 474"/>
                      <a:gd name="T47" fmla="*/ 385 h 496"/>
                      <a:gd name="T48" fmla="*/ 453 w 474"/>
                      <a:gd name="T49" fmla="*/ 349 h 496"/>
                      <a:gd name="T50" fmla="*/ 407 w 474"/>
                      <a:gd name="T51" fmla="*/ 330 h 496"/>
                      <a:gd name="T52" fmla="*/ 379 w 474"/>
                      <a:gd name="T53" fmla="*/ 315 h 496"/>
                      <a:gd name="T54" fmla="*/ 379 w 474"/>
                      <a:gd name="T55" fmla="*/ 300 h 496"/>
                      <a:gd name="T56" fmla="*/ 333 w 474"/>
                      <a:gd name="T57" fmla="*/ 285 h 496"/>
                      <a:gd name="T58" fmla="*/ 297 w 474"/>
                      <a:gd name="T59" fmla="*/ 245 h 496"/>
                      <a:gd name="T60" fmla="*/ 281 w 474"/>
                      <a:gd name="T61" fmla="*/ 199 h 496"/>
                      <a:gd name="T62" fmla="*/ 263 w 474"/>
                      <a:gd name="T63" fmla="*/ 175 h 496"/>
                      <a:gd name="T64" fmla="*/ 233 w 474"/>
                      <a:gd name="T65" fmla="*/ 156 h 496"/>
                      <a:gd name="T66" fmla="*/ 233 w 474"/>
                      <a:gd name="T67" fmla="*/ 126 h 496"/>
                      <a:gd name="T68" fmla="*/ 233 w 474"/>
                      <a:gd name="T69" fmla="*/ 104 h 496"/>
                      <a:gd name="T70" fmla="*/ 236 w 474"/>
                      <a:gd name="T71" fmla="*/ 86 h 496"/>
                      <a:gd name="T72" fmla="*/ 266 w 474"/>
                      <a:gd name="T73" fmla="*/ 80 h 496"/>
                      <a:gd name="T74" fmla="*/ 281 w 474"/>
                      <a:gd name="T75" fmla="*/ 80 h 496"/>
                      <a:gd name="T76" fmla="*/ 294 w 474"/>
                      <a:gd name="T77" fmla="*/ 65 h 496"/>
                      <a:gd name="T78" fmla="*/ 294 w 474"/>
                      <a:gd name="T79" fmla="*/ 40 h 496"/>
                      <a:gd name="T80" fmla="*/ 266 w 474"/>
                      <a:gd name="T81" fmla="*/ 28 h 496"/>
                      <a:gd name="T82" fmla="*/ 248 w 474"/>
                      <a:gd name="T83" fmla="*/ 16 h 496"/>
                      <a:gd name="T84" fmla="*/ 217 w 474"/>
                      <a:gd name="T85" fmla="*/ 3 h 496"/>
                      <a:gd name="T86" fmla="*/ 193 w 474"/>
                      <a:gd name="T87" fmla="*/ 9 h 496"/>
                      <a:gd name="T88" fmla="*/ 178 w 474"/>
                      <a:gd name="T89" fmla="*/ 0 h 496"/>
                      <a:gd name="T90" fmla="*/ 165 w 474"/>
                      <a:gd name="T91" fmla="*/ 16 h 496"/>
                      <a:gd name="T92" fmla="*/ 150 w 474"/>
                      <a:gd name="T93" fmla="*/ 28 h 496"/>
                      <a:gd name="T94" fmla="*/ 132 w 474"/>
                      <a:gd name="T95" fmla="*/ 19 h 496"/>
                      <a:gd name="T96" fmla="*/ 116 w 474"/>
                      <a:gd name="T97" fmla="*/ 28 h 496"/>
                      <a:gd name="T98" fmla="*/ 95 w 474"/>
                      <a:gd name="T99" fmla="*/ 34 h 496"/>
                      <a:gd name="T100" fmla="*/ 80 w 474"/>
                      <a:gd name="T101" fmla="*/ 16 h 496"/>
                      <a:gd name="T102" fmla="*/ 55 w 474"/>
                      <a:gd name="T103" fmla="*/ 34 h 496"/>
                      <a:gd name="T104" fmla="*/ 22 w 474"/>
                      <a:gd name="T105" fmla="*/ 40 h 496"/>
                      <a:gd name="T106" fmla="*/ 25 w 474"/>
                      <a:gd name="T107" fmla="*/ 65 h 496"/>
                      <a:gd name="T108" fmla="*/ 0 w 474"/>
                      <a:gd name="T109" fmla="*/ 74 h 496"/>
                      <a:gd name="T110" fmla="*/ 16 w 474"/>
                      <a:gd name="T111" fmla="*/ 95 h 496"/>
                      <a:gd name="T112" fmla="*/ 10 w 474"/>
                      <a:gd name="T113" fmla="*/ 126 h 496"/>
                      <a:gd name="T114" fmla="*/ 31 w 474"/>
                      <a:gd name="T115" fmla="*/ 144 h 4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74" h="496">
                        <a:moveTo>
                          <a:pt x="22" y="159"/>
                        </a:moveTo>
                        <a:lnTo>
                          <a:pt x="31" y="156"/>
                        </a:lnTo>
                        <a:lnTo>
                          <a:pt x="37" y="150"/>
                        </a:lnTo>
                        <a:lnTo>
                          <a:pt x="40" y="150"/>
                        </a:lnTo>
                        <a:lnTo>
                          <a:pt x="46" y="150"/>
                        </a:lnTo>
                        <a:lnTo>
                          <a:pt x="55" y="144"/>
                        </a:lnTo>
                        <a:lnTo>
                          <a:pt x="62" y="141"/>
                        </a:lnTo>
                        <a:lnTo>
                          <a:pt x="62" y="135"/>
                        </a:lnTo>
                        <a:lnTo>
                          <a:pt x="65" y="129"/>
                        </a:lnTo>
                        <a:lnTo>
                          <a:pt x="71" y="126"/>
                        </a:lnTo>
                        <a:lnTo>
                          <a:pt x="80" y="126"/>
                        </a:lnTo>
                        <a:lnTo>
                          <a:pt x="86" y="126"/>
                        </a:lnTo>
                        <a:lnTo>
                          <a:pt x="95" y="135"/>
                        </a:lnTo>
                        <a:lnTo>
                          <a:pt x="101" y="129"/>
                        </a:lnTo>
                        <a:lnTo>
                          <a:pt x="116" y="141"/>
                        </a:lnTo>
                        <a:lnTo>
                          <a:pt x="116" y="135"/>
                        </a:lnTo>
                        <a:lnTo>
                          <a:pt x="123" y="129"/>
                        </a:lnTo>
                        <a:lnTo>
                          <a:pt x="126" y="129"/>
                        </a:lnTo>
                        <a:lnTo>
                          <a:pt x="132" y="129"/>
                        </a:lnTo>
                        <a:lnTo>
                          <a:pt x="126" y="135"/>
                        </a:lnTo>
                        <a:lnTo>
                          <a:pt x="126" y="141"/>
                        </a:lnTo>
                        <a:lnTo>
                          <a:pt x="132" y="144"/>
                        </a:lnTo>
                        <a:lnTo>
                          <a:pt x="126" y="150"/>
                        </a:lnTo>
                        <a:lnTo>
                          <a:pt x="135" y="159"/>
                        </a:lnTo>
                        <a:lnTo>
                          <a:pt x="141" y="181"/>
                        </a:lnTo>
                        <a:lnTo>
                          <a:pt x="147" y="199"/>
                        </a:lnTo>
                        <a:lnTo>
                          <a:pt x="150" y="205"/>
                        </a:lnTo>
                        <a:lnTo>
                          <a:pt x="162" y="230"/>
                        </a:lnTo>
                        <a:lnTo>
                          <a:pt x="165" y="230"/>
                        </a:lnTo>
                        <a:lnTo>
                          <a:pt x="178" y="239"/>
                        </a:lnTo>
                        <a:lnTo>
                          <a:pt x="181" y="251"/>
                        </a:lnTo>
                        <a:lnTo>
                          <a:pt x="187" y="254"/>
                        </a:lnTo>
                        <a:lnTo>
                          <a:pt x="193" y="260"/>
                        </a:lnTo>
                        <a:lnTo>
                          <a:pt x="205" y="275"/>
                        </a:lnTo>
                        <a:lnTo>
                          <a:pt x="236" y="306"/>
                        </a:lnTo>
                        <a:lnTo>
                          <a:pt x="242" y="306"/>
                        </a:lnTo>
                        <a:lnTo>
                          <a:pt x="248" y="315"/>
                        </a:lnTo>
                        <a:lnTo>
                          <a:pt x="257" y="315"/>
                        </a:lnTo>
                        <a:lnTo>
                          <a:pt x="263" y="324"/>
                        </a:lnTo>
                        <a:lnTo>
                          <a:pt x="266" y="321"/>
                        </a:lnTo>
                        <a:lnTo>
                          <a:pt x="281" y="337"/>
                        </a:lnTo>
                        <a:lnTo>
                          <a:pt x="288" y="340"/>
                        </a:lnTo>
                        <a:lnTo>
                          <a:pt x="294" y="346"/>
                        </a:lnTo>
                        <a:lnTo>
                          <a:pt x="297" y="346"/>
                        </a:lnTo>
                        <a:lnTo>
                          <a:pt x="306" y="355"/>
                        </a:lnTo>
                        <a:lnTo>
                          <a:pt x="312" y="355"/>
                        </a:lnTo>
                        <a:lnTo>
                          <a:pt x="318" y="361"/>
                        </a:lnTo>
                        <a:lnTo>
                          <a:pt x="318" y="370"/>
                        </a:lnTo>
                        <a:lnTo>
                          <a:pt x="318" y="376"/>
                        </a:lnTo>
                        <a:lnTo>
                          <a:pt x="318" y="379"/>
                        </a:lnTo>
                        <a:lnTo>
                          <a:pt x="327" y="385"/>
                        </a:lnTo>
                        <a:lnTo>
                          <a:pt x="333" y="385"/>
                        </a:lnTo>
                        <a:lnTo>
                          <a:pt x="336" y="385"/>
                        </a:lnTo>
                        <a:lnTo>
                          <a:pt x="349" y="392"/>
                        </a:lnTo>
                        <a:lnTo>
                          <a:pt x="352" y="395"/>
                        </a:lnTo>
                        <a:lnTo>
                          <a:pt x="352" y="401"/>
                        </a:lnTo>
                        <a:lnTo>
                          <a:pt x="358" y="404"/>
                        </a:lnTo>
                        <a:lnTo>
                          <a:pt x="361" y="419"/>
                        </a:lnTo>
                        <a:lnTo>
                          <a:pt x="367" y="434"/>
                        </a:lnTo>
                        <a:lnTo>
                          <a:pt x="367" y="450"/>
                        </a:lnTo>
                        <a:lnTo>
                          <a:pt x="361" y="456"/>
                        </a:lnTo>
                        <a:lnTo>
                          <a:pt x="358" y="456"/>
                        </a:lnTo>
                        <a:lnTo>
                          <a:pt x="352" y="456"/>
                        </a:lnTo>
                        <a:lnTo>
                          <a:pt x="352" y="459"/>
                        </a:lnTo>
                        <a:lnTo>
                          <a:pt x="352" y="465"/>
                        </a:lnTo>
                        <a:lnTo>
                          <a:pt x="352" y="471"/>
                        </a:lnTo>
                        <a:lnTo>
                          <a:pt x="352" y="474"/>
                        </a:lnTo>
                        <a:lnTo>
                          <a:pt x="349" y="480"/>
                        </a:lnTo>
                        <a:lnTo>
                          <a:pt x="343" y="486"/>
                        </a:lnTo>
                        <a:lnTo>
                          <a:pt x="343" y="489"/>
                        </a:lnTo>
                        <a:lnTo>
                          <a:pt x="349" y="496"/>
                        </a:lnTo>
                        <a:lnTo>
                          <a:pt x="352" y="496"/>
                        </a:lnTo>
                        <a:lnTo>
                          <a:pt x="358" y="496"/>
                        </a:lnTo>
                        <a:lnTo>
                          <a:pt x="361" y="496"/>
                        </a:lnTo>
                        <a:lnTo>
                          <a:pt x="367" y="489"/>
                        </a:lnTo>
                        <a:lnTo>
                          <a:pt x="373" y="489"/>
                        </a:lnTo>
                        <a:lnTo>
                          <a:pt x="373" y="486"/>
                        </a:lnTo>
                        <a:lnTo>
                          <a:pt x="382" y="480"/>
                        </a:lnTo>
                        <a:lnTo>
                          <a:pt x="382" y="474"/>
                        </a:lnTo>
                        <a:lnTo>
                          <a:pt x="382" y="465"/>
                        </a:lnTo>
                        <a:lnTo>
                          <a:pt x="388" y="459"/>
                        </a:lnTo>
                        <a:lnTo>
                          <a:pt x="391" y="456"/>
                        </a:lnTo>
                        <a:lnTo>
                          <a:pt x="398" y="450"/>
                        </a:lnTo>
                        <a:lnTo>
                          <a:pt x="404" y="450"/>
                        </a:lnTo>
                        <a:lnTo>
                          <a:pt x="407" y="450"/>
                        </a:lnTo>
                        <a:lnTo>
                          <a:pt x="413" y="450"/>
                        </a:lnTo>
                        <a:lnTo>
                          <a:pt x="413" y="444"/>
                        </a:lnTo>
                        <a:lnTo>
                          <a:pt x="413" y="441"/>
                        </a:lnTo>
                        <a:lnTo>
                          <a:pt x="413" y="434"/>
                        </a:lnTo>
                        <a:lnTo>
                          <a:pt x="413" y="425"/>
                        </a:lnTo>
                        <a:lnTo>
                          <a:pt x="413" y="419"/>
                        </a:lnTo>
                        <a:lnTo>
                          <a:pt x="413" y="416"/>
                        </a:lnTo>
                        <a:lnTo>
                          <a:pt x="407" y="410"/>
                        </a:lnTo>
                        <a:lnTo>
                          <a:pt x="398" y="416"/>
                        </a:lnTo>
                        <a:lnTo>
                          <a:pt x="391" y="407"/>
                        </a:lnTo>
                        <a:lnTo>
                          <a:pt x="391" y="395"/>
                        </a:lnTo>
                        <a:lnTo>
                          <a:pt x="391" y="385"/>
                        </a:lnTo>
                        <a:lnTo>
                          <a:pt x="398" y="385"/>
                        </a:lnTo>
                        <a:lnTo>
                          <a:pt x="398" y="379"/>
                        </a:lnTo>
                        <a:lnTo>
                          <a:pt x="404" y="376"/>
                        </a:lnTo>
                        <a:lnTo>
                          <a:pt x="398" y="376"/>
                        </a:lnTo>
                        <a:lnTo>
                          <a:pt x="404" y="370"/>
                        </a:lnTo>
                        <a:lnTo>
                          <a:pt x="407" y="364"/>
                        </a:lnTo>
                        <a:lnTo>
                          <a:pt x="413" y="364"/>
                        </a:lnTo>
                        <a:lnTo>
                          <a:pt x="419" y="364"/>
                        </a:lnTo>
                        <a:lnTo>
                          <a:pt x="419" y="370"/>
                        </a:lnTo>
                        <a:lnTo>
                          <a:pt x="428" y="376"/>
                        </a:lnTo>
                        <a:lnTo>
                          <a:pt x="434" y="376"/>
                        </a:lnTo>
                        <a:lnTo>
                          <a:pt x="437" y="376"/>
                        </a:lnTo>
                        <a:lnTo>
                          <a:pt x="443" y="376"/>
                        </a:lnTo>
                        <a:lnTo>
                          <a:pt x="449" y="376"/>
                        </a:lnTo>
                        <a:lnTo>
                          <a:pt x="449" y="379"/>
                        </a:lnTo>
                        <a:lnTo>
                          <a:pt x="449" y="385"/>
                        </a:lnTo>
                        <a:lnTo>
                          <a:pt x="453" y="392"/>
                        </a:lnTo>
                        <a:lnTo>
                          <a:pt x="453" y="395"/>
                        </a:lnTo>
                        <a:lnTo>
                          <a:pt x="459" y="401"/>
                        </a:lnTo>
                        <a:lnTo>
                          <a:pt x="462" y="401"/>
                        </a:lnTo>
                        <a:lnTo>
                          <a:pt x="468" y="401"/>
                        </a:lnTo>
                        <a:lnTo>
                          <a:pt x="474" y="395"/>
                        </a:lnTo>
                        <a:lnTo>
                          <a:pt x="474" y="385"/>
                        </a:lnTo>
                        <a:lnTo>
                          <a:pt x="474" y="376"/>
                        </a:lnTo>
                        <a:lnTo>
                          <a:pt x="474" y="370"/>
                        </a:lnTo>
                        <a:lnTo>
                          <a:pt x="462" y="364"/>
                        </a:lnTo>
                        <a:lnTo>
                          <a:pt x="459" y="355"/>
                        </a:lnTo>
                        <a:lnTo>
                          <a:pt x="453" y="349"/>
                        </a:lnTo>
                        <a:lnTo>
                          <a:pt x="443" y="346"/>
                        </a:lnTo>
                        <a:lnTo>
                          <a:pt x="434" y="346"/>
                        </a:lnTo>
                        <a:lnTo>
                          <a:pt x="428" y="340"/>
                        </a:lnTo>
                        <a:lnTo>
                          <a:pt x="422" y="337"/>
                        </a:lnTo>
                        <a:lnTo>
                          <a:pt x="407" y="330"/>
                        </a:lnTo>
                        <a:lnTo>
                          <a:pt x="404" y="324"/>
                        </a:lnTo>
                        <a:lnTo>
                          <a:pt x="398" y="321"/>
                        </a:lnTo>
                        <a:lnTo>
                          <a:pt x="391" y="321"/>
                        </a:lnTo>
                        <a:lnTo>
                          <a:pt x="382" y="321"/>
                        </a:lnTo>
                        <a:lnTo>
                          <a:pt x="379" y="315"/>
                        </a:lnTo>
                        <a:lnTo>
                          <a:pt x="367" y="309"/>
                        </a:lnTo>
                        <a:lnTo>
                          <a:pt x="361" y="309"/>
                        </a:lnTo>
                        <a:lnTo>
                          <a:pt x="367" y="306"/>
                        </a:lnTo>
                        <a:lnTo>
                          <a:pt x="373" y="306"/>
                        </a:lnTo>
                        <a:lnTo>
                          <a:pt x="379" y="300"/>
                        </a:lnTo>
                        <a:lnTo>
                          <a:pt x="379" y="291"/>
                        </a:lnTo>
                        <a:lnTo>
                          <a:pt x="361" y="285"/>
                        </a:lnTo>
                        <a:lnTo>
                          <a:pt x="358" y="285"/>
                        </a:lnTo>
                        <a:lnTo>
                          <a:pt x="343" y="285"/>
                        </a:lnTo>
                        <a:lnTo>
                          <a:pt x="333" y="285"/>
                        </a:lnTo>
                        <a:lnTo>
                          <a:pt x="321" y="279"/>
                        </a:lnTo>
                        <a:lnTo>
                          <a:pt x="318" y="269"/>
                        </a:lnTo>
                        <a:lnTo>
                          <a:pt x="312" y="263"/>
                        </a:lnTo>
                        <a:lnTo>
                          <a:pt x="303" y="254"/>
                        </a:lnTo>
                        <a:lnTo>
                          <a:pt x="297" y="245"/>
                        </a:lnTo>
                        <a:lnTo>
                          <a:pt x="288" y="236"/>
                        </a:lnTo>
                        <a:lnTo>
                          <a:pt x="288" y="223"/>
                        </a:lnTo>
                        <a:lnTo>
                          <a:pt x="294" y="220"/>
                        </a:lnTo>
                        <a:lnTo>
                          <a:pt x="288" y="211"/>
                        </a:lnTo>
                        <a:lnTo>
                          <a:pt x="281" y="199"/>
                        </a:lnTo>
                        <a:lnTo>
                          <a:pt x="281" y="196"/>
                        </a:lnTo>
                        <a:lnTo>
                          <a:pt x="278" y="190"/>
                        </a:lnTo>
                        <a:lnTo>
                          <a:pt x="278" y="181"/>
                        </a:lnTo>
                        <a:lnTo>
                          <a:pt x="272" y="181"/>
                        </a:lnTo>
                        <a:lnTo>
                          <a:pt x="263" y="175"/>
                        </a:lnTo>
                        <a:lnTo>
                          <a:pt x="251" y="168"/>
                        </a:lnTo>
                        <a:lnTo>
                          <a:pt x="248" y="168"/>
                        </a:lnTo>
                        <a:lnTo>
                          <a:pt x="236" y="165"/>
                        </a:lnTo>
                        <a:lnTo>
                          <a:pt x="236" y="159"/>
                        </a:lnTo>
                        <a:lnTo>
                          <a:pt x="233" y="156"/>
                        </a:lnTo>
                        <a:lnTo>
                          <a:pt x="233" y="150"/>
                        </a:lnTo>
                        <a:lnTo>
                          <a:pt x="226" y="141"/>
                        </a:lnTo>
                        <a:lnTo>
                          <a:pt x="233" y="135"/>
                        </a:lnTo>
                        <a:lnTo>
                          <a:pt x="233" y="129"/>
                        </a:lnTo>
                        <a:lnTo>
                          <a:pt x="233" y="126"/>
                        </a:lnTo>
                        <a:lnTo>
                          <a:pt x="236" y="120"/>
                        </a:lnTo>
                        <a:lnTo>
                          <a:pt x="242" y="113"/>
                        </a:lnTo>
                        <a:lnTo>
                          <a:pt x="242" y="110"/>
                        </a:lnTo>
                        <a:lnTo>
                          <a:pt x="236" y="110"/>
                        </a:lnTo>
                        <a:lnTo>
                          <a:pt x="233" y="104"/>
                        </a:lnTo>
                        <a:lnTo>
                          <a:pt x="233" y="101"/>
                        </a:lnTo>
                        <a:lnTo>
                          <a:pt x="226" y="101"/>
                        </a:lnTo>
                        <a:lnTo>
                          <a:pt x="233" y="95"/>
                        </a:lnTo>
                        <a:lnTo>
                          <a:pt x="236" y="95"/>
                        </a:lnTo>
                        <a:lnTo>
                          <a:pt x="236" y="86"/>
                        </a:lnTo>
                        <a:lnTo>
                          <a:pt x="248" y="86"/>
                        </a:lnTo>
                        <a:lnTo>
                          <a:pt x="251" y="86"/>
                        </a:lnTo>
                        <a:lnTo>
                          <a:pt x="257" y="86"/>
                        </a:lnTo>
                        <a:lnTo>
                          <a:pt x="263" y="86"/>
                        </a:lnTo>
                        <a:lnTo>
                          <a:pt x="266" y="80"/>
                        </a:lnTo>
                        <a:lnTo>
                          <a:pt x="272" y="80"/>
                        </a:lnTo>
                        <a:lnTo>
                          <a:pt x="272" y="74"/>
                        </a:lnTo>
                        <a:lnTo>
                          <a:pt x="278" y="74"/>
                        </a:lnTo>
                        <a:lnTo>
                          <a:pt x="281" y="74"/>
                        </a:lnTo>
                        <a:lnTo>
                          <a:pt x="281" y="80"/>
                        </a:lnTo>
                        <a:lnTo>
                          <a:pt x="288" y="86"/>
                        </a:lnTo>
                        <a:lnTo>
                          <a:pt x="288" y="74"/>
                        </a:lnTo>
                        <a:lnTo>
                          <a:pt x="294" y="74"/>
                        </a:lnTo>
                        <a:lnTo>
                          <a:pt x="297" y="71"/>
                        </a:lnTo>
                        <a:lnTo>
                          <a:pt x="294" y="65"/>
                        </a:lnTo>
                        <a:lnTo>
                          <a:pt x="288" y="58"/>
                        </a:lnTo>
                        <a:lnTo>
                          <a:pt x="297" y="55"/>
                        </a:lnTo>
                        <a:lnTo>
                          <a:pt x="297" y="49"/>
                        </a:lnTo>
                        <a:lnTo>
                          <a:pt x="294" y="43"/>
                        </a:lnTo>
                        <a:lnTo>
                          <a:pt x="294" y="40"/>
                        </a:lnTo>
                        <a:lnTo>
                          <a:pt x="294" y="34"/>
                        </a:lnTo>
                        <a:lnTo>
                          <a:pt x="288" y="34"/>
                        </a:lnTo>
                        <a:lnTo>
                          <a:pt x="281" y="28"/>
                        </a:lnTo>
                        <a:lnTo>
                          <a:pt x="272" y="28"/>
                        </a:lnTo>
                        <a:lnTo>
                          <a:pt x="266" y="28"/>
                        </a:lnTo>
                        <a:lnTo>
                          <a:pt x="263" y="28"/>
                        </a:lnTo>
                        <a:lnTo>
                          <a:pt x="257" y="28"/>
                        </a:lnTo>
                        <a:lnTo>
                          <a:pt x="251" y="25"/>
                        </a:lnTo>
                        <a:lnTo>
                          <a:pt x="248" y="19"/>
                        </a:lnTo>
                        <a:lnTo>
                          <a:pt x="248" y="16"/>
                        </a:lnTo>
                        <a:lnTo>
                          <a:pt x="242" y="9"/>
                        </a:lnTo>
                        <a:lnTo>
                          <a:pt x="236" y="3"/>
                        </a:lnTo>
                        <a:lnTo>
                          <a:pt x="226" y="3"/>
                        </a:lnTo>
                        <a:lnTo>
                          <a:pt x="220" y="3"/>
                        </a:lnTo>
                        <a:lnTo>
                          <a:pt x="217" y="3"/>
                        </a:lnTo>
                        <a:lnTo>
                          <a:pt x="211" y="3"/>
                        </a:lnTo>
                        <a:lnTo>
                          <a:pt x="205" y="0"/>
                        </a:lnTo>
                        <a:lnTo>
                          <a:pt x="202" y="0"/>
                        </a:lnTo>
                        <a:lnTo>
                          <a:pt x="202" y="3"/>
                        </a:lnTo>
                        <a:lnTo>
                          <a:pt x="193" y="9"/>
                        </a:lnTo>
                        <a:lnTo>
                          <a:pt x="187" y="9"/>
                        </a:lnTo>
                        <a:lnTo>
                          <a:pt x="181" y="9"/>
                        </a:lnTo>
                        <a:lnTo>
                          <a:pt x="181" y="3"/>
                        </a:lnTo>
                        <a:lnTo>
                          <a:pt x="181" y="0"/>
                        </a:lnTo>
                        <a:lnTo>
                          <a:pt x="178" y="0"/>
                        </a:lnTo>
                        <a:lnTo>
                          <a:pt x="171" y="0"/>
                        </a:lnTo>
                        <a:lnTo>
                          <a:pt x="171" y="3"/>
                        </a:lnTo>
                        <a:lnTo>
                          <a:pt x="171" y="9"/>
                        </a:lnTo>
                        <a:lnTo>
                          <a:pt x="171" y="16"/>
                        </a:lnTo>
                        <a:lnTo>
                          <a:pt x="165" y="16"/>
                        </a:lnTo>
                        <a:lnTo>
                          <a:pt x="162" y="9"/>
                        </a:lnTo>
                        <a:lnTo>
                          <a:pt x="156" y="16"/>
                        </a:lnTo>
                        <a:lnTo>
                          <a:pt x="150" y="19"/>
                        </a:lnTo>
                        <a:lnTo>
                          <a:pt x="156" y="25"/>
                        </a:lnTo>
                        <a:lnTo>
                          <a:pt x="150" y="28"/>
                        </a:lnTo>
                        <a:lnTo>
                          <a:pt x="147" y="25"/>
                        </a:lnTo>
                        <a:lnTo>
                          <a:pt x="141" y="25"/>
                        </a:lnTo>
                        <a:lnTo>
                          <a:pt x="135" y="25"/>
                        </a:lnTo>
                        <a:lnTo>
                          <a:pt x="132" y="25"/>
                        </a:lnTo>
                        <a:lnTo>
                          <a:pt x="132" y="19"/>
                        </a:lnTo>
                        <a:lnTo>
                          <a:pt x="126" y="16"/>
                        </a:lnTo>
                        <a:lnTo>
                          <a:pt x="123" y="16"/>
                        </a:lnTo>
                        <a:lnTo>
                          <a:pt x="123" y="19"/>
                        </a:lnTo>
                        <a:lnTo>
                          <a:pt x="123" y="28"/>
                        </a:lnTo>
                        <a:lnTo>
                          <a:pt x="116" y="28"/>
                        </a:lnTo>
                        <a:lnTo>
                          <a:pt x="110" y="34"/>
                        </a:lnTo>
                        <a:lnTo>
                          <a:pt x="107" y="40"/>
                        </a:lnTo>
                        <a:lnTo>
                          <a:pt x="107" y="43"/>
                        </a:lnTo>
                        <a:lnTo>
                          <a:pt x="101" y="40"/>
                        </a:lnTo>
                        <a:lnTo>
                          <a:pt x="95" y="34"/>
                        </a:lnTo>
                        <a:lnTo>
                          <a:pt x="92" y="28"/>
                        </a:lnTo>
                        <a:lnTo>
                          <a:pt x="92" y="25"/>
                        </a:lnTo>
                        <a:lnTo>
                          <a:pt x="92" y="19"/>
                        </a:lnTo>
                        <a:lnTo>
                          <a:pt x="86" y="16"/>
                        </a:lnTo>
                        <a:lnTo>
                          <a:pt x="80" y="16"/>
                        </a:lnTo>
                        <a:lnTo>
                          <a:pt x="77" y="19"/>
                        </a:lnTo>
                        <a:lnTo>
                          <a:pt x="77" y="25"/>
                        </a:lnTo>
                        <a:lnTo>
                          <a:pt x="71" y="34"/>
                        </a:lnTo>
                        <a:lnTo>
                          <a:pt x="65" y="34"/>
                        </a:lnTo>
                        <a:lnTo>
                          <a:pt x="55" y="34"/>
                        </a:lnTo>
                        <a:lnTo>
                          <a:pt x="52" y="28"/>
                        </a:lnTo>
                        <a:lnTo>
                          <a:pt x="31" y="34"/>
                        </a:lnTo>
                        <a:lnTo>
                          <a:pt x="25" y="34"/>
                        </a:lnTo>
                        <a:lnTo>
                          <a:pt x="25" y="40"/>
                        </a:lnTo>
                        <a:lnTo>
                          <a:pt x="22" y="40"/>
                        </a:lnTo>
                        <a:lnTo>
                          <a:pt x="22" y="43"/>
                        </a:lnTo>
                        <a:lnTo>
                          <a:pt x="25" y="49"/>
                        </a:lnTo>
                        <a:lnTo>
                          <a:pt x="25" y="55"/>
                        </a:lnTo>
                        <a:lnTo>
                          <a:pt x="31" y="58"/>
                        </a:lnTo>
                        <a:lnTo>
                          <a:pt x="25" y="65"/>
                        </a:lnTo>
                        <a:lnTo>
                          <a:pt x="22" y="71"/>
                        </a:lnTo>
                        <a:lnTo>
                          <a:pt x="16" y="74"/>
                        </a:lnTo>
                        <a:lnTo>
                          <a:pt x="10" y="74"/>
                        </a:lnTo>
                        <a:lnTo>
                          <a:pt x="7" y="74"/>
                        </a:lnTo>
                        <a:lnTo>
                          <a:pt x="0" y="74"/>
                        </a:lnTo>
                        <a:lnTo>
                          <a:pt x="0" y="80"/>
                        </a:lnTo>
                        <a:lnTo>
                          <a:pt x="7" y="86"/>
                        </a:lnTo>
                        <a:lnTo>
                          <a:pt x="10" y="86"/>
                        </a:lnTo>
                        <a:lnTo>
                          <a:pt x="16" y="89"/>
                        </a:lnTo>
                        <a:lnTo>
                          <a:pt x="16" y="95"/>
                        </a:lnTo>
                        <a:lnTo>
                          <a:pt x="16" y="101"/>
                        </a:lnTo>
                        <a:lnTo>
                          <a:pt x="10" y="104"/>
                        </a:lnTo>
                        <a:lnTo>
                          <a:pt x="10" y="110"/>
                        </a:lnTo>
                        <a:lnTo>
                          <a:pt x="10" y="120"/>
                        </a:lnTo>
                        <a:lnTo>
                          <a:pt x="10" y="126"/>
                        </a:lnTo>
                        <a:lnTo>
                          <a:pt x="16" y="135"/>
                        </a:lnTo>
                        <a:lnTo>
                          <a:pt x="22" y="135"/>
                        </a:lnTo>
                        <a:lnTo>
                          <a:pt x="31" y="135"/>
                        </a:lnTo>
                        <a:lnTo>
                          <a:pt x="37" y="141"/>
                        </a:lnTo>
                        <a:lnTo>
                          <a:pt x="31" y="144"/>
                        </a:lnTo>
                        <a:lnTo>
                          <a:pt x="31" y="150"/>
                        </a:lnTo>
                        <a:lnTo>
                          <a:pt x="25" y="156"/>
                        </a:lnTo>
                        <a:lnTo>
                          <a:pt x="22" y="159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8100" cap="flat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51" name="Freeform 58">
                    <a:extLst>
                      <a:ext uri="{FF2B5EF4-FFF2-40B4-BE49-F238E27FC236}">
                        <a16:creationId xmlns:a16="http://schemas.microsoft.com/office/drawing/2014/main" id="{6062F5A5-0FA4-4F9D-83D8-156944EC45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49085" y="2382385"/>
                    <a:ext cx="111125" cy="188913"/>
                  </a:xfrm>
                  <a:custGeom>
                    <a:avLst/>
                    <a:gdLst>
                      <a:gd name="T0" fmla="*/ 3 w 70"/>
                      <a:gd name="T1" fmla="*/ 15 h 119"/>
                      <a:gd name="T2" fmla="*/ 9 w 70"/>
                      <a:gd name="T3" fmla="*/ 21 h 119"/>
                      <a:gd name="T4" fmla="*/ 15 w 70"/>
                      <a:gd name="T5" fmla="*/ 15 h 119"/>
                      <a:gd name="T6" fmla="*/ 24 w 70"/>
                      <a:gd name="T7" fmla="*/ 15 h 119"/>
                      <a:gd name="T8" fmla="*/ 30 w 70"/>
                      <a:gd name="T9" fmla="*/ 15 h 119"/>
                      <a:gd name="T10" fmla="*/ 34 w 70"/>
                      <a:gd name="T11" fmla="*/ 9 h 119"/>
                      <a:gd name="T12" fmla="*/ 40 w 70"/>
                      <a:gd name="T13" fmla="*/ 9 h 119"/>
                      <a:gd name="T14" fmla="*/ 46 w 70"/>
                      <a:gd name="T15" fmla="*/ 9 h 119"/>
                      <a:gd name="T16" fmla="*/ 46 w 70"/>
                      <a:gd name="T17" fmla="*/ 6 h 119"/>
                      <a:gd name="T18" fmla="*/ 49 w 70"/>
                      <a:gd name="T19" fmla="*/ 6 h 119"/>
                      <a:gd name="T20" fmla="*/ 55 w 70"/>
                      <a:gd name="T21" fmla="*/ 0 h 119"/>
                      <a:gd name="T22" fmla="*/ 55 w 70"/>
                      <a:gd name="T23" fmla="*/ 6 h 119"/>
                      <a:gd name="T24" fmla="*/ 61 w 70"/>
                      <a:gd name="T25" fmla="*/ 9 h 119"/>
                      <a:gd name="T26" fmla="*/ 64 w 70"/>
                      <a:gd name="T27" fmla="*/ 15 h 119"/>
                      <a:gd name="T28" fmla="*/ 61 w 70"/>
                      <a:gd name="T29" fmla="*/ 15 h 119"/>
                      <a:gd name="T30" fmla="*/ 64 w 70"/>
                      <a:gd name="T31" fmla="*/ 21 h 119"/>
                      <a:gd name="T32" fmla="*/ 64 w 70"/>
                      <a:gd name="T33" fmla="*/ 24 h 119"/>
                      <a:gd name="T34" fmla="*/ 70 w 70"/>
                      <a:gd name="T35" fmla="*/ 24 h 119"/>
                      <a:gd name="T36" fmla="*/ 70 w 70"/>
                      <a:gd name="T37" fmla="*/ 30 h 119"/>
                      <a:gd name="T38" fmla="*/ 64 w 70"/>
                      <a:gd name="T39" fmla="*/ 40 h 119"/>
                      <a:gd name="T40" fmla="*/ 70 w 70"/>
                      <a:gd name="T41" fmla="*/ 40 h 119"/>
                      <a:gd name="T42" fmla="*/ 70 w 70"/>
                      <a:gd name="T43" fmla="*/ 46 h 119"/>
                      <a:gd name="T44" fmla="*/ 64 w 70"/>
                      <a:gd name="T45" fmla="*/ 49 h 119"/>
                      <a:gd name="T46" fmla="*/ 61 w 70"/>
                      <a:gd name="T47" fmla="*/ 49 h 119"/>
                      <a:gd name="T48" fmla="*/ 61 w 70"/>
                      <a:gd name="T49" fmla="*/ 55 h 119"/>
                      <a:gd name="T50" fmla="*/ 61 w 70"/>
                      <a:gd name="T51" fmla="*/ 61 h 119"/>
                      <a:gd name="T52" fmla="*/ 61 w 70"/>
                      <a:gd name="T53" fmla="*/ 64 h 119"/>
                      <a:gd name="T54" fmla="*/ 61 w 70"/>
                      <a:gd name="T55" fmla="*/ 70 h 119"/>
                      <a:gd name="T56" fmla="*/ 61 w 70"/>
                      <a:gd name="T57" fmla="*/ 76 h 119"/>
                      <a:gd name="T58" fmla="*/ 55 w 70"/>
                      <a:gd name="T59" fmla="*/ 85 h 119"/>
                      <a:gd name="T60" fmla="*/ 55 w 70"/>
                      <a:gd name="T61" fmla="*/ 95 h 119"/>
                      <a:gd name="T62" fmla="*/ 55 w 70"/>
                      <a:gd name="T63" fmla="*/ 107 h 119"/>
                      <a:gd name="T64" fmla="*/ 55 w 70"/>
                      <a:gd name="T65" fmla="*/ 110 h 119"/>
                      <a:gd name="T66" fmla="*/ 49 w 70"/>
                      <a:gd name="T67" fmla="*/ 116 h 119"/>
                      <a:gd name="T68" fmla="*/ 46 w 70"/>
                      <a:gd name="T69" fmla="*/ 110 h 119"/>
                      <a:gd name="T70" fmla="*/ 40 w 70"/>
                      <a:gd name="T71" fmla="*/ 110 h 119"/>
                      <a:gd name="T72" fmla="*/ 30 w 70"/>
                      <a:gd name="T73" fmla="*/ 107 h 119"/>
                      <a:gd name="T74" fmla="*/ 24 w 70"/>
                      <a:gd name="T75" fmla="*/ 110 h 119"/>
                      <a:gd name="T76" fmla="*/ 24 w 70"/>
                      <a:gd name="T77" fmla="*/ 116 h 119"/>
                      <a:gd name="T78" fmla="*/ 24 w 70"/>
                      <a:gd name="T79" fmla="*/ 119 h 119"/>
                      <a:gd name="T80" fmla="*/ 18 w 70"/>
                      <a:gd name="T81" fmla="*/ 119 h 119"/>
                      <a:gd name="T82" fmla="*/ 15 w 70"/>
                      <a:gd name="T83" fmla="*/ 119 h 119"/>
                      <a:gd name="T84" fmla="*/ 3 w 70"/>
                      <a:gd name="T85" fmla="*/ 116 h 119"/>
                      <a:gd name="T86" fmla="*/ 3 w 70"/>
                      <a:gd name="T87" fmla="*/ 110 h 119"/>
                      <a:gd name="T88" fmla="*/ 3 w 70"/>
                      <a:gd name="T89" fmla="*/ 107 h 119"/>
                      <a:gd name="T90" fmla="*/ 0 w 70"/>
                      <a:gd name="T91" fmla="*/ 101 h 119"/>
                      <a:gd name="T92" fmla="*/ 3 w 70"/>
                      <a:gd name="T93" fmla="*/ 91 h 119"/>
                      <a:gd name="T94" fmla="*/ 0 w 70"/>
                      <a:gd name="T95" fmla="*/ 85 h 119"/>
                      <a:gd name="T96" fmla="*/ 3 w 70"/>
                      <a:gd name="T97" fmla="*/ 85 h 119"/>
                      <a:gd name="T98" fmla="*/ 9 w 70"/>
                      <a:gd name="T99" fmla="*/ 79 h 119"/>
                      <a:gd name="T100" fmla="*/ 9 w 70"/>
                      <a:gd name="T101" fmla="*/ 76 h 119"/>
                      <a:gd name="T102" fmla="*/ 9 w 70"/>
                      <a:gd name="T103" fmla="*/ 70 h 119"/>
                      <a:gd name="T104" fmla="*/ 15 w 70"/>
                      <a:gd name="T105" fmla="*/ 64 h 119"/>
                      <a:gd name="T106" fmla="*/ 18 w 70"/>
                      <a:gd name="T107" fmla="*/ 61 h 119"/>
                      <a:gd name="T108" fmla="*/ 9 w 70"/>
                      <a:gd name="T109" fmla="*/ 61 h 119"/>
                      <a:gd name="T110" fmla="*/ 3 w 70"/>
                      <a:gd name="T111" fmla="*/ 61 h 119"/>
                      <a:gd name="T112" fmla="*/ 3 w 70"/>
                      <a:gd name="T113" fmla="*/ 49 h 119"/>
                      <a:gd name="T114" fmla="*/ 3 w 70"/>
                      <a:gd name="T115" fmla="*/ 46 h 119"/>
                      <a:gd name="T116" fmla="*/ 0 w 70"/>
                      <a:gd name="T117" fmla="*/ 33 h 119"/>
                      <a:gd name="T118" fmla="*/ 0 w 70"/>
                      <a:gd name="T119" fmla="*/ 30 h 119"/>
                      <a:gd name="T120" fmla="*/ 0 w 70"/>
                      <a:gd name="T121" fmla="*/ 24 h 119"/>
                      <a:gd name="T122" fmla="*/ 3 w 70"/>
                      <a:gd name="T123" fmla="*/ 21 h 119"/>
                      <a:gd name="T124" fmla="*/ 3 w 70"/>
                      <a:gd name="T125" fmla="*/ 15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70" h="119">
                        <a:moveTo>
                          <a:pt x="3" y="15"/>
                        </a:moveTo>
                        <a:lnTo>
                          <a:pt x="9" y="21"/>
                        </a:lnTo>
                        <a:lnTo>
                          <a:pt x="15" y="15"/>
                        </a:lnTo>
                        <a:lnTo>
                          <a:pt x="24" y="15"/>
                        </a:lnTo>
                        <a:lnTo>
                          <a:pt x="30" y="15"/>
                        </a:lnTo>
                        <a:lnTo>
                          <a:pt x="34" y="9"/>
                        </a:lnTo>
                        <a:lnTo>
                          <a:pt x="40" y="9"/>
                        </a:lnTo>
                        <a:lnTo>
                          <a:pt x="46" y="9"/>
                        </a:lnTo>
                        <a:lnTo>
                          <a:pt x="46" y="6"/>
                        </a:lnTo>
                        <a:lnTo>
                          <a:pt x="49" y="6"/>
                        </a:lnTo>
                        <a:lnTo>
                          <a:pt x="55" y="0"/>
                        </a:lnTo>
                        <a:lnTo>
                          <a:pt x="55" y="6"/>
                        </a:lnTo>
                        <a:lnTo>
                          <a:pt x="61" y="9"/>
                        </a:lnTo>
                        <a:lnTo>
                          <a:pt x="64" y="15"/>
                        </a:lnTo>
                        <a:lnTo>
                          <a:pt x="61" y="15"/>
                        </a:lnTo>
                        <a:lnTo>
                          <a:pt x="64" y="21"/>
                        </a:lnTo>
                        <a:lnTo>
                          <a:pt x="64" y="24"/>
                        </a:lnTo>
                        <a:lnTo>
                          <a:pt x="70" y="24"/>
                        </a:lnTo>
                        <a:lnTo>
                          <a:pt x="70" y="30"/>
                        </a:lnTo>
                        <a:lnTo>
                          <a:pt x="64" y="40"/>
                        </a:lnTo>
                        <a:lnTo>
                          <a:pt x="70" y="40"/>
                        </a:lnTo>
                        <a:lnTo>
                          <a:pt x="70" y="46"/>
                        </a:lnTo>
                        <a:lnTo>
                          <a:pt x="64" y="49"/>
                        </a:lnTo>
                        <a:lnTo>
                          <a:pt x="61" y="49"/>
                        </a:lnTo>
                        <a:lnTo>
                          <a:pt x="61" y="55"/>
                        </a:lnTo>
                        <a:lnTo>
                          <a:pt x="61" y="61"/>
                        </a:lnTo>
                        <a:lnTo>
                          <a:pt x="61" y="64"/>
                        </a:lnTo>
                        <a:lnTo>
                          <a:pt x="61" y="70"/>
                        </a:lnTo>
                        <a:lnTo>
                          <a:pt x="61" y="76"/>
                        </a:lnTo>
                        <a:lnTo>
                          <a:pt x="55" y="85"/>
                        </a:lnTo>
                        <a:lnTo>
                          <a:pt x="55" y="95"/>
                        </a:lnTo>
                        <a:lnTo>
                          <a:pt x="55" y="107"/>
                        </a:lnTo>
                        <a:lnTo>
                          <a:pt x="55" y="110"/>
                        </a:lnTo>
                        <a:lnTo>
                          <a:pt x="49" y="116"/>
                        </a:lnTo>
                        <a:lnTo>
                          <a:pt x="46" y="110"/>
                        </a:lnTo>
                        <a:lnTo>
                          <a:pt x="40" y="110"/>
                        </a:lnTo>
                        <a:lnTo>
                          <a:pt x="30" y="107"/>
                        </a:lnTo>
                        <a:lnTo>
                          <a:pt x="24" y="110"/>
                        </a:lnTo>
                        <a:lnTo>
                          <a:pt x="24" y="116"/>
                        </a:lnTo>
                        <a:lnTo>
                          <a:pt x="24" y="119"/>
                        </a:lnTo>
                        <a:lnTo>
                          <a:pt x="18" y="119"/>
                        </a:lnTo>
                        <a:lnTo>
                          <a:pt x="15" y="119"/>
                        </a:lnTo>
                        <a:lnTo>
                          <a:pt x="3" y="116"/>
                        </a:lnTo>
                        <a:lnTo>
                          <a:pt x="3" y="110"/>
                        </a:lnTo>
                        <a:lnTo>
                          <a:pt x="3" y="107"/>
                        </a:lnTo>
                        <a:lnTo>
                          <a:pt x="0" y="101"/>
                        </a:lnTo>
                        <a:lnTo>
                          <a:pt x="3" y="91"/>
                        </a:lnTo>
                        <a:lnTo>
                          <a:pt x="0" y="85"/>
                        </a:lnTo>
                        <a:lnTo>
                          <a:pt x="3" y="85"/>
                        </a:lnTo>
                        <a:lnTo>
                          <a:pt x="9" y="79"/>
                        </a:lnTo>
                        <a:lnTo>
                          <a:pt x="9" y="76"/>
                        </a:lnTo>
                        <a:lnTo>
                          <a:pt x="9" y="70"/>
                        </a:lnTo>
                        <a:lnTo>
                          <a:pt x="15" y="64"/>
                        </a:lnTo>
                        <a:lnTo>
                          <a:pt x="18" y="61"/>
                        </a:lnTo>
                        <a:lnTo>
                          <a:pt x="9" y="61"/>
                        </a:lnTo>
                        <a:lnTo>
                          <a:pt x="3" y="61"/>
                        </a:lnTo>
                        <a:lnTo>
                          <a:pt x="3" y="49"/>
                        </a:lnTo>
                        <a:lnTo>
                          <a:pt x="3" y="46"/>
                        </a:lnTo>
                        <a:lnTo>
                          <a:pt x="0" y="33"/>
                        </a:lnTo>
                        <a:lnTo>
                          <a:pt x="0" y="30"/>
                        </a:lnTo>
                        <a:lnTo>
                          <a:pt x="0" y="24"/>
                        </a:lnTo>
                        <a:lnTo>
                          <a:pt x="3" y="21"/>
                        </a:lnTo>
                        <a:lnTo>
                          <a:pt x="3" y="15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8100" cap="flat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Freeform 60">
                    <a:extLst>
                      <a:ext uri="{FF2B5EF4-FFF2-40B4-BE49-F238E27FC236}">
                        <a16:creationId xmlns:a16="http://schemas.microsoft.com/office/drawing/2014/main" id="{65091739-1DC2-451B-B973-8DC5A9173E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20546" y="2658608"/>
                    <a:ext cx="222250" cy="146050"/>
                  </a:xfrm>
                  <a:custGeom>
                    <a:avLst/>
                    <a:gdLst>
                      <a:gd name="T0" fmla="*/ 140 w 140"/>
                      <a:gd name="T1" fmla="*/ 6 h 92"/>
                      <a:gd name="T2" fmla="*/ 140 w 140"/>
                      <a:gd name="T3" fmla="*/ 12 h 92"/>
                      <a:gd name="T4" fmla="*/ 140 w 140"/>
                      <a:gd name="T5" fmla="*/ 15 h 92"/>
                      <a:gd name="T6" fmla="*/ 134 w 140"/>
                      <a:gd name="T7" fmla="*/ 28 h 92"/>
                      <a:gd name="T8" fmla="*/ 131 w 140"/>
                      <a:gd name="T9" fmla="*/ 28 h 92"/>
                      <a:gd name="T10" fmla="*/ 125 w 140"/>
                      <a:gd name="T11" fmla="*/ 31 h 92"/>
                      <a:gd name="T12" fmla="*/ 125 w 140"/>
                      <a:gd name="T13" fmla="*/ 37 h 92"/>
                      <a:gd name="T14" fmla="*/ 125 w 140"/>
                      <a:gd name="T15" fmla="*/ 43 h 92"/>
                      <a:gd name="T16" fmla="*/ 125 w 140"/>
                      <a:gd name="T17" fmla="*/ 46 h 92"/>
                      <a:gd name="T18" fmla="*/ 119 w 140"/>
                      <a:gd name="T19" fmla="*/ 52 h 92"/>
                      <a:gd name="T20" fmla="*/ 119 w 140"/>
                      <a:gd name="T21" fmla="*/ 55 h 92"/>
                      <a:gd name="T22" fmla="*/ 119 w 140"/>
                      <a:gd name="T23" fmla="*/ 61 h 92"/>
                      <a:gd name="T24" fmla="*/ 125 w 140"/>
                      <a:gd name="T25" fmla="*/ 61 h 92"/>
                      <a:gd name="T26" fmla="*/ 119 w 140"/>
                      <a:gd name="T27" fmla="*/ 67 h 92"/>
                      <a:gd name="T28" fmla="*/ 125 w 140"/>
                      <a:gd name="T29" fmla="*/ 67 h 92"/>
                      <a:gd name="T30" fmla="*/ 125 w 140"/>
                      <a:gd name="T31" fmla="*/ 76 h 92"/>
                      <a:gd name="T32" fmla="*/ 116 w 140"/>
                      <a:gd name="T33" fmla="*/ 83 h 92"/>
                      <a:gd name="T34" fmla="*/ 116 w 140"/>
                      <a:gd name="T35" fmla="*/ 92 h 92"/>
                      <a:gd name="T36" fmla="*/ 104 w 140"/>
                      <a:gd name="T37" fmla="*/ 86 h 92"/>
                      <a:gd name="T38" fmla="*/ 98 w 140"/>
                      <a:gd name="T39" fmla="*/ 92 h 92"/>
                      <a:gd name="T40" fmla="*/ 89 w 140"/>
                      <a:gd name="T41" fmla="*/ 86 h 92"/>
                      <a:gd name="T42" fmla="*/ 86 w 140"/>
                      <a:gd name="T43" fmla="*/ 76 h 92"/>
                      <a:gd name="T44" fmla="*/ 86 w 140"/>
                      <a:gd name="T45" fmla="*/ 70 h 92"/>
                      <a:gd name="T46" fmla="*/ 73 w 140"/>
                      <a:gd name="T47" fmla="*/ 67 h 92"/>
                      <a:gd name="T48" fmla="*/ 64 w 140"/>
                      <a:gd name="T49" fmla="*/ 67 h 92"/>
                      <a:gd name="T50" fmla="*/ 61 w 140"/>
                      <a:gd name="T51" fmla="*/ 61 h 92"/>
                      <a:gd name="T52" fmla="*/ 49 w 140"/>
                      <a:gd name="T53" fmla="*/ 61 h 92"/>
                      <a:gd name="T54" fmla="*/ 46 w 140"/>
                      <a:gd name="T55" fmla="*/ 52 h 92"/>
                      <a:gd name="T56" fmla="*/ 40 w 140"/>
                      <a:gd name="T57" fmla="*/ 46 h 92"/>
                      <a:gd name="T58" fmla="*/ 24 w 140"/>
                      <a:gd name="T59" fmla="*/ 43 h 92"/>
                      <a:gd name="T60" fmla="*/ 18 w 140"/>
                      <a:gd name="T61" fmla="*/ 37 h 92"/>
                      <a:gd name="T62" fmla="*/ 15 w 140"/>
                      <a:gd name="T63" fmla="*/ 37 h 92"/>
                      <a:gd name="T64" fmla="*/ 3 w 140"/>
                      <a:gd name="T65" fmla="*/ 31 h 92"/>
                      <a:gd name="T66" fmla="*/ 0 w 140"/>
                      <a:gd name="T67" fmla="*/ 28 h 92"/>
                      <a:gd name="T68" fmla="*/ 0 w 140"/>
                      <a:gd name="T69" fmla="*/ 21 h 92"/>
                      <a:gd name="T70" fmla="*/ 3 w 140"/>
                      <a:gd name="T71" fmla="*/ 15 h 92"/>
                      <a:gd name="T72" fmla="*/ 3 w 140"/>
                      <a:gd name="T73" fmla="*/ 6 h 92"/>
                      <a:gd name="T74" fmla="*/ 9 w 140"/>
                      <a:gd name="T75" fmla="*/ 6 h 92"/>
                      <a:gd name="T76" fmla="*/ 15 w 140"/>
                      <a:gd name="T77" fmla="*/ 0 h 92"/>
                      <a:gd name="T78" fmla="*/ 18 w 140"/>
                      <a:gd name="T79" fmla="*/ 6 h 92"/>
                      <a:gd name="T80" fmla="*/ 18 w 140"/>
                      <a:gd name="T81" fmla="*/ 12 h 92"/>
                      <a:gd name="T82" fmla="*/ 31 w 140"/>
                      <a:gd name="T83" fmla="*/ 6 h 92"/>
                      <a:gd name="T84" fmla="*/ 40 w 140"/>
                      <a:gd name="T85" fmla="*/ 6 h 92"/>
                      <a:gd name="T86" fmla="*/ 46 w 140"/>
                      <a:gd name="T87" fmla="*/ 12 h 92"/>
                      <a:gd name="T88" fmla="*/ 55 w 140"/>
                      <a:gd name="T89" fmla="*/ 15 h 92"/>
                      <a:gd name="T90" fmla="*/ 64 w 140"/>
                      <a:gd name="T91" fmla="*/ 21 h 92"/>
                      <a:gd name="T92" fmla="*/ 73 w 140"/>
                      <a:gd name="T93" fmla="*/ 21 h 92"/>
                      <a:gd name="T94" fmla="*/ 86 w 140"/>
                      <a:gd name="T95" fmla="*/ 15 h 92"/>
                      <a:gd name="T96" fmla="*/ 89 w 140"/>
                      <a:gd name="T97" fmla="*/ 15 h 92"/>
                      <a:gd name="T98" fmla="*/ 95 w 140"/>
                      <a:gd name="T99" fmla="*/ 15 h 92"/>
                      <a:gd name="T100" fmla="*/ 98 w 140"/>
                      <a:gd name="T101" fmla="*/ 15 h 92"/>
                      <a:gd name="T102" fmla="*/ 104 w 140"/>
                      <a:gd name="T103" fmla="*/ 12 h 92"/>
                      <a:gd name="T104" fmla="*/ 110 w 140"/>
                      <a:gd name="T105" fmla="*/ 12 h 92"/>
                      <a:gd name="T106" fmla="*/ 116 w 140"/>
                      <a:gd name="T107" fmla="*/ 15 h 92"/>
                      <a:gd name="T108" fmla="*/ 119 w 140"/>
                      <a:gd name="T109" fmla="*/ 12 h 92"/>
                      <a:gd name="T110" fmla="*/ 131 w 140"/>
                      <a:gd name="T111" fmla="*/ 12 h 92"/>
                      <a:gd name="T112" fmla="*/ 140 w 140"/>
                      <a:gd name="T113" fmla="*/ 6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40" h="92">
                        <a:moveTo>
                          <a:pt x="140" y="6"/>
                        </a:moveTo>
                        <a:lnTo>
                          <a:pt x="140" y="12"/>
                        </a:lnTo>
                        <a:lnTo>
                          <a:pt x="140" y="15"/>
                        </a:lnTo>
                        <a:lnTo>
                          <a:pt x="134" y="28"/>
                        </a:lnTo>
                        <a:lnTo>
                          <a:pt x="131" y="28"/>
                        </a:lnTo>
                        <a:lnTo>
                          <a:pt x="125" y="31"/>
                        </a:lnTo>
                        <a:lnTo>
                          <a:pt x="125" y="37"/>
                        </a:lnTo>
                        <a:lnTo>
                          <a:pt x="125" y="43"/>
                        </a:lnTo>
                        <a:lnTo>
                          <a:pt x="125" y="46"/>
                        </a:lnTo>
                        <a:lnTo>
                          <a:pt x="119" y="52"/>
                        </a:lnTo>
                        <a:lnTo>
                          <a:pt x="119" y="55"/>
                        </a:lnTo>
                        <a:lnTo>
                          <a:pt x="119" y="61"/>
                        </a:lnTo>
                        <a:lnTo>
                          <a:pt x="125" y="61"/>
                        </a:lnTo>
                        <a:lnTo>
                          <a:pt x="119" y="67"/>
                        </a:lnTo>
                        <a:lnTo>
                          <a:pt x="125" y="67"/>
                        </a:lnTo>
                        <a:lnTo>
                          <a:pt x="125" y="76"/>
                        </a:lnTo>
                        <a:lnTo>
                          <a:pt x="116" y="83"/>
                        </a:lnTo>
                        <a:lnTo>
                          <a:pt x="116" y="92"/>
                        </a:lnTo>
                        <a:lnTo>
                          <a:pt x="104" y="86"/>
                        </a:lnTo>
                        <a:lnTo>
                          <a:pt x="98" y="92"/>
                        </a:lnTo>
                        <a:lnTo>
                          <a:pt x="89" y="86"/>
                        </a:lnTo>
                        <a:lnTo>
                          <a:pt x="86" y="76"/>
                        </a:lnTo>
                        <a:lnTo>
                          <a:pt x="86" y="70"/>
                        </a:lnTo>
                        <a:lnTo>
                          <a:pt x="73" y="67"/>
                        </a:lnTo>
                        <a:lnTo>
                          <a:pt x="64" y="67"/>
                        </a:lnTo>
                        <a:lnTo>
                          <a:pt x="61" y="61"/>
                        </a:lnTo>
                        <a:lnTo>
                          <a:pt x="49" y="61"/>
                        </a:lnTo>
                        <a:lnTo>
                          <a:pt x="46" y="52"/>
                        </a:lnTo>
                        <a:lnTo>
                          <a:pt x="40" y="46"/>
                        </a:lnTo>
                        <a:lnTo>
                          <a:pt x="24" y="43"/>
                        </a:lnTo>
                        <a:lnTo>
                          <a:pt x="18" y="37"/>
                        </a:lnTo>
                        <a:lnTo>
                          <a:pt x="15" y="37"/>
                        </a:lnTo>
                        <a:lnTo>
                          <a:pt x="3" y="31"/>
                        </a:lnTo>
                        <a:lnTo>
                          <a:pt x="0" y="28"/>
                        </a:lnTo>
                        <a:lnTo>
                          <a:pt x="0" y="21"/>
                        </a:lnTo>
                        <a:lnTo>
                          <a:pt x="3" y="15"/>
                        </a:lnTo>
                        <a:lnTo>
                          <a:pt x="3" y="6"/>
                        </a:lnTo>
                        <a:lnTo>
                          <a:pt x="9" y="6"/>
                        </a:lnTo>
                        <a:lnTo>
                          <a:pt x="15" y="0"/>
                        </a:lnTo>
                        <a:lnTo>
                          <a:pt x="18" y="6"/>
                        </a:lnTo>
                        <a:lnTo>
                          <a:pt x="18" y="12"/>
                        </a:lnTo>
                        <a:lnTo>
                          <a:pt x="31" y="6"/>
                        </a:lnTo>
                        <a:lnTo>
                          <a:pt x="40" y="6"/>
                        </a:lnTo>
                        <a:lnTo>
                          <a:pt x="46" y="12"/>
                        </a:lnTo>
                        <a:lnTo>
                          <a:pt x="55" y="15"/>
                        </a:lnTo>
                        <a:lnTo>
                          <a:pt x="64" y="21"/>
                        </a:lnTo>
                        <a:lnTo>
                          <a:pt x="73" y="21"/>
                        </a:lnTo>
                        <a:lnTo>
                          <a:pt x="86" y="15"/>
                        </a:lnTo>
                        <a:lnTo>
                          <a:pt x="89" y="15"/>
                        </a:lnTo>
                        <a:lnTo>
                          <a:pt x="95" y="15"/>
                        </a:lnTo>
                        <a:lnTo>
                          <a:pt x="98" y="15"/>
                        </a:lnTo>
                        <a:lnTo>
                          <a:pt x="104" y="12"/>
                        </a:lnTo>
                        <a:lnTo>
                          <a:pt x="110" y="12"/>
                        </a:lnTo>
                        <a:lnTo>
                          <a:pt x="116" y="15"/>
                        </a:lnTo>
                        <a:lnTo>
                          <a:pt x="119" y="12"/>
                        </a:lnTo>
                        <a:lnTo>
                          <a:pt x="131" y="12"/>
                        </a:lnTo>
                        <a:lnTo>
                          <a:pt x="140" y="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8100" cap="flat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AC0D1B06-2BBC-401F-95B6-CD682EF9DD19}"/>
                    </a:ext>
                  </a:extLst>
                </p:cNvPr>
                <p:cNvSpPr/>
                <p:nvPr/>
              </p:nvSpPr>
              <p:spPr>
                <a:xfrm>
                  <a:off x="10662083" y="1208417"/>
                  <a:ext cx="91440" cy="914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F0042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F114115-5834-4C83-81AA-FB08C61B72B0}"/>
                    </a:ext>
                  </a:extLst>
                </p:cNvPr>
                <p:cNvSpPr txBox="1"/>
                <p:nvPr/>
              </p:nvSpPr>
              <p:spPr>
                <a:xfrm>
                  <a:off x="9724681" y="1376662"/>
                  <a:ext cx="97654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b="1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Turin</a:t>
                  </a:r>
                  <a:r>
                    <a:rPr lang="it-IT" sz="1200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 (</a:t>
                  </a:r>
                  <a:r>
                    <a:rPr lang="it-IT" sz="1200" i="1" dirty="0" err="1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Italy</a:t>
                  </a:r>
                  <a:r>
                    <a:rPr lang="it-IT" sz="1200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)</a:t>
                  </a:r>
                  <a:endParaRPr lang="en-US" sz="1200" i="1" dirty="0">
                    <a:solidFill>
                      <a:schemeClr val="bg2">
                        <a:lumMod val="10000"/>
                      </a:schemeClr>
                    </a:solidFill>
                    <a:latin typeface="Futura"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BEFE4EC-77BC-4944-9BA3-D82DD4ACFCD2}"/>
                  </a:ext>
                </a:extLst>
              </p:cNvPr>
              <p:cNvGrpSpPr/>
              <p:nvPr/>
            </p:nvGrpSpPr>
            <p:grpSpPr>
              <a:xfrm>
                <a:off x="9722980" y="5677318"/>
                <a:ext cx="2078536" cy="1011903"/>
                <a:chOff x="9722980" y="5159321"/>
                <a:chExt cx="2078536" cy="1011903"/>
              </a:xfrm>
            </p:grpSpPr>
            <p:sp>
              <p:nvSpPr>
                <p:cNvPr id="44" name="Freeform 49">
                  <a:extLst>
                    <a:ext uri="{FF2B5EF4-FFF2-40B4-BE49-F238E27FC236}">
                      <a16:creationId xmlns:a16="http://schemas.microsoft.com/office/drawing/2014/main" id="{1921C31F-3103-4D9A-98A5-6725134CD7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71107" y="5159321"/>
                  <a:ext cx="1430409" cy="1011903"/>
                </a:xfrm>
                <a:custGeom>
                  <a:avLst/>
                  <a:gdLst>
                    <a:gd name="T0" fmla="*/ 82 w 85"/>
                    <a:gd name="T1" fmla="*/ 34 h 60"/>
                    <a:gd name="T2" fmla="*/ 85 w 85"/>
                    <a:gd name="T3" fmla="*/ 29 h 60"/>
                    <a:gd name="T4" fmla="*/ 72 w 85"/>
                    <a:gd name="T5" fmla="*/ 27 h 60"/>
                    <a:gd name="T6" fmla="*/ 66 w 85"/>
                    <a:gd name="T7" fmla="*/ 4 h 60"/>
                    <a:gd name="T8" fmla="*/ 0 w 85"/>
                    <a:gd name="T9" fmla="*/ 12 h 60"/>
                    <a:gd name="T10" fmla="*/ 8 w 85"/>
                    <a:gd name="T11" fmla="*/ 17 h 60"/>
                    <a:gd name="T12" fmla="*/ 11 w 85"/>
                    <a:gd name="T13" fmla="*/ 16 h 60"/>
                    <a:gd name="T14" fmla="*/ 16 w 85"/>
                    <a:gd name="T15" fmla="*/ 14 h 60"/>
                    <a:gd name="T16" fmla="*/ 22 w 85"/>
                    <a:gd name="T17" fmla="*/ 10 h 60"/>
                    <a:gd name="T18" fmla="*/ 28 w 85"/>
                    <a:gd name="T19" fmla="*/ 10 h 60"/>
                    <a:gd name="T20" fmla="*/ 33 w 85"/>
                    <a:gd name="T21" fmla="*/ 16 h 60"/>
                    <a:gd name="T22" fmla="*/ 38 w 85"/>
                    <a:gd name="T23" fmla="*/ 20 h 60"/>
                    <a:gd name="T24" fmla="*/ 47 w 85"/>
                    <a:gd name="T25" fmla="*/ 25 h 60"/>
                    <a:gd name="T26" fmla="*/ 45 w 85"/>
                    <a:gd name="T27" fmla="*/ 36 h 60"/>
                    <a:gd name="T28" fmla="*/ 52 w 85"/>
                    <a:gd name="T29" fmla="*/ 36 h 60"/>
                    <a:gd name="T30" fmla="*/ 57 w 85"/>
                    <a:gd name="T31" fmla="*/ 39 h 60"/>
                    <a:gd name="T32" fmla="*/ 62 w 85"/>
                    <a:gd name="T33" fmla="*/ 36 h 60"/>
                    <a:gd name="T34" fmla="*/ 59 w 85"/>
                    <a:gd name="T35" fmla="*/ 29 h 60"/>
                    <a:gd name="T36" fmla="*/ 57 w 85"/>
                    <a:gd name="T37" fmla="*/ 18 h 60"/>
                    <a:gd name="T38" fmla="*/ 54 w 85"/>
                    <a:gd name="T39" fmla="*/ 12 h 60"/>
                    <a:gd name="T40" fmla="*/ 58 w 85"/>
                    <a:gd name="T41" fmla="*/ 9 h 60"/>
                    <a:gd name="T42" fmla="*/ 62 w 85"/>
                    <a:gd name="T43" fmla="*/ 6 h 60"/>
                    <a:gd name="T44" fmla="*/ 63 w 85"/>
                    <a:gd name="T45" fmla="*/ 8 h 60"/>
                    <a:gd name="T46" fmla="*/ 59 w 85"/>
                    <a:gd name="T47" fmla="*/ 11 h 60"/>
                    <a:gd name="T48" fmla="*/ 61 w 85"/>
                    <a:gd name="T49" fmla="*/ 16 h 60"/>
                    <a:gd name="T50" fmla="*/ 59 w 85"/>
                    <a:gd name="T51" fmla="*/ 20 h 60"/>
                    <a:gd name="T52" fmla="*/ 62 w 85"/>
                    <a:gd name="T53" fmla="*/ 21 h 60"/>
                    <a:gd name="T54" fmla="*/ 61 w 85"/>
                    <a:gd name="T55" fmla="*/ 24 h 60"/>
                    <a:gd name="T56" fmla="*/ 64 w 85"/>
                    <a:gd name="T57" fmla="*/ 26 h 60"/>
                    <a:gd name="T58" fmla="*/ 62 w 85"/>
                    <a:gd name="T59" fmla="*/ 29 h 60"/>
                    <a:gd name="T60" fmla="*/ 64 w 85"/>
                    <a:gd name="T61" fmla="*/ 32 h 60"/>
                    <a:gd name="T62" fmla="*/ 68 w 85"/>
                    <a:gd name="T63" fmla="*/ 33 h 60"/>
                    <a:gd name="T64" fmla="*/ 72 w 85"/>
                    <a:gd name="T65" fmla="*/ 38 h 60"/>
                    <a:gd name="T66" fmla="*/ 75 w 85"/>
                    <a:gd name="T67" fmla="*/ 40 h 60"/>
                    <a:gd name="T68" fmla="*/ 74 w 85"/>
                    <a:gd name="T69" fmla="*/ 48 h 60"/>
                    <a:gd name="T70" fmla="*/ 74 w 85"/>
                    <a:gd name="T71" fmla="*/ 58 h 60"/>
                    <a:gd name="T72" fmla="*/ 76 w 85"/>
                    <a:gd name="T73" fmla="*/ 52 h 60"/>
                    <a:gd name="T74" fmla="*/ 80 w 85"/>
                    <a:gd name="T75" fmla="*/ 49 h 60"/>
                    <a:gd name="T76" fmla="*/ 82 w 85"/>
                    <a:gd name="T77" fmla="*/ 40 h 60"/>
                    <a:gd name="T78" fmla="*/ 82 w 85"/>
                    <a:gd name="T79" fmla="*/ 3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5" h="60">
                      <a:moveTo>
                        <a:pt x="82" y="37"/>
                      </a:moveTo>
                      <a:cubicBezTo>
                        <a:pt x="82" y="36"/>
                        <a:pt x="81" y="35"/>
                        <a:pt x="82" y="34"/>
                      </a:cubicBezTo>
                      <a:cubicBezTo>
                        <a:pt x="83" y="34"/>
                        <a:pt x="82" y="34"/>
                        <a:pt x="84" y="32"/>
                      </a:cubicBezTo>
                      <a:cubicBezTo>
                        <a:pt x="85" y="31"/>
                        <a:pt x="85" y="30"/>
                        <a:pt x="85" y="29"/>
                      </a:cubicBezTo>
                      <a:cubicBezTo>
                        <a:pt x="83" y="29"/>
                        <a:pt x="81" y="28"/>
                        <a:pt x="78" y="28"/>
                      </a:cubicBezTo>
                      <a:cubicBezTo>
                        <a:pt x="74" y="28"/>
                        <a:pt x="72" y="28"/>
                        <a:pt x="72" y="27"/>
                      </a:cubicBezTo>
                      <a:cubicBezTo>
                        <a:pt x="71" y="26"/>
                        <a:pt x="70" y="18"/>
                        <a:pt x="70" y="16"/>
                      </a:cubicBezTo>
                      <a:cubicBezTo>
                        <a:pt x="70" y="13"/>
                        <a:pt x="68" y="7"/>
                        <a:pt x="66" y="4"/>
                      </a:cubicBezTo>
                      <a:cubicBezTo>
                        <a:pt x="65" y="2"/>
                        <a:pt x="65" y="1"/>
                        <a:pt x="6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10" y="16"/>
                        <a:pt x="10" y="17"/>
                      </a:cubicBezTo>
                      <a:cubicBezTo>
                        <a:pt x="10" y="18"/>
                        <a:pt x="11" y="17"/>
                        <a:pt x="11" y="16"/>
                      </a:cubicBezTo>
                      <a:cubicBezTo>
                        <a:pt x="11" y="16"/>
                        <a:pt x="13" y="11"/>
                        <a:pt x="13" y="12"/>
                      </a:cubicBezTo>
                      <a:cubicBezTo>
                        <a:pt x="14" y="13"/>
                        <a:pt x="14" y="14"/>
                        <a:pt x="16" y="14"/>
                      </a:cubicBezTo>
                      <a:cubicBezTo>
                        <a:pt x="18" y="14"/>
                        <a:pt x="18" y="12"/>
                        <a:pt x="19" y="12"/>
                      </a:cubicBezTo>
                      <a:cubicBezTo>
                        <a:pt x="20" y="11"/>
                        <a:pt x="21" y="11"/>
                        <a:pt x="22" y="10"/>
                      </a:cubicBezTo>
                      <a:cubicBezTo>
                        <a:pt x="22" y="10"/>
                        <a:pt x="24" y="9"/>
                        <a:pt x="25" y="9"/>
                      </a:cubicBezTo>
                      <a:cubicBezTo>
                        <a:pt x="26" y="10"/>
                        <a:pt x="27" y="10"/>
                        <a:pt x="28" y="10"/>
                      </a:cubicBezTo>
                      <a:cubicBezTo>
                        <a:pt x="29" y="10"/>
                        <a:pt x="30" y="11"/>
                        <a:pt x="31" y="12"/>
                      </a:cubicBezTo>
                      <a:cubicBezTo>
                        <a:pt x="31" y="13"/>
                        <a:pt x="33" y="16"/>
                        <a:pt x="33" y="16"/>
                      </a:cubicBezTo>
                      <a:cubicBezTo>
                        <a:pt x="33" y="16"/>
                        <a:pt x="37" y="15"/>
                        <a:pt x="37" y="16"/>
                      </a:cubicBezTo>
                      <a:cubicBezTo>
                        <a:pt x="37" y="17"/>
                        <a:pt x="37" y="20"/>
                        <a:pt x="38" y="20"/>
                      </a:cubicBezTo>
                      <a:cubicBezTo>
                        <a:pt x="39" y="21"/>
                        <a:pt x="41" y="20"/>
                        <a:pt x="42" y="21"/>
                      </a:cubicBezTo>
                      <a:cubicBezTo>
                        <a:pt x="43" y="22"/>
                        <a:pt x="47" y="23"/>
                        <a:pt x="47" y="25"/>
                      </a:cubicBezTo>
                      <a:cubicBezTo>
                        <a:pt x="47" y="26"/>
                        <a:pt x="48" y="28"/>
                        <a:pt x="46" y="30"/>
                      </a:cubicBezTo>
                      <a:cubicBezTo>
                        <a:pt x="45" y="32"/>
                        <a:pt x="44" y="34"/>
                        <a:pt x="45" y="36"/>
                      </a:cubicBezTo>
                      <a:cubicBezTo>
                        <a:pt x="46" y="37"/>
                        <a:pt x="48" y="36"/>
                        <a:pt x="49" y="35"/>
                      </a:cubicBezTo>
                      <a:cubicBezTo>
                        <a:pt x="50" y="34"/>
                        <a:pt x="51" y="35"/>
                        <a:pt x="52" y="36"/>
                      </a:cubicBezTo>
                      <a:cubicBezTo>
                        <a:pt x="52" y="36"/>
                        <a:pt x="51" y="36"/>
                        <a:pt x="52" y="37"/>
                      </a:cubicBezTo>
                      <a:cubicBezTo>
                        <a:pt x="53" y="38"/>
                        <a:pt x="55" y="38"/>
                        <a:pt x="57" y="39"/>
                      </a:cubicBezTo>
                      <a:cubicBezTo>
                        <a:pt x="59" y="39"/>
                        <a:pt x="61" y="38"/>
                        <a:pt x="62" y="39"/>
                      </a:cubicBezTo>
                      <a:cubicBezTo>
                        <a:pt x="62" y="38"/>
                        <a:pt x="62" y="37"/>
                        <a:pt x="62" y="36"/>
                      </a:cubicBezTo>
                      <a:cubicBezTo>
                        <a:pt x="61" y="34"/>
                        <a:pt x="62" y="34"/>
                        <a:pt x="61" y="32"/>
                      </a:cubicBezTo>
                      <a:cubicBezTo>
                        <a:pt x="60" y="30"/>
                        <a:pt x="59" y="31"/>
                        <a:pt x="59" y="29"/>
                      </a:cubicBezTo>
                      <a:cubicBezTo>
                        <a:pt x="59" y="28"/>
                        <a:pt x="57" y="26"/>
                        <a:pt x="57" y="24"/>
                      </a:cubicBezTo>
                      <a:cubicBezTo>
                        <a:pt x="57" y="22"/>
                        <a:pt x="57" y="20"/>
                        <a:pt x="57" y="18"/>
                      </a:cubicBezTo>
                      <a:cubicBezTo>
                        <a:pt x="57" y="16"/>
                        <a:pt x="57" y="15"/>
                        <a:pt x="56" y="15"/>
                      </a:cubicBezTo>
                      <a:cubicBezTo>
                        <a:pt x="55" y="14"/>
                        <a:pt x="54" y="11"/>
                        <a:pt x="54" y="12"/>
                      </a:cubicBezTo>
                      <a:cubicBezTo>
                        <a:pt x="55" y="12"/>
                        <a:pt x="56" y="13"/>
                        <a:pt x="56" y="12"/>
                      </a:cubicBezTo>
                      <a:cubicBezTo>
                        <a:pt x="57" y="10"/>
                        <a:pt x="58" y="9"/>
                        <a:pt x="58" y="9"/>
                      </a:cubicBezTo>
                      <a:cubicBezTo>
                        <a:pt x="59" y="9"/>
                        <a:pt x="59" y="9"/>
                        <a:pt x="60" y="8"/>
                      </a:cubicBezTo>
                      <a:cubicBezTo>
                        <a:pt x="61" y="7"/>
                        <a:pt x="62" y="7"/>
                        <a:pt x="62" y="6"/>
                      </a:cubicBezTo>
                      <a:cubicBezTo>
                        <a:pt x="62" y="5"/>
                        <a:pt x="63" y="5"/>
                        <a:pt x="63" y="6"/>
                      </a:cubicBezTo>
                      <a:cubicBezTo>
                        <a:pt x="63" y="7"/>
                        <a:pt x="62" y="8"/>
                        <a:pt x="63" y="8"/>
                      </a:cubicBezTo>
                      <a:cubicBezTo>
                        <a:pt x="64" y="8"/>
                        <a:pt x="64" y="8"/>
                        <a:pt x="63" y="9"/>
                      </a:cubicBezTo>
                      <a:cubicBezTo>
                        <a:pt x="62" y="9"/>
                        <a:pt x="58" y="10"/>
                        <a:pt x="59" y="11"/>
                      </a:cubicBezTo>
                      <a:cubicBezTo>
                        <a:pt x="59" y="12"/>
                        <a:pt x="59" y="16"/>
                        <a:pt x="60" y="15"/>
                      </a:cubicBezTo>
                      <a:cubicBezTo>
                        <a:pt x="61" y="15"/>
                        <a:pt x="62" y="15"/>
                        <a:pt x="61" y="16"/>
                      </a:cubicBezTo>
                      <a:cubicBezTo>
                        <a:pt x="61" y="17"/>
                        <a:pt x="60" y="17"/>
                        <a:pt x="60" y="18"/>
                      </a:cubicBezTo>
                      <a:cubicBezTo>
                        <a:pt x="59" y="19"/>
                        <a:pt x="57" y="20"/>
                        <a:pt x="59" y="20"/>
                      </a:cubicBezTo>
                      <a:cubicBezTo>
                        <a:pt x="60" y="21"/>
                        <a:pt x="61" y="19"/>
                        <a:pt x="61" y="19"/>
                      </a:cubicBezTo>
                      <a:cubicBezTo>
                        <a:pt x="62" y="20"/>
                        <a:pt x="63" y="20"/>
                        <a:pt x="62" y="21"/>
                      </a:cubicBezTo>
                      <a:cubicBezTo>
                        <a:pt x="61" y="22"/>
                        <a:pt x="61" y="21"/>
                        <a:pt x="60" y="22"/>
                      </a:cubicBezTo>
                      <a:cubicBezTo>
                        <a:pt x="60" y="23"/>
                        <a:pt x="60" y="24"/>
                        <a:pt x="61" y="24"/>
                      </a:cubicBezTo>
                      <a:cubicBezTo>
                        <a:pt x="62" y="24"/>
                        <a:pt x="63" y="23"/>
                        <a:pt x="63" y="24"/>
                      </a:cubicBezTo>
                      <a:cubicBezTo>
                        <a:pt x="64" y="25"/>
                        <a:pt x="65" y="25"/>
                        <a:pt x="64" y="26"/>
                      </a:cubicBezTo>
                      <a:cubicBezTo>
                        <a:pt x="63" y="26"/>
                        <a:pt x="62" y="25"/>
                        <a:pt x="62" y="27"/>
                      </a:cubicBezTo>
                      <a:cubicBezTo>
                        <a:pt x="62" y="28"/>
                        <a:pt x="61" y="29"/>
                        <a:pt x="62" y="29"/>
                      </a:cubicBezTo>
                      <a:cubicBezTo>
                        <a:pt x="64" y="29"/>
                        <a:pt x="64" y="29"/>
                        <a:pt x="64" y="30"/>
                      </a:cubicBezTo>
                      <a:cubicBezTo>
                        <a:pt x="64" y="31"/>
                        <a:pt x="64" y="30"/>
                        <a:pt x="64" y="32"/>
                      </a:cubicBezTo>
                      <a:cubicBezTo>
                        <a:pt x="64" y="34"/>
                        <a:pt x="64" y="34"/>
                        <a:pt x="65" y="34"/>
                      </a:cubicBezTo>
                      <a:cubicBezTo>
                        <a:pt x="67" y="34"/>
                        <a:pt x="67" y="33"/>
                        <a:pt x="68" y="33"/>
                      </a:cubicBezTo>
                      <a:cubicBezTo>
                        <a:pt x="68" y="32"/>
                        <a:pt x="69" y="31"/>
                        <a:pt x="70" y="33"/>
                      </a:cubicBezTo>
                      <a:cubicBezTo>
                        <a:pt x="72" y="36"/>
                        <a:pt x="73" y="36"/>
                        <a:pt x="72" y="38"/>
                      </a:cubicBezTo>
                      <a:cubicBezTo>
                        <a:pt x="72" y="39"/>
                        <a:pt x="71" y="39"/>
                        <a:pt x="72" y="39"/>
                      </a:cubicBezTo>
                      <a:cubicBezTo>
                        <a:pt x="73" y="40"/>
                        <a:pt x="74" y="40"/>
                        <a:pt x="75" y="40"/>
                      </a:cubicBezTo>
                      <a:cubicBezTo>
                        <a:pt x="75" y="40"/>
                        <a:pt x="75" y="40"/>
                        <a:pt x="76" y="42"/>
                      </a:cubicBezTo>
                      <a:cubicBezTo>
                        <a:pt x="76" y="43"/>
                        <a:pt x="74" y="47"/>
                        <a:pt x="74" y="48"/>
                      </a:cubicBezTo>
                      <a:cubicBezTo>
                        <a:pt x="74" y="50"/>
                        <a:pt x="73" y="51"/>
                        <a:pt x="73" y="54"/>
                      </a:cubicBezTo>
                      <a:cubicBezTo>
                        <a:pt x="74" y="56"/>
                        <a:pt x="73" y="57"/>
                        <a:pt x="74" y="58"/>
                      </a:cubicBezTo>
                      <a:cubicBezTo>
                        <a:pt x="75" y="59"/>
                        <a:pt x="76" y="60"/>
                        <a:pt x="76" y="57"/>
                      </a:cubicBezTo>
                      <a:cubicBezTo>
                        <a:pt x="76" y="55"/>
                        <a:pt x="76" y="53"/>
                        <a:pt x="76" y="52"/>
                      </a:cubicBezTo>
                      <a:cubicBezTo>
                        <a:pt x="77" y="51"/>
                        <a:pt x="77" y="51"/>
                        <a:pt x="77" y="50"/>
                      </a:cubicBezTo>
                      <a:cubicBezTo>
                        <a:pt x="77" y="49"/>
                        <a:pt x="80" y="51"/>
                        <a:pt x="80" y="49"/>
                      </a:cubicBezTo>
                      <a:cubicBezTo>
                        <a:pt x="79" y="46"/>
                        <a:pt x="79" y="44"/>
                        <a:pt x="80" y="43"/>
                      </a:cubicBezTo>
                      <a:cubicBezTo>
                        <a:pt x="81" y="42"/>
                        <a:pt x="80" y="40"/>
                        <a:pt x="82" y="40"/>
                      </a:cubicBezTo>
                      <a:cubicBezTo>
                        <a:pt x="84" y="39"/>
                        <a:pt x="84" y="39"/>
                        <a:pt x="84" y="38"/>
                      </a:cubicBezTo>
                      <a:cubicBezTo>
                        <a:pt x="84" y="37"/>
                        <a:pt x="83" y="38"/>
                        <a:pt x="82" y="37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8100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9342726-0EF4-4013-B50C-DCCBD708AAFA}"/>
                    </a:ext>
                  </a:extLst>
                </p:cNvPr>
                <p:cNvSpPr/>
                <p:nvPr/>
              </p:nvSpPr>
              <p:spPr>
                <a:xfrm>
                  <a:off x="11139320" y="5520976"/>
                  <a:ext cx="91440" cy="914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F0042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9861FEB-58DE-4864-83E7-5D54AD936EF2}"/>
                    </a:ext>
                  </a:extLst>
                </p:cNvPr>
                <p:cNvSpPr txBox="1"/>
                <p:nvPr/>
              </p:nvSpPr>
              <p:spPr>
                <a:xfrm>
                  <a:off x="9722980" y="5540502"/>
                  <a:ext cx="13821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b="1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Largo, MD </a:t>
                  </a:r>
                  <a:r>
                    <a:rPr lang="it-IT" sz="1200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(USA)</a:t>
                  </a:r>
                  <a:endParaRPr lang="en-US" sz="1200" i="1" dirty="0">
                    <a:solidFill>
                      <a:schemeClr val="bg2">
                        <a:lumMod val="10000"/>
                      </a:schemeClr>
                    </a:solidFill>
                    <a:latin typeface="Futura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C2BF1EF-18D2-4D1D-A2ED-FEBA3C4E038B}"/>
                  </a:ext>
                </a:extLst>
              </p:cNvPr>
              <p:cNvGrpSpPr/>
              <p:nvPr/>
            </p:nvGrpSpPr>
            <p:grpSpPr>
              <a:xfrm>
                <a:off x="9010684" y="2955861"/>
                <a:ext cx="2535447" cy="1195251"/>
                <a:chOff x="9010684" y="2533278"/>
                <a:chExt cx="2535447" cy="1195251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689E3CDF-CED6-4B33-9F8D-5A19D365DEB1}"/>
                    </a:ext>
                  </a:extLst>
                </p:cNvPr>
                <p:cNvGrpSpPr/>
                <p:nvPr/>
              </p:nvGrpSpPr>
              <p:grpSpPr>
                <a:xfrm>
                  <a:off x="10626491" y="2533278"/>
                  <a:ext cx="919640" cy="1195251"/>
                  <a:chOff x="2132232" y="1559305"/>
                  <a:chExt cx="1629197" cy="2117460"/>
                </a:xfrm>
              </p:grpSpPr>
              <p:sp>
                <p:nvSpPr>
                  <p:cNvPr id="42" name="Freeform 90">
                    <a:extLst>
                      <a:ext uri="{FF2B5EF4-FFF2-40B4-BE49-F238E27FC236}">
                        <a16:creationId xmlns:a16="http://schemas.microsoft.com/office/drawing/2014/main" id="{A4FEEF1E-392E-4488-B9F3-36E59C4722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32232" y="1559305"/>
                    <a:ext cx="1629197" cy="2117460"/>
                  </a:xfrm>
                  <a:custGeom>
                    <a:avLst/>
                    <a:gdLst>
                      <a:gd name="T0" fmla="*/ 9 w 327"/>
                      <a:gd name="T1" fmla="*/ 260 h 425"/>
                      <a:gd name="T2" fmla="*/ 9 w 327"/>
                      <a:gd name="T3" fmla="*/ 285 h 425"/>
                      <a:gd name="T4" fmla="*/ 46 w 327"/>
                      <a:gd name="T5" fmla="*/ 309 h 425"/>
                      <a:gd name="T6" fmla="*/ 46 w 327"/>
                      <a:gd name="T7" fmla="*/ 330 h 425"/>
                      <a:gd name="T8" fmla="*/ 37 w 327"/>
                      <a:gd name="T9" fmla="*/ 364 h 425"/>
                      <a:gd name="T10" fmla="*/ 37 w 327"/>
                      <a:gd name="T11" fmla="*/ 388 h 425"/>
                      <a:gd name="T12" fmla="*/ 61 w 327"/>
                      <a:gd name="T13" fmla="*/ 388 h 425"/>
                      <a:gd name="T14" fmla="*/ 86 w 327"/>
                      <a:gd name="T15" fmla="*/ 395 h 425"/>
                      <a:gd name="T16" fmla="*/ 110 w 327"/>
                      <a:gd name="T17" fmla="*/ 401 h 425"/>
                      <a:gd name="T18" fmla="*/ 138 w 327"/>
                      <a:gd name="T19" fmla="*/ 416 h 425"/>
                      <a:gd name="T20" fmla="*/ 162 w 327"/>
                      <a:gd name="T21" fmla="*/ 410 h 425"/>
                      <a:gd name="T22" fmla="*/ 186 w 327"/>
                      <a:gd name="T23" fmla="*/ 410 h 425"/>
                      <a:gd name="T24" fmla="*/ 217 w 327"/>
                      <a:gd name="T25" fmla="*/ 404 h 425"/>
                      <a:gd name="T26" fmla="*/ 235 w 327"/>
                      <a:gd name="T27" fmla="*/ 416 h 425"/>
                      <a:gd name="T28" fmla="*/ 248 w 327"/>
                      <a:gd name="T29" fmla="*/ 416 h 425"/>
                      <a:gd name="T30" fmla="*/ 235 w 327"/>
                      <a:gd name="T31" fmla="*/ 388 h 425"/>
                      <a:gd name="T32" fmla="*/ 263 w 327"/>
                      <a:gd name="T33" fmla="*/ 364 h 425"/>
                      <a:gd name="T34" fmla="*/ 278 w 327"/>
                      <a:gd name="T35" fmla="*/ 355 h 425"/>
                      <a:gd name="T36" fmla="*/ 257 w 327"/>
                      <a:gd name="T37" fmla="*/ 336 h 425"/>
                      <a:gd name="T38" fmla="*/ 235 w 327"/>
                      <a:gd name="T39" fmla="*/ 300 h 425"/>
                      <a:gd name="T40" fmla="*/ 223 w 327"/>
                      <a:gd name="T41" fmla="*/ 269 h 425"/>
                      <a:gd name="T42" fmla="*/ 232 w 327"/>
                      <a:gd name="T43" fmla="*/ 254 h 425"/>
                      <a:gd name="T44" fmla="*/ 266 w 327"/>
                      <a:gd name="T45" fmla="*/ 251 h 425"/>
                      <a:gd name="T46" fmla="*/ 309 w 327"/>
                      <a:gd name="T47" fmla="*/ 226 h 425"/>
                      <a:gd name="T48" fmla="*/ 324 w 327"/>
                      <a:gd name="T49" fmla="*/ 226 h 425"/>
                      <a:gd name="T50" fmla="*/ 324 w 327"/>
                      <a:gd name="T51" fmla="*/ 196 h 425"/>
                      <a:gd name="T52" fmla="*/ 318 w 327"/>
                      <a:gd name="T53" fmla="*/ 156 h 425"/>
                      <a:gd name="T54" fmla="*/ 309 w 327"/>
                      <a:gd name="T55" fmla="*/ 135 h 425"/>
                      <a:gd name="T56" fmla="*/ 312 w 327"/>
                      <a:gd name="T57" fmla="*/ 104 h 425"/>
                      <a:gd name="T58" fmla="*/ 296 w 327"/>
                      <a:gd name="T59" fmla="*/ 71 h 425"/>
                      <a:gd name="T60" fmla="*/ 278 w 327"/>
                      <a:gd name="T61" fmla="*/ 49 h 425"/>
                      <a:gd name="T62" fmla="*/ 257 w 327"/>
                      <a:gd name="T63" fmla="*/ 49 h 425"/>
                      <a:gd name="T64" fmla="*/ 226 w 327"/>
                      <a:gd name="T65" fmla="*/ 58 h 425"/>
                      <a:gd name="T66" fmla="*/ 208 w 327"/>
                      <a:gd name="T67" fmla="*/ 49 h 425"/>
                      <a:gd name="T68" fmla="*/ 202 w 327"/>
                      <a:gd name="T69" fmla="*/ 40 h 425"/>
                      <a:gd name="T70" fmla="*/ 180 w 327"/>
                      <a:gd name="T71" fmla="*/ 31 h 425"/>
                      <a:gd name="T72" fmla="*/ 171 w 327"/>
                      <a:gd name="T73" fmla="*/ 16 h 425"/>
                      <a:gd name="T74" fmla="*/ 141 w 327"/>
                      <a:gd name="T75" fmla="*/ 0 h 425"/>
                      <a:gd name="T76" fmla="*/ 138 w 327"/>
                      <a:gd name="T77" fmla="*/ 31 h 425"/>
                      <a:gd name="T78" fmla="*/ 138 w 327"/>
                      <a:gd name="T79" fmla="*/ 46 h 425"/>
                      <a:gd name="T80" fmla="*/ 156 w 327"/>
                      <a:gd name="T81" fmla="*/ 74 h 425"/>
                      <a:gd name="T82" fmla="*/ 125 w 327"/>
                      <a:gd name="T83" fmla="*/ 64 h 425"/>
                      <a:gd name="T84" fmla="*/ 116 w 327"/>
                      <a:gd name="T85" fmla="*/ 80 h 425"/>
                      <a:gd name="T86" fmla="*/ 107 w 327"/>
                      <a:gd name="T87" fmla="*/ 74 h 425"/>
                      <a:gd name="T88" fmla="*/ 79 w 327"/>
                      <a:gd name="T89" fmla="*/ 58 h 425"/>
                      <a:gd name="T90" fmla="*/ 76 w 327"/>
                      <a:gd name="T91" fmla="*/ 74 h 425"/>
                      <a:gd name="T92" fmla="*/ 76 w 327"/>
                      <a:gd name="T93" fmla="*/ 98 h 425"/>
                      <a:gd name="T94" fmla="*/ 70 w 327"/>
                      <a:gd name="T95" fmla="*/ 126 h 425"/>
                      <a:gd name="T96" fmla="*/ 61 w 327"/>
                      <a:gd name="T97" fmla="*/ 156 h 425"/>
                      <a:gd name="T98" fmla="*/ 25 w 327"/>
                      <a:gd name="T99" fmla="*/ 156 h 425"/>
                      <a:gd name="T100" fmla="*/ 15 w 327"/>
                      <a:gd name="T101" fmla="*/ 184 h 425"/>
                      <a:gd name="T102" fmla="*/ 0 w 327"/>
                      <a:gd name="T103" fmla="*/ 214 h 425"/>
                      <a:gd name="T104" fmla="*/ 0 w 327"/>
                      <a:gd name="T105" fmla="*/ 230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327" h="425">
                        <a:moveTo>
                          <a:pt x="0" y="239"/>
                        </a:moveTo>
                        <a:lnTo>
                          <a:pt x="0" y="245"/>
                        </a:lnTo>
                        <a:lnTo>
                          <a:pt x="6" y="251"/>
                        </a:lnTo>
                        <a:lnTo>
                          <a:pt x="9" y="254"/>
                        </a:lnTo>
                        <a:lnTo>
                          <a:pt x="9" y="260"/>
                        </a:lnTo>
                        <a:lnTo>
                          <a:pt x="9" y="266"/>
                        </a:lnTo>
                        <a:lnTo>
                          <a:pt x="9" y="269"/>
                        </a:lnTo>
                        <a:lnTo>
                          <a:pt x="9" y="275"/>
                        </a:lnTo>
                        <a:lnTo>
                          <a:pt x="6" y="275"/>
                        </a:lnTo>
                        <a:lnTo>
                          <a:pt x="9" y="285"/>
                        </a:lnTo>
                        <a:lnTo>
                          <a:pt x="15" y="294"/>
                        </a:lnTo>
                        <a:lnTo>
                          <a:pt x="21" y="300"/>
                        </a:lnTo>
                        <a:lnTo>
                          <a:pt x="31" y="306"/>
                        </a:lnTo>
                        <a:lnTo>
                          <a:pt x="40" y="306"/>
                        </a:lnTo>
                        <a:lnTo>
                          <a:pt x="46" y="309"/>
                        </a:lnTo>
                        <a:lnTo>
                          <a:pt x="52" y="309"/>
                        </a:lnTo>
                        <a:lnTo>
                          <a:pt x="55" y="309"/>
                        </a:lnTo>
                        <a:lnTo>
                          <a:pt x="61" y="315"/>
                        </a:lnTo>
                        <a:lnTo>
                          <a:pt x="52" y="324"/>
                        </a:lnTo>
                        <a:lnTo>
                          <a:pt x="46" y="330"/>
                        </a:lnTo>
                        <a:lnTo>
                          <a:pt x="40" y="340"/>
                        </a:lnTo>
                        <a:lnTo>
                          <a:pt x="40" y="346"/>
                        </a:lnTo>
                        <a:lnTo>
                          <a:pt x="37" y="349"/>
                        </a:lnTo>
                        <a:lnTo>
                          <a:pt x="37" y="355"/>
                        </a:lnTo>
                        <a:lnTo>
                          <a:pt x="37" y="364"/>
                        </a:lnTo>
                        <a:lnTo>
                          <a:pt x="37" y="370"/>
                        </a:lnTo>
                        <a:lnTo>
                          <a:pt x="31" y="376"/>
                        </a:lnTo>
                        <a:lnTo>
                          <a:pt x="31" y="385"/>
                        </a:lnTo>
                        <a:lnTo>
                          <a:pt x="31" y="385"/>
                        </a:lnTo>
                        <a:lnTo>
                          <a:pt x="37" y="388"/>
                        </a:lnTo>
                        <a:lnTo>
                          <a:pt x="37" y="385"/>
                        </a:lnTo>
                        <a:lnTo>
                          <a:pt x="46" y="388"/>
                        </a:lnTo>
                        <a:lnTo>
                          <a:pt x="52" y="388"/>
                        </a:lnTo>
                        <a:lnTo>
                          <a:pt x="55" y="388"/>
                        </a:lnTo>
                        <a:lnTo>
                          <a:pt x="61" y="388"/>
                        </a:lnTo>
                        <a:lnTo>
                          <a:pt x="64" y="388"/>
                        </a:lnTo>
                        <a:lnTo>
                          <a:pt x="70" y="388"/>
                        </a:lnTo>
                        <a:lnTo>
                          <a:pt x="76" y="388"/>
                        </a:lnTo>
                        <a:lnTo>
                          <a:pt x="86" y="388"/>
                        </a:lnTo>
                        <a:lnTo>
                          <a:pt x="86" y="395"/>
                        </a:lnTo>
                        <a:lnTo>
                          <a:pt x="92" y="395"/>
                        </a:lnTo>
                        <a:lnTo>
                          <a:pt x="95" y="395"/>
                        </a:lnTo>
                        <a:lnTo>
                          <a:pt x="95" y="401"/>
                        </a:lnTo>
                        <a:lnTo>
                          <a:pt x="107" y="404"/>
                        </a:lnTo>
                        <a:lnTo>
                          <a:pt x="110" y="401"/>
                        </a:lnTo>
                        <a:lnTo>
                          <a:pt x="116" y="401"/>
                        </a:lnTo>
                        <a:lnTo>
                          <a:pt x="122" y="404"/>
                        </a:lnTo>
                        <a:lnTo>
                          <a:pt x="125" y="410"/>
                        </a:lnTo>
                        <a:lnTo>
                          <a:pt x="131" y="410"/>
                        </a:lnTo>
                        <a:lnTo>
                          <a:pt x="138" y="416"/>
                        </a:lnTo>
                        <a:lnTo>
                          <a:pt x="141" y="410"/>
                        </a:lnTo>
                        <a:lnTo>
                          <a:pt x="147" y="410"/>
                        </a:lnTo>
                        <a:lnTo>
                          <a:pt x="153" y="401"/>
                        </a:lnTo>
                        <a:lnTo>
                          <a:pt x="162" y="404"/>
                        </a:lnTo>
                        <a:lnTo>
                          <a:pt x="162" y="410"/>
                        </a:lnTo>
                        <a:lnTo>
                          <a:pt x="165" y="410"/>
                        </a:lnTo>
                        <a:lnTo>
                          <a:pt x="171" y="410"/>
                        </a:lnTo>
                        <a:lnTo>
                          <a:pt x="177" y="404"/>
                        </a:lnTo>
                        <a:lnTo>
                          <a:pt x="180" y="410"/>
                        </a:lnTo>
                        <a:lnTo>
                          <a:pt x="186" y="410"/>
                        </a:lnTo>
                        <a:lnTo>
                          <a:pt x="193" y="410"/>
                        </a:lnTo>
                        <a:lnTo>
                          <a:pt x="196" y="404"/>
                        </a:lnTo>
                        <a:lnTo>
                          <a:pt x="202" y="404"/>
                        </a:lnTo>
                        <a:lnTo>
                          <a:pt x="211" y="404"/>
                        </a:lnTo>
                        <a:lnTo>
                          <a:pt x="217" y="404"/>
                        </a:lnTo>
                        <a:lnTo>
                          <a:pt x="223" y="410"/>
                        </a:lnTo>
                        <a:lnTo>
                          <a:pt x="223" y="404"/>
                        </a:lnTo>
                        <a:lnTo>
                          <a:pt x="226" y="404"/>
                        </a:lnTo>
                        <a:lnTo>
                          <a:pt x="235" y="410"/>
                        </a:lnTo>
                        <a:lnTo>
                          <a:pt x="235" y="416"/>
                        </a:lnTo>
                        <a:lnTo>
                          <a:pt x="235" y="419"/>
                        </a:lnTo>
                        <a:lnTo>
                          <a:pt x="241" y="425"/>
                        </a:lnTo>
                        <a:lnTo>
                          <a:pt x="241" y="419"/>
                        </a:lnTo>
                        <a:lnTo>
                          <a:pt x="248" y="419"/>
                        </a:lnTo>
                        <a:lnTo>
                          <a:pt x="248" y="416"/>
                        </a:lnTo>
                        <a:lnTo>
                          <a:pt x="248" y="410"/>
                        </a:lnTo>
                        <a:lnTo>
                          <a:pt x="241" y="404"/>
                        </a:lnTo>
                        <a:lnTo>
                          <a:pt x="241" y="401"/>
                        </a:lnTo>
                        <a:lnTo>
                          <a:pt x="241" y="395"/>
                        </a:lnTo>
                        <a:lnTo>
                          <a:pt x="235" y="388"/>
                        </a:lnTo>
                        <a:lnTo>
                          <a:pt x="235" y="385"/>
                        </a:lnTo>
                        <a:lnTo>
                          <a:pt x="235" y="376"/>
                        </a:lnTo>
                        <a:lnTo>
                          <a:pt x="254" y="376"/>
                        </a:lnTo>
                        <a:lnTo>
                          <a:pt x="257" y="370"/>
                        </a:lnTo>
                        <a:lnTo>
                          <a:pt x="263" y="364"/>
                        </a:lnTo>
                        <a:lnTo>
                          <a:pt x="263" y="361"/>
                        </a:lnTo>
                        <a:lnTo>
                          <a:pt x="266" y="361"/>
                        </a:lnTo>
                        <a:lnTo>
                          <a:pt x="272" y="361"/>
                        </a:lnTo>
                        <a:lnTo>
                          <a:pt x="278" y="361"/>
                        </a:lnTo>
                        <a:lnTo>
                          <a:pt x="278" y="355"/>
                        </a:lnTo>
                        <a:lnTo>
                          <a:pt x="278" y="349"/>
                        </a:lnTo>
                        <a:lnTo>
                          <a:pt x="272" y="346"/>
                        </a:lnTo>
                        <a:lnTo>
                          <a:pt x="266" y="340"/>
                        </a:lnTo>
                        <a:lnTo>
                          <a:pt x="263" y="336"/>
                        </a:lnTo>
                        <a:lnTo>
                          <a:pt x="257" y="336"/>
                        </a:lnTo>
                        <a:lnTo>
                          <a:pt x="254" y="330"/>
                        </a:lnTo>
                        <a:lnTo>
                          <a:pt x="248" y="321"/>
                        </a:lnTo>
                        <a:lnTo>
                          <a:pt x="241" y="309"/>
                        </a:lnTo>
                        <a:lnTo>
                          <a:pt x="235" y="306"/>
                        </a:lnTo>
                        <a:lnTo>
                          <a:pt x="235" y="300"/>
                        </a:lnTo>
                        <a:lnTo>
                          <a:pt x="235" y="291"/>
                        </a:lnTo>
                        <a:lnTo>
                          <a:pt x="232" y="285"/>
                        </a:lnTo>
                        <a:lnTo>
                          <a:pt x="226" y="278"/>
                        </a:lnTo>
                        <a:lnTo>
                          <a:pt x="226" y="269"/>
                        </a:lnTo>
                        <a:lnTo>
                          <a:pt x="223" y="269"/>
                        </a:lnTo>
                        <a:lnTo>
                          <a:pt x="217" y="260"/>
                        </a:lnTo>
                        <a:lnTo>
                          <a:pt x="217" y="251"/>
                        </a:lnTo>
                        <a:lnTo>
                          <a:pt x="223" y="254"/>
                        </a:lnTo>
                        <a:lnTo>
                          <a:pt x="223" y="260"/>
                        </a:lnTo>
                        <a:lnTo>
                          <a:pt x="232" y="254"/>
                        </a:lnTo>
                        <a:lnTo>
                          <a:pt x="235" y="260"/>
                        </a:lnTo>
                        <a:lnTo>
                          <a:pt x="248" y="260"/>
                        </a:lnTo>
                        <a:lnTo>
                          <a:pt x="257" y="254"/>
                        </a:lnTo>
                        <a:lnTo>
                          <a:pt x="263" y="254"/>
                        </a:lnTo>
                        <a:lnTo>
                          <a:pt x="266" y="251"/>
                        </a:lnTo>
                        <a:lnTo>
                          <a:pt x="272" y="251"/>
                        </a:lnTo>
                        <a:lnTo>
                          <a:pt x="287" y="239"/>
                        </a:lnTo>
                        <a:lnTo>
                          <a:pt x="293" y="236"/>
                        </a:lnTo>
                        <a:lnTo>
                          <a:pt x="296" y="230"/>
                        </a:lnTo>
                        <a:lnTo>
                          <a:pt x="309" y="226"/>
                        </a:lnTo>
                        <a:lnTo>
                          <a:pt x="312" y="230"/>
                        </a:lnTo>
                        <a:lnTo>
                          <a:pt x="312" y="236"/>
                        </a:lnTo>
                        <a:lnTo>
                          <a:pt x="318" y="236"/>
                        </a:lnTo>
                        <a:lnTo>
                          <a:pt x="324" y="230"/>
                        </a:lnTo>
                        <a:lnTo>
                          <a:pt x="324" y="226"/>
                        </a:lnTo>
                        <a:lnTo>
                          <a:pt x="324" y="211"/>
                        </a:lnTo>
                        <a:lnTo>
                          <a:pt x="327" y="205"/>
                        </a:lnTo>
                        <a:lnTo>
                          <a:pt x="324" y="205"/>
                        </a:lnTo>
                        <a:lnTo>
                          <a:pt x="324" y="199"/>
                        </a:lnTo>
                        <a:lnTo>
                          <a:pt x="324" y="196"/>
                        </a:lnTo>
                        <a:lnTo>
                          <a:pt x="324" y="181"/>
                        </a:lnTo>
                        <a:lnTo>
                          <a:pt x="324" y="174"/>
                        </a:lnTo>
                        <a:lnTo>
                          <a:pt x="318" y="165"/>
                        </a:lnTo>
                        <a:lnTo>
                          <a:pt x="318" y="159"/>
                        </a:lnTo>
                        <a:lnTo>
                          <a:pt x="318" y="156"/>
                        </a:lnTo>
                        <a:lnTo>
                          <a:pt x="324" y="150"/>
                        </a:lnTo>
                        <a:lnTo>
                          <a:pt x="318" y="150"/>
                        </a:lnTo>
                        <a:lnTo>
                          <a:pt x="312" y="144"/>
                        </a:lnTo>
                        <a:lnTo>
                          <a:pt x="312" y="141"/>
                        </a:lnTo>
                        <a:lnTo>
                          <a:pt x="309" y="135"/>
                        </a:lnTo>
                        <a:lnTo>
                          <a:pt x="302" y="126"/>
                        </a:lnTo>
                        <a:lnTo>
                          <a:pt x="309" y="119"/>
                        </a:lnTo>
                        <a:lnTo>
                          <a:pt x="312" y="113"/>
                        </a:lnTo>
                        <a:lnTo>
                          <a:pt x="312" y="110"/>
                        </a:lnTo>
                        <a:lnTo>
                          <a:pt x="312" y="104"/>
                        </a:lnTo>
                        <a:lnTo>
                          <a:pt x="312" y="98"/>
                        </a:lnTo>
                        <a:lnTo>
                          <a:pt x="312" y="95"/>
                        </a:lnTo>
                        <a:lnTo>
                          <a:pt x="312" y="80"/>
                        </a:lnTo>
                        <a:lnTo>
                          <a:pt x="296" y="80"/>
                        </a:lnTo>
                        <a:lnTo>
                          <a:pt x="296" y="71"/>
                        </a:lnTo>
                        <a:lnTo>
                          <a:pt x="296" y="58"/>
                        </a:lnTo>
                        <a:lnTo>
                          <a:pt x="287" y="58"/>
                        </a:lnTo>
                        <a:lnTo>
                          <a:pt x="281" y="58"/>
                        </a:lnTo>
                        <a:lnTo>
                          <a:pt x="281" y="55"/>
                        </a:lnTo>
                        <a:lnTo>
                          <a:pt x="278" y="49"/>
                        </a:lnTo>
                        <a:lnTo>
                          <a:pt x="278" y="46"/>
                        </a:lnTo>
                        <a:lnTo>
                          <a:pt x="272" y="46"/>
                        </a:lnTo>
                        <a:lnTo>
                          <a:pt x="266" y="49"/>
                        </a:lnTo>
                        <a:lnTo>
                          <a:pt x="263" y="49"/>
                        </a:lnTo>
                        <a:lnTo>
                          <a:pt x="257" y="49"/>
                        </a:lnTo>
                        <a:lnTo>
                          <a:pt x="248" y="55"/>
                        </a:lnTo>
                        <a:lnTo>
                          <a:pt x="235" y="58"/>
                        </a:lnTo>
                        <a:lnTo>
                          <a:pt x="232" y="55"/>
                        </a:lnTo>
                        <a:lnTo>
                          <a:pt x="232" y="58"/>
                        </a:lnTo>
                        <a:lnTo>
                          <a:pt x="226" y="58"/>
                        </a:lnTo>
                        <a:lnTo>
                          <a:pt x="217" y="58"/>
                        </a:lnTo>
                        <a:lnTo>
                          <a:pt x="211" y="58"/>
                        </a:lnTo>
                        <a:lnTo>
                          <a:pt x="202" y="55"/>
                        </a:lnTo>
                        <a:lnTo>
                          <a:pt x="208" y="55"/>
                        </a:lnTo>
                        <a:lnTo>
                          <a:pt x="208" y="49"/>
                        </a:lnTo>
                        <a:lnTo>
                          <a:pt x="211" y="49"/>
                        </a:lnTo>
                        <a:lnTo>
                          <a:pt x="211" y="46"/>
                        </a:lnTo>
                        <a:lnTo>
                          <a:pt x="211" y="40"/>
                        </a:lnTo>
                        <a:lnTo>
                          <a:pt x="208" y="40"/>
                        </a:lnTo>
                        <a:lnTo>
                          <a:pt x="202" y="40"/>
                        </a:lnTo>
                        <a:lnTo>
                          <a:pt x="196" y="46"/>
                        </a:lnTo>
                        <a:lnTo>
                          <a:pt x="193" y="34"/>
                        </a:lnTo>
                        <a:lnTo>
                          <a:pt x="186" y="34"/>
                        </a:lnTo>
                        <a:lnTo>
                          <a:pt x="180" y="34"/>
                        </a:lnTo>
                        <a:lnTo>
                          <a:pt x="180" y="31"/>
                        </a:lnTo>
                        <a:lnTo>
                          <a:pt x="177" y="31"/>
                        </a:lnTo>
                        <a:lnTo>
                          <a:pt x="171" y="31"/>
                        </a:lnTo>
                        <a:lnTo>
                          <a:pt x="171" y="25"/>
                        </a:lnTo>
                        <a:lnTo>
                          <a:pt x="177" y="19"/>
                        </a:lnTo>
                        <a:lnTo>
                          <a:pt x="171" y="16"/>
                        </a:lnTo>
                        <a:lnTo>
                          <a:pt x="165" y="9"/>
                        </a:lnTo>
                        <a:lnTo>
                          <a:pt x="162" y="3"/>
                        </a:lnTo>
                        <a:lnTo>
                          <a:pt x="153" y="3"/>
                        </a:lnTo>
                        <a:lnTo>
                          <a:pt x="147" y="0"/>
                        </a:lnTo>
                        <a:lnTo>
                          <a:pt x="141" y="0"/>
                        </a:lnTo>
                        <a:lnTo>
                          <a:pt x="141" y="9"/>
                        </a:lnTo>
                        <a:lnTo>
                          <a:pt x="141" y="16"/>
                        </a:lnTo>
                        <a:lnTo>
                          <a:pt x="147" y="19"/>
                        </a:lnTo>
                        <a:lnTo>
                          <a:pt x="147" y="25"/>
                        </a:lnTo>
                        <a:lnTo>
                          <a:pt x="138" y="31"/>
                        </a:lnTo>
                        <a:lnTo>
                          <a:pt x="131" y="31"/>
                        </a:lnTo>
                        <a:lnTo>
                          <a:pt x="131" y="34"/>
                        </a:lnTo>
                        <a:lnTo>
                          <a:pt x="138" y="34"/>
                        </a:lnTo>
                        <a:lnTo>
                          <a:pt x="138" y="40"/>
                        </a:lnTo>
                        <a:lnTo>
                          <a:pt x="138" y="46"/>
                        </a:lnTo>
                        <a:lnTo>
                          <a:pt x="147" y="49"/>
                        </a:lnTo>
                        <a:lnTo>
                          <a:pt x="141" y="55"/>
                        </a:lnTo>
                        <a:lnTo>
                          <a:pt x="147" y="58"/>
                        </a:lnTo>
                        <a:lnTo>
                          <a:pt x="156" y="64"/>
                        </a:lnTo>
                        <a:lnTo>
                          <a:pt x="156" y="74"/>
                        </a:lnTo>
                        <a:lnTo>
                          <a:pt x="153" y="64"/>
                        </a:lnTo>
                        <a:lnTo>
                          <a:pt x="147" y="58"/>
                        </a:lnTo>
                        <a:lnTo>
                          <a:pt x="138" y="58"/>
                        </a:lnTo>
                        <a:lnTo>
                          <a:pt x="125" y="58"/>
                        </a:lnTo>
                        <a:lnTo>
                          <a:pt x="125" y="64"/>
                        </a:lnTo>
                        <a:lnTo>
                          <a:pt x="125" y="74"/>
                        </a:lnTo>
                        <a:lnTo>
                          <a:pt x="125" y="80"/>
                        </a:lnTo>
                        <a:lnTo>
                          <a:pt x="122" y="86"/>
                        </a:lnTo>
                        <a:lnTo>
                          <a:pt x="122" y="89"/>
                        </a:lnTo>
                        <a:lnTo>
                          <a:pt x="116" y="80"/>
                        </a:lnTo>
                        <a:lnTo>
                          <a:pt x="116" y="74"/>
                        </a:lnTo>
                        <a:lnTo>
                          <a:pt x="116" y="71"/>
                        </a:lnTo>
                        <a:lnTo>
                          <a:pt x="110" y="71"/>
                        </a:lnTo>
                        <a:lnTo>
                          <a:pt x="110" y="74"/>
                        </a:lnTo>
                        <a:lnTo>
                          <a:pt x="107" y="74"/>
                        </a:lnTo>
                        <a:lnTo>
                          <a:pt x="107" y="71"/>
                        </a:lnTo>
                        <a:lnTo>
                          <a:pt x="110" y="64"/>
                        </a:lnTo>
                        <a:lnTo>
                          <a:pt x="101" y="58"/>
                        </a:lnTo>
                        <a:lnTo>
                          <a:pt x="92" y="58"/>
                        </a:lnTo>
                        <a:lnTo>
                          <a:pt x="79" y="58"/>
                        </a:lnTo>
                        <a:lnTo>
                          <a:pt x="76" y="58"/>
                        </a:lnTo>
                        <a:lnTo>
                          <a:pt x="76" y="64"/>
                        </a:lnTo>
                        <a:lnTo>
                          <a:pt x="70" y="71"/>
                        </a:lnTo>
                        <a:lnTo>
                          <a:pt x="70" y="74"/>
                        </a:lnTo>
                        <a:lnTo>
                          <a:pt x="76" y="74"/>
                        </a:lnTo>
                        <a:lnTo>
                          <a:pt x="76" y="80"/>
                        </a:lnTo>
                        <a:lnTo>
                          <a:pt x="79" y="86"/>
                        </a:lnTo>
                        <a:lnTo>
                          <a:pt x="76" y="89"/>
                        </a:lnTo>
                        <a:lnTo>
                          <a:pt x="76" y="95"/>
                        </a:lnTo>
                        <a:lnTo>
                          <a:pt x="76" y="98"/>
                        </a:lnTo>
                        <a:lnTo>
                          <a:pt x="76" y="104"/>
                        </a:lnTo>
                        <a:lnTo>
                          <a:pt x="70" y="104"/>
                        </a:lnTo>
                        <a:lnTo>
                          <a:pt x="70" y="110"/>
                        </a:lnTo>
                        <a:lnTo>
                          <a:pt x="70" y="119"/>
                        </a:lnTo>
                        <a:lnTo>
                          <a:pt x="70" y="126"/>
                        </a:lnTo>
                        <a:lnTo>
                          <a:pt x="64" y="129"/>
                        </a:lnTo>
                        <a:lnTo>
                          <a:pt x="70" y="135"/>
                        </a:lnTo>
                        <a:lnTo>
                          <a:pt x="70" y="141"/>
                        </a:lnTo>
                        <a:lnTo>
                          <a:pt x="64" y="156"/>
                        </a:lnTo>
                        <a:lnTo>
                          <a:pt x="61" y="156"/>
                        </a:lnTo>
                        <a:lnTo>
                          <a:pt x="55" y="156"/>
                        </a:lnTo>
                        <a:lnTo>
                          <a:pt x="52" y="156"/>
                        </a:lnTo>
                        <a:lnTo>
                          <a:pt x="46" y="156"/>
                        </a:lnTo>
                        <a:lnTo>
                          <a:pt x="40" y="150"/>
                        </a:lnTo>
                        <a:lnTo>
                          <a:pt x="25" y="156"/>
                        </a:lnTo>
                        <a:lnTo>
                          <a:pt x="15" y="159"/>
                        </a:lnTo>
                        <a:lnTo>
                          <a:pt x="15" y="165"/>
                        </a:lnTo>
                        <a:lnTo>
                          <a:pt x="15" y="168"/>
                        </a:lnTo>
                        <a:lnTo>
                          <a:pt x="15" y="181"/>
                        </a:lnTo>
                        <a:lnTo>
                          <a:pt x="15" y="184"/>
                        </a:lnTo>
                        <a:lnTo>
                          <a:pt x="6" y="190"/>
                        </a:lnTo>
                        <a:lnTo>
                          <a:pt x="6" y="196"/>
                        </a:lnTo>
                        <a:lnTo>
                          <a:pt x="6" y="199"/>
                        </a:lnTo>
                        <a:lnTo>
                          <a:pt x="6" y="205"/>
                        </a:lnTo>
                        <a:lnTo>
                          <a:pt x="0" y="214"/>
                        </a:lnTo>
                        <a:lnTo>
                          <a:pt x="6" y="214"/>
                        </a:lnTo>
                        <a:lnTo>
                          <a:pt x="6" y="220"/>
                        </a:lnTo>
                        <a:lnTo>
                          <a:pt x="6" y="226"/>
                        </a:lnTo>
                        <a:lnTo>
                          <a:pt x="0" y="226"/>
                        </a:lnTo>
                        <a:lnTo>
                          <a:pt x="0" y="230"/>
                        </a:lnTo>
                        <a:lnTo>
                          <a:pt x="0" y="236"/>
                        </a:lnTo>
                        <a:lnTo>
                          <a:pt x="0" y="239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8100" cap="flat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1BF535DA-C0CF-43F7-B60B-49F26BE35189}"/>
                      </a:ext>
                    </a:extLst>
                  </p:cNvPr>
                  <p:cNvSpPr/>
                  <p:nvPr/>
                </p:nvSpPr>
                <p:spPr>
                  <a:xfrm>
                    <a:off x="2263246" y="2524937"/>
                    <a:ext cx="161991" cy="161992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32338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122D3FC-D617-485E-9AB9-44192913F700}"/>
                    </a:ext>
                  </a:extLst>
                </p:cNvPr>
                <p:cNvSpPr txBox="1"/>
                <p:nvPr/>
              </p:nvSpPr>
              <p:spPr>
                <a:xfrm>
                  <a:off x="9010684" y="2948919"/>
                  <a:ext cx="17027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b="1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Cologne</a:t>
                  </a:r>
                  <a:r>
                    <a:rPr lang="it-IT" sz="1200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 (Germany)</a:t>
                  </a:r>
                  <a:endParaRPr lang="en-US" sz="1200" i="1" dirty="0">
                    <a:solidFill>
                      <a:schemeClr val="bg2">
                        <a:lumMod val="10000"/>
                      </a:schemeClr>
                    </a:solidFill>
                    <a:latin typeface="Futura"/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14AC898-F154-425E-BCF2-1B2A55DEC738}"/>
                  </a:ext>
                </a:extLst>
              </p:cNvPr>
              <p:cNvGrpSpPr/>
              <p:nvPr/>
            </p:nvGrpSpPr>
            <p:grpSpPr>
              <a:xfrm>
                <a:off x="8828714" y="4358152"/>
                <a:ext cx="2848968" cy="1112125"/>
                <a:chOff x="8828714" y="4173594"/>
                <a:chExt cx="2848968" cy="1112125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225D75C-1B94-490F-B3D6-55372AD6B6A9}"/>
                    </a:ext>
                  </a:extLst>
                </p:cNvPr>
                <p:cNvGrpSpPr/>
                <p:nvPr/>
              </p:nvGrpSpPr>
              <p:grpSpPr>
                <a:xfrm>
                  <a:off x="10494941" y="4173594"/>
                  <a:ext cx="1182741" cy="1112125"/>
                  <a:chOff x="7105750" y="1838450"/>
                  <a:chExt cx="2095299" cy="1970198"/>
                </a:xfrm>
              </p:grpSpPr>
              <p:sp>
                <p:nvSpPr>
                  <p:cNvPr id="38" name="Freeform 98">
                    <a:extLst>
                      <a:ext uri="{FF2B5EF4-FFF2-40B4-BE49-F238E27FC236}">
                        <a16:creationId xmlns:a16="http://schemas.microsoft.com/office/drawing/2014/main" id="{BDBD88A8-7E52-47D0-80CF-05B404F88F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05750" y="1838450"/>
                    <a:ext cx="2095299" cy="1970198"/>
                  </a:xfrm>
                  <a:custGeom>
                    <a:avLst/>
                    <a:gdLst>
                      <a:gd name="T0" fmla="*/ 119 w 134"/>
                      <a:gd name="T1" fmla="*/ 22 h 126"/>
                      <a:gd name="T2" fmla="*/ 116 w 134"/>
                      <a:gd name="T3" fmla="*/ 0 h 126"/>
                      <a:gd name="T4" fmla="*/ 107 w 134"/>
                      <a:gd name="T5" fmla="*/ 7 h 126"/>
                      <a:gd name="T6" fmla="*/ 95 w 134"/>
                      <a:gd name="T7" fmla="*/ 7 h 126"/>
                      <a:gd name="T8" fmla="*/ 89 w 134"/>
                      <a:gd name="T9" fmla="*/ 7 h 126"/>
                      <a:gd name="T10" fmla="*/ 80 w 134"/>
                      <a:gd name="T11" fmla="*/ 7 h 126"/>
                      <a:gd name="T12" fmla="*/ 64 w 134"/>
                      <a:gd name="T13" fmla="*/ 16 h 126"/>
                      <a:gd name="T14" fmla="*/ 64 w 134"/>
                      <a:gd name="T15" fmla="*/ 25 h 126"/>
                      <a:gd name="T16" fmla="*/ 64 w 134"/>
                      <a:gd name="T17" fmla="*/ 37 h 126"/>
                      <a:gd name="T18" fmla="*/ 55 w 134"/>
                      <a:gd name="T19" fmla="*/ 55 h 126"/>
                      <a:gd name="T20" fmla="*/ 46 w 134"/>
                      <a:gd name="T21" fmla="*/ 55 h 126"/>
                      <a:gd name="T22" fmla="*/ 49 w 134"/>
                      <a:gd name="T23" fmla="*/ 40 h 126"/>
                      <a:gd name="T24" fmla="*/ 49 w 134"/>
                      <a:gd name="T25" fmla="*/ 37 h 126"/>
                      <a:gd name="T26" fmla="*/ 55 w 134"/>
                      <a:gd name="T27" fmla="*/ 25 h 126"/>
                      <a:gd name="T28" fmla="*/ 40 w 134"/>
                      <a:gd name="T29" fmla="*/ 22 h 126"/>
                      <a:gd name="T30" fmla="*/ 40 w 134"/>
                      <a:gd name="T31" fmla="*/ 22 h 126"/>
                      <a:gd name="T32" fmla="*/ 34 w 134"/>
                      <a:gd name="T33" fmla="*/ 40 h 126"/>
                      <a:gd name="T34" fmla="*/ 31 w 134"/>
                      <a:gd name="T35" fmla="*/ 52 h 126"/>
                      <a:gd name="T36" fmla="*/ 25 w 134"/>
                      <a:gd name="T37" fmla="*/ 55 h 126"/>
                      <a:gd name="T38" fmla="*/ 9 w 134"/>
                      <a:gd name="T39" fmla="*/ 62 h 126"/>
                      <a:gd name="T40" fmla="*/ 15 w 134"/>
                      <a:gd name="T41" fmla="*/ 71 h 126"/>
                      <a:gd name="T42" fmla="*/ 6 w 134"/>
                      <a:gd name="T43" fmla="*/ 83 h 126"/>
                      <a:gd name="T44" fmla="*/ 0 w 134"/>
                      <a:gd name="T45" fmla="*/ 71 h 126"/>
                      <a:gd name="T46" fmla="*/ 0 w 134"/>
                      <a:gd name="T47" fmla="*/ 83 h 126"/>
                      <a:gd name="T48" fmla="*/ 6 w 134"/>
                      <a:gd name="T49" fmla="*/ 92 h 126"/>
                      <a:gd name="T50" fmla="*/ 25 w 134"/>
                      <a:gd name="T51" fmla="*/ 101 h 126"/>
                      <a:gd name="T52" fmla="*/ 31 w 134"/>
                      <a:gd name="T53" fmla="*/ 107 h 126"/>
                      <a:gd name="T54" fmla="*/ 40 w 134"/>
                      <a:gd name="T55" fmla="*/ 101 h 126"/>
                      <a:gd name="T56" fmla="*/ 49 w 134"/>
                      <a:gd name="T57" fmla="*/ 110 h 126"/>
                      <a:gd name="T58" fmla="*/ 61 w 134"/>
                      <a:gd name="T59" fmla="*/ 126 h 126"/>
                      <a:gd name="T60" fmla="*/ 70 w 134"/>
                      <a:gd name="T61" fmla="*/ 117 h 126"/>
                      <a:gd name="T62" fmla="*/ 70 w 134"/>
                      <a:gd name="T63" fmla="*/ 101 h 126"/>
                      <a:gd name="T64" fmla="*/ 80 w 134"/>
                      <a:gd name="T65" fmla="*/ 92 h 126"/>
                      <a:gd name="T66" fmla="*/ 101 w 134"/>
                      <a:gd name="T67" fmla="*/ 92 h 126"/>
                      <a:gd name="T68" fmla="*/ 110 w 134"/>
                      <a:gd name="T69" fmla="*/ 92 h 126"/>
                      <a:gd name="T70" fmla="*/ 119 w 134"/>
                      <a:gd name="T71" fmla="*/ 92 h 126"/>
                      <a:gd name="T72" fmla="*/ 125 w 134"/>
                      <a:gd name="T73" fmla="*/ 71 h 126"/>
                      <a:gd name="T74" fmla="*/ 125 w 134"/>
                      <a:gd name="T75" fmla="*/ 62 h 126"/>
                      <a:gd name="T76" fmla="*/ 125 w 134"/>
                      <a:gd name="T77" fmla="*/ 46 h 126"/>
                      <a:gd name="T78" fmla="*/ 131 w 134"/>
                      <a:gd name="T79" fmla="*/ 40 h 126"/>
                      <a:gd name="T80" fmla="*/ 131 w 134"/>
                      <a:gd name="T81" fmla="*/ 31 h 126"/>
                      <a:gd name="T82" fmla="*/ 134 w 134"/>
                      <a:gd name="T83" fmla="*/ 22 h 126"/>
                      <a:gd name="T84" fmla="*/ 125 w 134"/>
                      <a:gd name="T85" fmla="*/ 22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34" h="126">
                        <a:moveTo>
                          <a:pt x="125" y="22"/>
                        </a:moveTo>
                        <a:lnTo>
                          <a:pt x="119" y="22"/>
                        </a:lnTo>
                        <a:lnTo>
                          <a:pt x="119" y="0"/>
                        </a:lnTo>
                        <a:lnTo>
                          <a:pt x="116" y="0"/>
                        </a:lnTo>
                        <a:lnTo>
                          <a:pt x="110" y="0"/>
                        </a:lnTo>
                        <a:lnTo>
                          <a:pt x="107" y="7"/>
                        </a:lnTo>
                        <a:lnTo>
                          <a:pt x="95" y="13"/>
                        </a:lnTo>
                        <a:lnTo>
                          <a:pt x="95" y="7"/>
                        </a:lnTo>
                        <a:lnTo>
                          <a:pt x="95" y="0"/>
                        </a:lnTo>
                        <a:lnTo>
                          <a:pt x="89" y="7"/>
                        </a:lnTo>
                        <a:lnTo>
                          <a:pt x="86" y="7"/>
                        </a:lnTo>
                        <a:lnTo>
                          <a:pt x="80" y="7"/>
                        </a:lnTo>
                        <a:lnTo>
                          <a:pt x="70" y="13"/>
                        </a:lnTo>
                        <a:lnTo>
                          <a:pt x="64" y="16"/>
                        </a:lnTo>
                        <a:lnTo>
                          <a:pt x="64" y="22"/>
                        </a:lnTo>
                        <a:lnTo>
                          <a:pt x="64" y="25"/>
                        </a:lnTo>
                        <a:lnTo>
                          <a:pt x="64" y="31"/>
                        </a:lnTo>
                        <a:lnTo>
                          <a:pt x="64" y="37"/>
                        </a:lnTo>
                        <a:lnTo>
                          <a:pt x="64" y="46"/>
                        </a:lnTo>
                        <a:lnTo>
                          <a:pt x="55" y="55"/>
                        </a:lnTo>
                        <a:lnTo>
                          <a:pt x="49" y="55"/>
                        </a:lnTo>
                        <a:lnTo>
                          <a:pt x="46" y="55"/>
                        </a:lnTo>
                        <a:lnTo>
                          <a:pt x="46" y="46"/>
                        </a:lnTo>
                        <a:lnTo>
                          <a:pt x="49" y="40"/>
                        </a:lnTo>
                        <a:lnTo>
                          <a:pt x="46" y="40"/>
                        </a:lnTo>
                        <a:lnTo>
                          <a:pt x="49" y="37"/>
                        </a:lnTo>
                        <a:lnTo>
                          <a:pt x="55" y="31"/>
                        </a:lnTo>
                        <a:lnTo>
                          <a:pt x="55" y="25"/>
                        </a:lnTo>
                        <a:lnTo>
                          <a:pt x="49" y="22"/>
                        </a:lnTo>
                        <a:lnTo>
                          <a:pt x="40" y="22"/>
                        </a:lnTo>
                        <a:lnTo>
                          <a:pt x="40" y="16"/>
                        </a:lnTo>
                        <a:lnTo>
                          <a:pt x="40" y="22"/>
                        </a:lnTo>
                        <a:lnTo>
                          <a:pt x="34" y="31"/>
                        </a:lnTo>
                        <a:lnTo>
                          <a:pt x="34" y="40"/>
                        </a:lnTo>
                        <a:lnTo>
                          <a:pt x="31" y="46"/>
                        </a:lnTo>
                        <a:lnTo>
                          <a:pt x="31" y="52"/>
                        </a:lnTo>
                        <a:lnTo>
                          <a:pt x="25" y="52"/>
                        </a:lnTo>
                        <a:lnTo>
                          <a:pt x="25" y="55"/>
                        </a:lnTo>
                        <a:lnTo>
                          <a:pt x="18" y="62"/>
                        </a:lnTo>
                        <a:lnTo>
                          <a:pt x="9" y="62"/>
                        </a:lnTo>
                        <a:lnTo>
                          <a:pt x="9" y="71"/>
                        </a:lnTo>
                        <a:lnTo>
                          <a:pt x="15" y="71"/>
                        </a:lnTo>
                        <a:lnTo>
                          <a:pt x="15" y="77"/>
                        </a:lnTo>
                        <a:lnTo>
                          <a:pt x="6" y="83"/>
                        </a:lnTo>
                        <a:lnTo>
                          <a:pt x="6" y="71"/>
                        </a:lnTo>
                        <a:lnTo>
                          <a:pt x="0" y="71"/>
                        </a:lnTo>
                        <a:lnTo>
                          <a:pt x="0" y="77"/>
                        </a:lnTo>
                        <a:lnTo>
                          <a:pt x="0" y="83"/>
                        </a:lnTo>
                        <a:lnTo>
                          <a:pt x="0" y="92"/>
                        </a:lnTo>
                        <a:lnTo>
                          <a:pt x="6" y="92"/>
                        </a:lnTo>
                        <a:lnTo>
                          <a:pt x="9" y="95"/>
                        </a:lnTo>
                        <a:lnTo>
                          <a:pt x="25" y="101"/>
                        </a:lnTo>
                        <a:lnTo>
                          <a:pt x="25" y="107"/>
                        </a:lnTo>
                        <a:lnTo>
                          <a:pt x="31" y="107"/>
                        </a:lnTo>
                        <a:lnTo>
                          <a:pt x="34" y="101"/>
                        </a:lnTo>
                        <a:lnTo>
                          <a:pt x="40" y="101"/>
                        </a:lnTo>
                        <a:lnTo>
                          <a:pt x="46" y="107"/>
                        </a:lnTo>
                        <a:lnTo>
                          <a:pt x="49" y="110"/>
                        </a:lnTo>
                        <a:lnTo>
                          <a:pt x="61" y="123"/>
                        </a:lnTo>
                        <a:lnTo>
                          <a:pt x="61" y="126"/>
                        </a:lnTo>
                        <a:lnTo>
                          <a:pt x="70" y="123"/>
                        </a:lnTo>
                        <a:lnTo>
                          <a:pt x="70" y="117"/>
                        </a:lnTo>
                        <a:lnTo>
                          <a:pt x="70" y="107"/>
                        </a:lnTo>
                        <a:lnTo>
                          <a:pt x="70" y="101"/>
                        </a:lnTo>
                        <a:lnTo>
                          <a:pt x="70" y="95"/>
                        </a:lnTo>
                        <a:lnTo>
                          <a:pt x="80" y="92"/>
                        </a:lnTo>
                        <a:lnTo>
                          <a:pt x="95" y="86"/>
                        </a:lnTo>
                        <a:lnTo>
                          <a:pt x="101" y="92"/>
                        </a:lnTo>
                        <a:lnTo>
                          <a:pt x="107" y="92"/>
                        </a:lnTo>
                        <a:lnTo>
                          <a:pt x="110" y="92"/>
                        </a:lnTo>
                        <a:lnTo>
                          <a:pt x="116" y="92"/>
                        </a:lnTo>
                        <a:lnTo>
                          <a:pt x="119" y="92"/>
                        </a:lnTo>
                        <a:lnTo>
                          <a:pt x="125" y="77"/>
                        </a:lnTo>
                        <a:lnTo>
                          <a:pt x="125" y="71"/>
                        </a:lnTo>
                        <a:lnTo>
                          <a:pt x="119" y="68"/>
                        </a:lnTo>
                        <a:lnTo>
                          <a:pt x="125" y="62"/>
                        </a:lnTo>
                        <a:lnTo>
                          <a:pt x="125" y="55"/>
                        </a:lnTo>
                        <a:lnTo>
                          <a:pt x="125" y="46"/>
                        </a:lnTo>
                        <a:lnTo>
                          <a:pt x="125" y="40"/>
                        </a:lnTo>
                        <a:lnTo>
                          <a:pt x="131" y="40"/>
                        </a:lnTo>
                        <a:lnTo>
                          <a:pt x="131" y="37"/>
                        </a:lnTo>
                        <a:lnTo>
                          <a:pt x="131" y="31"/>
                        </a:lnTo>
                        <a:lnTo>
                          <a:pt x="131" y="25"/>
                        </a:lnTo>
                        <a:lnTo>
                          <a:pt x="134" y="22"/>
                        </a:lnTo>
                        <a:lnTo>
                          <a:pt x="131" y="16"/>
                        </a:lnTo>
                        <a:lnTo>
                          <a:pt x="125" y="2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8100" cap="flat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DD073BBE-73E6-4994-B24B-77A37294458E}"/>
                      </a:ext>
                    </a:extLst>
                  </p:cNvPr>
                  <p:cNvSpPr/>
                  <p:nvPr/>
                </p:nvSpPr>
                <p:spPr>
                  <a:xfrm>
                    <a:off x="7543290" y="2512407"/>
                    <a:ext cx="161992" cy="161992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32338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F619645-5BA3-4C87-A459-20B2DC119CE7}"/>
                    </a:ext>
                  </a:extLst>
                </p:cNvPr>
                <p:cNvSpPr txBox="1"/>
                <p:nvPr/>
              </p:nvSpPr>
              <p:spPr>
                <a:xfrm>
                  <a:off x="8828714" y="4353443"/>
                  <a:ext cx="197842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b="1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Noordwijk</a:t>
                  </a:r>
                  <a:r>
                    <a:rPr lang="it-IT" sz="1200" i="1" dirty="0">
                      <a:solidFill>
                        <a:schemeClr val="bg2">
                          <a:lumMod val="10000"/>
                        </a:schemeClr>
                      </a:solidFill>
                      <a:latin typeface="Futura"/>
                    </a:rPr>
                    <a:t> (Netherlands)</a:t>
                  </a:r>
                  <a:endParaRPr lang="en-US" sz="1200" i="1" dirty="0">
                    <a:solidFill>
                      <a:schemeClr val="bg2">
                        <a:lumMod val="10000"/>
                      </a:schemeClr>
                    </a:solidFill>
                    <a:latin typeface="Futura"/>
                  </a:endParaRPr>
                </a:p>
              </p:txBody>
            </p:sp>
          </p:grpSp>
        </p:grpSp>
        <p:cxnSp>
          <p:nvCxnSpPr>
            <p:cNvPr id="53" name="Connettore diritto 32">
              <a:extLst>
                <a:ext uri="{FF2B5EF4-FFF2-40B4-BE49-F238E27FC236}">
                  <a16:creationId xmlns:a16="http://schemas.microsoft.com/office/drawing/2014/main" id="{BE258016-B017-478C-BD84-01CBAFBC7955}"/>
                </a:ext>
              </a:extLst>
            </p:cNvPr>
            <p:cNvCxnSpPr>
              <a:cxnSpLocks/>
            </p:cNvCxnSpPr>
            <p:nvPr/>
          </p:nvCxnSpPr>
          <p:spPr>
            <a:xfrm>
              <a:off x="8610600" y="1847805"/>
              <a:ext cx="0" cy="440294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ttangolo 53">
            <a:extLst>
              <a:ext uri="{FF2B5EF4-FFF2-40B4-BE49-F238E27FC236}">
                <a16:creationId xmlns:a16="http://schemas.microsoft.com/office/drawing/2014/main" id="{A8A5FC7A-2A87-4C98-836E-BA9794826BE5}"/>
              </a:ext>
            </a:extLst>
          </p:cNvPr>
          <p:cNvSpPr/>
          <p:nvPr/>
        </p:nvSpPr>
        <p:spPr>
          <a:xfrm>
            <a:off x="1385285" y="5521880"/>
            <a:ext cx="6873526" cy="121706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Argotec </a:t>
            </a: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US subsidiary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allows to work in close proximity to the key space players and customers (e.g. NASA)</a:t>
            </a:r>
          </a:p>
          <a:p>
            <a:pPr algn="just"/>
            <a:endParaRPr lang="en-US" sz="14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algn="just"/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Branches in Germany (EAC) and Netherlands (ESTEC) allow the company to support also </a:t>
            </a: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ESA strategic activities</a:t>
            </a:r>
          </a:p>
        </p:txBody>
      </p:sp>
    </p:spTree>
    <p:extLst>
      <p:ext uri="{BB962C8B-B14F-4D97-AF65-F5344CB8AC3E}">
        <p14:creationId xmlns:p14="http://schemas.microsoft.com/office/powerpoint/2010/main" val="110840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4140-72D9-42ED-B5A0-115BC3F5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HAWK </a:t>
            </a:r>
            <a:r>
              <a:rPr lang="en-US" dirty="0">
                <a:solidFill>
                  <a:srgbClr val="434399"/>
                </a:solidFill>
              </a:rPr>
              <a:t>Platform Overview</a:t>
            </a:r>
          </a:p>
        </p:txBody>
      </p:sp>
    </p:spTree>
    <p:extLst>
      <p:ext uri="{BB962C8B-B14F-4D97-AF65-F5344CB8AC3E}">
        <p14:creationId xmlns:p14="http://schemas.microsoft.com/office/powerpoint/2010/main" val="1002323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B9F30-5538-4E8A-8CFC-9D785ACC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HAWK Platform </a:t>
            </a:r>
            <a:r>
              <a:rPr lang="it-IT" dirty="0" err="1"/>
              <a:t>Overview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FA2E8-55AD-40B5-843F-7BDFAF6A1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Main Features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47B2647-626A-443D-BE5B-0855F4280F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" t="27784" r="-306" b="9932"/>
          <a:stretch/>
        </p:blipFill>
        <p:spPr>
          <a:xfrm>
            <a:off x="3951098" y="3251955"/>
            <a:ext cx="6574619" cy="230343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BBBB262-9583-4D73-9009-E7951719BC20}"/>
              </a:ext>
            </a:extLst>
          </p:cNvPr>
          <p:cNvSpPr txBox="1"/>
          <p:nvPr/>
        </p:nvSpPr>
        <p:spPr>
          <a:xfrm>
            <a:off x="1919491" y="2613577"/>
            <a:ext cx="33558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300krad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Deep Space Rad-Hard Avionics</a:t>
            </a:r>
          </a:p>
          <a:p>
            <a:pPr algn="r"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HI-REL EEE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components with flight heritage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0A5C5C-CD2D-42C7-B187-7BF2140787FE}"/>
              </a:ext>
            </a:extLst>
          </p:cNvPr>
          <p:cNvSpPr txBox="1"/>
          <p:nvPr/>
        </p:nvSpPr>
        <p:spPr>
          <a:xfrm>
            <a:off x="1983379" y="5236674"/>
            <a:ext cx="3181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SADA</a:t>
            </a:r>
            <a:endParaRPr lang="en-US" sz="12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algn="r"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Up to 8/9 U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of Payload bay </a:t>
            </a:r>
          </a:p>
          <a:p>
            <a:pPr algn="r"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Fully compatible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with various ground segment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 DSN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connection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25CE78-C875-4D55-9C5C-2388B1C24CEE}"/>
              </a:ext>
            </a:extLst>
          </p:cNvPr>
          <p:cNvSpPr txBox="1"/>
          <p:nvPr/>
        </p:nvSpPr>
        <p:spPr>
          <a:xfrm>
            <a:off x="7783294" y="2621892"/>
            <a:ext cx="3355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Autonomous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Target Tracking &amp; Navigation</a:t>
            </a:r>
          </a:p>
          <a:p>
            <a:pPr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Autonomous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Attitude Recovery</a:t>
            </a:r>
          </a:p>
          <a:p>
            <a:pPr>
              <a:buClr>
                <a:srgbClr val="FF0000"/>
              </a:buClr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Autonomous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FDIR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EE74B8-65FD-4D23-A08A-BA205FD0B2A3}"/>
              </a:ext>
            </a:extLst>
          </p:cNvPr>
          <p:cNvSpPr txBox="1"/>
          <p:nvPr/>
        </p:nvSpPr>
        <p:spPr>
          <a:xfrm>
            <a:off x="8227896" y="5354451"/>
            <a:ext cx="318137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SzPct val="100000"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100 Mbps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max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Data Rate</a:t>
            </a:r>
          </a:p>
          <a:p>
            <a:pPr>
              <a:buClr>
                <a:srgbClr val="FF0000"/>
              </a:buClr>
              <a:buSzPct val="100000"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5 + years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Lifetime</a:t>
            </a:r>
          </a:p>
          <a:p>
            <a:pPr>
              <a:buClr>
                <a:srgbClr val="FF0000"/>
              </a:buClr>
              <a:buSzPct val="100000"/>
            </a:pP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Avionics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processing capabilities able to support </a:t>
            </a:r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Artificial Intelligence</a:t>
            </a:r>
            <a:endParaRPr lang="en-US" sz="12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sp>
        <p:nvSpPr>
          <p:cNvPr id="35" name="Content Placeholder 1">
            <a:extLst>
              <a:ext uri="{FF2B5EF4-FFF2-40B4-BE49-F238E27FC236}">
                <a16:creationId xmlns:a16="http://schemas.microsoft.com/office/drawing/2014/main" id="{966FE462-C5D7-4501-9DFB-A4DAECDDFF82}"/>
              </a:ext>
            </a:extLst>
          </p:cNvPr>
          <p:cNvSpPr txBox="1">
            <a:spLocks/>
          </p:cNvSpPr>
          <p:nvPr/>
        </p:nvSpPr>
        <p:spPr>
          <a:xfrm>
            <a:off x="2774114" y="2306111"/>
            <a:ext cx="2893122" cy="28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RAD-HARD &amp; RELIABLE</a:t>
            </a:r>
          </a:p>
        </p:txBody>
      </p:sp>
      <p:sp>
        <p:nvSpPr>
          <p:cNvPr id="36" name="Content Placeholder 1">
            <a:extLst>
              <a:ext uri="{FF2B5EF4-FFF2-40B4-BE49-F238E27FC236}">
                <a16:creationId xmlns:a16="http://schemas.microsoft.com/office/drawing/2014/main" id="{E1C819F4-878A-4E65-A06F-836982F927E8}"/>
              </a:ext>
            </a:extLst>
          </p:cNvPr>
          <p:cNvSpPr txBox="1">
            <a:spLocks/>
          </p:cNvSpPr>
          <p:nvPr/>
        </p:nvSpPr>
        <p:spPr>
          <a:xfrm>
            <a:off x="7402508" y="2292395"/>
            <a:ext cx="2199716" cy="28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AUTONOMOUS</a:t>
            </a:r>
            <a:endParaRPr lang="en-US" sz="20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75E334BB-81B8-479E-9430-D40691B47B3D}"/>
              </a:ext>
            </a:extLst>
          </p:cNvPr>
          <p:cNvSpPr txBox="1">
            <a:spLocks/>
          </p:cNvSpPr>
          <p:nvPr/>
        </p:nvSpPr>
        <p:spPr>
          <a:xfrm>
            <a:off x="7956115" y="5032492"/>
            <a:ext cx="1674445" cy="2873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PERFOMANT</a:t>
            </a:r>
          </a:p>
        </p:txBody>
      </p:sp>
      <p:sp>
        <p:nvSpPr>
          <p:cNvPr id="38" name="Content Placeholder 1">
            <a:extLst>
              <a:ext uri="{FF2B5EF4-FFF2-40B4-BE49-F238E27FC236}">
                <a16:creationId xmlns:a16="http://schemas.microsoft.com/office/drawing/2014/main" id="{A6FAD65E-DA64-4DEA-B519-09247B0CF26F}"/>
              </a:ext>
            </a:extLst>
          </p:cNvPr>
          <p:cNvSpPr txBox="1">
            <a:spLocks/>
          </p:cNvSpPr>
          <p:nvPr/>
        </p:nvSpPr>
        <p:spPr>
          <a:xfrm>
            <a:off x="2774114" y="4909054"/>
            <a:ext cx="2893122" cy="28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MISSION-ADAPTABLE</a:t>
            </a:r>
            <a:endParaRPr lang="en-US" sz="20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33618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B9F30-5538-4E8A-8CFC-9D785ACC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HAWK Platform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FA2E8-55AD-40B5-843F-7BDFAF6A1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Performance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417CC47-C85A-416C-ACDB-611D277FF0B1}"/>
              </a:ext>
            </a:extLst>
          </p:cNvPr>
          <p:cNvCxnSpPr>
            <a:cxnSpLocks/>
          </p:cNvCxnSpPr>
          <p:nvPr/>
        </p:nvCxnSpPr>
        <p:spPr>
          <a:xfrm>
            <a:off x="2009775" y="1803719"/>
            <a:ext cx="984885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1">
            <a:extLst>
              <a:ext uri="{FF2B5EF4-FFF2-40B4-BE49-F238E27FC236}">
                <a16:creationId xmlns:a16="http://schemas.microsoft.com/office/drawing/2014/main" id="{34938F30-06ED-48D7-93F6-4A0E91B94789}"/>
              </a:ext>
            </a:extLst>
          </p:cNvPr>
          <p:cNvSpPr/>
          <p:nvPr/>
        </p:nvSpPr>
        <p:spPr>
          <a:xfrm>
            <a:off x="2722749" y="1833174"/>
            <a:ext cx="764264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6U</a:t>
            </a:r>
            <a:endParaRPr lang="it-IT" sz="11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871DA20-3046-4411-A8D5-90670AC905CB}"/>
              </a:ext>
            </a:extLst>
          </p:cNvPr>
          <p:cNvSpPr/>
          <p:nvPr/>
        </p:nvSpPr>
        <p:spPr>
          <a:xfrm>
            <a:off x="3054051" y="1747502"/>
            <a:ext cx="101661" cy="98903"/>
          </a:xfrm>
          <a:prstGeom prst="roundRect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DF8DB8-2A8D-4BA3-B940-C9EBDD620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27" y="1819400"/>
            <a:ext cx="2548911" cy="1377566"/>
          </a:xfrm>
          <a:prstGeom prst="rect">
            <a:avLst/>
          </a:prstGeom>
        </p:spPr>
      </p:pic>
      <p:sp>
        <p:nvSpPr>
          <p:cNvPr id="21" name="Rectangle 13">
            <a:extLst>
              <a:ext uri="{FF2B5EF4-FFF2-40B4-BE49-F238E27FC236}">
                <a16:creationId xmlns:a16="http://schemas.microsoft.com/office/drawing/2014/main" id="{779672B7-3EFB-4D80-B802-D48F16433CBB}"/>
              </a:ext>
            </a:extLst>
          </p:cNvPr>
          <p:cNvSpPr/>
          <p:nvPr/>
        </p:nvSpPr>
        <p:spPr>
          <a:xfrm>
            <a:off x="10536627" y="1848835"/>
            <a:ext cx="431528" cy="2616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27U</a:t>
            </a:r>
            <a:endParaRPr lang="it-IT" sz="11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08F5D86-CF02-43C0-9816-B13643A1D17C}"/>
              </a:ext>
            </a:extLst>
          </p:cNvPr>
          <p:cNvSpPr/>
          <p:nvPr/>
        </p:nvSpPr>
        <p:spPr>
          <a:xfrm>
            <a:off x="10708517" y="1753377"/>
            <a:ext cx="87749" cy="86657"/>
          </a:xfrm>
          <a:prstGeom prst="roundRect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3" name="Picture 22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E11AF821-6AAE-4833-BF5F-46CB9A842D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25924" y="1819400"/>
            <a:ext cx="2490108" cy="1372681"/>
          </a:xfrm>
          <a:prstGeom prst="rect">
            <a:avLst/>
          </a:prstGeom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3924FC63-BEF8-4073-A959-1526B5DF251C}"/>
              </a:ext>
            </a:extLst>
          </p:cNvPr>
          <p:cNvSpPr/>
          <p:nvPr/>
        </p:nvSpPr>
        <p:spPr>
          <a:xfrm>
            <a:off x="6707573" y="1873139"/>
            <a:ext cx="449081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12U</a:t>
            </a:r>
            <a:endParaRPr lang="it-IT" sz="11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FD4D17F-74EC-4F5D-8991-DCC51C3E4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7" b="89991" l="2500" r="97188">
                        <a14:foregroundMark x1="9427" y1="41891" x2="7187" y2="41149"/>
                        <a14:foregroundMark x1="2604" y1="41891" x2="2604" y2="41891"/>
                        <a14:foregroundMark x1="90885" y1="32067" x2="93906" y2="30491"/>
                        <a14:foregroundMark x1="97188" y1="31325" x2="97188" y2="31325"/>
                        <a14:foregroundMark x1="67500" y1="48934" x2="67500" y2="48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1193" y="1819400"/>
            <a:ext cx="2722877" cy="1530200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373FE90-EECE-4D3E-91DA-323C38D2F765}"/>
              </a:ext>
            </a:extLst>
          </p:cNvPr>
          <p:cNvSpPr/>
          <p:nvPr/>
        </p:nvSpPr>
        <p:spPr>
          <a:xfrm>
            <a:off x="6881284" y="1754267"/>
            <a:ext cx="101661" cy="98903"/>
          </a:xfrm>
          <a:prstGeom prst="roundRect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92D3D78-22F2-4F92-BBBB-983836A1B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8445"/>
              </p:ext>
            </p:extLst>
          </p:nvPr>
        </p:nvGraphicFramePr>
        <p:xfrm>
          <a:off x="1654728" y="3226401"/>
          <a:ext cx="10453111" cy="3296569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955872">
                  <a:extLst>
                    <a:ext uri="{9D8B030D-6E8A-4147-A177-3AD203B41FA5}">
                      <a16:colId xmlns:a16="http://schemas.microsoft.com/office/drawing/2014/main" val="1945092601"/>
                    </a:ext>
                  </a:extLst>
                </a:gridCol>
                <a:gridCol w="2534749">
                  <a:extLst>
                    <a:ext uri="{9D8B030D-6E8A-4147-A177-3AD203B41FA5}">
                      <a16:colId xmlns:a16="http://schemas.microsoft.com/office/drawing/2014/main" val="3507865908"/>
                    </a:ext>
                  </a:extLst>
                </a:gridCol>
                <a:gridCol w="2473004">
                  <a:extLst>
                    <a:ext uri="{9D8B030D-6E8A-4147-A177-3AD203B41FA5}">
                      <a16:colId xmlns:a16="http://schemas.microsoft.com/office/drawing/2014/main" val="1635597911"/>
                    </a:ext>
                  </a:extLst>
                </a:gridCol>
                <a:gridCol w="2489486">
                  <a:extLst>
                    <a:ext uri="{9D8B030D-6E8A-4147-A177-3AD203B41FA5}">
                      <a16:colId xmlns:a16="http://schemas.microsoft.com/office/drawing/2014/main" val="653614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 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6 U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b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12U</a:t>
                      </a:r>
                      <a:endParaRPr lang="it-IT" sz="10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b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27U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b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837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PAYLOAD MASS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 kg*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12 kg*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30 kg*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487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PAYLOAD VOLUME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3.5U*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8U*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15U*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019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PAYLOAD PEAK POWER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40W 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40W 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80W 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361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POWER SYSTEM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3.3V, 5V, 12V, 28V</a:t>
                      </a:r>
                      <a:b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Secondary battery up to 120Wh</a:t>
                      </a:r>
                      <a:endParaRPr lang="en-US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3.3V, 5V, 12V, 28V</a:t>
                      </a:r>
                      <a:b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Secondary battery up to 250Wh</a:t>
                      </a:r>
                      <a:endParaRPr lang="en-US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3.3V, 5V, 12V, 28V</a:t>
                      </a:r>
                      <a:b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Secondary battery up to 480 Wh</a:t>
                      </a:r>
                      <a:endParaRPr lang="en-US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580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SOLAR ARRAY PEAK POWER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40W, or 80W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40W, 80W, or 120W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300W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36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SINGLE AXIS SUN TRACKING SOLAR ARRAY DRIVE</a:t>
                      </a:r>
                      <a:endParaRPr lang="en-US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Yes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Yes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Yes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938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ATTITUDE DETERMINATION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Sun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sensors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Star Tracker,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Accelerometers</a:t>
                      </a:r>
                      <a:endParaRPr lang="it-IT" sz="100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Sun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sensors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Star Tracker,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Accelerometers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Sun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sensors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Star Tracker,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Accelerometers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706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GUIDANCE, NAVIGATION AND CONTROL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Delta DOR,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sequential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pseudonoise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GNSS**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Delta DOR,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sequential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pseudonoise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GNSS**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Delta DOR,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sequential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pseudonoise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 </a:t>
                      </a:r>
                      <a:r>
                        <a:rPr lang="it-IT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ranging</a:t>
                      </a:r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GNSS**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043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POSITION KNOWLEDGE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+/- 5m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+/- 5m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+/- 5m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391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DATA BUSES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RS422, LVDS, </a:t>
                      </a:r>
                      <a:r>
                        <a:rPr lang="en-US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SpaceWire</a:t>
                      </a:r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SPI, I2C, CAN**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RS422, LVDS, </a:t>
                      </a:r>
                      <a:r>
                        <a:rPr lang="en-US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SpaceWire</a:t>
                      </a:r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SPI, I2C, CAN**</a:t>
                      </a:r>
                      <a:endParaRPr lang="en-US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RS422, LVDS, </a:t>
                      </a:r>
                      <a:r>
                        <a:rPr lang="en-US" sz="1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SpaceWire</a:t>
                      </a:r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, SPI, I2C, CAN**</a:t>
                      </a:r>
                      <a:endParaRPr lang="en-US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656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BUS PROVIDED DATA STORAGE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32 GB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32 GB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64 GB***</a:t>
                      </a:r>
                      <a:endParaRPr lang="it-IT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30940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COMM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Uplink: UHF, S-Band, X-Band, K-Band**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Uplink: UHF, S-Band, X-Band, K-Band**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Uplink: UHF, S-Band, X-Band, K-Band**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81098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Downlink: UHF, S-Band, X-Band, K-Band**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Downlink: UHF, S-Band, X-Band, K-Band**</a:t>
                      </a:r>
                      <a:endParaRPr lang="en-US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Downlink: UHF, S-Band, X-Band, K-Band**</a:t>
                      </a:r>
                      <a:endParaRPr lang="en-US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008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COMMAND AND TELEMETRY RADIO TRANSMITTERS</a:t>
                      </a:r>
                      <a:endParaRPr lang="en-US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1kbps to 100Mbps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1kbps to 100Mbps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1kbps to 100Mbps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536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COMMAND AND TELEMETRY RADIO RECEIVERS</a:t>
                      </a:r>
                      <a:endParaRPr lang="en-US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100bps to 30Mbps</a:t>
                      </a: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100bps to 30Mbps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100bps to 30Mbps</a:t>
                      </a:r>
                      <a:endParaRPr lang="it-IT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183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PROPULSION</a:t>
                      </a:r>
                      <a:endParaRPr lang="it-IT" sz="1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70 m/s (chemical propulsion)</a:t>
                      </a:r>
                      <a:b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600 m/s (electrical propulsion)</a:t>
                      </a:r>
                      <a:endParaRPr lang="en-US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160 m/s (chemical propulsion)</a:t>
                      </a:r>
                      <a:b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1 km/s (electrical propulsion)</a:t>
                      </a:r>
                      <a:endParaRPr lang="en-US" sz="10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400 m/s (chemical propulsion)</a:t>
                      </a:r>
                      <a:b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</a:br>
                      <a:r>
                        <a:rPr lang="en-US" sz="1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Futura"/>
                        </a:rPr>
                        <a:t>up to 3.5 km/s (electrical propulsion)</a:t>
                      </a:r>
                      <a:endParaRPr lang="en-US" sz="10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Futura"/>
                      </a:endParaRPr>
                    </a:p>
                  </a:txBody>
                  <a:tcPr marL="5657" marR="5657" marT="5657" marB="0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58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415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4140-72D9-42ED-B5A0-115BC3F5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On-going </a:t>
            </a:r>
            <a:r>
              <a:rPr lang="en-US" dirty="0">
                <a:solidFill>
                  <a:srgbClr val="434399"/>
                </a:solidFill>
              </a:rPr>
              <a:t>Missions</a:t>
            </a:r>
          </a:p>
        </p:txBody>
      </p:sp>
    </p:spTree>
    <p:extLst>
      <p:ext uri="{BB962C8B-B14F-4D97-AF65-F5344CB8AC3E}">
        <p14:creationId xmlns:p14="http://schemas.microsoft.com/office/powerpoint/2010/main" val="56014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ArgoMoon </a:t>
            </a:r>
            <a:r>
              <a:rPr lang="en-US" dirty="0"/>
              <a:t>Mission Overview</a:t>
            </a:r>
          </a:p>
        </p:txBody>
      </p:sp>
      <p:sp>
        <p:nvSpPr>
          <p:cNvPr id="82" name="Ovale 13">
            <a:extLst>
              <a:ext uri="{FF2B5EF4-FFF2-40B4-BE49-F238E27FC236}">
                <a16:creationId xmlns:a16="http://schemas.microsoft.com/office/drawing/2014/main" id="{43C9E5FB-1567-42D5-BDB8-E31F36A67C02}"/>
              </a:ext>
            </a:extLst>
          </p:cNvPr>
          <p:cNvSpPr/>
          <p:nvPr/>
        </p:nvSpPr>
        <p:spPr>
          <a:xfrm>
            <a:off x="2151063" y="2367171"/>
            <a:ext cx="1005840" cy="100584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3" name="Immagine 15">
            <a:extLst>
              <a:ext uri="{FF2B5EF4-FFF2-40B4-BE49-F238E27FC236}">
                <a16:creationId xmlns:a16="http://schemas.microsoft.com/office/drawing/2014/main" id="{004DEA8B-4F8B-439B-89E6-DEEC8B33C9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33" t="12308" r="37302" b="43736"/>
          <a:stretch/>
        </p:blipFill>
        <p:spPr>
          <a:xfrm>
            <a:off x="2287168" y="2559545"/>
            <a:ext cx="170921" cy="172456"/>
          </a:xfrm>
          <a:prstGeom prst="snip2DiagRect">
            <a:avLst>
              <a:gd name="adj1" fmla="val 50000"/>
              <a:gd name="adj2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4" name="TextBox 24">
            <a:extLst>
              <a:ext uri="{FF2B5EF4-FFF2-40B4-BE49-F238E27FC236}">
                <a16:creationId xmlns:a16="http://schemas.microsoft.com/office/drawing/2014/main" id="{045F48F6-4514-487F-B872-9D7658282B9D}"/>
              </a:ext>
            </a:extLst>
          </p:cNvPr>
          <p:cNvSpPr txBox="1"/>
          <p:nvPr/>
        </p:nvSpPr>
        <p:spPr>
          <a:xfrm>
            <a:off x="3371462" y="2367171"/>
            <a:ext cx="261642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2021</a:t>
            </a:r>
          </a:p>
          <a:p>
            <a:r>
              <a:rPr lang="it-IT" sz="20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ArgoMoon</a:t>
            </a:r>
          </a:p>
          <a:p>
            <a:r>
              <a:rPr lang="it-IT" sz="16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Artemis-1 mission (NASA)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Planetary Observation</a:t>
            </a:r>
          </a:p>
        </p:txBody>
      </p:sp>
      <p:pic>
        <p:nvPicPr>
          <p:cNvPr id="85" name="Immagine 19">
            <a:extLst>
              <a:ext uri="{FF2B5EF4-FFF2-40B4-BE49-F238E27FC236}">
                <a16:creationId xmlns:a16="http://schemas.microsoft.com/office/drawing/2014/main" id="{A8D314C8-2333-4D19-B1B2-C2F9EDCFD1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641"/>
          <a:stretch/>
        </p:blipFill>
        <p:spPr>
          <a:xfrm>
            <a:off x="2188541" y="2484028"/>
            <a:ext cx="1017617" cy="8889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F0686DF-FCA6-43D7-B884-7ECE5D239F29}"/>
              </a:ext>
            </a:extLst>
          </p:cNvPr>
          <p:cNvCxnSpPr>
            <a:cxnSpLocks/>
          </p:cNvCxnSpPr>
          <p:nvPr/>
        </p:nvCxnSpPr>
        <p:spPr>
          <a:xfrm>
            <a:off x="3315701" y="2367171"/>
            <a:ext cx="0" cy="251102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F4A50A7A-EA48-41B0-ADFB-6E306FEB4E7C}"/>
              </a:ext>
            </a:extLst>
          </p:cNvPr>
          <p:cNvSpPr txBox="1"/>
          <p:nvPr/>
        </p:nvSpPr>
        <p:spPr>
          <a:xfrm>
            <a:off x="2151062" y="3727980"/>
            <a:ext cx="5810087" cy="227754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Mass: 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14 kg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Dimensions: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6U (34x20x10 cm)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Orbit: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High Elliptical Orbit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Launch Vehicle: 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NASA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Sponsor: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Italian Space Agency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Launch date: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Features: 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Autonomous Tracking, High speed data 			relay, AI, Rad-</a:t>
            </a: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h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ard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 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719E31-592F-4840-B5C1-BC0B3855CAFE}"/>
              </a:ext>
            </a:extLst>
          </p:cNvPr>
          <p:cNvSpPr txBox="1"/>
          <p:nvPr/>
        </p:nvSpPr>
        <p:spPr>
          <a:xfrm>
            <a:off x="7135895" y="3468796"/>
            <a:ext cx="198989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Futura"/>
                <a:ea typeface="+mn-ea"/>
                <a:cs typeface="+mn-cs"/>
              </a:rPr>
              <a:t>Inserire foto AGM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Futura"/>
              <a:ea typeface="+mn-ea"/>
              <a:cs typeface="+mn-cs"/>
            </a:endParaRPr>
          </a:p>
        </p:txBody>
      </p:sp>
      <p:pic>
        <p:nvPicPr>
          <p:cNvPr id="5" name="Picture 4" descr="A picture containing dark, open&#10;&#10;Description automatically generated">
            <a:extLst>
              <a:ext uri="{FF2B5EF4-FFF2-40B4-BE49-F238E27FC236}">
                <a16:creationId xmlns:a16="http://schemas.microsoft.com/office/drawing/2014/main" id="{7513CC12-C28A-4831-96D4-CD6206267E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99" y="2371559"/>
            <a:ext cx="4680000" cy="26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08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vale 2">
            <a:extLst>
              <a:ext uri="{FF2B5EF4-FFF2-40B4-BE49-F238E27FC236}">
                <a16:creationId xmlns:a16="http://schemas.microsoft.com/office/drawing/2014/main" id="{F78A2D10-A848-425C-BDFE-57AE7BF41D7E}"/>
              </a:ext>
            </a:extLst>
          </p:cNvPr>
          <p:cNvSpPr/>
          <p:nvPr/>
        </p:nvSpPr>
        <p:spPr>
          <a:xfrm>
            <a:off x="1777138" y="1848661"/>
            <a:ext cx="10358373" cy="4390765"/>
          </a:xfrm>
          <a:prstGeom prst="ellipse">
            <a:avLst/>
          </a:prstGeom>
          <a:noFill/>
          <a:ln>
            <a:solidFill>
              <a:srgbClr val="283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 err="1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133" name="Rectangle 79">
            <a:extLst>
              <a:ext uri="{FF2B5EF4-FFF2-40B4-BE49-F238E27FC236}">
                <a16:creationId xmlns:a16="http://schemas.microsoft.com/office/drawing/2014/main" id="{25EC2CF4-865C-49CD-9E9D-ADD2BF6AB4A2}"/>
              </a:ext>
            </a:extLst>
          </p:cNvPr>
          <p:cNvSpPr/>
          <p:nvPr/>
        </p:nvSpPr>
        <p:spPr>
          <a:xfrm>
            <a:off x="1730965" y="3160365"/>
            <a:ext cx="1096125" cy="2784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ArgoMoon Mission Timeline</a:t>
            </a:r>
            <a:endParaRPr lang="en-US" dirty="0"/>
          </a:p>
        </p:txBody>
      </p:sp>
      <p:pic>
        <p:nvPicPr>
          <p:cNvPr id="82" name="Picture 2" descr="C:\Users\andrea.filosa\Dropbox (Personal)\WORK\DropBox (Argotec) 2016\ICPS_Rendered_20170519.png">
            <a:extLst>
              <a:ext uri="{FF2B5EF4-FFF2-40B4-BE49-F238E27FC236}">
                <a16:creationId xmlns:a16="http://schemas.microsoft.com/office/drawing/2014/main" id="{9FA557F9-366F-49BB-B93F-B06EA0C6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42134">
            <a:off x="6929951" y="2275261"/>
            <a:ext cx="1455893" cy="81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F15F012A-FE6F-4124-8ABF-75868A2BDC36}"/>
              </a:ext>
            </a:extLst>
          </p:cNvPr>
          <p:cNvSpPr txBox="1"/>
          <p:nvPr/>
        </p:nvSpPr>
        <p:spPr>
          <a:xfrm>
            <a:off x="5144602" y="2720597"/>
            <a:ext cx="1476888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: DEPLOYMENT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Closure of the separation switches: power to the system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1338A6F-FF83-4790-9651-A8077720C837}"/>
              </a:ext>
            </a:extLst>
          </p:cNvPr>
          <p:cNvSpPr txBox="1"/>
          <p:nvPr/>
        </p:nvSpPr>
        <p:spPr>
          <a:xfrm>
            <a:off x="10448651" y="2970635"/>
            <a:ext cx="1110546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+ 1 MIN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ICPS Targeted: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Tracking Mode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769470A-422D-4B6B-9F07-7C35EB484C09}"/>
              </a:ext>
            </a:extLst>
          </p:cNvPr>
          <p:cNvGrpSpPr/>
          <p:nvPr/>
        </p:nvGrpSpPr>
        <p:grpSpPr>
          <a:xfrm rot="20621000">
            <a:off x="7257017" y="1977278"/>
            <a:ext cx="1147816" cy="323165"/>
            <a:chOff x="5155711" y="3253028"/>
            <a:chExt cx="1451139" cy="40856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9F49F88-3B16-4DFF-8713-0CF290F9268F}"/>
                </a:ext>
              </a:extLst>
            </p:cNvPr>
            <p:cNvSpPr txBox="1"/>
            <p:nvPr/>
          </p:nvSpPr>
          <p:spPr>
            <a:xfrm rot="20317279">
              <a:off x="5155711" y="3253028"/>
              <a:ext cx="1451139" cy="40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chemeClr val="bg2">
                      <a:lumMod val="10000"/>
                    </a:schemeClr>
                  </a:solidFill>
                </a:rPr>
                <a:t>ATTITUDE</a:t>
              </a:r>
              <a:r>
                <a:rPr lang="en-US" sz="750" dirty="0">
                  <a:solidFill>
                    <a:schemeClr val="bg2">
                      <a:lumMod val="10000"/>
                    </a:schemeClr>
                  </a:solidFill>
                  <a:cs typeface="Arial" charset="0"/>
                </a:rPr>
                <a:t> reconstruction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1925435E-5872-44C0-8458-3AF65F637967}"/>
                </a:ext>
              </a:extLst>
            </p:cNvPr>
            <p:cNvCxnSpPr/>
            <p:nvPr/>
          </p:nvCxnSpPr>
          <p:spPr bwMode="auto">
            <a:xfrm rot="153945" flipV="1">
              <a:off x="5477291" y="3271904"/>
              <a:ext cx="850335" cy="367672"/>
            </a:xfrm>
            <a:prstGeom prst="straightConnector1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875C0D7C-4A9F-4C59-B5FD-5850A5B7A469}"/>
              </a:ext>
            </a:extLst>
          </p:cNvPr>
          <p:cNvSpPr txBox="1"/>
          <p:nvPr/>
        </p:nvSpPr>
        <p:spPr>
          <a:xfrm>
            <a:off x="8024186" y="2078785"/>
            <a:ext cx="151216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+ 15 SEC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Pointing Cameras towards ICPS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D1B8F65-4D45-4D52-8215-3EA986EC27A4}"/>
              </a:ext>
            </a:extLst>
          </p:cNvPr>
          <p:cNvSpPr txBox="1"/>
          <p:nvPr/>
        </p:nvSpPr>
        <p:spPr>
          <a:xfrm>
            <a:off x="8728157" y="5916057"/>
            <a:ext cx="236485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+ 5 MIN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PS operational: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Relative dynamic maneuvers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100m-500m proximity flight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9F0B03FB-407F-4B41-A44D-B201833E31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366277">
            <a:off x="5538908" y="1989895"/>
            <a:ext cx="893446" cy="869423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759B3F18-C0A3-4A87-82CA-352E686B88FD}"/>
              </a:ext>
            </a:extLst>
          </p:cNvPr>
          <p:cNvGrpSpPr/>
          <p:nvPr/>
        </p:nvGrpSpPr>
        <p:grpSpPr>
          <a:xfrm rot="20938105">
            <a:off x="10486909" y="2384345"/>
            <a:ext cx="580897" cy="454191"/>
            <a:chOff x="2843083" y="3211474"/>
            <a:chExt cx="1835864" cy="1435421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CB30274D-BA40-4051-8D86-35400A97C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7532" y="3211474"/>
              <a:ext cx="1526964" cy="1296144"/>
            </a:xfrm>
            <a:prstGeom prst="rect">
              <a:avLst/>
            </a:prstGeom>
            <a:ln>
              <a:solidFill>
                <a:schemeClr val="accent5">
                  <a:lumMod val="10000"/>
                </a:schemeClr>
              </a:solidFill>
            </a:ln>
          </p:spPr>
        </p:pic>
        <p:sp>
          <p:nvSpPr>
            <p:cNvPr id="93" name="Folded Corner 18">
              <a:extLst>
                <a:ext uri="{FF2B5EF4-FFF2-40B4-BE49-F238E27FC236}">
                  <a16:creationId xmlns:a16="http://schemas.microsoft.com/office/drawing/2014/main" id="{F78D192B-07E3-43EF-BA4E-9B1F39DB3DE6}"/>
                </a:ext>
              </a:extLst>
            </p:cNvPr>
            <p:cNvSpPr/>
            <p:nvPr/>
          </p:nvSpPr>
          <p:spPr bwMode="auto">
            <a:xfrm>
              <a:off x="2843083" y="3262120"/>
              <a:ext cx="1835864" cy="1384775"/>
            </a:xfrm>
            <a:prstGeom prst="foldedCorner">
              <a:avLst/>
            </a:prstGeom>
            <a:noFill/>
            <a:ln w="9525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67500" rIns="67500" bIns="675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500">
                <a:solidFill>
                  <a:schemeClr val="bg2">
                    <a:lumMod val="10000"/>
                  </a:schemeClr>
                </a:solidFill>
                <a:cs typeface="Arial" charset="0"/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A256DA2F-E1FE-48F8-BF54-B450E4845C8C}"/>
              </a:ext>
            </a:extLst>
          </p:cNvPr>
          <p:cNvSpPr txBox="1"/>
          <p:nvPr/>
        </p:nvSpPr>
        <p:spPr>
          <a:xfrm>
            <a:off x="10180582" y="2094775"/>
            <a:ext cx="14312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1</a:t>
            </a:r>
            <a:r>
              <a:rPr lang="en-US" sz="1050" baseline="300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st</a:t>
            </a:r>
            <a:r>
              <a:rPr lang="en-US" sz="105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 picture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57406EA-CA2A-4194-8B36-EC054E7B030F}"/>
              </a:ext>
            </a:extLst>
          </p:cNvPr>
          <p:cNvSpPr txBox="1"/>
          <p:nvPr/>
        </p:nvSpPr>
        <p:spPr>
          <a:xfrm>
            <a:off x="4780642" y="4858155"/>
            <a:ext cx="2326764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+ 8 HR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Geocentric orbit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Pictures of Earth and the Moon and validation of on-board Technologies</a:t>
            </a:r>
            <a:endParaRPr lang="en-US" sz="1100" dirty="0">
              <a:solidFill>
                <a:schemeClr val="bg2">
                  <a:lumMod val="10000"/>
                </a:schemeClr>
              </a:solidFill>
              <a:cs typeface="Arial" charset="0"/>
            </a:endParaRPr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2012F125-9C56-4D97-B8DD-CDEB4185E028}"/>
              </a:ext>
            </a:extLst>
          </p:cNvPr>
          <p:cNvSpPr/>
          <p:nvPr/>
        </p:nvSpPr>
        <p:spPr bwMode="auto">
          <a:xfrm rot="6170588">
            <a:off x="6996308" y="3752931"/>
            <a:ext cx="1861054" cy="3311788"/>
          </a:xfrm>
          <a:prstGeom prst="arc">
            <a:avLst>
              <a:gd name="adj1" fmla="val 16921641"/>
              <a:gd name="adj2" fmla="val 329101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>
                  <a:lumMod val="10000"/>
                </a:schemeClr>
              </a:solidFill>
              <a:cs typeface="Arial" charset="0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EB479B0-ED00-4D4C-89FD-1440509693A5}"/>
              </a:ext>
            </a:extLst>
          </p:cNvPr>
          <p:cNvGrpSpPr/>
          <p:nvPr/>
        </p:nvGrpSpPr>
        <p:grpSpPr>
          <a:xfrm rot="20383697">
            <a:off x="5920656" y="5593185"/>
            <a:ext cx="2592014" cy="1047155"/>
            <a:chOff x="3130169" y="2537314"/>
            <a:chExt cx="2592014" cy="1047155"/>
          </a:xfrm>
        </p:grpSpPr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EA45B62F-0567-4BAE-ADDC-72A2070001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84047" y="2557574"/>
              <a:ext cx="806082" cy="806082"/>
            </a:xfrm>
            <a:prstGeom prst="ellipse">
              <a:avLst/>
            </a:prstGeom>
          </p:spPr>
        </p:pic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55BEF25-FD1A-4EF7-9768-615FD7D544BD}"/>
                </a:ext>
              </a:extLst>
            </p:cNvPr>
            <p:cNvSpPr/>
            <p:nvPr/>
          </p:nvSpPr>
          <p:spPr bwMode="auto">
            <a:xfrm rot="816432">
              <a:off x="3289883" y="2731921"/>
              <a:ext cx="2001898" cy="537923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75000"/>
                </a:schemeClr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67500" rIns="67500" bIns="675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600">
                <a:solidFill>
                  <a:schemeClr val="bg2">
                    <a:lumMod val="10000"/>
                  </a:schemeClr>
                </a:solidFill>
                <a:latin typeface="Arial" charset="0"/>
              </a:endParaRPr>
            </a:p>
          </p:txBody>
        </p:sp>
        <p:sp>
          <p:nvSpPr>
            <p:cNvPr id="100" name="Arc 99">
              <a:extLst>
                <a:ext uri="{FF2B5EF4-FFF2-40B4-BE49-F238E27FC236}">
                  <a16:creationId xmlns:a16="http://schemas.microsoft.com/office/drawing/2014/main" id="{FDD56284-581D-421D-8545-1850F48CA83C}"/>
                </a:ext>
              </a:extLst>
            </p:cNvPr>
            <p:cNvSpPr/>
            <p:nvPr/>
          </p:nvSpPr>
          <p:spPr bwMode="auto">
            <a:xfrm rot="15241693">
              <a:off x="2941392" y="2965322"/>
              <a:ext cx="807924" cy="430369"/>
            </a:xfrm>
            <a:prstGeom prst="arc">
              <a:avLst>
                <a:gd name="adj1" fmla="val 17241933"/>
                <a:gd name="adj2" fmla="val 21498653"/>
              </a:avLst>
            </a:prstGeom>
            <a:noFill/>
            <a:ln w="9525" cap="flat" cmpd="sng" algn="ctr">
              <a:solidFill>
                <a:srgbClr val="00206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40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C1F8223-4BE9-4EE5-8EA6-162DB911A9CD}"/>
                </a:ext>
              </a:extLst>
            </p:cNvPr>
            <p:cNvSpPr/>
            <p:nvPr/>
          </p:nvSpPr>
          <p:spPr bwMode="auto">
            <a:xfrm rot="756906">
              <a:off x="3141988" y="2787317"/>
              <a:ext cx="2580195" cy="537923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75000"/>
                </a:schemeClr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67500" rIns="67500" bIns="675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600">
                <a:solidFill>
                  <a:schemeClr val="bg2">
                    <a:lumMod val="10000"/>
                  </a:schemeClr>
                </a:solidFill>
                <a:latin typeface="Arial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4D7028F-4C46-4C8B-8692-3242D788A72A}"/>
                </a:ext>
              </a:extLst>
            </p:cNvPr>
            <p:cNvSpPr/>
            <p:nvPr/>
          </p:nvSpPr>
          <p:spPr bwMode="auto">
            <a:xfrm rot="1140471">
              <a:off x="3162364" y="2780122"/>
              <a:ext cx="2093847" cy="537923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75000"/>
                </a:schemeClr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67500" rIns="67500" bIns="675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600">
                <a:solidFill>
                  <a:schemeClr val="bg2">
                    <a:lumMod val="10000"/>
                  </a:schemeClr>
                </a:solidFill>
                <a:latin typeface="Arial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C753F8C-E992-49AF-921F-C27C4DDD00E4}"/>
                </a:ext>
              </a:extLst>
            </p:cNvPr>
            <p:cNvSpPr/>
            <p:nvPr/>
          </p:nvSpPr>
          <p:spPr bwMode="auto">
            <a:xfrm rot="435264">
              <a:off x="3147861" y="2728705"/>
              <a:ext cx="2160660" cy="537923"/>
            </a:xfrm>
            <a:prstGeom prst="ellipse">
              <a:avLst/>
            </a:prstGeom>
            <a:noFill/>
            <a:ln w="9525" cap="flat" cmpd="sng" algn="ctr">
              <a:solidFill>
                <a:schemeClr val="tx1">
                  <a:lumMod val="75000"/>
                </a:schemeClr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67500" rIns="67500" bIns="675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600">
                <a:solidFill>
                  <a:schemeClr val="bg2">
                    <a:lumMod val="10000"/>
                  </a:schemeClr>
                </a:solidFill>
                <a:latin typeface="Arial" charset="0"/>
              </a:endParaRPr>
            </a:p>
          </p:txBody>
        </p: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47844DA1-9D2F-4AAA-8B86-0488B7161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b="49798"/>
            <a:stretch/>
          </p:blipFill>
          <p:spPr>
            <a:xfrm>
              <a:off x="3483036" y="2537314"/>
              <a:ext cx="804742" cy="406296"/>
            </a:xfrm>
            <a:prstGeom prst="rect">
              <a:avLst/>
            </a:prstGeom>
          </p:spPr>
        </p:pic>
      </p:grpSp>
      <p:sp>
        <p:nvSpPr>
          <p:cNvPr id="105" name="Arc 104">
            <a:extLst>
              <a:ext uri="{FF2B5EF4-FFF2-40B4-BE49-F238E27FC236}">
                <a16:creationId xmlns:a16="http://schemas.microsoft.com/office/drawing/2014/main" id="{1FEB6463-E7BB-41E1-AB6B-A966CF2589ED}"/>
              </a:ext>
            </a:extLst>
          </p:cNvPr>
          <p:cNvSpPr/>
          <p:nvPr/>
        </p:nvSpPr>
        <p:spPr bwMode="auto">
          <a:xfrm rot="5117325">
            <a:off x="8449344" y="3013829"/>
            <a:ext cx="2626512" cy="1769634"/>
          </a:xfrm>
          <a:prstGeom prst="arc">
            <a:avLst>
              <a:gd name="adj1" fmla="val 15095736"/>
              <a:gd name="adj2" fmla="val 19619158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>
                  <a:lumMod val="10000"/>
                </a:schemeClr>
              </a:solidFill>
              <a:cs typeface="Arial" charset="0"/>
            </a:endParaRPr>
          </a:p>
        </p:txBody>
      </p:sp>
      <p:pic>
        <p:nvPicPr>
          <p:cNvPr id="107" name="Picture 4" descr="Risultati immagini per moon , no background">
            <a:extLst>
              <a:ext uri="{FF2B5EF4-FFF2-40B4-BE49-F238E27FC236}">
                <a16:creationId xmlns:a16="http://schemas.microsoft.com/office/drawing/2014/main" id="{EAA850A7-1110-44AE-A182-9A30FD601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650" y="5906525"/>
            <a:ext cx="183309" cy="18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B9484D64-9D31-4000-9171-936DCE6D5A66}"/>
              </a:ext>
            </a:extLst>
          </p:cNvPr>
          <p:cNvSpPr txBox="1"/>
          <p:nvPr/>
        </p:nvSpPr>
        <p:spPr>
          <a:xfrm>
            <a:off x="2143819" y="3305861"/>
            <a:ext cx="26676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ORION DETACHMENT FROM ICPS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Put in a Translunar Trajectory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5DC55C55-EF7D-4506-ACB0-29C13BE62CD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339" t="17671" r="14902" b="6067"/>
          <a:stretch/>
        </p:blipFill>
        <p:spPr>
          <a:xfrm>
            <a:off x="2092078" y="2198282"/>
            <a:ext cx="1505869" cy="962083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7A22CC54-265A-48EC-A757-B8B33585B3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90372">
            <a:off x="8269054" y="1492250"/>
            <a:ext cx="403791" cy="64301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2" name="Arc 111">
            <a:extLst>
              <a:ext uri="{FF2B5EF4-FFF2-40B4-BE49-F238E27FC236}">
                <a16:creationId xmlns:a16="http://schemas.microsoft.com/office/drawing/2014/main" id="{D1DD505F-0D83-45B9-A1F7-B37437AEEFEB}"/>
              </a:ext>
            </a:extLst>
          </p:cNvPr>
          <p:cNvSpPr/>
          <p:nvPr/>
        </p:nvSpPr>
        <p:spPr bwMode="auto">
          <a:xfrm rot="20108723">
            <a:off x="5260267" y="2206995"/>
            <a:ext cx="3325738" cy="2187707"/>
          </a:xfrm>
          <a:prstGeom prst="arc">
            <a:avLst>
              <a:gd name="adj1" fmla="val 16890231"/>
              <a:gd name="adj2" fmla="val 1852772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>
                  <a:lumMod val="10000"/>
                </a:schemeClr>
              </a:solidFill>
              <a:cs typeface="Arial" charset="0"/>
            </a:endParaRPr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1BA35FDD-F095-4882-AB39-3B34E8D85311}"/>
              </a:ext>
            </a:extLst>
          </p:cNvPr>
          <p:cNvSpPr/>
          <p:nvPr/>
        </p:nvSpPr>
        <p:spPr bwMode="auto">
          <a:xfrm rot="1068273">
            <a:off x="7145266" y="2135654"/>
            <a:ext cx="3325738" cy="2187707"/>
          </a:xfrm>
          <a:prstGeom prst="arc">
            <a:avLst>
              <a:gd name="adj1" fmla="val 16200000"/>
              <a:gd name="adj2" fmla="val 19662847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>
                  <a:lumMod val="10000"/>
                </a:schemeClr>
              </a:solidFill>
              <a:cs typeface="Arial" charset="0"/>
            </a:endParaRPr>
          </a:p>
        </p:txBody>
      </p:sp>
      <p:pic>
        <p:nvPicPr>
          <p:cNvPr id="114" name="Picture 2" descr="C:\Users\andrea.filosa\Dropbox (Personal)\WORK\DropBox (Argotec) 2016\ICPS_Rendered_20170519.png">
            <a:extLst>
              <a:ext uri="{FF2B5EF4-FFF2-40B4-BE49-F238E27FC236}">
                <a16:creationId xmlns:a16="http://schemas.microsoft.com/office/drawing/2014/main" id="{6E5B436C-8B4E-4B13-99FB-463B763B4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50078">
            <a:off x="10583811" y="5425934"/>
            <a:ext cx="1455893" cy="81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68255DF7-3DA8-499B-AA3B-9199479F3A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637" y="4701646"/>
            <a:ext cx="1553441" cy="6620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1F22FCCE-1F57-47CD-9192-871F8A700CAF}"/>
              </a:ext>
            </a:extLst>
          </p:cNvPr>
          <p:cNvCxnSpPr>
            <a:cxnSpLocks/>
          </p:cNvCxnSpPr>
          <p:nvPr/>
        </p:nvCxnSpPr>
        <p:spPr>
          <a:xfrm>
            <a:off x="9875867" y="5499480"/>
            <a:ext cx="111442" cy="314652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3A7438BD-2EA3-45AC-933E-C7CCC198565A}"/>
              </a:ext>
            </a:extLst>
          </p:cNvPr>
          <p:cNvSpPr txBox="1"/>
          <p:nvPr/>
        </p:nvSpPr>
        <p:spPr>
          <a:xfrm>
            <a:off x="2147265" y="5854705"/>
            <a:ext cx="177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T0 + 5.5 MONTHS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>
                    <a:lumMod val="10000"/>
                  </a:schemeClr>
                </a:solidFill>
                <a:cs typeface="Arial" charset="0"/>
              </a:rPr>
              <a:t>Enter in heliocentric orbit for the disposal phase</a:t>
            </a:r>
          </a:p>
        </p:txBody>
      </p:sp>
      <p:pic>
        <p:nvPicPr>
          <p:cNvPr id="119" name="Picture 2" descr="Risultati immagini per sun pictures">
            <a:extLst>
              <a:ext uri="{FF2B5EF4-FFF2-40B4-BE49-F238E27FC236}">
                <a16:creationId xmlns:a16="http://schemas.microsoft.com/office/drawing/2014/main" id="{B00817E8-FE95-43E0-A604-A0ED57C38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78" b="89778" l="8444" r="89778">
                        <a14:foregroundMark x1="8444" y1="63111" x2="8444" y2="63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084" y="5134424"/>
            <a:ext cx="498083" cy="4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Oval 119">
            <a:extLst>
              <a:ext uri="{FF2B5EF4-FFF2-40B4-BE49-F238E27FC236}">
                <a16:creationId xmlns:a16="http://schemas.microsoft.com/office/drawing/2014/main" id="{3C1DDA65-36F9-43F9-98EF-15607551EB55}"/>
              </a:ext>
            </a:extLst>
          </p:cNvPr>
          <p:cNvSpPr/>
          <p:nvPr/>
        </p:nvSpPr>
        <p:spPr bwMode="auto">
          <a:xfrm rot="20818961">
            <a:off x="1357846" y="5225479"/>
            <a:ext cx="2160660" cy="537923"/>
          </a:xfrm>
          <a:prstGeom prst="ellipse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67500" tIns="67500" rIns="67500" bIns="6750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600">
              <a:solidFill>
                <a:schemeClr val="bg2">
                  <a:lumMod val="1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50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ArgoMoon Autonomous Navigation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A8E32F36-287C-44FF-909F-38DCE8418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904" y="2313688"/>
            <a:ext cx="7247605" cy="423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4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1063" y="1192112"/>
            <a:ext cx="8113826" cy="614363"/>
          </a:xfrm>
        </p:spPr>
        <p:txBody>
          <a:bodyPr/>
          <a:lstStyle/>
          <a:p>
            <a:r>
              <a:rPr lang="en-US" dirty="0"/>
              <a:t>LICIACube Mission Overview</a:t>
            </a:r>
          </a:p>
        </p:txBody>
      </p:sp>
      <p:sp>
        <p:nvSpPr>
          <p:cNvPr id="73" name="TextBox 24">
            <a:extLst>
              <a:ext uri="{FF2B5EF4-FFF2-40B4-BE49-F238E27FC236}">
                <a16:creationId xmlns:a16="http://schemas.microsoft.com/office/drawing/2014/main" id="{E71AAA1B-9166-42AE-94F0-9E178BD981ED}"/>
              </a:ext>
            </a:extLst>
          </p:cNvPr>
          <p:cNvSpPr txBox="1"/>
          <p:nvPr/>
        </p:nvSpPr>
        <p:spPr>
          <a:xfrm>
            <a:off x="3371462" y="2065168"/>
            <a:ext cx="222048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2021</a:t>
            </a:r>
          </a:p>
          <a:p>
            <a:r>
              <a:rPr lang="it-IT" sz="2000" b="1" dirty="0" err="1">
                <a:solidFill>
                  <a:schemeClr val="bg2">
                    <a:lumMod val="10000"/>
                  </a:schemeClr>
                </a:solidFill>
                <a:latin typeface="Futura"/>
              </a:rPr>
              <a:t>LICIACube</a:t>
            </a:r>
            <a:endParaRPr lang="it-IT" sz="20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r>
              <a:rPr lang="it-IT" sz="16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DART mission (NASA)</a:t>
            </a:r>
          </a:p>
          <a:p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Planetary Defense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003BE9D-D7E7-4486-9252-E73FF44913F8}"/>
              </a:ext>
            </a:extLst>
          </p:cNvPr>
          <p:cNvSpPr txBox="1"/>
          <p:nvPr/>
        </p:nvSpPr>
        <p:spPr>
          <a:xfrm>
            <a:off x="2151063" y="3329701"/>
            <a:ext cx="5908593" cy="24929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Mass: 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14 kg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Dimensions: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6U (34x20x10 cm)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Orbit: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Heliocentric Orbit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Launch Vehicle: 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NASA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Sponsor: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Italian Space Agency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Launch date: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2021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Features:  		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2 Cameras, Fast Fly-by Maneuvering, 			Long Cruise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Auton</a:t>
            </a:r>
            <a:r>
              <a:rPr lang="en-US" sz="1400" b="1" dirty="0" err="1">
                <a:solidFill>
                  <a:schemeClr val="bg2">
                    <a:lumMod val="10000"/>
                  </a:schemeClr>
                </a:solidFill>
                <a:latin typeface="Futura"/>
              </a:rPr>
              <a:t>omous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 Re-activation, 			Autonomous Nav, Track &amp; Pointing</a:t>
            </a:r>
          </a:p>
        </p:txBody>
      </p:sp>
      <p:sp>
        <p:nvSpPr>
          <p:cNvPr id="75" name="Ovale 13">
            <a:extLst>
              <a:ext uri="{FF2B5EF4-FFF2-40B4-BE49-F238E27FC236}">
                <a16:creationId xmlns:a16="http://schemas.microsoft.com/office/drawing/2014/main" id="{039C1C0B-77B8-455B-982E-CAC72B9389D4}"/>
              </a:ext>
            </a:extLst>
          </p:cNvPr>
          <p:cNvSpPr/>
          <p:nvPr/>
        </p:nvSpPr>
        <p:spPr>
          <a:xfrm>
            <a:off x="2151063" y="2065168"/>
            <a:ext cx="1005840" cy="100584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2D75066-A2B2-4B1D-8C5D-6300C5CA397A}"/>
              </a:ext>
            </a:extLst>
          </p:cNvPr>
          <p:cNvCxnSpPr>
            <a:cxnSpLocks/>
          </p:cNvCxnSpPr>
          <p:nvPr/>
        </p:nvCxnSpPr>
        <p:spPr>
          <a:xfrm>
            <a:off x="3315701" y="2065168"/>
            <a:ext cx="0" cy="251102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Immagine 16">
            <a:extLst>
              <a:ext uri="{FF2B5EF4-FFF2-40B4-BE49-F238E27FC236}">
                <a16:creationId xmlns:a16="http://schemas.microsoft.com/office/drawing/2014/main" id="{D657D3E2-128B-48BB-9723-9FBE733796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56"/>
          <a:stretch/>
        </p:blipFill>
        <p:spPr>
          <a:xfrm>
            <a:off x="2306459" y="2267327"/>
            <a:ext cx="695046" cy="601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495A1C-D113-4796-9AAB-54638C0001BA}"/>
              </a:ext>
            </a:extLst>
          </p:cNvPr>
          <p:cNvSpPr txBox="1"/>
          <p:nvPr/>
        </p:nvSpPr>
        <p:spPr>
          <a:xfrm>
            <a:off x="7135895" y="3468796"/>
            <a:ext cx="1882270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Futura"/>
                <a:ea typeface="+mn-ea"/>
                <a:cs typeface="+mn-cs"/>
              </a:rPr>
              <a:t>Inserire foto LCC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Futura"/>
              <a:ea typeface="+mn-ea"/>
              <a:cs typeface="+mn-cs"/>
            </a:endParaRPr>
          </a:p>
        </p:txBody>
      </p:sp>
      <p:pic>
        <p:nvPicPr>
          <p:cNvPr id="5" name="Picture 4" descr="A picture containing satellite, transport, dark, night sky&#10;&#10;Description automatically generated">
            <a:extLst>
              <a:ext uri="{FF2B5EF4-FFF2-40B4-BE49-F238E27FC236}">
                <a16:creationId xmlns:a16="http://schemas.microsoft.com/office/drawing/2014/main" id="{3C43E72A-DEEA-49E6-937F-2E033F2CF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49" y="2365803"/>
            <a:ext cx="4680000" cy="26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45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LICIACube Mission Timeline</a:t>
            </a:r>
            <a:endParaRPr lang="en-US" dirty="0"/>
          </a:p>
        </p:txBody>
      </p:sp>
      <p:sp>
        <p:nvSpPr>
          <p:cNvPr id="96" name="Ovale 2">
            <a:extLst>
              <a:ext uri="{FF2B5EF4-FFF2-40B4-BE49-F238E27FC236}">
                <a16:creationId xmlns:a16="http://schemas.microsoft.com/office/drawing/2014/main" id="{AE537C5A-1DF2-49F8-9B09-6F571FDA60E3}"/>
              </a:ext>
            </a:extLst>
          </p:cNvPr>
          <p:cNvSpPr/>
          <p:nvPr/>
        </p:nvSpPr>
        <p:spPr>
          <a:xfrm>
            <a:off x="1777138" y="1848661"/>
            <a:ext cx="10358373" cy="4390765"/>
          </a:xfrm>
          <a:prstGeom prst="ellipse">
            <a:avLst/>
          </a:prstGeom>
          <a:noFill/>
          <a:ln>
            <a:solidFill>
              <a:srgbClr val="2833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 err="1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98" name="CasellaDiTesto 21">
            <a:extLst>
              <a:ext uri="{FF2B5EF4-FFF2-40B4-BE49-F238E27FC236}">
                <a16:creationId xmlns:a16="http://schemas.microsoft.com/office/drawing/2014/main" id="{DEC3D738-4761-4466-B9D8-C1431B393CCA}"/>
              </a:ext>
            </a:extLst>
          </p:cNvPr>
          <p:cNvSpPr txBox="1"/>
          <p:nvPr/>
        </p:nvSpPr>
        <p:spPr>
          <a:xfrm>
            <a:off x="2687864" y="2976658"/>
            <a:ext cx="248465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PIGGYBACK CRUISE PHASE</a:t>
            </a:r>
          </a:p>
          <a:p>
            <a:pPr algn="just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LICIACube is carried by DART S/C</a:t>
            </a:r>
          </a:p>
        </p:txBody>
      </p:sp>
      <p:pic>
        <p:nvPicPr>
          <p:cNvPr id="99" name="Immagine 23">
            <a:extLst>
              <a:ext uri="{FF2B5EF4-FFF2-40B4-BE49-F238E27FC236}">
                <a16:creationId xmlns:a16="http://schemas.microsoft.com/office/drawing/2014/main" id="{A92AD5F0-BBDA-44BC-B3AE-36EA871D2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719" y="5602845"/>
            <a:ext cx="4112792" cy="1333625"/>
          </a:xfrm>
          <a:prstGeom prst="rect">
            <a:avLst/>
          </a:prstGeom>
        </p:spPr>
      </p:pic>
      <p:sp>
        <p:nvSpPr>
          <p:cNvPr id="100" name="CasellaDiTesto 29">
            <a:extLst>
              <a:ext uri="{FF2B5EF4-FFF2-40B4-BE49-F238E27FC236}">
                <a16:creationId xmlns:a16="http://schemas.microsoft.com/office/drawing/2014/main" id="{1D2F2470-80F0-4D65-B660-CCB5F9385965}"/>
              </a:ext>
            </a:extLst>
          </p:cNvPr>
          <p:cNvSpPr txBox="1"/>
          <p:nvPr/>
        </p:nvSpPr>
        <p:spPr>
          <a:xfrm>
            <a:off x="5878600" y="4948376"/>
            <a:ext cx="326463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SCIENCE</a:t>
            </a:r>
          </a:p>
          <a:p>
            <a:pPr algn="just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LICIACube performs separation maneuvers and acquires pictures of Didymos B and plume generated by the DART S/C impact</a:t>
            </a:r>
          </a:p>
        </p:txBody>
      </p:sp>
      <p:pic>
        <p:nvPicPr>
          <p:cNvPr id="101" name="Segnaposto contenuto 16">
            <a:extLst>
              <a:ext uri="{FF2B5EF4-FFF2-40B4-BE49-F238E27FC236}">
                <a16:creationId xmlns:a16="http://schemas.microsoft.com/office/drawing/2014/main" id="{FEB65DC1-2D5A-49A4-A4F2-1E4497B9AC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14" b="96240" l="8493" r="89833">
                        <a14:foregroundMark x1="72967" y1="91365" x2="86842" y2="93872"/>
                        <a14:foregroundMark x1="26196" y1="7799" x2="8612" y2="13788"/>
                        <a14:foregroundMark x1="77273" y1="96240" x2="72129" y2="94150"/>
                        <a14:foregroundMark x1="23804" y1="5014" x2="23804" y2="5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26413" y="1402263"/>
            <a:ext cx="1130300" cy="970759"/>
          </a:xfrm>
          <a:prstGeom prst="rect">
            <a:avLst/>
          </a:prstGeom>
        </p:spPr>
      </p:pic>
      <p:sp>
        <p:nvSpPr>
          <p:cNvPr id="102" name="CasellaDiTesto 41">
            <a:extLst>
              <a:ext uri="{FF2B5EF4-FFF2-40B4-BE49-F238E27FC236}">
                <a16:creationId xmlns:a16="http://schemas.microsoft.com/office/drawing/2014/main" id="{86BE16ED-3EBE-47DF-A8D3-14348D300E32}"/>
              </a:ext>
            </a:extLst>
          </p:cNvPr>
          <p:cNvSpPr txBox="1"/>
          <p:nvPr/>
        </p:nvSpPr>
        <p:spPr>
          <a:xfrm>
            <a:off x="5818049" y="2407682"/>
            <a:ext cx="349446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200" b="1">
                <a:solidFill>
                  <a:schemeClr val="bg2">
                    <a:lumMod val="10000"/>
                  </a:schemeClr>
                </a:solidFill>
              </a:rPr>
              <a:t>LICIACUBE DEPLOYMENT</a:t>
            </a:r>
          </a:p>
          <a:p>
            <a:pPr algn="just"/>
            <a:r>
              <a:rPr lang="en-US" sz="1200">
                <a:solidFill>
                  <a:schemeClr val="bg2">
                    <a:lumMod val="10000"/>
                  </a:schemeClr>
                </a:solidFill>
              </a:rPr>
              <a:t>DART S/C trigger the LICIACube deployment 120 hours before the impact</a:t>
            </a:r>
          </a:p>
        </p:txBody>
      </p:sp>
      <p:sp>
        <p:nvSpPr>
          <p:cNvPr id="103" name="CasellaDiTesto 42">
            <a:extLst>
              <a:ext uri="{FF2B5EF4-FFF2-40B4-BE49-F238E27FC236}">
                <a16:creationId xmlns:a16="http://schemas.microsoft.com/office/drawing/2014/main" id="{49EFF359-F538-471F-A0C5-5E8DDDC5B7DB}"/>
              </a:ext>
            </a:extLst>
          </p:cNvPr>
          <p:cNvSpPr txBox="1"/>
          <p:nvPr/>
        </p:nvSpPr>
        <p:spPr>
          <a:xfrm>
            <a:off x="8398143" y="3374579"/>
            <a:ext cx="30119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APPROACHING PHASE</a:t>
            </a:r>
          </a:p>
          <a:p>
            <a:pPr algn="just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LICIACube establishes a link W/DSN to perform the satellite tracking and the orbit determination</a:t>
            </a:r>
          </a:p>
        </p:txBody>
      </p:sp>
      <p:sp>
        <p:nvSpPr>
          <p:cNvPr id="104" name="CasellaDiTesto 43">
            <a:extLst>
              <a:ext uri="{FF2B5EF4-FFF2-40B4-BE49-F238E27FC236}">
                <a16:creationId xmlns:a16="http://schemas.microsoft.com/office/drawing/2014/main" id="{ECF709B0-C210-45B2-9C85-1116E433D34C}"/>
              </a:ext>
            </a:extLst>
          </p:cNvPr>
          <p:cNvSpPr txBox="1"/>
          <p:nvPr/>
        </p:nvSpPr>
        <p:spPr>
          <a:xfrm>
            <a:off x="1458837" y="5752062"/>
            <a:ext cx="14242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SCIENCE</a:t>
            </a:r>
          </a:p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Downlink of acquired scientific data for 6 months</a:t>
            </a:r>
          </a:p>
        </p:txBody>
      </p:sp>
      <p:grpSp>
        <p:nvGrpSpPr>
          <p:cNvPr id="105" name="Gruppo 52">
            <a:extLst>
              <a:ext uri="{FF2B5EF4-FFF2-40B4-BE49-F238E27FC236}">
                <a16:creationId xmlns:a16="http://schemas.microsoft.com/office/drawing/2014/main" id="{68447401-9E36-4E08-A320-2F281BBB5873}"/>
              </a:ext>
            </a:extLst>
          </p:cNvPr>
          <p:cNvGrpSpPr/>
          <p:nvPr/>
        </p:nvGrpSpPr>
        <p:grpSpPr>
          <a:xfrm>
            <a:off x="9725231" y="4481528"/>
            <a:ext cx="807096" cy="1518311"/>
            <a:chOff x="7265711" y="4481428"/>
            <a:chExt cx="605322" cy="1138733"/>
          </a:xfrm>
        </p:grpSpPr>
        <p:pic>
          <p:nvPicPr>
            <p:cNvPr id="106" name="Immagine 87">
              <a:extLst>
                <a:ext uri="{FF2B5EF4-FFF2-40B4-BE49-F238E27FC236}">
                  <a16:creationId xmlns:a16="http://schemas.microsoft.com/office/drawing/2014/main" id="{AA9E7966-B501-4CCA-879E-A6BD96CA63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33" b="90795" l="5556" r="95455">
                          <a14:foregroundMark x1="5556" y1="51046" x2="12525" y2="53975"/>
                          <a14:foregroundMark x1="91919" y1="29916" x2="81717" y2="29916"/>
                          <a14:foregroundMark x1="57475" y1="91004" x2="63131" y2="91004"/>
                          <a14:foregroundMark x1="63131" y1="91004" x2="63434" y2="90586"/>
                          <a14:foregroundMark x1="68485" y1="90586" x2="68485" y2="90586"/>
                          <a14:foregroundMark x1="95455" y1="29916" x2="95455" y2="299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" t="17364" r="2164" b="2200"/>
            <a:stretch/>
          </p:blipFill>
          <p:spPr>
            <a:xfrm rot="13512197" flipH="1" flipV="1">
              <a:off x="7024742" y="4722397"/>
              <a:ext cx="811030" cy="329092"/>
            </a:xfrm>
            <a:prstGeom prst="rect">
              <a:avLst/>
            </a:prstGeom>
          </p:spPr>
        </p:pic>
        <p:sp>
          <p:nvSpPr>
            <p:cNvPr id="107" name="Triangolo isoscele 51">
              <a:extLst>
                <a:ext uri="{FF2B5EF4-FFF2-40B4-BE49-F238E27FC236}">
                  <a16:creationId xmlns:a16="http://schemas.microsoft.com/office/drawing/2014/main" id="{45A907B5-0403-49A5-ABF0-895891D17B4B}"/>
                </a:ext>
              </a:extLst>
            </p:cNvPr>
            <p:cNvSpPr/>
            <p:nvPr/>
          </p:nvSpPr>
          <p:spPr>
            <a:xfrm rot="19376789">
              <a:off x="7620511" y="4886877"/>
              <a:ext cx="250522" cy="733284"/>
            </a:xfrm>
            <a:prstGeom prst="triangle">
              <a:avLst/>
            </a:prstGeom>
            <a:solidFill>
              <a:schemeClr val="accent4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133" dirty="0" err="1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08" name="Gruppo 90">
            <a:extLst>
              <a:ext uri="{FF2B5EF4-FFF2-40B4-BE49-F238E27FC236}">
                <a16:creationId xmlns:a16="http://schemas.microsoft.com/office/drawing/2014/main" id="{CA280960-EC99-4CE3-B78A-06004AC0FA1A}"/>
              </a:ext>
            </a:extLst>
          </p:cNvPr>
          <p:cNvGrpSpPr/>
          <p:nvPr/>
        </p:nvGrpSpPr>
        <p:grpSpPr>
          <a:xfrm rot="9958789" flipH="1" flipV="1">
            <a:off x="4086124" y="3684488"/>
            <a:ext cx="899808" cy="1383917"/>
            <a:chOff x="8648082" y="3039912"/>
            <a:chExt cx="674856" cy="1037938"/>
          </a:xfrm>
        </p:grpSpPr>
        <p:pic>
          <p:nvPicPr>
            <p:cNvPr id="109" name="Immagine 91">
              <a:extLst>
                <a:ext uri="{FF2B5EF4-FFF2-40B4-BE49-F238E27FC236}">
                  <a16:creationId xmlns:a16="http://schemas.microsoft.com/office/drawing/2014/main" id="{45EF0637-344D-4B80-A693-0320E8004E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33" b="90795" l="5556" r="95455">
                          <a14:foregroundMark x1="5556" y1="51046" x2="12525" y2="53975"/>
                          <a14:foregroundMark x1="91919" y1="29916" x2="81717" y2="29916"/>
                          <a14:foregroundMark x1="57475" y1="91004" x2="63131" y2="91004"/>
                          <a14:foregroundMark x1="63131" y1="91004" x2="63434" y2="90586"/>
                          <a14:foregroundMark x1="68485" y1="90586" x2="68485" y2="90586"/>
                          <a14:foregroundMark x1="95455" y1="29916" x2="95455" y2="299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" t="17364" r="2164" b="2200"/>
            <a:stretch/>
          </p:blipFill>
          <p:spPr>
            <a:xfrm rot="3679157" flipV="1">
              <a:off x="8593387" y="3348298"/>
              <a:ext cx="1037938" cy="421165"/>
            </a:xfrm>
            <a:prstGeom prst="rect">
              <a:avLst/>
            </a:prstGeom>
          </p:spPr>
        </p:pic>
        <p:pic>
          <p:nvPicPr>
            <p:cNvPr id="110" name="Immagine 92">
              <a:extLst>
                <a:ext uri="{FF2B5EF4-FFF2-40B4-BE49-F238E27FC236}">
                  <a16:creationId xmlns:a16="http://schemas.microsoft.com/office/drawing/2014/main" id="{82C8E957-5310-4882-BEDD-F44ED99F3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7727060">
              <a:off x="8647800" y="3598661"/>
              <a:ext cx="217875" cy="217311"/>
            </a:xfrm>
            <a:prstGeom prst="rect">
              <a:avLst/>
            </a:prstGeom>
          </p:spPr>
        </p:pic>
      </p:grpSp>
      <p:grpSp>
        <p:nvGrpSpPr>
          <p:cNvPr id="111" name="Gruppo 54">
            <a:extLst>
              <a:ext uri="{FF2B5EF4-FFF2-40B4-BE49-F238E27FC236}">
                <a16:creationId xmlns:a16="http://schemas.microsoft.com/office/drawing/2014/main" id="{1941E83E-135B-4FCD-B6BF-3411643C1F80}"/>
              </a:ext>
            </a:extLst>
          </p:cNvPr>
          <p:cNvGrpSpPr/>
          <p:nvPr/>
        </p:nvGrpSpPr>
        <p:grpSpPr>
          <a:xfrm>
            <a:off x="10518814" y="1894007"/>
            <a:ext cx="1660339" cy="1772848"/>
            <a:chOff x="10009028" y="2724510"/>
            <a:chExt cx="1856980" cy="2019320"/>
          </a:xfrm>
        </p:grpSpPr>
        <p:grpSp>
          <p:nvGrpSpPr>
            <p:cNvPr id="112" name="Gruppo 35">
              <a:extLst>
                <a:ext uri="{FF2B5EF4-FFF2-40B4-BE49-F238E27FC236}">
                  <a16:creationId xmlns:a16="http://schemas.microsoft.com/office/drawing/2014/main" id="{FA1116D3-7500-4A33-B61E-F7FE7FF87079}"/>
                </a:ext>
              </a:extLst>
            </p:cNvPr>
            <p:cNvGrpSpPr/>
            <p:nvPr/>
          </p:nvGrpSpPr>
          <p:grpSpPr>
            <a:xfrm rot="11641211" flipV="1">
              <a:off x="10009028" y="2724510"/>
              <a:ext cx="674856" cy="1037938"/>
              <a:chOff x="8648082" y="3039912"/>
              <a:chExt cx="674856" cy="1037938"/>
            </a:xfrm>
          </p:grpSpPr>
          <p:pic>
            <p:nvPicPr>
              <p:cNvPr id="118" name="Immagine 65">
                <a:extLst>
                  <a:ext uri="{FF2B5EF4-FFF2-40B4-BE49-F238E27FC236}">
                    <a16:creationId xmlns:a16="http://schemas.microsoft.com/office/drawing/2014/main" id="{53BBFB33-5FF3-4091-867F-D6154ED4BB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833" b="90795" l="5556" r="95455">
                            <a14:foregroundMark x1="5556" y1="51046" x2="12525" y2="53975"/>
                            <a14:foregroundMark x1="91919" y1="29916" x2="81717" y2="29916"/>
                            <a14:foregroundMark x1="57475" y1="91004" x2="63131" y2="91004"/>
                            <a14:foregroundMark x1="63131" y1="91004" x2="63434" y2="90586"/>
                            <a14:foregroundMark x1="68485" y1="90586" x2="68485" y2="90586"/>
                            <a14:foregroundMark x1="95455" y1="29916" x2="95455" y2="2991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23" t="17364" r="2164" b="2200"/>
              <a:stretch/>
            </p:blipFill>
            <p:spPr>
              <a:xfrm rot="3679157" flipV="1">
                <a:off x="8593387" y="3348298"/>
                <a:ext cx="1037938" cy="421165"/>
              </a:xfrm>
              <a:prstGeom prst="rect">
                <a:avLst/>
              </a:prstGeom>
            </p:spPr>
          </p:pic>
          <p:pic>
            <p:nvPicPr>
              <p:cNvPr id="119" name="Immagine 53">
                <a:extLst>
                  <a:ext uri="{FF2B5EF4-FFF2-40B4-BE49-F238E27FC236}">
                    <a16:creationId xmlns:a16="http://schemas.microsoft.com/office/drawing/2014/main" id="{E99C5217-E870-45A2-A498-9AE6773A7D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7727060">
                <a:off x="8647800" y="3598661"/>
                <a:ext cx="217875" cy="217311"/>
              </a:xfrm>
              <a:prstGeom prst="rect">
                <a:avLst/>
              </a:prstGeom>
            </p:spPr>
          </p:pic>
        </p:grpSp>
        <p:grpSp>
          <p:nvGrpSpPr>
            <p:cNvPr id="113" name="Gruppo 39">
              <a:extLst>
                <a:ext uri="{FF2B5EF4-FFF2-40B4-BE49-F238E27FC236}">
                  <a16:creationId xmlns:a16="http://schemas.microsoft.com/office/drawing/2014/main" id="{AD5ECCC9-9F54-4487-9D13-D46466D096B9}"/>
                </a:ext>
              </a:extLst>
            </p:cNvPr>
            <p:cNvGrpSpPr/>
            <p:nvPr/>
          </p:nvGrpSpPr>
          <p:grpSpPr>
            <a:xfrm flipH="1">
              <a:off x="10930956" y="3606272"/>
              <a:ext cx="935052" cy="1137558"/>
              <a:chOff x="7262007" y="4147595"/>
              <a:chExt cx="935052" cy="1137558"/>
            </a:xfrm>
          </p:grpSpPr>
          <p:pic>
            <p:nvPicPr>
              <p:cNvPr id="114" name="Picture 16" descr="Risultati immagini per earth render">
                <a:extLst>
                  <a:ext uri="{FF2B5EF4-FFF2-40B4-BE49-F238E27FC236}">
                    <a16:creationId xmlns:a16="http://schemas.microsoft.com/office/drawing/2014/main" id="{A1B2A0D8-A9C9-4884-8B27-E434AE5B4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429" b="90000" l="7965" r="90265">
                            <a14:foregroundMark x1="26549" y1="7500" x2="62389" y2="6429"/>
                            <a14:foregroundMark x1="35398" y1="13571" x2="43805" y2="9286"/>
                            <a14:foregroundMark x1="8407" y1="35357" x2="8407" y2="35357"/>
                            <a14:foregroundMark x1="90265" y1="35000" x2="90265" y2="35000"/>
                            <a14:foregroundMark x1="81416" y1="45000" x2="81416" y2="45000"/>
                            <a14:backgroundMark x1="25664" y1="7500" x2="25664" y2="7500"/>
                            <a14:backgroundMark x1="26991" y1="7500" x2="26991" y2="7500"/>
                            <a14:backgroundMark x1="27876" y1="7143" x2="27876" y2="714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266"/>
              <a:stretch/>
            </p:blipFill>
            <p:spPr bwMode="auto">
              <a:xfrm>
                <a:off x="7262007" y="4421742"/>
                <a:ext cx="932497" cy="863411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5" name="Gruppo 48">
                <a:extLst>
                  <a:ext uri="{FF2B5EF4-FFF2-40B4-BE49-F238E27FC236}">
                    <a16:creationId xmlns:a16="http://schemas.microsoft.com/office/drawing/2014/main" id="{2FF846A8-A744-4947-A0C3-346CF2FECB8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91862" y="4147595"/>
                <a:ext cx="505197" cy="402966"/>
                <a:chOff x="8222197" y="3598685"/>
                <a:chExt cx="697796" cy="556592"/>
              </a:xfrm>
            </p:grpSpPr>
            <p:pic>
              <p:nvPicPr>
                <p:cNvPr id="116" name="Picture 9" descr="Risultati immagini per ground station antenna">
                  <a:extLst>
                    <a:ext uri="{FF2B5EF4-FFF2-40B4-BE49-F238E27FC236}">
                      <a16:creationId xmlns:a16="http://schemas.microsoft.com/office/drawing/2014/main" id="{97A7FAEC-D414-4505-84BD-B6752661ED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10000" b="97750" l="3989" r="95479">
                              <a14:foregroundMark x1="91755" y1="29000" x2="91755" y2="21000"/>
                              <a14:foregroundMark x1="7447" y1="49500" x2="8511" y2="39750"/>
                              <a14:foregroundMark x1="47340" y1="92250" x2="57979" y2="92250"/>
                              <a14:foregroundMark x1="36436" y1="95250" x2="52128" y2="95000"/>
                              <a14:foregroundMark x1="52128" y1="95000" x2="54255" y2="94500"/>
                              <a14:foregroundMark x1="29255" y1="97750" x2="42287" y2="97000"/>
                              <a14:foregroundMark x1="95479" y1="23750" x2="95479" y2="23750"/>
                              <a14:foregroundMark x1="3989" y1="44250" x2="3989" y2="4425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89802" flipH="1">
                  <a:off x="8222197" y="3709753"/>
                  <a:ext cx="418792" cy="445524"/>
                </a:xfrm>
                <a:prstGeom prst="rect">
                  <a:avLst/>
                </a:prstGeom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7" name="Immagine 50">
                  <a:extLst>
                    <a:ext uri="{FF2B5EF4-FFF2-40B4-BE49-F238E27FC236}">
                      <a16:creationId xmlns:a16="http://schemas.microsoft.com/office/drawing/2014/main" id="{A6BB8DEF-C8E3-4C67-9D61-E61D0F795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8089802">
                  <a:off x="8619447" y="3599074"/>
                  <a:ext cx="300936" cy="300157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20" name="Rectangle 79">
            <a:extLst>
              <a:ext uri="{FF2B5EF4-FFF2-40B4-BE49-F238E27FC236}">
                <a16:creationId xmlns:a16="http://schemas.microsoft.com/office/drawing/2014/main" id="{59758123-6790-45D8-87C0-EC326C65D408}"/>
              </a:ext>
            </a:extLst>
          </p:cNvPr>
          <p:cNvSpPr/>
          <p:nvPr/>
        </p:nvSpPr>
        <p:spPr>
          <a:xfrm>
            <a:off x="1708850" y="4239832"/>
            <a:ext cx="1424273" cy="1397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21" name="Gruppo 81">
            <a:extLst>
              <a:ext uri="{FF2B5EF4-FFF2-40B4-BE49-F238E27FC236}">
                <a16:creationId xmlns:a16="http://schemas.microsoft.com/office/drawing/2014/main" id="{A4165CA5-F26E-40F8-B23D-DECC4A04A171}"/>
              </a:ext>
            </a:extLst>
          </p:cNvPr>
          <p:cNvGrpSpPr/>
          <p:nvPr/>
        </p:nvGrpSpPr>
        <p:grpSpPr>
          <a:xfrm>
            <a:off x="2940205" y="4715322"/>
            <a:ext cx="1243330" cy="1680960"/>
            <a:chOff x="7262007" y="4024433"/>
            <a:chExt cx="932497" cy="1260720"/>
          </a:xfrm>
        </p:grpSpPr>
        <p:pic>
          <p:nvPicPr>
            <p:cNvPr id="122" name="Picture 16" descr="Risultati immagini per earth render">
              <a:extLst>
                <a:ext uri="{FF2B5EF4-FFF2-40B4-BE49-F238E27FC236}">
                  <a16:creationId xmlns:a16="http://schemas.microsoft.com/office/drawing/2014/main" id="{0A3BBBB4-5552-44E4-AC70-0E1410889E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429" b="90000" l="7965" r="90265">
                          <a14:foregroundMark x1="26549" y1="7500" x2="62389" y2="6429"/>
                          <a14:foregroundMark x1="35398" y1="13571" x2="43805" y2="9286"/>
                          <a14:foregroundMark x1="8407" y1="35357" x2="8407" y2="35357"/>
                          <a14:foregroundMark x1="90265" y1="35000" x2="90265" y2="35000"/>
                          <a14:foregroundMark x1="81416" y1="45000" x2="81416" y2="45000"/>
                          <a14:backgroundMark x1="25664" y1="7500" x2="25664" y2="7500"/>
                          <a14:backgroundMark x1="26991" y1="7500" x2="26991" y2="7500"/>
                          <a14:backgroundMark x1="27876" y1="7143" x2="27876" y2="71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266"/>
            <a:stretch/>
          </p:blipFill>
          <p:spPr bwMode="auto">
            <a:xfrm>
              <a:off x="7262007" y="4421742"/>
              <a:ext cx="932497" cy="863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Immagine 85">
              <a:extLst>
                <a:ext uri="{FF2B5EF4-FFF2-40B4-BE49-F238E27FC236}">
                  <a16:creationId xmlns:a16="http://schemas.microsoft.com/office/drawing/2014/main" id="{4C49F1AA-FDF5-4E4F-BE63-FC1433725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089802">
              <a:off x="7865786" y="4024714"/>
              <a:ext cx="217874" cy="217311"/>
            </a:xfrm>
            <a:prstGeom prst="rect">
              <a:avLst/>
            </a:prstGeom>
          </p:spPr>
        </p:pic>
      </p:grpSp>
      <p:sp>
        <p:nvSpPr>
          <p:cNvPr id="127" name="CasellaDiTesto 5">
            <a:extLst>
              <a:ext uri="{FF2B5EF4-FFF2-40B4-BE49-F238E27FC236}">
                <a16:creationId xmlns:a16="http://schemas.microsoft.com/office/drawing/2014/main" id="{B3B1462D-C730-4027-BEAB-5A1D095A7F20}"/>
              </a:ext>
            </a:extLst>
          </p:cNvPr>
          <p:cNvSpPr txBox="1"/>
          <p:nvPr/>
        </p:nvSpPr>
        <p:spPr>
          <a:xfrm>
            <a:off x="2096526" y="3922367"/>
            <a:ext cx="12424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LAUNCH</a:t>
            </a:r>
          </a:p>
          <a:p>
            <a:pPr algn="just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Launch Window June-July 2021</a:t>
            </a:r>
          </a:p>
          <a:p>
            <a:pPr algn="just"/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28" name="Immagine 14">
            <a:extLst>
              <a:ext uri="{FF2B5EF4-FFF2-40B4-BE49-F238E27FC236}">
                <a16:creationId xmlns:a16="http://schemas.microsoft.com/office/drawing/2014/main" id="{F115B31A-32E1-40C2-9203-4FB2C7C0A1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38" y="1896501"/>
            <a:ext cx="1491649" cy="1082894"/>
          </a:xfrm>
          <a:prstGeom prst="rect">
            <a:avLst/>
          </a:prstGeom>
        </p:spPr>
      </p:pic>
      <p:pic>
        <p:nvPicPr>
          <p:cNvPr id="129" name="Immagine 31">
            <a:extLst>
              <a:ext uri="{FF2B5EF4-FFF2-40B4-BE49-F238E27FC236}">
                <a16:creationId xmlns:a16="http://schemas.microsoft.com/office/drawing/2014/main" id="{BEF73734-298A-4D08-8730-2CDB3125169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56" y="5038593"/>
            <a:ext cx="460214" cy="460214"/>
          </a:xfrm>
          <a:prstGeom prst="rect">
            <a:avLst/>
          </a:prstGeom>
        </p:spPr>
      </p:pic>
      <p:pic>
        <p:nvPicPr>
          <p:cNvPr id="137" name="Immagine 8">
            <a:extLst>
              <a:ext uri="{FF2B5EF4-FFF2-40B4-BE49-F238E27FC236}">
                <a16:creationId xmlns:a16="http://schemas.microsoft.com/office/drawing/2014/main" id="{D203EF27-DFE4-49C7-8C1E-67EF7E2414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10" y="3493686"/>
            <a:ext cx="120456" cy="137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9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ttangolo con angoli arrotondati 55">
            <a:extLst>
              <a:ext uri="{FF2B5EF4-FFF2-40B4-BE49-F238E27FC236}">
                <a16:creationId xmlns:a16="http://schemas.microsoft.com/office/drawing/2014/main" id="{27278508-C3BE-4DD2-B81F-4B58AA990D78}"/>
              </a:ext>
            </a:extLst>
          </p:cNvPr>
          <p:cNvSpPr/>
          <p:nvPr/>
        </p:nvSpPr>
        <p:spPr>
          <a:xfrm>
            <a:off x="8251571" y="2398383"/>
            <a:ext cx="2544723" cy="3031061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LICIACube Autonomous Navigation</a:t>
            </a:r>
          </a:p>
        </p:txBody>
      </p:sp>
      <p:grpSp>
        <p:nvGrpSpPr>
          <p:cNvPr id="33" name="Gruppo 13">
            <a:extLst>
              <a:ext uri="{FF2B5EF4-FFF2-40B4-BE49-F238E27FC236}">
                <a16:creationId xmlns:a16="http://schemas.microsoft.com/office/drawing/2014/main" id="{4C067EBE-6CE7-4C8A-90AB-3B8B6803AFC9}"/>
              </a:ext>
            </a:extLst>
          </p:cNvPr>
          <p:cNvGrpSpPr/>
          <p:nvPr/>
        </p:nvGrpSpPr>
        <p:grpSpPr>
          <a:xfrm>
            <a:off x="2237824" y="2435253"/>
            <a:ext cx="792204" cy="796988"/>
            <a:chOff x="2177776" y="1641182"/>
            <a:chExt cx="642365" cy="656933"/>
          </a:xfrm>
        </p:grpSpPr>
        <p:pic>
          <p:nvPicPr>
            <p:cNvPr id="34" name="Immagine 9">
              <a:extLst>
                <a:ext uri="{FF2B5EF4-FFF2-40B4-BE49-F238E27FC236}">
                  <a16:creationId xmlns:a16="http://schemas.microsoft.com/office/drawing/2014/main" id="{8E2D71D8-D99B-4791-8B97-CEB646FDF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24085" y="1641182"/>
              <a:ext cx="549749" cy="656933"/>
            </a:xfrm>
            <a:prstGeom prst="rect">
              <a:avLst/>
            </a:prstGeom>
          </p:spPr>
        </p:pic>
        <p:sp>
          <p:nvSpPr>
            <p:cNvPr id="35" name="CasellaDiTesto 10">
              <a:extLst>
                <a:ext uri="{FF2B5EF4-FFF2-40B4-BE49-F238E27FC236}">
                  <a16:creationId xmlns:a16="http://schemas.microsoft.com/office/drawing/2014/main" id="{E30B7492-9ADD-4491-AA59-087D726AFFA0}"/>
                </a:ext>
              </a:extLst>
            </p:cNvPr>
            <p:cNvSpPr txBox="1"/>
            <p:nvPr/>
          </p:nvSpPr>
          <p:spPr>
            <a:xfrm>
              <a:off x="2177776" y="1838472"/>
              <a:ext cx="642365" cy="3297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2">
                      <a:lumMod val="10000"/>
                    </a:schemeClr>
                  </a:solidFill>
                </a:rPr>
                <a:t>Nominal</a:t>
              </a:r>
            </a:p>
            <a:p>
              <a:pPr algn="ctr"/>
              <a:r>
                <a:rPr lang="en-US" sz="1000" b="1" dirty="0">
                  <a:solidFill>
                    <a:schemeClr val="bg2">
                      <a:lumMod val="10000"/>
                    </a:schemeClr>
                  </a:solidFill>
                </a:rPr>
                <a:t>Trajectory</a:t>
              </a:r>
            </a:p>
          </p:txBody>
        </p:sp>
      </p:grpSp>
      <p:sp>
        <p:nvSpPr>
          <p:cNvPr id="36" name="Rettangolo con angoli arrotondati 14">
            <a:extLst>
              <a:ext uri="{FF2B5EF4-FFF2-40B4-BE49-F238E27FC236}">
                <a16:creationId xmlns:a16="http://schemas.microsoft.com/office/drawing/2014/main" id="{4CC35B5D-4A11-4EA7-80C6-5E04906F58DF}"/>
              </a:ext>
            </a:extLst>
          </p:cNvPr>
          <p:cNvSpPr/>
          <p:nvPr/>
        </p:nvSpPr>
        <p:spPr>
          <a:xfrm>
            <a:off x="3469084" y="2635019"/>
            <a:ext cx="1238251" cy="4756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10000"/>
                  </a:schemeClr>
                </a:solidFill>
              </a:rPr>
              <a:t>Asteroid Tracking Control Loop</a:t>
            </a:r>
          </a:p>
        </p:txBody>
      </p:sp>
      <p:sp>
        <p:nvSpPr>
          <p:cNvPr id="37" name="Rettangolo con angoli arrotondati 17">
            <a:extLst>
              <a:ext uri="{FF2B5EF4-FFF2-40B4-BE49-F238E27FC236}">
                <a16:creationId xmlns:a16="http://schemas.microsoft.com/office/drawing/2014/main" id="{2D235740-DC3D-4581-8D27-DF06F33F13A5}"/>
              </a:ext>
            </a:extLst>
          </p:cNvPr>
          <p:cNvSpPr/>
          <p:nvPr/>
        </p:nvSpPr>
        <p:spPr>
          <a:xfrm>
            <a:off x="5231210" y="2635020"/>
            <a:ext cx="976312" cy="4756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10000"/>
                  </a:schemeClr>
                </a:solidFill>
              </a:rPr>
              <a:t>Attitude Control Loop</a:t>
            </a:r>
          </a:p>
        </p:txBody>
      </p:sp>
      <p:cxnSp>
        <p:nvCxnSpPr>
          <p:cNvPr id="38" name="Connettore 2 16">
            <a:extLst>
              <a:ext uri="{FF2B5EF4-FFF2-40B4-BE49-F238E27FC236}">
                <a16:creationId xmlns:a16="http://schemas.microsoft.com/office/drawing/2014/main" id="{C34CCFDD-4F78-4B98-B4EE-FDC42B32228F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 flipV="1">
            <a:off x="3030028" y="2872826"/>
            <a:ext cx="439056" cy="183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25">
            <a:extLst>
              <a:ext uri="{FF2B5EF4-FFF2-40B4-BE49-F238E27FC236}">
                <a16:creationId xmlns:a16="http://schemas.microsoft.com/office/drawing/2014/main" id="{4DF7AA14-282A-4344-B74E-FD54C9FB8BA9}"/>
              </a:ext>
            </a:extLst>
          </p:cNvPr>
          <p:cNvCxnSpPr>
            <a:cxnSpLocks/>
            <a:stCxn id="37" idx="3"/>
            <a:endCxn id="40" idx="1"/>
          </p:cNvCxnSpPr>
          <p:nvPr/>
        </p:nvCxnSpPr>
        <p:spPr>
          <a:xfrm>
            <a:off x="6207522" y="2872827"/>
            <a:ext cx="627917" cy="1109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tangolo con angoli arrotondati 29">
            <a:extLst>
              <a:ext uri="{FF2B5EF4-FFF2-40B4-BE49-F238E27FC236}">
                <a16:creationId xmlns:a16="http://schemas.microsoft.com/office/drawing/2014/main" id="{7740CD31-FD3D-4F13-B709-DA9B4FA5121B}"/>
              </a:ext>
            </a:extLst>
          </p:cNvPr>
          <p:cNvSpPr/>
          <p:nvPr/>
        </p:nvSpPr>
        <p:spPr>
          <a:xfrm>
            <a:off x="6835439" y="2485427"/>
            <a:ext cx="1057275" cy="796989"/>
          </a:xfrm>
          <a:prstGeom prst="round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10000"/>
                  </a:schemeClr>
                </a:solidFill>
              </a:rPr>
              <a:t>Attitude Determination and Control System</a:t>
            </a:r>
          </a:p>
        </p:txBody>
      </p:sp>
      <p:cxnSp>
        <p:nvCxnSpPr>
          <p:cNvPr id="41" name="Connettore a gomito 34">
            <a:extLst>
              <a:ext uri="{FF2B5EF4-FFF2-40B4-BE49-F238E27FC236}">
                <a16:creationId xmlns:a16="http://schemas.microsoft.com/office/drawing/2014/main" id="{DD55F955-41AD-442B-A0E5-16C8D5409334}"/>
              </a:ext>
            </a:extLst>
          </p:cNvPr>
          <p:cNvCxnSpPr>
            <a:cxnSpLocks/>
            <a:stCxn id="40" idx="0"/>
            <a:endCxn id="37" idx="0"/>
          </p:cNvCxnSpPr>
          <p:nvPr/>
        </p:nvCxnSpPr>
        <p:spPr>
          <a:xfrm rot="16200000" flipH="1" flipV="1">
            <a:off x="6466925" y="1737867"/>
            <a:ext cx="149593" cy="1644711"/>
          </a:xfrm>
          <a:prstGeom prst="bentConnector3">
            <a:avLst>
              <a:gd name="adj1" fmla="val -152815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48">
            <a:extLst>
              <a:ext uri="{FF2B5EF4-FFF2-40B4-BE49-F238E27FC236}">
                <a16:creationId xmlns:a16="http://schemas.microsoft.com/office/drawing/2014/main" id="{54114CB5-5321-4D5A-BBB7-D00ED560EE80}"/>
              </a:ext>
            </a:extLst>
          </p:cNvPr>
          <p:cNvCxnSpPr>
            <a:cxnSpLocks/>
            <a:stCxn id="36" idx="3"/>
            <a:endCxn id="37" idx="1"/>
          </p:cNvCxnSpPr>
          <p:nvPr/>
        </p:nvCxnSpPr>
        <p:spPr>
          <a:xfrm>
            <a:off x="4707335" y="2872826"/>
            <a:ext cx="523875" cy="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">
            <a:extLst>
              <a:ext uri="{FF2B5EF4-FFF2-40B4-BE49-F238E27FC236}">
                <a16:creationId xmlns:a16="http://schemas.microsoft.com/office/drawing/2014/main" id="{44B70D44-ECF9-466F-8099-87055DDAE8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806"/>
          <a:stretch/>
        </p:blipFill>
        <p:spPr>
          <a:xfrm>
            <a:off x="8372702" y="3089228"/>
            <a:ext cx="2345682" cy="1999805"/>
          </a:xfrm>
          <a:prstGeom prst="rect">
            <a:avLst/>
          </a:prstGeom>
        </p:spPr>
      </p:pic>
      <p:cxnSp>
        <p:nvCxnSpPr>
          <p:cNvPr id="74" name="Connettore a gomito 56">
            <a:extLst>
              <a:ext uri="{FF2B5EF4-FFF2-40B4-BE49-F238E27FC236}">
                <a16:creationId xmlns:a16="http://schemas.microsoft.com/office/drawing/2014/main" id="{6A2BC6EB-08B1-44BF-85BC-D7086D4D4D08}"/>
              </a:ext>
            </a:extLst>
          </p:cNvPr>
          <p:cNvCxnSpPr>
            <a:cxnSpLocks/>
            <a:stCxn id="85" idx="1"/>
            <a:endCxn id="36" idx="2"/>
          </p:cNvCxnSpPr>
          <p:nvPr/>
        </p:nvCxnSpPr>
        <p:spPr>
          <a:xfrm rot="10800000">
            <a:off x="4088211" y="3110632"/>
            <a:ext cx="1604993" cy="976512"/>
          </a:xfrm>
          <a:prstGeom prst="bentConnector2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sellaDiTesto 39936">
            <a:extLst>
              <a:ext uri="{FF2B5EF4-FFF2-40B4-BE49-F238E27FC236}">
                <a16:creationId xmlns:a16="http://schemas.microsoft.com/office/drawing/2014/main" id="{7B706CB2-C71F-4A74-9817-BA60CB566283}"/>
              </a:ext>
            </a:extLst>
          </p:cNvPr>
          <p:cNvSpPr txBox="1"/>
          <p:nvPr/>
        </p:nvSpPr>
        <p:spPr>
          <a:xfrm>
            <a:off x="9377585" y="3197636"/>
            <a:ext cx="1418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Objects Detection</a:t>
            </a:r>
          </a:p>
        </p:txBody>
      </p:sp>
      <p:grpSp>
        <p:nvGrpSpPr>
          <p:cNvPr id="76" name="Gruppo 39959">
            <a:extLst>
              <a:ext uri="{FF2B5EF4-FFF2-40B4-BE49-F238E27FC236}">
                <a16:creationId xmlns:a16="http://schemas.microsoft.com/office/drawing/2014/main" id="{06A0D046-BB53-43C0-BD54-8B5F32AE4738}"/>
              </a:ext>
            </a:extLst>
          </p:cNvPr>
          <p:cNvGrpSpPr/>
          <p:nvPr/>
        </p:nvGrpSpPr>
        <p:grpSpPr>
          <a:xfrm>
            <a:off x="8544168" y="2445663"/>
            <a:ext cx="736346" cy="779881"/>
            <a:chOff x="6506643" y="1715799"/>
            <a:chExt cx="736346" cy="779881"/>
          </a:xfrm>
        </p:grpSpPr>
        <p:grpSp>
          <p:nvGrpSpPr>
            <p:cNvPr id="77" name="Gruppo 39956">
              <a:extLst>
                <a:ext uri="{FF2B5EF4-FFF2-40B4-BE49-F238E27FC236}">
                  <a16:creationId xmlns:a16="http://schemas.microsoft.com/office/drawing/2014/main" id="{B447DCE8-3E89-4275-A853-C486DA231E96}"/>
                </a:ext>
              </a:extLst>
            </p:cNvPr>
            <p:cNvGrpSpPr/>
            <p:nvPr/>
          </p:nvGrpSpPr>
          <p:grpSpPr>
            <a:xfrm>
              <a:off x="6506643" y="1990249"/>
              <a:ext cx="597830" cy="331719"/>
              <a:chOff x="6490164" y="2099612"/>
              <a:chExt cx="597830" cy="331719"/>
            </a:xfrm>
          </p:grpSpPr>
          <p:sp>
            <p:nvSpPr>
              <p:cNvPr id="82" name="Triangolo isoscele 39955">
                <a:extLst>
                  <a:ext uri="{FF2B5EF4-FFF2-40B4-BE49-F238E27FC236}">
                    <a16:creationId xmlns:a16="http://schemas.microsoft.com/office/drawing/2014/main" id="{5F8A564D-C16E-4D65-947B-4891664A8269}"/>
                  </a:ext>
                </a:extLst>
              </p:cNvPr>
              <p:cNvSpPr/>
              <p:nvPr/>
            </p:nvSpPr>
            <p:spPr>
              <a:xfrm rot="16200000">
                <a:off x="6831069" y="2137007"/>
                <a:ext cx="256923" cy="256926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83" name="Rettangolo 39954">
                <a:extLst>
                  <a:ext uri="{FF2B5EF4-FFF2-40B4-BE49-F238E27FC236}">
                    <a16:creationId xmlns:a16="http://schemas.microsoft.com/office/drawing/2014/main" id="{84D3D89C-7317-4721-888E-1EC6F4C878BC}"/>
                  </a:ext>
                </a:extLst>
              </p:cNvPr>
              <p:cNvSpPr/>
              <p:nvPr/>
            </p:nvSpPr>
            <p:spPr>
              <a:xfrm>
                <a:off x="6490164" y="2099612"/>
                <a:ext cx="488950" cy="331719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grpSp>
          <p:nvGrpSpPr>
            <p:cNvPr id="78" name="Gruppo 39957">
              <a:extLst>
                <a:ext uri="{FF2B5EF4-FFF2-40B4-BE49-F238E27FC236}">
                  <a16:creationId xmlns:a16="http://schemas.microsoft.com/office/drawing/2014/main" id="{BFA26BB0-AFAC-4203-B52F-E6718A6B9E35}"/>
                </a:ext>
              </a:extLst>
            </p:cNvPr>
            <p:cNvGrpSpPr/>
            <p:nvPr/>
          </p:nvGrpSpPr>
          <p:grpSpPr>
            <a:xfrm rot="773929">
              <a:off x="6592657" y="1715799"/>
              <a:ext cx="650332" cy="779881"/>
              <a:chOff x="7306313" y="1811600"/>
              <a:chExt cx="650332" cy="779881"/>
            </a:xfrm>
          </p:grpSpPr>
          <p:cxnSp>
            <p:nvCxnSpPr>
              <p:cNvPr id="79" name="Connettore 2 39942">
                <a:extLst>
                  <a:ext uri="{FF2B5EF4-FFF2-40B4-BE49-F238E27FC236}">
                    <a16:creationId xmlns:a16="http://schemas.microsoft.com/office/drawing/2014/main" id="{F77800FB-D195-4770-88C1-5099F2BF66EF}"/>
                  </a:ext>
                </a:extLst>
              </p:cNvPr>
              <p:cNvCxnSpPr>
                <a:cxnSpLocks/>
              </p:cNvCxnSpPr>
              <p:nvPr/>
            </p:nvCxnSpPr>
            <p:spPr>
              <a:xfrm rot="20826071" flipV="1">
                <a:off x="7427854" y="1811600"/>
                <a:ext cx="3935" cy="48431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ttore 2 72">
                <a:extLst>
                  <a:ext uri="{FF2B5EF4-FFF2-40B4-BE49-F238E27FC236}">
                    <a16:creationId xmlns:a16="http://schemas.microsoft.com/office/drawing/2014/main" id="{D8CBE2F5-102E-4B27-82C6-5193DD74F4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76392" y="2188191"/>
                <a:ext cx="480253" cy="94880"/>
              </a:xfrm>
              <a:prstGeom prst="straightConnector1">
                <a:avLst/>
              </a:prstGeom>
              <a:ln w="1905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ttore 2 77">
                <a:extLst>
                  <a:ext uri="{FF2B5EF4-FFF2-40B4-BE49-F238E27FC236}">
                    <a16:creationId xmlns:a16="http://schemas.microsoft.com/office/drawing/2014/main" id="{F99A1B5E-3C13-4206-B48B-B921258D5320}"/>
                  </a:ext>
                </a:extLst>
              </p:cNvPr>
              <p:cNvCxnSpPr>
                <a:cxnSpLocks/>
              </p:cNvCxnSpPr>
              <p:nvPr/>
            </p:nvCxnSpPr>
            <p:spPr>
              <a:xfrm rot="20932198" flipH="1">
                <a:off x="7306313" y="2293382"/>
                <a:ext cx="203199" cy="298099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4" name="Connettore 2 104">
            <a:extLst>
              <a:ext uri="{FF2B5EF4-FFF2-40B4-BE49-F238E27FC236}">
                <a16:creationId xmlns:a16="http://schemas.microsoft.com/office/drawing/2014/main" id="{44EBF9E5-0FD1-4F56-905F-8EF577038BA9}"/>
              </a:ext>
            </a:extLst>
          </p:cNvPr>
          <p:cNvCxnSpPr>
            <a:cxnSpLocks/>
            <a:stCxn id="40" idx="3"/>
            <a:endCxn id="83" idx="1"/>
          </p:cNvCxnSpPr>
          <p:nvPr/>
        </p:nvCxnSpPr>
        <p:spPr>
          <a:xfrm>
            <a:off x="7892714" y="2883922"/>
            <a:ext cx="651454" cy="205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ttangolo con angoli arrotondati 133">
            <a:extLst>
              <a:ext uri="{FF2B5EF4-FFF2-40B4-BE49-F238E27FC236}">
                <a16:creationId xmlns:a16="http://schemas.microsoft.com/office/drawing/2014/main" id="{BC84CF1B-B727-4FAA-A73E-85CE3643440F}"/>
              </a:ext>
            </a:extLst>
          </p:cNvPr>
          <p:cNvSpPr/>
          <p:nvPr/>
        </p:nvSpPr>
        <p:spPr>
          <a:xfrm>
            <a:off x="5693203" y="3849337"/>
            <a:ext cx="1102687" cy="4756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10000"/>
                  </a:schemeClr>
                </a:solidFill>
              </a:rPr>
              <a:t>Trajectory Recognition</a:t>
            </a:r>
          </a:p>
        </p:txBody>
      </p:sp>
      <p:cxnSp>
        <p:nvCxnSpPr>
          <p:cNvPr id="86" name="Connettore 2 136">
            <a:extLst>
              <a:ext uri="{FF2B5EF4-FFF2-40B4-BE49-F238E27FC236}">
                <a16:creationId xmlns:a16="http://schemas.microsoft.com/office/drawing/2014/main" id="{467219CE-2577-417C-AF86-984C39D818F5}"/>
              </a:ext>
            </a:extLst>
          </p:cNvPr>
          <p:cNvCxnSpPr>
            <a:cxnSpLocks/>
            <a:stCxn id="72" idx="1"/>
            <a:endCxn id="85" idx="3"/>
          </p:cNvCxnSpPr>
          <p:nvPr/>
        </p:nvCxnSpPr>
        <p:spPr>
          <a:xfrm flipH="1" flipV="1">
            <a:off x="6795890" y="4087144"/>
            <a:ext cx="1576812" cy="198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12">
            <a:extLst>
              <a:ext uri="{FF2B5EF4-FFF2-40B4-BE49-F238E27FC236}">
                <a16:creationId xmlns:a16="http://schemas.microsoft.com/office/drawing/2014/main" id="{1CA8905B-7897-4557-9382-426BB208FB5E}"/>
              </a:ext>
            </a:extLst>
          </p:cNvPr>
          <p:cNvSpPr/>
          <p:nvPr/>
        </p:nvSpPr>
        <p:spPr>
          <a:xfrm>
            <a:off x="2151063" y="5112756"/>
            <a:ext cx="8446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Futura"/>
                <a:ea typeface="Calibri" panose="020F0502020204030204" pitchFamily="34" charset="0"/>
                <a:cs typeface="Arial" panose="020B0604020202020204" pitchFamily="34" charset="0"/>
              </a:rPr>
              <a:t>Autonomous asteroid tracking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Futura"/>
                <a:ea typeface="Calibri" panose="020F0502020204030204" pitchFamily="34" charset="0"/>
                <a:cs typeface="Arial" panose="020B0604020202020204" pitchFamily="34" charset="0"/>
              </a:rPr>
              <a:t>Multi-subsystem interaction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Futura"/>
                <a:ea typeface="Calibri" panose="020F0502020204030204" pitchFamily="34" charset="0"/>
                <a:cs typeface="Arial" panose="020B0604020202020204" pitchFamily="34" charset="0"/>
              </a:rPr>
              <a:t>Robust to spatial and temporal uncertainties</a:t>
            </a:r>
          </a:p>
        </p:txBody>
      </p:sp>
    </p:spTree>
    <p:extLst>
      <p:ext uri="{BB962C8B-B14F-4D97-AF65-F5344CB8AC3E}">
        <p14:creationId xmlns:p14="http://schemas.microsoft.com/office/powerpoint/2010/main" val="2445465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ANDROMEDA Concept</a:t>
            </a:r>
            <a:endParaRPr lang="en-US" dirty="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3D2C4748-9833-4DB3-802B-766A5ECDA15F}"/>
              </a:ext>
            </a:extLst>
          </p:cNvPr>
          <p:cNvSpPr/>
          <p:nvPr/>
        </p:nvSpPr>
        <p:spPr>
          <a:xfrm rot="9813308" flipH="1" flipV="1">
            <a:off x="779022" y="3111568"/>
            <a:ext cx="4184529" cy="4159981"/>
          </a:xfrm>
          <a:prstGeom prst="arc">
            <a:avLst>
              <a:gd name="adj1" fmla="val 8597733"/>
              <a:gd name="adj2" fmla="val 4193858"/>
            </a:avLst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4" descr="Phases of the Moon: Amazon.it: Appstore per Android">
            <a:extLst>
              <a:ext uri="{FF2B5EF4-FFF2-40B4-BE49-F238E27FC236}">
                <a16:creationId xmlns:a16="http://schemas.microsoft.com/office/drawing/2014/main" id="{F85F6834-4396-466A-B87B-91D06562B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007" y="3981647"/>
            <a:ext cx="2752827" cy="27528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Projects">
            <a:extLst>
              <a:ext uri="{FF2B5EF4-FFF2-40B4-BE49-F238E27FC236}">
                <a16:creationId xmlns:a16="http://schemas.microsoft.com/office/drawing/2014/main" id="{0E5B1B14-C16A-47A0-931E-E1A5D41FC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471" y="5059840"/>
            <a:ext cx="849896" cy="69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elebrate Earth Day with Math! | Math Solutions">
            <a:extLst>
              <a:ext uri="{FF2B5EF4-FFF2-40B4-BE49-F238E27FC236}">
                <a16:creationId xmlns:a16="http://schemas.microsoft.com/office/drawing/2014/main" id="{A0389C85-E798-4C68-9BB3-6E089484E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7535316" y="2038602"/>
            <a:ext cx="6115721" cy="31976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Astronaut Isolated Protective Suit - Free photo on Pixabay">
            <a:extLst>
              <a:ext uri="{FF2B5EF4-FFF2-40B4-BE49-F238E27FC236}">
                <a16:creationId xmlns:a16="http://schemas.microsoft.com/office/drawing/2014/main" id="{B31C0DE9-E22C-4BE7-A168-B5F20B403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023" y="5786955"/>
            <a:ext cx="748869" cy="7488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Systems | Kratos">
            <a:extLst>
              <a:ext uri="{FF2B5EF4-FFF2-40B4-BE49-F238E27FC236}">
                <a16:creationId xmlns:a16="http://schemas.microsoft.com/office/drawing/2014/main" id="{9BDF0D4F-1CD4-4E5E-A4CA-694F4C35FC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4" r="9475"/>
          <a:stretch/>
        </p:blipFill>
        <p:spPr bwMode="auto">
          <a:xfrm>
            <a:off x="9080573" y="2267445"/>
            <a:ext cx="1192324" cy="155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id="{1B0688E9-5488-4AB6-96D2-17313CB84119}"/>
              </a:ext>
            </a:extLst>
          </p:cNvPr>
          <p:cNvSpPr/>
          <p:nvPr/>
        </p:nvSpPr>
        <p:spPr>
          <a:xfrm>
            <a:off x="9969468" y="4504557"/>
            <a:ext cx="1472650" cy="687003"/>
          </a:xfrm>
          <a:prstGeom prst="rect">
            <a:avLst/>
          </a:prstGeom>
          <a:solidFill>
            <a:srgbClr val="32338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latin typeface="FUTURA"/>
              </a:rPr>
              <a:t>Mission Control Center</a:t>
            </a:r>
            <a:endParaRPr lang="en-US" sz="1400" b="1" dirty="0">
              <a:latin typeface="FUTURA"/>
            </a:endParaRPr>
          </a:p>
        </p:txBody>
      </p:sp>
      <p:sp>
        <p:nvSpPr>
          <p:cNvPr id="27" name="Rectangle 31">
            <a:extLst>
              <a:ext uri="{FF2B5EF4-FFF2-40B4-BE49-F238E27FC236}">
                <a16:creationId xmlns:a16="http://schemas.microsoft.com/office/drawing/2014/main" id="{974800A2-D58A-47FC-9290-E0E64DC1771F}"/>
              </a:ext>
            </a:extLst>
          </p:cNvPr>
          <p:cNvSpPr/>
          <p:nvPr/>
        </p:nvSpPr>
        <p:spPr>
          <a:xfrm>
            <a:off x="10622216" y="3423096"/>
            <a:ext cx="1472650" cy="687003"/>
          </a:xfrm>
          <a:prstGeom prst="rect">
            <a:avLst/>
          </a:prstGeom>
          <a:solidFill>
            <a:srgbClr val="F0042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latin typeface="FUTURA"/>
              </a:rPr>
              <a:t>Service Control Center</a:t>
            </a:r>
            <a:endParaRPr lang="en-US" sz="1400" b="1" dirty="0">
              <a:latin typeface="FUTURA"/>
            </a:endParaRPr>
          </a:p>
        </p:txBody>
      </p:sp>
      <p:sp>
        <p:nvSpPr>
          <p:cNvPr id="28" name="TextBox 80">
            <a:extLst>
              <a:ext uri="{FF2B5EF4-FFF2-40B4-BE49-F238E27FC236}">
                <a16:creationId xmlns:a16="http://schemas.microsoft.com/office/drawing/2014/main" id="{4E842C6D-22D4-46B3-B2E0-867EDCDC3632}"/>
              </a:ext>
            </a:extLst>
          </p:cNvPr>
          <p:cNvSpPr txBox="1"/>
          <p:nvPr/>
        </p:nvSpPr>
        <p:spPr>
          <a:xfrm>
            <a:off x="8207713" y="3786248"/>
            <a:ext cx="104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Ground</a:t>
            </a:r>
          </a:p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Stations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sp>
        <p:nvSpPr>
          <p:cNvPr id="29" name="TextBox 87">
            <a:extLst>
              <a:ext uri="{FF2B5EF4-FFF2-40B4-BE49-F238E27FC236}">
                <a16:creationId xmlns:a16="http://schemas.microsoft.com/office/drawing/2014/main" id="{52BD8A9B-E107-4D99-816F-EEDAAACD7794}"/>
              </a:ext>
            </a:extLst>
          </p:cNvPr>
          <p:cNvSpPr txBox="1"/>
          <p:nvPr/>
        </p:nvSpPr>
        <p:spPr>
          <a:xfrm>
            <a:off x="4033744" y="490411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>
                <a:solidFill>
                  <a:schemeClr val="bg2">
                    <a:lumMod val="10000"/>
                  </a:schemeClr>
                </a:solidFill>
                <a:latin typeface="FUTURA"/>
              </a:rPr>
              <a:t>Lunar</a:t>
            </a:r>
            <a:endParaRPr lang="it-IT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Users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sp>
        <p:nvSpPr>
          <p:cNvPr id="30" name="TextBox 88">
            <a:extLst>
              <a:ext uri="{FF2B5EF4-FFF2-40B4-BE49-F238E27FC236}">
                <a16:creationId xmlns:a16="http://schemas.microsoft.com/office/drawing/2014/main" id="{CE1D9A5D-E0A2-43E7-92B5-5306F815AE5F}"/>
              </a:ext>
            </a:extLst>
          </p:cNvPr>
          <p:cNvSpPr txBox="1"/>
          <p:nvPr/>
        </p:nvSpPr>
        <p:spPr>
          <a:xfrm>
            <a:off x="3667936" y="2501397"/>
            <a:ext cx="16417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Satellite</a:t>
            </a:r>
          </a:p>
          <a:p>
            <a:pPr algn="ctr"/>
            <a:r>
              <a:rPr lang="it-IT" b="1" dirty="0" err="1">
                <a:solidFill>
                  <a:schemeClr val="bg2">
                    <a:lumMod val="10000"/>
                  </a:schemeClr>
                </a:solidFill>
                <a:latin typeface="FUTURA"/>
              </a:rPr>
              <a:t>Constellation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sp>
        <p:nvSpPr>
          <p:cNvPr id="31" name="TextBox 89">
            <a:extLst>
              <a:ext uri="{FF2B5EF4-FFF2-40B4-BE49-F238E27FC236}">
                <a16:creationId xmlns:a16="http://schemas.microsoft.com/office/drawing/2014/main" id="{66B0946A-A6E9-4FE4-8E7B-71C9E67E09D7}"/>
              </a:ext>
            </a:extLst>
          </p:cNvPr>
          <p:cNvSpPr txBox="1"/>
          <p:nvPr/>
        </p:nvSpPr>
        <p:spPr>
          <a:xfrm>
            <a:off x="9201303" y="964353"/>
            <a:ext cx="753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Earth</a:t>
            </a:r>
          </a:p>
          <a:p>
            <a:pPr algn="ctr"/>
            <a:r>
              <a:rPr lang="it-IT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Users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  <p:pic>
        <p:nvPicPr>
          <p:cNvPr id="32" name="Picture 8" descr="Apollo 15 Rover">
            <a:extLst>
              <a:ext uri="{FF2B5EF4-FFF2-40B4-BE49-F238E27FC236}">
                <a16:creationId xmlns:a16="http://schemas.microsoft.com/office/drawing/2014/main" id="{BD998653-8FED-466E-88A8-0EE31C9F2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09" y="5293055"/>
            <a:ext cx="696332" cy="63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Freccia in giù 43">
            <a:extLst>
              <a:ext uri="{FF2B5EF4-FFF2-40B4-BE49-F238E27FC236}">
                <a16:creationId xmlns:a16="http://schemas.microsoft.com/office/drawing/2014/main" id="{C0A34480-BECB-4412-8EE6-CB4A0304F808}"/>
              </a:ext>
            </a:extLst>
          </p:cNvPr>
          <p:cNvSpPr/>
          <p:nvPr/>
        </p:nvSpPr>
        <p:spPr>
          <a:xfrm>
            <a:off x="1932793" y="4591042"/>
            <a:ext cx="780506" cy="486737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FUTURA"/>
            </a:endParaRPr>
          </a:p>
        </p:txBody>
      </p:sp>
      <p:grpSp>
        <p:nvGrpSpPr>
          <p:cNvPr id="42" name="Gruppo 44">
            <a:extLst>
              <a:ext uri="{FF2B5EF4-FFF2-40B4-BE49-F238E27FC236}">
                <a16:creationId xmlns:a16="http://schemas.microsoft.com/office/drawing/2014/main" id="{C6C03CBE-C4C9-4D20-9090-435BC71E8698}"/>
              </a:ext>
            </a:extLst>
          </p:cNvPr>
          <p:cNvGrpSpPr/>
          <p:nvPr/>
        </p:nvGrpSpPr>
        <p:grpSpPr>
          <a:xfrm>
            <a:off x="1740755" y="3747461"/>
            <a:ext cx="1152335" cy="728588"/>
            <a:chOff x="1642993" y="1663568"/>
            <a:chExt cx="1533759" cy="969751"/>
          </a:xfrm>
        </p:grpSpPr>
        <p:pic>
          <p:nvPicPr>
            <p:cNvPr id="43" name="Picture 6" descr="PC Rugged: vendite in crescita fino al 10% - HDblog.it">
              <a:extLst>
                <a:ext uri="{FF2B5EF4-FFF2-40B4-BE49-F238E27FC236}">
                  <a16:creationId xmlns:a16="http://schemas.microsoft.com/office/drawing/2014/main" id="{8472E1CC-8AAF-4C1F-86F6-F71A94E080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09" b="93411" l="3034" r="95510">
                          <a14:foregroundMark x1="56311" y1="37791" x2="60680" y2="29457"/>
                          <a14:foregroundMark x1="60680" y1="29457" x2="66141" y2="24031"/>
                          <a14:foregroundMark x1="66141" y1="24031" x2="73180" y2="27132"/>
                          <a14:foregroundMark x1="73180" y1="27132" x2="76335" y2="35659"/>
                          <a14:foregroundMark x1="76335" y1="35659" x2="77427" y2="45543"/>
                          <a14:foregroundMark x1="77427" y1="45543" x2="73301" y2="50000"/>
                          <a14:foregroundMark x1="58252" y1="69186" x2="62015" y2="70349"/>
                          <a14:foregroundMark x1="9223" y1="81395" x2="21117" y2="81783"/>
                          <a14:foregroundMark x1="21117" y1="81783" x2="28641" y2="80620"/>
                          <a14:foregroundMark x1="28641" y1="80620" x2="35801" y2="80620"/>
                          <a14:foregroundMark x1="35801" y1="80620" x2="44175" y2="80620"/>
                          <a14:foregroundMark x1="44175" y1="80620" x2="72087" y2="85078"/>
                          <a14:foregroundMark x1="72087" y1="85078" x2="85558" y2="83333"/>
                          <a14:foregroundMark x1="90413" y1="69186" x2="92840" y2="59302"/>
                          <a14:foregroundMark x1="92840" y1="59302" x2="93204" y2="48450"/>
                          <a14:foregroundMark x1="93204" y1="48450" x2="95146" y2="39900"/>
                          <a14:foregroundMark x1="97161" y1="16440" x2="95631" y2="9109"/>
                          <a14:foregroundMark x1="95631" y1="9109" x2="79490" y2="11822"/>
                          <a14:foregroundMark x1="79490" y1="11822" x2="63592" y2="12597"/>
                          <a14:foregroundMark x1="63592" y1="12597" x2="46117" y2="20349"/>
                          <a14:foregroundMark x1="7282" y1="87791" x2="3155" y2="81202"/>
                          <a14:foregroundMark x1="24879" y1="91085" x2="36529" y2="92054"/>
                          <a14:foregroundMark x1="29369" y1="93023" x2="4005" y2="93411"/>
                          <a14:foregroundMark x1="7160" y1="92054" x2="13350" y2="92829"/>
                          <a14:foregroundMark x1="13350" y1="92829" x2="13350" y2="93023"/>
                          <a14:foregroundMark x1="18568" y1="92636" x2="14806" y2="91085"/>
                          <a14:foregroundMark x1="74029" y1="92829" x2="80097" y2="90504"/>
                          <a14:foregroundMark x1="80097" y1="90504" x2="86165" y2="91667"/>
                          <a14:foregroundMark x1="86165" y1="91667" x2="88714" y2="93411"/>
                          <a14:backgroundMark x1="96845" y1="35078" x2="98058" y2="20349"/>
                          <a14:backgroundMark x1="98058" y1="19574" x2="98422" y2="23643"/>
                          <a14:backgroundMark x1="98180" y1="16667" x2="96117" y2="40116"/>
                          <a14:backgroundMark x1="98422" y1="4264" x2="98422" y2="42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2993" y="1663568"/>
              <a:ext cx="1283309" cy="80362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PC Rugged: vendite in crescita fino al 10% - HDblog.it">
              <a:extLst>
                <a:ext uri="{FF2B5EF4-FFF2-40B4-BE49-F238E27FC236}">
                  <a16:creationId xmlns:a16="http://schemas.microsoft.com/office/drawing/2014/main" id="{B36DF29F-8EFD-489E-A054-D34DF730C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09" b="93411" l="3034" r="95510">
                          <a14:foregroundMark x1="56311" y1="37791" x2="60680" y2="29457"/>
                          <a14:foregroundMark x1="60680" y1="29457" x2="66141" y2="24031"/>
                          <a14:foregroundMark x1="66141" y1="24031" x2="73180" y2="27132"/>
                          <a14:foregroundMark x1="73180" y1="27132" x2="76335" y2="35659"/>
                          <a14:foregroundMark x1="76335" y1="35659" x2="77427" y2="45543"/>
                          <a14:foregroundMark x1="77427" y1="45543" x2="73301" y2="50000"/>
                          <a14:foregroundMark x1="58252" y1="69186" x2="62015" y2="70349"/>
                          <a14:foregroundMark x1="9223" y1="81395" x2="21117" y2="81783"/>
                          <a14:foregroundMark x1="21117" y1="81783" x2="28641" y2="80620"/>
                          <a14:foregroundMark x1="28641" y1="80620" x2="35801" y2="80620"/>
                          <a14:foregroundMark x1="35801" y1="80620" x2="44175" y2="80620"/>
                          <a14:foregroundMark x1="44175" y1="80620" x2="72087" y2="85078"/>
                          <a14:foregroundMark x1="72087" y1="85078" x2="85558" y2="83333"/>
                          <a14:foregroundMark x1="90413" y1="69186" x2="92840" y2="59302"/>
                          <a14:foregroundMark x1="92840" y1="59302" x2="93204" y2="48450"/>
                          <a14:foregroundMark x1="93204" y1="48450" x2="95146" y2="39900"/>
                          <a14:foregroundMark x1="97161" y1="16440" x2="95631" y2="9109"/>
                          <a14:foregroundMark x1="95631" y1="9109" x2="79490" y2="11822"/>
                          <a14:foregroundMark x1="79490" y1="11822" x2="63592" y2="12597"/>
                          <a14:foregroundMark x1="63592" y1="12597" x2="46117" y2="20349"/>
                          <a14:foregroundMark x1="7282" y1="87791" x2="3155" y2="81202"/>
                          <a14:foregroundMark x1="24879" y1="91085" x2="36529" y2="92054"/>
                          <a14:foregroundMark x1="29369" y1="93023" x2="4005" y2="93411"/>
                          <a14:foregroundMark x1="7160" y1="92054" x2="13350" y2="92829"/>
                          <a14:foregroundMark x1="13350" y1="92829" x2="13350" y2="93023"/>
                          <a14:foregroundMark x1="18568" y1="92636" x2="14806" y2="91085"/>
                          <a14:foregroundMark x1="74029" y1="92829" x2="80097" y2="90504"/>
                          <a14:foregroundMark x1="80097" y1="90504" x2="86165" y2="91667"/>
                          <a14:foregroundMark x1="86165" y1="91667" x2="88714" y2="93411"/>
                          <a14:backgroundMark x1="96845" y1="35078" x2="98058" y2="20349"/>
                          <a14:backgroundMark x1="98058" y1="19574" x2="98422" y2="23643"/>
                          <a14:backgroundMark x1="98180" y1="16667" x2="96117" y2="40116"/>
                          <a14:backgroundMark x1="98422" y1="4264" x2="98422" y2="42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443" y="1829694"/>
              <a:ext cx="1283309" cy="80362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6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E6A52FFF-B96E-447E-8625-8899FF89C00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454443">
                  <a:alpha val="34902"/>
                </a:srgbClr>
              </a:clrFrom>
              <a:clrTo>
                <a:srgbClr val="45444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9274" y="3417184"/>
            <a:ext cx="1516705" cy="853146"/>
          </a:xfrm>
          <a:prstGeom prst="rect">
            <a:avLst/>
          </a:prstGeom>
        </p:spPr>
      </p:pic>
      <p:pic>
        <p:nvPicPr>
          <p:cNvPr id="46" name="Picture 6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CFE44C4C-644D-4B9E-A5B3-D52EAA77825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454443">
                  <a:alpha val="34902"/>
                </a:srgbClr>
              </a:clrFrom>
              <a:clrTo>
                <a:srgbClr val="45444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69068" y="5635599"/>
            <a:ext cx="1516705" cy="853146"/>
          </a:xfrm>
          <a:prstGeom prst="rect">
            <a:avLst/>
          </a:prstGeom>
        </p:spPr>
      </p:pic>
      <p:pic>
        <p:nvPicPr>
          <p:cNvPr id="47" name="Picture 6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33E2877B-2906-4F8C-ACEC-B5D1C894EF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454443">
                  <a:alpha val="34902"/>
                </a:srgbClr>
              </a:clrFrom>
              <a:clrTo>
                <a:srgbClr val="45444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2102" y="2827981"/>
            <a:ext cx="1516705" cy="853146"/>
          </a:xfrm>
          <a:prstGeom prst="rect">
            <a:avLst/>
          </a:prstGeom>
        </p:spPr>
      </p:pic>
      <p:pic>
        <p:nvPicPr>
          <p:cNvPr id="48" name="Picture 8" descr="David Murray - News Person Full Body Png | Full Size PNG Download | SeekPNG">
            <a:extLst>
              <a:ext uri="{FF2B5EF4-FFF2-40B4-BE49-F238E27FC236}">
                <a16:creationId xmlns:a16="http://schemas.microsoft.com/office/drawing/2014/main" id="{44B779B6-63DC-4EEA-9932-A00F05FB5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30" y="1385995"/>
            <a:ext cx="304719" cy="9245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>
            <a:extLst>
              <a:ext uri="{FF2B5EF4-FFF2-40B4-BE49-F238E27FC236}">
                <a16:creationId xmlns:a16="http://schemas.microsoft.com/office/drawing/2014/main" id="{5362710D-C9DD-4CC4-B7FC-0C33A127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345" y="1546944"/>
            <a:ext cx="926725" cy="9267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OutSystems for Business Process Management | OutSystems">
            <a:extLst>
              <a:ext uri="{FF2B5EF4-FFF2-40B4-BE49-F238E27FC236}">
                <a16:creationId xmlns:a16="http://schemas.microsoft.com/office/drawing/2014/main" id="{1E228ADC-3ABF-4DD1-869A-CCFFBA735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2211" y="1796309"/>
            <a:ext cx="1105930" cy="7658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03A7791-A18D-4C0F-BD03-4AADDEE60F86}"/>
              </a:ext>
            </a:extLst>
          </p:cNvPr>
          <p:cNvCxnSpPr>
            <a:cxnSpLocks/>
          </p:cNvCxnSpPr>
          <p:nvPr/>
        </p:nvCxnSpPr>
        <p:spPr>
          <a:xfrm flipV="1">
            <a:off x="5184252" y="2894552"/>
            <a:ext cx="3801009" cy="751040"/>
          </a:xfrm>
          <a:prstGeom prst="line">
            <a:avLst/>
          </a:prstGeom>
          <a:ln w="28575">
            <a:solidFill>
              <a:srgbClr val="32338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727BC0-DCEB-4E89-ACAC-5751BA0245EE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10073347" y="3321125"/>
            <a:ext cx="632446" cy="1183432"/>
          </a:xfrm>
          <a:prstGeom prst="line">
            <a:avLst/>
          </a:prstGeom>
          <a:ln w="28575">
            <a:solidFill>
              <a:srgbClr val="32338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AEFFC1E-AF07-487D-92A2-6326359ED69F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10031559" y="3174806"/>
            <a:ext cx="1326982" cy="248290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020082C-F4A8-45A5-A9B5-93F57783331B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10821766" y="2409883"/>
            <a:ext cx="536775" cy="1013213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389982-6021-4119-855F-E3497B250FA0}"/>
              </a:ext>
            </a:extLst>
          </p:cNvPr>
          <p:cNvCxnSpPr>
            <a:cxnSpLocks/>
            <a:stCxn id="27" idx="0"/>
            <a:endCxn id="50" idx="2"/>
          </p:cNvCxnSpPr>
          <p:nvPr/>
        </p:nvCxnSpPr>
        <p:spPr>
          <a:xfrm flipV="1">
            <a:off x="11358541" y="2562197"/>
            <a:ext cx="316635" cy="860899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284D49E-328F-4F9C-B3A0-25683A694A93}"/>
              </a:ext>
            </a:extLst>
          </p:cNvPr>
          <p:cNvCxnSpPr>
            <a:cxnSpLocks/>
          </p:cNvCxnSpPr>
          <p:nvPr/>
        </p:nvCxnSpPr>
        <p:spPr>
          <a:xfrm flipH="1">
            <a:off x="5211487" y="3005574"/>
            <a:ext cx="3762062" cy="733889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C460179-83D3-4BE9-8459-DCD148AA1F1B}"/>
              </a:ext>
            </a:extLst>
          </p:cNvPr>
          <p:cNvCxnSpPr>
            <a:cxnSpLocks/>
          </p:cNvCxnSpPr>
          <p:nvPr/>
        </p:nvCxnSpPr>
        <p:spPr>
          <a:xfrm flipV="1">
            <a:off x="2323046" y="4084046"/>
            <a:ext cx="1847087" cy="1324044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489219E-1A30-4DA2-8730-5B1FC1B0531D}"/>
              </a:ext>
            </a:extLst>
          </p:cNvPr>
          <p:cNvCxnSpPr>
            <a:cxnSpLocks/>
          </p:cNvCxnSpPr>
          <p:nvPr/>
        </p:nvCxnSpPr>
        <p:spPr>
          <a:xfrm flipV="1">
            <a:off x="3472302" y="4126530"/>
            <a:ext cx="739619" cy="1041712"/>
          </a:xfrm>
          <a:prstGeom prst="line">
            <a:avLst/>
          </a:prstGeom>
          <a:ln w="28575">
            <a:solidFill>
              <a:srgbClr val="F0042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91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  <p:bldP spid="31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dirty="0"/>
              <a:t>ANDROMEDA Mission Features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D13D23-EAD9-4B36-8449-8487E015CCE5}"/>
              </a:ext>
            </a:extLst>
          </p:cNvPr>
          <p:cNvSpPr txBox="1"/>
          <p:nvPr/>
        </p:nvSpPr>
        <p:spPr>
          <a:xfrm>
            <a:off x="6457246" y="2377008"/>
            <a:ext cx="5123640" cy="33239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ANDROMEDA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 is an innovative microsatellite constellation for communications in lunar environment to establish a service based on:</a:t>
            </a:r>
          </a:p>
          <a:p>
            <a:pPr algn="just">
              <a:buClr>
                <a:srgbClr val="FF0000"/>
              </a:buClr>
            </a:pPr>
            <a:endParaRPr lang="en-US" sz="14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High speed communication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system implementation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Small satellite platform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architecture use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Multi-users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service provision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Real time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telecommunication network creation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24/7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Lunar South Pole coverage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Full Lunar coverage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EE0844-9695-4F75-BA54-994AF4F2C094}"/>
              </a:ext>
            </a:extLst>
          </p:cNvPr>
          <p:cNvGrpSpPr/>
          <p:nvPr/>
        </p:nvGrpSpPr>
        <p:grpSpPr>
          <a:xfrm>
            <a:off x="2151063" y="2002077"/>
            <a:ext cx="3313058" cy="4073848"/>
            <a:chOff x="2151063" y="2146005"/>
            <a:chExt cx="3313058" cy="4073848"/>
          </a:xfrm>
        </p:grpSpPr>
        <p:grpSp>
          <p:nvGrpSpPr>
            <p:cNvPr id="33" name="Group 1">
              <a:extLst>
                <a:ext uri="{FF2B5EF4-FFF2-40B4-BE49-F238E27FC236}">
                  <a16:creationId xmlns:a16="http://schemas.microsoft.com/office/drawing/2014/main" id="{589D2566-C727-4CBB-85CE-DE8D115C1D94}"/>
                </a:ext>
              </a:extLst>
            </p:cNvPr>
            <p:cNvGrpSpPr/>
            <p:nvPr/>
          </p:nvGrpSpPr>
          <p:grpSpPr>
            <a:xfrm>
              <a:off x="2900376" y="2146005"/>
              <a:ext cx="2021187" cy="4073848"/>
              <a:chOff x="2268952" y="1318217"/>
              <a:chExt cx="2512053" cy="5060681"/>
            </a:xfrm>
          </p:grpSpPr>
          <p:sp>
            <p:nvSpPr>
              <p:cNvPr id="34" name="Arc 21">
                <a:extLst>
                  <a:ext uri="{FF2B5EF4-FFF2-40B4-BE49-F238E27FC236}">
                    <a16:creationId xmlns:a16="http://schemas.microsoft.com/office/drawing/2014/main" id="{F237866B-8A88-4B4A-9E27-5A25867F5A84}"/>
                  </a:ext>
                </a:extLst>
              </p:cNvPr>
              <p:cNvSpPr/>
              <p:nvPr/>
            </p:nvSpPr>
            <p:spPr>
              <a:xfrm rot="18814005">
                <a:off x="1665858" y="3526929"/>
                <a:ext cx="3013354" cy="1807166"/>
              </a:xfrm>
              <a:prstGeom prst="arc">
                <a:avLst>
                  <a:gd name="adj1" fmla="val 16292135"/>
                  <a:gd name="adj2" fmla="val 16249512"/>
                </a:avLst>
              </a:prstGeom>
              <a:ln w="63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5" name="Arc 31">
                <a:extLst>
                  <a:ext uri="{FF2B5EF4-FFF2-40B4-BE49-F238E27FC236}">
                    <a16:creationId xmlns:a16="http://schemas.microsoft.com/office/drawing/2014/main" id="{8C80F0F1-8255-482B-85C6-D9D69FE4C574}"/>
                  </a:ext>
                </a:extLst>
              </p:cNvPr>
              <p:cNvSpPr/>
              <p:nvPr/>
            </p:nvSpPr>
            <p:spPr>
              <a:xfrm rot="18616123">
                <a:off x="2333611" y="2591099"/>
                <a:ext cx="3207404" cy="1289213"/>
              </a:xfrm>
              <a:prstGeom prst="arc">
                <a:avLst>
                  <a:gd name="adj1" fmla="val 16083643"/>
                  <a:gd name="adj2" fmla="val 16063774"/>
                </a:avLst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6" name="Arc 32">
                <a:extLst>
                  <a:ext uri="{FF2B5EF4-FFF2-40B4-BE49-F238E27FC236}">
                    <a16:creationId xmlns:a16="http://schemas.microsoft.com/office/drawing/2014/main" id="{73BC04C1-C8D3-4A34-85F7-3C12830CC178}"/>
                  </a:ext>
                </a:extLst>
              </p:cNvPr>
              <p:cNvSpPr/>
              <p:nvPr/>
            </p:nvSpPr>
            <p:spPr>
              <a:xfrm rot="13891821">
                <a:off x="2063199" y="3661092"/>
                <a:ext cx="3415046" cy="2020566"/>
              </a:xfrm>
              <a:prstGeom prst="arc">
                <a:avLst>
                  <a:gd name="adj1" fmla="val 2641571"/>
                  <a:gd name="adj2" fmla="val 2592749"/>
                </a:avLst>
              </a:prstGeom>
              <a:ln w="63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7" name="Arc 33">
                <a:extLst>
                  <a:ext uri="{FF2B5EF4-FFF2-40B4-BE49-F238E27FC236}">
                    <a16:creationId xmlns:a16="http://schemas.microsoft.com/office/drawing/2014/main" id="{A9395111-541F-4F96-80CB-60F6D3B93BE5}"/>
                  </a:ext>
                </a:extLst>
              </p:cNvPr>
              <p:cNvSpPr/>
              <p:nvPr/>
            </p:nvSpPr>
            <p:spPr>
              <a:xfrm rot="13891821">
                <a:off x="1317596" y="2375090"/>
                <a:ext cx="3521571" cy="1407825"/>
              </a:xfrm>
              <a:prstGeom prst="arc">
                <a:avLst>
                  <a:gd name="adj1" fmla="val 13623012"/>
                  <a:gd name="adj2" fmla="val 11894988"/>
                </a:avLst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pic>
            <p:nvPicPr>
              <p:cNvPr id="38" name="Picture 2" descr="Elevation Moon: Amazon.it: Appstore per Android">
                <a:extLst>
                  <a:ext uri="{FF2B5EF4-FFF2-40B4-BE49-F238E27FC236}">
                    <a16:creationId xmlns:a16="http://schemas.microsoft.com/office/drawing/2014/main" id="{CA7DEED8-1AF4-4ED0-919C-84EAC47B3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5027" y="3251527"/>
                <a:ext cx="1280160" cy="128016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" name="Picture 40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92B32886-4BBD-44CC-8AAE-00F0B87F0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771266" y="2310532"/>
              <a:ext cx="869888" cy="489313"/>
            </a:xfrm>
            <a:prstGeom prst="rect">
              <a:avLst/>
            </a:prstGeom>
          </p:spPr>
        </p:pic>
        <p:pic>
          <p:nvPicPr>
            <p:cNvPr id="71" name="Picture 70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7A648868-1A5F-4D13-87A0-EA03C13B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4704" y="3177571"/>
              <a:ext cx="869888" cy="489313"/>
            </a:xfrm>
            <a:prstGeom prst="rect">
              <a:avLst/>
            </a:prstGeom>
          </p:spPr>
        </p:pic>
        <p:pic>
          <p:nvPicPr>
            <p:cNvPr id="72" name="Picture 71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09C5269E-9846-4F53-B237-D68B6C9A1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51063" y="4836596"/>
              <a:ext cx="869888" cy="489313"/>
            </a:xfrm>
            <a:prstGeom prst="rect">
              <a:avLst/>
            </a:prstGeom>
          </p:spPr>
        </p:pic>
        <p:pic>
          <p:nvPicPr>
            <p:cNvPr id="73" name="Picture 72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BCCC2B3A-1352-4353-8192-C0ACD81E2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468082" y="5039863"/>
              <a:ext cx="869888" cy="489313"/>
            </a:xfrm>
            <a:prstGeom prst="rect">
              <a:avLst/>
            </a:prstGeom>
          </p:spPr>
        </p:pic>
        <p:pic>
          <p:nvPicPr>
            <p:cNvPr id="74" name="Picture 73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993CD4BA-E372-4DBC-98AF-AFB89B44D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78663" y="5703552"/>
              <a:ext cx="869888" cy="489313"/>
            </a:xfrm>
            <a:prstGeom prst="rect">
              <a:avLst/>
            </a:prstGeom>
          </p:spPr>
        </p:pic>
        <p:pic>
          <p:nvPicPr>
            <p:cNvPr id="75" name="Picture 74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D7D8B750-FCD9-4BDC-B2E8-E3DF4B7F3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94233" y="4790045"/>
              <a:ext cx="869888" cy="489313"/>
            </a:xfrm>
            <a:prstGeom prst="rect">
              <a:avLst/>
            </a:prstGeom>
          </p:spPr>
        </p:pic>
        <p:pic>
          <p:nvPicPr>
            <p:cNvPr id="76" name="Picture 75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7800BED8-68DE-4EAA-8DF2-DAEE2A8F7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441909" y="3366723"/>
              <a:ext cx="869888" cy="489313"/>
            </a:xfrm>
            <a:prstGeom prst="rect">
              <a:avLst/>
            </a:prstGeom>
          </p:spPr>
        </p:pic>
        <p:pic>
          <p:nvPicPr>
            <p:cNvPr id="77" name="Picture 76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4E893F77-3628-4FF6-82A0-1B77160AE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231748" y="2444050"/>
              <a:ext cx="869888" cy="4893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01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F2E8-380B-4924-8CF2-8696228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BC369-5D2F-4888-97DC-D32EF113B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MARS COMM NAV Mission Features</a:t>
            </a:r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F14F358-C9C3-42E2-891A-905CA4FA595A}"/>
              </a:ext>
            </a:extLst>
          </p:cNvPr>
          <p:cNvGrpSpPr>
            <a:grpSpLocks noChangeAspect="1"/>
          </p:cNvGrpSpPr>
          <p:nvPr/>
        </p:nvGrpSpPr>
        <p:grpSpPr>
          <a:xfrm>
            <a:off x="1685803" y="2606627"/>
            <a:ext cx="4289910" cy="2372591"/>
            <a:chOff x="1523624" y="1813194"/>
            <a:chExt cx="5986748" cy="3412342"/>
          </a:xfrm>
        </p:grpSpPr>
        <p:pic>
          <p:nvPicPr>
            <p:cNvPr id="41" name="Picture 20">
              <a:extLst>
                <a:ext uri="{FF2B5EF4-FFF2-40B4-BE49-F238E27FC236}">
                  <a16:creationId xmlns:a16="http://schemas.microsoft.com/office/drawing/2014/main" id="{3CE59B12-6DF5-41CF-814D-2888382EF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42"/>
            <a:stretch/>
          </p:blipFill>
          <p:spPr>
            <a:xfrm>
              <a:off x="4143235" y="2270102"/>
              <a:ext cx="3367137" cy="2905476"/>
            </a:xfrm>
            <a:prstGeom prst="rect">
              <a:avLst/>
            </a:prstGeom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DD49FE8-6DFE-4A95-9CBB-B769B30A1429}"/>
                </a:ext>
              </a:extLst>
            </p:cNvPr>
            <p:cNvGrpSpPr/>
            <p:nvPr/>
          </p:nvGrpSpPr>
          <p:grpSpPr>
            <a:xfrm>
              <a:off x="1523624" y="1813194"/>
              <a:ext cx="3918410" cy="3412342"/>
              <a:chOff x="7489418" y="1813194"/>
              <a:chExt cx="3918410" cy="3412342"/>
            </a:xfrm>
          </p:grpSpPr>
          <p:pic>
            <p:nvPicPr>
              <p:cNvPr id="31" name="Picture 2" descr="The Mars Mission">
                <a:extLst>
                  <a:ext uri="{FF2B5EF4-FFF2-40B4-BE49-F238E27FC236}">
                    <a16:creationId xmlns:a16="http://schemas.microsoft.com/office/drawing/2014/main" id="{D8C4708E-F24E-4CAD-82CC-C54ABE5E3B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46813" y="2031825"/>
                <a:ext cx="3193709" cy="319371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Arco 7">
                <a:extLst>
                  <a:ext uri="{FF2B5EF4-FFF2-40B4-BE49-F238E27FC236}">
                    <a16:creationId xmlns:a16="http://schemas.microsoft.com/office/drawing/2014/main" id="{337E993F-1C35-40CE-9AB2-DA8B0A19192F}"/>
                  </a:ext>
                </a:extLst>
              </p:cNvPr>
              <p:cNvSpPr/>
              <p:nvPr/>
            </p:nvSpPr>
            <p:spPr>
              <a:xfrm rot="5400000">
                <a:off x="8908665" y="2047199"/>
                <a:ext cx="1050236" cy="2944332"/>
              </a:xfrm>
              <a:prstGeom prst="arc">
                <a:avLst>
                  <a:gd name="adj1" fmla="val 15079082"/>
                  <a:gd name="adj2" fmla="val 6396559"/>
                </a:avLst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64"/>
                  </a:solidFill>
                </a:endParaRPr>
              </a:p>
            </p:txBody>
          </p:sp>
          <p:sp>
            <p:nvSpPr>
              <p:cNvPr id="34" name="Arco 9">
                <a:extLst>
                  <a:ext uri="{FF2B5EF4-FFF2-40B4-BE49-F238E27FC236}">
                    <a16:creationId xmlns:a16="http://schemas.microsoft.com/office/drawing/2014/main" id="{64456C50-C4A6-4910-BBD7-87AD4AB7A692}"/>
                  </a:ext>
                </a:extLst>
              </p:cNvPr>
              <p:cNvSpPr/>
              <p:nvPr/>
            </p:nvSpPr>
            <p:spPr>
              <a:xfrm>
                <a:off x="9131058" y="2154296"/>
                <a:ext cx="1050235" cy="2730140"/>
              </a:xfrm>
              <a:prstGeom prst="arc">
                <a:avLst>
                  <a:gd name="adj1" fmla="val 15193695"/>
                  <a:gd name="adj2" fmla="val 5853513"/>
                </a:avLst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64"/>
                  </a:solidFill>
                </a:endParaRPr>
              </a:p>
            </p:txBody>
          </p:sp>
          <p:pic>
            <p:nvPicPr>
              <p:cNvPr id="42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6F57864B-9231-4058-840F-7095FC4E11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9131058" y="1813194"/>
                <a:ext cx="1213544" cy="607873"/>
              </a:xfrm>
              <a:prstGeom prst="rect">
                <a:avLst/>
              </a:prstGeom>
            </p:spPr>
          </p:pic>
          <p:pic>
            <p:nvPicPr>
              <p:cNvPr id="47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0D38541B-F07B-42B2-8743-F3507ED5E1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9509107" y="2613790"/>
                <a:ext cx="1213544" cy="607873"/>
              </a:xfrm>
              <a:prstGeom prst="rect">
                <a:avLst/>
              </a:prstGeom>
            </p:spPr>
          </p:pic>
          <p:pic>
            <p:nvPicPr>
              <p:cNvPr id="48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CE1515D3-503E-4207-8347-66C43934D6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9397364" y="4356554"/>
                <a:ext cx="1213544" cy="607873"/>
              </a:xfrm>
              <a:prstGeom prst="rect">
                <a:avLst/>
              </a:prstGeom>
            </p:spPr>
          </p:pic>
          <p:pic>
            <p:nvPicPr>
              <p:cNvPr id="49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20F07579-8B8B-4086-8B15-FE55B0943D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10194284" y="3383489"/>
                <a:ext cx="1213544" cy="607873"/>
              </a:xfrm>
              <a:prstGeom prst="rect">
                <a:avLst/>
              </a:prstGeom>
            </p:spPr>
          </p:pic>
          <p:pic>
            <p:nvPicPr>
              <p:cNvPr id="50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F9212E33-85BA-4A63-972B-5A24E20828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8629179" y="3722840"/>
                <a:ext cx="1213544" cy="607873"/>
              </a:xfrm>
              <a:prstGeom prst="rect">
                <a:avLst/>
              </a:prstGeom>
            </p:spPr>
          </p:pic>
          <p:pic>
            <p:nvPicPr>
              <p:cNvPr id="51" name="Content Placeholder 5" descr="A picture containing umbrella, accessory, rain&#10;&#10;Description automatically generated">
                <a:extLst>
                  <a:ext uri="{FF2B5EF4-FFF2-40B4-BE49-F238E27FC236}">
                    <a16:creationId xmlns:a16="http://schemas.microsoft.com/office/drawing/2014/main" id="{F278B39E-D969-44B4-8320-091044074B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38" b="85985" l="4067" r="95203">
                            <a14:foregroundMark x1="26382" y1="55682" x2="15850" y2="49432"/>
                            <a14:foregroundMark x1="27633" y1="77462" x2="17518" y2="64015"/>
                            <a14:foregroundMark x1="17518" y1="64015" x2="16267" y2="43371"/>
                            <a14:foregroundMark x1="37539" y1="68182" x2="44004" y2="41856"/>
                            <a14:foregroundMark x1="44004" y1="41856" x2="27842" y2="34470"/>
                            <a14:foregroundMark x1="27842" y1="34470" x2="16684" y2="35038"/>
                            <a14:foregroundMark x1="30761" y1="68561" x2="18352" y2="53598"/>
                            <a14:foregroundMark x1="18352" y1="53598" x2="16163" y2="30303"/>
                            <a14:foregroundMark x1="16163" y1="30303" x2="21585" y2="19697"/>
                            <a14:foregroundMark x1="18770" y1="26136" x2="8133" y2="36553"/>
                            <a14:foregroundMark x1="8133" y1="36553" x2="4275" y2="57197"/>
                            <a14:foregroundMark x1="8863" y1="59470" x2="18665" y2="76894"/>
                            <a14:foregroundMark x1="18665" y1="76894" x2="29823" y2="86174"/>
                            <a14:foregroundMark x1="29823" y1="86174" x2="30761" y2="86174"/>
                            <a14:foregroundMark x1="91241" y1="55303" x2="80501" y2="43371"/>
                            <a14:foregroundMark x1="80501" y1="43371" x2="72680" y2="23485"/>
                            <a14:foregroundMark x1="78206" y1="58333" x2="74974" y2="10038"/>
                            <a14:foregroundMark x1="95203" y1="56818" x2="94995" y2="479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3" t="5548" r="2095" b="7266"/>
              <a:stretch/>
            </p:blipFill>
            <p:spPr>
              <a:xfrm>
                <a:off x="7489418" y="3435890"/>
                <a:ext cx="1213544" cy="607873"/>
              </a:xfrm>
              <a:prstGeom prst="rect">
                <a:avLst/>
              </a:prstGeom>
            </p:spPr>
          </p:pic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4B1388F-0B92-42E8-A9ED-6EA5405F4BC3}"/>
              </a:ext>
            </a:extLst>
          </p:cNvPr>
          <p:cNvSpPr txBox="1"/>
          <p:nvPr/>
        </p:nvSpPr>
        <p:spPr>
          <a:xfrm>
            <a:off x="6368653" y="2338559"/>
            <a:ext cx="512364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MARS COMM NAV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is an innovative microsatellite constellation for communications and navigation in mars environment to establish a service based on:</a:t>
            </a:r>
          </a:p>
          <a:p>
            <a:pPr algn="just">
              <a:buClr>
                <a:srgbClr val="FF0000"/>
              </a:buClr>
            </a:pPr>
            <a:endParaRPr lang="en-US" sz="14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High speed communication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system implementation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Small satellite platform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architecture use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Multi-users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service provision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Real time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telecommunication network creation</a:t>
            </a: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  <a:p>
            <a:pPr marL="285750" indent="-28575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24/7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Futura"/>
              </a:rPr>
              <a:t>Global coverage of Mars</a:t>
            </a:r>
          </a:p>
          <a:p>
            <a:pPr algn="just">
              <a:buClr>
                <a:srgbClr val="FF0000"/>
              </a:buClr>
            </a:pPr>
            <a:endParaRPr lang="en-US" sz="1400" b="1" dirty="0">
              <a:solidFill>
                <a:schemeClr val="bg2">
                  <a:lumMod val="10000"/>
                </a:schemeClr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5154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4140-72D9-42ED-B5A0-115BC3F5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Next </a:t>
            </a:r>
            <a:r>
              <a:rPr lang="en-US" dirty="0">
                <a:solidFill>
                  <a:srgbClr val="434399"/>
                </a:solidFill>
              </a:rPr>
              <a:t>Targets</a:t>
            </a:r>
          </a:p>
        </p:txBody>
      </p:sp>
    </p:spTree>
    <p:extLst>
      <p:ext uri="{BB962C8B-B14F-4D97-AF65-F5344CB8AC3E}">
        <p14:creationId xmlns:p14="http://schemas.microsoft.com/office/powerpoint/2010/main" val="2617630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FBAE0-2851-4018-B59A-BCF5993F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Next Targets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82698-D389-43B1-AEA9-850494B8FF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Possibile Application of HAWK Platform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3DA3A16-8BC0-425B-A45C-5F56E788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958" y="2052728"/>
            <a:ext cx="8113826" cy="46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01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9"/>
          <a:stretch/>
        </p:blipFill>
        <p:spPr>
          <a:xfrm>
            <a:off x="0" y="-40509"/>
            <a:ext cx="12192000" cy="689850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108324" y="2945741"/>
            <a:ext cx="6057189" cy="995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>
                <a:solidFill>
                  <a:schemeClr val="bg1"/>
                </a:solidFill>
                <a:latin typeface="Futura Std Book" panose="020B0502020204020303" pitchFamily="34" charset="0"/>
              </a:rPr>
              <a:t>THANK YOU</a:t>
            </a:r>
            <a:r>
              <a:rPr lang="en-GB" sz="5400" dirty="0">
                <a:solidFill>
                  <a:srgbClr val="F0042A"/>
                </a:solidFill>
                <a:latin typeface="Futura Std Book" panose="020B0502020204020303" pitchFamily="34" charset="0"/>
              </a:rPr>
              <a:t>!</a:t>
            </a: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163" y="486646"/>
            <a:ext cx="2301889" cy="682397"/>
          </a:xfrm>
          <a:prstGeom prst="rect">
            <a:avLst/>
          </a:prstGeom>
        </p:spPr>
      </p:pic>
      <p:cxnSp>
        <p:nvCxnSpPr>
          <p:cNvPr id="11" name="Connettore diritto 3">
            <a:extLst>
              <a:ext uri="{FF2B5EF4-FFF2-40B4-BE49-F238E27FC236}">
                <a16:creationId xmlns:a16="http://schemas.microsoft.com/office/drawing/2014/main" id="{6521BF7D-231D-49EC-8B1A-87158F299264}"/>
              </a:ext>
            </a:extLst>
          </p:cNvPr>
          <p:cNvCxnSpPr>
            <a:cxnSpLocks/>
          </p:cNvCxnSpPr>
          <p:nvPr/>
        </p:nvCxnSpPr>
        <p:spPr>
          <a:xfrm flipV="1">
            <a:off x="3861961" y="3114218"/>
            <a:ext cx="0" cy="1059906"/>
          </a:xfrm>
          <a:prstGeom prst="line">
            <a:avLst/>
          </a:prstGeom>
          <a:ln w="57150">
            <a:solidFill>
              <a:srgbClr val="F00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084710" y="3632941"/>
            <a:ext cx="4022579" cy="770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solidFill>
                  <a:schemeClr val="bg1"/>
                </a:solidFill>
                <a:latin typeface="Futura Std Book" panose="020B0502020204020303" pitchFamily="34" charset="0"/>
              </a:rPr>
              <a:t>www.argotecgroup.com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08" y="5849218"/>
            <a:ext cx="1575000" cy="315000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 rot="16200000">
            <a:off x="-1719952" y="4512101"/>
            <a:ext cx="3962615" cy="42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Copyright </a:t>
            </a:r>
            <a:r>
              <a:rPr lang="it-IT" sz="80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 Argotec </a:t>
            </a:r>
            <a:r>
              <a:rPr lang="en-GB" sz="8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S.r.l</a:t>
            </a:r>
            <a:r>
              <a:rPr lang="en-GB" sz="800" dirty="0">
                <a:solidFill>
                  <a:schemeClr val="bg1"/>
                </a:solidFill>
                <a:latin typeface="Futura Std Book" panose="020B0502020204020303" pitchFamily="34" charset="0"/>
              </a:rPr>
              <a:t>. 2021. All right reserved.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24" y="330078"/>
            <a:ext cx="2891966" cy="6633861"/>
          </a:xfrm>
          <a:prstGeom prst="rect">
            <a:avLst/>
          </a:prstGeom>
        </p:spPr>
      </p:pic>
      <p:pic>
        <p:nvPicPr>
          <p:cNvPr id="13" name="Immagine 19">
            <a:extLst>
              <a:ext uri="{FF2B5EF4-FFF2-40B4-BE49-F238E27FC236}">
                <a16:creationId xmlns:a16="http://schemas.microsoft.com/office/drawing/2014/main" id="{3A88CEFD-9C9A-46E5-B0E4-68D946AD10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434399">
                <a:tint val="45000"/>
                <a:satMod val="400000"/>
              </a:srgbClr>
            </a:duotone>
          </a:blip>
          <a:srcRect l="6568" r="31686"/>
          <a:stretch/>
        </p:blipFill>
        <p:spPr>
          <a:xfrm>
            <a:off x="8672689" y="3921369"/>
            <a:ext cx="3519311" cy="241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25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4">
      <a:dk1>
        <a:srgbClr val="FF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Futura"/>
        <a:ea typeface=""/>
        <a:cs typeface=""/>
      </a:majorFont>
      <a:minorFont>
        <a:latin typeface="Futu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995</Words>
  <Application>Microsoft Office PowerPoint</Application>
  <PresentationFormat>Widescreen</PresentationFormat>
  <Paragraphs>221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FUTURA</vt:lpstr>
      <vt:lpstr>FUTURA</vt:lpstr>
      <vt:lpstr>Futura Std Book</vt:lpstr>
      <vt:lpstr>Tema di Office</vt:lpstr>
      <vt:lpstr>PowerPoint Presentation</vt:lpstr>
      <vt:lpstr>HAWK – The Deep Space Platform</vt:lpstr>
      <vt:lpstr>ARGOTEC Company Overview</vt:lpstr>
      <vt:lpstr>ARGOTEC Company Overview</vt:lpstr>
      <vt:lpstr>HAWK Platform Overview</vt:lpstr>
      <vt:lpstr>HAWK Platform Overview</vt:lpstr>
      <vt:lpstr>HAWK Platform Overview</vt:lpstr>
      <vt:lpstr>On-going Missions</vt:lpstr>
      <vt:lpstr>On-going Missions</vt:lpstr>
      <vt:lpstr>On-going Missions</vt:lpstr>
      <vt:lpstr>On-going Missions</vt:lpstr>
      <vt:lpstr>On-going Missions</vt:lpstr>
      <vt:lpstr>On-going Missions</vt:lpstr>
      <vt:lpstr>On-going Missions</vt:lpstr>
      <vt:lpstr>On-going Missions</vt:lpstr>
      <vt:lpstr>On-going Missions</vt:lpstr>
      <vt:lpstr>On-going Missions</vt:lpstr>
      <vt:lpstr>Next Targets</vt:lpstr>
      <vt:lpstr>Next Targets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Heart Hawke</dc:creator>
  <cp:lastModifiedBy>Simone Simonetti</cp:lastModifiedBy>
  <cp:revision>75</cp:revision>
  <dcterms:created xsi:type="dcterms:W3CDTF">2020-06-18T16:21:13Z</dcterms:created>
  <dcterms:modified xsi:type="dcterms:W3CDTF">2021-04-23T07:57:23Z</dcterms:modified>
</cp:coreProperties>
</file>