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Lst>
  <p:sldSz cx="20104100" cy="20104100"/>
  <p:notesSz cx="20104100" cy="20104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28" d="100"/>
          <a:sy n="28" d="100"/>
        </p:scale>
        <p:origin x="2083" y="67"/>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507807" y="6232271"/>
            <a:ext cx="17088486" cy="4221861"/>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3015615" y="11258296"/>
            <a:ext cx="14072870" cy="502602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5/5/2020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6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5/5/2020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600" b="1" i="0">
                <a:solidFill>
                  <a:schemeClr val="bg1"/>
                </a:solidFill>
                <a:latin typeface="Arial"/>
                <a:cs typeface="Arial"/>
              </a:defRPr>
            </a:lvl1pPr>
          </a:lstStyle>
          <a:p>
            <a:endParaRPr/>
          </a:p>
        </p:txBody>
      </p:sp>
      <p:sp>
        <p:nvSpPr>
          <p:cNvPr id="3" name="Holder 3"/>
          <p:cNvSpPr>
            <a:spLocks noGrp="1"/>
          </p:cNvSpPr>
          <p:nvPr>
            <p:ph sz="half" idx="2"/>
          </p:nvPr>
        </p:nvSpPr>
        <p:spPr>
          <a:xfrm>
            <a:off x="1005205" y="4623943"/>
            <a:ext cx="8745284" cy="13268707"/>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0353611" y="4623943"/>
            <a:ext cx="8745284" cy="13268707"/>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5/5/2020</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6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5/5/2020</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5/5/2020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1"/>
            <a:ext cx="20104100" cy="20104100"/>
          </a:xfrm>
          <a:custGeom>
            <a:avLst/>
            <a:gdLst/>
            <a:ahLst/>
            <a:cxnLst/>
            <a:rect l="l" t="t" r="r" b="b"/>
            <a:pathLst>
              <a:path w="20104100" h="20104100">
                <a:moveTo>
                  <a:pt x="0" y="20104098"/>
                </a:moveTo>
                <a:lnTo>
                  <a:pt x="20104098" y="20104098"/>
                </a:lnTo>
                <a:lnTo>
                  <a:pt x="20104098" y="0"/>
                </a:lnTo>
                <a:lnTo>
                  <a:pt x="0" y="0"/>
                </a:lnTo>
                <a:lnTo>
                  <a:pt x="0" y="20104098"/>
                </a:lnTo>
                <a:close/>
              </a:path>
            </a:pathLst>
          </a:custGeom>
          <a:solidFill>
            <a:srgbClr val="000000"/>
          </a:solidFill>
        </p:spPr>
        <p:txBody>
          <a:bodyPr wrap="square" lIns="0" tIns="0" rIns="0" bIns="0" rtlCol="0"/>
          <a:lstStyle/>
          <a:p>
            <a:endParaRPr/>
          </a:p>
        </p:txBody>
      </p:sp>
      <p:sp>
        <p:nvSpPr>
          <p:cNvPr id="2" name="Holder 2"/>
          <p:cNvSpPr>
            <a:spLocks noGrp="1"/>
          </p:cNvSpPr>
          <p:nvPr>
            <p:ph type="title"/>
          </p:nvPr>
        </p:nvSpPr>
        <p:spPr>
          <a:xfrm>
            <a:off x="5027455" y="43939"/>
            <a:ext cx="10049188" cy="1289050"/>
          </a:xfrm>
          <a:prstGeom prst="rect">
            <a:avLst/>
          </a:prstGeom>
        </p:spPr>
        <p:txBody>
          <a:bodyPr wrap="square" lIns="0" tIns="0" rIns="0" bIns="0">
            <a:spAutoFit/>
          </a:bodyPr>
          <a:lstStyle>
            <a:lvl1pPr>
              <a:defRPr sz="4600" b="1" i="0">
                <a:solidFill>
                  <a:schemeClr val="bg1"/>
                </a:solidFill>
                <a:latin typeface="Arial"/>
                <a:cs typeface="Arial"/>
              </a:defRPr>
            </a:lvl1pPr>
          </a:lstStyle>
          <a:p>
            <a:endParaRPr/>
          </a:p>
        </p:txBody>
      </p:sp>
      <p:sp>
        <p:nvSpPr>
          <p:cNvPr id="3" name="Holder 3"/>
          <p:cNvSpPr>
            <a:spLocks noGrp="1"/>
          </p:cNvSpPr>
          <p:nvPr>
            <p:ph type="body" idx="1"/>
          </p:nvPr>
        </p:nvSpPr>
        <p:spPr>
          <a:xfrm>
            <a:off x="1005205" y="4623943"/>
            <a:ext cx="18093690" cy="1326870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6835394" y="18696814"/>
            <a:ext cx="6433312" cy="100520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005205" y="18696814"/>
            <a:ext cx="4623943" cy="100520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5/5/2020</a:t>
            </a:fld>
            <a:endParaRPr lang="en-US"/>
          </a:p>
        </p:txBody>
      </p:sp>
      <p:sp>
        <p:nvSpPr>
          <p:cNvPr id="6" name="Holder 6"/>
          <p:cNvSpPr>
            <a:spLocks noGrp="1"/>
          </p:cNvSpPr>
          <p:nvPr>
            <p:ph type="sldNum" sz="quarter" idx="7"/>
          </p:nvPr>
        </p:nvSpPr>
        <p:spPr>
          <a:xfrm>
            <a:off x="14474953" y="18696814"/>
            <a:ext cx="4623943" cy="100520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image" Target="../media/image9.png"/><Relationship Id="rId18" Type="http://schemas.openxmlformats.org/officeDocument/2006/relationships/image" Target="../media/image13.png"/><Relationship Id="rId26" Type="http://schemas.openxmlformats.org/officeDocument/2006/relationships/image" Target="../media/image19.png"/><Relationship Id="rId3" Type="http://schemas.openxmlformats.org/officeDocument/2006/relationships/image" Target="../media/image2.png"/><Relationship Id="rId21" Type="http://schemas.openxmlformats.org/officeDocument/2006/relationships/image" Target="../media/image15.png"/><Relationship Id="rId7" Type="http://schemas.microsoft.com/office/2007/relationships/hdphoto" Target="../media/hdphoto1.wdp"/><Relationship Id="rId12" Type="http://schemas.microsoft.com/office/2007/relationships/hdphoto" Target="../media/hdphoto3.wdp"/><Relationship Id="rId17" Type="http://schemas.openxmlformats.org/officeDocument/2006/relationships/image" Target="../media/image12.png"/><Relationship Id="rId25" Type="http://schemas.openxmlformats.org/officeDocument/2006/relationships/image" Target="../media/image18.png"/><Relationship Id="rId33" Type="http://schemas.openxmlformats.org/officeDocument/2006/relationships/image" Target="../media/image26.png"/><Relationship Id="rId2" Type="http://schemas.openxmlformats.org/officeDocument/2006/relationships/image" Target="../media/image1.png"/><Relationship Id="rId16" Type="http://schemas.openxmlformats.org/officeDocument/2006/relationships/image" Target="../media/image11.png"/><Relationship Id="rId20" Type="http://schemas.microsoft.com/office/2007/relationships/hdphoto" Target="../media/hdphoto5.wdp"/><Relationship Id="rId29"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8.png"/><Relationship Id="rId24" Type="http://schemas.openxmlformats.org/officeDocument/2006/relationships/image" Target="../media/image17.png"/><Relationship Id="rId32" Type="http://schemas.openxmlformats.org/officeDocument/2006/relationships/image" Target="../media/image25.png"/><Relationship Id="rId5" Type="http://schemas.openxmlformats.org/officeDocument/2006/relationships/image" Target="../media/image4.jpeg"/><Relationship Id="rId15" Type="http://schemas.openxmlformats.org/officeDocument/2006/relationships/image" Target="../media/image10.png"/><Relationship Id="rId23" Type="http://schemas.microsoft.com/office/2007/relationships/hdphoto" Target="../media/hdphoto6.wdp"/><Relationship Id="rId28" Type="http://schemas.openxmlformats.org/officeDocument/2006/relationships/image" Target="../media/image21.png"/><Relationship Id="rId10" Type="http://schemas.microsoft.com/office/2007/relationships/hdphoto" Target="../media/hdphoto2.wdp"/><Relationship Id="rId19" Type="http://schemas.openxmlformats.org/officeDocument/2006/relationships/image" Target="../media/image14.png"/><Relationship Id="rId31" Type="http://schemas.openxmlformats.org/officeDocument/2006/relationships/image" Target="../media/image24.png"/><Relationship Id="rId4" Type="http://schemas.openxmlformats.org/officeDocument/2006/relationships/image" Target="../media/image3.jpg"/><Relationship Id="rId9" Type="http://schemas.openxmlformats.org/officeDocument/2006/relationships/image" Target="../media/image7.png"/><Relationship Id="rId14" Type="http://schemas.microsoft.com/office/2007/relationships/hdphoto" Target="../media/hdphoto4.wdp"/><Relationship Id="rId22" Type="http://schemas.openxmlformats.org/officeDocument/2006/relationships/image" Target="../media/image16.png"/><Relationship Id="rId27" Type="http://schemas.openxmlformats.org/officeDocument/2006/relationships/image" Target="../media/image20.png"/><Relationship Id="rId30" Type="http://schemas.openxmlformats.org/officeDocument/2006/relationships/image" Target="../media/image23.png"/><Relationship Id="rId8"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p:nvPr/>
        </p:nvSpPr>
        <p:spPr>
          <a:xfrm>
            <a:off x="0" y="1853554"/>
            <a:ext cx="20104100" cy="0"/>
          </a:xfrm>
          <a:custGeom>
            <a:avLst/>
            <a:gdLst/>
            <a:ahLst/>
            <a:cxnLst/>
            <a:rect l="l" t="t" r="r" b="b"/>
            <a:pathLst>
              <a:path w="20104100">
                <a:moveTo>
                  <a:pt x="0" y="0"/>
                </a:moveTo>
                <a:lnTo>
                  <a:pt x="20104098" y="0"/>
                </a:lnTo>
              </a:path>
            </a:pathLst>
          </a:custGeom>
          <a:ln w="10984">
            <a:solidFill>
              <a:srgbClr val="FFFFFF"/>
            </a:solidFill>
          </a:ln>
        </p:spPr>
        <p:txBody>
          <a:bodyPr wrap="square" lIns="0" tIns="0" rIns="0" bIns="0" rtlCol="0"/>
          <a:lstStyle/>
          <a:p>
            <a:endParaRPr dirty="0"/>
          </a:p>
        </p:txBody>
      </p:sp>
      <p:sp>
        <p:nvSpPr>
          <p:cNvPr id="12" name="object 12"/>
          <p:cNvSpPr txBox="1"/>
          <p:nvPr/>
        </p:nvSpPr>
        <p:spPr>
          <a:xfrm>
            <a:off x="6027864" y="1353631"/>
            <a:ext cx="8600440" cy="478790"/>
          </a:xfrm>
          <a:prstGeom prst="rect">
            <a:avLst/>
          </a:prstGeom>
        </p:spPr>
        <p:txBody>
          <a:bodyPr vert="horz" wrap="square" lIns="0" tIns="12065" rIns="0" bIns="0" rtlCol="0">
            <a:spAutoFit/>
          </a:bodyPr>
          <a:lstStyle/>
          <a:p>
            <a:pPr algn="ctr">
              <a:lnSpc>
                <a:spcPts val="1785"/>
              </a:lnSpc>
              <a:spcBef>
                <a:spcPts val="95"/>
              </a:spcBef>
            </a:pPr>
            <a:r>
              <a:rPr lang="es-ES" sz="1600" b="1" spc="5" dirty="0">
                <a:solidFill>
                  <a:srgbClr val="FFFFFF"/>
                </a:solidFill>
                <a:latin typeface="Arial"/>
                <a:cs typeface="Arial"/>
              </a:rPr>
              <a:t>Álvaro Díaz-Flores Caminero</a:t>
            </a:r>
            <a:r>
              <a:rPr sz="1600" b="1" spc="5" dirty="0">
                <a:solidFill>
                  <a:srgbClr val="FFFFFF"/>
                </a:solidFill>
                <a:latin typeface="Arial"/>
                <a:cs typeface="Arial"/>
              </a:rPr>
              <a:t>*</a:t>
            </a:r>
            <a:endParaRPr sz="1600" dirty="0">
              <a:latin typeface="Arial"/>
              <a:cs typeface="Arial"/>
            </a:endParaRPr>
          </a:p>
          <a:p>
            <a:pPr marL="12700">
              <a:lnSpc>
                <a:spcPts val="1785"/>
              </a:lnSpc>
            </a:pPr>
            <a:r>
              <a:rPr sz="1600" b="1" dirty="0">
                <a:solidFill>
                  <a:srgbClr val="FFFFFF"/>
                </a:solidFill>
                <a:latin typeface="Arial"/>
                <a:cs typeface="Arial"/>
              </a:rPr>
              <a:t>*Space </a:t>
            </a:r>
            <a:r>
              <a:rPr sz="1600" b="1" spc="5" dirty="0">
                <a:solidFill>
                  <a:srgbClr val="FFFFFF"/>
                </a:solidFill>
                <a:latin typeface="Arial"/>
                <a:cs typeface="Arial"/>
              </a:rPr>
              <a:t>and </a:t>
            </a:r>
            <a:r>
              <a:rPr sz="1600" b="1" spc="-10" dirty="0">
                <a:solidFill>
                  <a:srgbClr val="FFFFFF"/>
                </a:solidFill>
                <a:latin typeface="Arial"/>
                <a:cs typeface="Arial"/>
              </a:rPr>
              <a:t>Terrestrial </a:t>
            </a:r>
            <a:r>
              <a:rPr sz="1600" b="1" dirty="0">
                <a:solidFill>
                  <a:srgbClr val="FFFFFF"/>
                </a:solidFill>
                <a:latin typeface="Arial"/>
                <a:cs typeface="Arial"/>
              </a:rPr>
              <a:t>Robotic </a:t>
            </a:r>
            <a:r>
              <a:rPr sz="1600" b="1" spc="5" dirty="0">
                <a:solidFill>
                  <a:srgbClr val="FFFFFF"/>
                </a:solidFill>
                <a:latin typeface="Arial"/>
                <a:cs typeface="Arial"/>
              </a:rPr>
              <a:t>Exploration (SpaceTREx) </a:t>
            </a:r>
            <a:r>
              <a:rPr sz="1600" b="1" spc="-5" dirty="0">
                <a:solidFill>
                  <a:srgbClr val="FFFFFF"/>
                </a:solidFill>
                <a:latin typeface="Arial"/>
                <a:cs typeface="Arial"/>
              </a:rPr>
              <a:t>Laboratory, </a:t>
            </a:r>
            <a:r>
              <a:rPr sz="1600" b="1" dirty="0">
                <a:solidFill>
                  <a:srgbClr val="FFFFFF"/>
                </a:solidFill>
                <a:latin typeface="Arial"/>
                <a:cs typeface="Arial"/>
              </a:rPr>
              <a:t>University</a:t>
            </a:r>
            <a:r>
              <a:rPr sz="1600" b="1" spc="-335" dirty="0">
                <a:solidFill>
                  <a:srgbClr val="FFFFFF"/>
                </a:solidFill>
                <a:latin typeface="Arial"/>
                <a:cs typeface="Arial"/>
              </a:rPr>
              <a:t> </a:t>
            </a:r>
            <a:r>
              <a:rPr sz="1600" b="1" spc="-55" dirty="0">
                <a:solidFill>
                  <a:srgbClr val="FFFFFF"/>
                </a:solidFill>
                <a:latin typeface="Arial"/>
                <a:cs typeface="Arial"/>
              </a:rPr>
              <a:t>of </a:t>
            </a:r>
            <a:r>
              <a:rPr sz="1600" b="1" spc="-114" dirty="0">
                <a:solidFill>
                  <a:srgbClr val="FFFFFF"/>
                </a:solidFill>
                <a:latin typeface="Arial"/>
                <a:cs typeface="Arial"/>
              </a:rPr>
              <a:t>Arizona</a:t>
            </a:r>
            <a:endParaRPr sz="1600" dirty="0">
              <a:latin typeface="Arial"/>
              <a:cs typeface="Arial"/>
            </a:endParaRPr>
          </a:p>
        </p:txBody>
      </p:sp>
      <p:sp>
        <p:nvSpPr>
          <p:cNvPr id="31" name="object 31"/>
          <p:cNvSpPr txBox="1">
            <a:spLocks noGrp="1"/>
          </p:cNvSpPr>
          <p:nvPr>
            <p:ph type="title"/>
          </p:nvPr>
        </p:nvSpPr>
        <p:spPr>
          <a:xfrm>
            <a:off x="3975057" y="73856"/>
            <a:ext cx="12710570" cy="1275990"/>
          </a:xfrm>
          <a:prstGeom prst="rect">
            <a:avLst/>
          </a:prstGeom>
        </p:spPr>
        <p:txBody>
          <a:bodyPr vert="horz" wrap="square" lIns="0" tIns="146050" rIns="0" bIns="0" rtlCol="0">
            <a:spAutoFit/>
          </a:bodyPr>
          <a:lstStyle/>
          <a:p>
            <a:pPr marR="5080" algn="ctr">
              <a:lnSpc>
                <a:spcPts val="4430"/>
              </a:lnSpc>
              <a:spcBef>
                <a:spcPts val="1150"/>
              </a:spcBef>
            </a:pPr>
            <a:r>
              <a:rPr lang="en-US" spc="20" dirty="0"/>
              <a:t>Multipoint observations of Europa plumes using </a:t>
            </a:r>
            <a:r>
              <a:rPr lang="en-US" spc="20" dirty="0" err="1"/>
              <a:t>FemtoSat</a:t>
            </a:r>
            <a:r>
              <a:rPr lang="en-US" spc="20"/>
              <a:t> swarm</a:t>
            </a:r>
            <a:endParaRPr lang="en-US" spc="25"/>
          </a:p>
        </p:txBody>
      </p:sp>
      <p:sp>
        <p:nvSpPr>
          <p:cNvPr id="35" name="object 35"/>
          <p:cNvSpPr/>
          <p:nvPr/>
        </p:nvSpPr>
        <p:spPr>
          <a:xfrm>
            <a:off x="69806" y="76152"/>
            <a:ext cx="2170328" cy="1617042"/>
          </a:xfrm>
          <a:prstGeom prst="rect">
            <a:avLst/>
          </a:prstGeom>
          <a:blipFill>
            <a:blip r:embed="rId2" cstate="print"/>
            <a:stretch>
              <a:fillRect/>
            </a:stretch>
          </a:blipFill>
        </p:spPr>
        <p:txBody>
          <a:bodyPr wrap="square" lIns="0" tIns="0" rIns="0" bIns="0" rtlCol="0"/>
          <a:lstStyle/>
          <a:p>
            <a:endParaRPr/>
          </a:p>
        </p:txBody>
      </p:sp>
      <p:sp>
        <p:nvSpPr>
          <p:cNvPr id="44" name="object 44"/>
          <p:cNvSpPr txBox="1"/>
          <p:nvPr/>
        </p:nvSpPr>
        <p:spPr>
          <a:xfrm>
            <a:off x="1791937" y="7001177"/>
            <a:ext cx="3486311" cy="380873"/>
          </a:xfrm>
          <a:prstGeom prst="rect">
            <a:avLst/>
          </a:prstGeom>
        </p:spPr>
        <p:txBody>
          <a:bodyPr vert="horz" wrap="square" lIns="0" tIns="102870" rIns="0" bIns="0" rtlCol="0">
            <a:spAutoFit/>
          </a:bodyPr>
          <a:lstStyle/>
          <a:p>
            <a:pPr marL="354330">
              <a:lnSpc>
                <a:spcPct val="100000"/>
              </a:lnSpc>
              <a:spcBef>
                <a:spcPts val="810"/>
              </a:spcBef>
            </a:pPr>
            <a:r>
              <a:rPr sz="1800" i="1" spc="10" dirty="0">
                <a:solidFill>
                  <a:srgbClr val="FFFFFF"/>
                </a:solidFill>
                <a:latin typeface="Arial"/>
                <a:cs typeface="Arial"/>
              </a:rPr>
              <a:t>Figure </a:t>
            </a:r>
            <a:r>
              <a:rPr sz="1800" i="1" spc="5" dirty="0">
                <a:solidFill>
                  <a:srgbClr val="FFFFFF"/>
                </a:solidFill>
                <a:latin typeface="Arial"/>
                <a:cs typeface="Arial"/>
              </a:rPr>
              <a:t>1: </a:t>
            </a:r>
            <a:r>
              <a:rPr lang="es-ES" sz="1800" i="1" spc="5" dirty="0">
                <a:solidFill>
                  <a:srgbClr val="FFFFFF"/>
                </a:solidFill>
                <a:latin typeface="Arial"/>
                <a:cs typeface="Arial"/>
              </a:rPr>
              <a:t>Europa </a:t>
            </a:r>
            <a:r>
              <a:rPr lang="es-ES" sz="1800" i="1" spc="5" dirty="0" err="1">
                <a:solidFill>
                  <a:srgbClr val="FFFFFF"/>
                </a:solidFill>
                <a:latin typeface="Arial"/>
                <a:cs typeface="Arial"/>
              </a:rPr>
              <a:t>illustrations</a:t>
            </a:r>
            <a:r>
              <a:rPr lang="es-ES" sz="1800" i="1" spc="5" dirty="0">
                <a:solidFill>
                  <a:srgbClr val="FFFFFF"/>
                </a:solidFill>
                <a:latin typeface="Arial"/>
                <a:cs typeface="Arial"/>
              </a:rPr>
              <a:t>.</a:t>
            </a:r>
            <a:endParaRPr lang="en-US" sz="1800" dirty="0">
              <a:latin typeface="Arial"/>
              <a:cs typeface="Arial"/>
            </a:endParaRPr>
          </a:p>
        </p:txBody>
      </p:sp>
      <p:sp>
        <p:nvSpPr>
          <p:cNvPr id="68" name="object 68"/>
          <p:cNvSpPr txBox="1"/>
          <p:nvPr/>
        </p:nvSpPr>
        <p:spPr>
          <a:xfrm>
            <a:off x="11668156" y="16319768"/>
            <a:ext cx="441325" cy="116839"/>
          </a:xfrm>
          <a:prstGeom prst="rect">
            <a:avLst/>
          </a:prstGeom>
        </p:spPr>
        <p:txBody>
          <a:bodyPr vert="horz" wrap="square" lIns="0" tIns="12700" rIns="0" bIns="0" rtlCol="0">
            <a:spAutoFit/>
          </a:bodyPr>
          <a:lstStyle/>
          <a:p>
            <a:pPr marL="12700">
              <a:lnSpc>
                <a:spcPct val="100000"/>
              </a:lnSpc>
              <a:spcBef>
                <a:spcPts val="100"/>
              </a:spcBef>
            </a:pPr>
            <a:r>
              <a:rPr sz="600" spc="5" dirty="0">
                <a:solidFill>
                  <a:srgbClr val="231F20"/>
                </a:solidFill>
                <a:latin typeface="Calibri"/>
                <a:cs typeface="Calibri"/>
              </a:rPr>
              <a:t>Lorem</a:t>
            </a:r>
            <a:r>
              <a:rPr sz="600" spc="-50" dirty="0">
                <a:solidFill>
                  <a:srgbClr val="231F20"/>
                </a:solidFill>
                <a:latin typeface="Calibri"/>
                <a:cs typeface="Calibri"/>
              </a:rPr>
              <a:t> </a:t>
            </a:r>
            <a:r>
              <a:rPr sz="600" spc="10" dirty="0">
                <a:solidFill>
                  <a:srgbClr val="231F20"/>
                </a:solidFill>
                <a:latin typeface="Calibri"/>
                <a:cs typeface="Calibri"/>
              </a:rPr>
              <a:t>ipsum</a:t>
            </a:r>
            <a:endParaRPr sz="600">
              <a:latin typeface="Calibri"/>
              <a:cs typeface="Calibri"/>
            </a:endParaRPr>
          </a:p>
        </p:txBody>
      </p:sp>
      <p:sp>
        <p:nvSpPr>
          <p:cNvPr id="72" name="object 72"/>
          <p:cNvSpPr/>
          <p:nvPr/>
        </p:nvSpPr>
        <p:spPr>
          <a:xfrm>
            <a:off x="18227800" y="38075"/>
            <a:ext cx="1725032" cy="1751493"/>
          </a:xfrm>
          <a:prstGeom prst="rect">
            <a:avLst/>
          </a:prstGeom>
          <a:blipFill>
            <a:blip r:embed="rId3" cstate="print"/>
            <a:stretch>
              <a:fillRect/>
            </a:stretch>
          </a:blipFill>
        </p:spPr>
        <p:txBody>
          <a:bodyPr wrap="square" lIns="0" tIns="0" rIns="0" bIns="0" rtlCol="0"/>
          <a:lstStyle/>
          <a:p>
            <a:endParaRPr/>
          </a:p>
        </p:txBody>
      </p:sp>
      <p:sp>
        <p:nvSpPr>
          <p:cNvPr id="74" name="TextBox 73">
            <a:extLst>
              <a:ext uri="{FF2B5EF4-FFF2-40B4-BE49-F238E27FC236}">
                <a16:creationId xmlns:a16="http://schemas.microsoft.com/office/drawing/2014/main" id="{5468EC64-F01C-4C00-9E53-035C9135A955}"/>
              </a:ext>
            </a:extLst>
          </p:cNvPr>
          <p:cNvSpPr txBox="1"/>
          <p:nvPr/>
        </p:nvSpPr>
        <p:spPr>
          <a:xfrm>
            <a:off x="142999" y="2060530"/>
            <a:ext cx="5312932" cy="3508653"/>
          </a:xfrm>
          <a:prstGeom prst="rect">
            <a:avLst/>
          </a:prstGeom>
          <a:noFill/>
        </p:spPr>
        <p:txBody>
          <a:bodyPr wrap="square" rtlCol="0">
            <a:spAutoFit/>
          </a:bodyPr>
          <a:lstStyle/>
          <a:p>
            <a:pPr algn="just"/>
            <a:r>
              <a:rPr lang="en-US" sz="2400" spc="5" dirty="0">
                <a:solidFill>
                  <a:srgbClr val="FFFFFF"/>
                </a:solidFill>
                <a:latin typeface="Arial Black"/>
                <a:cs typeface="Arial Black"/>
              </a:rPr>
              <a:t>Motivation</a:t>
            </a:r>
            <a:endParaRPr lang="en-US" dirty="0">
              <a:solidFill>
                <a:schemeClr val="bg1"/>
              </a:solidFill>
              <a:cs typeface="Arial" panose="020B0604020202020204" pitchFamily="34" charset="0"/>
            </a:endParaRPr>
          </a:p>
          <a:p>
            <a:pPr algn="just"/>
            <a:r>
              <a:rPr lang="en-US" dirty="0">
                <a:solidFill>
                  <a:schemeClr val="bg1"/>
                </a:solidFill>
                <a:cs typeface="Arial" panose="020B0604020202020204" pitchFamily="34" charset="0"/>
              </a:rPr>
              <a:t>Since the space race, the exploration of the space has been a priority for most countries. Not only the purpose has been to explore, but additionally, to discover new materials and different forms of life to cure incurable diseases nowadays here on Earth. For these purposes, mankind has escaped earth gravitational field and travelled to different planets and moons. One of these is Europa, one of Jupiter’s moons, where scientists have discovered water ejected in plumes.</a:t>
            </a:r>
          </a:p>
          <a:p>
            <a:endParaRPr lang="en-US" dirty="0">
              <a:latin typeface="Arial Black" panose="020B0A04020102020204" pitchFamily="34" charset="0"/>
              <a:cs typeface="Arial" panose="020B0604020202020204" pitchFamily="34" charset="0"/>
            </a:endParaRPr>
          </a:p>
        </p:txBody>
      </p:sp>
      <p:pic>
        <p:nvPicPr>
          <p:cNvPr id="77" name="Picture 76" descr="A picture containing water, man, photo, standing&#10;&#10;Description automatically generated">
            <a:extLst>
              <a:ext uri="{FF2B5EF4-FFF2-40B4-BE49-F238E27FC236}">
                <a16:creationId xmlns:a16="http://schemas.microsoft.com/office/drawing/2014/main" id="{C8FDDE19-333E-4BD6-85CA-1EED0F8AB16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0737" r="20586" b="17973"/>
          <a:stretch/>
        </p:blipFill>
        <p:spPr>
          <a:xfrm>
            <a:off x="3427247" y="5091444"/>
            <a:ext cx="1824203" cy="1912606"/>
          </a:xfrm>
          <a:prstGeom prst="rect">
            <a:avLst/>
          </a:prstGeom>
        </p:spPr>
      </p:pic>
      <p:pic>
        <p:nvPicPr>
          <p:cNvPr id="1026" name="Picture 2" descr="Europa (moon) - Wikipedia">
            <a:extLst>
              <a:ext uri="{FF2B5EF4-FFF2-40B4-BE49-F238E27FC236}">
                <a16:creationId xmlns:a16="http://schemas.microsoft.com/office/drawing/2014/main" id="{0EC43EF5-2EB9-4FB9-A3DA-0ACEF67C4C4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62854" y="5024757"/>
            <a:ext cx="1936702" cy="1936702"/>
          </a:xfrm>
          <a:prstGeom prst="rect">
            <a:avLst/>
          </a:prstGeom>
          <a:noFill/>
          <a:extLst>
            <a:ext uri="{909E8E84-426E-40DD-AFC4-6F175D3DCCD1}">
              <a14:hiddenFill xmlns:a14="http://schemas.microsoft.com/office/drawing/2010/main">
                <a:solidFill>
                  <a:srgbClr val="FFFFFF"/>
                </a:solidFill>
              </a14:hiddenFill>
            </a:ext>
          </a:extLst>
        </p:spPr>
      </p:pic>
      <p:sp>
        <p:nvSpPr>
          <p:cNvPr id="78" name="TextBox 77">
            <a:extLst>
              <a:ext uri="{FF2B5EF4-FFF2-40B4-BE49-F238E27FC236}">
                <a16:creationId xmlns:a16="http://schemas.microsoft.com/office/drawing/2014/main" id="{AD31BAA5-69B2-40E5-9D38-D3E35A572EA9}"/>
              </a:ext>
            </a:extLst>
          </p:cNvPr>
          <p:cNvSpPr txBox="1"/>
          <p:nvPr/>
        </p:nvSpPr>
        <p:spPr>
          <a:xfrm>
            <a:off x="266536" y="7594305"/>
            <a:ext cx="5236735" cy="2123658"/>
          </a:xfrm>
          <a:prstGeom prst="rect">
            <a:avLst/>
          </a:prstGeom>
          <a:noFill/>
        </p:spPr>
        <p:txBody>
          <a:bodyPr wrap="square" rtlCol="0">
            <a:spAutoFit/>
          </a:bodyPr>
          <a:lstStyle/>
          <a:p>
            <a:pPr algn="just"/>
            <a:r>
              <a:rPr lang="en-US" sz="2400" spc="5" dirty="0">
                <a:solidFill>
                  <a:srgbClr val="FFFFFF"/>
                </a:solidFill>
                <a:latin typeface="Arial Black"/>
                <a:cs typeface="Arial Black"/>
              </a:rPr>
              <a:t>Objective</a:t>
            </a:r>
            <a:endParaRPr lang="en-US" dirty="0">
              <a:solidFill>
                <a:schemeClr val="bg1"/>
              </a:solidFill>
            </a:endParaRPr>
          </a:p>
          <a:p>
            <a:pPr algn="just"/>
            <a:r>
              <a:rPr lang="en-US" dirty="0">
                <a:solidFill>
                  <a:schemeClr val="bg1"/>
                </a:solidFill>
              </a:rPr>
              <a:t>The main objective of this research is to develop a first design mission to look for life in the plumes of Jupiter’s moon, Europa, using a secondary payload in NASA Clipper’s mission. For that purpose, a swarm of </a:t>
            </a:r>
            <a:r>
              <a:rPr lang="en-US" dirty="0" err="1">
                <a:solidFill>
                  <a:schemeClr val="bg1"/>
                </a:solidFill>
              </a:rPr>
              <a:t>FemtoSats</a:t>
            </a:r>
            <a:r>
              <a:rPr lang="en-US" dirty="0">
                <a:solidFill>
                  <a:schemeClr val="bg1"/>
                </a:solidFill>
              </a:rPr>
              <a:t> is used.</a:t>
            </a:r>
          </a:p>
          <a:p>
            <a:pPr algn="just"/>
            <a:endParaRPr lang="en-US" dirty="0"/>
          </a:p>
        </p:txBody>
      </p:sp>
      <p:sp>
        <p:nvSpPr>
          <p:cNvPr id="80" name="TextBox 79">
            <a:extLst>
              <a:ext uri="{FF2B5EF4-FFF2-40B4-BE49-F238E27FC236}">
                <a16:creationId xmlns:a16="http://schemas.microsoft.com/office/drawing/2014/main" id="{B7BBB055-906A-4D24-902F-90DD636E409F}"/>
              </a:ext>
            </a:extLst>
          </p:cNvPr>
          <p:cNvSpPr txBox="1"/>
          <p:nvPr/>
        </p:nvSpPr>
        <p:spPr>
          <a:xfrm>
            <a:off x="307452" y="9594850"/>
            <a:ext cx="5236735" cy="2123658"/>
          </a:xfrm>
          <a:prstGeom prst="rect">
            <a:avLst/>
          </a:prstGeom>
          <a:noFill/>
        </p:spPr>
        <p:txBody>
          <a:bodyPr wrap="square" rtlCol="0">
            <a:spAutoFit/>
          </a:bodyPr>
          <a:lstStyle/>
          <a:p>
            <a:pPr algn="just"/>
            <a:r>
              <a:rPr lang="en-US" sz="2400" spc="5" dirty="0">
                <a:solidFill>
                  <a:srgbClr val="FFFFFF"/>
                </a:solidFill>
                <a:latin typeface="Arial Black"/>
                <a:cs typeface="Arial Black"/>
              </a:rPr>
              <a:t>Method</a:t>
            </a:r>
            <a:endParaRPr lang="en-US" sz="2400" dirty="0">
              <a:latin typeface="Arial Black"/>
              <a:cs typeface="Arial Black"/>
            </a:endParaRPr>
          </a:p>
          <a:p>
            <a:pPr algn="just"/>
            <a:r>
              <a:rPr lang="en-US" dirty="0">
                <a:solidFill>
                  <a:schemeClr val="bg1"/>
                </a:solidFill>
              </a:rPr>
              <a:t>The mission design is divided into three parts: modelling Europa’s plumes, study the different trajectories that the </a:t>
            </a:r>
            <a:r>
              <a:rPr lang="en-US" dirty="0" err="1">
                <a:solidFill>
                  <a:schemeClr val="bg1"/>
                </a:solidFill>
              </a:rPr>
              <a:t>FemtoSats</a:t>
            </a:r>
            <a:r>
              <a:rPr lang="en-US" dirty="0">
                <a:solidFill>
                  <a:schemeClr val="bg1"/>
                </a:solidFill>
              </a:rPr>
              <a:t> could follow to study the plume (basically orbit design) and finally in collaboration with Colorado School of Mines design the </a:t>
            </a:r>
            <a:r>
              <a:rPr lang="en-US" dirty="0" err="1">
                <a:solidFill>
                  <a:schemeClr val="bg1"/>
                </a:solidFill>
              </a:rPr>
              <a:t>FemtoSats</a:t>
            </a:r>
            <a:r>
              <a:rPr lang="en-US" dirty="0">
                <a:solidFill>
                  <a:schemeClr val="bg1"/>
                </a:solidFill>
              </a:rPr>
              <a:t> and build some prototypes.</a:t>
            </a:r>
          </a:p>
        </p:txBody>
      </p:sp>
      <p:sp>
        <p:nvSpPr>
          <p:cNvPr id="79" name="Rectangle 78">
            <a:extLst>
              <a:ext uri="{FF2B5EF4-FFF2-40B4-BE49-F238E27FC236}">
                <a16:creationId xmlns:a16="http://schemas.microsoft.com/office/drawing/2014/main" id="{E4491A87-D48F-4FB5-9E88-F0A953D2D3E1}"/>
              </a:ext>
            </a:extLst>
          </p:cNvPr>
          <p:cNvSpPr/>
          <p:nvPr/>
        </p:nvSpPr>
        <p:spPr>
          <a:xfrm>
            <a:off x="5935977" y="7496442"/>
            <a:ext cx="12850243" cy="4744569"/>
          </a:xfrm>
          <a:prstGeom prst="rect">
            <a:avLst/>
          </a:prstGeom>
        </p:spPr>
        <p:txBody>
          <a:bodyPr wrap="square">
            <a:spAutoFit/>
          </a:bodyPr>
          <a:lstStyle/>
          <a:p>
            <a:pPr algn="just">
              <a:lnSpc>
                <a:spcPct val="107000"/>
              </a:lnSpc>
              <a:spcBef>
                <a:spcPts val="200"/>
              </a:spcBef>
              <a:spcAft>
                <a:spcPts val="0"/>
              </a:spcAft>
            </a:pPr>
            <a:endParaRPr lang="en-US" sz="2400" b="1" dirty="0">
              <a:solidFill>
                <a:schemeClr val="bg1"/>
              </a:solidFill>
              <a:effectLst/>
              <a:latin typeface="Arial Black" panose="020B0A04020102020204" pitchFamily="34" charset="0"/>
              <a:ea typeface="Times New Roman" panose="02020603050405020304" pitchFamily="18" charset="0"/>
            </a:endParaRPr>
          </a:p>
          <a:p>
            <a:pPr algn="just">
              <a:lnSpc>
                <a:spcPct val="107000"/>
              </a:lnSpc>
              <a:spcBef>
                <a:spcPts val="200"/>
              </a:spcBef>
              <a:spcAft>
                <a:spcPts val="0"/>
              </a:spcAft>
            </a:pPr>
            <a:r>
              <a:rPr lang="en-US" sz="2400" b="1" dirty="0">
                <a:solidFill>
                  <a:schemeClr val="bg1"/>
                </a:solidFill>
                <a:effectLst/>
                <a:latin typeface="Arial Black" panose="020B0A04020102020204" pitchFamily="34" charset="0"/>
                <a:ea typeface="Times New Roman" panose="02020603050405020304" pitchFamily="18" charset="0"/>
              </a:rPr>
              <a:t>Part 1: Modelling Europa plumes</a:t>
            </a:r>
          </a:p>
          <a:p>
            <a:pPr algn="just">
              <a:lnSpc>
                <a:spcPct val="107000"/>
              </a:lnSpc>
              <a:spcAft>
                <a:spcPts val="800"/>
              </a:spcAft>
            </a:pPr>
            <a:r>
              <a:rPr lang="en-US" dirty="0">
                <a:solidFill>
                  <a:schemeClr val="bg1"/>
                </a:solidFill>
                <a:ea typeface="Calibri" panose="020F0502020204030204" pitchFamily="34" charset="0"/>
                <a:cs typeface="Calibri Light" panose="020F0302020204030204" pitchFamily="34" charset="0"/>
              </a:rPr>
              <a:t>This part looks to recreate the model proposed by [1] to analyze what the shape of the plume is, what is the maximum time of flight (TOF) of a particle, the maximum height that particles can reach and the area over the surface where the particles are placed.</a:t>
            </a:r>
          </a:p>
          <a:p>
            <a:r>
              <a:rPr lang="en-US" sz="2400" b="1" dirty="0">
                <a:solidFill>
                  <a:schemeClr val="bg1"/>
                </a:solidFill>
                <a:latin typeface="Arial Black" panose="020B0A04020102020204" pitchFamily="34" charset="0"/>
              </a:rPr>
              <a:t>Part 2: Orbit design</a:t>
            </a:r>
          </a:p>
          <a:p>
            <a:r>
              <a:rPr lang="en-US" dirty="0">
                <a:solidFill>
                  <a:schemeClr val="bg1"/>
                </a:solidFill>
              </a:rPr>
              <a:t>Based on the results obtained in part one the aim now is to design an orbit as stable as possible to minimize the fuel consumption to maintain a mother spacecraft in a non-</a:t>
            </a:r>
            <a:r>
              <a:rPr lang="en-US" dirty="0" err="1">
                <a:solidFill>
                  <a:schemeClr val="bg1"/>
                </a:solidFill>
              </a:rPr>
              <a:t>colision</a:t>
            </a:r>
            <a:r>
              <a:rPr lang="en-US" dirty="0">
                <a:solidFill>
                  <a:schemeClr val="bg1"/>
                </a:solidFill>
              </a:rPr>
              <a:t> trajectory so that if a plume is detected the </a:t>
            </a:r>
            <a:r>
              <a:rPr lang="en-US" dirty="0" err="1">
                <a:solidFill>
                  <a:schemeClr val="bg1"/>
                </a:solidFill>
              </a:rPr>
              <a:t>FemtoSats</a:t>
            </a:r>
            <a:r>
              <a:rPr lang="en-US" dirty="0">
                <a:solidFill>
                  <a:schemeClr val="bg1"/>
                </a:solidFill>
              </a:rPr>
              <a:t> inside the mother spacecraft are deployed. For this section the main sources are [2] and [3].</a:t>
            </a:r>
          </a:p>
          <a:p>
            <a:r>
              <a:rPr lang="en-US" sz="2400" b="1" dirty="0">
                <a:solidFill>
                  <a:schemeClr val="bg1"/>
                </a:solidFill>
                <a:latin typeface="Arial Black" panose="020B0A04020102020204" pitchFamily="34" charset="0"/>
              </a:rPr>
              <a:t>Part 3: </a:t>
            </a:r>
            <a:r>
              <a:rPr lang="en-US" sz="2400" b="1" dirty="0" err="1">
                <a:solidFill>
                  <a:schemeClr val="bg1"/>
                </a:solidFill>
                <a:latin typeface="Arial Black" panose="020B0A04020102020204" pitchFamily="34" charset="0"/>
              </a:rPr>
              <a:t>FemtoSat</a:t>
            </a:r>
            <a:r>
              <a:rPr lang="en-US" sz="2400" b="1" dirty="0">
                <a:solidFill>
                  <a:schemeClr val="bg1"/>
                </a:solidFill>
                <a:latin typeface="Arial Black" panose="020B0A04020102020204" pitchFamily="34" charset="0"/>
              </a:rPr>
              <a:t> swarm organization to search for life in plumes</a:t>
            </a:r>
            <a:endParaRPr lang="en-US" sz="2400" dirty="0">
              <a:solidFill>
                <a:schemeClr val="bg1"/>
              </a:solidFill>
              <a:latin typeface="Arial Black" panose="020B0A04020102020204" pitchFamily="34" charset="0"/>
            </a:endParaRPr>
          </a:p>
          <a:p>
            <a:pPr algn="just">
              <a:lnSpc>
                <a:spcPct val="107000"/>
              </a:lnSpc>
              <a:spcAft>
                <a:spcPts val="800"/>
              </a:spcAft>
            </a:pPr>
            <a:r>
              <a:rPr lang="en-US" dirty="0">
                <a:solidFill>
                  <a:schemeClr val="bg1"/>
                </a:solidFill>
              </a:rPr>
              <a:t>Once a plumed is detected and the </a:t>
            </a:r>
            <a:r>
              <a:rPr lang="en-US" dirty="0" err="1">
                <a:solidFill>
                  <a:schemeClr val="bg1"/>
                </a:solidFill>
              </a:rPr>
              <a:t>FemtoSats</a:t>
            </a:r>
            <a:r>
              <a:rPr lang="en-US" dirty="0">
                <a:solidFill>
                  <a:schemeClr val="bg1"/>
                </a:solidFill>
              </a:rPr>
              <a:t> are deployed there are multiple strategies consider in first place. First, deploy the </a:t>
            </a:r>
            <a:r>
              <a:rPr lang="en-US" dirty="0" err="1">
                <a:solidFill>
                  <a:schemeClr val="bg1"/>
                </a:solidFill>
              </a:rPr>
              <a:t>FemtoSats</a:t>
            </a:r>
            <a:r>
              <a:rPr lang="en-US" dirty="0">
                <a:solidFill>
                  <a:schemeClr val="bg1"/>
                </a:solidFill>
              </a:rPr>
              <a:t> in orbit and look for life in each turn. Second, launch the </a:t>
            </a:r>
            <a:r>
              <a:rPr lang="en-US" dirty="0" err="1">
                <a:solidFill>
                  <a:schemeClr val="bg1"/>
                </a:solidFill>
              </a:rPr>
              <a:t>FemtoSats</a:t>
            </a:r>
            <a:r>
              <a:rPr lang="en-US" dirty="0">
                <a:solidFill>
                  <a:schemeClr val="bg1"/>
                </a:solidFill>
              </a:rPr>
              <a:t> in the opposite direction to the mother board trajectory with the final aim of having a free fall over the plume and the plume would slow down the </a:t>
            </a:r>
            <a:r>
              <a:rPr lang="en-US" dirty="0" err="1">
                <a:solidFill>
                  <a:schemeClr val="bg1"/>
                </a:solidFill>
              </a:rPr>
              <a:t>FemtoSats</a:t>
            </a:r>
            <a:r>
              <a:rPr lang="en-US" dirty="0">
                <a:solidFill>
                  <a:schemeClr val="bg1"/>
                </a:solidFill>
              </a:rPr>
              <a:t>. There must be noticed that Part 2 and Part 3 are highly coupled due to the fuel consumption.</a:t>
            </a:r>
          </a:p>
          <a:p>
            <a:pPr algn="just">
              <a:lnSpc>
                <a:spcPct val="107000"/>
              </a:lnSpc>
              <a:spcAft>
                <a:spcPts val="800"/>
              </a:spcAft>
            </a:pPr>
            <a:endParaRPr lang="en-US" dirty="0">
              <a:solidFill>
                <a:schemeClr val="bg1"/>
              </a:solidFill>
              <a:ea typeface="Calibri" panose="020F0502020204030204" pitchFamily="34" charset="0"/>
              <a:cs typeface="Calibri Light" panose="020F0302020204030204" pitchFamily="34" charset="0"/>
            </a:endParaRPr>
          </a:p>
        </p:txBody>
      </p:sp>
      <p:grpSp>
        <p:nvGrpSpPr>
          <p:cNvPr id="82" name="Group 81">
            <a:extLst>
              <a:ext uri="{FF2B5EF4-FFF2-40B4-BE49-F238E27FC236}">
                <a16:creationId xmlns:a16="http://schemas.microsoft.com/office/drawing/2014/main" id="{A61CAE36-84E8-4867-9EF0-75BBC248C743}"/>
              </a:ext>
            </a:extLst>
          </p:cNvPr>
          <p:cNvGrpSpPr/>
          <p:nvPr/>
        </p:nvGrpSpPr>
        <p:grpSpPr>
          <a:xfrm>
            <a:off x="5978338" y="2819013"/>
            <a:ext cx="13293911" cy="4562963"/>
            <a:chOff x="19879" y="2317048"/>
            <a:chExt cx="12533850" cy="4227090"/>
          </a:xfrm>
        </p:grpSpPr>
        <p:grpSp>
          <p:nvGrpSpPr>
            <p:cNvPr id="83" name="Group 82">
              <a:extLst>
                <a:ext uri="{FF2B5EF4-FFF2-40B4-BE49-F238E27FC236}">
                  <a16:creationId xmlns:a16="http://schemas.microsoft.com/office/drawing/2014/main" id="{5F9BD3F3-BE9E-4F67-98D4-09A0BB0D5340}"/>
                </a:ext>
              </a:extLst>
            </p:cNvPr>
            <p:cNvGrpSpPr/>
            <p:nvPr/>
          </p:nvGrpSpPr>
          <p:grpSpPr>
            <a:xfrm>
              <a:off x="19879" y="2732499"/>
              <a:ext cx="12145679" cy="3811639"/>
              <a:chOff x="19879" y="2732499"/>
              <a:chExt cx="12145679" cy="3811639"/>
            </a:xfrm>
          </p:grpSpPr>
          <p:cxnSp>
            <p:nvCxnSpPr>
              <p:cNvPr id="114" name="Straight Connector 113">
                <a:extLst>
                  <a:ext uri="{FF2B5EF4-FFF2-40B4-BE49-F238E27FC236}">
                    <a16:creationId xmlns:a16="http://schemas.microsoft.com/office/drawing/2014/main" id="{A7266E24-C306-4F35-A490-138A7208D231}"/>
                  </a:ext>
                </a:extLst>
              </p:cNvPr>
              <p:cNvCxnSpPr>
                <a:cxnSpLocks/>
              </p:cNvCxnSpPr>
              <p:nvPr/>
            </p:nvCxnSpPr>
            <p:spPr>
              <a:xfrm flipH="1" flipV="1">
                <a:off x="1703856" y="2734329"/>
                <a:ext cx="21463" cy="376505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75D3046B-A798-419C-B722-71511F29CF52}"/>
                  </a:ext>
                </a:extLst>
              </p:cNvPr>
              <p:cNvCxnSpPr/>
              <p:nvPr/>
            </p:nvCxnSpPr>
            <p:spPr>
              <a:xfrm flipH="1" flipV="1">
                <a:off x="5158621" y="2732499"/>
                <a:ext cx="21463" cy="376505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76DA0AA2-2E37-44E6-B7A0-66AFF230B54F}"/>
                  </a:ext>
                </a:extLst>
              </p:cNvPr>
              <p:cNvCxnSpPr/>
              <p:nvPr/>
            </p:nvCxnSpPr>
            <p:spPr>
              <a:xfrm flipH="1" flipV="1">
                <a:off x="6811044" y="2736939"/>
                <a:ext cx="21463" cy="376505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1FCF6C5E-60DF-4C86-99B6-E6930F2D1A3A}"/>
                  </a:ext>
                </a:extLst>
              </p:cNvPr>
              <p:cNvCxnSpPr/>
              <p:nvPr/>
            </p:nvCxnSpPr>
            <p:spPr>
              <a:xfrm flipH="1" flipV="1">
                <a:off x="8473566" y="2752354"/>
                <a:ext cx="21463" cy="376505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D9912881-F6F2-4F83-B9A6-8DEB544B9E77}"/>
                  </a:ext>
                </a:extLst>
              </p:cNvPr>
              <p:cNvCxnSpPr/>
              <p:nvPr/>
            </p:nvCxnSpPr>
            <p:spPr>
              <a:xfrm flipH="1" flipV="1">
                <a:off x="3662950" y="2746903"/>
                <a:ext cx="21463" cy="376505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F072D3E7-3CDF-4CA3-A82D-112487A19795}"/>
                  </a:ext>
                </a:extLst>
              </p:cNvPr>
              <p:cNvCxnSpPr/>
              <p:nvPr/>
            </p:nvCxnSpPr>
            <p:spPr>
              <a:xfrm flipH="1" flipV="1">
                <a:off x="10111067" y="2771233"/>
                <a:ext cx="21463" cy="376505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0" name="Group 119">
                <a:extLst>
                  <a:ext uri="{FF2B5EF4-FFF2-40B4-BE49-F238E27FC236}">
                    <a16:creationId xmlns:a16="http://schemas.microsoft.com/office/drawing/2014/main" id="{5F697CCB-1550-4B5C-895C-29176E803CE4}"/>
                  </a:ext>
                </a:extLst>
              </p:cNvPr>
              <p:cNvGrpSpPr/>
              <p:nvPr/>
            </p:nvGrpSpPr>
            <p:grpSpPr>
              <a:xfrm>
                <a:off x="19879" y="6002890"/>
                <a:ext cx="12145679" cy="541248"/>
                <a:chOff x="19879" y="6002890"/>
                <a:chExt cx="12145679" cy="541248"/>
              </a:xfrm>
            </p:grpSpPr>
            <p:grpSp>
              <p:nvGrpSpPr>
                <p:cNvPr id="122" name="Group 121">
                  <a:extLst>
                    <a:ext uri="{FF2B5EF4-FFF2-40B4-BE49-F238E27FC236}">
                      <a16:creationId xmlns:a16="http://schemas.microsoft.com/office/drawing/2014/main" id="{F79F031A-5B82-426B-9D03-1C7A7F74C9F5}"/>
                    </a:ext>
                  </a:extLst>
                </p:cNvPr>
                <p:cNvGrpSpPr/>
                <p:nvPr/>
              </p:nvGrpSpPr>
              <p:grpSpPr>
                <a:xfrm>
                  <a:off x="19879" y="6010275"/>
                  <a:ext cx="10150665" cy="533863"/>
                  <a:chOff x="19879" y="6010275"/>
                  <a:chExt cx="10150665" cy="533863"/>
                </a:xfrm>
              </p:grpSpPr>
              <p:sp>
                <p:nvSpPr>
                  <p:cNvPr id="124" name="Rectangle 123">
                    <a:extLst>
                      <a:ext uri="{FF2B5EF4-FFF2-40B4-BE49-F238E27FC236}">
                        <a16:creationId xmlns:a16="http://schemas.microsoft.com/office/drawing/2014/main" id="{BE147D69-AE50-42A1-9628-2FE3779C5570}"/>
                      </a:ext>
                    </a:extLst>
                  </p:cNvPr>
                  <p:cNvSpPr/>
                  <p:nvPr/>
                </p:nvSpPr>
                <p:spPr bwMode="auto">
                  <a:xfrm>
                    <a:off x="19879" y="6010275"/>
                    <a:ext cx="1696472" cy="533400"/>
                  </a:xfrm>
                  <a:prstGeom prst="rect">
                    <a:avLst/>
                  </a:prstGeom>
                  <a:solidFill>
                    <a:srgbClr val="C00000"/>
                  </a:solidFill>
                  <a:ln>
                    <a:headEnd type="none" w="med" len="med"/>
                    <a:tailEnd type="none" w="med" len="med"/>
                  </a:ln>
                  <a:extLst>
                    <a:ext uri="{AF507438-7753-43e0-B8FC-AC1667EBCBE1}">
                      <a14:hiddenEffects xmlns:a14="http://schemas.microsoft.com/office/drawing/2010/main" xmlns="">
                        <a:effectLst>
                          <a:outerShdw dist="35921" dir="2700000" algn="ctr" rotWithShape="0">
                            <a:schemeClr val="bg2"/>
                          </a:outerShdw>
                        </a:effectLst>
                      </a14:hiddenEffects>
                    </a:ext>
                  </a:extLst>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600" b="1" u="none" dirty="0">
                        <a:solidFill>
                          <a:schemeClr val="bg1"/>
                        </a:solidFill>
                        <a:latin typeface="Garamond" pitchFamily="18" charset="0"/>
                      </a:rPr>
                      <a:t>Launch</a:t>
                    </a:r>
                    <a:endParaRPr kumimoji="0" lang="en-US" sz="1600" b="1" i="0" u="none" strike="noStrike" cap="none" normalizeH="0" baseline="0" dirty="0">
                      <a:ln>
                        <a:noFill/>
                      </a:ln>
                      <a:solidFill>
                        <a:schemeClr val="bg1"/>
                      </a:solidFill>
                      <a:effectLst/>
                      <a:latin typeface="Garamond" pitchFamily="18" charset="0"/>
                    </a:endParaRPr>
                  </a:p>
                </p:txBody>
              </p:sp>
              <p:sp>
                <p:nvSpPr>
                  <p:cNvPr id="125" name="Rectangle 124">
                    <a:extLst>
                      <a:ext uri="{FF2B5EF4-FFF2-40B4-BE49-F238E27FC236}">
                        <a16:creationId xmlns:a16="http://schemas.microsoft.com/office/drawing/2014/main" id="{54F8CEA1-C522-4EFC-8DB1-127B121BDFD6}"/>
                      </a:ext>
                    </a:extLst>
                  </p:cNvPr>
                  <p:cNvSpPr/>
                  <p:nvPr/>
                </p:nvSpPr>
                <p:spPr bwMode="auto">
                  <a:xfrm>
                    <a:off x="1725319" y="6010738"/>
                    <a:ext cx="1958907" cy="533400"/>
                  </a:xfrm>
                  <a:prstGeom prst="rect">
                    <a:avLst/>
                  </a:prstGeom>
                  <a:solidFill>
                    <a:srgbClr val="C00000"/>
                  </a:solidFill>
                  <a:ln>
                    <a:headEnd type="none" w="med" len="med"/>
                    <a:tailEnd type="none" w="med" len="med"/>
                  </a:ln>
                  <a:extLst>
                    <a:ext uri="{AF507438-7753-43e0-B8FC-AC1667EBCBE1}">
                      <a14:hiddenEffects xmlns:a14="http://schemas.microsoft.com/office/drawing/2010/main" xmlns="">
                        <a:effectLst>
                          <a:outerShdw dist="35921" dir="2700000" algn="ctr" rotWithShape="0">
                            <a:schemeClr val="bg2"/>
                          </a:outerShdw>
                        </a:effectLst>
                      </a14:hiddenEffects>
                    </a:ext>
                  </a:extLst>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600" b="1" u="none" dirty="0">
                        <a:solidFill>
                          <a:schemeClr val="bg1"/>
                        </a:solidFill>
                        <a:latin typeface="Garamond" pitchFamily="18" charset="0"/>
                      </a:rPr>
                      <a:t>Interplanetary orbit</a:t>
                    </a:r>
                    <a:endParaRPr kumimoji="0" lang="en-US" sz="1600" b="1" i="0" u="none" strike="noStrike" cap="none" normalizeH="0" baseline="0" dirty="0">
                      <a:ln>
                        <a:noFill/>
                      </a:ln>
                      <a:solidFill>
                        <a:schemeClr val="bg1"/>
                      </a:solidFill>
                      <a:effectLst/>
                      <a:latin typeface="Garamond" pitchFamily="18" charset="0"/>
                    </a:endParaRPr>
                  </a:p>
                </p:txBody>
              </p:sp>
              <p:sp>
                <p:nvSpPr>
                  <p:cNvPr id="126" name="Rectangle 125">
                    <a:extLst>
                      <a:ext uri="{FF2B5EF4-FFF2-40B4-BE49-F238E27FC236}">
                        <a16:creationId xmlns:a16="http://schemas.microsoft.com/office/drawing/2014/main" id="{A3FF0F48-7197-48AD-8E25-8E4F68315FF3}"/>
                      </a:ext>
                    </a:extLst>
                  </p:cNvPr>
                  <p:cNvSpPr/>
                  <p:nvPr/>
                </p:nvSpPr>
                <p:spPr bwMode="auto">
                  <a:xfrm>
                    <a:off x="3700889" y="6010275"/>
                    <a:ext cx="1474785" cy="533400"/>
                  </a:xfrm>
                  <a:prstGeom prst="rect">
                    <a:avLst/>
                  </a:prstGeom>
                  <a:solidFill>
                    <a:srgbClr val="C00000"/>
                  </a:solidFill>
                  <a:ln>
                    <a:headEnd type="none" w="med" len="med"/>
                    <a:tailEnd type="none" w="med" len="med"/>
                  </a:ln>
                  <a:extLst>
                    <a:ext uri="{AF507438-7753-43e0-B8FC-AC1667EBCBE1}">
                      <a14:hiddenEffects xmlns:a14="http://schemas.microsoft.com/office/drawing/2010/main" xmlns="">
                        <a:effectLst>
                          <a:outerShdw dist="35921" dir="2700000" algn="ctr" rotWithShape="0">
                            <a:schemeClr val="bg2"/>
                          </a:outerShdw>
                        </a:effectLst>
                      </a14:hiddenEffects>
                    </a:ext>
                  </a:extLst>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600" b="1" u="none" dirty="0">
                        <a:solidFill>
                          <a:schemeClr val="bg1"/>
                        </a:solidFill>
                        <a:latin typeface="Garamond" pitchFamily="18" charset="0"/>
                      </a:rPr>
                      <a:t>Europa fly-by</a:t>
                    </a:r>
                    <a:endParaRPr kumimoji="0" lang="en-US" sz="1600" b="1" i="0" u="none" strike="noStrike" cap="none" normalizeH="0" baseline="0" dirty="0">
                      <a:ln>
                        <a:noFill/>
                      </a:ln>
                      <a:solidFill>
                        <a:schemeClr val="bg1"/>
                      </a:solidFill>
                      <a:effectLst/>
                      <a:latin typeface="Garamond" pitchFamily="18" charset="0"/>
                    </a:endParaRPr>
                  </a:p>
                </p:txBody>
              </p:sp>
              <p:sp>
                <p:nvSpPr>
                  <p:cNvPr id="127" name="Rectangle 126">
                    <a:extLst>
                      <a:ext uri="{FF2B5EF4-FFF2-40B4-BE49-F238E27FC236}">
                        <a16:creationId xmlns:a16="http://schemas.microsoft.com/office/drawing/2014/main" id="{87F0F35B-AF44-49A4-9F01-E86836DF3327}"/>
                      </a:ext>
                    </a:extLst>
                  </p:cNvPr>
                  <p:cNvSpPr/>
                  <p:nvPr/>
                </p:nvSpPr>
                <p:spPr bwMode="auto">
                  <a:xfrm>
                    <a:off x="5194457" y="6010275"/>
                    <a:ext cx="1632464" cy="533400"/>
                  </a:xfrm>
                  <a:prstGeom prst="rect">
                    <a:avLst/>
                  </a:prstGeom>
                  <a:solidFill>
                    <a:srgbClr val="C00000"/>
                  </a:solidFill>
                  <a:ln>
                    <a:headEnd type="none" w="med" len="med"/>
                    <a:tailEnd type="none" w="med" len="med"/>
                  </a:ln>
                  <a:extLst>
                    <a:ext uri="{AF507438-7753-43e0-B8FC-AC1667EBCBE1}">
                      <a14:hiddenEffects xmlns:a14="http://schemas.microsoft.com/office/drawing/2010/main" xmlns="">
                        <a:effectLst>
                          <a:outerShdw dist="35921" dir="2700000" algn="ctr" rotWithShape="0">
                            <a:schemeClr val="bg2"/>
                          </a:outerShdw>
                        </a:effectLst>
                      </a14:hiddenEffects>
                    </a:ext>
                  </a:extLst>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600" b="1" u="none" dirty="0">
                        <a:solidFill>
                          <a:schemeClr val="bg1"/>
                        </a:solidFill>
                        <a:latin typeface="Garamond" pitchFamily="18" charset="0"/>
                      </a:rPr>
                      <a:t>Mother SC deployment</a:t>
                    </a:r>
                    <a:endParaRPr kumimoji="0" lang="en-US" sz="1600" b="1" i="0" u="none" strike="noStrike" cap="none" normalizeH="0" baseline="0" dirty="0">
                      <a:ln>
                        <a:noFill/>
                      </a:ln>
                      <a:solidFill>
                        <a:schemeClr val="bg1"/>
                      </a:solidFill>
                      <a:effectLst/>
                      <a:latin typeface="Garamond" pitchFamily="18" charset="0"/>
                    </a:endParaRPr>
                  </a:p>
                </p:txBody>
              </p:sp>
              <p:sp>
                <p:nvSpPr>
                  <p:cNvPr id="128" name="Rectangle 127">
                    <a:extLst>
                      <a:ext uri="{FF2B5EF4-FFF2-40B4-BE49-F238E27FC236}">
                        <a16:creationId xmlns:a16="http://schemas.microsoft.com/office/drawing/2014/main" id="{5F82937B-4163-4D7E-B699-24208BD0E90A}"/>
                      </a:ext>
                    </a:extLst>
                  </p:cNvPr>
                  <p:cNvSpPr/>
                  <p:nvPr/>
                </p:nvSpPr>
                <p:spPr bwMode="auto">
                  <a:xfrm>
                    <a:off x="6845703" y="6010275"/>
                    <a:ext cx="1632464" cy="533400"/>
                  </a:xfrm>
                  <a:prstGeom prst="rect">
                    <a:avLst/>
                  </a:prstGeom>
                  <a:solidFill>
                    <a:srgbClr val="C00000"/>
                  </a:solidFill>
                  <a:ln>
                    <a:headEnd type="none" w="med" len="med"/>
                    <a:tailEnd type="none" w="med" len="med"/>
                  </a:ln>
                  <a:extLst>
                    <a:ext uri="{AF507438-7753-43e0-B8FC-AC1667EBCBE1}">
                      <a14:hiddenEffects xmlns:a14="http://schemas.microsoft.com/office/drawing/2010/main" xmlns="">
                        <a:effectLst>
                          <a:outerShdw dist="35921" dir="2700000" algn="ctr" rotWithShape="0">
                            <a:schemeClr val="bg2"/>
                          </a:outerShdw>
                        </a:effectLst>
                      </a14:hiddenEffects>
                    </a:ext>
                  </a:extLst>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600" b="1" u="none" dirty="0">
                        <a:solidFill>
                          <a:schemeClr val="bg1"/>
                        </a:solidFill>
                        <a:latin typeface="Garamond" pitchFamily="18" charset="0"/>
                      </a:rPr>
                      <a:t>Plume detection</a:t>
                    </a:r>
                    <a:endParaRPr kumimoji="0" lang="en-US" sz="1600" b="1" i="0" u="none" strike="noStrike" cap="none" normalizeH="0" baseline="0" dirty="0">
                      <a:ln>
                        <a:noFill/>
                      </a:ln>
                      <a:solidFill>
                        <a:schemeClr val="bg1"/>
                      </a:solidFill>
                      <a:effectLst/>
                      <a:latin typeface="Garamond" pitchFamily="18" charset="0"/>
                    </a:endParaRPr>
                  </a:p>
                </p:txBody>
              </p:sp>
              <p:sp>
                <p:nvSpPr>
                  <p:cNvPr id="129" name="Rectangle 128">
                    <a:extLst>
                      <a:ext uri="{FF2B5EF4-FFF2-40B4-BE49-F238E27FC236}">
                        <a16:creationId xmlns:a16="http://schemas.microsoft.com/office/drawing/2014/main" id="{2E89007C-9B36-4841-BCF7-EA05E9A8751B}"/>
                      </a:ext>
                    </a:extLst>
                  </p:cNvPr>
                  <p:cNvSpPr/>
                  <p:nvPr/>
                </p:nvSpPr>
                <p:spPr bwMode="auto">
                  <a:xfrm>
                    <a:off x="8496951" y="6010275"/>
                    <a:ext cx="1673593" cy="533399"/>
                  </a:xfrm>
                  <a:prstGeom prst="rect">
                    <a:avLst/>
                  </a:prstGeom>
                  <a:solidFill>
                    <a:srgbClr val="C00000"/>
                  </a:solidFill>
                  <a:ln>
                    <a:headEnd type="none" w="med" len="med"/>
                    <a:tailEnd type="none" w="med" len="med"/>
                  </a:ln>
                  <a:extLst>
                    <a:ext uri="{AF507438-7753-43e0-B8FC-AC1667EBCBE1}">
                      <a14:hiddenEffects xmlns:a14="http://schemas.microsoft.com/office/drawing/2010/main" xmlns="">
                        <a:effectLst>
                          <a:outerShdw dist="35921" dir="2700000" algn="ctr" rotWithShape="0">
                            <a:schemeClr val="bg2"/>
                          </a:outerShdw>
                        </a:effectLst>
                      </a14:hiddenEffects>
                    </a:ext>
                  </a:extLst>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600" b="1" u="none" dirty="0">
                        <a:solidFill>
                          <a:schemeClr val="bg1"/>
                        </a:solidFill>
                        <a:latin typeface="Garamond" pitchFamily="18" charset="0"/>
                      </a:rPr>
                      <a:t>Swarm deployment</a:t>
                    </a:r>
                    <a:endParaRPr kumimoji="0" lang="en-US" sz="1600" b="1" i="0" u="none" strike="noStrike" cap="none" normalizeH="0" baseline="0" dirty="0">
                      <a:ln>
                        <a:noFill/>
                      </a:ln>
                      <a:solidFill>
                        <a:schemeClr val="bg1"/>
                      </a:solidFill>
                      <a:effectLst/>
                      <a:latin typeface="Garamond" pitchFamily="18" charset="0"/>
                    </a:endParaRPr>
                  </a:p>
                </p:txBody>
              </p:sp>
            </p:grpSp>
            <p:sp>
              <p:nvSpPr>
                <p:cNvPr id="123" name="Rectangle 122">
                  <a:extLst>
                    <a:ext uri="{FF2B5EF4-FFF2-40B4-BE49-F238E27FC236}">
                      <a16:creationId xmlns:a16="http://schemas.microsoft.com/office/drawing/2014/main" id="{C5A45FC3-6838-4C11-8663-DB00CC7467BC}"/>
                    </a:ext>
                  </a:extLst>
                </p:cNvPr>
                <p:cNvSpPr/>
                <p:nvPr/>
              </p:nvSpPr>
              <p:spPr bwMode="auto">
                <a:xfrm>
                  <a:off x="10155110" y="6002890"/>
                  <a:ext cx="2010448" cy="533399"/>
                </a:xfrm>
                <a:prstGeom prst="rect">
                  <a:avLst/>
                </a:prstGeom>
                <a:solidFill>
                  <a:srgbClr val="C00000"/>
                </a:solidFill>
                <a:ln>
                  <a:headEnd type="none" w="med" len="med"/>
                  <a:tailEnd type="none" w="med" len="med"/>
                </a:ln>
                <a:extLst>
                  <a:ext uri="{AF507438-7753-43e0-B8FC-AC1667EBCBE1}">
                    <a14:hiddenEffects xmlns:a14="http://schemas.microsoft.com/office/drawing/2010/main" xmlns="">
                      <a:effectLst>
                        <a:outerShdw dist="35921" dir="2700000" algn="ctr" rotWithShape="0">
                          <a:schemeClr val="bg2"/>
                        </a:outerShdw>
                      </a:effectLst>
                    </a14:hiddenEffects>
                  </a:ext>
                </a:extLst>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600" b="1" u="none" dirty="0">
                      <a:solidFill>
                        <a:schemeClr val="bg1"/>
                      </a:solidFill>
                      <a:latin typeface="Garamond" pitchFamily="18" charset="0"/>
                    </a:rPr>
                    <a:t>Data transmission and disposal</a:t>
                  </a:r>
                  <a:endParaRPr kumimoji="0" lang="en-US" sz="1600" b="1" i="0" u="none" strike="noStrike" cap="none" normalizeH="0" baseline="0" dirty="0">
                    <a:ln>
                      <a:noFill/>
                    </a:ln>
                    <a:solidFill>
                      <a:schemeClr val="bg1"/>
                    </a:solidFill>
                    <a:effectLst/>
                    <a:latin typeface="Garamond" pitchFamily="18" charset="0"/>
                  </a:endParaRPr>
                </a:p>
              </p:txBody>
            </p:sp>
          </p:grpSp>
          <p:cxnSp>
            <p:nvCxnSpPr>
              <p:cNvPr id="121" name="Straight Connector 120">
                <a:extLst>
                  <a:ext uri="{FF2B5EF4-FFF2-40B4-BE49-F238E27FC236}">
                    <a16:creationId xmlns:a16="http://schemas.microsoft.com/office/drawing/2014/main" id="{568549E9-CDA6-461C-996B-DC287B595FF5}"/>
                  </a:ext>
                </a:extLst>
              </p:cNvPr>
              <p:cNvCxnSpPr/>
              <p:nvPr/>
            </p:nvCxnSpPr>
            <p:spPr>
              <a:xfrm flipH="1" flipV="1">
                <a:off x="12138418" y="2746902"/>
                <a:ext cx="21463" cy="376505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grpSp>
          <p:nvGrpSpPr>
            <p:cNvPr id="84" name="Group 83">
              <a:extLst>
                <a:ext uri="{FF2B5EF4-FFF2-40B4-BE49-F238E27FC236}">
                  <a16:creationId xmlns:a16="http://schemas.microsoft.com/office/drawing/2014/main" id="{7B9D28C5-EE9D-4283-B54B-6B3A3A31202E}"/>
                </a:ext>
              </a:extLst>
            </p:cNvPr>
            <p:cNvGrpSpPr/>
            <p:nvPr/>
          </p:nvGrpSpPr>
          <p:grpSpPr>
            <a:xfrm>
              <a:off x="4905607" y="2317048"/>
              <a:ext cx="7648122" cy="414516"/>
              <a:chOff x="4905607" y="2317048"/>
              <a:chExt cx="7648122" cy="414516"/>
            </a:xfrm>
          </p:grpSpPr>
          <p:sp>
            <p:nvSpPr>
              <p:cNvPr id="109" name="TextBox 108">
                <a:extLst>
                  <a:ext uri="{FF2B5EF4-FFF2-40B4-BE49-F238E27FC236}">
                    <a16:creationId xmlns:a16="http://schemas.microsoft.com/office/drawing/2014/main" id="{DB20D1DB-F49B-4CF3-B00F-9EE71EFFF8EF}"/>
                  </a:ext>
                </a:extLst>
              </p:cNvPr>
              <p:cNvSpPr txBox="1"/>
              <p:nvPr/>
            </p:nvSpPr>
            <p:spPr>
              <a:xfrm>
                <a:off x="4905607" y="2317048"/>
                <a:ext cx="720104" cy="414516"/>
              </a:xfrm>
              <a:prstGeom prst="rect">
                <a:avLst/>
              </a:prstGeom>
              <a:noFill/>
            </p:spPr>
            <p:txBody>
              <a:bodyPr wrap="square" rtlCol="0">
                <a:spAutoFit/>
              </a:bodyPr>
              <a:lstStyle/>
              <a:p>
                <a:r>
                  <a:rPr lang="es-ES" dirty="0">
                    <a:solidFill>
                      <a:schemeClr val="bg1"/>
                    </a:solidFill>
                  </a:rPr>
                  <a:t>t=0</a:t>
                </a:r>
                <a:endParaRPr lang="en-US" dirty="0">
                  <a:solidFill>
                    <a:schemeClr val="bg1"/>
                  </a:solidFill>
                </a:endParaRPr>
              </a:p>
            </p:txBody>
          </p:sp>
          <p:sp>
            <p:nvSpPr>
              <p:cNvPr id="110" name="TextBox 109">
                <a:extLst>
                  <a:ext uri="{FF2B5EF4-FFF2-40B4-BE49-F238E27FC236}">
                    <a16:creationId xmlns:a16="http://schemas.microsoft.com/office/drawing/2014/main" id="{C6F38B12-31AB-4BD5-A93E-9AA10F631D8E}"/>
                  </a:ext>
                </a:extLst>
              </p:cNvPr>
              <p:cNvSpPr txBox="1"/>
              <p:nvPr/>
            </p:nvSpPr>
            <p:spPr>
              <a:xfrm>
                <a:off x="6229548" y="2326455"/>
                <a:ext cx="1232309" cy="369332"/>
              </a:xfrm>
              <a:prstGeom prst="rect">
                <a:avLst/>
              </a:prstGeom>
              <a:noFill/>
            </p:spPr>
            <p:txBody>
              <a:bodyPr wrap="square" rtlCol="0">
                <a:spAutoFit/>
              </a:bodyPr>
              <a:lstStyle/>
              <a:p>
                <a:r>
                  <a:rPr lang="es-ES" dirty="0">
                    <a:solidFill>
                      <a:schemeClr val="bg1"/>
                    </a:solidFill>
                  </a:rPr>
                  <a:t>t=30 </a:t>
                </a:r>
                <a:r>
                  <a:rPr lang="es-ES" dirty="0" err="1">
                    <a:solidFill>
                      <a:schemeClr val="bg1"/>
                    </a:solidFill>
                  </a:rPr>
                  <a:t>days</a:t>
                </a:r>
                <a:endParaRPr lang="en-US" dirty="0">
                  <a:solidFill>
                    <a:schemeClr val="bg1"/>
                  </a:solidFill>
                </a:endParaRPr>
              </a:p>
            </p:txBody>
          </p:sp>
          <p:sp>
            <p:nvSpPr>
              <p:cNvPr id="111" name="TextBox 110">
                <a:extLst>
                  <a:ext uri="{FF2B5EF4-FFF2-40B4-BE49-F238E27FC236}">
                    <a16:creationId xmlns:a16="http://schemas.microsoft.com/office/drawing/2014/main" id="{5B6517A1-2B27-4E1D-9B4B-4A5EB348E6C1}"/>
                  </a:ext>
                </a:extLst>
              </p:cNvPr>
              <p:cNvSpPr txBox="1"/>
              <p:nvPr/>
            </p:nvSpPr>
            <p:spPr>
              <a:xfrm>
                <a:off x="7857411" y="2321846"/>
                <a:ext cx="1232309" cy="369332"/>
              </a:xfrm>
              <a:prstGeom prst="rect">
                <a:avLst/>
              </a:prstGeom>
              <a:noFill/>
            </p:spPr>
            <p:txBody>
              <a:bodyPr wrap="square" rtlCol="0">
                <a:spAutoFit/>
              </a:bodyPr>
              <a:lstStyle/>
              <a:p>
                <a:r>
                  <a:rPr lang="es-ES" dirty="0">
                    <a:solidFill>
                      <a:schemeClr val="bg1"/>
                    </a:solidFill>
                  </a:rPr>
                  <a:t>t=60 </a:t>
                </a:r>
                <a:r>
                  <a:rPr lang="es-ES" dirty="0" err="1">
                    <a:solidFill>
                      <a:schemeClr val="bg1"/>
                    </a:solidFill>
                  </a:rPr>
                  <a:t>days</a:t>
                </a:r>
                <a:endParaRPr lang="en-US" dirty="0">
                  <a:solidFill>
                    <a:schemeClr val="bg1"/>
                  </a:solidFill>
                </a:endParaRPr>
              </a:p>
            </p:txBody>
          </p:sp>
          <p:sp>
            <p:nvSpPr>
              <p:cNvPr id="112" name="TextBox 111">
                <a:extLst>
                  <a:ext uri="{FF2B5EF4-FFF2-40B4-BE49-F238E27FC236}">
                    <a16:creationId xmlns:a16="http://schemas.microsoft.com/office/drawing/2014/main" id="{B15F7939-5A94-4B6C-8516-D3B562F30EEE}"/>
                  </a:ext>
                </a:extLst>
              </p:cNvPr>
              <p:cNvSpPr txBox="1"/>
              <p:nvPr/>
            </p:nvSpPr>
            <p:spPr>
              <a:xfrm>
                <a:off x="11321419" y="2326455"/>
                <a:ext cx="1232310" cy="369332"/>
              </a:xfrm>
              <a:prstGeom prst="rect">
                <a:avLst/>
              </a:prstGeom>
              <a:noFill/>
            </p:spPr>
            <p:txBody>
              <a:bodyPr wrap="square" rtlCol="0">
                <a:spAutoFit/>
              </a:bodyPr>
              <a:lstStyle/>
              <a:p>
                <a:r>
                  <a:rPr lang="es-ES" dirty="0">
                    <a:solidFill>
                      <a:schemeClr val="bg1"/>
                    </a:solidFill>
                  </a:rPr>
                  <a:t>t=63 </a:t>
                </a:r>
                <a:r>
                  <a:rPr lang="es-ES" dirty="0" err="1">
                    <a:solidFill>
                      <a:schemeClr val="bg1"/>
                    </a:solidFill>
                  </a:rPr>
                  <a:t>days</a:t>
                </a:r>
                <a:endParaRPr lang="en-US" dirty="0">
                  <a:solidFill>
                    <a:schemeClr val="bg1"/>
                  </a:solidFill>
                </a:endParaRPr>
              </a:p>
            </p:txBody>
          </p:sp>
          <p:sp>
            <p:nvSpPr>
              <p:cNvPr id="113" name="TextBox 112">
                <a:extLst>
                  <a:ext uri="{FF2B5EF4-FFF2-40B4-BE49-F238E27FC236}">
                    <a16:creationId xmlns:a16="http://schemas.microsoft.com/office/drawing/2014/main" id="{FC9256E4-01A4-44E2-8EE5-6B0D4D9E2496}"/>
                  </a:ext>
                </a:extLst>
              </p:cNvPr>
              <p:cNvSpPr txBox="1"/>
              <p:nvPr/>
            </p:nvSpPr>
            <p:spPr>
              <a:xfrm>
                <a:off x="9672094" y="2317048"/>
                <a:ext cx="1232309" cy="369332"/>
              </a:xfrm>
              <a:prstGeom prst="rect">
                <a:avLst/>
              </a:prstGeom>
              <a:noFill/>
            </p:spPr>
            <p:txBody>
              <a:bodyPr wrap="square" rtlCol="0">
                <a:spAutoFit/>
              </a:bodyPr>
              <a:lstStyle/>
              <a:p>
                <a:r>
                  <a:rPr lang="es-ES" dirty="0">
                    <a:solidFill>
                      <a:schemeClr val="bg1"/>
                    </a:solidFill>
                  </a:rPr>
                  <a:t>t=62 </a:t>
                </a:r>
                <a:r>
                  <a:rPr lang="es-ES" dirty="0" err="1">
                    <a:solidFill>
                      <a:schemeClr val="bg1"/>
                    </a:solidFill>
                  </a:rPr>
                  <a:t>days</a:t>
                </a:r>
                <a:endParaRPr lang="en-US" dirty="0">
                  <a:solidFill>
                    <a:schemeClr val="bg1"/>
                  </a:solidFill>
                </a:endParaRPr>
              </a:p>
            </p:txBody>
          </p:sp>
        </p:grpSp>
        <p:grpSp>
          <p:nvGrpSpPr>
            <p:cNvPr id="85" name="Group 84">
              <a:extLst>
                <a:ext uri="{FF2B5EF4-FFF2-40B4-BE49-F238E27FC236}">
                  <a16:creationId xmlns:a16="http://schemas.microsoft.com/office/drawing/2014/main" id="{8B8E900D-8511-49F8-89C8-A8B112D27F47}"/>
                </a:ext>
              </a:extLst>
            </p:cNvPr>
            <p:cNvGrpSpPr/>
            <p:nvPr/>
          </p:nvGrpSpPr>
          <p:grpSpPr>
            <a:xfrm>
              <a:off x="500849" y="2721392"/>
              <a:ext cx="10769754" cy="2111462"/>
              <a:chOff x="500849" y="2721392"/>
              <a:chExt cx="10769754" cy="2111462"/>
            </a:xfrm>
          </p:grpSpPr>
          <p:pic>
            <p:nvPicPr>
              <p:cNvPr id="86" name="Picture 4" descr="Medio siglo del lanzamiento del Apolo 11 hacia la Luna">
                <a:extLst>
                  <a:ext uri="{FF2B5EF4-FFF2-40B4-BE49-F238E27FC236}">
                    <a16:creationId xmlns:a16="http://schemas.microsoft.com/office/drawing/2014/main" id="{18FD9D82-F8FD-4113-9E4A-9EAB839F96F9}"/>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7749" b="89852" l="9859" r="89984">
                            <a14:foregroundMark x1="43036" y1="16421" x2="43349" y2="7749"/>
                            <a14:foregroundMark x1="42410" y1="33764" x2="42567" y2="23063"/>
                            <a14:foregroundMark x1="42254" y1="21771" x2="41784" y2="30074"/>
                            <a14:foregroundMark x1="43349" y1="31365" x2="43349" y2="57934"/>
                            <a14:foregroundMark x1="43662" y1="59779" x2="43662" y2="68450"/>
                            <a14:foregroundMark x1="45383" y1="60517" x2="45383" y2="58303"/>
                            <a14:foregroundMark x1="45227" y1="58672" x2="45853" y2="60148"/>
                            <a14:foregroundMark x1="45227" y1="58487" x2="46009" y2="58672"/>
                            <a14:foregroundMark x1="42410" y1="45941" x2="42410" y2="47232"/>
                            <a14:foregroundMark x1="41628" y1="27491" x2="41628" y2="46494"/>
                            <a14:foregroundMark x1="41628" y1="46494" x2="45383" y2="49262"/>
                            <a14:backgroundMark x1="15180" y1="87638" x2="16588" y2="60517"/>
                            <a14:backgroundMark x1="16588" y1="60517" x2="17840" y2="54982"/>
                            <a14:backgroundMark x1="26604" y1="91144" x2="26604" y2="38192"/>
                            <a14:backgroundMark x1="38341" y1="66974" x2="37246" y2="87454"/>
                            <a14:backgroundMark x1="37246" y1="87454" x2="37089" y2="87638"/>
                            <a14:backgroundMark x1="73396" y1="37638" x2="76682" y2="89114"/>
                            <a14:backgroundMark x1="58685" y1="69373" x2="56338" y2="86900"/>
                            <a14:backgroundMark x1="50235" y1="36531" x2="51643" y2="67897"/>
                            <a14:backgroundMark x1="51643" y1="67897" x2="51800" y2="38007"/>
                            <a14:backgroundMark x1="51800" y1="38007" x2="53678" y2="68635"/>
                            <a14:backgroundMark x1="33646" y1="40590" x2="31768" y2="63469"/>
                            <a14:backgroundMark x1="31768" y1="63469" x2="33020" y2="72878"/>
                            <a14:backgroundMark x1="33020" y1="72878" x2="34585" y2="40037"/>
                            <a14:backgroundMark x1="34585" y1="40037" x2="38185" y2="50738"/>
                            <a14:backgroundMark x1="38185" y1="50738" x2="38185" y2="64022"/>
                            <a14:backgroundMark x1="38185" y1="64022" x2="37872" y2="37085"/>
                            <a14:backgroundMark x1="47887" y1="38561" x2="47887" y2="48339"/>
                            <a14:backgroundMark x1="47665" y1="46430" x2="46792" y2="38930"/>
                            <a14:backgroundMark x1="47887" y1="48339" x2="47676" y2="46527"/>
                            <a14:backgroundMark x1="46792" y1="38930" x2="46948" y2="38745"/>
                            <a14:backgroundMark x1="46676" y1="55067" x2="47133" y2="55400"/>
                            <a14:backgroundMark x1="47574" y1="55720" x2="46769" y2="57934"/>
                            <a14:backgroundMark x1="46989" y1="65397" x2="52113" y2="66605"/>
                            <a14:backgroundMark x1="52113" y1="66605" x2="43818" y2="71771"/>
                            <a14:backgroundMark x1="43818" y1="71771" x2="48670" y2="79151"/>
                            <a14:backgroundMark x1="48670" y1="79151" x2="41158" y2="75646"/>
                            <a14:backgroundMark x1="41158" y1="75646" x2="42157" y2="68450"/>
                          </a14:backgroundRemoval>
                        </a14:imgEffect>
                      </a14:imgLayer>
                    </a14:imgProps>
                  </a:ext>
                  <a:ext uri="{28A0092B-C50C-407E-A947-70E740481C1C}">
                    <a14:useLocalDpi xmlns:a14="http://schemas.microsoft.com/office/drawing/2010/main" val="0"/>
                  </a:ext>
                </a:extLst>
              </a:blip>
              <a:srcRect l="34898" r="49179" b="38376"/>
              <a:stretch/>
            </p:blipFill>
            <p:spPr bwMode="auto">
              <a:xfrm>
                <a:off x="500849" y="3089798"/>
                <a:ext cx="484573" cy="1590675"/>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2">
                <a:extLst>
                  <a:ext uri="{FF2B5EF4-FFF2-40B4-BE49-F238E27FC236}">
                    <a16:creationId xmlns:a16="http://schemas.microsoft.com/office/drawing/2014/main" id="{35164A1D-BF28-4FA7-B0F1-3E79AB23F677}"/>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969803" y="3666939"/>
                <a:ext cx="1439222" cy="581873"/>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2" descr="Europa (moon) - Wikipedia">
                <a:extLst>
                  <a:ext uri="{FF2B5EF4-FFF2-40B4-BE49-F238E27FC236}">
                    <a16:creationId xmlns:a16="http://schemas.microsoft.com/office/drawing/2014/main" id="{5F0490B2-A874-4561-85B0-1B853001F076}"/>
                  </a:ext>
                </a:extLst>
              </p:cNvPr>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3885482" y="3449951"/>
                <a:ext cx="1015847" cy="1015847"/>
              </a:xfrm>
              <a:prstGeom prst="rect">
                <a:avLst/>
              </a:prstGeom>
              <a:noFill/>
              <a:extLst>
                <a:ext uri="{909E8E84-426E-40DD-AFC4-6F175D3DCCD1}">
                  <a14:hiddenFill xmlns:a14="http://schemas.microsoft.com/office/drawing/2010/main">
                    <a:solidFill>
                      <a:srgbClr val="FFFFFF"/>
                    </a:solidFill>
                  </a14:hiddenFill>
                </a:ext>
              </a:extLst>
            </p:spPr>
          </p:pic>
          <p:sp>
            <p:nvSpPr>
              <p:cNvPr id="89" name="Arc 88">
                <a:extLst>
                  <a:ext uri="{FF2B5EF4-FFF2-40B4-BE49-F238E27FC236}">
                    <a16:creationId xmlns:a16="http://schemas.microsoft.com/office/drawing/2014/main" id="{BF3D4F1B-171A-4593-B310-C95FB751DD54}"/>
                  </a:ext>
                </a:extLst>
              </p:cNvPr>
              <p:cNvSpPr/>
              <p:nvPr/>
            </p:nvSpPr>
            <p:spPr>
              <a:xfrm rot="7137956">
                <a:off x="3640536" y="3607153"/>
                <a:ext cx="1811045" cy="512964"/>
              </a:xfrm>
              <a:prstGeom prst="arc">
                <a:avLst>
                  <a:gd name="adj1" fmla="val 7703339"/>
                  <a:gd name="adj2" fmla="val 1161207"/>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90" name="Picture 2" descr="Europa (moon) - Wikipedia">
                <a:extLst>
                  <a:ext uri="{FF2B5EF4-FFF2-40B4-BE49-F238E27FC236}">
                    <a16:creationId xmlns:a16="http://schemas.microsoft.com/office/drawing/2014/main" id="{C96CA6C6-F762-4DE9-B501-E949360A8A7A}"/>
                  </a:ext>
                </a:extLst>
              </p:cNvPr>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378410" y="3449952"/>
                <a:ext cx="1015847" cy="1015847"/>
              </a:xfrm>
              <a:prstGeom prst="rect">
                <a:avLst/>
              </a:prstGeom>
              <a:noFill/>
              <a:extLst>
                <a:ext uri="{909E8E84-426E-40DD-AFC4-6F175D3DCCD1}">
                  <a14:hiddenFill xmlns:a14="http://schemas.microsoft.com/office/drawing/2010/main">
                    <a:solidFill>
                      <a:srgbClr val="FFFFFF"/>
                    </a:solidFill>
                  </a14:hiddenFill>
                </a:ext>
              </a:extLst>
            </p:spPr>
          </p:pic>
          <p:sp>
            <p:nvSpPr>
              <p:cNvPr id="91" name="Arc 90">
                <a:extLst>
                  <a:ext uri="{FF2B5EF4-FFF2-40B4-BE49-F238E27FC236}">
                    <a16:creationId xmlns:a16="http://schemas.microsoft.com/office/drawing/2014/main" id="{BBA6811A-992D-4113-9292-C65C129D2729}"/>
                  </a:ext>
                </a:extLst>
              </p:cNvPr>
              <p:cNvSpPr/>
              <p:nvPr/>
            </p:nvSpPr>
            <p:spPr>
              <a:xfrm rot="7137956">
                <a:off x="5133464" y="3607154"/>
                <a:ext cx="1811045" cy="512964"/>
              </a:xfrm>
              <a:prstGeom prst="arc">
                <a:avLst>
                  <a:gd name="adj1" fmla="val 12503354"/>
                  <a:gd name="adj2" fmla="val 1161207"/>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2" name="Arc 91">
                <a:extLst>
                  <a:ext uri="{FF2B5EF4-FFF2-40B4-BE49-F238E27FC236}">
                    <a16:creationId xmlns:a16="http://schemas.microsoft.com/office/drawing/2014/main" id="{13E745D4-263E-4826-8006-A9C9584192CD}"/>
                  </a:ext>
                </a:extLst>
              </p:cNvPr>
              <p:cNvSpPr/>
              <p:nvPr/>
            </p:nvSpPr>
            <p:spPr>
              <a:xfrm>
                <a:off x="5425603" y="3666939"/>
                <a:ext cx="1325867" cy="581873"/>
              </a:xfrm>
              <a:prstGeom prst="arc">
                <a:avLst>
                  <a:gd name="adj1" fmla="val 17095331"/>
                  <a:gd name="adj2" fmla="val 11332526"/>
                </a:avLst>
              </a:prstGeom>
              <a:ln w="1270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93" name="Picture 4" descr="La NASA enviará un CubeSat a la órbita lunar">
                <a:extLst>
                  <a:ext uri="{FF2B5EF4-FFF2-40B4-BE49-F238E27FC236}">
                    <a16:creationId xmlns:a16="http://schemas.microsoft.com/office/drawing/2014/main" id="{42D3C462-11A3-4C18-B6AE-F9F64B819D3D}"/>
                  </a:ext>
                </a:extLst>
              </p:cNvPr>
              <p:cNvPicPr>
                <a:picLocks noChangeAspect="1" noChangeArrowheads="1"/>
              </p:cNvPicPr>
              <p:nvPr/>
            </p:nvPicPr>
            <p:blipFill rotWithShape="1">
              <a:blip r:embed="rId11" cstate="print">
                <a:extLst>
                  <a:ext uri="{BEBA8EAE-BF5A-486C-A8C5-ECC9F3942E4B}">
                    <a14:imgProps xmlns:a14="http://schemas.microsoft.com/office/drawing/2010/main">
                      <a14:imgLayer r:embed="rId12">
                        <a14:imgEffect>
                          <a14:backgroundRemoval t="10000" b="90000" l="10000" r="90000"/>
                        </a14:imgEffect>
                      </a14:imgLayer>
                    </a14:imgProps>
                  </a:ext>
                  <a:ext uri="{28A0092B-C50C-407E-A947-70E740481C1C}">
                    <a14:useLocalDpi xmlns:a14="http://schemas.microsoft.com/office/drawing/2010/main" val="0"/>
                  </a:ext>
                </a:extLst>
              </a:blip>
              <a:srcRect l="21961" t="22002" r="22932" b="27485"/>
              <a:stretch/>
            </p:blipFill>
            <p:spPr bwMode="auto">
              <a:xfrm>
                <a:off x="6243485" y="3936146"/>
                <a:ext cx="583436" cy="421160"/>
              </a:xfrm>
              <a:prstGeom prst="rect">
                <a:avLst/>
              </a:prstGeom>
              <a:noFill/>
              <a:extLst>
                <a:ext uri="{909E8E84-426E-40DD-AFC4-6F175D3DCCD1}">
                  <a14:hiddenFill xmlns:a14="http://schemas.microsoft.com/office/drawing/2010/main">
                    <a:solidFill>
                      <a:srgbClr val="FFFFFF"/>
                    </a:solidFill>
                  </a14:hiddenFill>
                </a:ext>
              </a:extLst>
            </p:spPr>
          </p:pic>
          <p:pic>
            <p:nvPicPr>
              <p:cNvPr id="94" name="Picture 2" descr="Europa (moon) - Wikipedia">
                <a:extLst>
                  <a:ext uri="{FF2B5EF4-FFF2-40B4-BE49-F238E27FC236}">
                    <a16:creationId xmlns:a16="http://schemas.microsoft.com/office/drawing/2014/main" id="{A0A95919-2BBF-4BB7-BC9A-8735BC408791}"/>
                  </a:ext>
                </a:extLst>
              </p:cNvPr>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108621" y="3586579"/>
                <a:ext cx="1015847" cy="1015847"/>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6" descr="Weird mystery of watery plumes on Europa may hint at 'stealth ...">
                <a:extLst>
                  <a:ext uri="{FF2B5EF4-FFF2-40B4-BE49-F238E27FC236}">
                    <a16:creationId xmlns:a16="http://schemas.microsoft.com/office/drawing/2014/main" id="{FAD5F2BD-4352-4063-9241-97E4177BC132}"/>
                  </a:ext>
                </a:extLst>
              </p:cNvPr>
              <p:cNvPicPr>
                <a:picLocks noChangeAspect="1" noChangeArrowheads="1"/>
              </p:cNvPicPr>
              <p:nvPr/>
            </p:nvPicPr>
            <p:blipFill rotWithShape="1">
              <a:blip r:embed="rId13" cstate="print">
                <a:extLst>
                  <a:ext uri="{BEBA8EAE-BF5A-486C-A8C5-ECC9F3942E4B}">
                    <a14:imgProps xmlns:a14="http://schemas.microsoft.com/office/drawing/2010/main">
                      <a14:imgLayer r:embed="rId14">
                        <a14:imgEffect>
                          <a14:backgroundRemoval t="11070" b="59666" l="62640" r="76379"/>
                        </a14:imgEffect>
                      </a14:imgLayer>
                    </a14:imgProps>
                  </a:ext>
                  <a:ext uri="{28A0092B-C50C-407E-A947-70E740481C1C}">
                    <a14:useLocalDpi xmlns:a14="http://schemas.microsoft.com/office/drawing/2010/main" val="0"/>
                  </a:ext>
                </a:extLst>
              </a:blip>
              <a:srcRect l="60923" t="4995" r="21904" b="34260"/>
              <a:stretch/>
            </p:blipFill>
            <p:spPr bwMode="auto">
              <a:xfrm>
                <a:off x="7428289" y="3298913"/>
                <a:ext cx="352837" cy="703469"/>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2" descr="Europa (moon) - Wikipedia">
                <a:extLst>
                  <a:ext uri="{FF2B5EF4-FFF2-40B4-BE49-F238E27FC236}">
                    <a16:creationId xmlns:a16="http://schemas.microsoft.com/office/drawing/2014/main" id="{E6936631-866B-4B9A-8C64-71DA84D8F412}"/>
                  </a:ext>
                </a:extLst>
              </p:cNvPr>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8725836" y="3638802"/>
                <a:ext cx="1015847" cy="1015847"/>
              </a:xfrm>
              <a:prstGeom prst="rect">
                <a:avLst/>
              </a:prstGeom>
              <a:noFill/>
              <a:extLst>
                <a:ext uri="{909E8E84-426E-40DD-AFC4-6F175D3DCCD1}">
                  <a14:hiddenFill xmlns:a14="http://schemas.microsoft.com/office/drawing/2010/main">
                    <a:solidFill>
                      <a:srgbClr val="FFFFFF"/>
                    </a:solidFill>
                  </a14:hiddenFill>
                </a:ext>
              </a:extLst>
            </p:spPr>
          </p:pic>
          <p:pic>
            <p:nvPicPr>
              <p:cNvPr id="97" name="Picture 96" descr="A close up of a screen&#10;&#10;Description automatically generated">
                <a:extLst>
                  <a:ext uri="{FF2B5EF4-FFF2-40B4-BE49-F238E27FC236}">
                    <a16:creationId xmlns:a16="http://schemas.microsoft.com/office/drawing/2014/main" id="{CCCD6359-1047-4512-A77F-D96CFF0723B9}"/>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17444383" flipH="1">
                <a:off x="8660931" y="3552895"/>
                <a:ext cx="234155" cy="297239"/>
              </a:xfrm>
              <a:prstGeom prst="rect">
                <a:avLst/>
              </a:prstGeom>
            </p:spPr>
          </p:pic>
          <p:pic>
            <p:nvPicPr>
              <p:cNvPr id="98" name="Picture 97" descr="A close up of a screen&#10;&#10;Description automatically generated">
                <a:extLst>
                  <a:ext uri="{FF2B5EF4-FFF2-40B4-BE49-F238E27FC236}">
                    <a16:creationId xmlns:a16="http://schemas.microsoft.com/office/drawing/2014/main" id="{DD3FF25B-87D2-4A8F-A178-4929AD5DF72C}"/>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17444383" flipH="1">
                <a:off x="9431101" y="3562503"/>
                <a:ext cx="189663" cy="240760"/>
              </a:xfrm>
              <a:prstGeom prst="rect">
                <a:avLst/>
              </a:prstGeom>
            </p:spPr>
          </p:pic>
          <p:pic>
            <p:nvPicPr>
              <p:cNvPr id="99" name="Picture 98" descr="A close up of a screen&#10;&#10;Description automatically generated">
                <a:extLst>
                  <a:ext uri="{FF2B5EF4-FFF2-40B4-BE49-F238E27FC236}">
                    <a16:creationId xmlns:a16="http://schemas.microsoft.com/office/drawing/2014/main" id="{C5F11F25-6CEF-4EAB-8169-B4FF1516143C}"/>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17444383" flipH="1">
                <a:off x="9537713" y="4440733"/>
                <a:ext cx="160526" cy="203773"/>
              </a:xfrm>
              <a:prstGeom prst="rect">
                <a:avLst/>
              </a:prstGeom>
            </p:spPr>
          </p:pic>
          <p:pic>
            <p:nvPicPr>
              <p:cNvPr id="100" name="Picture 99" descr="A close up of a screen&#10;&#10;Description automatically generated">
                <a:extLst>
                  <a:ext uri="{FF2B5EF4-FFF2-40B4-BE49-F238E27FC236}">
                    <a16:creationId xmlns:a16="http://schemas.microsoft.com/office/drawing/2014/main" id="{29781784-F055-47E6-A278-1C44B27B6B02}"/>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rot="17444383" flipH="1">
                <a:off x="8971954" y="4583318"/>
                <a:ext cx="219913" cy="279160"/>
              </a:xfrm>
              <a:prstGeom prst="rect">
                <a:avLst/>
              </a:prstGeom>
            </p:spPr>
          </p:pic>
          <p:pic>
            <p:nvPicPr>
              <p:cNvPr id="101" name="Picture 6" descr="Weird mystery of watery plumes on Europa may hint at 'stealth ...">
                <a:extLst>
                  <a:ext uri="{FF2B5EF4-FFF2-40B4-BE49-F238E27FC236}">
                    <a16:creationId xmlns:a16="http://schemas.microsoft.com/office/drawing/2014/main" id="{49DE2AF2-A345-43BA-BF4E-C6171F6650A7}"/>
                  </a:ext>
                </a:extLst>
              </p:cNvPr>
              <p:cNvPicPr>
                <a:picLocks noChangeAspect="1" noChangeArrowheads="1"/>
              </p:cNvPicPr>
              <p:nvPr/>
            </p:nvPicPr>
            <p:blipFill rotWithShape="1">
              <a:blip r:embed="rId19" cstate="print">
                <a:extLst>
                  <a:ext uri="{BEBA8EAE-BF5A-486C-A8C5-ECC9F3942E4B}">
                    <a14:imgProps xmlns:a14="http://schemas.microsoft.com/office/drawing/2010/main">
                      <a14:imgLayer r:embed="rId20">
                        <a14:imgEffect>
                          <a14:backgroundRemoval t="11070" b="59666" l="62640" r="76379"/>
                        </a14:imgEffect>
                      </a14:imgLayer>
                    </a14:imgProps>
                  </a:ext>
                  <a:ext uri="{28A0092B-C50C-407E-A947-70E740481C1C}">
                    <a14:useLocalDpi xmlns:a14="http://schemas.microsoft.com/office/drawing/2010/main" val="0"/>
                  </a:ext>
                </a:extLst>
              </a:blip>
              <a:srcRect l="60923" t="4995" r="21904" b="34260"/>
              <a:stretch/>
            </p:blipFill>
            <p:spPr bwMode="auto">
              <a:xfrm>
                <a:off x="9012873" y="3551567"/>
                <a:ext cx="345263" cy="688368"/>
              </a:xfrm>
              <a:prstGeom prst="rect">
                <a:avLst/>
              </a:prstGeom>
              <a:noFill/>
              <a:extLst>
                <a:ext uri="{909E8E84-426E-40DD-AFC4-6F175D3DCCD1}">
                  <a14:hiddenFill xmlns:a14="http://schemas.microsoft.com/office/drawing/2010/main">
                    <a:solidFill>
                      <a:srgbClr val="FFFFFF"/>
                    </a:solidFill>
                  </a14:hiddenFill>
                </a:ext>
              </a:extLst>
            </p:spPr>
          </p:pic>
          <p:cxnSp>
            <p:nvCxnSpPr>
              <p:cNvPr id="102" name="Straight Arrow Connector 101">
                <a:extLst>
                  <a:ext uri="{FF2B5EF4-FFF2-40B4-BE49-F238E27FC236}">
                    <a16:creationId xmlns:a16="http://schemas.microsoft.com/office/drawing/2014/main" id="{670B840E-0807-482F-86F2-A116B6A4E52A}"/>
                  </a:ext>
                </a:extLst>
              </p:cNvPr>
              <p:cNvCxnSpPr>
                <a:stCxn id="97" idx="2"/>
              </p:cNvCxnSpPr>
              <p:nvPr/>
            </p:nvCxnSpPr>
            <p:spPr>
              <a:xfrm flipV="1">
                <a:off x="8916997" y="3701514"/>
                <a:ext cx="268507" cy="52631"/>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03" name="Straight Arrow Connector 102">
                <a:extLst>
                  <a:ext uri="{FF2B5EF4-FFF2-40B4-BE49-F238E27FC236}">
                    <a16:creationId xmlns:a16="http://schemas.microsoft.com/office/drawing/2014/main" id="{69C75E0D-D664-480A-A9AD-4C8F1A94D650}"/>
                  </a:ext>
                </a:extLst>
              </p:cNvPr>
              <p:cNvCxnSpPr>
                <a:cxnSpLocks/>
                <a:stCxn id="98" idx="3"/>
              </p:cNvCxnSpPr>
              <p:nvPr/>
            </p:nvCxnSpPr>
            <p:spPr>
              <a:xfrm flipH="1">
                <a:off x="9185504" y="3771569"/>
                <a:ext cx="306846" cy="11356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4" name="Straight Arrow Connector 103">
                <a:extLst>
                  <a:ext uri="{FF2B5EF4-FFF2-40B4-BE49-F238E27FC236}">
                    <a16:creationId xmlns:a16="http://schemas.microsoft.com/office/drawing/2014/main" id="{9FF80324-75F6-4296-81D1-E85BDEE807C5}"/>
                  </a:ext>
                </a:extLst>
              </p:cNvPr>
              <p:cNvCxnSpPr>
                <a:stCxn id="100" idx="3"/>
              </p:cNvCxnSpPr>
              <p:nvPr/>
            </p:nvCxnSpPr>
            <p:spPr>
              <a:xfrm flipV="1">
                <a:off x="9042972" y="3957874"/>
                <a:ext cx="142532" cy="86785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AB15FC94-D229-4258-A68E-2410E523052D}"/>
                  </a:ext>
                </a:extLst>
              </p:cNvPr>
              <p:cNvCxnSpPr>
                <a:stCxn id="99" idx="3"/>
              </p:cNvCxnSpPr>
              <p:nvPr/>
            </p:nvCxnSpPr>
            <p:spPr>
              <a:xfrm flipH="1" flipV="1">
                <a:off x="9190936" y="3814199"/>
                <a:ext cx="398617" cy="80348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6" name="Arc 105">
                <a:extLst>
                  <a:ext uri="{FF2B5EF4-FFF2-40B4-BE49-F238E27FC236}">
                    <a16:creationId xmlns:a16="http://schemas.microsoft.com/office/drawing/2014/main" id="{BBC35E96-4C61-4399-9352-EEB9684E3719}"/>
                  </a:ext>
                </a:extLst>
              </p:cNvPr>
              <p:cNvSpPr/>
              <p:nvPr/>
            </p:nvSpPr>
            <p:spPr>
              <a:xfrm rot="174200">
                <a:off x="6172976" y="2721392"/>
                <a:ext cx="341592" cy="1015847"/>
              </a:xfrm>
              <a:prstGeom prst="arc">
                <a:avLst>
                  <a:gd name="adj1" fmla="val 17770561"/>
                  <a:gd name="adj2" fmla="val 4281716"/>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107" name="Picture 106" descr="A close up of a screen&#10;&#10;Description automatically generated">
                <a:extLst>
                  <a:ext uri="{FF2B5EF4-FFF2-40B4-BE49-F238E27FC236}">
                    <a16:creationId xmlns:a16="http://schemas.microsoft.com/office/drawing/2014/main" id="{167A6049-688A-4F7E-A37B-1E912081848E}"/>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rot="20488617" flipH="1">
                <a:off x="10694382" y="3973826"/>
                <a:ext cx="529296" cy="671894"/>
              </a:xfrm>
              <a:prstGeom prst="rect">
                <a:avLst/>
              </a:prstGeom>
            </p:spPr>
          </p:pic>
          <p:pic>
            <p:nvPicPr>
              <p:cNvPr id="108" name="Picture 8" descr="Cisco extends Ericsson partnership with WiFi package | Network World">
                <a:extLst>
                  <a:ext uri="{FF2B5EF4-FFF2-40B4-BE49-F238E27FC236}">
                    <a16:creationId xmlns:a16="http://schemas.microsoft.com/office/drawing/2014/main" id="{161A41D4-B359-43C0-B90B-0B936708F3DA}"/>
                  </a:ext>
                </a:extLst>
              </p:cNvPr>
              <p:cNvPicPr>
                <a:picLocks noChangeAspect="1" noChangeArrowheads="1"/>
              </p:cNvPicPr>
              <p:nvPr/>
            </p:nvPicPr>
            <p:blipFill rotWithShape="1">
              <a:blip r:embed="rId22" cstate="print">
                <a:extLst>
                  <a:ext uri="{BEBA8EAE-BF5A-486C-A8C5-ECC9F3942E4B}">
                    <a14:imgProps xmlns:a14="http://schemas.microsoft.com/office/drawing/2010/main">
                      <a14:imgLayer r:embed="rId23">
                        <a14:imgEffect>
                          <a14:backgroundRemoval t="10000" b="90000" l="10000" r="90000">
                            <a14:foregroundMark x1="32833" y1="46963" x2="44083" y2="34519"/>
                            <a14:foregroundMark x1="44083" y1="34519" x2="49167" y2="33778"/>
                            <a14:foregroundMark x1="49167" y1="33778" x2="63833" y2="40444"/>
                            <a14:foregroundMark x1="63833" y1="40444" x2="67250" y2="48000"/>
                            <a14:foregroundMark x1="40583" y1="59556" x2="45917" y2="54815"/>
                            <a14:foregroundMark x1="45917" y1="54815" x2="51000" y2="53333"/>
                            <a14:foregroundMark x1="51000" y1="53333" x2="55833" y2="54222"/>
                            <a14:foregroundMark x1="55833" y1="54222" x2="59583" y2="60000"/>
                            <a14:foregroundMark x1="51000" y1="73926" x2="52417" y2="81333"/>
                            <a14:foregroundMark x1="52417" y1="81333" x2="50500" y2="72444"/>
                          </a14:backgroundRemoval>
                        </a14:imgEffect>
                      </a14:imgLayer>
                    </a14:imgProps>
                  </a:ext>
                  <a:ext uri="{28A0092B-C50C-407E-A947-70E740481C1C}">
                    <a14:useLocalDpi xmlns:a14="http://schemas.microsoft.com/office/drawing/2010/main" val="0"/>
                  </a:ext>
                </a:extLst>
              </a:blip>
              <a:srcRect l="22394" t="9094" r="21787" b="9852"/>
              <a:stretch/>
            </p:blipFill>
            <p:spPr bwMode="auto">
              <a:xfrm rot="1225903" flipH="1">
                <a:off x="10774060" y="3568779"/>
                <a:ext cx="496543" cy="405581"/>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81" name="TextBox 80">
            <a:extLst>
              <a:ext uri="{FF2B5EF4-FFF2-40B4-BE49-F238E27FC236}">
                <a16:creationId xmlns:a16="http://schemas.microsoft.com/office/drawing/2014/main" id="{8BAED887-0EB3-4F5A-A2DB-2675C01B6628}"/>
              </a:ext>
            </a:extLst>
          </p:cNvPr>
          <p:cNvSpPr txBox="1"/>
          <p:nvPr/>
        </p:nvSpPr>
        <p:spPr>
          <a:xfrm>
            <a:off x="6011055" y="2057583"/>
            <a:ext cx="3886200" cy="461665"/>
          </a:xfrm>
          <a:prstGeom prst="rect">
            <a:avLst/>
          </a:prstGeom>
          <a:noFill/>
        </p:spPr>
        <p:txBody>
          <a:bodyPr wrap="square" rtlCol="0">
            <a:spAutoFit/>
          </a:bodyPr>
          <a:lstStyle/>
          <a:p>
            <a:r>
              <a:rPr lang="en-US" sz="2400" dirty="0">
                <a:solidFill>
                  <a:schemeClr val="bg1"/>
                </a:solidFill>
                <a:latin typeface="Arial Black" panose="020B0A04020102020204" pitchFamily="34" charset="0"/>
              </a:rPr>
              <a:t>Concept of operation</a:t>
            </a:r>
            <a:endParaRPr lang="en-US" dirty="0">
              <a:solidFill>
                <a:schemeClr val="bg1"/>
              </a:solidFill>
              <a:latin typeface="Arial Black" panose="020B0A04020102020204" pitchFamily="34" charset="0"/>
            </a:endParaRPr>
          </a:p>
        </p:txBody>
      </p:sp>
      <mc:AlternateContent xmlns:mc="http://schemas.openxmlformats.org/markup-compatibility/2006" xmlns:a14="http://schemas.microsoft.com/office/drawing/2010/main">
        <mc:Choice Requires="a14">
          <p:sp>
            <p:nvSpPr>
              <p:cNvPr id="1024" name="TextBox 1023">
                <a:extLst>
                  <a:ext uri="{FF2B5EF4-FFF2-40B4-BE49-F238E27FC236}">
                    <a16:creationId xmlns:a16="http://schemas.microsoft.com/office/drawing/2014/main" id="{7A618C55-0CC2-4C84-A0DD-ECBF9F08E2ED}"/>
                  </a:ext>
                </a:extLst>
              </p:cNvPr>
              <p:cNvSpPr txBox="1"/>
              <p:nvPr/>
            </p:nvSpPr>
            <p:spPr>
              <a:xfrm>
                <a:off x="450850" y="12241011"/>
                <a:ext cx="7595656" cy="3537763"/>
              </a:xfrm>
              <a:prstGeom prst="rect">
                <a:avLst/>
              </a:prstGeom>
              <a:noFill/>
            </p:spPr>
            <p:txBody>
              <a:bodyPr wrap="square" rtlCol="0">
                <a:spAutoFit/>
              </a:bodyPr>
              <a:lstStyle/>
              <a:p>
                <a:r>
                  <a:rPr lang="es-ES" sz="2400" dirty="0" err="1">
                    <a:solidFill>
                      <a:schemeClr val="bg1"/>
                    </a:solidFill>
                    <a:latin typeface="Arial Black" panose="020B0A04020102020204" pitchFamily="34" charset="0"/>
                  </a:rPr>
                  <a:t>Plume</a:t>
                </a:r>
                <a:r>
                  <a:rPr lang="es-ES" sz="2400" dirty="0">
                    <a:solidFill>
                      <a:schemeClr val="bg1"/>
                    </a:solidFill>
                    <a:latin typeface="Arial Black" panose="020B0A04020102020204" pitchFamily="34" charset="0"/>
                  </a:rPr>
                  <a:t> </a:t>
                </a:r>
                <a:r>
                  <a:rPr lang="es-ES" sz="2400" dirty="0" err="1">
                    <a:solidFill>
                      <a:schemeClr val="bg1"/>
                    </a:solidFill>
                    <a:latin typeface="Arial Black" panose="020B0A04020102020204" pitchFamily="34" charset="0"/>
                  </a:rPr>
                  <a:t>modeling</a:t>
                </a:r>
                <a:endParaRPr lang="es-ES" sz="2400" dirty="0">
                  <a:solidFill>
                    <a:schemeClr val="bg1"/>
                  </a:solidFill>
                  <a:latin typeface="Arial Black" panose="020B0A04020102020204" pitchFamily="34" charset="0"/>
                </a:endParaRPr>
              </a:p>
              <a:p>
                <a:r>
                  <a:rPr lang="en-US" dirty="0">
                    <a:solidFill>
                      <a:schemeClr val="bg1"/>
                    </a:solidFill>
                  </a:rPr>
                  <a:t>Plumes are modeled based on the data we have from Enceladus. [1] and [2] provide the following probability distribution function (PDF)</a:t>
                </a:r>
              </a:p>
              <a:p>
                <a:pPr/>
                <a14:m>
                  <m:oMathPara xmlns:m="http://schemas.openxmlformats.org/officeDocument/2006/math">
                    <m:oMathParaPr>
                      <m:jc m:val="centerGroup"/>
                    </m:oMathParaPr>
                    <m:oMath xmlns:m="http://schemas.openxmlformats.org/officeDocument/2006/math">
                      <m:r>
                        <a:rPr lang="en-US" i="1" smtClean="0">
                          <a:solidFill>
                            <a:schemeClr val="bg1"/>
                          </a:solidFill>
                          <a:latin typeface="Cambria Math" panose="02040503050406030204" pitchFamily="18" charset="0"/>
                        </a:rPr>
                        <m:t>𝑝</m:t>
                      </m:r>
                      <m:d>
                        <m:dPr>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𝑣</m:t>
                          </m:r>
                        </m:e>
                        <m:e>
                          <m:r>
                            <a:rPr lang="en-US" i="1">
                              <a:solidFill>
                                <a:schemeClr val="bg1"/>
                              </a:solidFill>
                              <a:latin typeface="Cambria Math" panose="02040503050406030204" pitchFamily="18" charset="0"/>
                            </a:rPr>
                            <m:t>𝑟</m:t>
                          </m:r>
                        </m:e>
                      </m:d>
                      <m:r>
                        <a:rPr lang="en-US" i="1">
                          <a:solidFill>
                            <a:schemeClr val="bg1"/>
                          </a:solidFill>
                          <a:latin typeface="Cambria Math" panose="02040503050406030204" pitchFamily="18" charset="0"/>
                        </a:rPr>
                        <m:t>=</m:t>
                      </m:r>
                      <m:d>
                        <m:dPr>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1+</m:t>
                          </m:r>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𝑟</m:t>
                              </m:r>
                            </m:num>
                            <m:den>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𝑟</m:t>
                                  </m:r>
                                </m:e>
                                <m:sub>
                                  <m:r>
                                    <a:rPr lang="en-US" i="1">
                                      <a:solidFill>
                                        <a:schemeClr val="bg1"/>
                                      </a:solidFill>
                                      <a:latin typeface="Cambria Math" panose="02040503050406030204" pitchFamily="18" charset="0"/>
                                    </a:rPr>
                                    <m:t>𝑐</m:t>
                                  </m:r>
                                </m:sub>
                              </m:sSub>
                            </m:den>
                          </m:f>
                        </m:e>
                      </m:d>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𝑟</m:t>
                          </m:r>
                        </m:num>
                        <m:den>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𝑟</m:t>
                              </m:r>
                            </m:e>
                            <m:sub>
                              <m:r>
                                <a:rPr lang="en-US" i="1">
                                  <a:solidFill>
                                    <a:schemeClr val="bg1"/>
                                  </a:solidFill>
                                  <a:latin typeface="Cambria Math" panose="02040503050406030204" pitchFamily="18" charset="0"/>
                                </a:rPr>
                                <m:t>𝑐</m:t>
                              </m:r>
                            </m:sub>
                          </m:sSub>
                        </m:den>
                      </m:f>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𝑣</m:t>
                          </m:r>
                        </m:num>
                        <m:den>
                          <m:sSubSup>
                            <m:sSubSupPr>
                              <m:ctrlPr>
                                <a:rPr lang="en-US" i="1">
                                  <a:solidFill>
                                    <a:schemeClr val="bg1"/>
                                  </a:solidFill>
                                  <a:latin typeface="Cambria Math" panose="02040503050406030204" pitchFamily="18" charset="0"/>
                                </a:rPr>
                              </m:ctrlPr>
                            </m:sSubSupPr>
                            <m:e>
                              <m:r>
                                <a:rPr lang="en-US" i="1">
                                  <a:solidFill>
                                    <a:schemeClr val="bg1"/>
                                  </a:solidFill>
                                  <a:latin typeface="Cambria Math" panose="02040503050406030204" pitchFamily="18" charset="0"/>
                                </a:rPr>
                                <m:t>𝑣</m:t>
                              </m:r>
                            </m:e>
                            <m:sub>
                              <m:r>
                                <a:rPr lang="en-US" i="1">
                                  <a:solidFill>
                                    <a:schemeClr val="bg1"/>
                                  </a:solidFill>
                                  <a:latin typeface="Cambria Math" panose="02040503050406030204" pitchFamily="18" charset="0"/>
                                </a:rPr>
                                <m:t>𝑔𝑎𝑠</m:t>
                              </m:r>
                            </m:sub>
                            <m:sup>
                              <m:r>
                                <a:rPr lang="en-US" i="1">
                                  <a:solidFill>
                                    <a:schemeClr val="bg1"/>
                                  </a:solidFill>
                                  <a:latin typeface="Cambria Math" panose="02040503050406030204" pitchFamily="18" charset="0"/>
                                </a:rPr>
                                <m:t>2</m:t>
                              </m:r>
                            </m:sup>
                          </m:sSubSup>
                        </m:den>
                      </m:f>
                      <m:sSup>
                        <m:sSupPr>
                          <m:ctrlPr>
                            <a:rPr lang="en-US" i="1">
                              <a:solidFill>
                                <a:schemeClr val="bg1"/>
                              </a:solidFill>
                              <a:latin typeface="Cambria Math" panose="02040503050406030204" pitchFamily="18" charset="0"/>
                            </a:rPr>
                          </m:ctrlPr>
                        </m:sSupPr>
                        <m:e>
                          <m:d>
                            <m:dPr>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1−</m:t>
                              </m:r>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𝑣</m:t>
                                  </m:r>
                                </m:num>
                                <m:den>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𝑣</m:t>
                                      </m:r>
                                    </m:e>
                                    <m:sub>
                                      <m:r>
                                        <a:rPr lang="en-US" i="1">
                                          <a:solidFill>
                                            <a:schemeClr val="bg1"/>
                                          </a:solidFill>
                                          <a:latin typeface="Cambria Math" panose="02040503050406030204" pitchFamily="18" charset="0"/>
                                        </a:rPr>
                                        <m:t>𝑔𝑎𝑠</m:t>
                                      </m:r>
                                    </m:sub>
                                  </m:sSub>
                                </m:den>
                              </m:f>
                            </m:e>
                          </m:d>
                        </m:e>
                        <m:sup>
                          <m:d>
                            <m:dPr>
                              <m:begChr m:val="{"/>
                              <m:endChr m:val="}"/>
                              <m:ctrlPr>
                                <a:rPr lang="en-US" i="1">
                                  <a:solidFill>
                                    <a:schemeClr val="bg1"/>
                                  </a:solidFill>
                                  <a:latin typeface="Cambria Math" panose="02040503050406030204" pitchFamily="18" charset="0"/>
                                </a:rPr>
                              </m:ctrlPr>
                            </m:dPr>
                            <m:e>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𝑟</m:t>
                                  </m:r>
                                </m:num>
                                <m:den>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𝑟</m:t>
                                      </m:r>
                                    </m:e>
                                    <m:sub>
                                      <m:r>
                                        <a:rPr lang="en-US" i="1">
                                          <a:solidFill>
                                            <a:schemeClr val="bg1"/>
                                          </a:solidFill>
                                          <a:latin typeface="Cambria Math" panose="02040503050406030204" pitchFamily="18" charset="0"/>
                                        </a:rPr>
                                        <m:t>𝑐</m:t>
                                      </m:r>
                                    </m:sub>
                                  </m:sSub>
                                </m:den>
                              </m:f>
                              <m:r>
                                <a:rPr lang="en-US" i="1">
                                  <a:solidFill>
                                    <a:schemeClr val="bg1"/>
                                  </a:solidFill>
                                  <a:latin typeface="Cambria Math" panose="02040503050406030204" pitchFamily="18" charset="0"/>
                                </a:rPr>
                                <m:t>−1</m:t>
                              </m:r>
                            </m:e>
                          </m:d>
                        </m:sup>
                      </m:sSup>
                    </m:oMath>
                  </m:oMathPara>
                </a14:m>
                <a:endParaRPr lang="en-US" dirty="0">
                  <a:solidFill>
                    <a:schemeClr val="bg1"/>
                  </a:solidFill>
                </a:endParaRPr>
              </a:p>
              <a:p>
                <a:r>
                  <a:rPr lang="en-US" dirty="0">
                    <a:solidFill>
                      <a:schemeClr val="bg1"/>
                    </a:solidFill>
                  </a:rPr>
                  <a:t>And for the particle trajectory around Jupiter,</a:t>
                </a:r>
              </a:p>
              <a:p>
                <a:pPr/>
                <a14:m>
                  <m:oMathPara xmlns:m="http://schemas.openxmlformats.org/officeDocument/2006/math">
                    <m:oMathParaPr>
                      <m:jc m:val="centerGroup"/>
                    </m:oMathParaPr>
                    <m:oMath xmlns:m="http://schemas.openxmlformats.org/officeDocument/2006/math">
                      <m:acc>
                        <m:accPr>
                          <m:chr m:val="̈"/>
                          <m:ctrlPr>
                            <a:rPr lang="en-US" i="1" smtClean="0">
                              <a:solidFill>
                                <a:schemeClr val="bg1"/>
                              </a:solidFill>
                              <a:latin typeface="Cambria Math" panose="02040503050406030204" pitchFamily="18" charset="0"/>
                            </a:rPr>
                          </m:ctrlPr>
                        </m:accPr>
                        <m:e>
                          <m:r>
                            <a:rPr lang="en-US" b="1" i="1">
                              <a:solidFill>
                                <a:schemeClr val="bg1"/>
                              </a:solidFill>
                              <a:latin typeface="Cambria Math" panose="02040503050406030204" pitchFamily="18" charset="0"/>
                            </a:rPr>
                            <m:t>𝒓</m:t>
                          </m:r>
                        </m:e>
                      </m:acc>
                      <m:r>
                        <a:rPr lang="en-US" i="1">
                          <a:solidFill>
                            <a:schemeClr val="bg1"/>
                          </a:solidFill>
                          <a:latin typeface="Cambria Math" panose="02040503050406030204" pitchFamily="18" charset="0"/>
                        </a:rPr>
                        <m:t>=</m:t>
                      </m:r>
                      <m:r>
                        <a:rPr lang="en-US" b="1" i="1">
                          <a:solidFill>
                            <a:schemeClr val="bg1"/>
                          </a:solidFill>
                          <a:latin typeface="Cambria Math" panose="02040503050406030204" pitchFamily="18" charset="0"/>
                        </a:rPr>
                        <m:t>−</m:t>
                      </m:r>
                      <m:f>
                        <m:fPr>
                          <m:ctrlPr>
                            <a:rPr lang="en-US" i="1">
                              <a:solidFill>
                                <a:schemeClr val="bg1"/>
                              </a:solidFill>
                              <a:latin typeface="Cambria Math" panose="02040503050406030204" pitchFamily="18" charset="0"/>
                            </a:rPr>
                          </m:ctrlPr>
                        </m:fPr>
                        <m:num>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𝜇</m:t>
                              </m:r>
                            </m:e>
                            <m:sub>
                              <m:r>
                                <a:rPr lang="en-US" i="1">
                                  <a:solidFill>
                                    <a:schemeClr val="bg1"/>
                                  </a:solidFill>
                                  <a:latin typeface="Cambria Math" panose="02040503050406030204" pitchFamily="18" charset="0"/>
                                </a:rPr>
                                <m:t>𝐽</m:t>
                              </m:r>
                            </m:sub>
                          </m:sSub>
                        </m:num>
                        <m:den>
                          <m:sSup>
                            <m:sSupPr>
                              <m:ctrlPr>
                                <a:rPr lang="en-US" i="1">
                                  <a:solidFill>
                                    <a:schemeClr val="bg1"/>
                                  </a:solidFill>
                                  <a:latin typeface="Cambria Math" panose="02040503050406030204" pitchFamily="18" charset="0"/>
                                </a:rPr>
                              </m:ctrlPr>
                            </m:sSupPr>
                            <m:e>
                              <m:d>
                                <m:dPr>
                                  <m:begChr m:val="|"/>
                                  <m:endChr m:val="|"/>
                                  <m:ctrlPr>
                                    <a:rPr lang="en-US" i="1">
                                      <a:solidFill>
                                        <a:schemeClr val="bg1"/>
                                      </a:solidFill>
                                      <a:latin typeface="Cambria Math" panose="02040503050406030204" pitchFamily="18" charset="0"/>
                                    </a:rPr>
                                  </m:ctrlPr>
                                </m:dPr>
                                <m:e>
                                  <m:r>
                                    <a:rPr lang="en-US" b="1" i="1">
                                      <a:solidFill>
                                        <a:schemeClr val="bg1"/>
                                      </a:solidFill>
                                      <a:latin typeface="Cambria Math" panose="02040503050406030204" pitchFamily="18" charset="0"/>
                                    </a:rPr>
                                    <m:t>𝒓</m:t>
                                  </m:r>
                                </m:e>
                              </m:d>
                            </m:e>
                            <m:sup>
                              <m:r>
                                <a:rPr lang="en-US" i="1">
                                  <a:solidFill>
                                    <a:schemeClr val="bg1"/>
                                  </a:solidFill>
                                  <a:latin typeface="Cambria Math" panose="02040503050406030204" pitchFamily="18" charset="0"/>
                                </a:rPr>
                                <m:t>5</m:t>
                              </m:r>
                            </m:sup>
                          </m:sSup>
                        </m:den>
                      </m:f>
                      <m:d>
                        <m:dPr>
                          <m:begChr m:val="{"/>
                          <m:endChr m:val="}"/>
                          <m:ctrlPr>
                            <a:rPr lang="en-US" i="1">
                              <a:solidFill>
                                <a:schemeClr val="bg1"/>
                              </a:solidFill>
                              <a:latin typeface="Cambria Math" panose="02040503050406030204" pitchFamily="18" charset="0"/>
                            </a:rPr>
                          </m:ctrlPr>
                        </m:dPr>
                        <m:e>
                          <m:d>
                            <m:dPr>
                              <m:begChr m:val="["/>
                              <m:endChr m:val="]"/>
                              <m:ctrlPr>
                                <a:rPr lang="en-US" i="1">
                                  <a:solidFill>
                                    <a:schemeClr val="bg1"/>
                                  </a:solidFill>
                                  <a:latin typeface="Cambria Math" panose="02040503050406030204" pitchFamily="18" charset="0"/>
                                </a:rPr>
                              </m:ctrlPr>
                            </m:dPr>
                            <m:e>
                              <m:sSup>
                                <m:sSupPr>
                                  <m:ctrlPr>
                                    <a:rPr lang="en-US" i="1">
                                      <a:solidFill>
                                        <a:schemeClr val="bg1"/>
                                      </a:solidFill>
                                      <a:latin typeface="Cambria Math" panose="02040503050406030204" pitchFamily="18" charset="0"/>
                                    </a:rPr>
                                  </m:ctrlPr>
                                </m:sSupPr>
                                <m:e>
                                  <m:d>
                                    <m:dPr>
                                      <m:begChr m:val="|"/>
                                      <m:endChr m:val="|"/>
                                      <m:ctrlPr>
                                        <a:rPr lang="en-US" i="1">
                                          <a:solidFill>
                                            <a:schemeClr val="bg1"/>
                                          </a:solidFill>
                                          <a:latin typeface="Cambria Math" panose="02040503050406030204" pitchFamily="18" charset="0"/>
                                        </a:rPr>
                                      </m:ctrlPr>
                                    </m:dPr>
                                    <m:e>
                                      <m:r>
                                        <a:rPr lang="en-US" b="1" i="1">
                                          <a:solidFill>
                                            <a:schemeClr val="bg1"/>
                                          </a:solidFill>
                                          <a:latin typeface="Cambria Math" panose="02040503050406030204" pitchFamily="18" charset="0"/>
                                        </a:rPr>
                                        <m:t>𝒓</m:t>
                                      </m:r>
                                    </m:e>
                                  </m:d>
                                </m:e>
                                <m:sup>
                                  <m:r>
                                    <a:rPr lang="en-US" i="1">
                                      <a:solidFill>
                                        <a:schemeClr val="bg1"/>
                                      </a:solidFill>
                                      <a:latin typeface="Cambria Math" panose="02040503050406030204" pitchFamily="18" charset="0"/>
                                    </a:rPr>
                                    <m:t>2</m:t>
                                  </m:r>
                                </m:sup>
                              </m:sSup>
                              <m:r>
                                <a:rPr lang="en-US" i="1">
                                  <a:solidFill>
                                    <a:schemeClr val="bg1"/>
                                  </a:solidFill>
                                  <a:latin typeface="Cambria Math" panose="02040503050406030204" pitchFamily="18" charset="0"/>
                                </a:rPr>
                                <m:t>−</m:t>
                              </m:r>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3</m:t>
                                  </m:r>
                                </m:num>
                                <m:den>
                                  <m:r>
                                    <a:rPr lang="en-US" i="1">
                                      <a:solidFill>
                                        <a:schemeClr val="bg1"/>
                                      </a:solidFill>
                                      <a:latin typeface="Cambria Math" panose="02040503050406030204" pitchFamily="18" charset="0"/>
                                    </a:rPr>
                                    <m:t>2</m:t>
                                  </m:r>
                                </m:den>
                              </m:f>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𝐽</m:t>
                                  </m:r>
                                </m:e>
                                <m:sub>
                                  <m:r>
                                    <a:rPr lang="en-US" i="1">
                                      <a:solidFill>
                                        <a:schemeClr val="bg1"/>
                                      </a:solidFill>
                                      <a:latin typeface="Cambria Math" panose="02040503050406030204" pitchFamily="18" charset="0"/>
                                    </a:rPr>
                                    <m:t>2</m:t>
                                  </m:r>
                                </m:sub>
                              </m:sSub>
                              <m:sSubSup>
                                <m:sSubSupPr>
                                  <m:ctrlPr>
                                    <a:rPr lang="en-US" i="1">
                                      <a:solidFill>
                                        <a:schemeClr val="bg1"/>
                                      </a:solidFill>
                                      <a:latin typeface="Cambria Math" panose="02040503050406030204" pitchFamily="18" charset="0"/>
                                    </a:rPr>
                                  </m:ctrlPr>
                                </m:sSubSupPr>
                                <m:e>
                                  <m:r>
                                    <a:rPr lang="en-US" i="1">
                                      <a:solidFill>
                                        <a:schemeClr val="bg1"/>
                                      </a:solidFill>
                                      <a:latin typeface="Cambria Math" panose="02040503050406030204" pitchFamily="18" charset="0"/>
                                    </a:rPr>
                                    <m:t>𝑅</m:t>
                                  </m:r>
                                </m:e>
                                <m:sub>
                                  <m:r>
                                    <a:rPr lang="en-US" i="1">
                                      <a:solidFill>
                                        <a:schemeClr val="bg1"/>
                                      </a:solidFill>
                                      <a:latin typeface="Cambria Math" panose="02040503050406030204" pitchFamily="18" charset="0"/>
                                    </a:rPr>
                                    <m:t>𝐽</m:t>
                                  </m:r>
                                </m:sub>
                                <m:sup>
                                  <m:r>
                                    <a:rPr lang="en-US" i="1">
                                      <a:solidFill>
                                        <a:schemeClr val="bg1"/>
                                      </a:solidFill>
                                      <a:latin typeface="Cambria Math" panose="02040503050406030204" pitchFamily="18" charset="0"/>
                                    </a:rPr>
                                    <m:t>2</m:t>
                                  </m:r>
                                </m:sup>
                              </m:sSubSup>
                              <m:d>
                                <m:dPr>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5</m:t>
                                  </m:r>
                                  <m:func>
                                    <m:funcPr>
                                      <m:ctrlPr>
                                        <a:rPr lang="en-US" i="1">
                                          <a:solidFill>
                                            <a:schemeClr val="bg1"/>
                                          </a:solidFill>
                                          <a:latin typeface="Cambria Math" panose="02040503050406030204" pitchFamily="18" charset="0"/>
                                        </a:rPr>
                                      </m:ctrlPr>
                                    </m:funcPr>
                                    <m:fName>
                                      <m:sSup>
                                        <m:sSupPr>
                                          <m:ctrlPr>
                                            <a:rPr lang="en-US" i="1">
                                              <a:solidFill>
                                                <a:schemeClr val="bg1"/>
                                              </a:solidFill>
                                              <a:latin typeface="Cambria Math" panose="02040503050406030204" pitchFamily="18" charset="0"/>
                                            </a:rPr>
                                          </m:ctrlPr>
                                        </m:sSupPr>
                                        <m:e>
                                          <m:r>
                                            <m:rPr>
                                              <m:sty m:val="p"/>
                                            </m:rPr>
                                            <a:rPr lang="en-US">
                                              <a:solidFill>
                                                <a:schemeClr val="bg1"/>
                                              </a:solidFill>
                                              <a:latin typeface="Cambria Math" panose="02040503050406030204" pitchFamily="18" charset="0"/>
                                            </a:rPr>
                                            <m:t>sin</m:t>
                                          </m:r>
                                        </m:e>
                                        <m:sup>
                                          <m:r>
                                            <a:rPr lang="en-US" i="1">
                                              <a:solidFill>
                                                <a:schemeClr val="bg1"/>
                                              </a:solidFill>
                                              <a:latin typeface="Cambria Math" panose="02040503050406030204" pitchFamily="18" charset="0"/>
                                            </a:rPr>
                                            <m:t>2</m:t>
                                          </m:r>
                                        </m:sup>
                                      </m:sSup>
                                    </m:fName>
                                    <m:e>
                                      <m:r>
                                        <a:rPr lang="en-US" i="1">
                                          <a:solidFill>
                                            <a:schemeClr val="bg1"/>
                                          </a:solidFill>
                                          <a:latin typeface="Cambria Math" panose="02040503050406030204" pitchFamily="18" charset="0"/>
                                        </a:rPr>
                                        <m:t>𝛿</m:t>
                                      </m:r>
                                    </m:e>
                                  </m:func>
                                  <m:r>
                                    <a:rPr lang="en-US" i="1">
                                      <a:solidFill>
                                        <a:schemeClr val="bg1"/>
                                      </a:solidFill>
                                      <a:latin typeface="Cambria Math" panose="02040503050406030204" pitchFamily="18" charset="0"/>
                                    </a:rPr>
                                    <m:t>−1</m:t>
                                  </m:r>
                                </m:e>
                              </m:d>
                            </m:e>
                          </m:d>
                          <m:r>
                            <a:rPr lang="en-US" b="1" i="1">
                              <a:solidFill>
                                <a:schemeClr val="bg1"/>
                              </a:solidFill>
                              <a:latin typeface="Cambria Math" panose="02040503050406030204" pitchFamily="18" charset="0"/>
                            </a:rPr>
                            <m:t>𝒓</m:t>
                          </m:r>
                          <m:r>
                            <a:rPr lang="en-US" b="1" i="1">
                              <a:solidFill>
                                <a:schemeClr val="bg1"/>
                              </a:solidFill>
                              <a:latin typeface="Cambria Math" panose="02040503050406030204" pitchFamily="18" charset="0"/>
                            </a:rPr>
                            <m:t>+</m:t>
                          </m:r>
                          <m:r>
                            <a:rPr lang="en-US" b="1" i="1">
                              <a:solidFill>
                                <a:schemeClr val="bg1"/>
                              </a:solidFill>
                              <a:latin typeface="Cambria Math" panose="02040503050406030204" pitchFamily="18" charset="0"/>
                            </a:rPr>
                            <m:t>𝟑</m:t>
                          </m:r>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𝐽</m:t>
                              </m:r>
                            </m:e>
                            <m:sub>
                              <m:r>
                                <a:rPr lang="en-US" i="1">
                                  <a:solidFill>
                                    <a:schemeClr val="bg1"/>
                                  </a:solidFill>
                                  <a:latin typeface="Cambria Math" panose="02040503050406030204" pitchFamily="18" charset="0"/>
                                </a:rPr>
                                <m:t>2</m:t>
                              </m:r>
                            </m:sub>
                          </m:sSub>
                          <m:sSubSup>
                            <m:sSubSupPr>
                              <m:ctrlPr>
                                <a:rPr lang="en-US" i="1">
                                  <a:solidFill>
                                    <a:schemeClr val="bg1"/>
                                  </a:solidFill>
                                  <a:latin typeface="Cambria Math" panose="02040503050406030204" pitchFamily="18" charset="0"/>
                                </a:rPr>
                              </m:ctrlPr>
                            </m:sSubSupPr>
                            <m:e>
                              <m:r>
                                <a:rPr lang="en-US" i="1">
                                  <a:solidFill>
                                    <a:schemeClr val="bg1"/>
                                  </a:solidFill>
                                  <a:latin typeface="Cambria Math" panose="02040503050406030204" pitchFamily="18" charset="0"/>
                                </a:rPr>
                                <m:t>𝑅</m:t>
                              </m:r>
                            </m:e>
                            <m:sub>
                              <m:r>
                                <a:rPr lang="en-US" i="1">
                                  <a:solidFill>
                                    <a:schemeClr val="bg1"/>
                                  </a:solidFill>
                                  <a:latin typeface="Cambria Math" panose="02040503050406030204" pitchFamily="18" charset="0"/>
                                </a:rPr>
                                <m:t>𝐽</m:t>
                              </m:r>
                            </m:sub>
                            <m:sup>
                              <m:r>
                                <a:rPr lang="en-US" i="1">
                                  <a:solidFill>
                                    <a:schemeClr val="bg1"/>
                                  </a:solidFill>
                                  <a:latin typeface="Cambria Math" panose="02040503050406030204" pitchFamily="18" charset="0"/>
                                </a:rPr>
                                <m:t>2</m:t>
                              </m:r>
                            </m:sup>
                          </m:sSubSup>
                          <m:sSub>
                            <m:sSubPr>
                              <m:ctrlPr>
                                <a:rPr lang="en-US" b="1" i="1">
                                  <a:solidFill>
                                    <a:schemeClr val="bg1"/>
                                  </a:solidFill>
                                  <a:latin typeface="Cambria Math" panose="02040503050406030204" pitchFamily="18" charset="0"/>
                                </a:rPr>
                              </m:ctrlPr>
                            </m:sSubPr>
                            <m:e>
                              <m:r>
                                <a:rPr lang="en-US" b="1" i="1">
                                  <a:solidFill>
                                    <a:schemeClr val="bg1"/>
                                  </a:solidFill>
                                  <a:latin typeface="Cambria Math" panose="02040503050406030204" pitchFamily="18" charset="0"/>
                                </a:rPr>
                                <m:t>𝒆</m:t>
                              </m:r>
                            </m:e>
                            <m:sub>
                              <m:r>
                                <a:rPr lang="en-US" b="1" i="1">
                                  <a:solidFill>
                                    <a:schemeClr val="bg1"/>
                                  </a:solidFill>
                                  <a:latin typeface="Cambria Math" panose="02040503050406030204" pitchFamily="18" charset="0"/>
                                </a:rPr>
                                <m:t>𝒛</m:t>
                              </m:r>
                            </m:sub>
                          </m:sSub>
                          <m:sSub>
                            <m:sSubPr>
                              <m:ctrlPr>
                                <a:rPr lang="en-US" b="1" i="1">
                                  <a:solidFill>
                                    <a:schemeClr val="bg1"/>
                                  </a:solidFill>
                                  <a:latin typeface="Cambria Math" panose="02040503050406030204" pitchFamily="18" charset="0"/>
                                </a:rPr>
                              </m:ctrlPr>
                            </m:sSubPr>
                            <m:e>
                              <m:r>
                                <a:rPr lang="en-US" b="1" i="1">
                                  <a:solidFill>
                                    <a:schemeClr val="bg1"/>
                                  </a:solidFill>
                                  <a:latin typeface="Cambria Math" panose="02040503050406030204" pitchFamily="18" charset="0"/>
                                </a:rPr>
                                <m:t>𝒓</m:t>
                              </m:r>
                            </m:e>
                            <m:sub>
                              <m:r>
                                <a:rPr lang="en-US" b="1" i="1">
                                  <a:solidFill>
                                    <a:schemeClr val="bg1"/>
                                  </a:solidFill>
                                  <a:latin typeface="Cambria Math" panose="02040503050406030204" pitchFamily="18" charset="0"/>
                                </a:rPr>
                                <m:t>𝒛</m:t>
                              </m:r>
                            </m:sub>
                          </m:sSub>
                        </m:e>
                      </m:d>
                      <m:r>
                        <a:rPr lang="en-US" i="1">
                          <a:solidFill>
                            <a:schemeClr val="bg1"/>
                          </a:solidFill>
                          <a:latin typeface="Cambria Math" panose="02040503050406030204" pitchFamily="18" charset="0"/>
                        </a:rPr>
                        <m:t>−</m:t>
                      </m:r>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𝜇</m:t>
                          </m:r>
                        </m:e>
                        <m:sub>
                          <m:r>
                            <a:rPr lang="en-US" i="1">
                              <a:solidFill>
                                <a:schemeClr val="bg1"/>
                              </a:solidFill>
                              <a:latin typeface="Cambria Math" panose="02040503050406030204" pitchFamily="18" charset="0"/>
                            </a:rPr>
                            <m:t>𝐸</m:t>
                          </m:r>
                        </m:sub>
                      </m:sSub>
                      <m:f>
                        <m:fPr>
                          <m:ctrlPr>
                            <a:rPr lang="en-US" i="1">
                              <a:solidFill>
                                <a:schemeClr val="bg1"/>
                              </a:solidFill>
                              <a:latin typeface="Cambria Math" panose="02040503050406030204" pitchFamily="18" charset="0"/>
                            </a:rPr>
                          </m:ctrlPr>
                        </m:fPr>
                        <m:num>
                          <m:d>
                            <m:dPr>
                              <m:ctrlPr>
                                <a:rPr lang="en-US" i="1">
                                  <a:solidFill>
                                    <a:schemeClr val="bg1"/>
                                  </a:solidFill>
                                  <a:latin typeface="Cambria Math" panose="02040503050406030204" pitchFamily="18" charset="0"/>
                                </a:rPr>
                              </m:ctrlPr>
                            </m:dPr>
                            <m:e>
                              <m:r>
                                <a:rPr lang="en-US" b="1" i="1">
                                  <a:solidFill>
                                    <a:schemeClr val="bg1"/>
                                  </a:solidFill>
                                  <a:latin typeface="Cambria Math" panose="02040503050406030204" pitchFamily="18" charset="0"/>
                                </a:rPr>
                                <m:t>𝒓</m:t>
                              </m:r>
                              <m:r>
                                <a:rPr lang="en-US" b="1" i="1">
                                  <a:solidFill>
                                    <a:schemeClr val="bg1"/>
                                  </a:solidFill>
                                  <a:latin typeface="Cambria Math" panose="02040503050406030204" pitchFamily="18" charset="0"/>
                                </a:rPr>
                                <m:t>−</m:t>
                              </m:r>
                              <m:sSub>
                                <m:sSubPr>
                                  <m:ctrlPr>
                                    <a:rPr lang="en-US" b="1" i="1">
                                      <a:solidFill>
                                        <a:schemeClr val="bg1"/>
                                      </a:solidFill>
                                      <a:latin typeface="Cambria Math" panose="02040503050406030204" pitchFamily="18" charset="0"/>
                                    </a:rPr>
                                  </m:ctrlPr>
                                </m:sSubPr>
                                <m:e>
                                  <m:r>
                                    <a:rPr lang="en-US" b="1" i="1">
                                      <a:solidFill>
                                        <a:schemeClr val="bg1"/>
                                      </a:solidFill>
                                      <a:latin typeface="Cambria Math" panose="02040503050406030204" pitchFamily="18" charset="0"/>
                                    </a:rPr>
                                    <m:t>𝒓</m:t>
                                  </m:r>
                                </m:e>
                                <m:sub>
                                  <m:r>
                                    <a:rPr lang="en-US" b="1" i="1">
                                      <a:solidFill>
                                        <a:schemeClr val="bg1"/>
                                      </a:solidFill>
                                      <a:latin typeface="Cambria Math" panose="02040503050406030204" pitchFamily="18" charset="0"/>
                                    </a:rPr>
                                    <m:t>𝑬</m:t>
                                  </m:r>
                                </m:sub>
                              </m:sSub>
                            </m:e>
                          </m:d>
                        </m:num>
                        <m:den>
                          <m:sSup>
                            <m:sSupPr>
                              <m:ctrlPr>
                                <a:rPr lang="en-US" i="1">
                                  <a:solidFill>
                                    <a:schemeClr val="bg1"/>
                                  </a:solidFill>
                                  <a:latin typeface="Cambria Math" panose="02040503050406030204" pitchFamily="18" charset="0"/>
                                </a:rPr>
                              </m:ctrlPr>
                            </m:sSupPr>
                            <m:e>
                              <m:d>
                                <m:dPr>
                                  <m:begChr m:val="|"/>
                                  <m:endChr m:val="|"/>
                                  <m:ctrlPr>
                                    <a:rPr lang="en-US" i="1">
                                      <a:solidFill>
                                        <a:schemeClr val="bg1"/>
                                      </a:solidFill>
                                      <a:latin typeface="Cambria Math" panose="02040503050406030204" pitchFamily="18" charset="0"/>
                                    </a:rPr>
                                  </m:ctrlPr>
                                </m:dPr>
                                <m:e>
                                  <m:r>
                                    <a:rPr lang="en-US" b="1" i="1">
                                      <a:solidFill>
                                        <a:schemeClr val="bg1"/>
                                      </a:solidFill>
                                      <a:latin typeface="Cambria Math" panose="02040503050406030204" pitchFamily="18" charset="0"/>
                                    </a:rPr>
                                    <m:t>𝒓</m:t>
                                  </m:r>
                                  <m:r>
                                    <a:rPr lang="en-US" b="1" i="1">
                                      <a:solidFill>
                                        <a:schemeClr val="bg1"/>
                                      </a:solidFill>
                                      <a:latin typeface="Cambria Math" panose="02040503050406030204" pitchFamily="18" charset="0"/>
                                    </a:rPr>
                                    <m:t>−</m:t>
                                  </m:r>
                                  <m:sSub>
                                    <m:sSubPr>
                                      <m:ctrlPr>
                                        <a:rPr lang="en-US" b="1" i="1">
                                          <a:solidFill>
                                            <a:schemeClr val="bg1"/>
                                          </a:solidFill>
                                          <a:latin typeface="Cambria Math" panose="02040503050406030204" pitchFamily="18" charset="0"/>
                                        </a:rPr>
                                      </m:ctrlPr>
                                    </m:sSubPr>
                                    <m:e>
                                      <m:r>
                                        <a:rPr lang="en-US" b="1" i="1">
                                          <a:solidFill>
                                            <a:schemeClr val="bg1"/>
                                          </a:solidFill>
                                          <a:latin typeface="Cambria Math" panose="02040503050406030204" pitchFamily="18" charset="0"/>
                                        </a:rPr>
                                        <m:t>𝒓</m:t>
                                      </m:r>
                                    </m:e>
                                    <m:sub>
                                      <m:r>
                                        <a:rPr lang="en-US" b="1" i="1">
                                          <a:solidFill>
                                            <a:schemeClr val="bg1"/>
                                          </a:solidFill>
                                          <a:latin typeface="Cambria Math" panose="02040503050406030204" pitchFamily="18" charset="0"/>
                                        </a:rPr>
                                        <m:t>𝑬</m:t>
                                      </m:r>
                                    </m:sub>
                                  </m:sSub>
                                </m:e>
                              </m:d>
                            </m:e>
                            <m:sup>
                              <m:r>
                                <a:rPr lang="en-US" i="1">
                                  <a:solidFill>
                                    <a:schemeClr val="bg1"/>
                                  </a:solidFill>
                                  <a:latin typeface="Cambria Math" panose="02040503050406030204" pitchFamily="18" charset="0"/>
                                </a:rPr>
                                <m:t>3</m:t>
                              </m:r>
                            </m:sup>
                          </m:sSup>
                        </m:den>
                      </m:f>
                    </m:oMath>
                  </m:oMathPara>
                </a14:m>
                <a:endParaRPr lang="en-US" dirty="0"/>
              </a:p>
              <a:p>
                <a:r>
                  <a:rPr lang="en-US" dirty="0">
                    <a:solidFill>
                      <a:schemeClr val="bg1"/>
                    </a:solidFill>
                  </a:rPr>
                  <a:t>Analysis of time of flight (TOF) as a function of  latitude and longitude:</a:t>
                </a:r>
              </a:p>
              <a:p>
                <a:endParaRPr lang="en-US" dirty="0">
                  <a:solidFill>
                    <a:schemeClr val="bg1"/>
                  </a:solidFill>
                </a:endParaRPr>
              </a:p>
              <a:p>
                <a:endParaRPr lang="en-US" dirty="0">
                  <a:solidFill>
                    <a:schemeClr val="bg1"/>
                  </a:solidFill>
                </a:endParaRPr>
              </a:p>
            </p:txBody>
          </p:sp>
        </mc:Choice>
        <mc:Fallback xmlns="">
          <p:sp>
            <p:nvSpPr>
              <p:cNvPr id="1024" name="TextBox 1023">
                <a:extLst>
                  <a:ext uri="{FF2B5EF4-FFF2-40B4-BE49-F238E27FC236}">
                    <a16:creationId xmlns:a16="http://schemas.microsoft.com/office/drawing/2014/main" id="{7A618C55-0CC2-4C84-A0DD-ECBF9F08E2ED}"/>
                  </a:ext>
                </a:extLst>
              </p:cNvPr>
              <p:cNvSpPr txBox="1">
                <a:spLocks noRot="1" noChangeAspect="1" noMove="1" noResize="1" noEditPoints="1" noAdjustHandles="1" noChangeArrowheads="1" noChangeShapeType="1" noTextEdit="1"/>
              </p:cNvSpPr>
              <p:nvPr/>
            </p:nvSpPr>
            <p:spPr>
              <a:xfrm>
                <a:off x="450850" y="12241011"/>
                <a:ext cx="7595656" cy="3537763"/>
              </a:xfrm>
              <a:prstGeom prst="rect">
                <a:avLst/>
              </a:prstGeom>
              <a:blipFill>
                <a:blip r:embed="rId24"/>
                <a:stretch>
                  <a:fillRect l="-1284" t="-1379"/>
                </a:stretch>
              </a:blipFill>
            </p:spPr>
            <p:txBody>
              <a:bodyPr/>
              <a:lstStyle/>
              <a:p>
                <a:r>
                  <a:rPr lang="en-US">
                    <a:noFill/>
                  </a:rPr>
                  <a:t> </a:t>
                </a:r>
              </a:p>
            </p:txBody>
          </p:sp>
        </mc:Fallback>
      </mc:AlternateContent>
      <p:pic>
        <p:nvPicPr>
          <p:cNvPr id="1027" name="Picture 1026" descr="A close up of text on a white background&#10;&#10;Description automatically generated">
            <a:extLst>
              <a:ext uri="{FF2B5EF4-FFF2-40B4-BE49-F238E27FC236}">
                <a16:creationId xmlns:a16="http://schemas.microsoft.com/office/drawing/2014/main" id="{4A38D255-CD38-4777-9700-5F66F6C277FF}"/>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531212" y="15304818"/>
            <a:ext cx="3577238" cy="2316518"/>
          </a:xfrm>
          <a:prstGeom prst="rect">
            <a:avLst/>
          </a:prstGeom>
        </p:spPr>
      </p:pic>
      <mc:AlternateContent xmlns:mc="http://schemas.openxmlformats.org/markup-compatibility/2006" xmlns:a14="http://schemas.microsoft.com/office/drawing/2010/main">
        <mc:Choice Requires="a14">
          <p:sp>
            <p:nvSpPr>
              <p:cNvPr id="1028" name="TextBox 1027">
                <a:extLst>
                  <a:ext uri="{FF2B5EF4-FFF2-40B4-BE49-F238E27FC236}">
                    <a16:creationId xmlns:a16="http://schemas.microsoft.com/office/drawing/2014/main" id="{BE56DC21-99E8-4D19-A485-6F759D4F94A5}"/>
                  </a:ext>
                </a:extLst>
              </p:cNvPr>
              <p:cNvSpPr txBox="1"/>
              <p:nvPr/>
            </p:nvSpPr>
            <p:spPr>
              <a:xfrm>
                <a:off x="4565650" y="15304818"/>
                <a:ext cx="2971800" cy="1499898"/>
              </a:xfrm>
              <a:prstGeom prst="rect">
                <a:avLst/>
              </a:prstGeom>
              <a:noFill/>
            </p:spPr>
            <p:txBody>
              <a:bodyPr wrap="square" rtlCol="0">
                <a:spAutoFit/>
              </a:bodyPr>
              <a:lstStyle/>
              <a:p>
                <a:r>
                  <a:rPr lang="en-US" dirty="0">
                    <a:solidFill>
                      <a:schemeClr val="bg1"/>
                    </a:solidFill>
                  </a:rPr>
                  <a:t>Simulated speed</a:t>
                </a:r>
                <a:r>
                  <a:rPr lang="es-ES" dirty="0">
                    <a:solidFill>
                      <a:schemeClr val="bg1"/>
                    </a:solidFill>
                  </a:rPr>
                  <a:t>: </a:t>
                </a:r>
                <a14:m>
                  <m:oMath xmlns:m="http://schemas.openxmlformats.org/officeDocument/2006/math">
                    <m:sSub>
                      <m:sSubPr>
                        <m:ctrlPr>
                          <a:rPr lang="en-US" i="1" smtClean="0">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𝑣</m:t>
                        </m:r>
                      </m:e>
                      <m:sub>
                        <m:r>
                          <a:rPr lang="en-US" i="1">
                            <a:solidFill>
                              <a:schemeClr val="bg1"/>
                            </a:solidFill>
                            <a:latin typeface="Cambria Math" panose="02040503050406030204" pitchFamily="18" charset="0"/>
                          </a:rPr>
                          <m:t>𝑔𝑎𝑠</m:t>
                        </m:r>
                      </m:sub>
                    </m:sSub>
                  </m:oMath>
                </a14:m>
                <a:r>
                  <a:rPr lang="es-ES" dirty="0">
                    <a:solidFill>
                      <a:schemeClr val="bg1"/>
                    </a:solidFill>
                  </a:rPr>
                  <a:t> </a:t>
                </a:r>
              </a:p>
              <a:p>
                <a:r>
                  <a:rPr lang="es-ES" dirty="0">
                    <a:solidFill>
                      <a:schemeClr val="bg1"/>
                    </a:solidFill>
                  </a:rPr>
                  <a:t>Max TOF: 1231 s</a:t>
                </a:r>
              </a:p>
              <a:p>
                <a:r>
                  <a:rPr lang="es-ES" dirty="0">
                    <a:solidFill>
                      <a:schemeClr val="bg1"/>
                    </a:solidFill>
                  </a:rPr>
                  <a:t>Mean TOF: 1229 s</a:t>
                </a:r>
              </a:p>
              <a:p>
                <a:r>
                  <a:rPr lang="es-ES" dirty="0">
                    <a:solidFill>
                      <a:schemeClr val="bg1"/>
                    </a:solidFill>
                  </a:rPr>
                  <a:t>Min TOF: 1228 s</a:t>
                </a:r>
              </a:p>
              <a:p>
                <a:endParaRPr lang="es-ES" dirty="0">
                  <a:solidFill>
                    <a:schemeClr val="bg1"/>
                  </a:solidFill>
                </a:endParaRPr>
              </a:p>
            </p:txBody>
          </p:sp>
        </mc:Choice>
        <mc:Fallback xmlns="">
          <p:sp>
            <p:nvSpPr>
              <p:cNvPr id="1028" name="TextBox 1027">
                <a:extLst>
                  <a:ext uri="{FF2B5EF4-FFF2-40B4-BE49-F238E27FC236}">
                    <a16:creationId xmlns:a16="http://schemas.microsoft.com/office/drawing/2014/main" id="{BE56DC21-99E8-4D19-A485-6F759D4F94A5}"/>
                  </a:ext>
                </a:extLst>
              </p:cNvPr>
              <p:cNvSpPr txBox="1">
                <a:spLocks noRot="1" noChangeAspect="1" noMove="1" noResize="1" noEditPoints="1" noAdjustHandles="1" noChangeArrowheads="1" noChangeShapeType="1" noTextEdit="1"/>
              </p:cNvSpPr>
              <p:nvPr/>
            </p:nvSpPr>
            <p:spPr>
              <a:xfrm>
                <a:off x="4565650" y="15304818"/>
                <a:ext cx="2971800" cy="1499898"/>
              </a:xfrm>
              <a:prstGeom prst="rect">
                <a:avLst/>
              </a:prstGeom>
              <a:blipFill>
                <a:blip r:embed="rId26"/>
                <a:stretch>
                  <a:fillRect l="-1848" t="-20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6" name="object 44">
                <a:extLst>
                  <a:ext uri="{FF2B5EF4-FFF2-40B4-BE49-F238E27FC236}">
                    <a16:creationId xmlns:a16="http://schemas.microsoft.com/office/drawing/2014/main" id="{1EC5877C-54D2-4113-AC90-D0B3DC334016}"/>
                  </a:ext>
                </a:extLst>
              </p:cNvPr>
              <p:cNvSpPr txBox="1"/>
              <p:nvPr/>
            </p:nvSpPr>
            <p:spPr>
              <a:xfrm>
                <a:off x="4241774" y="16450936"/>
                <a:ext cx="3486311" cy="680443"/>
              </a:xfrm>
              <a:prstGeom prst="rect">
                <a:avLst/>
              </a:prstGeom>
            </p:spPr>
            <p:txBody>
              <a:bodyPr vert="horz" wrap="square" lIns="0" tIns="102870" rIns="0" bIns="0" rtlCol="0">
                <a:spAutoFit/>
              </a:bodyPr>
              <a:lstStyle/>
              <a:p>
                <a:pPr marL="354330">
                  <a:lnSpc>
                    <a:spcPct val="100000"/>
                  </a:lnSpc>
                  <a:spcBef>
                    <a:spcPts val="810"/>
                  </a:spcBef>
                </a:pPr>
                <a:r>
                  <a:rPr sz="1800" i="1" spc="10" dirty="0">
                    <a:solidFill>
                      <a:srgbClr val="FFFFFF"/>
                    </a:solidFill>
                    <a:latin typeface="Arial"/>
                    <a:cs typeface="Arial"/>
                  </a:rPr>
                  <a:t>Figure </a:t>
                </a:r>
                <a:r>
                  <a:rPr lang="es-ES" i="1" spc="5" dirty="0">
                    <a:solidFill>
                      <a:srgbClr val="FFFFFF"/>
                    </a:solidFill>
                    <a:latin typeface="Arial"/>
                    <a:cs typeface="Arial"/>
                  </a:rPr>
                  <a:t>2</a:t>
                </a:r>
                <a:r>
                  <a:rPr sz="1800" i="1" spc="5" dirty="0">
                    <a:solidFill>
                      <a:srgbClr val="FFFFFF"/>
                    </a:solidFill>
                    <a:latin typeface="Arial"/>
                    <a:cs typeface="Arial"/>
                  </a:rPr>
                  <a:t>: </a:t>
                </a:r>
                <a:r>
                  <a:rPr lang="en-US" sz="1800" i="1" spc="5" dirty="0">
                    <a:solidFill>
                      <a:srgbClr val="FFFFFF"/>
                    </a:solidFill>
                    <a:latin typeface="Arial"/>
                    <a:cs typeface="Arial"/>
                  </a:rPr>
                  <a:t>Particle’s trajectories </a:t>
                </a:r>
                <a:r>
                  <a:rPr lang="es-ES" sz="1800" i="1" spc="5" dirty="0">
                    <a:solidFill>
                      <a:srgbClr val="FFFFFF"/>
                    </a:solidFill>
                    <a:latin typeface="Arial"/>
                    <a:cs typeface="Arial"/>
                  </a:rPr>
                  <a:t>for  </a:t>
                </a:r>
                <a14:m>
                  <m:oMath xmlns:m="http://schemas.openxmlformats.org/officeDocument/2006/math">
                    <m:sSub>
                      <m:sSubPr>
                        <m:ctrlPr>
                          <a:rPr lang="en-US" i="1" smtClean="0">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𝑣</m:t>
                        </m:r>
                      </m:e>
                      <m:sub>
                        <m:r>
                          <a:rPr lang="en-US" i="1">
                            <a:solidFill>
                              <a:schemeClr val="bg1"/>
                            </a:solidFill>
                            <a:latin typeface="Cambria Math" panose="02040503050406030204" pitchFamily="18" charset="0"/>
                          </a:rPr>
                          <m:t>𝑔𝑎𝑠</m:t>
                        </m:r>
                      </m:sub>
                    </m:sSub>
                  </m:oMath>
                </a14:m>
                <a:r>
                  <a:rPr lang="es-ES" sz="1800" i="1" spc="5" dirty="0">
                    <a:solidFill>
                      <a:srgbClr val="FFFFFF"/>
                    </a:solidFill>
                    <a:latin typeface="Arial"/>
                    <a:cs typeface="Arial"/>
                  </a:rPr>
                  <a:t>.</a:t>
                </a:r>
                <a:endParaRPr lang="en-US" sz="1800" dirty="0">
                  <a:latin typeface="Arial"/>
                  <a:cs typeface="Arial"/>
                </a:endParaRPr>
              </a:p>
            </p:txBody>
          </p:sp>
        </mc:Choice>
        <mc:Fallback xmlns="">
          <p:sp>
            <p:nvSpPr>
              <p:cNvPr id="136" name="object 44">
                <a:extLst>
                  <a:ext uri="{FF2B5EF4-FFF2-40B4-BE49-F238E27FC236}">
                    <a16:creationId xmlns:a16="http://schemas.microsoft.com/office/drawing/2014/main" id="{1EC5877C-54D2-4113-AC90-D0B3DC334016}"/>
                  </a:ext>
                </a:extLst>
              </p:cNvPr>
              <p:cNvSpPr txBox="1">
                <a:spLocks noRot="1" noChangeAspect="1" noMove="1" noResize="1" noEditPoints="1" noAdjustHandles="1" noChangeArrowheads="1" noChangeShapeType="1" noTextEdit="1"/>
              </p:cNvSpPr>
              <p:nvPr/>
            </p:nvSpPr>
            <p:spPr>
              <a:xfrm>
                <a:off x="4241774" y="16450936"/>
                <a:ext cx="3486311" cy="680443"/>
              </a:xfrm>
              <a:prstGeom prst="rect">
                <a:avLst/>
              </a:prstGeom>
              <a:blipFill>
                <a:blip r:embed="rId27"/>
                <a:stretch>
                  <a:fillRect r="-4720" b="-17117"/>
                </a:stretch>
              </a:blipFill>
            </p:spPr>
            <p:txBody>
              <a:bodyPr/>
              <a:lstStyle/>
              <a:p>
                <a:r>
                  <a:rPr lang="en-US">
                    <a:noFill/>
                  </a:rPr>
                  <a:t> </a:t>
                </a:r>
              </a:p>
            </p:txBody>
          </p:sp>
        </mc:Fallback>
      </mc:AlternateContent>
      <p:pic>
        <p:nvPicPr>
          <p:cNvPr id="1031" name="Picture 1030" descr="A drawing of a person&#10;&#10;Description automatically generated">
            <a:extLst>
              <a:ext uri="{FF2B5EF4-FFF2-40B4-BE49-F238E27FC236}">
                <a16:creationId xmlns:a16="http://schemas.microsoft.com/office/drawing/2014/main" id="{CE1A613E-CD8A-4514-B0B5-AB07EAAF7F2D}"/>
              </a:ext>
            </a:extLst>
          </p:cNvPr>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524862" y="17755150"/>
            <a:ext cx="2885525" cy="1975153"/>
          </a:xfrm>
          <a:prstGeom prst="rect">
            <a:avLst/>
          </a:prstGeom>
        </p:spPr>
      </p:pic>
      <p:pic>
        <p:nvPicPr>
          <p:cNvPr id="1033" name="Picture 1032" descr="A screenshot of a cell phone&#10;&#10;Description automatically generated">
            <a:extLst>
              <a:ext uri="{FF2B5EF4-FFF2-40B4-BE49-F238E27FC236}">
                <a16:creationId xmlns:a16="http://schemas.microsoft.com/office/drawing/2014/main" id="{CAC97E1A-C2F1-4A8B-B22D-13CA5D89F624}"/>
              </a:ext>
            </a:extLst>
          </p:cNvPr>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3535092" y="17754297"/>
            <a:ext cx="3055969" cy="1975153"/>
          </a:xfrm>
          <a:prstGeom prst="rect">
            <a:avLst/>
          </a:prstGeom>
        </p:spPr>
      </p:pic>
      <p:pic>
        <p:nvPicPr>
          <p:cNvPr id="1035" name="Picture 1034" descr="A close up of a logo&#10;&#10;Description automatically generated">
            <a:extLst>
              <a:ext uri="{FF2B5EF4-FFF2-40B4-BE49-F238E27FC236}">
                <a16:creationId xmlns:a16="http://schemas.microsoft.com/office/drawing/2014/main" id="{5526BAA4-95F4-433D-BF4E-977E23AF9117}"/>
              </a:ext>
            </a:extLst>
          </p:cNvPr>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a:off x="8470352" y="14823274"/>
            <a:ext cx="2679100" cy="2009325"/>
          </a:xfrm>
          <a:prstGeom prst="rect">
            <a:avLst/>
          </a:prstGeom>
        </p:spPr>
      </p:pic>
      <p:pic>
        <p:nvPicPr>
          <p:cNvPr id="1037" name="Picture 1036" descr="A close up of a map&#10;&#10;Description automatically generated">
            <a:extLst>
              <a:ext uri="{FF2B5EF4-FFF2-40B4-BE49-F238E27FC236}">
                <a16:creationId xmlns:a16="http://schemas.microsoft.com/office/drawing/2014/main" id="{77EB73DB-E245-4039-9E96-805642FE56D2}"/>
              </a:ext>
            </a:extLst>
          </p:cNvPr>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11408863" y="14776450"/>
            <a:ext cx="2679100" cy="2055382"/>
          </a:xfrm>
          <a:prstGeom prst="rect">
            <a:avLst/>
          </a:prstGeom>
        </p:spPr>
      </p:pic>
      <mc:AlternateContent xmlns:mc="http://schemas.openxmlformats.org/markup-compatibility/2006" xmlns:a14="http://schemas.microsoft.com/office/drawing/2010/main">
        <mc:Choice Requires="a14">
          <p:sp>
            <p:nvSpPr>
              <p:cNvPr id="145" name="object 44">
                <a:extLst>
                  <a:ext uri="{FF2B5EF4-FFF2-40B4-BE49-F238E27FC236}">
                    <a16:creationId xmlns:a16="http://schemas.microsoft.com/office/drawing/2014/main" id="{98D9B41D-DF38-40A8-82E2-32BDEC55BA1B}"/>
                  </a:ext>
                </a:extLst>
              </p:cNvPr>
              <p:cNvSpPr txBox="1"/>
              <p:nvPr/>
            </p:nvSpPr>
            <p:spPr>
              <a:xfrm>
                <a:off x="264407" y="19697001"/>
                <a:ext cx="6263004" cy="407099"/>
              </a:xfrm>
              <a:prstGeom prst="rect">
                <a:avLst/>
              </a:prstGeom>
            </p:spPr>
            <p:txBody>
              <a:bodyPr vert="horz" wrap="square" lIns="0" tIns="102870" rIns="0" bIns="0" rtlCol="0">
                <a:spAutoFit/>
              </a:bodyPr>
              <a:lstStyle/>
              <a:p>
                <a:pPr marL="354330">
                  <a:lnSpc>
                    <a:spcPct val="100000"/>
                  </a:lnSpc>
                  <a:spcBef>
                    <a:spcPts val="810"/>
                  </a:spcBef>
                </a:pPr>
                <a:r>
                  <a:rPr sz="1800" i="1" spc="10" dirty="0">
                    <a:solidFill>
                      <a:srgbClr val="FFFFFF"/>
                    </a:solidFill>
                    <a:latin typeface="Arial"/>
                    <a:cs typeface="Arial"/>
                  </a:rPr>
                  <a:t>Figure </a:t>
                </a:r>
                <a:r>
                  <a:rPr lang="es-ES" i="1" spc="5" dirty="0">
                    <a:solidFill>
                      <a:srgbClr val="FFFFFF"/>
                    </a:solidFill>
                    <a:latin typeface="Arial"/>
                    <a:cs typeface="Arial"/>
                  </a:rPr>
                  <a:t>3</a:t>
                </a:r>
                <a:r>
                  <a:rPr sz="1800" i="1" spc="5" dirty="0">
                    <a:solidFill>
                      <a:srgbClr val="FFFFFF"/>
                    </a:solidFill>
                    <a:latin typeface="Arial"/>
                    <a:cs typeface="Arial"/>
                  </a:rPr>
                  <a:t>: </a:t>
                </a:r>
                <a:r>
                  <a:rPr lang="es-ES" sz="1800" i="1" spc="5" dirty="0" err="1">
                    <a:solidFill>
                      <a:srgbClr val="FFFFFF"/>
                    </a:solidFill>
                    <a:latin typeface="Arial"/>
                    <a:cs typeface="Arial"/>
                  </a:rPr>
                  <a:t>Plumes</a:t>
                </a:r>
                <a:r>
                  <a:rPr lang="es-ES" sz="1800" i="1" spc="5" dirty="0">
                    <a:solidFill>
                      <a:srgbClr val="FFFFFF"/>
                    </a:solidFill>
                    <a:latin typeface="Arial"/>
                    <a:cs typeface="Arial"/>
                  </a:rPr>
                  <a:t> </a:t>
                </a:r>
                <a:r>
                  <a:rPr lang="es-ES" sz="1800" i="1" spc="5" dirty="0" err="1">
                    <a:solidFill>
                      <a:srgbClr val="FFFFFF"/>
                    </a:solidFill>
                    <a:latin typeface="Arial"/>
                    <a:cs typeface="Arial"/>
                  </a:rPr>
                  <a:t>shape</a:t>
                </a:r>
                <a:r>
                  <a:rPr lang="es-ES" sz="1800" i="1" spc="5" dirty="0">
                    <a:solidFill>
                      <a:srgbClr val="FFFFFF"/>
                    </a:solidFill>
                    <a:latin typeface="Arial"/>
                    <a:cs typeface="Arial"/>
                  </a:rPr>
                  <a:t> for  </a:t>
                </a:r>
                <a14:m>
                  <m:oMath xmlns:m="http://schemas.openxmlformats.org/officeDocument/2006/math">
                    <m:sSub>
                      <m:sSubPr>
                        <m:ctrlPr>
                          <a:rPr lang="en-US" i="1" smtClean="0">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𝑣</m:t>
                        </m:r>
                      </m:e>
                      <m:sub>
                        <m:r>
                          <a:rPr lang="en-US" i="1">
                            <a:solidFill>
                              <a:schemeClr val="bg1"/>
                            </a:solidFill>
                            <a:latin typeface="Cambria Math" panose="02040503050406030204" pitchFamily="18" charset="0"/>
                          </a:rPr>
                          <m:t>𝑔𝑎𝑠</m:t>
                        </m:r>
                      </m:sub>
                    </m:sSub>
                  </m:oMath>
                </a14:m>
                <a:r>
                  <a:rPr lang="es-ES" sz="1800" i="1" spc="5" dirty="0">
                    <a:solidFill>
                      <a:srgbClr val="FFFFFF"/>
                    </a:solidFill>
                    <a:latin typeface="Arial"/>
                    <a:cs typeface="Arial"/>
                  </a:rPr>
                  <a:t>.</a:t>
                </a:r>
                <a:endParaRPr lang="en-US" sz="1800" dirty="0">
                  <a:latin typeface="Arial"/>
                  <a:cs typeface="Arial"/>
                </a:endParaRPr>
              </a:p>
            </p:txBody>
          </p:sp>
        </mc:Choice>
        <mc:Fallback xmlns="">
          <p:sp>
            <p:nvSpPr>
              <p:cNvPr id="145" name="object 44">
                <a:extLst>
                  <a:ext uri="{FF2B5EF4-FFF2-40B4-BE49-F238E27FC236}">
                    <a16:creationId xmlns:a16="http://schemas.microsoft.com/office/drawing/2014/main" id="{98D9B41D-DF38-40A8-82E2-32BDEC55BA1B}"/>
                  </a:ext>
                </a:extLst>
              </p:cNvPr>
              <p:cNvSpPr txBox="1">
                <a:spLocks noRot="1" noChangeAspect="1" noMove="1" noResize="1" noEditPoints="1" noAdjustHandles="1" noChangeArrowheads="1" noChangeShapeType="1" noTextEdit="1"/>
              </p:cNvSpPr>
              <p:nvPr/>
            </p:nvSpPr>
            <p:spPr>
              <a:xfrm>
                <a:off x="264407" y="19697001"/>
                <a:ext cx="6263004" cy="407099"/>
              </a:xfrm>
              <a:prstGeom prst="rect">
                <a:avLst/>
              </a:prstGeom>
              <a:blipFill>
                <a:blip r:embed="rId32"/>
                <a:stretch>
                  <a:fillRect b="-28358"/>
                </a:stretch>
              </a:blipFill>
            </p:spPr>
            <p:txBody>
              <a:bodyPr/>
              <a:lstStyle/>
              <a:p>
                <a:r>
                  <a:rPr lang="en-US">
                    <a:noFill/>
                  </a:rPr>
                  <a:t> </a:t>
                </a:r>
              </a:p>
            </p:txBody>
          </p:sp>
        </mc:Fallback>
      </mc:AlternateContent>
      <p:sp>
        <p:nvSpPr>
          <p:cNvPr id="1038" name="TextBox 1037">
            <a:extLst>
              <a:ext uri="{FF2B5EF4-FFF2-40B4-BE49-F238E27FC236}">
                <a16:creationId xmlns:a16="http://schemas.microsoft.com/office/drawing/2014/main" id="{4C72BD8F-2A49-4C43-BDAE-BE4668DCFFBC}"/>
              </a:ext>
            </a:extLst>
          </p:cNvPr>
          <p:cNvSpPr txBox="1"/>
          <p:nvPr/>
        </p:nvSpPr>
        <p:spPr>
          <a:xfrm>
            <a:off x="8375651" y="12185650"/>
            <a:ext cx="5834582" cy="2400657"/>
          </a:xfrm>
          <a:prstGeom prst="rect">
            <a:avLst/>
          </a:prstGeom>
          <a:noFill/>
        </p:spPr>
        <p:txBody>
          <a:bodyPr wrap="square" rtlCol="0">
            <a:spAutoFit/>
          </a:bodyPr>
          <a:lstStyle/>
          <a:p>
            <a:pPr algn="just"/>
            <a:r>
              <a:rPr lang="es-ES" sz="2400" dirty="0" err="1">
                <a:solidFill>
                  <a:schemeClr val="bg1"/>
                </a:solidFill>
                <a:latin typeface="Arial Black" panose="020B0A04020102020204" pitchFamily="34" charset="0"/>
              </a:rPr>
              <a:t>Orbit</a:t>
            </a:r>
            <a:r>
              <a:rPr lang="es-ES" sz="2400" dirty="0">
                <a:solidFill>
                  <a:schemeClr val="bg1"/>
                </a:solidFill>
                <a:latin typeface="Arial Black" panose="020B0A04020102020204" pitchFamily="34" charset="0"/>
              </a:rPr>
              <a:t> </a:t>
            </a:r>
            <a:r>
              <a:rPr lang="es-ES" sz="2400" dirty="0" err="1">
                <a:solidFill>
                  <a:schemeClr val="bg1"/>
                </a:solidFill>
                <a:latin typeface="Arial Black" panose="020B0A04020102020204" pitchFamily="34" charset="0"/>
              </a:rPr>
              <a:t>design</a:t>
            </a:r>
            <a:endParaRPr lang="es-ES" sz="2400" dirty="0">
              <a:solidFill>
                <a:schemeClr val="bg1"/>
              </a:solidFill>
              <a:latin typeface="Arial Black" panose="020B0A04020102020204" pitchFamily="34" charset="0"/>
            </a:endParaRPr>
          </a:p>
          <a:p>
            <a:pPr algn="just"/>
            <a:r>
              <a:rPr lang="en-US" dirty="0">
                <a:solidFill>
                  <a:schemeClr val="bg1"/>
                </a:solidFill>
              </a:rPr>
              <a:t>Once the plume shape is known the CubeSat containing the swarm has to be deployed. Then it will follow an orbit that is below 150 km of height so that it can remain in  a stable orbit for the maximum period possible minimizing fuel consumption. The challenge here is that Europa’s orbits tend to become unstable if the inclination is between 44 and 139 degrees.</a:t>
            </a:r>
          </a:p>
        </p:txBody>
      </p:sp>
      <p:sp>
        <p:nvSpPr>
          <p:cNvPr id="147" name="object 44">
            <a:extLst>
              <a:ext uri="{FF2B5EF4-FFF2-40B4-BE49-F238E27FC236}">
                <a16:creationId xmlns:a16="http://schemas.microsoft.com/office/drawing/2014/main" id="{E5D60DF7-A503-45C2-9E37-AF651C2002D7}"/>
              </a:ext>
            </a:extLst>
          </p:cNvPr>
          <p:cNvSpPr txBox="1"/>
          <p:nvPr/>
        </p:nvSpPr>
        <p:spPr>
          <a:xfrm>
            <a:off x="8161440" y="16927829"/>
            <a:ext cx="6263004" cy="380873"/>
          </a:xfrm>
          <a:prstGeom prst="rect">
            <a:avLst/>
          </a:prstGeom>
        </p:spPr>
        <p:txBody>
          <a:bodyPr vert="horz" wrap="square" lIns="0" tIns="102870" rIns="0" bIns="0" rtlCol="0">
            <a:spAutoFit/>
          </a:bodyPr>
          <a:lstStyle/>
          <a:p>
            <a:pPr marL="354330">
              <a:lnSpc>
                <a:spcPct val="100000"/>
              </a:lnSpc>
              <a:spcBef>
                <a:spcPts val="810"/>
              </a:spcBef>
            </a:pPr>
            <a:r>
              <a:rPr sz="1800" i="1" spc="10" dirty="0">
                <a:solidFill>
                  <a:srgbClr val="FFFFFF"/>
                </a:solidFill>
                <a:latin typeface="Arial"/>
                <a:cs typeface="Arial"/>
              </a:rPr>
              <a:t>Figure</a:t>
            </a:r>
            <a:r>
              <a:rPr lang="es-ES" i="1" spc="5" dirty="0">
                <a:solidFill>
                  <a:srgbClr val="FFFFFF"/>
                </a:solidFill>
                <a:latin typeface="Arial"/>
                <a:cs typeface="Arial"/>
              </a:rPr>
              <a:t> 4</a:t>
            </a:r>
            <a:r>
              <a:rPr sz="1800" i="1" spc="5" dirty="0">
                <a:solidFill>
                  <a:srgbClr val="FFFFFF"/>
                </a:solidFill>
                <a:latin typeface="Arial"/>
                <a:cs typeface="Arial"/>
              </a:rPr>
              <a:t>: </a:t>
            </a:r>
            <a:r>
              <a:rPr lang="es-ES" sz="1800" i="1" spc="5" dirty="0" err="1">
                <a:solidFill>
                  <a:srgbClr val="FFFFFF"/>
                </a:solidFill>
                <a:latin typeface="Arial"/>
                <a:cs typeface="Arial"/>
              </a:rPr>
              <a:t>Unstable</a:t>
            </a:r>
            <a:r>
              <a:rPr lang="es-ES" sz="1800" i="1" spc="5" dirty="0">
                <a:solidFill>
                  <a:srgbClr val="FFFFFF"/>
                </a:solidFill>
                <a:latin typeface="Arial"/>
                <a:cs typeface="Arial"/>
              </a:rPr>
              <a:t> </a:t>
            </a:r>
            <a:r>
              <a:rPr lang="es-ES" sz="1800" i="1" spc="5" dirty="0" err="1">
                <a:solidFill>
                  <a:srgbClr val="FFFFFF"/>
                </a:solidFill>
                <a:latin typeface="Arial"/>
                <a:cs typeface="Arial"/>
              </a:rPr>
              <a:t>orbit</a:t>
            </a:r>
            <a:r>
              <a:rPr lang="es-ES" sz="1800" i="1" spc="5" dirty="0">
                <a:solidFill>
                  <a:srgbClr val="FFFFFF"/>
                </a:solidFill>
                <a:latin typeface="Arial"/>
                <a:cs typeface="Arial"/>
              </a:rPr>
              <a:t> </a:t>
            </a:r>
            <a:r>
              <a:rPr lang="es-ES" sz="1800" i="1" spc="5" dirty="0" err="1">
                <a:solidFill>
                  <a:srgbClr val="FFFFFF"/>
                </a:solidFill>
                <a:latin typeface="Arial"/>
                <a:cs typeface="Arial"/>
              </a:rPr>
              <a:t>trajectories</a:t>
            </a:r>
            <a:r>
              <a:rPr lang="es-ES" sz="1800" i="1" spc="5" dirty="0">
                <a:solidFill>
                  <a:srgbClr val="FFFFFF"/>
                </a:solidFill>
                <a:latin typeface="Arial"/>
                <a:cs typeface="Arial"/>
              </a:rPr>
              <a:t> </a:t>
            </a:r>
            <a:r>
              <a:rPr lang="es-ES" sz="1800" i="1" spc="5" dirty="0" err="1">
                <a:solidFill>
                  <a:srgbClr val="FFFFFF"/>
                </a:solidFill>
                <a:latin typeface="Arial"/>
                <a:cs typeface="Arial"/>
              </a:rPr>
              <a:t>around</a:t>
            </a:r>
            <a:r>
              <a:rPr lang="es-ES" sz="1800" i="1" spc="5" dirty="0">
                <a:solidFill>
                  <a:srgbClr val="FFFFFF"/>
                </a:solidFill>
                <a:latin typeface="Arial"/>
                <a:cs typeface="Arial"/>
              </a:rPr>
              <a:t> Europa</a:t>
            </a:r>
            <a:endParaRPr lang="en-US" sz="1800" dirty="0">
              <a:latin typeface="Arial"/>
              <a:cs typeface="Arial"/>
            </a:endParaRPr>
          </a:p>
        </p:txBody>
      </p:sp>
      <p:sp>
        <p:nvSpPr>
          <p:cNvPr id="1039" name="TextBox 1038">
            <a:extLst>
              <a:ext uri="{FF2B5EF4-FFF2-40B4-BE49-F238E27FC236}">
                <a16:creationId xmlns:a16="http://schemas.microsoft.com/office/drawing/2014/main" id="{EBCE886F-4C71-46F5-AB9F-2CF3CAC2A730}"/>
              </a:ext>
            </a:extLst>
          </p:cNvPr>
          <p:cNvSpPr txBox="1"/>
          <p:nvPr/>
        </p:nvSpPr>
        <p:spPr>
          <a:xfrm>
            <a:off x="14382544" y="12135664"/>
            <a:ext cx="5336578" cy="4339650"/>
          </a:xfrm>
          <a:prstGeom prst="rect">
            <a:avLst/>
          </a:prstGeom>
          <a:noFill/>
        </p:spPr>
        <p:txBody>
          <a:bodyPr wrap="square" rtlCol="0">
            <a:spAutoFit/>
          </a:bodyPr>
          <a:lstStyle/>
          <a:p>
            <a:r>
              <a:rPr lang="en-US" sz="2400" dirty="0" err="1">
                <a:solidFill>
                  <a:schemeClr val="bg1"/>
                </a:solidFill>
                <a:latin typeface="Arial Black" panose="020B0A04020102020204" pitchFamily="34" charset="0"/>
              </a:rPr>
              <a:t>FemtoSat</a:t>
            </a:r>
            <a:r>
              <a:rPr lang="en-US" sz="2400" dirty="0">
                <a:solidFill>
                  <a:schemeClr val="bg1"/>
                </a:solidFill>
                <a:latin typeface="Arial Black" panose="020B0A04020102020204" pitchFamily="34" charset="0"/>
              </a:rPr>
              <a:t> design</a:t>
            </a:r>
          </a:p>
          <a:p>
            <a:pPr algn="just"/>
            <a:r>
              <a:rPr lang="en-US" dirty="0">
                <a:solidFill>
                  <a:schemeClr val="bg1"/>
                </a:solidFill>
              </a:rPr>
              <a:t>The </a:t>
            </a:r>
            <a:r>
              <a:rPr lang="en-US" dirty="0" err="1">
                <a:solidFill>
                  <a:schemeClr val="bg1"/>
                </a:solidFill>
              </a:rPr>
              <a:t>FemtoSats</a:t>
            </a:r>
            <a:r>
              <a:rPr lang="en-US" dirty="0">
                <a:solidFill>
                  <a:schemeClr val="bg1"/>
                </a:solidFill>
              </a:rPr>
              <a:t> are mainly equipped with </a:t>
            </a:r>
            <a:r>
              <a:rPr lang="en-US" dirty="0" err="1">
                <a:solidFill>
                  <a:schemeClr val="bg1"/>
                </a:solidFill>
              </a:rPr>
              <a:t>tinyduino</a:t>
            </a:r>
            <a:r>
              <a:rPr lang="en-US" dirty="0">
                <a:solidFill>
                  <a:schemeClr val="bg1"/>
                </a:solidFill>
              </a:rPr>
              <a:t> software. The main components are a battery, processor, IMU and a spectrometer. </a:t>
            </a:r>
          </a:p>
          <a:p>
            <a:pPr algn="just"/>
            <a:r>
              <a:rPr lang="en-US" dirty="0">
                <a:solidFill>
                  <a:schemeClr val="bg1"/>
                </a:solidFill>
              </a:rPr>
              <a:t>In addition, these </a:t>
            </a:r>
            <a:r>
              <a:rPr lang="en-US" dirty="0" err="1">
                <a:solidFill>
                  <a:schemeClr val="bg1"/>
                </a:solidFill>
              </a:rPr>
              <a:t>FemtoSats</a:t>
            </a:r>
            <a:r>
              <a:rPr lang="en-US" dirty="0">
                <a:solidFill>
                  <a:schemeClr val="bg1"/>
                </a:solidFill>
              </a:rPr>
              <a:t> would have a radio to transmit the information back to the mother SC and from there it would be sent back to Earth.</a:t>
            </a:r>
          </a:p>
          <a:p>
            <a:pPr algn="just"/>
            <a:endParaRPr lang="en-US" dirty="0">
              <a:solidFill>
                <a:schemeClr val="bg1"/>
              </a:solidFill>
            </a:endParaRPr>
          </a:p>
          <a:p>
            <a:pPr algn="just"/>
            <a:r>
              <a:rPr lang="en-US" dirty="0" err="1">
                <a:solidFill>
                  <a:schemeClr val="bg1"/>
                </a:solidFill>
              </a:rPr>
              <a:t>FemtoSats</a:t>
            </a:r>
            <a:r>
              <a:rPr lang="en-US" dirty="0">
                <a:solidFill>
                  <a:schemeClr val="bg1"/>
                </a:solidFill>
              </a:rPr>
              <a:t> characteristics:</a:t>
            </a:r>
          </a:p>
          <a:p>
            <a:pPr marL="285750" indent="-285750" algn="just">
              <a:buFont typeface="Arial" panose="020B0604020202020204" pitchFamily="34" charset="0"/>
              <a:buChar char="•"/>
            </a:pPr>
            <a:r>
              <a:rPr lang="en-US" dirty="0">
                <a:solidFill>
                  <a:schemeClr val="bg1"/>
                </a:solidFill>
              </a:rPr>
              <a:t>Mass around 100g</a:t>
            </a:r>
          </a:p>
          <a:p>
            <a:pPr marL="285750" indent="-285750" algn="just">
              <a:buFont typeface="Arial" panose="020B0604020202020204" pitchFamily="34" charset="0"/>
              <a:buChar char="•"/>
            </a:pPr>
            <a:r>
              <a:rPr lang="en-US" dirty="0">
                <a:solidFill>
                  <a:schemeClr val="bg1"/>
                </a:solidFill>
              </a:rPr>
              <a:t>Manufacturing cost around $300 (without spectrometer)</a:t>
            </a:r>
          </a:p>
          <a:p>
            <a:pPr marL="285750" indent="-285750" algn="just">
              <a:buFont typeface="Arial" panose="020B0604020202020204" pitchFamily="34" charset="0"/>
              <a:buChar char="•"/>
            </a:pPr>
            <a:r>
              <a:rPr lang="en-US" dirty="0">
                <a:solidFill>
                  <a:schemeClr val="bg1"/>
                </a:solidFill>
              </a:rPr>
              <a:t>Launching cost $3000</a:t>
            </a:r>
          </a:p>
          <a:p>
            <a:pPr marL="285750" indent="-285750" algn="just">
              <a:buFont typeface="Arial" panose="020B0604020202020204" pitchFamily="34" charset="0"/>
              <a:buChar char="•"/>
            </a:pPr>
            <a:r>
              <a:rPr lang="en-US" dirty="0">
                <a:solidFill>
                  <a:schemeClr val="bg1"/>
                </a:solidFill>
              </a:rPr>
              <a:t>Approximate power to keep equipment functioning: 155 </a:t>
            </a:r>
            <a:r>
              <a:rPr lang="en-US" dirty="0" err="1">
                <a:solidFill>
                  <a:schemeClr val="bg1"/>
                </a:solidFill>
              </a:rPr>
              <a:t>mW</a:t>
            </a:r>
            <a:endParaRPr lang="en-US" dirty="0">
              <a:solidFill>
                <a:schemeClr val="bg1"/>
              </a:solidFill>
            </a:endParaRPr>
          </a:p>
        </p:txBody>
      </p:sp>
      <p:pic>
        <p:nvPicPr>
          <p:cNvPr id="150" name="Content Placeholder 3" descr="A close up of a screen&#10;&#10;Description automatically generated">
            <a:extLst>
              <a:ext uri="{FF2B5EF4-FFF2-40B4-BE49-F238E27FC236}">
                <a16:creationId xmlns:a16="http://schemas.microsoft.com/office/drawing/2014/main" id="{DB3AE376-E8A0-49AF-BB9A-7AA6E10EA0AE}"/>
              </a:ext>
            </a:extLst>
          </p:cNvPr>
          <p:cNvPicPr>
            <a:picLocks/>
          </p:cNvPicPr>
          <p:nvPr/>
        </p:nvPicPr>
        <p:blipFill>
          <a:blip r:embed="rId33" cstate="print">
            <a:extLst>
              <a:ext uri="{28A0092B-C50C-407E-A947-70E740481C1C}">
                <a14:useLocalDpi xmlns:a14="http://schemas.microsoft.com/office/drawing/2010/main" val="0"/>
              </a:ext>
            </a:extLst>
          </a:blip>
          <a:stretch>
            <a:fillRect/>
          </a:stretch>
        </p:blipFill>
        <p:spPr bwMode="auto">
          <a:xfrm>
            <a:off x="17803282" y="16281322"/>
            <a:ext cx="1737517" cy="28051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52" name="object 44">
            <a:extLst>
              <a:ext uri="{FF2B5EF4-FFF2-40B4-BE49-F238E27FC236}">
                <a16:creationId xmlns:a16="http://schemas.microsoft.com/office/drawing/2014/main" id="{9056C3C4-FD13-46D4-9D9B-BE35430F120F}"/>
              </a:ext>
            </a:extLst>
          </p:cNvPr>
          <p:cNvSpPr txBox="1"/>
          <p:nvPr/>
        </p:nvSpPr>
        <p:spPr>
          <a:xfrm>
            <a:off x="14864771" y="16624755"/>
            <a:ext cx="3344018" cy="380873"/>
          </a:xfrm>
          <a:prstGeom prst="rect">
            <a:avLst/>
          </a:prstGeom>
        </p:spPr>
        <p:txBody>
          <a:bodyPr vert="horz" wrap="square" lIns="0" tIns="102870" rIns="0" bIns="0" rtlCol="0">
            <a:spAutoFit/>
          </a:bodyPr>
          <a:lstStyle/>
          <a:p>
            <a:pPr marL="354330">
              <a:lnSpc>
                <a:spcPct val="100000"/>
              </a:lnSpc>
              <a:spcBef>
                <a:spcPts val="810"/>
              </a:spcBef>
            </a:pPr>
            <a:r>
              <a:rPr sz="1800" i="1" spc="10" dirty="0">
                <a:solidFill>
                  <a:srgbClr val="FFFFFF"/>
                </a:solidFill>
                <a:latin typeface="Arial"/>
                <a:cs typeface="Arial"/>
              </a:rPr>
              <a:t>Figure</a:t>
            </a:r>
            <a:r>
              <a:rPr lang="es-ES" i="1" spc="5" dirty="0">
                <a:solidFill>
                  <a:srgbClr val="FFFFFF"/>
                </a:solidFill>
                <a:latin typeface="Arial"/>
                <a:cs typeface="Arial"/>
              </a:rPr>
              <a:t> 5</a:t>
            </a:r>
            <a:r>
              <a:rPr sz="1800" i="1" spc="5" dirty="0">
                <a:solidFill>
                  <a:srgbClr val="FFFFFF"/>
                </a:solidFill>
                <a:latin typeface="Arial"/>
                <a:cs typeface="Arial"/>
              </a:rPr>
              <a:t>: </a:t>
            </a:r>
            <a:r>
              <a:rPr lang="es-ES" i="1" spc="5" dirty="0">
                <a:solidFill>
                  <a:srgbClr val="FFFFFF"/>
                </a:solidFill>
                <a:latin typeface="Arial"/>
                <a:cs typeface="Arial"/>
              </a:rPr>
              <a:t>2F </a:t>
            </a:r>
            <a:r>
              <a:rPr lang="es-ES" i="1" spc="5" dirty="0" err="1">
                <a:solidFill>
                  <a:srgbClr val="FFFFFF"/>
                </a:solidFill>
                <a:latin typeface="Arial"/>
                <a:cs typeface="Arial"/>
              </a:rPr>
              <a:t>FemtoSat</a:t>
            </a:r>
            <a:r>
              <a:rPr lang="es-ES" i="1" spc="5" dirty="0">
                <a:solidFill>
                  <a:srgbClr val="FFFFFF"/>
                </a:solidFill>
                <a:latin typeface="Arial"/>
                <a:cs typeface="Arial"/>
              </a:rPr>
              <a:t> </a:t>
            </a:r>
            <a:endParaRPr lang="en-US" sz="1800" dirty="0">
              <a:latin typeface="Arial"/>
              <a:cs typeface="Arial"/>
            </a:endParaRPr>
          </a:p>
        </p:txBody>
      </p:sp>
      <p:sp>
        <p:nvSpPr>
          <p:cNvPr id="1041" name="TextBox 1040">
            <a:extLst>
              <a:ext uri="{FF2B5EF4-FFF2-40B4-BE49-F238E27FC236}">
                <a16:creationId xmlns:a16="http://schemas.microsoft.com/office/drawing/2014/main" id="{06F0B519-458C-46EA-98B8-A0811F83C7EE}"/>
              </a:ext>
            </a:extLst>
          </p:cNvPr>
          <p:cNvSpPr txBox="1"/>
          <p:nvPr/>
        </p:nvSpPr>
        <p:spPr>
          <a:xfrm>
            <a:off x="8416094" y="17826176"/>
            <a:ext cx="8098656" cy="1569660"/>
          </a:xfrm>
          <a:prstGeom prst="rect">
            <a:avLst/>
          </a:prstGeom>
          <a:noFill/>
        </p:spPr>
        <p:txBody>
          <a:bodyPr wrap="square" rtlCol="0">
            <a:spAutoFit/>
          </a:bodyPr>
          <a:lstStyle/>
          <a:p>
            <a:r>
              <a:rPr lang="es-ES" sz="2400" dirty="0" err="1">
                <a:solidFill>
                  <a:schemeClr val="bg1"/>
                </a:solidFill>
                <a:latin typeface="Arial Black" panose="020B0A04020102020204" pitchFamily="34" charset="0"/>
              </a:rPr>
              <a:t>References</a:t>
            </a:r>
            <a:endParaRPr lang="es-ES" sz="2400" dirty="0">
              <a:solidFill>
                <a:schemeClr val="bg1"/>
              </a:solidFill>
              <a:latin typeface="Arial Black" panose="020B0A04020102020204" pitchFamily="34" charset="0"/>
            </a:endParaRPr>
          </a:p>
          <a:p>
            <a:r>
              <a:rPr lang="en-US" dirty="0">
                <a:solidFill>
                  <a:schemeClr val="bg1"/>
                </a:solidFill>
              </a:rPr>
              <a:t>[1] B. S. Southworth, S. </a:t>
            </a:r>
            <a:r>
              <a:rPr lang="en-US" dirty="0" err="1">
                <a:solidFill>
                  <a:schemeClr val="bg1"/>
                </a:solidFill>
              </a:rPr>
              <a:t>Kempf</a:t>
            </a:r>
            <a:r>
              <a:rPr lang="en-US" dirty="0">
                <a:solidFill>
                  <a:schemeClr val="bg1"/>
                </a:solidFill>
              </a:rPr>
              <a:t> and J. </a:t>
            </a:r>
            <a:r>
              <a:rPr lang="en-US" dirty="0" err="1">
                <a:solidFill>
                  <a:schemeClr val="bg1"/>
                </a:solidFill>
              </a:rPr>
              <a:t>Schimdt</a:t>
            </a:r>
            <a:r>
              <a:rPr lang="en-US" dirty="0">
                <a:solidFill>
                  <a:schemeClr val="bg1"/>
                </a:solidFill>
              </a:rPr>
              <a:t>, “Modelling Europa’s dust plumes” Geophysical Research Letter, vol 42, pp. 10541-10548, 2015.</a:t>
            </a:r>
          </a:p>
          <a:p>
            <a:r>
              <a:rPr lang="en-US" dirty="0">
                <a:solidFill>
                  <a:schemeClr val="bg1"/>
                </a:solidFill>
              </a:rPr>
              <a:t>[2] J. </a:t>
            </a:r>
            <a:r>
              <a:rPr lang="en-US" dirty="0" err="1">
                <a:solidFill>
                  <a:schemeClr val="bg1"/>
                </a:solidFill>
              </a:rPr>
              <a:t>Schimdt</a:t>
            </a:r>
            <a:r>
              <a:rPr lang="en-US" dirty="0">
                <a:solidFill>
                  <a:schemeClr val="bg1"/>
                </a:solidFill>
              </a:rPr>
              <a:t>, N. </a:t>
            </a:r>
            <a:r>
              <a:rPr lang="en-US" dirty="0" err="1">
                <a:solidFill>
                  <a:schemeClr val="bg1"/>
                </a:solidFill>
              </a:rPr>
              <a:t>Brilliantov</a:t>
            </a:r>
            <a:r>
              <a:rPr lang="en-US" dirty="0">
                <a:solidFill>
                  <a:schemeClr val="bg1"/>
                </a:solidFill>
              </a:rPr>
              <a:t>, F. </a:t>
            </a:r>
            <a:r>
              <a:rPr lang="en-US" dirty="0" err="1">
                <a:solidFill>
                  <a:schemeClr val="bg1"/>
                </a:solidFill>
              </a:rPr>
              <a:t>Spahn</a:t>
            </a:r>
            <a:r>
              <a:rPr lang="en-US" dirty="0">
                <a:solidFill>
                  <a:schemeClr val="bg1"/>
                </a:solidFill>
              </a:rPr>
              <a:t>, S. </a:t>
            </a:r>
            <a:r>
              <a:rPr lang="en-US" dirty="0" err="1">
                <a:solidFill>
                  <a:schemeClr val="bg1"/>
                </a:solidFill>
              </a:rPr>
              <a:t>Kempf</a:t>
            </a:r>
            <a:r>
              <a:rPr lang="en-US" dirty="0">
                <a:solidFill>
                  <a:schemeClr val="bg1"/>
                </a:solidFill>
              </a:rPr>
              <a:t>, “Slow dust in Enceladus’ plume from condensation and wall collisions in tiger stripe fractures” Nature, vol 451, 2008</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213</TotalTime>
  <Words>833</Words>
  <Application>Microsoft Office PowerPoint</Application>
  <PresentationFormat>Custom</PresentationFormat>
  <Paragraphs>59</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Arial Black</vt:lpstr>
      <vt:lpstr>Calibri</vt:lpstr>
      <vt:lpstr>Cambria Math</vt:lpstr>
      <vt:lpstr>Garamond</vt:lpstr>
      <vt:lpstr>Office Theme</vt:lpstr>
      <vt:lpstr>Multipoint observations of Europa plumes using FemtoSat swarm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poster_phobos_mission_v2</dc:title>
  <cp:lastModifiedBy>Alvaro Diaz-Flores</cp:lastModifiedBy>
  <cp:revision>16</cp:revision>
  <dcterms:created xsi:type="dcterms:W3CDTF">2020-05-05T23:53:22Z</dcterms:created>
  <dcterms:modified xsi:type="dcterms:W3CDTF">2020-05-06T03:42:17Z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2018-09-09T00:00:00Z</vt:filetime>
  </property>
  <property fmtid="{D5CDD505-2E9C-101B-9397-08002B2CF9AE}" pid="3" name="Creator">
    <vt:lpwstr>Adobe Illustrator CC 22.1 (Windows)</vt:lpwstr>
  </property>
  <property fmtid="{D5CDD505-2E9C-101B-9397-08002B2CF9AE}" pid="4" name="LastSaved">
    <vt:filetime>2020-05-05T00:00:00Z</vt:filetime>
  </property>
</Properties>
</file>