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6" r:id="rId2"/>
    <p:sldId id="337" r:id="rId3"/>
    <p:sldId id="334" r:id="rId4"/>
    <p:sldId id="261" r:id="rId5"/>
    <p:sldId id="333" r:id="rId6"/>
    <p:sldId id="258" r:id="rId7"/>
    <p:sldId id="263" r:id="rId8"/>
    <p:sldId id="262" r:id="rId9"/>
    <p:sldId id="264" r:id="rId10"/>
    <p:sldId id="336" r:id="rId11"/>
    <p:sldId id="266" r:id="rId12"/>
    <p:sldId id="340" r:id="rId13"/>
    <p:sldId id="339" r:id="rId14"/>
    <p:sldId id="338" r:id="rId15"/>
    <p:sldId id="335" r:id="rId16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54" y="-48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AB4A256D-0FF0-497F-A8D0-690F8699FC9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108AB88-2997-45E6-A281-E230056BAA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FADD9D-B38B-4048-A0F5-E83EF32CDE9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84064B1-82F6-4A81-9270-03903DA4C33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68F2157-4E22-459E-BE5D-693371BE643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E71CBF01-68A1-4E2F-9FD9-B72A3A3D3FC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pPr>
              <a:defRPr/>
            </a:pPr>
            <a:fld id="{7BE28F21-2342-4F4F-87CA-4C816066B0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>
            <a:extLst>
              <a:ext uri="{FF2B5EF4-FFF2-40B4-BE49-F238E27FC236}">
                <a16:creationId xmlns:a16="http://schemas.microsoft.com/office/drawing/2014/main" id="{FE83AEFF-0623-467A-ACAD-3E8DEB7E121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0CAB237-F045-4982-89C0-CC58759A2763}" type="slidenum">
              <a:rPr lang="en-US" altLang="en-US" sz="1400" smtClean="0"/>
              <a:pPr>
                <a:spcBef>
                  <a:spcPct val="0"/>
                </a:spcBef>
              </a:pPr>
              <a:t>1</a:t>
            </a:fld>
            <a:endParaRPr lang="en-US" altLang="en-US" sz="1400"/>
          </a:p>
        </p:txBody>
      </p:sp>
      <p:sp>
        <p:nvSpPr>
          <p:cNvPr id="11267" name="Rectangle 1">
            <a:extLst>
              <a:ext uri="{FF2B5EF4-FFF2-40B4-BE49-F238E27FC236}">
                <a16:creationId xmlns:a16="http://schemas.microsoft.com/office/drawing/2014/main" id="{2B8CE8EF-B1DF-4EF2-9D30-FC719A7AE2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9402A7C6-76D0-4B06-A113-0BBFC88F8A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altLang="en-US" sz="20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1269" name="Text Box 3">
            <a:extLst>
              <a:ext uri="{FF2B5EF4-FFF2-40B4-BE49-F238E27FC236}">
                <a16:creationId xmlns:a16="http://schemas.microsoft.com/office/drawing/2014/main" id="{86421BE4-372D-4AF2-9364-E63D208A8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2DF31E4-D795-48AB-B1BD-176DC9E32CD8}" type="slidenum">
              <a:rPr lang="en-US" altLang="en-US" sz="1800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11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0486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A7275E2B-473B-4B35-9D93-E3B689443D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524000" y="92228"/>
            <a:ext cx="58737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740E77-7FEA-400C-9F77-098F6AE68A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8CCF3732-3516-46FA-9369-69158BB419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4F76AD13-FF29-4A7C-8915-46FF4FF8F2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8382000" y="0"/>
            <a:ext cx="6858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E2318894-33D4-4D63-9EE3-7855696162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100000" l="9783" r="100000">
                        <a14:foregroundMark x1="75000" y1="68182" x2="75000" y2="68182"/>
                        <a14:foregroundMark x1="71739" y1="50000" x2="71739" y2="50000"/>
                        <a14:foregroundMark x1="64130" y1="61364" x2="64130" y2="61364"/>
                        <a14:foregroundMark x1="56522" y1="68182" x2="56522" y2="68182"/>
                        <a14:foregroundMark x1="51087" y1="70455" x2="51087" y2="70455"/>
                        <a14:foregroundMark x1="65217" y1="72727" x2="65217" y2="72727"/>
                        <a14:foregroundMark x1="71739" y1="59091" x2="71739" y2="59091"/>
                        <a14:foregroundMark x1="79348" y1="56818" x2="79348" y2="56818"/>
                        <a14:foregroundMark x1="79348" y1="45455" x2="79348" y2="45455"/>
                        <a14:foregroundMark x1="82609" y1="63636" x2="82609" y2="63636"/>
                        <a14:foregroundMark x1="85870" y1="75000" x2="85870" y2="75000"/>
                        <a14:foregroundMark x1="58696" y1="77273" x2="58696" y2="77273"/>
                        <a14:foregroundMark x1="50000" y1="70455" x2="50000" y2="70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11" y="107029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75C70275-0876-4A22-B11D-5E9CD1E1E4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145" y="-57791"/>
            <a:ext cx="1220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DD92CFBE-2BF0-4C77-9A83-9E5110A0C8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5205413" y="255588"/>
            <a:ext cx="2524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8D0D8DE8-F696-4931-B9A6-8FAB19A9E6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1" b="99559" l="9689" r="896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119856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A7275E2B-473B-4B35-9D93-E3B689443D8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1806" b="92014" l="33134" r="69851">
                        <a14:foregroundMark x1="60000" y1="20833" x2="60000" y2="20833"/>
                        <a14:foregroundMark x1="62388" y1="25000" x2="62388" y2="25000"/>
                        <a14:foregroundMark x1="54030" y1="27431" x2="54030" y2="27431"/>
                        <a14:foregroundMark x1="53731" y1="22569" x2="53731" y2="22569"/>
                        <a14:foregroundMark x1="64776" y1="69792" x2="64776" y2="69792"/>
                        <a14:foregroundMark x1="41493" y1="64931" x2="41493" y2="649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393825" y="122238"/>
            <a:ext cx="58737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926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9249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6750"/>
            <a:ext cx="4113213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936750"/>
            <a:ext cx="4114800" cy="4460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8965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071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048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69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558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260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621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143000"/>
            <a:ext cx="2093913" cy="5254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134100" cy="5254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9657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>
            <a:extLst>
              <a:ext uri="{FF2B5EF4-FFF2-40B4-BE49-F238E27FC236}">
                <a16:creationId xmlns:a16="http://schemas.microsoft.com/office/drawing/2014/main" id="{7CEC899A-F931-4AEF-B1E5-A07FDE4EB1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380413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formatClick to edit Master title style</a:t>
            </a:r>
          </a:p>
        </p:txBody>
      </p:sp>
      <p:sp>
        <p:nvSpPr>
          <p:cNvPr id="1027" name="Rectangle 5">
            <a:extLst>
              <a:ext uri="{FF2B5EF4-FFF2-40B4-BE49-F238E27FC236}">
                <a16:creationId xmlns:a16="http://schemas.microsoft.com/office/drawing/2014/main" id="{5939F201-7549-4FBF-9395-9D6A96866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6750"/>
            <a:ext cx="8380413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0"/>
            <a:r>
              <a:rPr lang="en-GB" altLang="en-US"/>
              <a:t>Ninth Outline LevelClick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Text Box 6">
            <a:extLst>
              <a:ext uri="{FF2B5EF4-FFF2-40B4-BE49-F238E27FC236}">
                <a16:creationId xmlns:a16="http://schemas.microsoft.com/office/drawing/2014/main" id="{392B5CF0-9054-4AAA-9732-926366D54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381750"/>
            <a:ext cx="2438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8A9741-72BA-4DB3-B187-2A75B480FD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944E3B6-6BEF-4B58-ABE6-0FD11939D4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E249BFD7-C585-419B-91F0-A5EACD893D5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-2"/>
          <a:stretch>
            <a:fillRect/>
          </a:stretch>
        </p:blipFill>
        <p:spPr bwMode="auto">
          <a:xfrm>
            <a:off x="8382000" y="0"/>
            <a:ext cx="6858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>
            <a:extLst>
              <a:ext uri="{FF2B5EF4-FFF2-40B4-BE49-F238E27FC236}">
                <a16:creationId xmlns:a16="http://schemas.microsoft.com/office/drawing/2014/main" id="{4AC10702-0564-4EBE-8D23-4A5E73CA3D9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524000" y="119063"/>
            <a:ext cx="5334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">
            <a:extLst>
              <a:ext uri="{FF2B5EF4-FFF2-40B4-BE49-F238E27FC236}">
                <a16:creationId xmlns:a16="http://schemas.microsoft.com/office/drawing/2014/main" id="{C75479EB-CBC1-453B-B4BF-19862EA686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25" y="74613"/>
            <a:ext cx="384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>
            <a:extLst>
              <a:ext uri="{FF2B5EF4-FFF2-40B4-BE49-F238E27FC236}">
                <a16:creationId xmlns:a16="http://schemas.microsoft.com/office/drawing/2014/main" id="{63F44866-C65A-4A47-87D6-64B84CF1D7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-19050"/>
            <a:ext cx="1220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82ECBC4C-55DE-46E5-8434-9978D2BD25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5205413" y="255588"/>
            <a:ext cx="2524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">
            <a:extLst>
              <a:ext uri="{FF2B5EF4-FFF2-40B4-BE49-F238E27FC236}">
                <a16:creationId xmlns:a16="http://schemas.microsoft.com/office/drawing/2014/main" id="{A0CA5369-69CF-4F1A-9858-D66AB72061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119856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xStyles>
    <p:titleStyle>
      <a:lvl1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+mj-lt"/>
          <a:ea typeface="+mj-ea"/>
          <a:cs typeface="Microsoft YaHei" panose="020B0503020204020204" pitchFamily="34" charset="-122"/>
        </a:defRPr>
      </a:lvl1pPr>
      <a:lvl2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2pPr>
      <a:lvl3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3pPr>
      <a:lvl4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4pPr>
      <a:lvl5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Garamond" charset="0"/>
          <a:ea typeface="Microsoft YaHei" charset="-122"/>
          <a:cs typeface="Microsoft YaHei" panose="020B0503020204020204" pitchFamily="34" charset="-122"/>
        </a:defRPr>
      </a:lvl5pPr>
      <a:lvl6pPr marL="25146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6pPr>
      <a:lvl7pPr marL="29718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7pPr>
      <a:lvl8pPr marL="34290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8pPr>
      <a:lvl9pPr marL="3886200" indent="-228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FFFFFF"/>
          </a:solidFill>
          <a:latin typeface="Garamond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1pPr>
      <a:lvl2pPr marL="742950" indent="-285750" algn="l" defTabSz="45720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b="1">
          <a:solidFill>
            <a:srgbClr val="FFFFFF"/>
          </a:solidFill>
          <a:latin typeface="+mn-lt"/>
          <a:ea typeface="+mn-ea"/>
          <a:cs typeface="Microsoft YaHei" panose="020B0503020204020204" pitchFamily="34" charset="-122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8A21E264-C25A-4CE3-9EB8-F26F29841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FC3E5F93-38FE-4BF2-A33E-5E8A28ECC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4" y="41275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10245" name="Picture 6">
            <a:extLst>
              <a:ext uri="{FF2B5EF4-FFF2-40B4-BE49-F238E27FC236}">
                <a16:creationId xmlns:a16="http://schemas.microsoft.com/office/drawing/2014/main" id="{B85A4BE7-3294-4D7D-AC3C-8832C39E7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0"/>
            <a:ext cx="12620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7" name="Picture 2">
            <a:extLst>
              <a:ext uri="{FF2B5EF4-FFF2-40B4-BE49-F238E27FC236}">
                <a16:creationId xmlns:a16="http://schemas.microsoft.com/office/drawing/2014/main" id="{4E318240-B025-4283-967C-B3F6705BE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159543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1C7264-BECC-4DCE-947D-FD02D6967AC6}"/>
              </a:ext>
            </a:extLst>
          </p:cNvPr>
          <p:cNvSpPr txBox="1"/>
          <p:nvPr/>
        </p:nvSpPr>
        <p:spPr>
          <a:xfrm>
            <a:off x="68094" y="1369126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</a:rPr>
              <a:t>Evaluation of Mother-Daughter Architectures for Asteroid Belt Exploration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88377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rPr>
              <a:t>Leonard Vance,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rPr>
              <a:t>Jekan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rPr>
              <a:t> Thanga</a:t>
            </a:r>
            <a:r>
              <a:rPr lang="en-US" sz="1600" b="1" dirty="0">
                <a:solidFill>
                  <a:srgbClr val="FFFFFF"/>
                </a:solidFill>
                <a:latin typeface="+mj-lt"/>
                <a:ea typeface="+mn-ea"/>
                <a:cs typeface="Arial" charset="0"/>
              </a:rPr>
              <a:t>, Erik </a:t>
            </a:r>
            <a:r>
              <a:rPr lang="en-US" sz="1600" b="1" dirty="0" err="1">
                <a:solidFill>
                  <a:srgbClr val="FFFFFF"/>
                </a:solidFill>
                <a:latin typeface="+mj-lt"/>
                <a:ea typeface="+mn-ea"/>
                <a:cs typeface="Arial" charset="0"/>
              </a:rPr>
              <a:t>Asphaug</a:t>
            </a:r>
            <a:endParaRPr lang="en-US" sz="1600" b="1" dirty="0">
              <a:solidFill>
                <a:srgbClr val="FFFFFF"/>
              </a:solidFill>
              <a:latin typeface="+mj-lt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u="none" dirty="0">
                <a:solidFill>
                  <a:srgbClr val="FFFFFF"/>
                </a:solidFill>
                <a:latin typeface="+mj-lt"/>
              </a:rPr>
              <a:t>University of Arizona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14E347-13B3-4B0C-B989-46E49C54AF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780" t="24527" r="23447" b="30422"/>
          <a:stretch/>
        </p:blipFill>
        <p:spPr>
          <a:xfrm>
            <a:off x="1512802" y="2492759"/>
            <a:ext cx="5778079" cy="33143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233D0-2D7A-4A55-94DE-BCA122F4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93" y="1415374"/>
            <a:ext cx="8380413" cy="712788"/>
          </a:xfrm>
        </p:spPr>
        <p:txBody>
          <a:bodyPr/>
          <a:lstStyle/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700,000 asteroids are currently cataloged</a:t>
            </a: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Some as small as a few meters</a:t>
            </a: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tracked asteroid represents a potentially large source of material for development.</a:t>
            </a: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gravitational potential reduces the cost of visitation.</a:t>
            </a: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little understanding of their individual composition</a:t>
            </a: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CD0A26-883B-4789-B9D6-E86A81797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52" y="4372929"/>
            <a:ext cx="4094922" cy="2485071"/>
          </a:xfrm>
          <a:prstGeom prst="rect">
            <a:avLst/>
          </a:prstGeom>
        </p:spPr>
      </p:pic>
      <p:pic>
        <p:nvPicPr>
          <p:cNvPr id="1026" name="Picture 2" descr="Image result for catalina sky survey">
            <a:extLst>
              <a:ext uri="{FF2B5EF4-FFF2-40B4-BE49-F238E27FC236}">
                <a16:creationId xmlns:a16="http://schemas.microsoft.com/office/drawing/2014/main" id="{0843D265-FC7C-4256-BE7E-0FFE03B508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0"/>
          <a:stretch/>
        </p:blipFill>
        <p:spPr bwMode="auto">
          <a:xfrm>
            <a:off x="4505738" y="4372928"/>
            <a:ext cx="4459356" cy="248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B512F8-EF35-4DDC-AF03-67A5BF581873}"/>
              </a:ext>
            </a:extLst>
          </p:cNvPr>
          <p:cNvSpPr txBox="1"/>
          <p:nvPr/>
        </p:nvSpPr>
        <p:spPr>
          <a:xfrm>
            <a:off x="216451" y="4443895"/>
            <a:ext cx="409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Large Binocular Telescope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DDDD84-1B24-40EB-ADD7-3C6D837AF35D}"/>
              </a:ext>
            </a:extLst>
          </p:cNvPr>
          <p:cNvSpPr txBox="1"/>
          <p:nvPr/>
        </p:nvSpPr>
        <p:spPr>
          <a:xfrm>
            <a:off x="4687955" y="4403850"/>
            <a:ext cx="409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Catalina Sky Survey</a:t>
            </a:r>
          </a:p>
        </p:txBody>
      </p:sp>
    </p:spTree>
    <p:extLst>
      <p:ext uri="{BB962C8B-B14F-4D97-AF65-F5344CB8AC3E}">
        <p14:creationId xmlns:p14="http://schemas.microsoft.com/office/powerpoint/2010/main" val="1401453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233D0-2D7A-4A55-94DE-BCA122F4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93" y="1247513"/>
            <a:ext cx="8380413" cy="2688383"/>
          </a:xfrm>
        </p:spPr>
        <p:txBody>
          <a:bodyPr/>
          <a:lstStyle/>
          <a:p>
            <a:b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sample and return missions from a significant number of asteroids allows us to understand the statistical make-up of the belt, improving in-situ resource development.</a:t>
            </a:r>
          </a:p>
        </p:txBody>
      </p:sp>
      <p:pic>
        <p:nvPicPr>
          <p:cNvPr id="2050" name="Picture 2" descr="Image result for osiris rex">
            <a:extLst>
              <a:ext uri="{FF2B5EF4-FFF2-40B4-BE49-F238E27FC236}">
                <a16:creationId xmlns:a16="http://schemas.microsoft.com/office/drawing/2014/main" id="{29D0CF7D-4C0E-4104-A121-7FCA455B1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06" y="2676525"/>
            <a:ext cx="7429500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98C813-A08A-4105-8172-051A35006493}"/>
              </a:ext>
            </a:extLst>
          </p:cNvPr>
          <p:cNvSpPr txBox="1"/>
          <p:nvPr/>
        </p:nvSpPr>
        <p:spPr>
          <a:xfrm>
            <a:off x="1115701" y="6422886"/>
            <a:ext cx="764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OSIRIS-Rex Sample Return Mission to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Near Earth Asteroid Bennu</a:t>
            </a:r>
          </a:p>
        </p:txBody>
      </p:sp>
      <p:pic>
        <p:nvPicPr>
          <p:cNvPr id="2052" name="Picture 4" descr="Asteroid-Bennu-OSIRIS-RExArrival-GifAnimation-20181203.gif">
            <a:extLst>
              <a:ext uri="{FF2B5EF4-FFF2-40B4-BE49-F238E27FC236}">
                <a16:creationId xmlns:a16="http://schemas.microsoft.com/office/drawing/2014/main" id="{711DE8EF-54AA-4AC7-AC8E-543768A5DB8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78" y="285088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2FED7C-D030-420C-8DC4-CBCE09645C7B}"/>
              </a:ext>
            </a:extLst>
          </p:cNvPr>
          <p:cNvSpPr txBox="1"/>
          <p:nvPr/>
        </p:nvSpPr>
        <p:spPr>
          <a:xfrm>
            <a:off x="1621492" y="4700531"/>
            <a:ext cx="1042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Bennu</a:t>
            </a:r>
          </a:p>
        </p:txBody>
      </p:sp>
    </p:spTree>
    <p:extLst>
      <p:ext uri="{BB962C8B-B14F-4D97-AF65-F5344CB8AC3E}">
        <p14:creationId xmlns:p14="http://schemas.microsoft.com/office/powerpoint/2010/main" val="34880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8C10375-0092-4DF4-B12A-7C807EC163D7}"/>
              </a:ext>
            </a:extLst>
          </p:cNvPr>
          <p:cNvGrpSpPr/>
          <p:nvPr/>
        </p:nvGrpSpPr>
        <p:grpSpPr>
          <a:xfrm>
            <a:off x="0" y="2438403"/>
            <a:ext cx="3694433" cy="3093641"/>
            <a:chOff x="105519" y="1312809"/>
            <a:chExt cx="2350201" cy="197232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3752667-09F9-4226-AD5A-16C1E1C5E7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653" t="6999" r="16934" b="21736"/>
            <a:stretch/>
          </p:blipFill>
          <p:spPr>
            <a:xfrm>
              <a:off x="166556" y="1349076"/>
              <a:ext cx="2289164" cy="1936060"/>
            </a:xfrm>
            <a:prstGeom prst="rect">
              <a:avLst/>
            </a:prstGeom>
          </p:spPr>
        </p:pic>
        <p:sp>
          <p:nvSpPr>
            <p:cNvPr id="3" name="Arc 2">
              <a:extLst>
                <a:ext uri="{FF2B5EF4-FFF2-40B4-BE49-F238E27FC236}">
                  <a16:creationId xmlns:a16="http://schemas.microsoft.com/office/drawing/2014/main" id="{89161912-FCE4-41E9-B596-A9C99FD28E23}"/>
                </a:ext>
              </a:extLst>
            </p:cNvPr>
            <p:cNvSpPr/>
            <p:nvPr/>
          </p:nvSpPr>
          <p:spPr>
            <a:xfrm>
              <a:off x="1014550" y="1856223"/>
              <a:ext cx="637670" cy="823036"/>
            </a:xfrm>
            <a:prstGeom prst="arc">
              <a:avLst>
                <a:gd name="adj1" fmla="val 16090642"/>
                <a:gd name="adj2" fmla="val 5565868"/>
              </a:avLst>
            </a:prstGeom>
            <a:ln w="1905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B3AB6002-1681-4BE9-AA2A-31632DDB7BE0}"/>
                </a:ext>
              </a:extLst>
            </p:cNvPr>
            <p:cNvSpPr/>
            <p:nvPr/>
          </p:nvSpPr>
          <p:spPr>
            <a:xfrm>
              <a:off x="752054" y="1859602"/>
              <a:ext cx="1155455" cy="1138345"/>
            </a:xfrm>
            <a:prstGeom prst="arc">
              <a:avLst>
                <a:gd name="adj1" fmla="val 8420342"/>
                <a:gd name="adj2" fmla="val 16290859"/>
              </a:avLst>
            </a:prstGeom>
            <a:ln w="1905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4F5000-A4D4-4711-AD4E-014055D16EE1}"/>
                </a:ext>
              </a:extLst>
            </p:cNvPr>
            <p:cNvSpPr/>
            <p:nvPr/>
          </p:nvSpPr>
          <p:spPr>
            <a:xfrm>
              <a:off x="1282081" y="1765022"/>
              <a:ext cx="176172" cy="189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400F484-2EF7-44B3-AE1A-FD4765F476BF}"/>
                </a:ext>
              </a:extLst>
            </p:cNvPr>
            <p:cNvSpPr txBox="1"/>
            <p:nvPr/>
          </p:nvSpPr>
          <p:spPr>
            <a:xfrm>
              <a:off x="641391" y="1564535"/>
              <a:ext cx="760305" cy="333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solidFill>
                    <a:schemeClr val="bg1">
                      <a:lumMod val="85000"/>
                    </a:schemeClr>
                  </a:solidFill>
                </a:rPr>
                <a:t>MotherShip</a:t>
              </a:r>
              <a:r>
                <a:rPr lang="en-US" sz="1400" b="1" dirty="0">
                  <a:solidFill>
                    <a:schemeClr val="bg1">
                      <a:lumMod val="85000"/>
                    </a:schemeClr>
                  </a:solidFill>
                </a:rPr>
                <a:t> Trajectory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2A996D9-F776-4439-BE2D-2FB614B1A3FE}"/>
                </a:ext>
              </a:extLst>
            </p:cNvPr>
            <p:cNvSpPr txBox="1"/>
            <p:nvPr/>
          </p:nvSpPr>
          <p:spPr>
            <a:xfrm>
              <a:off x="105519" y="1312809"/>
              <a:ext cx="760305" cy="333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Solar System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070DE111-5049-4230-8F82-E67465E8D0AF}"/>
              </a:ext>
            </a:extLst>
          </p:cNvPr>
          <p:cNvSpPr/>
          <p:nvPr/>
        </p:nvSpPr>
        <p:spPr>
          <a:xfrm>
            <a:off x="3706658" y="2504597"/>
            <a:ext cx="5207454" cy="30098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830F2E9-CB34-405A-86D6-70A905E640D2}"/>
              </a:ext>
            </a:extLst>
          </p:cNvPr>
          <p:cNvSpPr txBox="1"/>
          <p:nvPr/>
        </p:nvSpPr>
        <p:spPr>
          <a:xfrm>
            <a:off x="278517" y="5541353"/>
            <a:ext cx="733556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Question: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How effectively can a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nano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-spacecraft swarm explore the asteroid belt when limited to a 2 year lifespan?</a:t>
            </a: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23028360-9352-40C9-BC89-53F5EB413A21}"/>
              </a:ext>
            </a:extLst>
          </p:cNvPr>
          <p:cNvSpPr/>
          <p:nvPr/>
        </p:nvSpPr>
        <p:spPr>
          <a:xfrm rot="20998358">
            <a:off x="6127540" y="3222561"/>
            <a:ext cx="451012" cy="27057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00"/>
              </a:solidFill>
            </a:endParaRPr>
          </a:p>
        </p:txBody>
      </p:sp>
      <p:pic>
        <p:nvPicPr>
          <p:cNvPr id="1026" name="Picture 2" descr="https://imagesvc.timeincapp.com/v3/mm/image?url=https%3A%2F%2Ftimedotcom.files.wordpress.com%2F2016%2F04%2Fnasa-kepler-spacecraft-deep-space.jpg&amp;w=800&amp;q=85">
            <a:extLst>
              <a:ext uri="{FF2B5EF4-FFF2-40B4-BE49-F238E27FC236}">
                <a16:creationId xmlns:a16="http://schemas.microsoft.com/office/drawing/2014/main" id="{C26D63F5-B0A7-4D70-9E4A-AC188FD434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2" t="37661" r="41999" b="8118"/>
          <a:stretch/>
        </p:blipFill>
        <p:spPr bwMode="auto">
          <a:xfrm>
            <a:off x="3843576" y="2915207"/>
            <a:ext cx="1453170" cy="91058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6U cubesats">
            <a:extLst>
              <a:ext uri="{FF2B5EF4-FFF2-40B4-BE49-F238E27FC236}">
                <a16:creationId xmlns:a16="http://schemas.microsoft.com/office/drawing/2014/main" id="{4CAF1BD4-31BB-4A66-9921-4865D9E4E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366" y="3961926"/>
            <a:ext cx="478022" cy="37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583FD394-3991-40D9-8635-F4911A0C20DB}"/>
              </a:ext>
            </a:extLst>
          </p:cNvPr>
          <p:cNvSpPr/>
          <p:nvPr/>
        </p:nvSpPr>
        <p:spPr>
          <a:xfrm rot="15217002">
            <a:off x="5291500" y="3136945"/>
            <a:ext cx="498611" cy="56265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030" name="Picture 6" descr="Image result for asteroid">
            <a:extLst>
              <a:ext uri="{FF2B5EF4-FFF2-40B4-BE49-F238E27FC236}">
                <a16:creationId xmlns:a16="http://schemas.microsoft.com/office/drawing/2014/main" id="{E00B6528-C659-4092-9E65-E897FC811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833" y="3480482"/>
            <a:ext cx="1859036" cy="124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Image result for 6U cubesats">
            <a:extLst>
              <a:ext uri="{FF2B5EF4-FFF2-40B4-BE49-F238E27FC236}">
                <a16:creationId xmlns:a16="http://schemas.microsoft.com/office/drawing/2014/main" id="{E9644938-FE60-4312-9D5E-535ADC970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46531">
            <a:off x="7187971" y="3876621"/>
            <a:ext cx="482194" cy="37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rrow: Down 23">
            <a:extLst>
              <a:ext uri="{FF2B5EF4-FFF2-40B4-BE49-F238E27FC236}">
                <a16:creationId xmlns:a16="http://schemas.microsoft.com/office/drawing/2014/main" id="{599319D6-5F86-4549-B30F-D1049D37758B}"/>
              </a:ext>
            </a:extLst>
          </p:cNvPr>
          <p:cNvSpPr/>
          <p:nvPr/>
        </p:nvSpPr>
        <p:spPr>
          <a:xfrm rot="7440684">
            <a:off x="5402186" y="3758146"/>
            <a:ext cx="354274" cy="39319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167B04E-69A1-4DD7-A01C-3BFEF40E60EB}"/>
              </a:ext>
            </a:extLst>
          </p:cNvPr>
          <p:cNvSpPr/>
          <p:nvPr/>
        </p:nvSpPr>
        <p:spPr>
          <a:xfrm rot="1365890">
            <a:off x="6565770" y="3654054"/>
            <a:ext cx="764911" cy="168553"/>
          </a:xfrm>
          <a:custGeom>
            <a:avLst/>
            <a:gdLst>
              <a:gd name="connsiteX0" fmla="*/ 0 w 1143000"/>
              <a:gd name="connsiteY0" fmla="*/ 72804 h 241247"/>
              <a:gd name="connsiteX1" fmla="*/ 481264 w 1143000"/>
              <a:gd name="connsiteY1" fmla="*/ 615 h 241247"/>
              <a:gd name="connsiteX2" fmla="*/ 950495 w 1143000"/>
              <a:gd name="connsiteY2" fmla="*/ 108899 h 241247"/>
              <a:gd name="connsiteX3" fmla="*/ 1143000 w 1143000"/>
              <a:gd name="connsiteY3" fmla="*/ 241247 h 241247"/>
              <a:gd name="connsiteX4" fmla="*/ 1143000 w 1143000"/>
              <a:gd name="connsiteY4" fmla="*/ 241247 h 241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241247">
                <a:moveTo>
                  <a:pt x="0" y="72804"/>
                </a:moveTo>
                <a:cubicBezTo>
                  <a:pt x="161424" y="33701"/>
                  <a:pt x="322848" y="-5401"/>
                  <a:pt x="481264" y="615"/>
                </a:cubicBezTo>
                <a:cubicBezTo>
                  <a:pt x="639680" y="6631"/>
                  <a:pt x="840206" y="68794"/>
                  <a:pt x="950495" y="108899"/>
                </a:cubicBezTo>
                <a:cubicBezTo>
                  <a:pt x="1060784" y="149004"/>
                  <a:pt x="1143000" y="241247"/>
                  <a:pt x="1143000" y="241247"/>
                </a:cubicBezTo>
                <a:lnTo>
                  <a:pt x="1143000" y="241247"/>
                </a:lnTo>
              </a:path>
            </a:pathLst>
          </a:custGeom>
          <a:noFill/>
          <a:ln w="76200">
            <a:solidFill>
              <a:srgbClr val="00B05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DFDCC67-E0F9-4944-8772-F4C3AF5E34D1}"/>
              </a:ext>
            </a:extLst>
          </p:cNvPr>
          <p:cNvSpPr/>
          <p:nvPr/>
        </p:nvSpPr>
        <p:spPr>
          <a:xfrm rot="10132780">
            <a:off x="6132373" y="4123395"/>
            <a:ext cx="1131716" cy="254428"/>
          </a:xfrm>
          <a:custGeom>
            <a:avLst/>
            <a:gdLst>
              <a:gd name="connsiteX0" fmla="*/ 0 w 1143000"/>
              <a:gd name="connsiteY0" fmla="*/ 72804 h 241247"/>
              <a:gd name="connsiteX1" fmla="*/ 481264 w 1143000"/>
              <a:gd name="connsiteY1" fmla="*/ 615 h 241247"/>
              <a:gd name="connsiteX2" fmla="*/ 950495 w 1143000"/>
              <a:gd name="connsiteY2" fmla="*/ 108899 h 241247"/>
              <a:gd name="connsiteX3" fmla="*/ 1143000 w 1143000"/>
              <a:gd name="connsiteY3" fmla="*/ 241247 h 241247"/>
              <a:gd name="connsiteX4" fmla="*/ 1143000 w 1143000"/>
              <a:gd name="connsiteY4" fmla="*/ 241247 h 241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241247">
                <a:moveTo>
                  <a:pt x="0" y="72804"/>
                </a:moveTo>
                <a:cubicBezTo>
                  <a:pt x="161424" y="33701"/>
                  <a:pt x="322848" y="-5401"/>
                  <a:pt x="481264" y="615"/>
                </a:cubicBezTo>
                <a:cubicBezTo>
                  <a:pt x="639680" y="6631"/>
                  <a:pt x="840206" y="68794"/>
                  <a:pt x="950495" y="108899"/>
                </a:cubicBezTo>
                <a:cubicBezTo>
                  <a:pt x="1060784" y="149004"/>
                  <a:pt x="1143000" y="241247"/>
                  <a:pt x="1143000" y="241247"/>
                </a:cubicBezTo>
                <a:lnTo>
                  <a:pt x="1143000" y="241247"/>
                </a:lnTo>
              </a:path>
            </a:pathLst>
          </a:custGeom>
          <a:noFill/>
          <a:ln w="76200">
            <a:solidFill>
              <a:srgbClr val="00B0F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F2C298-BB6E-402B-B5FE-34F733527AAB}"/>
              </a:ext>
            </a:extLst>
          </p:cNvPr>
          <p:cNvSpPr txBox="1"/>
          <p:nvPr/>
        </p:nvSpPr>
        <p:spPr>
          <a:xfrm>
            <a:off x="7092634" y="3426116"/>
            <a:ext cx="1215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2) Brake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F8E1C4-E316-4E2D-9701-C37C516B7CE3}"/>
              </a:ext>
            </a:extLst>
          </p:cNvPr>
          <p:cNvSpPr txBox="1"/>
          <p:nvPr/>
        </p:nvSpPr>
        <p:spPr>
          <a:xfrm>
            <a:off x="6162120" y="4472907"/>
            <a:ext cx="930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3) Return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DAFF32-8F21-4582-8B2F-45AA9E4C0308}"/>
              </a:ext>
            </a:extLst>
          </p:cNvPr>
          <p:cNvSpPr txBox="1"/>
          <p:nvPr/>
        </p:nvSpPr>
        <p:spPr>
          <a:xfrm>
            <a:off x="4470389" y="4049369"/>
            <a:ext cx="1447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4) Return Brake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7715DA-740F-4235-9CB7-71C313BAADF9}"/>
              </a:ext>
            </a:extLst>
          </p:cNvPr>
          <p:cNvSpPr txBox="1"/>
          <p:nvPr/>
        </p:nvSpPr>
        <p:spPr>
          <a:xfrm>
            <a:off x="5259038" y="2608158"/>
            <a:ext cx="16065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Nano-Spacecraft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2E529B-8A4E-4D74-8D5B-AB2380B5ACBC}"/>
              </a:ext>
            </a:extLst>
          </p:cNvPr>
          <p:cNvSpPr txBox="1"/>
          <p:nvPr/>
        </p:nvSpPr>
        <p:spPr>
          <a:xfrm>
            <a:off x="6672487" y="2704054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1) Intercept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3CC596BF-7937-405D-98CF-30365E76D3E0}"/>
              </a:ext>
            </a:extLst>
          </p:cNvPr>
          <p:cNvSpPr/>
          <p:nvPr/>
        </p:nvSpPr>
        <p:spPr>
          <a:xfrm rot="21017440">
            <a:off x="6776565" y="3009125"/>
            <a:ext cx="451012" cy="27057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00"/>
              </a:solidFill>
            </a:endParaRP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562170DC-EB46-4AC5-9B9E-28362328CDBC}"/>
              </a:ext>
            </a:extLst>
          </p:cNvPr>
          <p:cNvSpPr/>
          <p:nvPr/>
        </p:nvSpPr>
        <p:spPr>
          <a:xfrm rot="20603514">
            <a:off x="6311211" y="2834115"/>
            <a:ext cx="451012" cy="27057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00"/>
              </a:solidFill>
            </a:endParaRPr>
          </a:p>
        </p:txBody>
      </p:sp>
      <p:pic>
        <p:nvPicPr>
          <p:cNvPr id="1028" name="Picture 4" descr="Image result for 6U cubesats">
            <a:extLst>
              <a:ext uri="{FF2B5EF4-FFF2-40B4-BE49-F238E27FC236}">
                <a16:creationId xmlns:a16="http://schemas.microsoft.com/office/drawing/2014/main" id="{E93356A5-B069-4AD8-A439-4F92CE225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845" y="2911847"/>
            <a:ext cx="478022" cy="37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6U cubesats">
            <a:extLst>
              <a:ext uri="{FF2B5EF4-FFF2-40B4-BE49-F238E27FC236}">
                <a16:creationId xmlns:a16="http://schemas.microsoft.com/office/drawing/2014/main" id="{1C3640B3-E729-4EAB-9EFA-2EC895838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135" y="3079079"/>
            <a:ext cx="478022" cy="37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Image result for 6U cubesats">
            <a:extLst>
              <a:ext uri="{FF2B5EF4-FFF2-40B4-BE49-F238E27FC236}">
                <a16:creationId xmlns:a16="http://schemas.microsoft.com/office/drawing/2014/main" id="{BAEF2660-7BD6-4199-9D50-8E8379C16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902" y="3278211"/>
            <a:ext cx="478022" cy="37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Image result for 6U cubesats">
            <a:extLst>
              <a:ext uri="{FF2B5EF4-FFF2-40B4-BE49-F238E27FC236}">
                <a16:creationId xmlns:a16="http://schemas.microsoft.com/office/drawing/2014/main" id="{EA0DB451-F3DF-4225-BFFC-4A7FABDDE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67" y="3446747"/>
            <a:ext cx="478022" cy="37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48C5CE2-DF88-48FC-B5AB-408D7A9A1797}"/>
              </a:ext>
            </a:extLst>
          </p:cNvPr>
          <p:cNvSpPr txBox="1"/>
          <p:nvPr/>
        </p:nvSpPr>
        <p:spPr>
          <a:xfrm>
            <a:off x="7148248" y="2906655"/>
            <a:ext cx="9316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To Other</a:t>
            </a:r>
          </a:p>
          <a:p>
            <a:r>
              <a:rPr lang="en-US" sz="1400" dirty="0">
                <a:solidFill>
                  <a:schemeClr val="bg1"/>
                </a:solidFill>
              </a:rPr>
              <a:t>Asteroids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AA95B2-4960-4F5A-979B-0F3A624D07CB}"/>
              </a:ext>
            </a:extLst>
          </p:cNvPr>
          <p:cNvSpPr txBox="1"/>
          <p:nvPr/>
        </p:nvSpPr>
        <p:spPr>
          <a:xfrm>
            <a:off x="3738505" y="2633349"/>
            <a:ext cx="11689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chemeClr val="bg1">
                    <a:lumMod val="85000"/>
                  </a:schemeClr>
                </a:solidFill>
              </a:rPr>
              <a:t>MotherShip</a:t>
            </a: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3688984-7F1E-4E43-974C-594B22721012}"/>
              </a:ext>
            </a:extLst>
          </p:cNvPr>
          <p:cNvSpPr txBox="1"/>
          <p:nvPr/>
        </p:nvSpPr>
        <p:spPr>
          <a:xfrm>
            <a:off x="7879871" y="3277714"/>
            <a:ext cx="910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Asteroid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EF675-9BD2-43C5-B6BE-87DBA5E13B8B}"/>
              </a:ext>
            </a:extLst>
          </p:cNvPr>
          <p:cNvSpPr txBox="1"/>
          <p:nvPr/>
        </p:nvSpPr>
        <p:spPr>
          <a:xfrm>
            <a:off x="3832481" y="4556061"/>
            <a:ext cx="2465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2 Year Mission Maximum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D8C79B-D92A-47B7-8159-5353067BAD7B}"/>
              </a:ext>
            </a:extLst>
          </p:cNvPr>
          <p:cNvSpPr/>
          <p:nvPr/>
        </p:nvSpPr>
        <p:spPr>
          <a:xfrm>
            <a:off x="81115" y="2492370"/>
            <a:ext cx="8832997" cy="30367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734DD0E-2E4D-4095-BA3F-9172ACE60FB3}"/>
              </a:ext>
            </a:extLst>
          </p:cNvPr>
          <p:cNvSpPr/>
          <p:nvPr/>
        </p:nvSpPr>
        <p:spPr>
          <a:xfrm>
            <a:off x="2126450" y="2899884"/>
            <a:ext cx="1701366" cy="923687"/>
          </a:xfrm>
          <a:custGeom>
            <a:avLst/>
            <a:gdLst>
              <a:gd name="connsiteX0" fmla="*/ 2450969 w 2469822"/>
              <a:gd name="connsiteY0" fmla="*/ 254524 h 1555423"/>
              <a:gd name="connsiteX1" fmla="*/ 0 w 2469822"/>
              <a:gd name="connsiteY1" fmla="*/ 0 h 1555423"/>
              <a:gd name="connsiteX2" fmla="*/ 0 w 2469822"/>
              <a:gd name="connsiteY2" fmla="*/ 414779 h 1555423"/>
              <a:gd name="connsiteX3" fmla="*/ 2469822 w 2469822"/>
              <a:gd name="connsiteY3" fmla="*/ 1555423 h 1555423"/>
              <a:gd name="connsiteX4" fmla="*/ 2450969 w 2469822"/>
              <a:gd name="connsiteY4" fmla="*/ 254524 h 1555423"/>
              <a:gd name="connsiteX0" fmla="*/ 2450969 w 2469822"/>
              <a:gd name="connsiteY0" fmla="*/ 254524 h 1555423"/>
              <a:gd name="connsiteX1" fmla="*/ 0 w 2469822"/>
              <a:gd name="connsiteY1" fmla="*/ 0 h 1555423"/>
              <a:gd name="connsiteX2" fmla="*/ 180975 w 2469822"/>
              <a:gd name="connsiteY2" fmla="*/ 910079 h 1555423"/>
              <a:gd name="connsiteX3" fmla="*/ 2469822 w 2469822"/>
              <a:gd name="connsiteY3" fmla="*/ 1555423 h 1555423"/>
              <a:gd name="connsiteX4" fmla="*/ 2450969 w 2469822"/>
              <a:gd name="connsiteY4" fmla="*/ 254524 h 1555423"/>
              <a:gd name="connsiteX0" fmla="*/ 2269994 w 2288847"/>
              <a:gd name="connsiteY0" fmla="*/ 0 h 1300899"/>
              <a:gd name="connsiteX1" fmla="*/ 19050 w 2288847"/>
              <a:gd name="connsiteY1" fmla="*/ 259826 h 1300899"/>
              <a:gd name="connsiteX2" fmla="*/ 0 w 2288847"/>
              <a:gd name="connsiteY2" fmla="*/ 655555 h 1300899"/>
              <a:gd name="connsiteX3" fmla="*/ 2288847 w 2288847"/>
              <a:gd name="connsiteY3" fmla="*/ 1300899 h 1300899"/>
              <a:gd name="connsiteX4" fmla="*/ 2269994 w 2288847"/>
              <a:gd name="connsiteY4" fmla="*/ 0 h 1300899"/>
              <a:gd name="connsiteX0" fmla="*/ 650744 w 2288847"/>
              <a:gd name="connsiteY0" fmla="*/ 0 h 1462824"/>
              <a:gd name="connsiteX1" fmla="*/ 19050 w 2288847"/>
              <a:gd name="connsiteY1" fmla="*/ 421751 h 1462824"/>
              <a:gd name="connsiteX2" fmla="*/ 0 w 2288847"/>
              <a:gd name="connsiteY2" fmla="*/ 817480 h 1462824"/>
              <a:gd name="connsiteX3" fmla="*/ 2288847 w 2288847"/>
              <a:gd name="connsiteY3" fmla="*/ 1462824 h 1462824"/>
              <a:gd name="connsiteX4" fmla="*/ 650744 w 2288847"/>
              <a:gd name="connsiteY4" fmla="*/ 0 h 1462824"/>
              <a:gd name="connsiteX0" fmla="*/ 650744 w 650744"/>
              <a:gd name="connsiteY0" fmla="*/ 0 h 1272324"/>
              <a:gd name="connsiteX1" fmla="*/ 19050 w 650744"/>
              <a:gd name="connsiteY1" fmla="*/ 421751 h 1272324"/>
              <a:gd name="connsiteX2" fmla="*/ 0 w 650744"/>
              <a:gd name="connsiteY2" fmla="*/ 817480 h 1272324"/>
              <a:gd name="connsiteX3" fmla="*/ 631497 w 650744"/>
              <a:gd name="connsiteY3" fmla="*/ 1272324 h 1272324"/>
              <a:gd name="connsiteX4" fmla="*/ 650744 w 650744"/>
              <a:gd name="connsiteY4" fmla="*/ 0 h 1272324"/>
              <a:gd name="connsiteX0" fmla="*/ 650744 w 650744"/>
              <a:gd name="connsiteY0" fmla="*/ 0 h 817480"/>
              <a:gd name="connsiteX1" fmla="*/ 19050 w 650744"/>
              <a:gd name="connsiteY1" fmla="*/ 421751 h 817480"/>
              <a:gd name="connsiteX2" fmla="*/ 0 w 650744"/>
              <a:gd name="connsiteY2" fmla="*/ 817480 h 817480"/>
              <a:gd name="connsiteX3" fmla="*/ 574347 w 650744"/>
              <a:gd name="connsiteY3" fmla="*/ 815124 h 817480"/>
              <a:gd name="connsiteX4" fmla="*/ 650744 w 650744"/>
              <a:gd name="connsiteY4" fmla="*/ 0 h 817480"/>
              <a:gd name="connsiteX0" fmla="*/ 650744 w 650744"/>
              <a:gd name="connsiteY0" fmla="*/ 0 h 834174"/>
              <a:gd name="connsiteX1" fmla="*/ 19050 w 650744"/>
              <a:gd name="connsiteY1" fmla="*/ 421751 h 834174"/>
              <a:gd name="connsiteX2" fmla="*/ 0 w 650744"/>
              <a:gd name="connsiteY2" fmla="*/ 817480 h 834174"/>
              <a:gd name="connsiteX3" fmla="*/ 631497 w 650744"/>
              <a:gd name="connsiteY3" fmla="*/ 834174 h 834174"/>
              <a:gd name="connsiteX4" fmla="*/ 650744 w 650744"/>
              <a:gd name="connsiteY4" fmla="*/ 0 h 834174"/>
              <a:gd name="connsiteX0" fmla="*/ 650744 w 650744"/>
              <a:gd name="connsiteY0" fmla="*/ 0 h 817480"/>
              <a:gd name="connsiteX1" fmla="*/ 19050 w 650744"/>
              <a:gd name="connsiteY1" fmla="*/ 421751 h 817480"/>
              <a:gd name="connsiteX2" fmla="*/ 0 w 650744"/>
              <a:gd name="connsiteY2" fmla="*/ 817480 h 817480"/>
              <a:gd name="connsiteX3" fmla="*/ 393372 w 650744"/>
              <a:gd name="connsiteY3" fmla="*/ 767499 h 817480"/>
              <a:gd name="connsiteX4" fmla="*/ 650744 w 650744"/>
              <a:gd name="connsiteY4" fmla="*/ 0 h 817480"/>
              <a:gd name="connsiteX0" fmla="*/ 469769 w 469769"/>
              <a:gd name="connsiteY0" fmla="*/ 0 h 846055"/>
              <a:gd name="connsiteX1" fmla="*/ 19050 w 469769"/>
              <a:gd name="connsiteY1" fmla="*/ 450326 h 846055"/>
              <a:gd name="connsiteX2" fmla="*/ 0 w 469769"/>
              <a:gd name="connsiteY2" fmla="*/ 846055 h 846055"/>
              <a:gd name="connsiteX3" fmla="*/ 393372 w 469769"/>
              <a:gd name="connsiteY3" fmla="*/ 796074 h 846055"/>
              <a:gd name="connsiteX4" fmla="*/ 469769 w 469769"/>
              <a:gd name="connsiteY4" fmla="*/ 0 h 846055"/>
              <a:gd name="connsiteX0" fmla="*/ 469769 w 469769"/>
              <a:gd name="connsiteY0" fmla="*/ 0 h 872274"/>
              <a:gd name="connsiteX1" fmla="*/ 19050 w 469769"/>
              <a:gd name="connsiteY1" fmla="*/ 450326 h 872274"/>
              <a:gd name="connsiteX2" fmla="*/ 0 w 469769"/>
              <a:gd name="connsiteY2" fmla="*/ 846055 h 872274"/>
              <a:gd name="connsiteX3" fmla="*/ 460047 w 469769"/>
              <a:gd name="connsiteY3" fmla="*/ 872274 h 872274"/>
              <a:gd name="connsiteX4" fmla="*/ 469769 w 469769"/>
              <a:gd name="connsiteY4" fmla="*/ 0 h 872274"/>
              <a:gd name="connsiteX0" fmla="*/ 1860323 w 1860323"/>
              <a:gd name="connsiteY0" fmla="*/ 0 h 611914"/>
              <a:gd name="connsiteX1" fmla="*/ 19050 w 1860323"/>
              <a:gd name="connsiteY1" fmla="*/ 189966 h 611914"/>
              <a:gd name="connsiteX2" fmla="*/ 0 w 1860323"/>
              <a:gd name="connsiteY2" fmla="*/ 585695 h 611914"/>
              <a:gd name="connsiteX3" fmla="*/ 460047 w 1860323"/>
              <a:gd name="connsiteY3" fmla="*/ 611914 h 611914"/>
              <a:gd name="connsiteX4" fmla="*/ 1860323 w 1860323"/>
              <a:gd name="connsiteY4" fmla="*/ 0 h 611914"/>
              <a:gd name="connsiteX0" fmla="*/ 1860323 w 1862437"/>
              <a:gd name="connsiteY0" fmla="*/ 0 h 955115"/>
              <a:gd name="connsiteX1" fmla="*/ 19050 w 1862437"/>
              <a:gd name="connsiteY1" fmla="*/ 189966 h 955115"/>
              <a:gd name="connsiteX2" fmla="*/ 0 w 1862437"/>
              <a:gd name="connsiteY2" fmla="*/ 585695 h 955115"/>
              <a:gd name="connsiteX3" fmla="*/ 1862437 w 1862437"/>
              <a:gd name="connsiteY3" fmla="*/ 955115 h 955115"/>
              <a:gd name="connsiteX4" fmla="*/ 1860323 w 1862437"/>
              <a:gd name="connsiteY4" fmla="*/ 0 h 955115"/>
              <a:gd name="connsiteX0" fmla="*/ 1842571 w 1844685"/>
              <a:gd name="connsiteY0" fmla="*/ 0 h 955115"/>
              <a:gd name="connsiteX1" fmla="*/ 1298 w 1844685"/>
              <a:gd name="connsiteY1" fmla="*/ 189966 h 955115"/>
              <a:gd name="connsiteX2" fmla="*/ 0 w 1844685"/>
              <a:gd name="connsiteY2" fmla="*/ 556107 h 955115"/>
              <a:gd name="connsiteX3" fmla="*/ 1844685 w 1844685"/>
              <a:gd name="connsiteY3" fmla="*/ 955115 h 955115"/>
              <a:gd name="connsiteX4" fmla="*/ 1842571 w 1844685"/>
              <a:gd name="connsiteY4" fmla="*/ 0 h 955115"/>
              <a:gd name="connsiteX0" fmla="*/ 1842571 w 1844685"/>
              <a:gd name="connsiteY0" fmla="*/ 0 h 955115"/>
              <a:gd name="connsiteX1" fmla="*/ 1299 w 1844685"/>
              <a:gd name="connsiteY1" fmla="*/ 255055 h 955115"/>
              <a:gd name="connsiteX2" fmla="*/ 0 w 1844685"/>
              <a:gd name="connsiteY2" fmla="*/ 556107 h 955115"/>
              <a:gd name="connsiteX3" fmla="*/ 1844685 w 1844685"/>
              <a:gd name="connsiteY3" fmla="*/ 955115 h 955115"/>
              <a:gd name="connsiteX4" fmla="*/ 1842571 w 1844685"/>
              <a:gd name="connsiteY4" fmla="*/ 0 h 95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4685" h="955115">
                <a:moveTo>
                  <a:pt x="1842571" y="0"/>
                </a:moveTo>
                <a:lnTo>
                  <a:pt x="1299" y="255055"/>
                </a:lnTo>
                <a:cubicBezTo>
                  <a:pt x="866" y="377102"/>
                  <a:pt x="433" y="434060"/>
                  <a:pt x="0" y="556107"/>
                </a:cubicBezTo>
                <a:lnTo>
                  <a:pt x="1844685" y="955115"/>
                </a:lnTo>
                <a:cubicBezTo>
                  <a:pt x="1843980" y="636743"/>
                  <a:pt x="1843276" y="318372"/>
                  <a:pt x="184257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alpha val="40000"/>
                </a:schemeClr>
              </a:gs>
              <a:gs pos="100000">
                <a:schemeClr val="bg2">
                  <a:lumMod val="9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8A4BA0A-EF50-40D7-AC85-5755A8B98832}"/>
              </a:ext>
            </a:extLst>
          </p:cNvPr>
          <p:cNvSpPr txBox="1"/>
          <p:nvPr/>
        </p:nvSpPr>
        <p:spPr>
          <a:xfrm>
            <a:off x="81114" y="1055612"/>
            <a:ext cx="88329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Mission Overview:</a:t>
            </a:r>
          </a:p>
          <a:p>
            <a:endParaRPr lang="en-US" sz="1600" dirty="0"/>
          </a:p>
          <a:p>
            <a:r>
              <a:rPr lang="en-US" dirty="0"/>
              <a:t>Multiple Nano-spacecraft are deployed from a mothership within the asteroid belt, each executing a sample and return from a known asteroid.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9873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C9960F-1C34-4CA8-A5F9-2D95E05149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89"/>
          <a:stretch/>
        </p:blipFill>
        <p:spPr>
          <a:xfrm>
            <a:off x="4445925" y="2027811"/>
            <a:ext cx="4679905" cy="3699948"/>
          </a:xfrm>
          <a:prstGeom prst="rect">
            <a:avLst/>
          </a:prstGeom>
        </p:spPr>
      </p:pic>
      <p:sp>
        <p:nvSpPr>
          <p:cNvPr id="2332" name="Rectangle 2331">
            <a:extLst>
              <a:ext uri="{FF2B5EF4-FFF2-40B4-BE49-F238E27FC236}">
                <a16:creationId xmlns:a16="http://schemas.microsoft.com/office/drawing/2014/main" id="{C4E506A1-B53A-4BB6-8CE1-781A4658F946}"/>
              </a:ext>
            </a:extLst>
          </p:cNvPr>
          <p:cNvSpPr/>
          <p:nvPr/>
        </p:nvSpPr>
        <p:spPr>
          <a:xfrm>
            <a:off x="-1" y="2203306"/>
            <a:ext cx="9125831" cy="33143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pic>
        <p:nvPicPr>
          <p:cNvPr id="2333" name="Picture 2332">
            <a:extLst>
              <a:ext uri="{FF2B5EF4-FFF2-40B4-BE49-F238E27FC236}">
                <a16:creationId xmlns:a16="http://schemas.microsoft.com/office/drawing/2014/main" id="{9F02E7A2-0A5F-4B3C-A64C-F77D71122B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76" t="24527" r="23448" b="30422"/>
          <a:stretch/>
        </p:blipFill>
        <p:spPr>
          <a:xfrm>
            <a:off x="-1" y="2203306"/>
            <a:ext cx="4640046" cy="3314316"/>
          </a:xfrm>
          <a:prstGeom prst="rect">
            <a:avLst/>
          </a:prstGeom>
        </p:spPr>
      </p:pic>
      <p:sp>
        <p:nvSpPr>
          <p:cNvPr id="2334" name="Rectangle 2333">
            <a:extLst>
              <a:ext uri="{FF2B5EF4-FFF2-40B4-BE49-F238E27FC236}">
                <a16:creationId xmlns:a16="http://schemas.microsoft.com/office/drawing/2014/main" id="{2B7E5580-E564-42B5-B5E0-A788374D447B}"/>
              </a:ext>
            </a:extLst>
          </p:cNvPr>
          <p:cNvSpPr/>
          <p:nvPr/>
        </p:nvSpPr>
        <p:spPr>
          <a:xfrm>
            <a:off x="2746551" y="3465226"/>
            <a:ext cx="292495" cy="23399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cxnSp>
        <p:nvCxnSpPr>
          <p:cNvPr id="2336" name="Straight Connector 2335">
            <a:extLst>
              <a:ext uri="{FF2B5EF4-FFF2-40B4-BE49-F238E27FC236}">
                <a16:creationId xmlns:a16="http://schemas.microsoft.com/office/drawing/2014/main" id="{04746377-E1F2-41C2-8211-103AC0DAA6FB}"/>
              </a:ext>
            </a:extLst>
          </p:cNvPr>
          <p:cNvCxnSpPr>
            <a:cxnSpLocks/>
          </p:cNvCxnSpPr>
          <p:nvPr/>
        </p:nvCxnSpPr>
        <p:spPr>
          <a:xfrm flipV="1">
            <a:off x="3039046" y="2981111"/>
            <a:ext cx="2145419" cy="48411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8" name="Straight Connector 2337">
            <a:extLst>
              <a:ext uri="{FF2B5EF4-FFF2-40B4-BE49-F238E27FC236}">
                <a16:creationId xmlns:a16="http://schemas.microsoft.com/office/drawing/2014/main" id="{FFA42413-AC25-4784-A750-4622A8A64CCE}"/>
              </a:ext>
            </a:extLst>
          </p:cNvPr>
          <p:cNvCxnSpPr>
            <a:cxnSpLocks/>
          </p:cNvCxnSpPr>
          <p:nvPr/>
        </p:nvCxnSpPr>
        <p:spPr>
          <a:xfrm>
            <a:off x="3039046" y="3699222"/>
            <a:ext cx="2145419" cy="12507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2" name="TextBox 2341">
            <a:extLst>
              <a:ext uri="{FF2B5EF4-FFF2-40B4-BE49-F238E27FC236}">
                <a16:creationId xmlns:a16="http://schemas.microsoft.com/office/drawing/2014/main" id="{06F9C9A8-DA2E-4503-A5F7-121E560F48C4}"/>
              </a:ext>
            </a:extLst>
          </p:cNvPr>
          <p:cNvSpPr txBox="1"/>
          <p:nvPr/>
        </p:nvSpPr>
        <p:spPr>
          <a:xfrm>
            <a:off x="5574916" y="2403447"/>
            <a:ext cx="3355076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Example:  300 m/s Initial burn</a:t>
            </a:r>
          </a:p>
          <a:p>
            <a:r>
              <a:rPr lang="en-US" sz="1400" dirty="0"/>
              <a:t>                 1 year orbital propagation</a:t>
            </a:r>
          </a:p>
          <a:p>
            <a:r>
              <a:rPr lang="en-US" sz="1400" b="1" dirty="0"/>
              <a:t>14 asteroids within resulting volume</a:t>
            </a:r>
          </a:p>
        </p:txBody>
      </p:sp>
      <p:sp>
        <p:nvSpPr>
          <p:cNvPr id="2343" name="TextBox 2342">
            <a:extLst>
              <a:ext uri="{FF2B5EF4-FFF2-40B4-BE49-F238E27FC236}">
                <a16:creationId xmlns:a16="http://schemas.microsoft.com/office/drawing/2014/main" id="{7874F8A6-38B9-4FD1-A2E6-F7A4DF625E92}"/>
              </a:ext>
            </a:extLst>
          </p:cNvPr>
          <p:cNvSpPr txBox="1"/>
          <p:nvPr/>
        </p:nvSpPr>
        <p:spPr>
          <a:xfrm>
            <a:off x="1870793" y="2324646"/>
            <a:ext cx="2969084" cy="5232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Inner Solar System</a:t>
            </a:r>
          </a:p>
          <a:p>
            <a:r>
              <a:rPr lang="en-US" sz="1400" dirty="0"/>
              <a:t>Mother ship in median asteroid belt</a:t>
            </a:r>
          </a:p>
        </p:txBody>
      </p:sp>
      <p:sp>
        <p:nvSpPr>
          <p:cNvPr id="2345" name="TextBox 2344">
            <a:extLst>
              <a:ext uri="{FF2B5EF4-FFF2-40B4-BE49-F238E27FC236}">
                <a16:creationId xmlns:a16="http://schemas.microsoft.com/office/drawing/2014/main" id="{C5B38270-B8AF-4F35-B49E-3363D999F211}"/>
              </a:ext>
            </a:extLst>
          </p:cNvPr>
          <p:cNvSpPr txBox="1"/>
          <p:nvPr/>
        </p:nvSpPr>
        <p:spPr>
          <a:xfrm>
            <a:off x="5318190" y="4426264"/>
            <a:ext cx="1367620" cy="523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Maneuver Boundary</a:t>
            </a:r>
          </a:p>
        </p:txBody>
      </p:sp>
      <p:cxnSp>
        <p:nvCxnSpPr>
          <p:cNvPr id="2347" name="Straight Arrow Connector 2346">
            <a:extLst>
              <a:ext uri="{FF2B5EF4-FFF2-40B4-BE49-F238E27FC236}">
                <a16:creationId xmlns:a16="http://schemas.microsoft.com/office/drawing/2014/main" id="{BBC3F988-BF11-4029-ACA6-FB7C28D93E6F}"/>
              </a:ext>
            </a:extLst>
          </p:cNvPr>
          <p:cNvCxnSpPr>
            <a:cxnSpLocks/>
            <a:stCxn id="2345" idx="3"/>
          </p:cNvCxnSpPr>
          <p:nvPr/>
        </p:nvCxnSpPr>
        <p:spPr>
          <a:xfrm flipV="1">
            <a:off x="6685810" y="4425673"/>
            <a:ext cx="292495" cy="262202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D72981F-0913-4B57-AF8A-FE67E8E8F8B5}"/>
              </a:ext>
            </a:extLst>
          </p:cNvPr>
          <p:cNvSpPr txBox="1"/>
          <p:nvPr/>
        </p:nvSpPr>
        <p:spPr>
          <a:xfrm>
            <a:off x="18169" y="1187730"/>
            <a:ext cx="9125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Intercept Potential is established by determining inclusion within a </a:t>
            </a:r>
            <a:r>
              <a:rPr lang="en-US" sz="2800" dirty="0" err="1"/>
              <a:t>nano</a:t>
            </a:r>
            <a:r>
              <a:rPr lang="en-US" sz="2800" dirty="0"/>
              <a:t>-spacecraft maneuver boundary</a:t>
            </a:r>
            <a:endParaRPr lang="en-US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7FD75C-F42C-4990-8EE2-02B4A900941B}"/>
              </a:ext>
            </a:extLst>
          </p:cNvPr>
          <p:cNvSpPr txBox="1"/>
          <p:nvPr/>
        </p:nvSpPr>
        <p:spPr>
          <a:xfrm>
            <a:off x="128129" y="5582234"/>
            <a:ext cx="8599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Multiple intercepts appear possible even using a small delta-V within the limited lifespan of a Nano-satellite</a:t>
            </a:r>
          </a:p>
          <a:p>
            <a:endParaRPr lang="en-US" dirty="0"/>
          </a:p>
          <a:p>
            <a:r>
              <a:rPr lang="en-US" dirty="0"/>
              <a:t>Next Question:  What does an optimal initial orbit look like?</a:t>
            </a:r>
          </a:p>
        </p:txBody>
      </p:sp>
    </p:spTree>
    <p:extLst>
      <p:ext uri="{BB962C8B-B14F-4D97-AF65-F5344CB8AC3E}">
        <p14:creationId xmlns:p14="http://schemas.microsoft.com/office/powerpoint/2010/main" val="307638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1A51D2-E7C5-4875-AB75-C5978E7DC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758" y="2386551"/>
            <a:ext cx="5241580" cy="39905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9BF88D-7063-4A0A-A9BE-AF2CB4076A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72" t="7487" r="17755" b="11123"/>
          <a:stretch/>
        </p:blipFill>
        <p:spPr>
          <a:xfrm>
            <a:off x="4689" y="2398059"/>
            <a:ext cx="3926071" cy="398336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D1A600-65C1-48FB-91B2-DE9A4828913E}"/>
              </a:ext>
            </a:extLst>
          </p:cNvPr>
          <p:cNvSpPr/>
          <p:nvPr/>
        </p:nvSpPr>
        <p:spPr>
          <a:xfrm>
            <a:off x="0" y="2114739"/>
            <a:ext cx="9148157" cy="42623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7C3445-B75C-46C7-817F-6B59AE2D6E3E}"/>
              </a:ext>
            </a:extLst>
          </p:cNvPr>
          <p:cNvSpPr txBox="1"/>
          <p:nvPr/>
        </p:nvSpPr>
        <p:spPr>
          <a:xfrm>
            <a:off x="685897" y="2086992"/>
            <a:ext cx="3413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Asteroid Density in Solar 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437ADA-FAFB-4626-A3CE-0E312BF079C3}"/>
              </a:ext>
            </a:extLst>
          </p:cNvPr>
          <p:cNvSpPr txBox="1"/>
          <p:nvPr/>
        </p:nvSpPr>
        <p:spPr>
          <a:xfrm>
            <a:off x="1098514" y="2627699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Jupiter Orbit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091A98-9D3F-44E3-82C6-27C64AED320B}"/>
              </a:ext>
            </a:extLst>
          </p:cNvPr>
          <p:cNvSpPr txBox="1"/>
          <p:nvPr/>
        </p:nvSpPr>
        <p:spPr>
          <a:xfrm>
            <a:off x="242186" y="3060491"/>
            <a:ext cx="856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Median Asteroid Orbit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9F8517F-97AD-4F63-8124-11044AC5C408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098514" y="3429823"/>
            <a:ext cx="199229" cy="1360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ADBA260-1430-4AE9-8297-2A2505421CF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257805" y="2711083"/>
            <a:ext cx="488899" cy="70504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88BF84-2BCA-408D-92DF-FA68078D7B51}"/>
              </a:ext>
            </a:extLst>
          </p:cNvPr>
          <p:cNvSpPr txBox="1"/>
          <p:nvPr/>
        </p:nvSpPr>
        <p:spPr>
          <a:xfrm>
            <a:off x="4935034" y="4577370"/>
            <a:ext cx="1641977" cy="13849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Asteroids inside an annulus with 6.46x10</a:t>
            </a:r>
            <a:r>
              <a:rPr lang="en-US" sz="1400" baseline="30000" dirty="0"/>
              <a:t>6</a:t>
            </a:r>
            <a:r>
              <a:rPr lang="en-US" sz="1400" dirty="0"/>
              <a:t> Km radius and specified radius from sun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31883A6-A84A-4AFF-A758-B230BE35ABA5}"/>
              </a:ext>
            </a:extLst>
          </p:cNvPr>
          <p:cNvCxnSpPr>
            <a:cxnSpLocks/>
          </p:cNvCxnSpPr>
          <p:nvPr/>
        </p:nvCxnSpPr>
        <p:spPr>
          <a:xfrm flipV="1">
            <a:off x="6606052" y="3060491"/>
            <a:ext cx="0" cy="28551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10540FB-94C7-472A-A89D-314C696F91BD}"/>
              </a:ext>
            </a:extLst>
          </p:cNvPr>
          <p:cNvSpPr txBox="1"/>
          <p:nvPr/>
        </p:nvSpPr>
        <p:spPr>
          <a:xfrm>
            <a:off x="7208701" y="2873869"/>
            <a:ext cx="1399951" cy="9541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Chosen Altitude for Exploration</a:t>
            </a:r>
          </a:p>
          <a:p>
            <a:r>
              <a:rPr lang="en-US" sz="1400" dirty="0"/>
              <a:t>3.95x10</a:t>
            </a:r>
            <a:r>
              <a:rPr lang="en-US" sz="1400" baseline="30000" dirty="0"/>
              <a:t>11</a:t>
            </a:r>
            <a:r>
              <a:rPr lang="en-US" sz="1400" dirty="0"/>
              <a:t> m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12435D4-AB2F-415F-A9F4-ADCB57473A30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6606054" y="3350924"/>
            <a:ext cx="602645" cy="70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AFC5AE6-94B6-40C2-9D97-E1DD7BEE9E3A}"/>
              </a:ext>
            </a:extLst>
          </p:cNvPr>
          <p:cNvSpPr txBox="1"/>
          <p:nvPr/>
        </p:nvSpPr>
        <p:spPr>
          <a:xfrm>
            <a:off x="5280898" y="2114739"/>
            <a:ext cx="3161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Density </a:t>
            </a:r>
            <a:r>
              <a:rPr lang="en-US" sz="1600" b="1" dirty="0" err="1"/>
              <a:t>afo</a:t>
            </a:r>
            <a:r>
              <a:rPr lang="en-US" sz="1600" b="1" dirty="0"/>
              <a:t> Distance from Sun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DAE888-C958-4825-B93A-E602C9798635}"/>
              </a:ext>
            </a:extLst>
          </p:cNvPr>
          <p:cNvSpPr txBox="1"/>
          <p:nvPr/>
        </p:nvSpPr>
        <p:spPr>
          <a:xfrm>
            <a:off x="24181" y="1134087"/>
            <a:ext cx="9148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Place nominal mothership orbit at the location of highest asteroid density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45553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C0535B-9BB5-4EB6-BA72-AB558C4D8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10" y="2022128"/>
            <a:ext cx="5823928" cy="4438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FD149F-FACF-4F98-B785-6A5686404961}"/>
              </a:ext>
            </a:extLst>
          </p:cNvPr>
          <p:cNvSpPr/>
          <p:nvPr/>
        </p:nvSpPr>
        <p:spPr>
          <a:xfrm>
            <a:off x="350196" y="2025776"/>
            <a:ext cx="5833039" cy="44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B3CA65-53EF-461C-88A7-B5AF3ACC0F03}"/>
              </a:ext>
            </a:extLst>
          </p:cNvPr>
          <p:cNvSpPr txBox="1"/>
          <p:nvPr/>
        </p:nvSpPr>
        <p:spPr>
          <a:xfrm>
            <a:off x="9114" y="1080933"/>
            <a:ext cx="9134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Many asteroids can be reached as </a:t>
            </a:r>
            <a:r>
              <a:rPr lang="en-US" sz="2400" dirty="0" err="1"/>
              <a:t>nano</a:t>
            </a:r>
            <a:r>
              <a:rPr lang="en-US" sz="2400" dirty="0"/>
              <a:t>-spacecraft flyout time increases</a:t>
            </a:r>
            <a:endParaRPr lang="en-US" sz="2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64F7A6-F9D0-46CB-AFA4-2F9B7C4D86D1}"/>
              </a:ext>
            </a:extLst>
          </p:cNvPr>
          <p:cNvSpPr/>
          <p:nvPr/>
        </p:nvSpPr>
        <p:spPr>
          <a:xfrm>
            <a:off x="1241326" y="4929096"/>
            <a:ext cx="2962542" cy="8309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600" dirty="0"/>
              <a:t>Orbit Radius = 3.95x10</a:t>
            </a:r>
            <a:r>
              <a:rPr lang="en-US" sz="1600" baseline="30000" dirty="0"/>
              <a:t>11</a:t>
            </a:r>
            <a:r>
              <a:rPr lang="en-US" sz="1600" dirty="0"/>
              <a:t> m</a:t>
            </a:r>
          </a:p>
          <a:p>
            <a:r>
              <a:rPr lang="en-US" sz="1600" dirty="0"/>
              <a:t>Mothership Mean Anomaly = 0</a:t>
            </a:r>
          </a:p>
          <a:p>
            <a:r>
              <a:rPr lang="en-US" sz="1600" dirty="0"/>
              <a:t>Inclination = 0 deg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3195E1-71BD-431F-AB7B-3B63BAE08A4A}"/>
              </a:ext>
            </a:extLst>
          </p:cNvPr>
          <p:cNvSpPr txBox="1"/>
          <p:nvPr/>
        </p:nvSpPr>
        <p:spPr>
          <a:xfrm>
            <a:off x="6361889" y="2295728"/>
            <a:ext cx="26653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Hundreds of asteroids can be reached given reasonable delta-Vs and flyout times</a:t>
            </a:r>
          </a:p>
          <a:p>
            <a:endParaRPr lang="en-US" dirty="0"/>
          </a:p>
          <a:p>
            <a:r>
              <a:rPr lang="en-US" dirty="0"/>
              <a:t>Next Question:  How much delta-V does it then take to stop and return to the mothership?</a:t>
            </a:r>
          </a:p>
        </p:txBody>
      </p:sp>
    </p:spTree>
    <p:extLst>
      <p:ext uri="{BB962C8B-B14F-4D97-AF65-F5344CB8AC3E}">
        <p14:creationId xmlns:p14="http://schemas.microsoft.com/office/powerpoint/2010/main" val="1345510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E5471-DB57-4B23-9DE3-258FF3F59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4" y="1956524"/>
            <a:ext cx="4712539" cy="35361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5088A6-4E9D-4B55-A336-1421E11C1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641" y="1956524"/>
            <a:ext cx="4488813" cy="35333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40190C-A706-4E30-AE02-4F902CE2BCC8}"/>
              </a:ext>
            </a:extLst>
          </p:cNvPr>
          <p:cNvSpPr/>
          <p:nvPr/>
        </p:nvSpPr>
        <p:spPr>
          <a:xfrm>
            <a:off x="77824" y="1959332"/>
            <a:ext cx="8978630" cy="35333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225389-500C-4ECC-85FC-F40A70FA20E9}"/>
              </a:ext>
            </a:extLst>
          </p:cNvPr>
          <p:cNvSpPr txBox="1"/>
          <p:nvPr/>
        </p:nvSpPr>
        <p:spPr>
          <a:xfrm>
            <a:off x="941154" y="3650900"/>
            <a:ext cx="748219" cy="7663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3716" tIns="13716" rIns="13716" bIns="13716" rtlCol="0">
            <a:spAutoFit/>
          </a:bodyPr>
          <a:lstStyle/>
          <a:p>
            <a:r>
              <a:rPr lang="en-US" sz="1200" dirty="0"/>
              <a:t>Asteroid entering kinematic boundary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650565-AFFA-4720-93BA-4D47708C596A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1689373" y="4034084"/>
            <a:ext cx="402887" cy="77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2DB6130-AC58-424F-8DF9-B1225CE1EB44}"/>
              </a:ext>
            </a:extLst>
          </p:cNvPr>
          <p:cNvSpPr txBox="1"/>
          <p:nvPr/>
        </p:nvSpPr>
        <p:spPr>
          <a:xfrm>
            <a:off x="2610258" y="4514229"/>
            <a:ext cx="949412" cy="397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3716" tIns="13716" rIns="13716" bIns="13716" rtlCol="0">
            <a:spAutoFit/>
          </a:bodyPr>
          <a:lstStyle/>
          <a:p>
            <a:r>
              <a:rPr lang="en-US" sz="1200" dirty="0"/>
              <a:t>Min. Delta-V to Intercept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0FA9002-7205-4C45-82EC-C7ABD7577831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2322498" y="4341567"/>
            <a:ext cx="287760" cy="371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A667393-2F20-4155-8663-D24F0DC8FB07}"/>
              </a:ext>
            </a:extLst>
          </p:cNvPr>
          <p:cNvSpPr txBox="1"/>
          <p:nvPr/>
        </p:nvSpPr>
        <p:spPr>
          <a:xfrm>
            <a:off x="816534" y="2728917"/>
            <a:ext cx="1045505" cy="5816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3716" tIns="13716" rIns="13716" bIns="13716" rtlCol="0">
            <a:spAutoFit/>
          </a:bodyPr>
          <a:lstStyle/>
          <a:p>
            <a:r>
              <a:rPr lang="en-US" sz="1200" dirty="0"/>
              <a:t>1500m/s limit imposed  on intercept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EDE60C7-B7C5-4398-8C7B-71357D4C824D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6244761" y="3002232"/>
            <a:ext cx="241219" cy="290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7996511-F007-4F5B-9054-A441718EBD5A}"/>
              </a:ext>
            </a:extLst>
          </p:cNvPr>
          <p:cNvSpPr txBox="1"/>
          <p:nvPr/>
        </p:nvSpPr>
        <p:spPr>
          <a:xfrm>
            <a:off x="5199257" y="3002228"/>
            <a:ext cx="1045505" cy="5816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3716" tIns="13716" rIns="13716" bIns="13716" rtlCol="0">
            <a:spAutoFit/>
          </a:bodyPr>
          <a:lstStyle/>
          <a:p>
            <a:r>
              <a:rPr lang="en-US" sz="1200" dirty="0"/>
              <a:t>3000m/s limit imposed  after braking to halt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537F54D-31F2-4972-A04D-D8F26F5F7BF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339288" y="2212019"/>
            <a:ext cx="292530" cy="516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6914DB7-F925-41C3-9721-A45B712C8689}"/>
              </a:ext>
            </a:extLst>
          </p:cNvPr>
          <p:cNvSpPr txBox="1"/>
          <p:nvPr/>
        </p:nvSpPr>
        <p:spPr>
          <a:xfrm>
            <a:off x="5228627" y="3804481"/>
            <a:ext cx="1045505" cy="7663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3716" tIns="13716" rIns="13716" bIns="13716" rtlCol="0">
            <a:spAutoFit/>
          </a:bodyPr>
          <a:lstStyle/>
          <a:p>
            <a:r>
              <a:rPr lang="en-US" sz="1200" dirty="0"/>
              <a:t>Minimum Sample and Return Delta-V</a:t>
            </a:r>
          </a:p>
          <a:p>
            <a:r>
              <a:rPr lang="en-US" sz="1200" dirty="0"/>
              <a:t>In this epoch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585D8C7-11BE-4C64-9E23-4DC124D19732}"/>
              </a:ext>
            </a:extLst>
          </p:cNvPr>
          <p:cNvCxnSpPr>
            <a:cxnSpLocks/>
            <a:stCxn id="42" idx="3"/>
          </p:cNvCxnSpPr>
          <p:nvPr/>
        </p:nvCxnSpPr>
        <p:spPr>
          <a:xfrm flipV="1">
            <a:off x="6274132" y="3035784"/>
            <a:ext cx="2091658" cy="1151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5FA01E5-66AF-4BE7-B521-94E8298A09D0}"/>
              </a:ext>
            </a:extLst>
          </p:cNvPr>
          <p:cNvSpPr txBox="1"/>
          <p:nvPr/>
        </p:nvSpPr>
        <p:spPr>
          <a:xfrm>
            <a:off x="116145" y="1073051"/>
            <a:ext cx="8978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Overview of Nano-Spacecraft Delta-V components for Asteroid Sample and Return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C82A8E-E730-4C6E-820A-B4A44BB27458}"/>
              </a:ext>
            </a:extLst>
          </p:cNvPr>
          <p:cNvSpPr txBox="1"/>
          <p:nvPr/>
        </p:nvSpPr>
        <p:spPr>
          <a:xfrm>
            <a:off x="214008" y="5784949"/>
            <a:ext cx="8735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Combining elements of the sample and return flight provides an initial assessment of the total Delta-V necessary</a:t>
            </a:r>
          </a:p>
        </p:txBody>
      </p:sp>
    </p:spTree>
    <p:extLst>
      <p:ext uri="{BB962C8B-B14F-4D97-AF65-F5344CB8AC3E}">
        <p14:creationId xmlns:p14="http://schemas.microsoft.com/office/powerpoint/2010/main" val="642419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DD85B-4F90-4513-85C3-2714EAABB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3793" y="2112936"/>
            <a:ext cx="5487474" cy="45777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37DD28-D720-41A6-8B25-CAE7493BB0C5}"/>
              </a:ext>
            </a:extLst>
          </p:cNvPr>
          <p:cNvSpPr/>
          <p:nvPr/>
        </p:nvSpPr>
        <p:spPr>
          <a:xfrm>
            <a:off x="533947" y="1990957"/>
            <a:ext cx="5487474" cy="46083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58A968-F70B-4A1B-BB0D-F0FC19720975}"/>
              </a:ext>
            </a:extLst>
          </p:cNvPr>
          <p:cNvSpPr/>
          <p:nvPr/>
        </p:nvSpPr>
        <p:spPr>
          <a:xfrm>
            <a:off x="1243125" y="5936195"/>
            <a:ext cx="423078" cy="161568"/>
          </a:xfrm>
          <a:prstGeom prst="rect">
            <a:avLst/>
          </a:prstGeom>
          <a:solidFill>
            <a:schemeClr val="tx1">
              <a:alpha val="26000"/>
            </a:schemeClr>
          </a:solidFill>
          <a:ln w="63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639626-8F0A-4D0B-BB50-CB939E91D8D6}"/>
              </a:ext>
            </a:extLst>
          </p:cNvPr>
          <p:cNvSpPr/>
          <p:nvPr/>
        </p:nvSpPr>
        <p:spPr>
          <a:xfrm>
            <a:off x="1658512" y="3102057"/>
            <a:ext cx="1033103" cy="2995706"/>
          </a:xfrm>
          <a:custGeom>
            <a:avLst/>
            <a:gdLst>
              <a:gd name="connsiteX0" fmla="*/ 6263 w 529225"/>
              <a:gd name="connsiteY0" fmla="*/ 723378 h 1030265"/>
              <a:gd name="connsiteX1" fmla="*/ 529225 w 529225"/>
              <a:gd name="connsiteY1" fmla="*/ 0 h 1030265"/>
              <a:gd name="connsiteX2" fmla="*/ 529225 w 529225"/>
              <a:gd name="connsiteY2" fmla="*/ 977030 h 1030265"/>
              <a:gd name="connsiteX3" fmla="*/ 0 w 529225"/>
              <a:gd name="connsiteY3" fmla="*/ 1030265 h 1030265"/>
              <a:gd name="connsiteX4" fmla="*/ 6263 w 529225"/>
              <a:gd name="connsiteY4" fmla="*/ 723378 h 1030265"/>
              <a:gd name="connsiteX0" fmla="*/ 4326 w 527288"/>
              <a:gd name="connsiteY0" fmla="*/ 723378 h 1006736"/>
              <a:gd name="connsiteX1" fmla="*/ 527288 w 527288"/>
              <a:gd name="connsiteY1" fmla="*/ 0 h 1006736"/>
              <a:gd name="connsiteX2" fmla="*/ 527288 w 527288"/>
              <a:gd name="connsiteY2" fmla="*/ 977030 h 1006736"/>
              <a:gd name="connsiteX3" fmla="*/ 0 w 527288"/>
              <a:gd name="connsiteY3" fmla="*/ 1006736 h 1006736"/>
              <a:gd name="connsiteX4" fmla="*/ 4326 w 527288"/>
              <a:gd name="connsiteY4" fmla="*/ 723378 h 1006736"/>
              <a:gd name="connsiteX0" fmla="*/ 0 w 528773"/>
              <a:gd name="connsiteY0" fmla="*/ 878282 h 1006736"/>
              <a:gd name="connsiteX1" fmla="*/ 528773 w 528773"/>
              <a:gd name="connsiteY1" fmla="*/ 0 h 1006736"/>
              <a:gd name="connsiteX2" fmla="*/ 528773 w 528773"/>
              <a:gd name="connsiteY2" fmla="*/ 977030 h 1006736"/>
              <a:gd name="connsiteX3" fmla="*/ 1485 w 528773"/>
              <a:gd name="connsiteY3" fmla="*/ 1006736 h 1006736"/>
              <a:gd name="connsiteX4" fmla="*/ 0 w 528773"/>
              <a:gd name="connsiteY4" fmla="*/ 878282 h 1006736"/>
              <a:gd name="connsiteX0" fmla="*/ 0 w 606907"/>
              <a:gd name="connsiteY0" fmla="*/ 919417 h 1006736"/>
              <a:gd name="connsiteX1" fmla="*/ 606907 w 606907"/>
              <a:gd name="connsiteY1" fmla="*/ 0 h 1006736"/>
              <a:gd name="connsiteX2" fmla="*/ 606907 w 606907"/>
              <a:gd name="connsiteY2" fmla="*/ 977030 h 1006736"/>
              <a:gd name="connsiteX3" fmla="*/ 79619 w 606907"/>
              <a:gd name="connsiteY3" fmla="*/ 1006736 h 1006736"/>
              <a:gd name="connsiteX4" fmla="*/ 0 w 606907"/>
              <a:gd name="connsiteY4" fmla="*/ 919417 h 1006736"/>
              <a:gd name="connsiteX0" fmla="*/ 1640 w 608547"/>
              <a:gd name="connsiteY0" fmla="*/ 919417 h 1000408"/>
              <a:gd name="connsiteX1" fmla="*/ 608547 w 608547"/>
              <a:gd name="connsiteY1" fmla="*/ 0 h 1000408"/>
              <a:gd name="connsiteX2" fmla="*/ 608547 w 608547"/>
              <a:gd name="connsiteY2" fmla="*/ 977030 h 1000408"/>
              <a:gd name="connsiteX3" fmla="*/ 0 w 608547"/>
              <a:gd name="connsiteY3" fmla="*/ 1000408 h 1000408"/>
              <a:gd name="connsiteX4" fmla="*/ 1640 w 608547"/>
              <a:gd name="connsiteY4" fmla="*/ 919417 h 1000408"/>
              <a:gd name="connsiteX0" fmla="*/ 1640 w 608547"/>
              <a:gd name="connsiteY0" fmla="*/ 1378244 h 1459235"/>
              <a:gd name="connsiteX1" fmla="*/ 608547 w 608547"/>
              <a:gd name="connsiteY1" fmla="*/ 0 h 1459235"/>
              <a:gd name="connsiteX2" fmla="*/ 608547 w 608547"/>
              <a:gd name="connsiteY2" fmla="*/ 1435857 h 1459235"/>
              <a:gd name="connsiteX3" fmla="*/ 0 w 608547"/>
              <a:gd name="connsiteY3" fmla="*/ 1459235 h 1459235"/>
              <a:gd name="connsiteX4" fmla="*/ 1640 w 608547"/>
              <a:gd name="connsiteY4" fmla="*/ 1378244 h 1459235"/>
              <a:gd name="connsiteX0" fmla="*/ 1640 w 636675"/>
              <a:gd name="connsiteY0" fmla="*/ 1488996 h 1569987"/>
              <a:gd name="connsiteX1" fmla="*/ 636675 w 636675"/>
              <a:gd name="connsiteY1" fmla="*/ 0 h 1569987"/>
              <a:gd name="connsiteX2" fmla="*/ 608547 w 636675"/>
              <a:gd name="connsiteY2" fmla="*/ 1546609 h 1569987"/>
              <a:gd name="connsiteX3" fmla="*/ 0 w 636675"/>
              <a:gd name="connsiteY3" fmla="*/ 1569987 h 1569987"/>
              <a:gd name="connsiteX4" fmla="*/ 1640 w 636675"/>
              <a:gd name="connsiteY4" fmla="*/ 1488996 h 1569987"/>
              <a:gd name="connsiteX0" fmla="*/ 1640 w 639800"/>
              <a:gd name="connsiteY0" fmla="*/ 1488996 h 1569987"/>
              <a:gd name="connsiteX1" fmla="*/ 636675 w 639800"/>
              <a:gd name="connsiteY1" fmla="*/ 0 h 1569987"/>
              <a:gd name="connsiteX2" fmla="*/ 639800 w 639800"/>
              <a:gd name="connsiteY2" fmla="*/ 1423201 h 1569987"/>
              <a:gd name="connsiteX3" fmla="*/ 0 w 639800"/>
              <a:gd name="connsiteY3" fmla="*/ 1569987 h 1569987"/>
              <a:gd name="connsiteX4" fmla="*/ 1640 w 639800"/>
              <a:gd name="connsiteY4" fmla="*/ 1488996 h 156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800" h="1569987">
                <a:moveTo>
                  <a:pt x="1640" y="1488996"/>
                </a:moveTo>
                <a:lnTo>
                  <a:pt x="636675" y="0"/>
                </a:lnTo>
                <a:cubicBezTo>
                  <a:pt x="637717" y="474400"/>
                  <a:pt x="638758" y="948801"/>
                  <a:pt x="639800" y="1423201"/>
                </a:cubicBezTo>
                <a:lnTo>
                  <a:pt x="0" y="1569987"/>
                </a:lnTo>
                <a:cubicBezTo>
                  <a:pt x="547" y="1542990"/>
                  <a:pt x="1093" y="1515993"/>
                  <a:pt x="1640" y="148899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  <a:alpha val="46000"/>
                </a:schemeClr>
              </a:gs>
              <a:gs pos="100000">
                <a:schemeClr val="accent1">
                  <a:lumMod val="75000"/>
                  <a:alpha val="4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268EE-E4BE-4289-97FE-C21E316E6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61" y="3095437"/>
            <a:ext cx="3127310" cy="27185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68F655-8042-4EEA-B2BD-64EB0AD832FF}"/>
              </a:ext>
            </a:extLst>
          </p:cNvPr>
          <p:cNvSpPr txBox="1"/>
          <p:nvPr/>
        </p:nvSpPr>
        <p:spPr>
          <a:xfrm>
            <a:off x="357271" y="1117223"/>
            <a:ext cx="8631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Number of viable missions rise quickly as </a:t>
            </a:r>
            <a:r>
              <a:rPr lang="en-US" sz="2400" dirty="0" err="1"/>
              <a:t>nano</a:t>
            </a:r>
            <a:r>
              <a:rPr lang="en-US" sz="2400" dirty="0"/>
              <a:t>-spacecraft delta-V increases above 2000m/s</a:t>
            </a:r>
            <a:endParaRPr lang="en-US" sz="24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88ABB6-600B-410D-A5EA-C04D51361047}"/>
              </a:ext>
            </a:extLst>
          </p:cNvPr>
          <p:cNvCxnSpPr/>
          <p:nvPr/>
        </p:nvCxnSpPr>
        <p:spPr>
          <a:xfrm flipV="1">
            <a:off x="4684729" y="4583164"/>
            <a:ext cx="0" cy="8442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84FA05-0A9A-4AAA-BF63-21A6FDCE52F0}"/>
              </a:ext>
            </a:extLst>
          </p:cNvPr>
          <p:cNvCxnSpPr>
            <a:cxnSpLocks/>
          </p:cNvCxnSpPr>
          <p:nvPr/>
        </p:nvCxnSpPr>
        <p:spPr>
          <a:xfrm flipH="1">
            <a:off x="3101009" y="4583164"/>
            <a:ext cx="158371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0AB4B1E-50F5-4160-99A8-14153F35E88E}"/>
              </a:ext>
            </a:extLst>
          </p:cNvPr>
          <p:cNvSpPr txBox="1"/>
          <p:nvPr/>
        </p:nvSpPr>
        <p:spPr>
          <a:xfrm>
            <a:off x="3101009" y="3997821"/>
            <a:ext cx="1776449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Nominal Baseline</a:t>
            </a:r>
          </a:p>
          <a:p>
            <a:r>
              <a:rPr lang="en-US" sz="1600" dirty="0"/>
              <a:t>(2500 m/s)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C0597B-34D9-4B60-9422-98C2B14C23EE}"/>
              </a:ext>
            </a:extLst>
          </p:cNvPr>
          <p:cNvSpPr txBox="1"/>
          <p:nvPr/>
        </p:nvSpPr>
        <p:spPr>
          <a:xfrm>
            <a:off x="6196573" y="2228671"/>
            <a:ext cx="25778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cutoff at 2500 m/s total mission delta-V provides 23 mission opportunities</a:t>
            </a:r>
          </a:p>
          <a:p>
            <a:endParaRPr lang="en-US" dirty="0"/>
          </a:p>
          <a:p>
            <a:r>
              <a:rPr lang="en-US" dirty="0"/>
              <a:t>Nano-spacecraft limited to 2 year lifespan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909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3B8928-81FF-4550-9098-7DCDE7AB7BB0}"/>
              </a:ext>
            </a:extLst>
          </p:cNvPr>
          <p:cNvSpPr txBox="1"/>
          <p:nvPr/>
        </p:nvSpPr>
        <p:spPr>
          <a:xfrm>
            <a:off x="6206301" y="1417164"/>
            <a:ext cx="257783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Mission Example:</a:t>
            </a:r>
          </a:p>
          <a:p>
            <a:endParaRPr lang="en-US" dirty="0"/>
          </a:p>
          <a:p>
            <a:r>
              <a:rPr lang="en-US" dirty="0"/>
              <a:t>2 year lifespan limit</a:t>
            </a:r>
          </a:p>
          <a:p>
            <a:endParaRPr lang="en-US" dirty="0"/>
          </a:p>
          <a:p>
            <a:r>
              <a:rPr lang="en-US" dirty="0"/>
              <a:t>2.5 km/s delta-V per spacecraft</a:t>
            </a:r>
          </a:p>
          <a:p>
            <a:endParaRPr lang="en-US" dirty="0"/>
          </a:p>
          <a:p>
            <a:r>
              <a:rPr lang="en-US" dirty="0"/>
              <a:t>Mothership in median Asteroid orbit (yellow)</a:t>
            </a:r>
          </a:p>
          <a:p>
            <a:endParaRPr lang="en-US" dirty="0"/>
          </a:p>
          <a:p>
            <a:r>
              <a:rPr lang="en-US" dirty="0"/>
              <a:t>All </a:t>
            </a:r>
            <a:r>
              <a:rPr lang="en-US" dirty="0" err="1"/>
              <a:t>nanospacecraft</a:t>
            </a:r>
            <a:r>
              <a:rPr lang="en-US" dirty="0"/>
              <a:t> launched at beginning of epoch (Blue)</a:t>
            </a:r>
          </a:p>
          <a:p>
            <a:endParaRPr lang="en-US" dirty="0"/>
          </a:p>
          <a:p>
            <a:r>
              <a:rPr lang="en-US" dirty="0"/>
              <a:t>All </a:t>
            </a:r>
            <a:r>
              <a:rPr lang="en-US" dirty="0" err="1"/>
              <a:t>nanospacecraft</a:t>
            </a:r>
            <a:r>
              <a:rPr lang="en-US" dirty="0"/>
              <a:t> return at two years</a:t>
            </a:r>
          </a:p>
          <a:p>
            <a:endParaRPr lang="en-US" dirty="0"/>
          </a:p>
          <a:p>
            <a:r>
              <a:rPr lang="en-US" dirty="0"/>
              <a:t>23 Asteroids sampled</a:t>
            </a:r>
          </a:p>
          <a:p>
            <a:endParaRPr lang="en-US" dirty="0"/>
          </a:p>
        </p:txBody>
      </p:sp>
      <p:pic>
        <p:nvPicPr>
          <p:cNvPr id="2" name="scitech_movie4">
            <a:hlinkClick r:id="" action="ppaction://media"/>
            <a:extLst>
              <a:ext uri="{FF2B5EF4-FFF2-40B4-BE49-F238E27FC236}">
                <a16:creationId xmlns:a16="http://schemas.microsoft.com/office/drawing/2014/main" id="{7A324140-EF53-4817-A7F5-E9D75BEB99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480" y="1138135"/>
            <a:ext cx="5634341" cy="563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9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425CD6B-840E-4C5D-8625-3D611280E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47" y="2053487"/>
            <a:ext cx="5914415" cy="4635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C93FD6-DE1F-4A10-ACC7-4B350BA1CC53}"/>
              </a:ext>
            </a:extLst>
          </p:cNvPr>
          <p:cNvSpPr txBox="1"/>
          <p:nvPr/>
        </p:nvSpPr>
        <p:spPr>
          <a:xfrm>
            <a:off x="158183" y="1116898"/>
            <a:ext cx="7954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Choice of initial orbit anomaly can significantly effect mission opportunities</a:t>
            </a:r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7EC714-40B6-4E6D-B580-DA4A6E754874}"/>
              </a:ext>
            </a:extLst>
          </p:cNvPr>
          <p:cNvSpPr txBox="1"/>
          <p:nvPr/>
        </p:nvSpPr>
        <p:spPr>
          <a:xfrm>
            <a:off x="3889669" y="3958163"/>
            <a:ext cx="180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mothership initial mean anomaly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F7B1CC-1B30-4D3E-91B0-DE08ECA8B0A3}"/>
              </a:ext>
            </a:extLst>
          </p:cNvPr>
          <p:cNvCxnSpPr>
            <a:cxnSpLocks/>
          </p:cNvCxnSpPr>
          <p:nvPr/>
        </p:nvCxnSpPr>
        <p:spPr>
          <a:xfrm flipV="1">
            <a:off x="3326818" y="3514012"/>
            <a:ext cx="0" cy="2673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6E93D01-3D61-4CDB-8EE4-00593E08F284}"/>
              </a:ext>
            </a:extLst>
          </p:cNvPr>
          <p:cNvSpPr/>
          <p:nvPr/>
        </p:nvSpPr>
        <p:spPr>
          <a:xfrm>
            <a:off x="1020484" y="3514014"/>
            <a:ext cx="2306333" cy="146900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D6DDF2-CC98-4763-8F4D-1DF3A07450F0}"/>
              </a:ext>
            </a:extLst>
          </p:cNvPr>
          <p:cNvSpPr txBox="1"/>
          <p:nvPr/>
        </p:nvSpPr>
        <p:spPr>
          <a:xfrm>
            <a:off x="1228089" y="3773676"/>
            <a:ext cx="1877575" cy="73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Range of available potential sample and return missions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510E514-C84B-4FFF-BC34-F3474CB92012}"/>
              </a:ext>
            </a:extLst>
          </p:cNvPr>
          <p:cNvCxnSpPr>
            <a:cxnSpLocks/>
            <a:stCxn id="17" idx="0"/>
            <a:endCxn id="13" idx="0"/>
          </p:cNvCxnSpPr>
          <p:nvPr/>
        </p:nvCxnSpPr>
        <p:spPr>
          <a:xfrm flipV="1">
            <a:off x="2166878" y="3514014"/>
            <a:ext cx="6774" cy="259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B5B73C3-1718-4943-A807-D5F021529F71}"/>
              </a:ext>
            </a:extLst>
          </p:cNvPr>
          <p:cNvCxnSpPr>
            <a:cxnSpLocks/>
            <a:stCxn id="17" idx="2"/>
            <a:endCxn id="13" idx="2"/>
          </p:cNvCxnSpPr>
          <p:nvPr/>
        </p:nvCxnSpPr>
        <p:spPr>
          <a:xfrm>
            <a:off x="2166878" y="4512341"/>
            <a:ext cx="6774" cy="470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A6F3964-62DB-43C1-905F-A05B612E8F0A}"/>
              </a:ext>
            </a:extLst>
          </p:cNvPr>
          <p:cNvSpPr txBox="1"/>
          <p:nvPr/>
        </p:nvSpPr>
        <p:spPr>
          <a:xfrm>
            <a:off x="6196573" y="2228671"/>
            <a:ext cx="25778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factor of two difference depending upon the choice of initial phase of orbit.</a:t>
            </a:r>
          </a:p>
          <a:p>
            <a:endParaRPr lang="en-US" dirty="0"/>
          </a:p>
          <a:p>
            <a:r>
              <a:rPr lang="en-US" dirty="0"/>
              <a:t>2 year lifetime assumed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16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AE418F-1CFE-489A-9399-2A4AC124D8A8}"/>
              </a:ext>
            </a:extLst>
          </p:cNvPr>
          <p:cNvSpPr txBox="1"/>
          <p:nvPr/>
        </p:nvSpPr>
        <p:spPr>
          <a:xfrm>
            <a:off x="251928" y="2855167"/>
            <a:ext cx="41707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Process:</a:t>
            </a:r>
          </a:p>
          <a:p>
            <a:pPr marL="233363" indent="-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Sample random asteroid pairs</a:t>
            </a:r>
          </a:p>
          <a:p>
            <a:pPr marL="233363" indent="-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Throw out pairs which are more than 1 AU apart</a:t>
            </a:r>
          </a:p>
          <a:p>
            <a:pPr marL="233363" indent="-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Bootstrap until 500,000 pairs are selected</a:t>
            </a:r>
          </a:p>
          <a:p>
            <a:pPr marL="233363" indent="-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Use conventional Computation to calculate sample and return Delta V for each of those 500,000 pairs</a:t>
            </a:r>
          </a:p>
          <a:p>
            <a:pPr marL="233363" indent="-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Provide this database as input to a Neural Net for supervised training</a:t>
            </a:r>
          </a:p>
          <a:p>
            <a:pPr marL="233363" indent="-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Run trades on number of hidden layers and nodes in each layer to establish best performance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757F2-34A8-4819-802B-F51A48A3BC7C}"/>
              </a:ext>
            </a:extLst>
          </p:cNvPr>
          <p:cNvSpPr txBox="1"/>
          <p:nvPr/>
        </p:nvSpPr>
        <p:spPr>
          <a:xfrm>
            <a:off x="111968" y="1259632"/>
            <a:ext cx="88360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30188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Establishing number of missions for each location is computationally intensive</a:t>
            </a:r>
          </a:p>
          <a:p>
            <a:pPr marL="455612" lvl="2" indent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cs typeface="Arial" panose="020B0604020202020204" pitchFamily="34" charset="0"/>
              </a:rPr>
              <a:t>-  Only 8 points derived for 6 hours of CPU work</a:t>
            </a:r>
            <a:endParaRPr lang="en-US" b="1" dirty="0">
              <a:cs typeface="Arial" panose="020B0604020202020204" pitchFamily="34" charset="0"/>
            </a:endParaRPr>
          </a:p>
          <a:p>
            <a:pPr marL="285750" indent="-230188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Use of a neural network to approximate delta-V calculations could significantly improve speed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933DE8-E869-43CC-A3FB-19731EDFD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013" y="3184994"/>
            <a:ext cx="4644149" cy="33902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938A38-A737-4585-8A61-B087A38BE8A1}"/>
              </a:ext>
            </a:extLst>
          </p:cNvPr>
          <p:cNvSpPr txBox="1"/>
          <p:nvPr/>
        </p:nvSpPr>
        <p:spPr>
          <a:xfrm>
            <a:off x="5077101" y="2734173"/>
            <a:ext cx="3694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Optimization of Number of Nodes for a 3 layer Configuration</a:t>
            </a:r>
          </a:p>
        </p:txBody>
      </p:sp>
    </p:spTree>
    <p:extLst>
      <p:ext uri="{BB962C8B-B14F-4D97-AF65-F5344CB8AC3E}">
        <p14:creationId xmlns:p14="http://schemas.microsoft.com/office/powerpoint/2010/main" val="1192021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>
            <a:extLst>
              <a:ext uri="{FF2B5EF4-FFF2-40B4-BE49-F238E27FC236}">
                <a16:creationId xmlns:a16="http://schemas.microsoft.com/office/drawing/2014/main" id="{79F74170-D03D-43ED-9B8B-91ADAE07B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912" y="2907903"/>
            <a:ext cx="4249187" cy="31868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6647BC-B003-4FA5-944A-E696D13978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06"/>
          <a:stretch/>
        </p:blipFill>
        <p:spPr>
          <a:xfrm>
            <a:off x="379378" y="3167408"/>
            <a:ext cx="3755446" cy="3191620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7F40D06-1942-4670-8F99-49533A44C0C6}"/>
              </a:ext>
            </a:extLst>
          </p:cNvPr>
          <p:cNvGrpSpPr/>
          <p:nvPr/>
        </p:nvGrpSpPr>
        <p:grpSpPr>
          <a:xfrm>
            <a:off x="3144664" y="1169048"/>
            <a:ext cx="5672765" cy="1224523"/>
            <a:chOff x="1060560" y="1444235"/>
            <a:chExt cx="5672765" cy="122452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690D15-79EE-4A10-B1AE-669AAB54F99C}"/>
                </a:ext>
              </a:extLst>
            </p:cNvPr>
            <p:cNvSpPr/>
            <p:nvPr/>
          </p:nvSpPr>
          <p:spPr bwMode="auto">
            <a:xfrm>
              <a:off x="1162781" y="1723821"/>
              <a:ext cx="316149" cy="3169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effectLst/>
                <a:latin typeface="Arial" charset="0"/>
                <a:ea typeface="Microsoft YaHei" charset="-122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424DF32-85CD-4F15-ADE0-4CE161CC0254}"/>
                </a:ext>
              </a:extLst>
            </p:cNvPr>
            <p:cNvSpPr txBox="1"/>
            <p:nvPr/>
          </p:nvSpPr>
          <p:spPr>
            <a:xfrm>
              <a:off x="1133209" y="2006672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559D9A6-8823-4119-BB60-0E73B8FAD331}"/>
                </a:ext>
              </a:extLst>
            </p:cNvPr>
            <p:cNvSpPr txBox="1"/>
            <p:nvPr/>
          </p:nvSpPr>
          <p:spPr>
            <a:xfrm>
              <a:off x="1060560" y="1482321"/>
              <a:ext cx="526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Input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54B07A2-DBAD-433D-868A-3490F459DE42}"/>
                </a:ext>
              </a:extLst>
            </p:cNvPr>
            <p:cNvGrpSpPr/>
            <p:nvPr/>
          </p:nvGrpSpPr>
          <p:grpSpPr>
            <a:xfrm>
              <a:off x="1478930" y="1449259"/>
              <a:ext cx="1400457" cy="1219499"/>
              <a:chOff x="1478930" y="1449259"/>
              <a:chExt cx="1400457" cy="1219499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C1966AF1-FCB8-47CA-A33F-732B5B33EF3E}"/>
                  </a:ext>
                </a:extLst>
              </p:cNvPr>
              <p:cNvSpPr/>
              <p:nvPr/>
            </p:nvSpPr>
            <p:spPr bwMode="auto">
              <a:xfrm>
                <a:off x="1602632" y="1690181"/>
                <a:ext cx="1276755" cy="705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31181CF-FF48-4A0F-ABFB-F470444562A2}"/>
                  </a:ext>
                </a:extLst>
              </p:cNvPr>
              <p:cNvSpPr/>
              <p:nvPr/>
            </p:nvSpPr>
            <p:spPr bwMode="auto">
              <a:xfrm>
                <a:off x="2403586" y="1763139"/>
                <a:ext cx="363933" cy="565560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19968DB-7F8B-4B59-B1FC-E9BB8503C48C}"/>
                  </a:ext>
                </a:extLst>
              </p:cNvPr>
              <p:cNvSpPr/>
              <p:nvPr/>
            </p:nvSpPr>
            <p:spPr bwMode="auto">
              <a:xfrm>
                <a:off x="1731520" y="1750979"/>
                <a:ext cx="233464" cy="272375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w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F6622EC-9871-4AB2-B978-A3A43E12A460}"/>
                  </a:ext>
                </a:extLst>
              </p:cNvPr>
              <p:cNvSpPr/>
              <p:nvPr/>
            </p:nvSpPr>
            <p:spPr bwMode="auto">
              <a:xfrm>
                <a:off x="1731520" y="2068748"/>
                <a:ext cx="233464" cy="272375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b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0FCC91B-A650-41CD-8561-74C4C78865DE}"/>
                  </a:ext>
                </a:extLst>
              </p:cNvPr>
              <p:cNvSpPr/>
              <p:nvPr/>
            </p:nvSpPr>
            <p:spPr bwMode="auto">
              <a:xfrm>
                <a:off x="2034821" y="1910672"/>
                <a:ext cx="274320" cy="272375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800" b="0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+</a:t>
                </a: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B584A49-2065-4A79-8CB9-66C7568DCA16}"/>
                  </a:ext>
                </a:extLst>
              </p:cNvPr>
              <p:cNvCxnSpPr/>
              <p:nvPr/>
            </p:nvCxnSpPr>
            <p:spPr bwMode="auto">
              <a:xfrm>
                <a:off x="2585126" y="1979580"/>
                <a:ext cx="0" cy="194553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0E672AF-8CAF-4DA0-91C9-3211CCAE2E03}"/>
                  </a:ext>
                </a:extLst>
              </p:cNvPr>
              <p:cNvCxnSpPr/>
              <p:nvPr/>
            </p:nvCxnSpPr>
            <p:spPr bwMode="auto">
              <a:xfrm>
                <a:off x="2490282" y="2076043"/>
                <a:ext cx="194553" cy="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B499EF1-BF25-4C53-99F4-0DFCB510A014}"/>
                  </a:ext>
                </a:extLst>
              </p:cNvPr>
              <p:cNvSpPr/>
              <p:nvPr/>
            </p:nvSpPr>
            <p:spPr bwMode="auto">
              <a:xfrm>
                <a:off x="2480554" y="2012546"/>
                <a:ext cx="214009" cy="130385"/>
              </a:xfrm>
              <a:custGeom>
                <a:avLst/>
                <a:gdLst>
                  <a:gd name="connsiteX0" fmla="*/ 214009 w 214009"/>
                  <a:gd name="connsiteY0" fmla="*/ 0 h 128891"/>
                  <a:gd name="connsiteX1" fmla="*/ 145915 w 214009"/>
                  <a:gd name="connsiteY1" fmla="*/ 2431 h 128891"/>
                  <a:gd name="connsiteX2" fmla="*/ 55934 w 214009"/>
                  <a:gd name="connsiteY2" fmla="*/ 128891 h 128891"/>
                  <a:gd name="connsiteX3" fmla="*/ 0 w 214009"/>
                  <a:gd name="connsiteY3" fmla="*/ 126459 h 128891"/>
                  <a:gd name="connsiteX4" fmla="*/ 0 w 214009"/>
                  <a:gd name="connsiteY4" fmla="*/ 126459 h 128891"/>
                  <a:gd name="connsiteX0" fmla="*/ 214009 w 214009"/>
                  <a:gd name="connsiteY0" fmla="*/ 0 h 137568"/>
                  <a:gd name="connsiteX1" fmla="*/ 145915 w 214009"/>
                  <a:gd name="connsiteY1" fmla="*/ 2431 h 137568"/>
                  <a:gd name="connsiteX2" fmla="*/ 55934 w 214009"/>
                  <a:gd name="connsiteY2" fmla="*/ 128891 h 137568"/>
                  <a:gd name="connsiteX3" fmla="*/ 0 w 214009"/>
                  <a:gd name="connsiteY3" fmla="*/ 126459 h 137568"/>
                  <a:gd name="connsiteX4" fmla="*/ 0 w 214009"/>
                  <a:gd name="connsiteY4" fmla="*/ 126459 h 137568"/>
                  <a:gd name="connsiteX0" fmla="*/ 214009 w 214009"/>
                  <a:gd name="connsiteY0" fmla="*/ 0 h 128891"/>
                  <a:gd name="connsiteX1" fmla="*/ 145915 w 214009"/>
                  <a:gd name="connsiteY1" fmla="*/ 2431 h 128891"/>
                  <a:gd name="connsiteX2" fmla="*/ 55934 w 214009"/>
                  <a:gd name="connsiteY2" fmla="*/ 128891 h 128891"/>
                  <a:gd name="connsiteX3" fmla="*/ 0 w 214009"/>
                  <a:gd name="connsiteY3" fmla="*/ 126459 h 128891"/>
                  <a:gd name="connsiteX4" fmla="*/ 0 w 214009"/>
                  <a:gd name="connsiteY4" fmla="*/ 126459 h 128891"/>
                  <a:gd name="connsiteX0" fmla="*/ 214009 w 214009"/>
                  <a:gd name="connsiteY0" fmla="*/ 0 h 137291"/>
                  <a:gd name="connsiteX1" fmla="*/ 158075 w 214009"/>
                  <a:gd name="connsiteY1" fmla="*/ 7294 h 137291"/>
                  <a:gd name="connsiteX2" fmla="*/ 55934 w 214009"/>
                  <a:gd name="connsiteY2" fmla="*/ 128891 h 137291"/>
                  <a:gd name="connsiteX3" fmla="*/ 0 w 214009"/>
                  <a:gd name="connsiteY3" fmla="*/ 126459 h 137291"/>
                  <a:gd name="connsiteX4" fmla="*/ 0 w 214009"/>
                  <a:gd name="connsiteY4" fmla="*/ 126459 h 137291"/>
                  <a:gd name="connsiteX0" fmla="*/ 214009 w 214009"/>
                  <a:gd name="connsiteY0" fmla="*/ 0 h 137291"/>
                  <a:gd name="connsiteX1" fmla="*/ 158075 w 214009"/>
                  <a:gd name="connsiteY1" fmla="*/ 7294 h 137291"/>
                  <a:gd name="connsiteX2" fmla="*/ 55934 w 214009"/>
                  <a:gd name="connsiteY2" fmla="*/ 128891 h 137291"/>
                  <a:gd name="connsiteX3" fmla="*/ 0 w 214009"/>
                  <a:gd name="connsiteY3" fmla="*/ 126459 h 137291"/>
                  <a:gd name="connsiteX4" fmla="*/ 0 w 214009"/>
                  <a:gd name="connsiteY4" fmla="*/ 126459 h 137291"/>
                  <a:gd name="connsiteX0" fmla="*/ 214009 w 214009"/>
                  <a:gd name="connsiteY0" fmla="*/ 0 h 137209"/>
                  <a:gd name="connsiteX1" fmla="*/ 158075 w 214009"/>
                  <a:gd name="connsiteY1" fmla="*/ 7294 h 137209"/>
                  <a:gd name="connsiteX2" fmla="*/ 55934 w 214009"/>
                  <a:gd name="connsiteY2" fmla="*/ 128891 h 137209"/>
                  <a:gd name="connsiteX3" fmla="*/ 0 w 214009"/>
                  <a:gd name="connsiteY3" fmla="*/ 126459 h 137209"/>
                  <a:gd name="connsiteX4" fmla="*/ 0 w 214009"/>
                  <a:gd name="connsiteY4" fmla="*/ 126459 h 137209"/>
                  <a:gd name="connsiteX0" fmla="*/ 214009 w 214009"/>
                  <a:gd name="connsiteY0" fmla="*/ 0 h 129775"/>
                  <a:gd name="connsiteX1" fmla="*/ 158075 w 214009"/>
                  <a:gd name="connsiteY1" fmla="*/ 7294 h 129775"/>
                  <a:gd name="connsiteX2" fmla="*/ 55934 w 214009"/>
                  <a:gd name="connsiteY2" fmla="*/ 128891 h 129775"/>
                  <a:gd name="connsiteX3" fmla="*/ 0 w 214009"/>
                  <a:gd name="connsiteY3" fmla="*/ 126459 h 129775"/>
                  <a:gd name="connsiteX4" fmla="*/ 0 w 214009"/>
                  <a:gd name="connsiteY4" fmla="*/ 126459 h 129775"/>
                  <a:gd name="connsiteX0" fmla="*/ 214009 w 214009"/>
                  <a:gd name="connsiteY0" fmla="*/ 1 h 137749"/>
                  <a:gd name="connsiteX1" fmla="*/ 158075 w 214009"/>
                  <a:gd name="connsiteY1" fmla="*/ 0 h 137749"/>
                  <a:gd name="connsiteX2" fmla="*/ 55934 w 214009"/>
                  <a:gd name="connsiteY2" fmla="*/ 128892 h 137749"/>
                  <a:gd name="connsiteX3" fmla="*/ 0 w 214009"/>
                  <a:gd name="connsiteY3" fmla="*/ 126460 h 137749"/>
                  <a:gd name="connsiteX4" fmla="*/ 0 w 214009"/>
                  <a:gd name="connsiteY4" fmla="*/ 126460 h 137749"/>
                  <a:gd name="connsiteX0" fmla="*/ 214009 w 214009"/>
                  <a:gd name="connsiteY0" fmla="*/ 1081 h 138829"/>
                  <a:gd name="connsiteX1" fmla="*/ 158075 w 214009"/>
                  <a:gd name="connsiteY1" fmla="*/ 1080 h 138829"/>
                  <a:gd name="connsiteX2" fmla="*/ 55934 w 214009"/>
                  <a:gd name="connsiteY2" fmla="*/ 129972 h 138829"/>
                  <a:gd name="connsiteX3" fmla="*/ 0 w 214009"/>
                  <a:gd name="connsiteY3" fmla="*/ 127540 h 138829"/>
                  <a:gd name="connsiteX4" fmla="*/ 0 w 214009"/>
                  <a:gd name="connsiteY4" fmla="*/ 127540 h 138829"/>
                  <a:gd name="connsiteX0" fmla="*/ 214009 w 214009"/>
                  <a:gd name="connsiteY0" fmla="*/ 1081 h 130385"/>
                  <a:gd name="connsiteX1" fmla="*/ 158075 w 214009"/>
                  <a:gd name="connsiteY1" fmla="*/ 1080 h 130385"/>
                  <a:gd name="connsiteX2" fmla="*/ 55934 w 214009"/>
                  <a:gd name="connsiteY2" fmla="*/ 129972 h 130385"/>
                  <a:gd name="connsiteX3" fmla="*/ 0 w 214009"/>
                  <a:gd name="connsiteY3" fmla="*/ 127540 h 130385"/>
                  <a:gd name="connsiteX4" fmla="*/ 0 w 214009"/>
                  <a:gd name="connsiteY4" fmla="*/ 127540 h 13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009" h="130385">
                    <a:moveTo>
                      <a:pt x="214009" y="1081"/>
                    </a:moveTo>
                    <a:cubicBezTo>
                      <a:pt x="195364" y="1081"/>
                      <a:pt x="188879" y="-1352"/>
                      <a:pt x="158075" y="1080"/>
                    </a:cubicBezTo>
                    <a:cubicBezTo>
                      <a:pt x="134161" y="3106"/>
                      <a:pt x="84712" y="128350"/>
                      <a:pt x="55934" y="129972"/>
                    </a:cubicBezTo>
                    <a:cubicBezTo>
                      <a:pt x="27156" y="131594"/>
                      <a:pt x="9322" y="127945"/>
                      <a:pt x="0" y="127540"/>
                    </a:cubicBezTo>
                    <a:lnTo>
                      <a:pt x="0" y="12754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BB7247EF-D1E3-45E7-A64F-72A9952D583C}"/>
                  </a:ext>
                </a:extLst>
              </p:cNvPr>
              <p:cNvCxnSpPr>
                <a:stCxn id="12" idx="3"/>
                <a:endCxn id="14" idx="1"/>
              </p:cNvCxnSpPr>
              <p:nvPr/>
            </p:nvCxnSpPr>
            <p:spPr bwMode="auto">
              <a:xfrm>
                <a:off x="1964984" y="1887167"/>
                <a:ext cx="110010" cy="63393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901DBB11-679D-4135-AA18-12DA1614BE72}"/>
                  </a:ext>
                </a:extLst>
              </p:cNvPr>
              <p:cNvCxnSpPr>
                <a:stCxn id="13" idx="3"/>
                <a:endCxn id="14" idx="3"/>
              </p:cNvCxnSpPr>
              <p:nvPr/>
            </p:nvCxnSpPr>
            <p:spPr bwMode="auto">
              <a:xfrm flipV="1">
                <a:off x="1964984" y="2143159"/>
                <a:ext cx="110010" cy="61777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AFCF4B03-B792-4D39-B1A7-3D8D86964C8F}"/>
                  </a:ext>
                </a:extLst>
              </p:cNvPr>
              <p:cNvCxnSpPr>
                <a:stCxn id="14" idx="6"/>
              </p:cNvCxnSpPr>
              <p:nvPr/>
            </p:nvCxnSpPr>
            <p:spPr bwMode="auto">
              <a:xfrm>
                <a:off x="2309141" y="2046860"/>
                <a:ext cx="94445" cy="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557B3509-9A6A-44B5-9AAC-9249E3E040CE}"/>
                  </a:ext>
                </a:extLst>
              </p:cNvPr>
              <p:cNvCxnSpPr>
                <a:stCxn id="24" idx="3"/>
                <a:endCxn id="36" idx="3"/>
              </p:cNvCxnSpPr>
              <p:nvPr/>
            </p:nvCxnSpPr>
            <p:spPr bwMode="auto">
              <a:xfrm flipV="1">
                <a:off x="2767519" y="2042809"/>
                <a:ext cx="111868" cy="311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62DD1238-A58C-493A-A62C-5605678A82EC}"/>
                  </a:ext>
                </a:extLst>
              </p:cNvPr>
              <p:cNvCxnSpPr>
                <a:stCxn id="41" idx="3"/>
                <a:endCxn id="12" idx="1"/>
              </p:cNvCxnSpPr>
              <p:nvPr/>
            </p:nvCxnSpPr>
            <p:spPr bwMode="auto">
              <a:xfrm>
                <a:off x="1478930" y="1882302"/>
                <a:ext cx="252590" cy="4865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65173FE-B513-4BEB-AAF8-0F2872C92259}"/>
                  </a:ext>
                </a:extLst>
              </p:cNvPr>
              <p:cNvSpPr txBox="1"/>
              <p:nvPr/>
            </p:nvSpPr>
            <p:spPr>
              <a:xfrm>
                <a:off x="1602632" y="1449259"/>
                <a:ext cx="1223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Hidden Layer 1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14457B9-7EE9-4F84-97E3-BA29CD912213}"/>
                  </a:ext>
                </a:extLst>
              </p:cNvPr>
              <p:cNvSpPr txBox="1"/>
              <p:nvPr/>
            </p:nvSpPr>
            <p:spPr>
              <a:xfrm>
                <a:off x="2364553" y="2360981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18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432DDB3-42BD-404B-96F3-FF9A508C3612}"/>
                  </a:ext>
                </a:extLst>
              </p:cNvPr>
              <p:cNvSpPr txBox="1"/>
              <p:nvPr/>
            </p:nvSpPr>
            <p:spPr>
              <a:xfrm>
                <a:off x="2331308" y="1769815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err="1"/>
                  <a:t>TanSig</a:t>
                </a:r>
                <a:endParaRPr lang="en-US" sz="800" dirty="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55366F4-33D4-44B5-9AE3-051AC7E08F63}"/>
                </a:ext>
              </a:extLst>
            </p:cNvPr>
            <p:cNvGrpSpPr/>
            <p:nvPr/>
          </p:nvGrpSpPr>
          <p:grpSpPr>
            <a:xfrm>
              <a:off x="3060061" y="1449259"/>
              <a:ext cx="1400457" cy="1219499"/>
              <a:chOff x="1478930" y="1449259"/>
              <a:chExt cx="1400457" cy="1219499"/>
            </a:xfrm>
          </p:grpSpPr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AC6C8714-37F1-4457-BC56-92149281DC2A}"/>
                  </a:ext>
                </a:extLst>
              </p:cNvPr>
              <p:cNvSpPr/>
              <p:nvPr/>
            </p:nvSpPr>
            <p:spPr bwMode="auto">
              <a:xfrm>
                <a:off x="1602632" y="1690181"/>
                <a:ext cx="1276755" cy="705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CB1A4C17-E206-49FF-A338-CDDCA7BC015A}"/>
                  </a:ext>
                </a:extLst>
              </p:cNvPr>
              <p:cNvSpPr/>
              <p:nvPr/>
            </p:nvSpPr>
            <p:spPr bwMode="auto">
              <a:xfrm>
                <a:off x="2403586" y="1763139"/>
                <a:ext cx="363933" cy="565560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9B59E7BA-C116-423C-B075-2BAAA3D731CC}"/>
                  </a:ext>
                </a:extLst>
              </p:cNvPr>
              <p:cNvSpPr/>
              <p:nvPr/>
            </p:nvSpPr>
            <p:spPr bwMode="auto">
              <a:xfrm>
                <a:off x="1731520" y="1750979"/>
                <a:ext cx="233464" cy="272375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w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189B5749-22C6-40E0-922E-48093C3CBE50}"/>
                  </a:ext>
                </a:extLst>
              </p:cNvPr>
              <p:cNvSpPr/>
              <p:nvPr/>
            </p:nvSpPr>
            <p:spPr bwMode="auto">
              <a:xfrm>
                <a:off x="1731520" y="2068748"/>
                <a:ext cx="233464" cy="272375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b</a:t>
                </a: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46D8A7D-6304-42CC-ACDA-56444C487A3F}"/>
                  </a:ext>
                </a:extLst>
              </p:cNvPr>
              <p:cNvSpPr/>
              <p:nvPr/>
            </p:nvSpPr>
            <p:spPr bwMode="auto">
              <a:xfrm>
                <a:off x="2034821" y="1910672"/>
                <a:ext cx="274320" cy="272375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800" b="0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+</a:t>
                </a: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CF776B4-3153-4322-B8B3-F144E17E6277}"/>
                  </a:ext>
                </a:extLst>
              </p:cNvPr>
              <p:cNvCxnSpPr/>
              <p:nvPr/>
            </p:nvCxnSpPr>
            <p:spPr bwMode="auto">
              <a:xfrm>
                <a:off x="2585126" y="1979580"/>
                <a:ext cx="0" cy="194553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AE6E8F68-50D2-45B9-8429-7DC9FD97BEEF}"/>
                  </a:ext>
                </a:extLst>
              </p:cNvPr>
              <p:cNvCxnSpPr/>
              <p:nvPr/>
            </p:nvCxnSpPr>
            <p:spPr bwMode="auto">
              <a:xfrm>
                <a:off x="2490282" y="2076043"/>
                <a:ext cx="194553" cy="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DAF1A06-C85A-4487-AC11-0DEFA7AE99D1}"/>
                  </a:ext>
                </a:extLst>
              </p:cNvPr>
              <p:cNvSpPr/>
              <p:nvPr/>
            </p:nvSpPr>
            <p:spPr bwMode="auto">
              <a:xfrm>
                <a:off x="2480554" y="2012546"/>
                <a:ext cx="214009" cy="130385"/>
              </a:xfrm>
              <a:custGeom>
                <a:avLst/>
                <a:gdLst>
                  <a:gd name="connsiteX0" fmla="*/ 214009 w 214009"/>
                  <a:gd name="connsiteY0" fmla="*/ 0 h 128891"/>
                  <a:gd name="connsiteX1" fmla="*/ 145915 w 214009"/>
                  <a:gd name="connsiteY1" fmla="*/ 2431 h 128891"/>
                  <a:gd name="connsiteX2" fmla="*/ 55934 w 214009"/>
                  <a:gd name="connsiteY2" fmla="*/ 128891 h 128891"/>
                  <a:gd name="connsiteX3" fmla="*/ 0 w 214009"/>
                  <a:gd name="connsiteY3" fmla="*/ 126459 h 128891"/>
                  <a:gd name="connsiteX4" fmla="*/ 0 w 214009"/>
                  <a:gd name="connsiteY4" fmla="*/ 126459 h 128891"/>
                  <a:gd name="connsiteX0" fmla="*/ 214009 w 214009"/>
                  <a:gd name="connsiteY0" fmla="*/ 0 h 137568"/>
                  <a:gd name="connsiteX1" fmla="*/ 145915 w 214009"/>
                  <a:gd name="connsiteY1" fmla="*/ 2431 h 137568"/>
                  <a:gd name="connsiteX2" fmla="*/ 55934 w 214009"/>
                  <a:gd name="connsiteY2" fmla="*/ 128891 h 137568"/>
                  <a:gd name="connsiteX3" fmla="*/ 0 w 214009"/>
                  <a:gd name="connsiteY3" fmla="*/ 126459 h 137568"/>
                  <a:gd name="connsiteX4" fmla="*/ 0 w 214009"/>
                  <a:gd name="connsiteY4" fmla="*/ 126459 h 137568"/>
                  <a:gd name="connsiteX0" fmla="*/ 214009 w 214009"/>
                  <a:gd name="connsiteY0" fmla="*/ 0 h 128891"/>
                  <a:gd name="connsiteX1" fmla="*/ 145915 w 214009"/>
                  <a:gd name="connsiteY1" fmla="*/ 2431 h 128891"/>
                  <a:gd name="connsiteX2" fmla="*/ 55934 w 214009"/>
                  <a:gd name="connsiteY2" fmla="*/ 128891 h 128891"/>
                  <a:gd name="connsiteX3" fmla="*/ 0 w 214009"/>
                  <a:gd name="connsiteY3" fmla="*/ 126459 h 128891"/>
                  <a:gd name="connsiteX4" fmla="*/ 0 w 214009"/>
                  <a:gd name="connsiteY4" fmla="*/ 126459 h 128891"/>
                  <a:gd name="connsiteX0" fmla="*/ 214009 w 214009"/>
                  <a:gd name="connsiteY0" fmla="*/ 0 h 137291"/>
                  <a:gd name="connsiteX1" fmla="*/ 158075 w 214009"/>
                  <a:gd name="connsiteY1" fmla="*/ 7294 h 137291"/>
                  <a:gd name="connsiteX2" fmla="*/ 55934 w 214009"/>
                  <a:gd name="connsiteY2" fmla="*/ 128891 h 137291"/>
                  <a:gd name="connsiteX3" fmla="*/ 0 w 214009"/>
                  <a:gd name="connsiteY3" fmla="*/ 126459 h 137291"/>
                  <a:gd name="connsiteX4" fmla="*/ 0 w 214009"/>
                  <a:gd name="connsiteY4" fmla="*/ 126459 h 137291"/>
                  <a:gd name="connsiteX0" fmla="*/ 214009 w 214009"/>
                  <a:gd name="connsiteY0" fmla="*/ 0 h 137291"/>
                  <a:gd name="connsiteX1" fmla="*/ 158075 w 214009"/>
                  <a:gd name="connsiteY1" fmla="*/ 7294 h 137291"/>
                  <a:gd name="connsiteX2" fmla="*/ 55934 w 214009"/>
                  <a:gd name="connsiteY2" fmla="*/ 128891 h 137291"/>
                  <a:gd name="connsiteX3" fmla="*/ 0 w 214009"/>
                  <a:gd name="connsiteY3" fmla="*/ 126459 h 137291"/>
                  <a:gd name="connsiteX4" fmla="*/ 0 w 214009"/>
                  <a:gd name="connsiteY4" fmla="*/ 126459 h 137291"/>
                  <a:gd name="connsiteX0" fmla="*/ 214009 w 214009"/>
                  <a:gd name="connsiteY0" fmla="*/ 0 h 137209"/>
                  <a:gd name="connsiteX1" fmla="*/ 158075 w 214009"/>
                  <a:gd name="connsiteY1" fmla="*/ 7294 h 137209"/>
                  <a:gd name="connsiteX2" fmla="*/ 55934 w 214009"/>
                  <a:gd name="connsiteY2" fmla="*/ 128891 h 137209"/>
                  <a:gd name="connsiteX3" fmla="*/ 0 w 214009"/>
                  <a:gd name="connsiteY3" fmla="*/ 126459 h 137209"/>
                  <a:gd name="connsiteX4" fmla="*/ 0 w 214009"/>
                  <a:gd name="connsiteY4" fmla="*/ 126459 h 137209"/>
                  <a:gd name="connsiteX0" fmla="*/ 214009 w 214009"/>
                  <a:gd name="connsiteY0" fmla="*/ 0 h 129775"/>
                  <a:gd name="connsiteX1" fmla="*/ 158075 w 214009"/>
                  <a:gd name="connsiteY1" fmla="*/ 7294 h 129775"/>
                  <a:gd name="connsiteX2" fmla="*/ 55934 w 214009"/>
                  <a:gd name="connsiteY2" fmla="*/ 128891 h 129775"/>
                  <a:gd name="connsiteX3" fmla="*/ 0 w 214009"/>
                  <a:gd name="connsiteY3" fmla="*/ 126459 h 129775"/>
                  <a:gd name="connsiteX4" fmla="*/ 0 w 214009"/>
                  <a:gd name="connsiteY4" fmla="*/ 126459 h 129775"/>
                  <a:gd name="connsiteX0" fmla="*/ 214009 w 214009"/>
                  <a:gd name="connsiteY0" fmla="*/ 1 h 137749"/>
                  <a:gd name="connsiteX1" fmla="*/ 158075 w 214009"/>
                  <a:gd name="connsiteY1" fmla="*/ 0 h 137749"/>
                  <a:gd name="connsiteX2" fmla="*/ 55934 w 214009"/>
                  <a:gd name="connsiteY2" fmla="*/ 128892 h 137749"/>
                  <a:gd name="connsiteX3" fmla="*/ 0 w 214009"/>
                  <a:gd name="connsiteY3" fmla="*/ 126460 h 137749"/>
                  <a:gd name="connsiteX4" fmla="*/ 0 w 214009"/>
                  <a:gd name="connsiteY4" fmla="*/ 126460 h 137749"/>
                  <a:gd name="connsiteX0" fmla="*/ 214009 w 214009"/>
                  <a:gd name="connsiteY0" fmla="*/ 1081 h 138829"/>
                  <a:gd name="connsiteX1" fmla="*/ 158075 w 214009"/>
                  <a:gd name="connsiteY1" fmla="*/ 1080 h 138829"/>
                  <a:gd name="connsiteX2" fmla="*/ 55934 w 214009"/>
                  <a:gd name="connsiteY2" fmla="*/ 129972 h 138829"/>
                  <a:gd name="connsiteX3" fmla="*/ 0 w 214009"/>
                  <a:gd name="connsiteY3" fmla="*/ 127540 h 138829"/>
                  <a:gd name="connsiteX4" fmla="*/ 0 w 214009"/>
                  <a:gd name="connsiteY4" fmla="*/ 127540 h 138829"/>
                  <a:gd name="connsiteX0" fmla="*/ 214009 w 214009"/>
                  <a:gd name="connsiteY0" fmla="*/ 1081 h 130385"/>
                  <a:gd name="connsiteX1" fmla="*/ 158075 w 214009"/>
                  <a:gd name="connsiteY1" fmla="*/ 1080 h 130385"/>
                  <a:gd name="connsiteX2" fmla="*/ 55934 w 214009"/>
                  <a:gd name="connsiteY2" fmla="*/ 129972 h 130385"/>
                  <a:gd name="connsiteX3" fmla="*/ 0 w 214009"/>
                  <a:gd name="connsiteY3" fmla="*/ 127540 h 130385"/>
                  <a:gd name="connsiteX4" fmla="*/ 0 w 214009"/>
                  <a:gd name="connsiteY4" fmla="*/ 127540 h 13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009" h="130385">
                    <a:moveTo>
                      <a:pt x="214009" y="1081"/>
                    </a:moveTo>
                    <a:cubicBezTo>
                      <a:pt x="195364" y="1081"/>
                      <a:pt x="188879" y="-1352"/>
                      <a:pt x="158075" y="1080"/>
                    </a:cubicBezTo>
                    <a:cubicBezTo>
                      <a:pt x="134161" y="3106"/>
                      <a:pt x="84712" y="128350"/>
                      <a:pt x="55934" y="129972"/>
                    </a:cubicBezTo>
                    <a:cubicBezTo>
                      <a:pt x="27156" y="131594"/>
                      <a:pt x="9322" y="127945"/>
                      <a:pt x="0" y="127540"/>
                    </a:cubicBezTo>
                    <a:lnTo>
                      <a:pt x="0" y="12754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799F16E6-D6D4-46D3-BD4B-6F714F181AA7}"/>
                  </a:ext>
                </a:extLst>
              </p:cNvPr>
              <p:cNvCxnSpPr>
                <a:stCxn id="65" idx="3"/>
                <a:endCxn id="67" idx="1"/>
              </p:cNvCxnSpPr>
              <p:nvPr/>
            </p:nvCxnSpPr>
            <p:spPr bwMode="auto">
              <a:xfrm>
                <a:off x="1964984" y="1887167"/>
                <a:ext cx="110010" cy="63393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1D3531F-38FF-4E30-B88B-402691CA2DCD}"/>
                  </a:ext>
                </a:extLst>
              </p:cNvPr>
              <p:cNvCxnSpPr>
                <a:stCxn id="66" idx="3"/>
                <a:endCxn id="67" idx="3"/>
              </p:cNvCxnSpPr>
              <p:nvPr/>
            </p:nvCxnSpPr>
            <p:spPr bwMode="auto">
              <a:xfrm flipV="1">
                <a:off x="1964984" y="2143159"/>
                <a:ext cx="110010" cy="61777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5EE8F6ED-2E29-427D-A838-5B40199548A6}"/>
                  </a:ext>
                </a:extLst>
              </p:cNvPr>
              <p:cNvCxnSpPr>
                <a:stCxn id="67" idx="6"/>
              </p:cNvCxnSpPr>
              <p:nvPr/>
            </p:nvCxnSpPr>
            <p:spPr bwMode="auto">
              <a:xfrm>
                <a:off x="2309141" y="2046860"/>
                <a:ext cx="94445" cy="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3EDF34CD-C4D4-40A2-941B-55336BA0FD02}"/>
                  </a:ext>
                </a:extLst>
              </p:cNvPr>
              <p:cNvCxnSpPr>
                <a:stCxn id="64" idx="3"/>
                <a:endCxn id="63" idx="3"/>
              </p:cNvCxnSpPr>
              <p:nvPr/>
            </p:nvCxnSpPr>
            <p:spPr bwMode="auto">
              <a:xfrm flipV="1">
                <a:off x="2767519" y="2042809"/>
                <a:ext cx="111868" cy="311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1EC86B23-0A8C-4849-BBFE-645E21DB3CA3}"/>
                  </a:ext>
                </a:extLst>
              </p:cNvPr>
              <p:cNvCxnSpPr>
                <a:endCxn id="65" idx="1"/>
              </p:cNvCxnSpPr>
              <p:nvPr/>
            </p:nvCxnSpPr>
            <p:spPr bwMode="auto">
              <a:xfrm>
                <a:off x="1478930" y="1882302"/>
                <a:ext cx="252590" cy="4865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D06EEDE-7B86-4E8D-B1CD-A98F26BC6543}"/>
                  </a:ext>
                </a:extLst>
              </p:cNvPr>
              <p:cNvSpPr txBox="1"/>
              <p:nvPr/>
            </p:nvSpPr>
            <p:spPr>
              <a:xfrm>
                <a:off x="1602632" y="1449259"/>
                <a:ext cx="1223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Hidden Layer 1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42547E8-6E09-450E-9000-A1B4EC0BBD01}"/>
                  </a:ext>
                </a:extLst>
              </p:cNvPr>
              <p:cNvSpPr txBox="1"/>
              <p:nvPr/>
            </p:nvSpPr>
            <p:spPr>
              <a:xfrm>
                <a:off x="2364553" y="236098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9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4B6D4FC-4321-4AF4-AD64-64E42A60BE4D}"/>
                  </a:ext>
                </a:extLst>
              </p:cNvPr>
              <p:cNvSpPr txBox="1"/>
              <p:nvPr/>
            </p:nvSpPr>
            <p:spPr>
              <a:xfrm>
                <a:off x="2331308" y="1769815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err="1"/>
                  <a:t>TanSig</a:t>
                </a:r>
                <a:endParaRPr lang="en-US" sz="800" dirty="0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4C5BCC9-91BE-4B42-8C2B-F186C51B5219}"/>
                </a:ext>
              </a:extLst>
            </p:cNvPr>
            <p:cNvGrpSpPr/>
            <p:nvPr/>
          </p:nvGrpSpPr>
          <p:grpSpPr>
            <a:xfrm>
              <a:off x="4616700" y="1444235"/>
              <a:ext cx="1400457" cy="1219499"/>
              <a:chOff x="1478930" y="1449259"/>
              <a:chExt cx="1400457" cy="1219499"/>
            </a:xfrm>
          </p:grpSpPr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5374EE13-8646-40DF-8133-4CB2A48C389E}"/>
                  </a:ext>
                </a:extLst>
              </p:cNvPr>
              <p:cNvSpPr/>
              <p:nvPr/>
            </p:nvSpPr>
            <p:spPr bwMode="auto">
              <a:xfrm>
                <a:off x="1602632" y="1690181"/>
                <a:ext cx="1276755" cy="705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9AE9CBEF-DDA2-48A4-9A3C-BBB016D9CF66}"/>
                  </a:ext>
                </a:extLst>
              </p:cNvPr>
              <p:cNvSpPr/>
              <p:nvPr/>
            </p:nvSpPr>
            <p:spPr bwMode="auto">
              <a:xfrm>
                <a:off x="2403586" y="1763139"/>
                <a:ext cx="363933" cy="565560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BAD49A9-A1B2-4CE5-9E06-3D0C4D15C280}"/>
                  </a:ext>
                </a:extLst>
              </p:cNvPr>
              <p:cNvSpPr/>
              <p:nvPr/>
            </p:nvSpPr>
            <p:spPr bwMode="auto">
              <a:xfrm>
                <a:off x="1731520" y="1750979"/>
                <a:ext cx="233464" cy="272375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w</a:t>
                </a: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113ED8DC-AB87-477C-A165-76DF1107CA22}"/>
                  </a:ext>
                </a:extLst>
              </p:cNvPr>
              <p:cNvSpPr/>
              <p:nvPr/>
            </p:nvSpPr>
            <p:spPr bwMode="auto">
              <a:xfrm>
                <a:off x="1731520" y="2068748"/>
                <a:ext cx="233464" cy="272375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b</a:t>
                </a: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2EF2244-BE9B-4DA7-A366-A1091297C6C0}"/>
                  </a:ext>
                </a:extLst>
              </p:cNvPr>
              <p:cNvSpPr/>
              <p:nvPr/>
            </p:nvSpPr>
            <p:spPr bwMode="auto">
              <a:xfrm>
                <a:off x="2034821" y="1910672"/>
                <a:ext cx="274320" cy="272375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en-US" sz="1800" b="0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  <a:ea typeface="Microsoft YaHei" charset="-122"/>
                  </a:rPr>
                  <a:t>+</a:t>
                </a:r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F75A2141-A197-4BE6-818F-0E65B209797F}"/>
                  </a:ext>
                </a:extLst>
              </p:cNvPr>
              <p:cNvCxnSpPr/>
              <p:nvPr/>
            </p:nvCxnSpPr>
            <p:spPr bwMode="auto">
              <a:xfrm>
                <a:off x="2585126" y="1979580"/>
                <a:ext cx="0" cy="194553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BBC1DCC1-E1F2-46DE-903C-F314FFC92C56}"/>
                  </a:ext>
                </a:extLst>
              </p:cNvPr>
              <p:cNvCxnSpPr/>
              <p:nvPr/>
            </p:nvCxnSpPr>
            <p:spPr bwMode="auto">
              <a:xfrm>
                <a:off x="2490282" y="2076043"/>
                <a:ext cx="194553" cy="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C71EC4ED-7973-4397-806C-F5319B09EF91}"/>
                  </a:ext>
                </a:extLst>
              </p:cNvPr>
              <p:cNvSpPr/>
              <p:nvPr/>
            </p:nvSpPr>
            <p:spPr bwMode="auto">
              <a:xfrm>
                <a:off x="2480554" y="2012546"/>
                <a:ext cx="214009" cy="130385"/>
              </a:xfrm>
              <a:custGeom>
                <a:avLst/>
                <a:gdLst>
                  <a:gd name="connsiteX0" fmla="*/ 214009 w 214009"/>
                  <a:gd name="connsiteY0" fmla="*/ 0 h 128891"/>
                  <a:gd name="connsiteX1" fmla="*/ 145915 w 214009"/>
                  <a:gd name="connsiteY1" fmla="*/ 2431 h 128891"/>
                  <a:gd name="connsiteX2" fmla="*/ 55934 w 214009"/>
                  <a:gd name="connsiteY2" fmla="*/ 128891 h 128891"/>
                  <a:gd name="connsiteX3" fmla="*/ 0 w 214009"/>
                  <a:gd name="connsiteY3" fmla="*/ 126459 h 128891"/>
                  <a:gd name="connsiteX4" fmla="*/ 0 w 214009"/>
                  <a:gd name="connsiteY4" fmla="*/ 126459 h 128891"/>
                  <a:gd name="connsiteX0" fmla="*/ 214009 w 214009"/>
                  <a:gd name="connsiteY0" fmla="*/ 0 h 137568"/>
                  <a:gd name="connsiteX1" fmla="*/ 145915 w 214009"/>
                  <a:gd name="connsiteY1" fmla="*/ 2431 h 137568"/>
                  <a:gd name="connsiteX2" fmla="*/ 55934 w 214009"/>
                  <a:gd name="connsiteY2" fmla="*/ 128891 h 137568"/>
                  <a:gd name="connsiteX3" fmla="*/ 0 w 214009"/>
                  <a:gd name="connsiteY3" fmla="*/ 126459 h 137568"/>
                  <a:gd name="connsiteX4" fmla="*/ 0 w 214009"/>
                  <a:gd name="connsiteY4" fmla="*/ 126459 h 137568"/>
                  <a:gd name="connsiteX0" fmla="*/ 214009 w 214009"/>
                  <a:gd name="connsiteY0" fmla="*/ 0 h 128891"/>
                  <a:gd name="connsiteX1" fmla="*/ 145915 w 214009"/>
                  <a:gd name="connsiteY1" fmla="*/ 2431 h 128891"/>
                  <a:gd name="connsiteX2" fmla="*/ 55934 w 214009"/>
                  <a:gd name="connsiteY2" fmla="*/ 128891 h 128891"/>
                  <a:gd name="connsiteX3" fmla="*/ 0 w 214009"/>
                  <a:gd name="connsiteY3" fmla="*/ 126459 h 128891"/>
                  <a:gd name="connsiteX4" fmla="*/ 0 w 214009"/>
                  <a:gd name="connsiteY4" fmla="*/ 126459 h 128891"/>
                  <a:gd name="connsiteX0" fmla="*/ 214009 w 214009"/>
                  <a:gd name="connsiteY0" fmla="*/ 0 h 137291"/>
                  <a:gd name="connsiteX1" fmla="*/ 158075 w 214009"/>
                  <a:gd name="connsiteY1" fmla="*/ 7294 h 137291"/>
                  <a:gd name="connsiteX2" fmla="*/ 55934 w 214009"/>
                  <a:gd name="connsiteY2" fmla="*/ 128891 h 137291"/>
                  <a:gd name="connsiteX3" fmla="*/ 0 w 214009"/>
                  <a:gd name="connsiteY3" fmla="*/ 126459 h 137291"/>
                  <a:gd name="connsiteX4" fmla="*/ 0 w 214009"/>
                  <a:gd name="connsiteY4" fmla="*/ 126459 h 137291"/>
                  <a:gd name="connsiteX0" fmla="*/ 214009 w 214009"/>
                  <a:gd name="connsiteY0" fmla="*/ 0 h 137291"/>
                  <a:gd name="connsiteX1" fmla="*/ 158075 w 214009"/>
                  <a:gd name="connsiteY1" fmla="*/ 7294 h 137291"/>
                  <a:gd name="connsiteX2" fmla="*/ 55934 w 214009"/>
                  <a:gd name="connsiteY2" fmla="*/ 128891 h 137291"/>
                  <a:gd name="connsiteX3" fmla="*/ 0 w 214009"/>
                  <a:gd name="connsiteY3" fmla="*/ 126459 h 137291"/>
                  <a:gd name="connsiteX4" fmla="*/ 0 w 214009"/>
                  <a:gd name="connsiteY4" fmla="*/ 126459 h 137291"/>
                  <a:gd name="connsiteX0" fmla="*/ 214009 w 214009"/>
                  <a:gd name="connsiteY0" fmla="*/ 0 h 137209"/>
                  <a:gd name="connsiteX1" fmla="*/ 158075 w 214009"/>
                  <a:gd name="connsiteY1" fmla="*/ 7294 h 137209"/>
                  <a:gd name="connsiteX2" fmla="*/ 55934 w 214009"/>
                  <a:gd name="connsiteY2" fmla="*/ 128891 h 137209"/>
                  <a:gd name="connsiteX3" fmla="*/ 0 w 214009"/>
                  <a:gd name="connsiteY3" fmla="*/ 126459 h 137209"/>
                  <a:gd name="connsiteX4" fmla="*/ 0 w 214009"/>
                  <a:gd name="connsiteY4" fmla="*/ 126459 h 137209"/>
                  <a:gd name="connsiteX0" fmla="*/ 214009 w 214009"/>
                  <a:gd name="connsiteY0" fmla="*/ 0 h 129775"/>
                  <a:gd name="connsiteX1" fmla="*/ 158075 w 214009"/>
                  <a:gd name="connsiteY1" fmla="*/ 7294 h 129775"/>
                  <a:gd name="connsiteX2" fmla="*/ 55934 w 214009"/>
                  <a:gd name="connsiteY2" fmla="*/ 128891 h 129775"/>
                  <a:gd name="connsiteX3" fmla="*/ 0 w 214009"/>
                  <a:gd name="connsiteY3" fmla="*/ 126459 h 129775"/>
                  <a:gd name="connsiteX4" fmla="*/ 0 w 214009"/>
                  <a:gd name="connsiteY4" fmla="*/ 126459 h 129775"/>
                  <a:gd name="connsiteX0" fmla="*/ 214009 w 214009"/>
                  <a:gd name="connsiteY0" fmla="*/ 1 h 137749"/>
                  <a:gd name="connsiteX1" fmla="*/ 158075 w 214009"/>
                  <a:gd name="connsiteY1" fmla="*/ 0 h 137749"/>
                  <a:gd name="connsiteX2" fmla="*/ 55934 w 214009"/>
                  <a:gd name="connsiteY2" fmla="*/ 128892 h 137749"/>
                  <a:gd name="connsiteX3" fmla="*/ 0 w 214009"/>
                  <a:gd name="connsiteY3" fmla="*/ 126460 h 137749"/>
                  <a:gd name="connsiteX4" fmla="*/ 0 w 214009"/>
                  <a:gd name="connsiteY4" fmla="*/ 126460 h 137749"/>
                  <a:gd name="connsiteX0" fmla="*/ 214009 w 214009"/>
                  <a:gd name="connsiteY0" fmla="*/ 1081 h 138829"/>
                  <a:gd name="connsiteX1" fmla="*/ 158075 w 214009"/>
                  <a:gd name="connsiteY1" fmla="*/ 1080 h 138829"/>
                  <a:gd name="connsiteX2" fmla="*/ 55934 w 214009"/>
                  <a:gd name="connsiteY2" fmla="*/ 129972 h 138829"/>
                  <a:gd name="connsiteX3" fmla="*/ 0 w 214009"/>
                  <a:gd name="connsiteY3" fmla="*/ 127540 h 138829"/>
                  <a:gd name="connsiteX4" fmla="*/ 0 w 214009"/>
                  <a:gd name="connsiteY4" fmla="*/ 127540 h 138829"/>
                  <a:gd name="connsiteX0" fmla="*/ 214009 w 214009"/>
                  <a:gd name="connsiteY0" fmla="*/ 1081 h 130385"/>
                  <a:gd name="connsiteX1" fmla="*/ 158075 w 214009"/>
                  <a:gd name="connsiteY1" fmla="*/ 1080 h 130385"/>
                  <a:gd name="connsiteX2" fmla="*/ 55934 w 214009"/>
                  <a:gd name="connsiteY2" fmla="*/ 129972 h 130385"/>
                  <a:gd name="connsiteX3" fmla="*/ 0 w 214009"/>
                  <a:gd name="connsiteY3" fmla="*/ 127540 h 130385"/>
                  <a:gd name="connsiteX4" fmla="*/ 0 w 214009"/>
                  <a:gd name="connsiteY4" fmla="*/ 127540 h 13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009" h="130385">
                    <a:moveTo>
                      <a:pt x="214009" y="1081"/>
                    </a:moveTo>
                    <a:cubicBezTo>
                      <a:pt x="195364" y="1081"/>
                      <a:pt x="188879" y="-1352"/>
                      <a:pt x="158075" y="1080"/>
                    </a:cubicBezTo>
                    <a:cubicBezTo>
                      <a:pt x="134161" y="3106"/>
                      <a:pt x="84712" y="128350"/>
                      <a:pt x="55934" y="129972"/>
                    </a:cubicBezTo>
                    <a:cubicBezTo>
                      <a:pt x="27156" y="131594"/>
                      <a:pt x="9322" y="127945"/>
                      <a:pt x="0" y="127540"/>
                    </a:cubicBezTo>
                    <a:lnTo>
                      <a:pt x="0" y="12754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effectLst/>
                  <a:latin typeface="Arial" charset="0"/>
                  <a:ea typeface="Microsoft YaHei" charset="-122"/>
                </a:endParaRPr>
              </a:p>
            </p:txBody>
          </p: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73AB7F77-C1D1-4FF5-A2CF-30D54E4EA6AB}"/>
                  </a:ext>
                </a:extLst>
              </p:cNvPr>
              <p:cNvCxnSpPr>
                <a:stCxn id="82" idx="3"/>
                <a:endCxn id="84" idx="1"/>
              </p:cNvCxnSpPr>
              <p:nvPr/>
            </p:nvCxnSpPr>
            <p:spPr bwMode="auto">
              <a:xfrm>
                <a:off x="1964984" y="1887167"/>
                <a:ext cx="110010" cy="63393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52D54FFD-A1CF-46D5-A18C-B9EFD6CE121D}"/>
                  </a:ext>
                </a:extLst>
              </p:cNvPr>
              <p:cNvCxnSpPr>
                <a:stCxn id="83" idx="3"/>
                <a:endCxn id="84" idx="3"/>
              </p:cNvCxnSpPr>
              <p:nvPr/>
            </p:nvCxnSpPr>
            <p:spPr bwMode="auto">
              <a:xfrm flipV="1">
                <a:off x="1964984" y="2143159"/>
                <a:ext cx="110010" cy="61777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FDD0B481-100E-4248-9335-D00D544BAC73}"/>
                  </a:ext>
                </a:extLst>
              </p:cNvPr>
              <p:cNvCxnSpPr>
                <a:stCxn id="84" idx="6"/>
              </p:cNvCxnSpPr>
              <p:nvPr/>
            </p:nvCxnSpPr>
            <p:spPr bwMode="auto">
              <a:xfrm>
                <a:off x="2309141" y="2046860"/>
                <a:ext cx="94445" cy="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BAFAACD1-74DC-4AF5-B4CB-17726F4814EB}"/>
                  </a:ext>
                </a:extLst>
              </p:cNvPr>
              <p:cNvCxnSpPr>
                <a:stCxn id="81" idx="3"/>
                <a:endCxn id="80" idx="3"/>
              </p:cNvCxnSpPr>
              <p:nvPr/>
            </p:nvCxnSpPr>
            <p:spPr bwMode="auto">
              <a:xfrm flipV="1">
                <a:off x="2767519" y="2042809"/>
                <a:ext cx="111868" cy="311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AFC12EEB-FFB7-4A56-88C3-11937AE79850}"/>
                  </a:ext>
                </a:extLst>
              </p:cNvPr>
              <p:cNvCxnSpPr>
                <a:endCxn id="82" idx="1"/>
              </p:cNvCxnSpPr>
              <p:nvPr/>
            </p:nvCxnSpPr>
            <p:spPr bwMode="auto">
              <a:xfrm>
                <a:off x="1478930" y="1882302"/>
                <a:ext cx="252590" cy="4865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3CB60FD1-2BBD-483D-827C-1E8E9DB18567}"/>
                  </a:ext>
                </a:extLst>
              </p:cNvPr>
              <p:cNvSpPr txBox="1"/>
              <p:nvPr/>
            </p:nvSpPr>
            <p:spPr>
              <a:xfrm>
                <a:off x="1602632" y="1449259"/>
                <a:ext cx="1223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Hidden Layer 1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CA7F869-22BA-4EDF-9A8B-3B8538C8A07C}"/>
                  </a:ext>
                </a:extLst>
              </p:cNvPr>
              <p:cNvSpPr txBox="1"/>
              <p:nvPr/>
            </p:nvSpPr>
            <p:spPr>
              <a:xfrm>
                <a:off x="2364553" y="2360981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14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4EA3FD5-D945-423A-B393-E3F36D329152}"/>
                  </a:ext>
                </a:extLst>
              </p:cNvPr>
              <p:cNvSpPr txBox="1"/>
              <p:nvPr/>
            </p:nvSpPr>
            <p:spPr>
              <a:xfrm>
                <a:off x="2331308" y="1769815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err="1"/>
                  <a:t>TanSig</a:t>
                </a:r>
                <a:endParaRPr lang="en-US" sz="800" dirty="0"/>
              </a:p>
            </p:txBody>
          </p:sp>
        </p:grp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1D83ECA-12DA-4706-95C0-118EE021BF93}"/>
                </a:ext>
              </a:extLst>
            </p:cNvPr>
            <p:cNvSpPr/>
            <p:nvPr/>
          </p:nvSpPr>
          <p:spPr bwMode="auto">
            <a:xfrm>
              <a:off x="6227890" y="1879304"/>
              <a:ext cx="316149" cy="3169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effectLst/>
                <a:latin typeface="Arial" charset="0"/>
                <a:ea typeface="Microsoft YaHei" charset="-122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2F34270-7B3A-4A50-98D3-12DF605900BD}"/>
                </a:ext>
              </a:extLst>
            </p:cNvPr>
            <p:cNvSpPr txBox="1"/>
            <p:nvPr/>
          </p:nvSpPr>
          <p:spPr>
            <a:xfrm>
              <a:off x="6255466" y="2175343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092E015-4FB5-459E-AF11-6DBB09808291}"/>
                </a:ext>
              </a:extLst>
            </p:cNvPr>
            <p:cNvSpPr txBox="1"/>
            <p:nvPr/>
          </p:nvSpPr>
          <p:spPr>
            <a:xfrm>
              <a:off x="6086994" y="1623892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Output</a:t>
              </a:r>
            </a:p>
          </p:txBody>
        </p:sp>
        <p:cxnSp>
          <p:nvCxnSpPr>
            <p:cNvPr id="101" name="Connector: Elbow 100">
              <a:extLst>
                <a:ext uri="{FF2B5EF4-FFF2-40B4-BE49-F238E27FC236}">
                  <a16:creationId xmlns:a16="http://schemas.microsoft.com/office/drawing/2014/main" id="{D5B5567B-C571-49AD-86FF-B67724ECC7BD}"/>
                </a:ext>
              </a:extLst>
            </p:cNvPr>
            <p:cNvCxnSpPr>
              <a:stCxn id="36" idx="3"/>
            </p:cNvCxnSpPr>
            <p:nvPr/>
          </p:nvCxnSpPr>
          <p:spPr bwMode="auto">
            <a:xfrm flipV="1">
              <a:off x="2879387" y="1884734"/>
              <a:ext cx="237637" cy="158075"/>
            </a:xfrm>
            <a:prstGeom prst="bentConnector3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Connector: Elbow 102">
              <a:extLst>
                <a:ext uri="{FF2B5EF4-FFF2-40B4-BE49-F238E27FC236}">
                  <a16:creationId xmlns:a16="http://schemas.microsoft.com/office/drawing/2014/main" id="{45BF4F22-1129-485C-82D8-90229246567F}"/>
                </a:ext>
              </a:extLst>
            </p:cNvPr>
            <p:cNvCxnSpPr/>
            <p:nvPr/>
          </p:nvCxnSpPr>
          <p:spPr bwMode="auto">
            <a:xfrm flipV="1">
              <a:off x="4460518" y="1877537"/>
              <a:ext cx="210047" cy="151279"/>
            </a:xfrm>
            <a:prstGeom prst="bentConnector3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1DB2BC69-EA5E-4D7D-A339-6CADBADE8D24}"/>
                </a:ext>
              </a:extLst>
            </p:cNvPr>
            <p:cNvCxnSpPr>
              <a:stCxn id="80" idx="3"/>
              <a:endCxn id="97" idx="1"/>
            </p:cNvCxnSpPr>
            <p:nvPr/>
          </p:nvCxnSpPr>
          <p:spPr bwMode="auto">
            <a:xfrm>
              <a:off x="6017157" y="2037785"/>
              <a:ext cx="210733" cy="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3CC9EF2A-6C94-4C68-A2CA-D854A8852CDF}"/>
              </a:ext>
            </a:extLst>
          </p:cNvPr>
          <p:cNvSpPr txBox="1"/>
          <p:nvPr/>
        </p:nvSpPr>
        <p:spPr>
          <a:xfrm>
            <a:off x="150635" y="1388251"/>
            <a:ext cx="3146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chosen 3 layer configuration provides a respectable estimate of sample and return delta-V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5AD9DF3-06E9-4D84-A93B-231EC50A96AC}"/>
              </a:ext>
            </a:extLst>
          </p:cNvPr>
          <p:cNvSpPr txBox="1"/>
          <p:nvPr/>
        </p:nvSpPr>
        <p:spPr>
          <a:xfrm>
            <a:off x="995508" y="2777591"/>
            <a:ext cx="314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Training Error History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ABC43B2-0B16-485B-B673-A7491E12FECF}"/>
              </a:ext>
            </a:extLst>
          </p:cNvPr>
          <p:cNvSpPr txBox="1"/>
          <p:nvPr/>
        </p:nvSpPr>
        <p:spPr>
          <a:xfrm>
            <a:off x="5373782" y="2702667"/>
            <a:ext cx="314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Actual vs. Estimated Delta-V</a:t>
            </a:r>
          </a:p>
        </p:txBody>
      </p:sp>
      <p:sp>
        <p:nvSpPr>
          <p:cNvPr id="113" name="Rectangle 1">
            <a:extLst>
              <a:ext uri="{FF2B5EF4-FFF2-40B4-BE49-F238E27FC236}">
                <a16:creationId xmlns:a16="http://schemas.microsoft.com/office/drawing/2014/main" id="{7CB3F37F-A353-4CB5-8661-D2A4FF5C5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792" y="2341587"/>
            <a:ext cx="2155276" cy="2256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1740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Menlo"/>
              </a:rPr>
              <a:t>a = </a:t>
            </a:r>
            <a:r>
              <a:rPr kumimoji="0" lang="en-US" altLang="en-US" sz="105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Menlo"/>
              </a:rPr>
              <a:t>tansig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Menlo"/>
              </a:rPr>
              <a:t>(n) = 2/(1+exp(-2*n))-1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14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820474-8FF1-48E4-982B-A0D382702F38}"/>
              </a:ext>
            </a:extLst>
          </p:cNvPr>
          <p:cNvSpPr txBox="1"/>
          <p:nvPr/>
        </p:nvSpPr>
        <p:spPr>
          <a:xfrm rot="16200000">
            <a:off x="-961225" y="3628417"/>
            <a:ext cx="2587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Heliocentric Y coordinate (AU)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62B753-924B-4902-8EB9-6B3FA69C010A}"/>
              </a:ext>
            </a:extLst>
          </p:cNvPr>
          <p:cNvSpPr txBox="1"/>
          <p:nvPr/>
        </p:nvSpPr>
        <p:spPr>
          <a:xfrm>
            <a:off x="1720367" y="6397557"/>
            <a:ext cx="2587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Heliocentric X coordinate (AU)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D87E1E-89EF-411F-B73A-C08A3F8F34D8}"/>
              </a:ext>
            </a:extLst>
          </p:cNvPr>
          <p:cNvSpPr txBox="1"/>
          <p:nvPr/>
        </p:nvSpPr>
        <p:spPr>
          <a:xfrm>
            <a:off x="665954" y="1232754"/>
            <a:ext cx="4117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 and Return Missions Available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A698E4-C9C5-4273-9FF2-C975241E8C2A}"/>
              </a:ext>
            </a:extLst>
          </p:cNvPr>
          <p:cNvSpPr txBox="1"/>
          <p:nvPr/>
        </p:nvSpPr>
        <p:spPr>
          <a:xfrm>
            <a:off x="4783491" y="1142548"/>
            <a:ext cx="133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# of Available missions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EF3D80-4E06-4140-96D0-04B368A41901}"/>
              </a:ext>
            </a:extLst>
          </p:cNvPr>
          <p:cNvSpPr txBox="1"/>
          <p:nvPr/>
        </p:nvSpPr>
        <p:spPr>
          <a:xfrm>
            <a:off x="4114654" y="2488585"/>
            <a:ext cx="133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Max = 766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09D7A8E-4098-431D-A858-82C6E7904D47}"/>
              </a:ext>
            </a:extLst>
          </p:cNvPr>
          <p:cNvCxnSpPr/>
          <p:nvPr/>
        </p:nvCxnSpPr>
        <p:spPr bwMode="auto">
          <a:xfrm flipH="1">
            <a:off x="4095345" y="2796362"/>
            <a:ext cx="476655" cy="63263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31EDD43-3C99-42CD-9062-D34D7AA6C67F}"/>
              </a:ext>
            </a:extLst>
          </p:cNvPr>
          <p:cNvSpPr txBox="1"/>
          <p:nvPr/>
        </p:nvSpPr>
        <p:spPr>
          <a:xfrm>
            <a:off x="5977275" y="1665768"/>
            <a:ext cx="287587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Neural Network Delta-V approach increases calculation speed by over 1000x</a:t>
            </a:r>
          </a:p>
          <a:p>
            <a:endParaRPr lang="en-US" b="1" dirty="0"/>
          </a:p>
          <a:p>
            <a:r>
              <a:rPr lang="en-US" b="1" dirty="0"/>
              <a:t>Sample and Return opportunities from a Mothership can now be mapped over the entire solar system</a:t>
            </a:r>
          </a:p>
          <a:p>
            <a:endParaRPr lang="en-US" dirty="0"/>
          </a:p>
          <a:p>
            <a:pPr>
              <a:spcBef>
                <a:spcPts val="600"/>
              </a:spcBef>
            </a:pPr>
            <a:r>
              <a:rPr lang="en-US" sz="1400" dirty="0"/>
              <a:t>2 year </a:t>
            </a:r>
            <a:r>
              <a:rPr lang="en-US" sz="1400" dirty="0" err="1"/>
              <a:t>nano</a:t>
            </a:r>
            <a:r>
              <a:rPr lang="en-US" sz="1400" dirty="0"/>
              <a:t>-spacecraft lifetime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5 km/s delta-V per spacecraft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Assume mothership circular orbit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Julian epoch 2458200.5 (March 2018)</a:t>
            </a:r>
          </a:p>
          <a:p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2752D33-E0C3-4C85-A05D-3C34EF4D63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04" t="7629" r="6315" b="9864"/>
          <a:stretch/>
        </p:blipFill>
        <p:spPr>
          <a:xfrm>
            <a:off x="412597" y="1602086"/>
            <a:ext cx="5582140" cy="479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58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ED855-7EC9-429F-9F14-1B90746E4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 and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8645C-F099-4251-B12E-9A353C825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large number of tracked asteroids suggests use of swarms for exploration</a:t>
            </a:r>
          </a:p>
          <a:p>
            <a:pPr marL="0" indent="0"/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Delta-V required to enable large scale sample and return from a single mothership is approximately 2.5 km/s</a:t>
            </a:r>
          </a:p>
          <a:p>
            <a:pPr marL="0" indent="0"/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two year </a:t>
            </a:r>
            <a:r>
              <a:rPr lang="en-US" sz="24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-spacecraft lifespan is adequate for this approach</a:t>
            </a:r>
          </a:p>
          <a:p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/>
            <a:r>
              <a:rPr lang="en-US" sz="2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scale sample and return exploration of asteroids is plausible with </a:t>
            </a:r>
            <a:r>
              <a:rPr lang="en-US" sz="2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</a:t>
            </a:r>
            <a:r>
              <a:rPr lang="en-US" sz="2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-spacecraft utilizing single stage propulsion</a:t>
            </a:r>
          </a:p>
        </p:txBody>
      </p:sp>
    </p:spTree>
    <p:extLst>
      <p:ext uri="{BB962C8B-B14F-4D97-AF65-F5344CB8AC3E}">
        <p14:creationId xmlns:p14="http://schemas.microsoft.com/office/powerpoint/2010/main" val="4080966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aramond"/>
        <a:ea typeface="Microsoft YaHei"/>
        <a:cs typeface=""/>
      </a:majorFont>
      <a:minorFont>
        <a:latin typeface="Garamond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12827</TotalTime>
  <Words>780</Words>
  <Application>Microsoft Office PowerPoint</Application>
  <PresentationFormat>On-screen Show (4:3)</PresentationFormat>
  <Paragraphs>143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Garamond</vt:lpstr>
      <vt:lpstr>Menlo</vt:lpstr>
      <vt:lpstr>Times New Roman</vt:lpstr>
      <vt:lpstr>Office Theme</vt:lpstr>
      <vt:lpstr>PowerPoint Presentation</vt:lpstr>
      <vt:lpstr>Over 700,000 asteroids are currently cataloged     - Some as small as a few meters  Each tracked asteroid represents a potentially large source of material for development.  Low gravitational potential reduces the cost of visitation.  We have little understanding of their individual composition  </vt:lpstr>
      <vt:lpstr> Individual sample and return missions from a significant number of asteroids allows us to understand the statistical make-up of the belt, improving in-situ resource development.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 and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Leonard</cp:lastModifiedBy>
  <cp:revision>207</cp:revision>
  <cp:lastPrinted>2017-04-03T06:57:25Z</cp:lastPrinted>
  <dcterms:created xsi:type="dcterms:W3CDTF">1601-01-01T00:00:00Z</dcterms:created>
  <dcterms:modified xsi:type="dcterms:W3CDTF">2019-04-25T17:18:39Z</dcterms:modified>
</cp:coreProperties>
</file>