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4375" r:id="rId2"/>
    <p:sldMasterId id="2147484595" r:id="rId3"/>
    <p:sldMasterId id="2147484613" r:id="rId4"/>
  </p:sldMasterIdLst>
  <p:notesMasterIdLst>
    <p:notesMasterId r:id="rId38"/>
  </p:notesMasterIdLst>
  <p:handoutMasterIdLst>
    <p:handoutMasterId r:id="rId39"/>
  </p:handoutMasterIdLst>
  <p:sldIdLst>
    <p:sldId id="901" r:id="rId5"/>
    <p:sldId id="1123" r:id="rId6"/>
    <p:sldId id="1124" r:id="rId7"/>
    <p:sldId id="1125" r:id="rId8"/>
    <p:sldId id="1127" r:id="rId9"/>
    <p:sldId id="1128" r:id="rId10"/>
    <p:sldId id="1129" r:id="rId11"/>
    <p:sldId id="1100" r:id="rId12"/>
    <p:sldId id="1101" r:id="rId13"/>
    <p:sldId id="1102" r:id="rId14"/>
    <p:sldId id="1103" r:id="rId15"/>
    <p:sldId id="1104" r:id="rId16"/>
    <p:sldId id="1105" r:id="rId17"/>
    <p:sldId id="1106" r:id="rId18"/>
    <p:sldId id="1107" r:id="rId19"/>
    <p:sldId id="1119" r:id="rId20"/>
    <p:sldId id="1108" r:id="rId21"/>
    <p:sldId id="1120" r:id="rId22"/>
    <p:sldId id="1109" r:id="rId23"/>
    <p:sldId id="1110" r:id="rId24"/>
    <p:sldId id="1111" r:id="rId25"/>
    <p:sldId id="1121" r:id="rId26"/>
    <p:sldId id="1112" r:id="rId27"/>
    <p:sldId id="1113" r:id="rId28"/>
    <p:sldId id="1114" r:id="rId29"/>
    <p:sldId id="1115" r:id="rId30"/>
    <p:sldId id="1116" r:id="rId31"/>
    <p:sldId id="1117" r:id="rId32"/>
    <p:sldId id="1118" r:id="rId33"/>
    <p:sldId id="1126" r:id="rId34"/>
    <p:sldId id="1122" r:id="rId35"/>
    <p:sldId id="960" r:id="rId36"/>
    <p:sldId id="961" r:id="rId37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49" autoAdjust="0"/>
    <p:restoredTop sz="50000" autoAdjust="0"/>
  </p:normalViewPr>
  <p:slideViewPr>
    <p:cSldViewPr>
      <p:cViewPr varScale="1">
        <p:scale>
          <a:sx n="84" d="100"/>
          <a:sy n="84" d="100"/>
        </p:scale>
        <p:origin x="22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5/6/18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79FE2-8CAF-437C-A214-F90023E92C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86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239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0" y="15240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2695"/>
          <a:stretch>
            <a:fillRect/>
          </a:stretch>
        </p:blipFill>
        <p:spPr bwMode="auto">
          <a:xfrm>
            <a:off x="8305800" y="33338"/>
            <a:ext cx="6858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219200" y="0"/>
            <a:ext cx="7620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7" y="101600"/>
            <a:ext cx="8239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7" y="0"/>
            <a:ext cx="1220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3371850" y="268287"/>
            <a:ext cx="2524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5B7903D-A7E9-444F-864B-9B8D1AD376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591"/>
            <a:ext cx="1143000" cy="89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18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72A2-C927-4AD2-B6BD-334B6F4689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507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6D988-2114-498F-A334-6EE9E58D69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11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72D5-A4C3-415F-BE1A-C51057BA93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6398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5EFFF-C6D4-4399-B4E5-A98AB47C84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1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D0342-24E6-4ED1-B95A-2F32E83E40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07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2E379-E2C2-4C37-861A-5D3E4F8C5E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95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C05C9-B726-4B9F-AA8F-51691AA09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4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0BC78-BC3C-4B9A-98E1-3F61DBDC44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119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67390-7B86-4529-938C-15D6DCA338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3513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87724-42C2-4735-89EA-CECD0836B7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6081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E2EAC-7913-46E9-A062-F2C7B8738C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358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26DA5-DBC2-41FC-AD2E-4643BFDEB5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3711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374C7-05E4-48E6-82BD-AECC435C76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60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7B826-2D08-4465-B487-416ADF7E2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9536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7881E-F12F-4B96-8F14-B82288565F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72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09807-8F05-44B0-B643-89D6BE623E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619426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239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0" y="15240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2695"/>
          <a:stretch>
            <a:fillRect/>
          </a:stretch>
        </p:blipFill>
        <p:spPr bwMode="auto">
          <a:xfrm>
            <a:off x="8305800" y="33338"/>
            <a:ext cx="6858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9063"/>
            <a:ext cx="10556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76200" y="119063"/>
            <a:ext cx="7620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34938"/>
            <a:ext cx="8239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338"/>
            <a:ext cx="1220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38363" y="301625"/>
            <a:ext cx="2524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17866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23250-4B18-4E55-BAAA-C440CA8C8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70386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8DF0A-EB43-440C-9610-C93F8807A3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27117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DBC33-2484-4AB8-8C2D-7089201C1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30623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3FA73-DFC5-4425-B9C4-CABE4ED2B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2677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3DB67-8A46-4B0F-90C7-FA528C767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39449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1CB25-89C1-4256-88D2-71245A1FB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56076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7D7B3-F64E-4913-9460-A2D46691A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18116"/>
      </p:ext>
    </p:extLst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3239E-C0CD-4701-B209-C91A7F01C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151958"/>
      </p:ext>
    </p:extLst>
  </p:cSld>
  <p:clrMapOvr>
    <a:masterClrMapping/>
  </p:clrMapOvr>
  <p:transition spd="slow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80CFC-9D02-43EA-8383-23612EBC3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59711"/>
      </p:ext>
    </p:extLst>
  </p:cSld>
  <p:clrMapOvr>
    <a:masterClrMapping/>
  </p:clrMapOvr>
  <p:transition spd="slow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E52D8-FAFE-421E-97FC-68E8E8F208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30641"/>
      </p:ext>
    </p:extLst>
  </p:cSld>
  <p:clrMapOvr>
    <a:masterClrMapping/>
  </p:clrMapOvr>
  <p:transition spd="slow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EA551-5D84-4E89-84DA-FCAD7860A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22870"/>
      </p:ext>
    </p:extLst>
  </p:cSld>
  <p:clrMapOvr>
    <a:masterClrMapping/>
  </p:clrMapOvr>
  <p:transition spd="slow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1013B-2359-4B6A-B7FD-FE7D240C2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18705"/>
      </p:ext>
    </p:extLst>
  </p:cSld>
  <p:clrMapOvr>
    <a:masterClrMapping/>
  </p:clrMapOvr>
  <p:transition spd="slow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E0B0E-43A6-4DD8-B7DF-C5440F428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246364"/>
      </p:ext>
    </p:extLst>
  </p:cSld>
  <p:clrMapOvr>
    <a:masterClrMapping/>
  </p:clrMapOvr>
  <p:transition spd="slow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D5016-CA09-4603-8C2F-93C9FF339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36696"/>
      </p:ext>
    </p:extLst>
  </p:cSld>
  <p:clrMapOvr>
    <a:masterClrMapping/>
  </p:clrMapOvr>
  <p:transition spd="slow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F6F17-7F9D-4743-A3EC-9CB33CAFF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32690"/>
      </p:ext>
    </p:extLst>
  </p:cSld>
  <p:clrMapOvr>
    <a:masterClrMapping/>
  </p:clrMapOvr>
  <p:transition spd="slow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79FE2-8CAF-437C-A214-F90023E92C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4811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239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0" y="15240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2695"/>
          <a:stretch>
            <a:fillRect/>
          </a:stretch>
        </p:blipFill>
        <p:spPr bwMode="auto">
          <a:xfrm>
            <a:off x="8305800" y="33338"/>
            <a:ext cx="6858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219200" y="0"/>
            <a:ext cx="7620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7" y="101600"/>
            <a:ext cx="8239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7" y="0"/>
            <a:ext cx="1220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3371850" y="268287"/>
            <a:ext cx="2524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5B7903D-A7E9-444F-864B-9B8D1AD376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591"/>
            <a:ext cx="1143000" cy="89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5005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72A2-C927-4AD2-B6BD-334B6F4689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27610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6D988-2114-498F-A334-6EE9E58D69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1423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72D5-A4C3-415F-BE1A-C51057BA93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122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5EFFF-C6D4-4399-B4E5-A98AB47C84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00808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D0342-24E6-4ED1-B95A-2F32E83E40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8039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2E379-E2C2-4C37-861A-5D3E4F8C5E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53863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C05C9-B726-4B9F-AA8F-51691AA09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0312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0BC78-BC3C-4B9A-98E1-3F61DBDC44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87353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67390-7B86-4529-938C-15D6DCA338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3174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87724-42C2-4735-89EA-CECD0836B7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60494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E2EAC-7913-46E9-A062-F2C7B8738C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80135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26DA5-DBC2-41FC-AD2E-4643BFDEB5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81965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374C7-05E4-48E6-82BD-AECC435C76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8626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7B826-2D08-4465-B487-416ADF7E2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5957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7881E-F12F-4B96-8F14-B82288565F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857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291D9AF5-5D86-4324-9382-8C0F83340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77" r:id="rId1"/>
    <p:sldLayoutId id="2147484578" r:id="rId2"/>
    <p:sldLayoutId id="2147484579" r:id="rId3"/>
    <p:sldLayoutId id="2147484580" r:id="rId4"/>
    <p:sldLayoutId id="2147484581" r:id="rId5"/>
    <p:sldLayoutId id="2147484582" r:id="rId6"/>
    <p:sldLayoutId id="2147484544" r:id="rId7"/>
    <p:sldLayoutId id="2147484545" r:id="rId8"/>
    <p:sldLayoutId id="2147484546" r:id="rId9"/>
    <p:sldLayoutId id="2147484547" r:id="rId10"/>
    <p:sldLayoutId id="2147484548" r:id="rId11"/>
    <p:sldLayoutId id="2147484549" r:id="rId12"/>
    <p:sldLayoutId id="2147484550" r:id="rId13"/>
    <p:sldLayoutId id="2147484551" r:id="rId14"/>
    <p:sldLayoutId id="2147484552" r:id="rId15"/>
    <p:sldLayoutId id="2147484553" r:id="rId16"/>
    <p:sldLayoutId id="2147484554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3998F0-C02B-40DA-8847-C7365FDE535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174867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  <p:sldLayoutId id="2147484607" r:id="rId12"/>
    <p:sldLayoutId id="2147484608" r:id="rId13"/>
    <p:sldLayoutId id="2147484609" r:id="rId14"/>
    <p:sldLayoutId id="2147484610" r:id="rId15"/>
    <p:sldLayoutId id="2147484611" r:id="rId16"/>
    <p:sldLayoutId id="2147484612" r:id="rId17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291D9AF5-5D86-4324-9382-8C0F83340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30420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14" r:id="rId1"/>
    <p:sldLayoutId id="2147484615" r:id="rId2"/>
    <p:sldLayoutId id="2147484616" r:id="rId3"/>
    <p:sldLayoutId id="2147484617" r:id="rId4"/>
    <p:sldLayoutId id="2147484618" r:id="rId5"/>
    <p:sldLayoutId id="2147484619" r:id="rId6"/>
    <p:sldLayoutId id="2147484620" r:id="rId7"/>
    <p:sldLayoutId id="2147484621" r:id="rId8"/>
    <p:sldLayoutId id="2147484622" r:id="rId9"/>
    <p:sldLayoutId id="2147484623" r:id="rId10"/>
    <p:sldLayoutId id="2147484624" r:id="rId11"/>
    <p:sldLayoutId id="2147484625" r:id="rId12"/>
    <p:sldLayoutId id="2147484626" r:id="rId13"/>
    <p:sldLayoutId id="2147484627" r:id="rId14"/>
    <p:sldLayoutId id="2147484628" r:id="rId15"/>
    <p:sldLayoutId id="2147484629" r:id="rId16"/>
    <p:sldLayoutId id="2147484630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pic>
        <p:nvPicPr>
          <p:cNvPr id="2253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631" y="66998"/>
            <a:ext cx="10668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24143" y="5684271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Himangshu Kalita, 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Jekanthan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Thangavelautham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143" y="4388126"/>
            <a:ext cx="85344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kern="0" dirty="0">
                <a:latin typeface="Garamond"/>
                <a:ea typeface="+mj-ea"/>
                <a:cs typeface="+mj-cs"/>
              </a:rPr>
              <a:t>GUIDANCE, NAVIGATION AND CONTROL OF SPIKE FOR DESCENT, LANDING AND HOPPING ON AN ASTEROID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2" y="93595"/>
            <a:ext cx="1360358" cy="1068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AD6B18FD-5B02-45EC-A97B-C3B064AD4A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02"/>
          <a:stretch/>
        </p:blipFill>
        <p:spPr bwMode="auto">
          <a:xfrm>
            <a:off x="2914943" y="381000"/>
            <a:ext cx="3352800" cy="377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976DE8-379B-4B87-8724-E3AFFE67BE0A}"/>
              </a:ext>
            </a:extLst>
          </p:cNvPr>
          <p:cNvSpPr/>
          <p:nvPr/>
        </p:nvSpPr>
        <p:spPr bwMode="auto">
          <a:xfrm>
            <a:off x="4682624" y="381000"/>
            <a:ext cx="1489576" cy="574109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355EF-C7EA-0A49-BAC4-B312DD34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81EF0-72EA-174F-8465-1CEE4EB7D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SPIKE Spacecraft</a:t>
            </a:r>
          </a:p>
          <a:p>
            <a:r>
              <a:rPr lang="en-US" dirty="0"/>
              <a:t>Mission Concept</a:t>
            </a:r>
          </a:p>
          <a:p>
            <a:r>
              <a:rPr lang="en-US" dirty="0"/>
              <a:t>Asteroid Dynamical Environment Modeling</a:t>
            </a:r>
          </a:p>
          <a:p>
            <a:r>
              <a:rPr lang="en-US" dirty="0"/>
              <a:t>Spacecraft Dynamics Model</a:t>
            </a:r>
          </a:p>
          <a:p>
            <a:r>
              <a:rPr lang="en-US" dirty="0"/>
              <a:t>Descent Phase Simulations</a:t>
            </a:r>
          </a:p>
          <a:p>
            <a:r>
              <a:rPr lang="en-US" dirty="0"/>
              <a:t>Landing Phase Simulations</a:t>
            </a:r>
          </a:p>
          <a:p>
            <a:r>
              <a:rPr lang="en-US" dirty="0"/>
              <a:t>Hopping dynamics</a:t>
            </a:r>
          </a:p>
          <a:p>
            <a:r>
              <a:rPr lang="en-US" dirty="0"/>
              <a:t>Conclusion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71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FC14-A447-45B5-83C0-EEC7560B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Asteroid Surface Exploration</a:t>
            </a:r>
          </a:p>
        </p:txBody>
      </p:sp>
      <p:pic>
        <p:nvPicPr>
          <p:cNvPr id="2050" name="Picture 2" descr="Image result for isru">
            <a:extLst>
              <a:ext uri="{FF2B5EF4-FFF2-40B4-BE49-F238E27FC236}">
                <a16:creationId xmlns:a16="http://schemas.microsoft.com/office/drawing/2014/main" id="{E0ABE9A3-FCB8-4389-A866-740BFAD2F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651" y="1967064"/>
            <a:ext cx="2599749" cy="19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isru">
            <a:extLst>
              <a:ext uri="{FF2B5EF4-FFF2-40B4-BE49-F238E27FC236}">
                <a16:creationId xmlns:a16="http://schemas.microsoft.com/office/drawing/2014/main" id="{4121DB91-C995-4AC5-9A31-6B03005BB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651" y="1975887"/>
            <a:ext cx="857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steroid deflection">
            <a:extLst>
              <a:ext uri="{FF2B5EF4-FFF2-40B4-BE49-F238E27FC236}">
                <a16:creationId xmlns:a16="http://schemas.microsoft.com/office/drawing/2014/main" id="{BB4180DD-B682-4491-8DF0-5DA21B9CE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7"/>
          <a:stretch/>
        </p:blipFill>
        <p:spPr bwMode="auto">
          <a:xfrm>
            <a:off x="3209350" y="1975887"/>
            <a:ext cx="2599750" cy="197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dailydot.com/g00/3_c-6bbb.ifnqdity.htr_/c-6RTWJUMJZX77x24myyux78x3ax2fx2fbbb.ifnqdity.htrx2fbu-htsyjsyx2fzuqtfix78x2f9k1x2fi9x2f10371525hj662jh06k6133j9j532g66g.oulx3fn65h.rfwp.nrflj.yduj_$/$/$/$/$/$">
            <a:extLst>
              <a:ext uri="{FF2B5EF4-FFF2-40B4-BE49-F238E27FC236}">
                <a16:creationId xmlns:a16="http://schemas.microsoft.com/office/drawing/2014/main" id="{E22860FD-9236-48C4-8145-D06EF68715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15"/>
          <a:stretch/>
        </p:blipFill>
        <p:spPr bwMode="auto">
          <a:xfrm>
            <a:off x="457199" y="1950220"/>
            <a:ext cx="2599749" cy="200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126262-79F7-46FB-99F0-AF6CA2D3E768}"/>
              </a:ext>
            </a:extLst>
          </p:cNvPr>
          <p:cNvSpPr txBox="1"/>
          <p:nvPr/>
        </p:nvSpPr>
        <p:spPr>
          <a:xfrm>
            <a:off x="457199" y="3971349"/>
            <a:ext cx="259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 err="1">
                <a:solidFill>
                  <a:schemeClr val="bg2"/>
                </a:solidFill>
              </a:rPr>
              <a:t>Geohistory</a:t>
            </a:r>
            <a:endParaRPr lang="en-US" u="none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2BEF59-2D0C-4D87-B7D9-0E22A2D074F3}"/>
              </a:ext>
            </a:extLst>
          </p:cNvPr>
          <p:cNvSpPr txBox="1"/>
          <p:nvPr/>
        </p:nvSpPr>
        <p:spPr>
          <a:xfrm>
            <a:off x="3182499" y="3925629"/>
            <a:ext cx="259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>
                <a:solidFill>
                  <a:schemeClr val="bg2"/>
                </a:solidFill>
              </a:rPr>
              <a:t>Security/Deflection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AFB997-08B6-4B9A-AC78-E87A480F0ED1}"/>
              </a:ext>
            </a:extLst>
          </p:cNvPr>
          <p:cNvSpPr txBox="1"/>
          <p:nvPr/>
        </p:nvSpPr>
        <p:spPr>
          <a:xfrm>
            <a:off x="5934650" y="3938260"/>
            <a:ext cx="259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>
                <a:solidFill>
                  <a:schemeClr val="bg2"/>
                </a:solidFill>
              </a:rPr>
              <a:t>ISRU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47CA8F12-8AEA-4F96-9B1A-E88EF806D024}"/>
              </a:ext>
            </a:extLst>
          </p:cNvPr>
          <p:cNvSpPr txBox="1">
            <a:spLocks/>
          </p:cNvSpPr>
          <p:nvPr/>
        </p:nvSpPr>
        <p:spPr bwMode="auto">
          <a:xfrm>
            <a:off x="-28876" y="5502363"/>
            <a:ext cx="9144000" cy="990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u="none" dirty="0"/>
              <a:t>Complements flyby and orbital observation science.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47433FB3-1754-475A-A4DA-9923F2F1D9CB}"/>
              </a:ext>
            </a:extLst>
          </p:cNvPr>
          <p:cNvSpPr txBox="1">
            <a:spLocks/>
          </p:cNvSpPr>
          <p:nvPr/>
        </p:nvSpPr>
        <p:spPr bwMode="auto">
          <a:xfrm>
            <a:off x="0" y="4453869"/>
            <a:ext cx="9144000" cy="7150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u="none" dirty="0"/>
              <a:t>Short, focused, high-risk, high-return…</a:t>
            </a:r>
          </a:p>
        </p:txBody>
      </p:sp>
    </p:spTree>
    <p:extLst>
      <p:ext uri="{BB962C8B-B14F-4D97-AF65-F5344CB8AC3E}">
        <p14:creationId xmlns:p14="http://schemas.microsoft.com/office/powerpoint/2010/main" val="185754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Science Focused 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 bwMode="auto">
          <a:xfrm>
            <a:off x="-31282" y="5645922"/>
            <a:ext cx="9144000" cy="990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 Take a step back in time to the  primordial solar system…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009292" y="2341885"/>
            <a:ext cx="5134708" cy="2562225"/>
          </a:xfrm>
        </p:spPr>
        <p:txBody>
          <a:bodyPr/>
          <a:lstStyle/>
          <a:p>
            <a:r>
              <a:rPr lang="en-US" altLang="en-US" sz="2600" dirty="0"/>
              <a:t>Determine early geo-history, composition</a:t>
            </a:r>
          </a:p>
          <a:p>
            <a:r>
              <a:rPr lang="en-US" altLang="en-US" sz="2600" dirty="0"/>
              <a:t>Seismic analysis from multiple locations</a:t>
            </a:r>
          </a:p>
          <a:p>
            <a:r>
              <a:rPr lang="en-US" altLang="en-US" sz="2600" dirty="0"/>
              <a:t>Analyze pristine, unearthed regolith</a:t>
            </a:r>
          </a:p>
          <a:p>
            <a:pPr marL="0" indent="0">
              <a:buNone/>
            </a:pPr>
            <a:endParaRPr lang="en-US" alt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2057400"/>
            <a:ext cx="3960964" cy="313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7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Asteroid mobility</a:t>
            </a:r>
          </a:p>
          <a:p>
            <a:pPr lvl="1"/>
            <a:r>
              <a:rPr lang="en-US" dirty="0"/>
              <a:t>Low-gravity, low-escape velocity</a:t>
            </a:r>
          </a:p>
          <a:p>
            <a:r>
              <a:rPr lang="en-US" dirty="0"/>
              <a:t>Surface contact risks</a:t>
            </a:r>
          </a:p>
          <a:p>
            <a:pPr lvl="1"/>
            <a:r>
              <a:rPr lang="en-US" dirty="0"/>
              <a:t>Dust</a:t>
            </a:r>
          </a:p>
          <a:p>
            <a:pPr lvl="1"/>
            <a:r>
              <a:rPr lang="en-US" dirty="0"/>
              <a:t>Static charge</a:t>
            </a:r>
          </a:p>
          <a:p>
            <a:pPr lvl="1"/>
            <a:r>
              <a:rPr lang="en-US" dirty="0"/>
              <a:t>Tracking and communication</a:t>
            </a:r>
          </a:p>
          <a:p>
            <a:r>
              <a:rPr lang="en-US" dirty="0"/>
              <a:t>Varying high and low temperature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6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626225"/>
          </a:xfrm>
        </p:spPr>
        <p:txBody>
          <a:bodyPr/>
          <a:lstStyle/>
          <a:p>
            <a:r>
              <a:rPr lang="en-US" altLang="en-US" dirty="0"/>
              <a:t>Related 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03" y="1731771"/>
            <a:ext cx="3789336" cy="21315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03" y="3852881"/>
            <a:ext cx="3789336" cy="1934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739" y="1731771"/>
            <a:ext cx="3486860" cy="20020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740" y="3616671"/>
            <a:ext cx="3486860" cy="2171159"/>
          </a:xfrm>
          <a:prstGeom prst="rect">
            <a:avLst/>
          </a:prstGeom>
        </p:spPr>
      </p:pic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955986" y="1737033"/>
            <a:ext cx="13520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Hayabusa I</a:t>
            </a: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914712" y="3715485"/>
            <a:ext cx="1434559" cy="3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Hayabusa II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6807031" y="1705757"/>
            <a:ext cx="14225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OSIRIS-Rex</a:t>
            </a: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7243512" y="3631344"/>
            <a:ext cx="9718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Rosetta</a:t>
            </a:r>
          </a:p>
        </p:txBody>
      </p:sp>
      <p:sp>
        <p:nvSpPr>
          <p:cNvPr id="12" name="Title 2"/>
          <p:cNvSpPr txBox="1">
            <a:spLocks/>
          </p:cNvSpPr>
          <p:nvPr/>
        </p:nvSpPr>
        <p:spPr bwMode="auto">
          <a:xfrm>
            <a:off x="0" y="5867400"/>
            <a:ext cx="9144000" cy="96776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 Current missions envisions performing touch-and-go operations over an asteroid surfaces</a:t>
            </a:r>
          </a:p>
        </p:txBody>
      </p:sp>
    </p:spTree>
    <p:extLst>
      <p:ext uri="{BB962C8B-B14F-4D97-AF65-F5344CB8AC3E}">
        <p14:creationId xmlns:p14="http://schemas.microsoft.com/office/powerpoint/2010/main" val="33771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36" y="1820390"/>
            <a:ext cx="3373464" cy="19483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820390"/>
            <a:ext cx="3810000" cy="1917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36" y="3619649"/>
            <a:ext cx="3352800" cy="23134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713664"/>
            <a:ext cx="3810000" cy="2219417"/>
          </a:xfrm>
          <a:prstGeom prst="rect">
            <a:avLst/>
          </a:prstGeom>
        </p:spPr>
      </p:pic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955986" y="1840468"/>
            <a:ext cx="13520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MINERVA</a:t>
            </a: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914712" y="3733800"/>
            <a:ext cx="1434559" cy="3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Philae</a:t>
            </a: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7035631" y="1840468"/>
            <a:ext cx="14225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MASCOT</a:t>
            </a:r>
          </a:p>
        </p:txBody>
      </p: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6934200" y="3745468"/>
            <a:ext cx="1290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Hedgehog</a:t>
            </a:r>
          </a:p>
        </p:txBody>
      </p:sp>
      <p:sp>
        <p:nvSpPr>
          <p:cNvPr id="11" name="Title 2"/>
          <p:cNvSpPr txBox="1">
            <a:spLocks/>
          </p:cNvSpPr>
          <p:nvPr/>
        </p:nvSpPr>
        <p:spPr bwMode="auto">
          <a:xfrm>
            <a:off x="0" y="5867400"/>
            <a:ext cx="9144000" cy="96776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Augmented with small landers….</a:t>
            </a:r>
          </a:p>
        </p:txBody>
      </p:sp>
    </p:spTree>
    <p:extLst>
      <p:ext uri="{BB962C8B-B14F-4D97-AF65-F5344CB8AC3E}">
        <p14:creationId xmlns:p14="http://schemas.microsoft.com/office/powerpoint/2010/main" val="14279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646A-73E8-274A-BA66-7C3897BC1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SPIKE Spacecraft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D0D196-6721-BC47-9FAC-C4357ED87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322" y="1752600"/>
            <a:ext cx="3012678" cy="511033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2D19D1-7566-7A40-8A84-D08CD7C67781}"/>
              </a:ext>
            </a:extLst>
          </p:cNvPr>
          <p:cNvSpPr txBox="1"/>
          <p:nvPr/>
        </p:nvSpPr>
        <p:spPr>
          <a:xfrm>
            <a:off x="405071" y="1905000"/>
            <a:ext cx="5297557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-105" charset="2"/>
              <a:buChar char="l"/>
              <a:defRPr sz="2600" b="1">
                <a:solidFill>
                  <a:schemeClr val="bg2"/>
                </a:solidFill>
                <a:effectLst/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>
              <a:spcBef>
                <a:spcPct val="20000"/>
              </a:spcBef>
              <a:buClr>
                <a:schemeClr val="bg1"/>
              </a:buClr>
              <a:buSzPct val="45000"/>
              <a:buFont typeface="Wingdings" pitchFamily="-105" charset="2"/>
              <a:buChar char="n"/>
              <a:defRPr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none" dirty="0"/>
              <a:t>Keep the spacecraft at a safe distance </a:t>
            </a:r>
          </a:p>
          <a:p>
            <a:endParaRPr lang="en-US" sz="2000" u="none" dirty="0"/>
          </a:p>
          <a:p>
            <a:r>
              <a:rPr lang="en-US" sz="2000" u="none" dirty="0"/>
              <a:t>Amphibious lander/flyby spacecraft</a:t>
            </a:r>
          </a:p>
          <a:p>
            <a:r>
              <a:rPr lang="en-US" sz="2000" u="none" dirty="0"/>
              <a:t>Based on JPL Micro Surveyor</a:t>
            </a:r>
          </a:p>
          <a:p>
            <a:r>
              <a:rPr lang="en-US" sz="2000" u="none" dirty="0"/>
              <a:t>Propelled by xenon fueled solar-electric Hall thrusters (5km/s delta v)</a:t>
            </a:r>
          </a:p>
          <a:p>
            <a:r>
              <a:rPr lang="en-US" sz="2000" u="none" dirty="0"/>
              <a:t>Solar panels can generate 750W</a:t>
            </a:r>
          </a:p>
          <a:p>
            <a:r>
              <a:rPr lang="en-US" sz="2000" u="none" dirty="0"/>
              <a:t>Blue Canyon’s XACT 50 (star-tracker, IMU, 3-axis reaction wheels)</a:t>
            </a:r>
          </a:p>
          <a:p>
            <a:r>
              <a:rPr lang="en-US" sz="2000" u="none" dirty="0"/>
              <a:t>JPL’s DSN compatible IRIS X-band Radio V2.1 (256 KBps)</a:t>
            </a:r>
          </a:p>
          <a:p>
            <a:endParaRPr lang="en-US" sz="2000" u="none" dirty="0"/>
          </a:p>
        </p:txBody>
      </p:sp>
    </p:spTree>
    <p:extLst>
      <p:ext uri="{BB962C8B-B14F-4D97-AF65-F5344CB8AC3E}">
        <p14:creationId xmlns:p14="http://schemas.microsoft.com/office/powerpoint/2010/main" val="247229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9C3D-FEBD-004E-83B9-F32EE515C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SPIKE Spacecraft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870B36-D166-6444-8001-0FAEFB1C1E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/>
          <a:stretch/>
        </p:blipFill>
        <p:spPr>
          <a:xfrm>
            <a:off x="4748777" y="2698750"/>
            <a:ext cx="4090423" cy="33655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ACEAC1-497A-1445-8732-40114961F7BB}"/>
              </a:ext>
            </a:extLst>
          </p:cNvPr>
          <p:cNvSpPr txBox="1"/>
          <p:nvPr/>
        </p:nvSpPr>
        <p:spPr>
          <a:xfrm>
            <a:off x="152401" y="2362200"/>
            <a:ext cx="4876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-105" charset="2"/>
              <a:buChar char="l"/>
              <a:defRPr sz="2600" b="1">
                <a:solidFill>
                  <a:schemeClr val="bg2"/>
                </a:solidFill>
                <a:effectLst/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>
              <a:spcBef>
                <a:spcPct val="20000"/>
              </a:spcBef>
              <a:buClr>
                <a:schemeClr val="bg1"/>
              </a:buClr>
              <a:buSzPct val="45000"/>
              <a:buFont typeface="Wingdings" pitchFamily="-105" charset="2"/>
              <a:buChar char="n"/>
              <a:defRPr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000" u="none" dirty="0"/>
              <a:t>Onboard instruments would be used to</a:t>
            </a:r>
          </a:p>
          <a:p>
            <a:pPr lvl="1"/>
            <a:r>
              <a:rPr lang="en-US" sz="2200" u="none" dirty="0"/>
              <a:t>Analyze subsurface volatiles and organics</a:t>
            </a:r>
          </a:p>
          <a:p>
            <a:pPr lvl="1"/>
            <a:r>
              <a:rPr lang="en-US" sz="2200" u="none" dirty="0"/>
              <a:t>Conduct seismology on asteroids</a:t>
            </a:r>
          </a:p>
          <a:p>
            <a:r>
              <a:rPr lang="en-US" sz="2000" u="none" dirty="0"/>
              <a:t>Science Payload includes</a:t>
            </a:r>
          </a:p>
          <a:p>
            <a:pPr lvl="1"/>
            <a:r>
              <a:rPr lang="en-US" sz="2200" u="none" dirty="0"/>
              <a:t>Seismometers</a:t>
            </a:r>
          </a:p>
          <a:p>
            <a:pPr lvl="1"/>
            <a:r>
              <a:rPr lang="en-US" sz="2200" u="none" dirty="0"/>
              <a:t>Cameras</a:t>
            </a:r>
          </a:p>
          <a:p>
            <a:pPr lvl="1"/>
            <a:r>
              <a:rPr lang="en-US" sz="2200" u="none" dirty="0"/>
              <a:t>Other instrument will be designed to access &gt;10 cm beneath the surface of the asteroid</a:t>
            </a:r>
          </a:p>
          <a:p>
            <a:endParaRPr lang="en-US" sz="2000" u="none" dirty="0"/>
          </a:p>
        </p:txBody>
      </p:sp>
    </p:spTree>
    <p:extLst>
      <p:ext uri="{BB962C8B-B14F-4D97-AF65-F5344CB8AC3E}">
        <p14:creationId xmlns:p14="http://schemas.microsoft.com/office/powerpoint/2010/main" val="14117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5824-3458-E04B-A977-C022A048E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Concept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F4C7CD-D85C-D44C-BB97-0A9E2B87E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27" y="2133600"/>
            <a:ext cx="7532745" cy="4228418"/>
          </a:xfrm>
        </p:spPr>
      </p:pic>
    </p:spTree>
    <p:extLst>
      <p:ext uri="{BB962C8B-B14F-4D97-AF65-F5344CB8AC3E}">
        <p14:creationId xmlns:p14="http://schemas.microsoft.com/office/powerpoint/2010/main" val="4076729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54A70-AE2D-A346-A8DC-55BC70EBE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Asteroid Dynamical Environment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C1748-DFBD-9848-8FD1-9E7745843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Asteroid’s shape described as a polyhedron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7E26C1-8ED3-4048-9E27-275F1A3924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" t="18169" r="5109" b="11758"/>
          <a:stretch/>
        </p:blipFill>
        <p:spPr>
          <a:xfrm>
            <a:off x="1752600" y="2572364"/>
            <a:ext cx="5543551" cy="3218836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1ACE99C-FDCA-6642-941B-B6FB09349787}"/>
              </a:ext>
            </a:extLst>
          </p:cNvPr>
          <p:cNvSpPr txBox="1">
            <a:spLocks/>
          </p:cNvSpPr>
          <p:nvPr/>
        </p:nvSpPr>
        <p:spPr bwMode="auto">
          <a:xfrm>
            <a:off x="381000" y="5791200"/>
            <a:ext cx="853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/>
            <a:r>
              <a:rPr lang="en-US" altLang="en-US" sz="2600" u="none" kern="0" dirty="0"/>
              <a:t>Polyhedron Model of Asteroid Castalia</a:t>
            </a:r>
            <a:endParaRPr lang="en-US" altLang="en-US" sz="2000" u="none" kern="0" dirty="0"/>
          </a:p>
        </p:txBody>
      </p:sp>
    </p:spTree>
    <p:extLst>
      <p:ext uri="{BB962C8B-B14F-4D97-AF65-F5344CB8AC3E}">
        <p14:creationId xmlns:p14="http://schemas.microsoft.com/office/powerpoint/2010/main" val="279689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45DD2-6215-6843-A0AB-013D389C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Gravitational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5F1502-46B6-1243-8C5D-13528CD841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52600"/>
                <a:ext cx="8382000" cy="4463414"/>
              </a:xfrm>
            </p:spPr>
            <p:txBody>
              <a:bodyPr/>
              <a:lstStyle/>
              <a:p>
                <a:r>
                  <a:rPr lang="en-US" dirty="0"/>
                  <a:t>Gravitational potential of a constant density polyhedron can be determined by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 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𝑒𝑑𝑔𝑒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nary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𝑓𝑎𝑐𝑒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</m:e>
                    </m:nary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5F1502-46B6-1243-8C5D-13528CD841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52600"/>
                <a:ext cx="8382000" cy="4463414"/>
              </a:xfrm>
              <a:blipFill>
                <a:blip r:embed="rId2"/>
                <a:stretch>
                  <a:fillRect l="-455" t="-1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4B99F32-5EBF-D14A-A83E-DE3F62FCB0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" t="14035" r="3509" b="13450"/>
          <a:stretch/>
        </p:blipFill>
        <p:spPr>
          <a:xfrm>
            <a:off x="2192593" y="3200400"/>
            <a:ext cx="4911213" cy="2819400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43A17E0-DB9C-1447-B76E-B756AA96C57F}"/>
              </a:ext>
            </a:extLst>
          </p:cNvPr>
          <p:cNvSpPr txBox="1">
            <a:spLocks/>
          </p:cNvSpPr>
          <p:nvPr/>
        </p:nvSpPr>
        <p:spPr bwMode="auto">
          <a:xfrm>
            <a:off x="380999" y="6059557"/>
            <a:ext cx="8534400" cy="56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/>
            <a:r>
              <a:rPr lang="en-US" altLang="en-US" sz="2600" u="none" kern="0" dirty="0"/>
              <a:t>Gravitational field of asteroid Castalia</a:t>
            </a:r>
          </a:p>
        </p:txBody>
      </p:sp>
    </p:spTree>
    <p:extLst>
      <p:ext uri="{BB962C8B-B14F-4D97-AF65-F5344CB8AC3E}">
        <p14:creationId xmlns:p14="http://schemas.microsoft.com/office/powerpoint/2010/main" val="349704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D75CA-806C-CA4A-BDBE-A7C164DA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Disturbance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37C872-2963-004E-9206-0D656C707E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modeled solar-radiation pressure and third-body gravitational perturbation</a:t>
                </a:r>
              </a:p>
              <a:p>
                <a:pPr lvl="1" algn="just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𝜂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</m:oMath>
                </a14:m>
                <a:endParaRPr lang="en-US" dirty="0"/>
              </a:p>
              <a:p>
                <a:pPr marL="457200" lvl="1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sz="2400" dirty="0"/>
                  <a:t>: solar radiation pressure coefficient</a:t>
                </a:r>
              </a:p>
              <a:p>
                <a:pPr marL="457200" lvl="1" indent="0" algn="just">
                  <a:buNone/>
                </a:pPr>
                <a:r>
                  <a:rPr lang="en-US" sz="2400" b="0" i="1" dirty="0"/>
                  <a:t>d</a:t>
                </a:r>
                <a:r>
                  <a:rPr lang="en-US" sz="2400" i="1" dirty="0"/>
                  <a:t> </a:t>
                </a:r>
                <a:r>
                  <a:rPr lang="en-US" sz="2400" dirty="0"/>
                  <a:t>: position vector of the sun from the asteroid</a:t>
                </a:r>
              </a:p>
              <a:p>
                <a:pPr marL="457200" lvl="1" indent="0" algn="just">
                  <a:buNone/>
                </a:pPr>
                <a:r>
                  <a:rPr lang="en-US" sz="2400" b="0" i="1" dirty="0"/>
                  <a:t>R</a:t>
                </a:r>
                <a:r>
                  <a:rPr lang="en-US" sz="2400" i="1" dirty="0"/>
                  <a:t> </a:t>
                </a:r>
                <a:r>
                  <a:rPr lang="en-US" sz="2400" dirty="0"/>
                  <a:t>: position vector of the spacecraft </a:t>
                </a:r>
                <a:r>
                  <a:rPr lang="en-US" sz="2400" dirty="0" err="1"/>
                  <a:t>w.r.t</a:t>
                </a:r>
                <a:r>
                  <a:rPr lang="en-US" sz="2400" dirty="0"/>
                  <a:t> to asteroid’s body 	fixed coordinate system</a:t>
                </a:r>
              </a:p>
              <a:p>
                <a:pPr marL="457200" lvl="1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product of gravitational constant and mass of sun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37C872-2963-004E-9206-0D656C707E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5" t="-1420" r="-2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7236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57780-CE52-2C44-8B8A-4B20B914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Dynamics Model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D6CFDE-2382-EE47-B43F-4F7E673809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880224"/>
            <a:ext cx="4464050" cy="446405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68F8416-C93B-CF41-9EED-1F7D2D10FD1A}"/>
                  </a:ext>
                </a:extLst>
              </p:cNvPr>
              <p:cNvSpPr txBox="1"/>
              <p:nvPr/>
            </p:nvSpPr>
            <p:spPr>
              <a:xfrm>
                <a:off x="457200" y="2627581"/>
                <a:ext cx="4728835" cy="29693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-105" charset="2"/>
                  <a:buChar char="l"/>
                  <a:defRPr sz="2600" b="1">
                    <a:solidFill>
                      <a:schemeClr val="bg2"/>
                    </a:solidFill>
                    <a:effectLst/>
                    <a:latin typeface="+mn-lt"/>
                    <a:cs typeface="+mn-cs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bg2"/>
                  </a:buClr>
                  <a:buSzPct val="50000"/>
                  <a:buFont typeface="Wingdings" pitchFamily="-105" charset="2"/>
                  <a:buChar char="n"/>
                  <a:defRPr sz="2800" b="1">
                    <a:solidFill>
                      <a:schemeClr val="bg2"/>
                    </a:solidFill>
                    <a:effectLst/>
                    <a:latin typeface="+mn-lt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bg1"/>
                  </a:buClr>
                  <a:buSzPct val="45000"/>
                  <a:buFont typeface="Wingdings" pitchFamily="-105" charset="2"/>
                  <a:buChar char="n"/>
                  <a:defRPr b="1">
                    <a:solidFill>
                      <a:schemeClr val="bg2"/>
                    </a:solidFill>
                    <a:effectLst/>
                    <a:latin typeface="+mn-lt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-105" charset="2"/>
                  <a:buChar char="n"/>
                  <a:defRPr sz="2000" b="1">
                    <a:solidFill>
                      <a:schemeClr val="bg2"/>
                    </a:solidFill>
                    <a:effectLst/>
                    <a:latin typeface="+mn-lt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-105" charset="2"/>
                  <a:buChar char="n"/>
                  <a:defRPr sz="2000" b="1">
                    <a:solidFill>
                      <a:schemeClr val="bg2"/>
                    </a:solidFill>
                    <a:effectLst/>
                    <a:latin typeface="+mn-lt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 b="1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9pPr>
              </a:lstStyle>
              <a:p>
                <a:r>
                  <a:rPr lang="en-US" sz="2000" u="none" dirty="0"/>
                  <a:t>O</a:t>
                </a:r>
                <a:r>
                  <a:rPr lang="en-US" sz="2000" u="none" baseline="-25000" dirty="0"/>
                  <a:t>a</a:t>
                </a:r>
                <a:r>
                  <a:rPr lang="en-US" sz="2000" u="none" dirty="0"/>
                  <a:t>-X</a:t>
                </a:r>
                <a:r>
                  <a:rPr lang="en-US" sz="2000" u="none" baseline="-25000" dirty="0"/>
                  <a:t>a</a:t>
                </a:r>
                <a:r>
                  <a:rPr lang="en-US" sz="2000" u="none" dirty="0"/>
                  <a:t>Y</a:t>
                </a:r>
                <a:r>
                  <a:rPr lang="en-US" sz="2000" u="none" baseline="-25000" dirty="0"/>
                  <a:t>a</a:t>
                </a:r>
                <a:r>
                  <a:rPr lang="en-US" sz="2000" u="none" dirty="0"/>
                  <a:t>Z</a:t>
                </a:r>
                <a:r>
                  <a:rPr lang="en-US" sz="2000" u="none" baseline="-25000" dirty="0"/>
                  <a:t>a</a:t>
                </a:r>
                <a:r>
                  <a:rPr lang="en-US" sz="2000" u="none" dirty="0"/>
                  <a:t>: asteroid’s body fixed coordinate system</a:t>
                </a:r>
              </a:p>
              <a:p>
                <a:r>
                  <a:rPr lang="en-US" sz="2000" u="none" dirty="0"/>
                  <a:t>O</a:t>
                </a:r>
                <a:r>
                  <a:rPr lang="en-US" sz="2000" u="none" baseline="-25000" dirty="0"/>
                  <a:t>l</a:t>
                </a:r>
                <a:r>
                  <a:rPr lang="en-US" sz="2000" u="none" dirty="0"/>
                  <a:t>-X</a:t>
                </a:r>
                <a:r>
                  <a:rPr lang="en-US" sz="2000" u="none" baseline="-25000" dirty="0"/>
                  <a:t>l</a:t>
                </a:r>
                <a:r>
                  <a:rPr lang="en-US" sz="2000" u="none" dirty="0"/>
                  <a:t>Y</a:t>
                </a:r>
                <a:r>
                  <a:rPr lang="en-US" sz="2000" u="none" baseline="-25000" dirty="0"/>
                  <a:t>l</a:t>
                </a:r>
                <a:r>
                  <a:rPr lang="en-US" sz="2000" u="none" dirty="0"/>
                  <a:t>Z</a:t>
                </a:r>
                <a:r>
                  <a:rPr lang="en-US" sz="2000" u="none" baseline="-25000" dirty="0"/>
                  <a:t>l</a:t>
                </a:r>
                <a:r>
                  <a:rPr lang="en-US" sz="2000" u="none" dirty="0"/>
                  <a:t>: landing site coordinate system</a:t>
                </a:r>
              </a:p>
              <a:p>
                <a:r>
                  <a:rPr lang="en-US" sz="2000" u="none" dirty="0"/>
                  <a:t>O</a:t>
                </a:r>
                <a:r>
                  <a:rPr lang="en-US" sz="2000" u="none" baseline="-25000" dirty="0"/>
                  <a:t>b</a:t>
                </a:r>
                <a:r>
                  <a:rPr lang="en-US" sz="2000" u="none" dirty="0"/>
                  <a:t>-</a:t>
                </a:r>
                <a:r>
                  <a:rPr lang="en-US" sz="2000" u="none" dirty="0" err="1"/>
                  <a:t>X</a:t>
                </a:r>
                <a:r>
                  <a:rPr lang="en-US" sz="2000" u="none" baseline="-25000" dirty="0" err="1"/>
                  <a:t>b</a:t>
                </a:r>
                <a:r>
                  <a:rPr lang="en-US" sz="2000" u="none" dirty="0" err="1"/>
                  <a:t>Y</a:t>
                </a:r>
                <a:r>
                  <a:rPr lang="en-US" sz="2000" u="none" baseline="-25000" dirty="0" err="1"/>
                  <a:t>b</a:t>
                </a:r>
                <a:r>
                  <a:rPr lang="en-US" sz="2000" u="none" dirty="0" err="1"/>
                  <a:t>Z</a:t>
                </a:r>
                <a:r>
                  <a:rPr lang="en-US" sz="2000" u="none" baseline="-25000" dirty="0" err="1"/>
                  <a:t>b</a:t>
                </a:r>
                <a:r>
                  <a:rPr lang="en-US" sz="2000" u="none" dirty="0"/>
                  <a:t>: spacecraft’s body fixed coordinate system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u="non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u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US" sz="2000" b="1" i="1" u="none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</m:oMath>
                </a14:m>
                <a:r>
                  <a:rPr lang="en-US" sz="2000" u="none" dirty="0"/>
                  <a:t>: angular velocity of asteroid </a:t>
                </a:r>
                <a:r>
                  <a:rPr lang="en-US" sz="2000" u="none" dirty="0" err="1"/>
                  <a:t>w.r.t</a:t>
                </a:r>
                <a:r>
                  <a:rPr lang="en-US" sz="2000" u="none" dirty="0"/>
                  <a:t> it’s spin axis </a:t>
                </a:r>
                <a:r>
                  <a:rPr lang="en-US" sz="2000" u="none" dirty="0" err="1"/>
                  <a:t>Z</a:t>
                </a:r>
                <a:r>
                  <a:rPr lang="en-US" sz="2000" u="none" baseline="-25000" dirty="0" err="1"/>
                  <a:t>a</a:t>
                </a:r>
                <a:endParaRPr lang="en-US" sz="2000" u="none" baseline="-25000" dirty="0"/>
              </a:p>
              <a:p>
                <a:endParaRPr lang="en-US" sz="2000" u="none" baseline="-25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68F8416-C93B-CF41-9EED-1F7D2D10F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627581"/>
                <a:ext cx="4728835" cy="2969335"/>
              </a:xfrm>
              <a:prstGeom prst="rect">
                <a:avLst/>
              </a:prstGeom>
              <a:blipFill>
                <a:blip r:embed="rId3"/>
                <a:stretch>
                  <a:fillRect t="-85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4047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378FF-DB4B-7F4A-A1D6-2941AFB07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Dynamics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129EA8-4190-7E47-999B-BA864881C2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Equation of motion of the spacecraft in the asteroid’s body fixed coordinate system is: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𝑏𝑠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0 0 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400" b="0" dirty="0"/>
                  <a:t>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0 0 0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400" b="0" dirty="0"/>
              </a:p>
              <a:p>
                <a:pPr marL="0" indent="0" algn="ctr">
                  <a:buNone/>
                </a:pPr>
                <a:r>
                  <a:rPr lang="en-US" sz="2400" b="0" dirty="0"/>
                  <a:t>U: control acceleration</a:t>
                </a:r>
              </a:p>
              <a:p>
                <a:pPr marL="0" indent="0" algn="ctr">
                  <a:buNone/>
                </a:pPr>
                <a:r>
                  <a:rPr lang="en-US" sz="2400" b="0" dirty="0"/>
                  <a:t>G: gravitational acceleration</a:t>
                </a:r>
              </a:p>
              <a:p>
                <a:pPr marL="0" indent="0" algn="ctr">
                  <a:buNone/>
                </a:pPr>
                <a:r>
                  <a:rPr lang="en-US" sz="2400" b="0" dirty="0"/>
                  <a:t>D: disturbance acceleration</a:t>
                </a:r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129EA8-4190-7E47-999B-BA864881C2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2" t="-1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7520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3B861-99D2-1F44-A88B-9631870F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Dynamics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44F983-0168-7D49-B29A-77EBE4E488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The relationship between </a:t>
                </a:r>
                <a:r>
                  <a:rPr lang="en-US" sz="2400" dirty="0" err="1"/>
                  <a:t>R</a:t>
                </a:r>
                <a:r>
                  <a:rPr lang="en-US" sz="2400" baseline="-25000" dirty="0" err="1"/>
                  <a:t>bs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R</a:t>
                </a:r>
                <a:r>
                  <a:rPr lang="en-US" sz="2400" baseline="-25000" dirty="0" err="1"/>
                  <a:t>ls</a:t>
                </a:r>
                <a:r>
                  <a:rPr lang="en-US" sz="2400" dirty="0"/>
                  <a:t> and </a:t>
                </a:r>
                <a:r>
                  <a:rPr lang="en-US" sz="2400" dirty="0" err="1"/>
                  <a:t>R</a:t>
                </a:r>
                <a:r>
                  <a:rPr lang="en-US" sz="2400" baseline="-25000" dirty="0" err="1"/>
                  <a:t>bl</a:t>
                </a:r>
                <a:r>
                  <a:rPr lang="en-US" sz="2400" dirty="0"/>
                  <a:t> is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/>
                  <a:t>where,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The equation of motion of the spacecraft in the landing site coordinate system is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𝑙𝑠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𝑙𝑠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𝑏𝑙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400" dirty="0"/>
              </a:p>
              <a:p>
                <a:pPr marL="0" indent="0" algn="ctr">
                  <a:buNone/>
                </a:pPr>
                <a:endParaRPr lang="en-US" sz="2400" dirty="0"/>
              </a:p>
              <a:p>
                <a:pPr marL="0" indent="0" algn="ctr">
                  <a:buNone/>
                </a:pPr>
                <a:endParaRPr lang="en-US" sz="2400" dirty="0"/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44F983-0168-7D49-B29A-77EBE4E488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2" t="-1136" b="-1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8151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E98FC-BF67-F647-B014-DF1D0FC5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Descent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70B8F1-F007-C141-B869-7BBA1A80B9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spacecraft is made to follow a general trajectory</a:t>
                </a:r>
              </a:p>
              <a:p>
                <a:r>
                  <a:rPr lang="en-US" dirty="0"/>
                  <a:t>The spacecraft flies to a point directly above the intended landing site in time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desired acceleration profile passes through the initial and final state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70B8F1-F007-C141-B869-7BBA1A80B9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5" t="-1420" r="-1212" b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7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294C0-081C-624D-98F4-9088F04D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Descent Phase Controller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F8DE0E-B588-CA4B-92D4-ADB366B087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Define position tracking error and velocity tracking error as: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design a PD control law to track the reference position and velocity profiles.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i="1" dirty="0" err="1"/>
                  <a:t>k</a:t>
                </a:r>
                <a:r>
                  <a:rPr lang="en-US" i="1" baseline="-25000" dirty="0" err="1"/>
                  <a:t>p</a:t>
                </a:r>
                <a:r>
                  <a:rPr lang="en-US" dirty="0"/>
                  <a:t> and </a:t>
                </a:r>
                <a:r>
                  <a:rPr lang="en-US" i="1" dirty="0" err="1"/>
                  <a:t>k</a:t>
                </a:r>
                <a:r>
                  <a:rPr lang="en-US" i="1" baseline="-25000" dirty="0" err="1"/>
                  <a:t>d</a:t>
                </a:r>
                <a:r>
                  <a:rPr lang="en-US" dirty="0"/>
                  <a:t> are proportional and derivative controller gains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F8DE0E-B588-CA4B-92D4-ADB366B087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5" t="-1503" r="-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53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29232-E802-D24F-9083-04FD55C95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Descent Phase Simulation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D614992-9067-A44C-A81A-20E36650CD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406587"/>
              </p:ext>
            </p:extLst>
          </p:nvPr>
        </p:nvGraphicFramePr>
        <p:xfrm>
          <a:off x="109330" y="2430145"/>
          <a:ext cx="39624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3509692813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918362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8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Mass of Spacecraft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89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Dimensions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 × 36 × 36 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Landing 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[726, 0, 286]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73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[-500, 1000, 1100]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9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velocity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[2.2, -1.2, -0.1] m/s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30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Final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[0, 0, 100]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3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Final velocity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[0, 0, -0.2] m/s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3998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0BE237D-FA60-9A46-9D6E-DD4FC31F1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33600"/>
            <a:ext cx="5105400" cy="3829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ABFAEA-4B95-B546-93CF-2B5A91E92693}"/>
              </a:ext>
            </a:extLst>
          </p:cNvPr>
          <p:cNvSpPr txBox="1"/>
          <p:nvPr/>
        </p:nvSpPr>
        <p:spPr>
          <a:xfrm>
            <a:off x="457200" y="596265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>
                <a:solidFill>
                  <a:schemeClr val="bg2"/>
                </a:solidFill>
              </a:rPr>
              <a:t>Initial and final position and velocity defined </a:t>
            </a:r>
            <a:r>
              <a:rPr lang="en-US" u="none" dirty="0" err="1">
                <a:solidFill>
                  <a:schemeClr val="bg2"/>
                </a:solidFill>
              </a:rPr>
              <a:t>w.r.t</a:t>
            </a:r>
            <a:r>
              <a:rPr lang="en-US" u="none" dirty="0">
                <a:solidFill>
                  <a:schemeClr val="bg2"/>
                </a:solidFill>
              </a:rPr>
              <a:t> the landing site coordinate system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212D6DD-8AD6-E44E-BCC5-EA16DA48D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938147"/>
              </p:ext>
            </p:extLst>
          </p:nvPr>
        </p:nvGraphicFramePr>
        <p:xfrm>
          <a:off x="4533900" y="1902715"/>
          <a:ext cx="4114800" cy="3708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55805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8020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Final position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[0, 0, 100] m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06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85449-2239-C248-ACD5-27AE77D4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Descent Phase Simulation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1BDACB-9702-FE45-89B0-926D02639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" r="5357"/>
          <a:stretch/>
        </p:blipFill>
        <p:spPr>
          <a:xfrm>
            <a:off x="0" y="2470344"/>
            <a:ext cx="4441372" cy="3657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0DEA35-C168-9146-86F5-D03FB2C28B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6"/>
          <a:stretch/>
        </p:blipFill>
        <p:spPr>
          <a:xfrm>
            <a:off x="4444685" y="2470344"/>
            <a:ext cx="4542441" cy="36576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4438101-10DA-6F42-9D19-3D0C86FA5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766518"/>
              </p:ext>
            </p:extLst>
          </p:nvPr>
        </p:nvGraphicFramePr>
        <p:xfrm>
          <a:off x="322416" y="2209800"/>
          <a:ext cx="4020984" cy="3708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010492">
                  <a:extLst>
                    <a:ext uri="{9D8B030D-6E8A-4147-A177-3AD203B41FA5}">
                      <a16:colId xmlns:a16="http://schemas.microsoft.com/office/drawing/2014/main" val="3205580561"/>
                    </a:ext>
                  </a:extLst>
                </a:gridCol>
                <a:gridCol w="2010492">
                  <a:extLst>
                    <a:ext uri="{9D8B030D-6E8A-4147-A177-3AD203B41FA5}">
                      <a16:colId xmlns:a16="http://schemas.microsoft.com/office/drawing/2014/main" val="268020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Final velocity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[0, 0, -0.2] m/s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515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6789878-ACCB-FA42-85BA-88E268C4C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351160"/>
              </p:ext>
            </p:extLst>
          </p:nvPr>
        </p:nvGraphicFramePr>
        <p:xfrm>
          <a:off x="4763788" y="2209800"/>
          <a:ext cx="4114800" cy="3708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5580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Control acceleration less than 0.02 m/s</a:t>
                      </a:r>
                      <a:r>
                        <a:rPr lang="en-US" baseline="30000" dirty="0">
                          <a:solidFill>
                            <a:schemeClr val="bg2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463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96328-28FA-5E4B-B805-838033F3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420E9A-ACB9-E543-8353-F32013B263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Spacecraft modeled as inverted pendulum</a:t>
                </a:r>
              </a:p>
              <a:p>
                <a:r>
                  <a:rPr lang="en-US" dirty="0"/>
                  <a:t>Spacecraft descends with an initial velocity under the action of gravity</a:t>
                </a:r>
              </a:p>
              <a:p>
                <a:r>
                  <a:rPr lang="en-US" dirty="0"/>
                  <a:t>Reaction wheels controls the attitude of the spacecraft so that it lands vertically on its extended boom</a:t>
                </a:r>
              </a:p>
              <a:p>
                <a:r>
                  <a:rPr lang="en-US" dirty="0"/>
                  <a:t>The attitude dynamics is represented as: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b="0" dirty="0"/>
                  <a:t>J: moment of inertia of the spacecraft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b="0" dirty="0"/>
                  <a:t>: control torque,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b="0" dirty="0"/>
                  <a:t>: disturbance torque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420E9A-ACB9-E543-8353-F32013B263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5" t="-1420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715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01884-5014-6E42-91BC-2AABFAE8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Phase Controller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77850C-F59E-3341-9C6F-3BDF6AD7C4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Control torque is modelled by a PD control law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b="0" dirty="0"/>
                  <a:t>: actual and desired Euler angles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b="0" dirty="0"/>
                  <a:t>: actual and desired angular velocities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b="0" dirty="0"/>
                  <a:t>: proportional and derivative controller gains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77850C-F59E-3341-9C6F-3BDF6AD7C4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5" t="-1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241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72531-B6E8-0F4F-AA88-61EBB6738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Phase Simulations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2BF0670-7687-4B42-92B4-F2766C1AFC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9057953"/>
              </p:ext>
            </p:extLst>
          </p:nvPr>
        </p:nvGraphicFramePr>
        <p:xfrm>
          <a:off x="1809750" y="2286000"/>
          <a:ext cx="56769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8450">
                  <a:extLst>
                    <a:ext uri="{9D8B030D-6E8A-4147-A177-3AD203B41FA5}">
                      <a16:colId xmlns:a16="http://schemas.microsoft.com/office/drawing/2014/main" val="2978499194"/>
                    </a:ext>
                  </a:extLst>
                </a:gridCol>
                <a:gridCol w="2838450">
                  <a:extLst>
                    <a:ext uri="{9D8B030D-6E8A-4147-A177-3AD203B41FA5}">
                      <a16:colId xmlns:a16="http://schemas.microsoft.com/office/drawing/2014/main" val="3415145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4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Reaction wheel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0.75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1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Reaction wheel dia.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 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2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Reaction wheel height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3.8 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27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Maximum torque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0.025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[0, 0, 100]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69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velocity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[0, 0, -0.2] m/s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7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Euler angles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[0.1745, -0.3491, 0.3491] rad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5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angular velocity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[0.1, 0.2, -0.1] rad/s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018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2A5DE9-124A-5344-AF82-C1F770DE7CA8}"/>
              </a:ext>
            </a:extLst>
          </p:cNvPr>
          <p:cNvSpPr txBox="1"/>
          <p:nvPr/>
        </p:nvSpPr>
        <p:spPr>
          <a:xfrm>
            <a:off x="457200" y="58674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>
                <a:solidFill>
                  <a:schemeClr val="bg2"/>
                </a:solidFill>
              </a:rPr>
              <a:t>Initial position, velocity, Euler angles and angular velocities defined w.r.t the landing site coordinate system</a:t>
            </a:r>
          </a:p>
        </p:txBody>
      </p:sp>
    </p:spTree>
    <p:extLst>
      <p:ext uri="{BB962C8B-B14F-4D97-AF65-F5344CB8AC3E}">
        <p14:creationId xmlns:p14="http://schemas.microsoft.com/office/powerpoint/2010/main" val="978129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8C726-675A-F54A-99D0-D1348BB4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Phase Simulations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C3B85A-A9F6-124F-B512-9D4D64081A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6250"/>
          <a:stretch/>
        </p:blipFill>
        <p:spPr>
          <a:xfrm>
            <a:off x="152399" y="2590800"/>
            <a:ext cx="4419601" cy="3657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077EB0-8144-9D48-AA4E-13BC2FE847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6250"/>
          <a:stretch/>
        </p:blipFill>
        <p:spPr>
          <a:xfrm>
            <a:off x="4572000" y="2590800"/>
            <a:ext cx="4419600" cy="36576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F244CDC-44E3-F14C-882B-022342031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765101"/>
              </p:ext>
            </p:extLst>
          </p:nvPr>
        </p:nvGraphicFramePr>
        <p:xfrm>
          <a:off x="457200" y="2286000"/>
          <a:ext cx="4114800" cy="3708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55805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8020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Final position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[3.7, 15.6, 0] m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515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633B5C2-678B-094E-AB0F-A576B9B13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821431"/>
              </p:ext>
            </p:extLst>
          </p:nvPr>
        </p:nvGraphicFramePr>
        <p:xfrm>
          <a:off x="4876800" y="2286000"/>
          <a:ext cx="4114800" cy="3708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0558056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68020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Final velocity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[0.02, 0.07, -0.27] m/s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425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46ACC-501C-1942-91B6-41E3FD38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Phase Simulations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B44B30-CA0A-9D4B-94A3-F25191DB7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" r="6163"/>
          <a:stretch/>
        </p:blipFill>
        <p:spPr>
          <a:xfrm>
            <a:off x="228599" y="2667000"/>
            <a:ext cx="4419601" cy="3657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FE6B87-BCA7-E34D-A3C0-510F551CB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" r="6250"/>
          <a:stretch/>
        </p:blipFill>
        <p:spPr>
          <a:xfrm>
            <a:off x="4648200" y="2667000"/>
            <a:ext cx="4343400" cy="36576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16B58B3-EB5B-7044-9E51-ED4F33816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385203"/>
              </p:ext>
            </p:extLst>
          </p:nvPr>
        </p:nvGraphicFramePr>
        <p:xfrm>
          <a:off x="457200" y="2362200"/>
          <a:ext cx="4114800" cy="3708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20558056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68020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Final angular velocities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[0, 0, 0] rad/s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515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A7986B0-271E-0E4A-B376-A1A511A09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15668"/>
              </p:ext>
            </p:extLst>
          </p:nvPr>
        </p:nvGraphicFramePr>
        <p:xfrm>
          <a:off x="4710545" y="2362200"/>
          <a:ext cx="4114800" cy="3708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223655">
                  <a:extLst>
                    <a:ext uri="{9D8B030D-6E8A-4147-A177-3AD203B41FA5}">
                      <a16:colId xmlns:a16="http://schemas.microsoft.com/office/drawing/2014/main" val="3205580561"/>
                    </a:ext>
                  </a:extLst>
                </a:gridCol>
                <a:gridCol w="1891145">
                  <a:extLst>
                    <a:ext uri="{9D8B030D-6E8A-4147-A177-3AD203B41FA5}">
                      <a16:colId xmlns:a16="http://schemas.microsoft.com/office/drawing/2014/main" val="268020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Final Euler angles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[0, 0, 0] rad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374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EF8F2-5318-CB47-862F-7BFDC21D2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Phase Simulations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C432AE-8773-DD4D-9060-208388864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483" y="2286000"/>
            <a:ext cx="5795433" cy="4346575"/>
          </a:xfr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6F92353-DAEF-AA48-BF65-F31F45438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598302"/>
              </p:ext>
            </p:extLst>
          </p:nvPr>
        </p:nvGraphicFramePr>
        <p:xfrm>
          <a:off x="2590799" y="2100580"/>
          <a:ext cx="4114800" cy="3708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5580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Control torque less than 0.025 Nm</a:t>
                      </a:r>
                      <a:endParaRPr lang="en-US" baseline="30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146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01C05-6824-4942-93FD-C7B8675E7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Descent and Landing Trajectory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85B6B7-5F79-924C-BF90-A92B0C93E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783" y="1920875"/>
            <a:ext cx="6582833" cy="4937125"/>
          </a:xfrm>
        </p:spPr>
      </p:pic>
    </p:spTree>
    <p:extLst>
      <p:ext uri="{BB962C8B-B14F-4D97-AF65-F5344CB8AC3E}">
        <p14:creationId xmlns:p14="http://schemas.microsoft.com/office/powerpoint/2010/main" val="2889450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6C2AF-717A-D44A-A04D-AA3A00028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Hopping Dynamics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FDB995-2EF2-FE46-9659-1E52411B4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r="12413"/>
          <a:stretch/>
        </p:blipFill>
        <p:spPr>
          <a:xfrm>
            <a:off x="304800" y="2743200"/>
            <a:ext cx="4038600" cy="3657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F5B3F3-660D-2A45-84D2-0CA227523A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6250"/>
          <a:stretch/>
        </p:blipFill>
        <p:spPr>
          <a:xfrm>
            <a:off x="4439478" y="2743200"/>
            <a:ext cx="4419600" cy="3657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28FA-1825-284E-870D-9E185AA04B38}"/>
              </a:ext>
            </a:extLst>
          </p:cNvPr>
          <p:cNvSpPr txBox="1"/>
          <p:nvPr/>
        </p:nvSpPr>
        <p:spPr>
          <a:xfrm>
            <a:off x="609600" y="1858057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-105" charset="2"/>
              <a:buChar char="l"/>
            </a:pPr>
            <a:r>
              <a:rPr lang="en-US" sz="2800" b="1" u="none" dirty="0">
                <a:solidFill>
                  <a:schemeClr val="bg2"/>
                </a:solidFill>
                <a:latin typeface="+mn-lt"/>
                <a:cs typeface="+mn-cs"/>
              </a:rPr>
              <a:t>Simulated hopping trajectories with initial velocities between 0.1 to0.45 m/s</a:t>
            </a:r>
          </a:p>
          <a:p>
            <a:endParaRPr lang="en-US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087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F95157-BF6A-C743-AA5D-5C6D497463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6250"/>
          <a:stretch/>
        </p:blipFill>
        <p:spPr>
          <a:xfrm>
            <a:off x="4422913" y="1676400"/>
            <a:ext cx="4419600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861C0C-1928-154A-AC89-D456AC06C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Hopping Dynamics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3C42F4-2967-F343-99D7-12325F4EA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" r="12874"/>
          <a:stretch/>
        </p:blipFill>
        <p:spPr>
          <a:xfrm>
            <a:off x="228600" y="1696278"/>
            <a:ext cx="3995783" cy="36576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E0C1FF-CE6B-6A44-B361-08D4D4491149}"/>
              </a:ext>
            </a:extLst>
          </p:cNvPr>
          <p:cNvSpPr txBox="1"/>
          <p:nvPr/>
        </p:nvSpPr>
        <p:spPr>
          <a:xfrm>
            <a:off x="609600" y="5334000"/>
            <a:ext cx="8077200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-105" charset="2"/>
              <a:buChar char="l"/>
            </a:pPr>
            <a:r>
              <a:rPr lang="en-US" b="1" u="none" dirty="0">
                <a:solidFill>
                  <a:schemeClr val="bg2"/>
                </a:solidFill>
                <a:latin typeface="+mn-lt"/>
                <a:cs typeface="+mn-cs"/>
              </a:rPr>
              <a:t>Large portion of the trajectories are irregular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-105" charset="2"/>
              <a:buChar char="l"/>
            </a:pPr>
            <a:r>
              <a:rPr lang="en-US" b="1" u="none" dirty="0">
                <a:solidFill>
                  <a:schemeClr val="bg2"/>
                </a:solidFill>
                <a:latin typeface="+mn-lt"/>
                <a:cs typeface="+mn-cs"/>
              </a:rPr>
              <a:t>Demonstrates extreme non-Keplerian behavior around irregularly shaped minor celestial bodies (</a:t>
            </a:r>
            <a:r>
              <a:rPr lang="en-US" b="1" u="none" dirty="0" err="1">
                <a:solidFill>
                  <a:schemeClr val="bg2"/>
                </a:solidFill>
                <a:latin typeface="+mn-lt"/>
                <a:cs typeface="+mn-cs"/>
              </a:rPr>
              <a:t>Scheeres</a:t>
            </a:r>
            <a:r>
              <a:rPr lang="en-US" b="1" u="none" dirty="0">
                <a:solidFill>
                  <a:schemeClr val="bg2"/>
                </a:solidFill>
                <a:latin typeface="+mn-lt"/>
                <a:cs typeface="+mn-cs"/>
              </a:rPr>
              <a:t>, 2012)</a:t>
            </a:r>
          </a:p>
          <a:p>
            <a:endParaRPr lang="en-US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813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5EEC-C27D-4A98-A3BC-0CEC9E80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SPIKE Concept Videos</a:t>
            </a:r>
          </a:p>
        </p:txBody>
      </p:sp>
      <p:pic>
        <p:nvPicPr>
          <p:cNvPr id="4" name="Amigo_CamView2">
            <a:hlinkClick r:id="" action="ppaction://media"/>
            <a:extLst>
              <a:ext uri="{FF2B5EF4-FFF2-40B4-BE49-F238E27FC236}">
                <a16:creationId xmlns:a16="http://schemas.microsoft.com/office/drawing/2014/main" id="{1C9B4FC0-B59A-4F10-BFDB-1D45718E78C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5899" y="1858057"/>
            <a:ext cx="6172201" cy="4114800"/>
          </a:xfrm>
        </p:spPr>
      </p:pic>
    </p:spTree>
    <p:extLst>
      <p:ext uri="{BB962C8B-B14F-4D97-AF65-F5344CB8AC3E}">
        <p14:creationId xmlns:p14="http://schemas.microsoft.com/office/powerpoint/2010/main" val="404759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8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A01D5-A88D-5C4D-9A66-8EF11A8FC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6CD85-4A79-7B4D-86A3-B69B4BD1D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GNC capabilities of SPIKE.</a:t>
            </a:r>
          </a:p>
          <a:p>
            <a:r>
              <a:rPr lang="en-US" dirty="0"/>
              <a:t>Presented detailed dynamics of the spacecraft w.r.t a small asteroid’s frame of references.</a:t>
            </a:r>
          </a:p>
          <a:p>
            <a:r>
              <a:rPr lang="en-US" dirty="0"/>
              <a:t>PD control law developed for a finite time descent trajectory.</a:t>
            </a:r>
          </a:p>
          <a:p>
            <a:r>
              <a:rPr lang="en-US" dirty="0"/>
              <a:t>Presented attitude control of the spacecraft with the onboard reaction wheels during its landing phase.</a:t>
            </a:r>
          </a:p>
          <a:p>
            <a:r>
              <a:rPr lang="en-US" dirty="0"/>
              <a:t>Also, presented the feasibility of SPIKE performing multiple long-range hops to explore the asteroid.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8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45060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73152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Arial" charset="0"/>
            </a:endParaRPr>
          </a:p>
        </p:txBody>
      </p:sp>
      <p:sp>
        <p:nvSpPr>
          <p:cNvPr id="5" name="Rectangular Callout 8"/>
          <p:cNvSpPr>
            <a:spLocks noChangeArrowheads="1"/>
          </p:cNvSpPr>
          <p:nvPr/>
        </p:nvSpPr>
        <p:spPr bwMode="auto">
          <a:xfrm>
            <a:off x="3168650" y="242888"/>
            <a:ext cx="3810000" cy="1546225"/>
          </a:xfrm>
          <a:prstGeom prst="wedgeRectCallout">
            <a:avLst>
              <a:gd name="adj1" fmla="val -20398"/>
              <a:gd name="adj2" fmla="val 94755"/>
            </a:avLst>
          </a:prstGeom>
          <a:solidFill>
            <a:srgbClr val="DDDDDD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405188" y="639763"/>
            <a:ext cx="3276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Thank You</a:t>
            </a: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7772400" y="6381750"/>
            <a:ext cx="1371600" cy="36671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256935-2B1C-4355-9205-21B40D2F8A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513269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4608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73152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Arial" charset="0"/>
            </a:endParaRPr>
          </a:p>
        </p:txBody>
      </p:sp>
      <p:sp>
        <p:nvSpPr>
          <p:cNvPr id="5" name="Rectangular Callout 8"/>
          <p:cNvSpPr>
            <a:spLocks noChangeArrowheads="1"/>
          </p:cNvSpPr>
          <p:nvPr/>
        </p:nvSpPr>
        <p:spPr bwMode="auto">
          <a:xfrm>
            <a:off x="3168650" y="242888"/>
            <a:ext cx="3810000" cy="1546225"/>
          </a:xfrm>
          <a:prstGeom prst="wedgeRectCallout">
            <a:avLst>
              <a:gd name="adj1" fmla="val -20398"/>
              <a:gd name="adj2" fmla="val 94755"/>
            </a:avLst>
          </a:prstGeom>
          <a:solidFill>
            <a:srgbClr val="DDDDDD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405188" y="639763"/>
            <a:ext cx="35734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Questions ?</a:t>
            </a: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7772400" y="6381750"/>
            <a:ext cx="1371600" cy="36671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48768-757A-4F53-A06D-3C2EA0531AD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780765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85954</TotalTime>
  <Words>1178</Words>
  <Application>Microsoft Macintosh PowerPoint</Application>
  <PresentationFormat>On-screen Show (4:3)</PresentationFormat>
  <Paragraphs>205</Paragraphs>
  <Slides>33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Cambria Math</vt:lpstr>
      <vt:lpstr>Garamond</vt:lpstr>
      <vt:lpstr>Wingdings</vt:lpstr>
      <vt:lpstr>Stream</vt:lpstr>
      <vt:lpstr>1_Stream</vt:lpstr>
      <vt:lpstr>14_Stream</vt:lpstr>
      <vt:lpstr>2_Stream</vt:lpstr>
      <vt:lpstr>PowerPoint Presentation</vt:lpstr>
      <vt:lpstr>Outline</vt:lpstr>
      <vt:lpstr>Asteroid Surface Exploration</vt:lpstr>
      <vt:lpstr>Science Focused </vt:lpstr>
      <vt:lpstr>Challenges</vt:lpstr>
      <vt:lpstr>Related Work</vt:lpstr>
      <vt:lpstr>Related Work</vt:lpstr>
      <vt:lpstr>SPIKE Spacecraft</vt:lpstr>
      <vt:lpstr>SPIKE Spacecraft</vt:lpstr>
      <vt:lpstr>Mission Concept</vt:lpstr>
      <vt:lpstr>Asteroid Dynamical Environment Modeling</vt:lpstr>
      <vt:lpstr>Gravitational Model</vt:lpstr>
      <vt:lpstr>Disturbance Forces</vt:lpstr>
      <vt:lpstr>Spacecraft Dynamics Model</vt:lpstr>
      <vt:lpstr>Spacecraft Dynamics Model</vt:lpstr>
      <vt:lpstr>Spacecraft Dynamics Model</vt:lpstr>
      <vt:lpstr>Descent Phase</vt:lpstr>
      <vt:lpstr>Descent Phase Controller</vt:lpstr>
      <vt:lpstr>Descent Phase Simulation</vt:lpstr>
      <vt:lpstr>Descent Phase Simulation</vt:lpstr>
      <vt:lpstr>Landing Phase</vt:lpstr>
      <vt:lpstr>Landing Phase Controller</vt:lpstr>
      <vt:lpstr>Landing Phase Simulations</vt:lpstr>
      <vt:lpstr>Landing Phase Simulations</vt:lpstr>
      <vt:lpstr>Landing Phase Simulations</vt:lpstr>
      <vt:lpstr>Landing Phase Simulations</vt:lpstr>
      <vt:lpstr>Descent and Landing Trajectory</vt:lpstr>
      <vt:lpstr>Hopping Dynamics</vt:lpstr>
      <vt:lpstr>Hopping Dynamics</vt:lpstr>
      <vt:lpstr>SPIKE Concept Videos</vt:lpstr>
      <vt:lpstr>Conclusions</vt:lpstr>
      <vt:lpstr>PowerPoint Presentation</vt:lpstr>
      <vt:lpstr>PowerPoint Presentation</vt:lpstr>
    </vt:vector>
  </TitlesOfParts>
  <Company>JL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Kalita, Himangshu - (hkalita)</cp:lastModifiedBy>
  <cp:revision>889</cp:revision>
  <dcterms:created xsi:type="dcterms:W3CDTF">2008-05-21T01:02:12Z</dcterms:created>
  <dcterms:modified xsi:type="dcterms:W3CDTF">2018-05-06T22:46:57Z</dcterms:modified>
</cp:coreProperties>
</file>