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65" r:id="rId2"/>
    <p:sldId id="333" r:id="rId3"/>
    <p:sldId id="394" r:id="rId4"/>
    <p:sldId id="359" r:id="rId5"/>
    <p:sldId id="393" r:id="rId6"/>
    <p:sldId id="357" r:id="rId7"/>
    <p:sldId id="423" r:id="rId8"/>
    <p:sldId id="398" r:id="rId9"/>
    <p:sldId id="399" r:id="rId10"/>
    <p:sldId id="400" r:id="rId11"/>
    <p:sldId id="434" r:id="rId12"/>
    <p:sldId id="401" r:id="rId13"/>
    <p:sldId id="402" r:id="rId14"/>
    <p:sldId id="403" r:id="rId15"/>
    <p:sldId id="404" r:id="rId16"/>
    <p:sldId id="409" r:id="rId17"/>
    <p:sldId id="416" r:id="rId18"/>
    <p:sldId id="411" r:id="rId19"/>
    <p:sldId id="371" r:id="rId20"/>
    <p:sldId id="372" r:id="rId21"/>
    <p:sldId id="422" r:id="rId22"/>
    <p:sldId id="346" r:id="rId23"/>
    <p:sldId id="391" r:id="rId24"/>
    <p:sldId id="432" r:id="rId25"/>
    <p:sldId id="427" r:id="rId26"/>
    <p:sldId id="435" r:id="rId27"/>
    <p:sldId id="429" r:id="rId28"/>
    <p:sldId id="431" r:id="rId29"/>
    <p:sldId id="433" r:id="rId30"/>
    <p:sldId id="347" r:id="rId31"/>
    <p:sldId id="348" r:id="rId32"/>
    <p:sldId id="349" r:id="rId33"/>
    <p:sldId id="350" r:id="rId34"/>
    <p:sldId id="424" r:id="rId35"/>
    <p:sldId id="290" r:id="rId36"/>
    <p:sldId id="320" r:id="rId37"/>
    <p:sldId id="381" r:id="rId38"/>
    <p:sldId id="382" r:id="rId39"/>
    <p:sldId id="375" r:id="rId40"/>
    <p:sldId id="376" r:id="rId41"/>
    <p:sldId id="322" r:id="rId42"/>
    <p:sldId id="321" r:id="rId43"/>
    <p:sldId id="328" r:id="rId44"/>
    <p:sldId id="329" r:id="rId45"/>
    <p:sldId id="330" r:id="rId46"/>
    <p:sldId id="331" r:id="rId47"/>
    <p:sldId id="414" r:id="rId48"/>
    <p:sldId id="415" r:id="rId49"/>
    <p:sldId id="418" r:id="rId50"/>
    <p:sldId id="419" r:id="rId51"/>
    <p:sldId id="420" r:id="rId52"/>
    <p:sldId id="421" r:id="rId53"/>
    <p:sldId id="425"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F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735" autoAdjust="0"/>
    <p:restoredTop sz="94384" autoAdjust="0"/>
  </p:normalViewPr>
  <p:slideViewPr>
    <p:cSldViewPr>
      <p:cViewPr varScale="1">
        <p:scale>
          <a:sx n="87" d="100"/>
          <a:sy n="87" d="100"/>
        </p:scale>
        <p:origin x="-104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9396"/>
    </p:cViewPr>
  </p:sorterViewPr>
  <p:notesViewPr>
    <p:cSldViewPr>
      <p:cViewPr>
        <p:scale>
          <a:sx n="100" d="100"/>
          <a:sy n="100" d="100"/>
        </p:scale>
        <p:origin x="-2100" y="78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5FBFA-3F3C-4F85-A66C-C30C8F515BFE}" type="datetimeFigureOut">
              <a:rPr lang="en-US" smtClean="0"/>
              <a:t>5/1/2017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67493-043D-4B73-8345-4A18E60B0D0E}" type="slidenum">
              <a:rPr lang="en-US" smtClean="0"/>
              <a:t>‹#›</a:t>
            </a:fld>
            <a:endParaRPr lang="en-US"/>
          </a:p>
        </p:txBody>
      </p:sp>
    </p:spTree>
    <p:extLst>
      <p:ext uri="{BB962C8B-B14F-4D97-AF65-F5344CB8AC3E}">
        <p14:creationId xmlns:p14="http://schemas.microsoft.com/office/powerpoint/2010/main" val="3788412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1</a:t>
            </a:fld>
            <a:endParaRPr lang="en-US"/>
          </a:p>
        </p:txBody>
      </p:sp>
    </p:spTree>
    <p:extLst>
      <p:ext uri="{BB962C8B-B14F-4D97-AF65-F5344CB8AC3E}">
        <p14:creationId xmlns:p14="http://schemas.microsoft.com/office/powerpoint/2010/main" val="1829942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will describe the BioSentinel</a:t>
            </a:r>
            <a:r>
              <a:rPr lang="en-US" baseline="0" dirty="0" smtClean="0"/>
              <a:t> FSW and </a:t>
            </a:r>
            <a:r>
              <a:rPr lang="en-US" baseline="0" dirty="0" smtClean="0"/>
              <a:t>general solutions to the challenge of late/</a:t>
            </a:r>
            <a:r>
              <a:rPr lang="en-US" baseline="0" dirty="0" err="1" smtClean="0"/>
              <a:t>limitted</a:t>
            </a:r>
            <a:r>
              <a:rPr lang="en-US" baseline="0" dirty="0" smtClean="0"/>
              <a:t> H/W availability.</a:t>
            </a:r>
            <a:r>
              <a:rPr lang="en-US" dirty="0"/>
              <a:t> </a:t>
            </a:r>
            <a:r>
              <a:rPr lang="en-US" baseline="0" dirty="0" smtClean="0"/>
              <a:t>A </a:t>
            </a:r>
            <a:r>
              <a:rPr lang="en-US" baseline="0" dirty="0" smtClean="0"/>
              <a:t>couple of specific BioSentinel examples will be looked </a:t>
            </a:r>
            <a:r>
              <a:rPr lang="en-US" baseline="0" dirty="0" smtClean="0"/>
              <a:t>at.</a:t>
            </a:r>
          </a:p>
          <a:p>
            <a:r>
              <a:rPr lang="en-US" dirty="0" smtClean="0"/>
              <a:t>Short duration, low earth orbit cubesats, that I’ve previously worked on,  had the advantage that flight hardware was commercial, or even consumer, based electronics that were typically available early in the FSW development.</a:t>
            </a:r>
          </a:p>
          <a:p>
            <a:r>
              <a:rPr lang="en-US" baseline="0" dirty="0" smtClean="0"/>
              <a:t>However,</a:t>
            </a:r>
            <a:r>
              <a:rPr lang="en-US" dirty="0" smtClean="0"/>
              <a:t> for a deep-space mission, many of the parts are either custom developments, or rad-hardened electronics with long lead times.</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a:t>
            </a:fld>
            <a:endParaRPr lang="en-US"/>
          </a:p>
        </p:txBody>
      </p:sp>
    </p:spTree>
    <p:extLst>
      <p:ext uri="{BB962C8B-B14F-4D97-AF65-F5344CB8AC3E}">
        <p14:creationId xmlns:p14="http://schemas.microsoft.com/office/powerpoint/2010/main" val="3275628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a:t>
            </a:fld>
            <a:endParaRPr lang="en-US"/>
          </a:p>
        </p:txBody>
      </p:sp>
    </p:spTree>
    <p:extLst>
      <p:ext uri="{BB962C8B-B14F-4D97-AF65-F5344CB8AC3E}">
        <p14:creationId xmlns:p14="http://schemas.microsoft.com/office/powerpoint/2010/main" val="1438355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BioSentinel</a:t>
            </a:r>
            <a:r>
              <a:rPr lang="en-US" baseline="0" dirty="0" smtClean="0"/>
              <a:t> </a:t>
            </a:r>
            <a:r>
              <a:rPr lang="en-US" baseline="0" dirty="0" smtClean="0"/>
              <a:t>FSW C&amp;DH key </a:t>
            </a:r>
            <a:r>
              <a:rPr lang="en-US" baseline="0" dirty="0" smtClean="0"/>
              <a:t>requirements are </a:t>
            </a:r>
            <a:r>
              <a:rPr lang="en-US" baseline="0" dirty="0" smtClean="0"/>
              <a:t>not extremely challenging:</a:t>
            </a:r>
          </a:p>
          <a:p>
            <a:r>
              <a:rPr lang="en-US" baseline="0" dirty="0" smtClean="0"/>
              <a:t>Running </a:t>
            </a:r>
            <a:r>
              <a:rPr lang="en-US" baseline="0" dirty="0" smtClean="0"/>
              <a:t>payload experiments, storing payload data and downlinking that data.</a:t>
            </a:r>
          </a:p>
          <a:p>
            <a:r>
              <a:rPr lang="en-US" baseline="0" dirty="0" smtClean="0"/>
              <a:t>Supporting requirements are to manage Power and Thermal and point the Spacecraft Solar Arrays to Sun; Antennas to Earth.</a:t>
            </a:r>
          </a:p>
        </p:txBody>
      </p:sp>
      <p:sp>
        <p:nvSpPr>
          <p:cNvPr id="4" name="Slide Number Placeholder 3"/>
          <p:cNvSpPr>
            <a:spLocks noGrp="1"/>
          </p:cNvSpPr>
          <p:nvPr>
            <p:ph type="sldNum" sz="quarter" idx="10"/>
          </p:nvPr>
        </p:nvSpPr>
        <p:spPr/>
        <p:txBody>
          <a:bodyPr/>
          <a:lstStyle/>
          <a:p>
            <a:fld id="{67C67493-043D-4B73-8345-4A18E60B0D0E}" type="slidenum">
              <a:rPr lang="en-US" smtClean="0"/>
              <a:t>4</a:t>
            </a:fld>
            <a:endParaRPr lang="en-US"/>
          </a:p>
        </p:txBody>
      </p:sp>
    </p:spTree>
    <p:extLst>
      <p:ext uri="{BB962C8B-B14F-4D97-AF65-F5344CB8AC3E}">
        <p14:creationId xmlns:p14="http://schemas.microsoft.com/office/powerpoint/2010/main" val="233785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FSW </a:t>
            </a:r>
            <a:r>
              <a:rPr lang="en-US" dirty="0" smtClean="0"/>
              <a:t>Requirements were derived</a:t>
            </a:r>
            <a:r>
              <a:rPr lang="en-US" baseline="0" dirty="0" smtClean="0"/>
              <a:t> from the System Requirements and sub-allocated to various FSW Components</a:t>
            </a:r>
            <a:r>
              <a:rPr lang="en-US" baseline="0" dirty="0" smtClean="0"/>
              <a:t>.</a:t>
            </a:r>
          </a:p>
          <a:p>
            <a:r>
              <a:rPr lang="en-US" dirty="0" smtClean="0"/>
              <a:t>We’ll talk more about how these components interface with each other later.</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5</a:t>
            </a:fld>
            <a:endParaRPr lang="en-US"/>
          </a:p>
        </p:txBody>
      </p:sp>
    </p:spTree>
    <p:extLst>
      <p:ext uri="{BB962C8B-B14F-4D97-AF65-F5344CB8AC3E}">
        <p14:creationId xmlns:p14="http://schemas.microsoft.com/office/powerpoint/2010/main" val="1451195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various reasons, H/W</a:t>
            </a:r>
            <a:r>
              <a:rPr lang="en-US" baseline="0" dirty="0" smtClean="0"/>
              <a:t> </a:t>
            </a:r>
            <a:r>
              <a:rPr lang="en-US" baseline="0" dirty="0" smtClean="0"/>
              <a:t>that is needed </a:t>
            </a:r>
            <a:r>
              <a:rPr lang="en-US" baseline="0" dirty="0" smtClean="0"/>
              <a:t>to finish FSW is often not available as FSW is being developed.</a:t>
            </a:r>
            <a:br>
              <a:rPr lang="en-US" baseline="0" dirty="0" smtClean="0"/>
            </a:br>
            <a:r>
              <a:rPr lang="en-US" baseline="0" dirty="0" smtClean="0"/>
              <a:t>Waiting for key hardware to arrive is </a:t>
            </a:r>
            <a:r>
              <a:rPr lang="en-US" baseline="0" dirty="0" smtClean="0"/>
              <a:t> typically not </a:t>
            </a:r>
            <a:r>
              <a:rPr lang="en-US" baseline="0" dirty="0" smtClean="0"/>
              <a:t>an option. To stay ahead of the critical path, an evolving test approach and a layered S/W architecture is needed.</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6</a:t>
            </a:fld>
            <a:endParaRPr lang="en-US"/>
          </a:p>
        </p:txBody>
      </p:sp>
    </p:spTree>
    <p:extLst>
      <p:ext uri="{BB962C8B-B14F-4D97-AF65-F5344CB8AC3E}">
        <p14:creationId xmlns:p14="http://schemas.microsoft.com/office/powerpoint/2010/main" val="991288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best thing to real H/W is virtual H/W…. </a:t>
            </a:r>
            <a:r>
              <a:rPr lang="en-US" dirty="0" smtClean="0"/>
              <a:t>Now possible with commercially available FPGA targets. T</a:t>
            </a:r>
            <a:r>
              <a:rPr lang="en-US" baseline="0" dirty="0" smtClean="0"/>
              <a:t>he </a:t>
            </a:r>
            <a:r>
              <a:rPr lang="en-US" baseline="0" dirty="0" smtClean="0"/>
              <a:t>Soft-Core Leon flashed to the </a:t>
            </a:r>
            <a:r>
              <a:rPr lang="en-US" baseline="0" dirty="0" smtClean="0"/>
              <a:t>nexys4 has been </a:t>
            </a:r>
            <a:r>
              <a:rPr lang="en-US" baseline="0" dirty="0" err="1" smtClean="0"/>
              <a:t>extemely</a:t>
            </a:r>
            <a:r>
              <a:rPr lang="en-US" baseline="0" dirty="0" smtClean="0"/>
              <a:t> useful.</a:t>
            </a:r>
            <a:endParaRPr lang="en-US" baseline="0" dirty="0" smtClean="0"/>
          </a:p>
          <a:p>
            <a:r>
              <a:rPr lang="en-US" baseline="0" dirty="0" smtClean="0"/>
              <a:t>The soft-core Leon is binary compatible with the LEAP2 that we will be flying. </a:t>
            </a:r>
            <a:r>
              <a:rPr lang="en-US" baseline="0" dirty="0" smtClean="0"/>
              <a:t>However</a:t>
            </a:r>
            <a:r>
              <a:rPr lang="en-US" baseline="0" dirty="0" smtClean="0"/>
              <a:t>, </a:t>
            </a:r>
            <a:r>
              <a:rPr lang="en-US" baseline="0" dirty="0" smtClean="0"/>
              <a:t>in general, the </a:t>
            </a:r>
            <a:r>
              <a:rPr lang="en-US" baseline="0" dirty="0" smtClean="0"/>
              <a:t>virtual H/W </a:t>
            </a:r>
            <a:r>
              <a:rPr lang="en-US" dirty="0" smtClean="0"/>
              <a:t>can be</a:t>
            </a:r>
            <a:r>
              <a:rPr lang="en-US" baseline="0" dirty="0" smtClean="0"/>
              <a:t> </a:t>
            </a:r>
            <a:r>
              <a:rPr lang="en-US" baseline="0" dirty="0" smtClean="0"/>
              <a:t>difficult to configure and comes with limitations.</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7</a:t>
            </a:fld>
            <a:endParaRPr lang="en-US"/>
          </a:p>
        </p:txBody>
      </p:sp>
    </p:spTree>
    <p:extLst>
      <p:ext uri="{BB962C8B-B14F-4D97-AF65-F5344CB8AC3E}">
        <p14:creationId xmlns:p14="http://schemas.microsoft.com/office/powerpoint/2010/main" val="2663042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 BioSentinel FSW is not starting from</a:t>
            </a:r>
            <a:r>
              <a:rPr lang="en-US" baseline="0" dirty="0" smtClean="0"/>
              <a:t> scratch. It is based on an existing NASA Ames FSW Development infrastructure.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8</a:t>
            </a:fld>
            <a:endParaRPr lang="en-US"/>
          </a:p>
        </p:txBody>
      </p:sp>
    </p:spTree>
    <p:extLst>
      <p:ext uri="{BB962C8B-B14F-4D97-AF65-F5344CB8AC3E}">
        <p14:creationId xmlns:p14="http://schemas.microsoft.com/office/powerpoint/2010/main" val="3008020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Lunar Atmosphere and Dust Environment Explorer was considered a </a:t>
            </a:r>
            <a:r>
              <a:rPr lang="en-US" dirty="0" err="1" smtClean="0"/>
              <a:t>smallsat</a:t>
            </a:r>
            <a:r>
              <a:rPr lang="en-US" dirty="0" smtClean="0"/>
              <a:t> at th</a:t>
            </a:r>
            <a:r>
              <a:rPr lang="en-US" dirty="0" smtClean="0"/>
              <a:t>e time.</a:t>
            </a:r>
          </a:p>
          <a:p>
            <a:r>
              <a:rPr lang="en-US" dirty="0" smtClean="0"/>
              <a:t>It was </a:t>
            </a:r>
            <a:r>
              <a:rPr lang="en-US" dirty="0" err="1" smtClean="0"/>
              <a:t>Ame’s</a:t>
            </a:r>
            <a:r>
              <a:rPr lang="en-US" dirty="0" smtClean="0"/>
              <a:t> first </a:t>
            </a:r>
            <a:r>
              <a:rPr lang="en-US" dirty="0"/>
              <a:t> </a:t>
            </a:r>
            <a:r>
              <a:rPr lang="en-US" dirty="0" smtClean="0"/>
              <a:t>time in charge of </a:t>
            </a:r>
            <a:r>
              <a:rPr lang="en-US" dirty="0" smtClean="0"/>
              <a:t>Spacecraft Bus, </a:t>
            </a:r>
            <a:r>
              <a:rPr lang="en-US" baseline="0" dirty="0" smtClean="0"/>
              <a:t>FSW</a:t>
            </a:r>
            <a:r>
              <a:rPr lang="en-US" baseline="0" dirty="0" smtClean="0"/>
              <a:t>, </a:t>
            </a:r>
            <a:r>
              <a:rPr lang="en-US" baseline="0" dirty="0" smtClean="0"/>
              <a:t>I&amp;T</a:t>
            </a:r>
            <a:r>
              <a:rPr lang="en-US" dirty="0" smtClean="0"/>
              <a:t> as well as </a:t>
            </a:r>
            <a:r>
              <a:rPr lang="en-US" baseline="0" dirty="0" smtClean="0"/>
              <a:t>Mission </a:t>
            </a:r>
            <a:r>
              <a:rPr lang="en-US" baseline="0" dirty="0" smtClean="0"/>
              <a:t>Ops </a:t>
            </a:r>
            <a:r>
              <a:rPr lang="en-US" dirty="0" smtClean="0"/>
              <a:t>.</a:t>
            </a:r>
          </a:p>
          <a:p>
            <a:r>
              <a:rPr lang="en-US" baseline="0" dirty="0" smtClean="0"/>
              <a:t>It </a:t>
            </a:r>
            <a:r>
              <a:rPr lang="en-US" baseline="0" dirty="0" smtClean="0"/>
              <a:t>was a huge success.</a:t>
            </a:r>
          </a:p>
          <a:p>
            <a:r>
              <a:rPr lang="en-US" baseline="0" dirty="0" smtClean="0"/>
              <a:t>The FSW was on-time, on-budget and </a:t>
            </a:r>
            <a:r>
              <a:rPr lang="en-US" baseline="0" dirty="0" smtClean="0"/>
              <a:t>high-quality.</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9</a:t>
            </a:fld>
            <a:endParaRPr lang="en-US"/>
          </a:p>
        </p:txBody>
      </p:sp>
    </p:spTree>
    <p:extLst>
      <p:ext uri="{BB962C8B-B14F-4D97-AF65-F5344CB8AC3E}">
        <p14:creationId xmlns:p14="http://schemas.microsoft.com/office/powerpoint/2010/main" val="1840399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CAST Lab at Ames has generalized the Lunar Atmospheric and Dust Environment</a:t>
            </a:r>
            <a:r>
              <a:rPr lang="en-US" baseline="0" dirty="0" smtClean="0"/>
              <a:t> Explorer FSW Infrastructure for use by other projects.</a:t>
            </a:r>
          </a:p>
          <a:p>
            <a:r>
              <a:rPr lang="en-US" baseline="0" dirty="0" smtClean="0"/>
              <a:t>People in the CAST Lab may be working multiple projects using the same tools and </a:t>
            </a:r>
            <a:r>
              <a:rPr lang="en-US" baseline="0" dirty="0" smtClean="0"/>
              <a:t>framework</a:t>
            </a:r>
            <a:r>
              <a:rPr lang="en-US" dirty="0"/>
              <a:t> </a:t>
            </a:r>
            <a:r>
              <a:rPr lang="en-US" dirty="0" smtClean="0"/>
              <a:t>on all of them.</a:t>
            </a:r>
            <a:endParaRPr lang="en-US" baseline="0" dirty="0" smtClean="0"/>
          </a:p>
        </p:txBody>
      </p:sp>
      <p:sp>
        <p:nvSpPr>
          <p:cNvPr id="4" name="Slide Number Placeholder 3"/>
          <p:cNvSpPr>
            <a:spLocks noGrp="1"/>
          </p:cNvSpPr>
          <p:nvPr>
            <p:ph type="sldNum" sz="quarter" idx="10"/>
          </p:nvPr>
        </p:nvSpPr>
        <p:spPr/>
        <p:txBody>
          <a:bodyPr/>
          <a:lstStyle/>
          <a:p>
            <a:fld id="{67C67493-043D-4B73-8345-4A18E60B0D0E}" type="slidenum">
              <a:rPr lang="en-US" smtClean="0"/>
              <a:t>10</a:t>
            </a:fld>
            <a:endParaRPr lang="en-US"/>
          </a:p>
        </p:txBody>
      </p:sp>
    </p:spTree>
    <p:extLst>
      <p:ext uri="{BB962C8B-B14F-4D97-AF65-F5344CB8AC3E}">
        <p14:creationId xmlns:p14="http://schemas.microsoft.com/office/powerpoint/2010/main" val="144333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CAST provided a Model-Based (Simulink) Approach integrated with a Loosely-Coupled and layered framework. </a:t>
            </a:r>
            <a:endParaRPr lang="en-US" baseline="0" dirty="0" smtClean="0"/>
          </a:p>
          <a:p>
            <a:r>
              <a:rPr lang="en-US" dirty="0"/>
              <a:t>These aspects will be covered in more detail later</a:t>
            </a:r>
            <a:r>
              <a:rPr lang="en-US" dirty="0" smtClean="0"/>
              <a:t>.</a:t>
            </a:r>
            <a:endParaRPr lang="en-US" baseline="0" dirty="0" smtClean="0"/>
          </a:p>
          <a:p>
            <a:r>
              <a:rPr lang="en-US" dirty="0" smtClean="0"/>
              <a:t>In particular, we </a:t>
            </a:r>
            <a:r>
              <a:rPr lang="en-US" dirty="0"/>
              <a:t>will focus </a:t>
            </a:r>
            <a:r>
              <a:rPr lang="en-US" dirty="0" smtClean="0"/>
              <a:t>on </a:t>
            </a:r>
            <a:r>
              <a:rPr lang="en-US" dirty="0"/>
              <a:t>the Device Abstraction/Virtualization </a:t>
            </a:r>
            <a:r>
              <a:rPr lang="en-US" dirty="0" smtClean="0"/>
              <a:t>aspect </a:t>
            </a:r>
            <a:r>
              <a:rPr lang="en-US" dirty="0"/>
              <a:t>and how that helps us develop and integrate FSW before hardware is available</a:t>
            </a:r>
            <a:r>
              <a:rPr lang="en-US" dirty="0" smtClean="0"/>
              <a:t>.</a:t>
            </a:r>
            <a:endParaRPr lang="en-US" baseline="0" dirty="0" smtClean="0"/>
          </a:p>
        </p:txBody>
      </p:sp>
      <p:sp>
        <p:nvSpPr>
          <p:cNvPr id="4" name="Slide Number Placeholder 3"/>
          <p:cNvSpPr>
            <a:spLocks noGrp="1"/>
          </p:cNvSpPr>
          <p:nvPr>
            <p:ph type="sldNum" sz="quarter" idx="10"/>
          </p:nvPr>
        </p:nvSpPr>
        <p:spPr/>
        <p:txBody>
          <a:bodyPr/>
          <a:lstStyle/>
          <a:p>
            <a:fld id="{67C67493-043D-4B73-8345-4A18E60B0D0E}" type="slidenum">
              <a:rPr lang="en-US" smtClean="0"/>
              <a:t>11</a:t>
            </a:fld>
            <a:endParaRPr lang="en-US"/>
          </a:p>
        </p:txBody>
      </p:sp>
    </p:spTree>
    <p:extLst>
      <p:ext uri="{BB962C8B-B14F-4D97-AF65-F5344CB8AC3E}">
        <p14:creationId xmlns:p14="http://schemas.microsoft.com/office/powerpoint/2010/main" val="698943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CAST framework was developed </a:t>
            </a:r>
            <a:r>
              <a:rPr lang="en-US" dirty="0" smtClean="0"/>
              <a:t>based  up</a:t>
            </a:r>
            <a:r>
              <a:rPr lang="en-US" baseline="0" dirty="0" smtClean="0"/>
              <a:t>on the guiding</a:t>
            </a:r>
            <a:r>
              <a:rPr lang="en-US" dirty="0" smtClean="0"/>
              <a:t> principles of </a:t>
            </a:r>
            <a:r>
              <a:rPr lang="en-US" baseline="0" dirty="0" smtClean="0"/>
              <a:t>intelligent </a:t>
            </a:r>
            <a:r>
              <a:rPr lang="en-US" baseline="0" dirty="0" smtClean="0"/>
              <a:t>re-use and early, evolving </a:t>
            </a:r>
            <a:r>
              <a:rPr lang="en-US" baseline="0" dirty="0" smtClean="0"/>
              <a:t>test-beds. These</a:t>
            </a:r>
            <a:r>
              <a:rPr lang="en-US" dirty="0" smtClean="0"/>
              <a:t> quotes reflect </a:t>
            </a:r>
            <a:r>
              <a:rPr lang="en-US" baseline="0" dirty="0" smtClean="0"/>
              <a:t> the CAST culture</a:t>
            </a:r>
            <a:r>
              <a:rPr lang="en-US" baseline="0" dirty="0" smtClean="0"/>
              <a:t>.</a:t>
            </a:r>
          </a:p>
        </p:txBody>
      </p:sp>
      <p:sp>
        <p:nvSpPr>
          <p:cNvPr id="4" name="Slide Number Placeholder 3"/>
          <p:cNvSpPr>
            <a:spLocks noGrp="1"/>
          </p:cNvSpPr>
          <p:nvPr>
            <p:ph type="sldNum" sz="quarter" idx="10"/>
          </p:nvPr>
        </p:nvSpPr>
        <p:spPr/>
        <p:txBody>
          <a:bodyPr/>
          <a:lstStyle/>
          <a:p>
            <a:fld id="{67C67493-043D-4B73-8345-4A18E60B0D0E}" type="slidenum">
              <a:rPr lang="en-US" smtClean="0"/>
              <a:t>12</a:t>
            </a:fld>
            <a:endParaRPr lang="en-US"/>
          </a:p>
        </p:txBody>
      </p:sp>
    </p:spTree>
    <p:extLst>
      <p:ext uri="{BB962C8B-B14F-4D97-AF65-F5344CB8AC3E}">
        <p14:creationId xmlns:p14="http://schemas.microsoft.com/office/powerpoint/2010/main" val="144333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t>
            </a:r>
            <a:r>
              <a:rPr lang="en-US" dirty="0" smtClean="0"/>
              <a:t>is some CAST nomenclature used for an evolving testbed approach.</a:t>
            </a:r>
          </a:p>
          <a:p>
            <a:r>
              <a:rPr lang="en-US" dirty="0" smtClean="0"/>
              <a:t>WSIM is a closed loop Simulink simulation of FSW and Plant that includes H/W models and environment dynamics) C&amp;DH is modeled mostly as delays and wires. It is great for detailed debugging of control systems.</a:t>
            </a:r>
          </a:p>
          <a:p>
            <a:r>
              <a:rPr lang="en-US" dirty="0" smtClean="0"/>
              <a:t>PIL – FSW and Plant are </a:t>
            </a:r>
            <a:r>
              <a:rPr lang="en-US" dirty="0" err="1" smtClean="0"/>
              <a:t>autooded</a:t>
            </a:r>
            <a:r>
              <a:rPr lang="en-US" dirty="0" smtClean="0"/>
              <a:t> to realtime processors separate processors and connected via non-flight hardware interfaces. Typically, ethernet is used. The data interfaces are </a:t>
            </a:r>
            <a:r>
              <a:rPr lang="en-US" dirty="0" err="1" smtClean="0"/>
              <a:t>realisting</a:t>
            </a:r>
            <a:endParaRPr lang="en-US" dirty="0" smtClean="0"/>
          </a:p>
          <a:p>
            <a:r>
              <a:rPr lang="en-US" dirty="0" smtClean="0"/>
              <a:t>The HIL is</a:t>
            </a:r>
            <a:r>
              <a:rPr lang="en-US" dirty="0" smtClean="0"/>
              <a:t> </a:t>
            </a:r>
            <a:r>
              <a:rPr lang="en-US" dirty="0"/>
              <a:t>s</a:t>
            </a:r>
            <a:r>
              <a:rPr lang="en-US" dirty="0" smtClean="0"/>
              <a:t>ame as the PIL, except the FSW/Plan </a:t>
            </a:r>
            <a:r>
              <a:rPr lang="en-US" dirty="0" smtClean="0"/>
              <a:t>H/W interfaces are flight-like. </a:t>
            </a:r>
            <a:endParaRPr lang="en-US" dirty="0" smtClean="0"/>
          </a:p>
          <a:p>
            <a:endParaRPr lang="en-US" dirty="0" smtClean="0"/>
          </a:p>
          <a:p>
            <a:r>
              <a:rPr lang="en-US" dirty="0" smtClean="0"/>
              <a:t>None</a:t>
            </a:r>
            <a:r>
              <a:rPr lang="en-US" baseline="0" dirty="0" smtClean="0"/>
              <a:t> </a:t>
            </a:r>
            <a:r>
              <a:rPr lang="en-US" baseline="0" dirty="0" smtClean="0"/>
              <a:t>of the realtime targets require specific build-time compilation of FSW; configured at run-time.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13</a:t>
            </a:fld>
            <a:endParaRPr lang="en-US"/>
          </a:p>
        </p:txBody>
      </p:sp>
    </p:spTree>
    <p:extLst>
      <p:ext uri="{BB962C8B-B14F-4D97-AF65-F5344CB8AC3E}">
        <p14:creationId xmlns:p14="http://schemas.microsoft.com/office/powerpoint/2010/main" val="169733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import CAST </a:t>
            </a:r>
            <a:r>
              <a:rPr lang="en-US" dirty="0" smtClean="0"/>
              <a:t>infrastructure product </a:t>
            </a:r>
            <a:r>
              <a:rPr lang="en-US" dirty="0" smtClean="0"/>
              <a:t>is the</a:t>
            </a:r>
            <a:r>
              <a:rPr lang="en-US" baseline="0" dirty="0" smtClean="0"/>
              <a:t> </a:t>
            </a:r>
            <a:r>
              <a:rPr lang="en-US" dirty="0" smtClean="0"/>
              <a:t>SCIMI</a:t>
            </a:r>
            <a:r>
              <a:rPr lang="en-US" dirty="0" smtClean="0"/>
              <a:t>.</a:t>
            </a:r>
          </a:p>
          <a:p>
            <a:r>
              <a:rPr lang="en-US" dirty="0" smtClean="0"/>
              <a:t> </a:t>
            </a:r>
            <a:r>
              <a:rPr lang="en-US" dirty="0" smtClean="0"/>
              <a:t>It is a non-mission-specific</a:t>
            </a:r>
            <a:r>
              <a:rPr lang="en-US" baseline="0" dirty="0" smtClean="0"/>
              <a:t> Relation Database Schema and set of extraction tools.</a:t>
            </a:r>
          </a:p>
          <a:p>
            <a:r>
              <a:rPr lang="en-US" baseline="0" dirty="0" smtClean="0"/>
              <a:t>The driving use case was for internal and external interface </a:t>
            </a:r>
            <a:r>
              <a:rPr lang="en-US" baseline="0" dirty="0" smtClean="0"/>
              <a:t>definitions</a:t>
            </a:r>
            <a:r>
              <a:rPr lang="en-US" dirty="0" smtClean="0"/>
              <a:t>; including space/ground tlm/cmd interfaces.</a:t>
            </a:r>
            <a:endParaRPr lang="en-US" baseline="0" dirty="0" smtClean="0"/>
          </a:p>
          <a:p>
            <a:r>
              <a:rPr lang="en-US" baseline="0" dirty="0" smtClean="0"/>
              <a:t>Eliminates </a:t>
            </a:r>
            <a:r>
              <a:rPr lang="en-US" baseline="0" dirty="0" smtClean="0"/>
              <a:t>data redundancy by auto-generating products from a common source.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14</a:t>
            </a:fld>
            <a:endParaRPr lang="en-US"/>
          </a:p>
        </p:txBody>
      </p:sp>
    </p:spTree>
    <p:extLst>
      <p:ext uri="{BB962C8B-B14F-4D97-AF65-F5344CB8AC3E}">
        <p14:creationId xmlns:p14="http://schemas.microsoft.com/office/powerpoint/2010/main" val="3411617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to the CAST Model-Based Approach is the Simulink</a:t>
            </a:r>
            <a:r>
              <a:rPr lang="en-US" baseline="0" dirty="0" smtClean="0"/>
              <a:t> Closed-Loop Model that is in the center of the development process</a:t>
            </a:r>
          </a:p>
          <a:p>
            <a:r>
              <a:rPr lang="en-US" baseline="0" dirty="0" smtClean="0"/>
              <a:t>The Mission. The SCIMI generates interface code (for example the interface between State Estimator and ACS, or the Star Tracker and the State Estimator)</a:t>
            </a:r>
          </a:p>
          <a:p>
            <a:r>
              <a:rPr lang="en-US" baseline="0" dirty="0" smtClean="0"/>
              <a:t>Code from the Sim and FSW is auto-generated from the Simulink model subsystems and targeted to processors in the PIL and HIL test-beds</a:t>
            </a:r>
          </a:p>
          <a:p>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15</a:t>
            </a:fld>
            <a:endParaRPr lang="en-US"/>
          </a:p>
        </p:txBody>
      </p:sp>
    </p:spTree>
    <p:extLst>
      <p:ext uri="{BB962C8B-B14F-4D97-AF65-F5344CB8AC3E}">
        <p14:creationId xmlns:p14="http://schemas.microsoft.com/office/powerpoint/2010/main" val="3047014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Core Flight Executive provides a loosely-coupled app-based executive and software bus for communication between apps.</a:t>
            </a:r>
          </a:p>
          <a:p>
            <a:r>
              <a:rPr lang="en-US" baseline="0" dirty="0" smtClean="0"/>
              <a:t> Apps can be developed in parallel and easily stubbed out to facilitate Early integration of components.</a:t>
            </a:r>
            <a:endParaRPr lang="en-US" dirty="0"/>
          </a:p>
        </p:txBody>
      </p:sp>
      <p:sp>
        <p:nvSpPr>
          <p:cNvPr id="4" name="Slide Number Placeholder 3"/>
          <p:cNvSpPr>
            <a:spLocks noGrp="1"/>
          </p:cNvSpPr>
          <p:nvPr>
            <p:ph type="sldNum" sz="quarter" idx="10"/>
          </p:nvPr>
        </p:nvSpPr>
        <p:spPr/>
        <p:txBody>
          <a:bodyPr/>
          <a:lstStyle/>
          <a:p>
            <a:fld id="{12A851A8-C4FF-4391-920F-83151C4B7FA8}" type="slidenum">
              <a:rPr lang="en-US" smtClean="0"/>
              <a:pPr/>
              <a:t>16</a:t>
            </a:fld>
            <a:endParaRPr lang="en-US"/>
          </a:p>
        </p:txBody>
      </p:sp>
    </p:spTree>
    <p:extLst>
      <p:ext uri="{BB962C8B-B14F-4D97-AF65-F5344CB8AC3E}">
        <p14:creationId xmlns:p14="http://schemas.microsoft.com/office/powerpoint/2010/main" val="2692413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CFS layering allows 100% re-use of the middle</a:t>
            </a:r>
            <a:r>
              <a:rPr lang="en-US" baseline="0" dirty="0" smtClean="0"/>
              <a:t> layers. </a:t>
            </a:r>
            <a:endParaRPr lang="en-US" baseline="0" dirty="0" smtClean="0"/>
          </a:p>
          <a:p>
            <a:r>
              <a:rPr lang="en-US" baseline="0" dirty="0" smtClean="0"/>
              <a:t>Only </a:t>
            </a:r>
            <a:r>
              <a:rPr lang="en-US" baseline="0" dirty="0" smtClean="0"/>
              <a:t>the Apps on top and HW on the bottom are mission specific.</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17</a:t>
            </a:fld>
            <a:endParaRPr lang="en-US"/>
          </a:p>
        </p:txBody>
      </p:sp>
    </p:spTree>
    <p:extLst>
      <p:ext uri="{BB962C8B-B14F-4D97-AF65-F5344CB8AC3E}">
        <p14:creationId xmlns:p14="http://schemas.microsoft.com/office/powerpoint/2010/main" val="937567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 key CAST technology is the Simulink Interface Layer.</a:t>
            </a:r>
            <a:endParaRPr lang="en-US" baseline="0" dirty="0" smtClean="0"/>
          </a:p>
          <a:p>
            <a:r>
              <a:rPr lang="en-US" baseline="0" dirty="0" smtClean="0"/>
              <a:t>This effectively marries Model-Based Development with the Loosely-Coupled app-based cFE framework.</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18</a:t>
            </a:fld>
            <a:endParaRPr lang="en-US"/>
          </a:p>
        </p:txBody>
      </p:sp>
    </p:spTree>
    <p:extLst>
      <p:ext uri="{BB962C8B-B14F-4D97-AF65-F5344CB8AC3E}">
        <p14:creationId xmlns:p14="http://schemas.microsoft.com/office/powerpoint/2010/main" val="697567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 the BioSentinel Model-Based, Loosely-Coupled FSW architecture looks like:</a:t>
            </a:r>
            <a:endParaRPr lang="en-US" dirty="0" smtClean="0"/>
          </a:p>
          <a:p>
            <a:r>
              <a:rPr lang="en-US" dirty="0" smtClean="0"/>
              <a:t>Notice</a:t>
            </a:r>
            <a:r>
              <a:rPr lang="en-US" baseline="0" dirty="0" smtClean="0"/>
              <a:t> that most of the apps are re-used </a:t>
            </a:r>
            <a:r>
              <a:rPr lang="en-US" baseline="0" dirty="0" err="1" smtClean="0"/>
              <a:t>cFS</a:t>
            </a:r>
            <a:r>
              <a:rPr lang="en-US" baseline="0" dirty="0" smtClean="0"/>
              <a:t> (blue) and the algorithmic code is generated from Simulink (yellow) The HWIO is mission </a:t>
            </a:r>
            <a:r>
              <a:rPr lang="en-US" baseline="0" dirty="0" smtClean="0"/>
              <a:t>specific</a:t>
            </a:r>
          </a:p>
          <a:p>
            <a:r>
              <a:rPr lang="en-US" dirty="0" smtClean="0"/>
              <a:t>We will take a closer look at the HWIO ….</a:t>
            </a:r>
            <a:endParaRPr lang="en-US" baseline="0" dirty="0" smtClean="0"/>
          </a:p>
        </p:txBody>
      </p:sp>
      <p:sp>
        <p:nvSpPr>
          <p:cNvPr id="4" name="Slide Number Placeholder 3"/>
          <p:cNvSpPr>
            <a:spLocks noGrp="1"/>
          </p:cNvSpPr>
          <p:nvPr>
            <p:ph type="sldNum" sz="quarter" idx="10"/>
          </p:nvPr>
        </p:nvSpPr>
        <p:spPr/>
        <p:txBody>
          <a:bodyPr/>
          <a:lstStyle/>
          <a:p>
            <a:fld id="{67C67493-043D-4B73-8345-4A18E60B0D0E}" type="slidenum">
              <a:rPr lang="en-US" smtClean="0"/>
              <a:t>19</a:t>
            </a:fld>
            <a:endParaRPr lang="en-US"/>
          </a:p>
        </p:txBody>
      </p:sp>
    </p:spTree>
    <p:extLst>
      <p:ext uri="{BB962C8B-B14F-4D97-AF65-F5344CB8AC3E}">
        <p14:creationId xmlns:p14="http://schemas.microsoft.com/office/powerpoint/2010/main" val="1761641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HWIO apps provide a</a:t>
            </a:r>
            <a:r>
              <a:rPr lang="en-US" baseline="0" dirty="0" smtClean="0"/>
              <a:t> virtualized interface to the algorithmic cFE apps. For example, the XACTIO app extracts sensor data from the BCT XACT unit and places it on the Software Bus for use by the State Estimator and XACTIO subscribes to do reaction wheel command produced by ACS </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20</a:t>
            </a:fld>
            <a:endParaRPr lang="en-US"/>
          </a:p>
        </p:txBody>
      </p:sp>
    </p:spTree>
    <p:extLst>
      <p:ext uri="{BB962C8B-B14F-4D97-AF65-F5344CB8AC3E}">
        <p14:creationId xmlns:p14="http://schemas.microsoft.com/office/powerpoint/2010/main" val="214666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bottom layer of the Device Virtualization</a:t>
            </a:r>
            <a:r>
              <a:rPr lang="en-US" baseline="0" dirty="0" smtClean="0"/>
              <a:t> layer is the </a:t>
            </a:r>
            <a:r>
              <a:rPr lang="en-US" baseline="0" dirty="0" err="1" smtClean="0"/>
              <a:t>Posix</a:t>
            </a:r>
            <a:r>
              <a:rPr lang="en-US" baseline="0" dirty="0" smtClean="0"/>
              <a:t> File I/O layer – This software remains the same whether you are talking to real or simulated hardware.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21</a:t>
            </a:fld>
            <a:endParaRPr lang="en-US"/>
          </a:p>
        </p:txBody>
      </p:sp>
    </p:spTree>
    <p:extLst>
      <p:ext uri="{BB962C8B-B14F-4D97-AF65-F5344CB8AC3E}">
        <p14:creationId xmlns:p14="http://schemas.microsoft.com/office/powerpoint/2010/main" val="681396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err="1" smtClean="0"/>
              <a:t>Posix</a:t>
            </a:r>
            <a:r>
              <a:rPr lang="en-US" baseline="0" dirty="0" smtClean="0"/>
              <a:t> File I/O layer allows HWIO apps to be developed with a lower fidelity device interface </a:t>
            </a:r>
            <a:r>
              <a:rPr lang="en-US" baseline="0" dirty="0" smtClean="0"/>
              <a:t> and </a:t>
            </a:r>
            <a:r>
              <a:rPr lang="en-US" baseline="0" smtClean="0"/>
              <a:t>simulated</a:t>
            </a:r>
            <a:r>
              <a:rPr lang="en-US" smtClean="0"/>
              <a:t> hardware</a:t>
            </a:r>
            <a:r>
              <a:rPr lang="en-US" baseline="0" smtClean="0"/>
              <a:t>.</a:t>
            </a:r>
            <a:endParaRPr lang="en-US" baseline="0" dirty="0" smtClean="0"/>
          </a:p>
          <a:p>
            <a:r>
              <a:rPr lang="en-US" baseline="0" dirty="0" smtClean="0"/>
              <a:t>For example, instead of accessing a SpaceWire card, an Ethernet Card is used. When the SpaceWire card arrives, only the Device Driver code needs to change, not the HWIO app.</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22</a:t>
            </a:fld>
            <a:endParaRPr lang="en-US"/>
          </a:p>
        </p:txBody>
      </p:sp>
    </p:spTree>
    <p:extLst>
      <p:ext uri="{BB962C8B-B14F-4D97-AF65-F5344CB8AC3E}">
        <p14:creationId xmlns:p14="http://schemas.microsoft.com/office/powerpoint/2010/main" val="3386150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HWIO can be developed before H/W devices arrive, because the way it accesses the device is abstracted in the </a:t>
            </a:r>
            <a:r>
              <a:rPr lang="en-US" dirty="0" err="1" smtClean="0"/>
              <a:t>Posix</a:t>
            </a:r>
            <a:r>
              <a:rPr lang="en-US" dirty="0" smtClean="0"/>
              <a:t> I/O Layer</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23</a:t>
            </a:fld>
            <a:endParaRPr lang="en-US"/>
          </a:p>
        </p:txBody>
      </p:sp>
    </p:spTree>
    <p:extLst>
      <p:ext uri="{BB962C8B-B14F-4D97-AF65-F5344CB8AC3E}">
        <p14:creationId xmlns:p14="http://schemas.microsoft.com/office/powerpoint/2010/main" val="4086400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 BioSentinel FSW is not starting from</a:t>
            </a:r>
            <a:r>
              <a:rPr lang="en-US" baseline="0" dirty="0" smtClean="0"/>
              <a:t> scratch. It is based on an existing NASA Ames FSW Development infrastructure.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24</a:t>
            </a:fld>
            <a:endParaRPr lang="en-US"/>
          </a:p>
        </p:txBody>
      </p:sp>
    </p:spTree>
    <p:extLst>
      <p:ext uri="{BB962C8B-B14F-4D97-AF65-F5344CB8AC3E}">
        <p14:creationId xmlns:p14="http://schemas.microsoft.com/office/powerpoint/2010/main" val="3008020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SPI</a:t>
            </a:r>
            <a:r>
              <a:rPr lang="en-US" baseline="0" dirty="0" smtClean="0"/>
              <a:t> protocol at the HWIO layer tested to Simulation based upon Interface Control Documentation</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25</a:t>
            </a:fld>
            <a:endParaRPr lang="en-US"/>
          </a:p>
        </p:txBody>
      </p:sp>
    </p:spTree>
    <p:extLst>
      <p:ext uri="{BB962C8B-B14F-4D97-AF65-F5344CB8AC3E}">
        <p14:creationId xmlns:p14="http://schemas.microsoft.com/office/powerpoint/2010/main" val="3386150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to PIL configuration, but the telemetry and commanding use</a:t>
            </a:r>
            <a:r>
              <a:rPr lang="en-US" baseline="0" dirty="0" smtClean="0"/>
              <a:t> the RS422 transport; because the ethernet port is not exposed for TVAC</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26</a:t>
            </a:fld>
            <a:endParaRPr lang="en-US"/>
          </a:p>
        </p:txBody>
      </p:sp>
    </p:spTree>
    <p:extLst>
      <p:ext uri="{BB962C8B-B14F-4D97-AF65-F5344CB8AC3E}">
        <p14:creationId xmlns:p14="http://schemas.microsoft.com/office/powerpoint/2010/main" val="3386150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SPI</a:t>
            </a:r>
            <a:r>
              <a:rPr lang="en-US" baseline="0" dirty="0" smtClean="0"/>
              <a:t> Device Drivers tested against Hi Fidelity H/W Simulation.</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27</a:t>
            </a:fld>
            <a:endParaRPr lang="en-US"/>
          </a:p>
        </p:txBody>
      </p:sp>
    </p:spTree>
    <p:extLst>
      <p:ext uri="{BB962C8B-B14F-4D97-AF65-F5344CB8AC3E}">
        <p14:creationId xmlns:p14="http://schemas.microsoft.com/office/powerpoint/2010/main" val="3386150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testing between the real</a:t>
            </a:r>
            <a:r>
              <a:rPr lang="en-US" baseline="0" dirty="0" smtClean="0"/>
              <a:t> C&amp;DH and Iris Transponder Device.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28</a:t>
            </a:fld>
            <a:endParaRPr lang="en-US"/>
          </a:p>
        </p:txBody>
      </p:sp>
    </p:spTree>
    <p:extLst>
      <p:ext uri="{BB962C8B-B14F-4D97-AF65-F5344CB8AC3E}">
        <p14:creationId xmlns:p14="http://schemas.microsoft.com/office/powerpoint/2010/main" val="3386150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 BioSentinel FSW is not starting from</a:t>
            </a:r>
            <a:r>
              <a:rPr lang="en-US" baseline="0" dirty="0" smtClean="0"/>
              <a:t> scratch. It is based on an existing NASA Ames FSW Development infrastructure.</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29</a:t>
            </a:fld>
            <a:endParaRPr lang="en-US"/>
          </a:p>
        </p:txBody>
      </p:sp>
    </p:spTree>
    <p:extLst>
      <p:ext uri="{BB962C8B-B14F-4D97-AF65-F5344CB8AC3E}">
        <p14:creationId xmlns:p14="http://schemas.microsoft.com/office/powerpoint/2010/main" val="3008020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similar,</a:t>
            </a:r>
            <a:r>
              <a:rPr lang="en-US" baseline="0" dirty="0" smtClean="0"/>
              <a:t> but more complex evolution for the SpaceWire-to-Serial IXC Hardware ….</a:t>
            </a:r>
          </a:p>
          <a:p>
            <a:r>
              <a:rPr lang="en-US" baseline="0" dirty="0" smtClean="0"/>
              <a:t>UDP is used for PIL testing… cFE apps, including HWIO Apps are the same as flight…. Only the device driver implementation changes.</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30</a:t>
            </a:fld>
            <a:endParaRPr lang="en-US"/>
          </a:p>
        </p:txBody>
      </p:sp>
    </p:spTree>
    <p:extLst>
      <p:ext uri="{BB962C8B-B14F-4D97-AF65-F5344CB8AC3E}">
        <p14:creationId xmlns:p14="http://schemas.microsoft.com/office/powerpoint/2010/main" val="3820466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a:t>
            </a:r>
            <a:r>
              <a:rPr lang="en-US" baseline="0" dirty="0" smtClean="0"/>
              <a:t> testing against real external device EDUs….. All cFE Apps and HWIO apps are exactly the same as flight.</a:t>
            </a:r>
          </a:p>
          <a:p>
            <a:r>
              <a:rPr lang="en-US" baseline="0" dirty="0" smtClean="0"/>
              <a:t>The device driver is </a:t>
            </a:r>
            <a:r>
              <a:rPr lang="en-US" baseline="0" dirty="0" err="1" smtClean="0"/>
              <a:t>implmented</a:t>
            </a:r>
            <a:r>
              <a:rPr lang="en-US" baseline="0" dirty="0" smtClean="0"/>
              <a:t> for UART I/O. Instead of some custom GSE to test the EDUs, the FSW is used.</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31</a:t>
            </a:fld>
            <a:endParaRPr lang="en-US"/>
          </a:p>
        </p:txBody>
      </p:sp>
    </p:spTree>
    <p:extLst>
      <p:ext uri="{BB962C8B-B14F-4D97-AF65-F5344CB8AC3E}">
        <p14:creationId xmlns:p14="http://schemas.microsoft.com/office/powerpoint/2010/main" val="3916212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HIL tests all flight software and flight interfaces</a:t>
            </a:r>
            <a:r>
              <a:rPr lang="en-US" baseline="0" dirty="0" smtClean="0"/>
              <a:t> (including flight SpaceWire device drivers)</a:t>
            </a:r>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32</a:t>
            </a:fld>
            <a:endParaRPr lang="en-US"/>
          </a:p>
        </p:txBody>
      </p:sp>
    </p:spTree>
    <p:extLst>
      <p:ext uri="{BB962C8B-B14F-4D97-AF65-F5344CB8AC3E}">
        <p14:creationId xmlns:p14="http://schemas.microsoft.com/office/powerpoint/2010/main" val="1028504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Flight Configuration is the same as the HIL, except the physical cables</a:t>
            </a:r>
            <a:r>
              <a:rPr lang="en-US" baseline="0" dirty="0" smtClean="0"/>
              <a:t> will be shorter.</a:t>
            </a:r>
            <a:endParaRPr lang="en-US" dirty="0" smtClean="0"/>
          </a:p>
          <a:p>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33</a:t>
            </a:fld>
            <a:endParaRPr lang="en-US"/>
          </a:p>
        </p:txBody>
      </p:sp>
    </p:spTree>
    <p:extLst>
      <p:ext uri="{BB962C8B-B14F-4D97-AF65-F5344CB8AC3E}">
        <p14:creationId xmlns:p14="http://schemas.microsoft.com/office/powerpoint/2010/main" val="3917397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34</a:t>
            </a:fld>
            <a:endParaRPr lang="en-US"/>
          </a:p>
        </p:txBody>
      </p:sp>
    </p:spTree>
    <p:extLst>
      <p:ext uri="{BB962C8B-B14F-4D97-AF65-F5344CB8AC3E}">
        <p14:creationId xmlns:p14="http://schemas.microsoft.com/office/powerpoint/2010/main" val="1524325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35</a:t>
            </a:fld>
            <a:endParaRPr lang="en-US"/>
          </a:p>
        </p:txBody>
      </p:sp>
    </p:spTree>
    <p:extLst>
      <p:ext uri="{BB962C8B-B14F-4D97-AF65-F5344CB8AC3E}">
        <p14:creationId xmlns:p14="http://schemas.microsoft.com/office/powerpoint/2010/main" val="1941072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36</a:t>
            </a:fld>
            <a:endParaRPr lang="en-US"/>
          </a:p>
        </p:txBody>
      </p:sp>
    </p:spTree>
    <p:extLst>
      <p:ext uri="{BB962C8B-B14F-4D97-AF65-F5344CB8AC3E}">
        <p14:creationId xmlns:p14="http://schemas.microsoft.com/office/powerpoint/2010/main" val="15495961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37</a:t>
            </a:fld>
            <a:endParaRPr lang="en-US"/>
          </a:p>
        </p:txBody>
      </p:sp>
    </p:spTree>
    <p:extLst>
      <p:ext uri="{BB962C8B-B14F-4D97-AF65-F5344CB8AC3E}">
        <p14:creationId xmlns:p14="http://schemas.microsoft.com/office/powerpoint/2010/main" val="2669043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38</a:t>
            </a:fld>
            <a:endParaRPr lang="en-US"/>
          </a:p>
        </p:txBody>
      </p:sp>
    </p:spTree>
    <p:extLst>
      <p:ext uri="{BB962C8B-B14F-4D97-AF65-F5344CB8AC3E}">
        <p14:creationId xmlns:p14="http://schemas.microsoft.com/office/powerpoint/2010/main" val="3377271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39</a:t>
            </a:fld>
            <a:endParaRPr lang="en-US"/>
          </a:p>
        </p:txBody>
      </p:sp>
    </p:spTree>
    <p:extLst>
      <p:ext uri="{BB962C8B-B14F-4D97-AF65-F5344CB8AC3E}">
        <p14:creationId xmlns:p14="http://schemas.microsoft.com/office/powerpoint/2010/main" val="6938781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dirty="0" smtClean="0">
                <a:ea typeface="ＭＳ Ｐゴシック" charset="-128"/>
              </a:rPr>
              <a:t>These </a:t>
            </a:r>
            <a:r>
              <a:rPr lang="en-US" altLang="en-US" sz="1800" dirty="0">
                <a:ea typeface="ＭＳ Ｐゴシック" charset="-128"/>
              </a:rPr>
              <a:t>HWIO apps implement protocols for talking to </a:t>
            </a:r>
            <a:r>
              <a:rPr lang="en-US" altLang="en-US" sz="1800" dirty="0" smtClean="0">
                <a:ea typeface="ＭＳ Ｐゴシック" charset="-128"/>
              </a:rPr>
              <a:t>Sensors,  Actuators,  </a:t>
            </a:r>
            <a:r>
              <a:rPr lang="en-US" altLang="en-US" sz="1800" dirty="0">
                <a:ea typeface="ＭＳ Ｐゴシック" charset="-128"/>
              </a:rPr>
              <a:t>Payloads and Communication Devices.</a:t>
            </a:r>
          </a:p>
          <a:p>
            <a:r>
              <a:rPr lang="en-US" altLang="en-US" sz="1800" dirty="0">
                <a:ea typeface="ＭＳ Ｐゴシック" charset="-128"/>
              </a:rPr>
              <a:t>They </a:t>
            </a:r>
            <a:r>
              <a:rPr lang="en-US" altLang="en-US" sz="1800" dirty="0" smtClean="0">
                <a:ea typeface="ＭＳ Ｐゴシック" charset="-128"/>
              </a:rPr>
              <a:t>may implement </a:t>
            </a:r>
            <a:r>
              <a:rPr lang="en-US" altLang="en-US" sz="1800" dirty="0">
                <a:ea typeface="ＭＳ Ｐゴシック" charset="-128"/>
              </a:rPr>
              <a:t>protocols such as </a:t>
            </a:r>
            <a:r>
              <a:rPr lang="en-US" altLang="en-US" sz="1800" dirty="0" smtClean="0">
                <a:ea typeface="ＭＳ Ｐゴシック" charset="-128"/>
              </a:rPr>
              <a:t>SLP,  </a:t>
            </a:r>
            <a:r>
              <a:rPr lang="en-US" altLang="en-US" sz="1800" dirty="0">
                <a:ea typeface="ＭＳ Ｐゴシック" charset="-128"/>
              </a:rPr>
              <a:t>CCSDS Packet Utilization Standard and </a:t>
            </a:r>
          </a:p>
          <a:p>
            <a:r>
              <a:rPr lang="en-US" altLang="en-US" sz="1800" dirty="0">
                <a:ea typeface="ＭＳ Ｐゴシック" charset="-128"/>
              </a:rPr>
              <a:t>other </a:t>
            </a:r>
            <a:r>
              <a:rPr lang="en-US" altLang="en-US" sz="1800" dirty="0" smtClean="0">
                <a:ea typeface="ＭＳ Ｐゴシック" charset="-128"/>
              </a:rPr>
              <a:t>custom protocols</a:t>
            </a:r>
            <a:r>
              <a:rPr lang="en-US" altLang="en-US" sz="1800" dirty="0">
                <a:ea typeface="ＭＳ Ｐゴシック" charset="-128"/>
              </a:rPr>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41</a:t>
            </a:fld>
            <a:endParaRPr lang="en-US"/>
          </a:p>
        </p:txBody>
      </p:sp>
    </p:spTree>
    <p:extLst>
      <p:ext uri="{BB962C8B-B14F-4D97-AF65-F5344CB8AC3E}">
        <p14:creationId xmlns:p14="http://schemas.microsoft.com/office/powerpoint/2010/main" val="2116690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42</a:t>
            </a:fld>
            <a:endParaRPr lang="en-US"/>
          </a:p>
        </p:txBody>
      </p:sp>
    </p:spTree>
    <p:extLst>
      <p:ext uri="{BB962C8B-B14F-4D97-AF65-F5344CB8AC3E}">
        <p14:creationId xmlns:p14="http://schemas.microsoft.com/office/powerpoint/2010/main" val="29962023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43</a:t>
            </a:fld>
            <a:endParaRPr lang="en-US"/>
          </a:p>
        </p:txBody>
      </p:sp>
    </p:spTree>
    <p:extLst>
      <p:ext uri="{BB962C8B-B14F-4D97-AF65-F5344CB8AC3E}">
        <p14:creationId xmlns:p14="http://schemas.microsoft.com/office/powerpoint/2010/main" val="3196495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a typeface="ＭＳ Ｐゴシック" charset="0"/>
              <a:cs typeface="ＭＳ Ｐゴシック"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8265C8C-FD7D-6945-BE5B-FC682AD68D41}" type="slidenum">
              <a:rPr lang="en-US" sz="1200"/>
              <a:pPr/>
              <a:t>44</a:t>
            </a:fld>
            <a:endParaRPr lang="en-US" sz="1200"/>
          </a:p>
        </p:txBody>
      </p:sp>
    </p:spTree>
    <p:extLst>
      <p:ext uri="{BB962C8B-B14F-4D97-AF65-F5344CB8AC3E}">
        <p14:creationId xmlns:p14="http://schemas.microsoft.com/office/powerpoint/2010/main" val="16169010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45</a:t>
            </a:fld>
            <a:endParaRPr lang="en-US"/>
          </a:p>
        </p:txBody>
      </p:sp>
    </p:spTree>
    <p:extLst>
      <p:ext uri="{BB962C8B-B14F-4D97-AF65-F5344CB8AC3E}">
        <p14:creationId xmlns:p14="http://schemas.microsoft.com/office/powerpoint/2010/main" val="141813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C67493-043D-4B73-8345-4A18E60B0D0E}" type="slidenum">
              <a:rPr lang="en-US" smtClean="0"/>
              <a:t>46</a:t>
            </a:fld>
            <a:endParaRPr lang="en-US"/>
          </a:p>
        </p:txBody>
      </p:sp>
    </p:spTree>
    <p:extLst>
      <p:ext uri="{BB962C8B-B14F-4D97-AF65-F5344CB8AC3E}">
        <p14:creationId xmlns:p14="http://schemas.microsoft.com/office/powerpoint/2010/main" val="14330677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ln/>
        </p:spPr>
      </p:sp>
      <p:sp>
        <p:nvSpPr>
          <p:cNvPr id="22531" name="Notes Placeholder 2"/>
          <p:cNvSpPr>
            <a:spLocks noGrp="1"/>
          </p:cNvSpPr>
          <p:nvPr>
            <p:ph type="body" idx="1"/>
          </p:nvPr>
        </p:nvSpPr>
        <p:spPr>
          <a:noFill/>
          <a:ln/>
        </p:spPr>
        <p:txBody>
          <a:bodyPr/>
          <a:lstStyle/>
          <a:p>
            <a:pPr eaLnBrk="1" hangingPunct="1"/>
            <a:r>
              <a:rPr lang="en-US" dirty="0" smtClean="0"/>
              <a:t>Missions focus on the mission applications, framework</a:t>
            </a:r>
            <a:r>
              <a:rPr lang="en-US" baseline="0" dirty="0" smtClean="0"/>
              <a:t> and common applications are configured for the mission and 100% reused.</a:t>
            </a:r>
            <a:endParaRPr lang="en-US" dirty="0" smtClean="0"/>
          </a:p>
        </p:txBody>
      </p:sp>
      <p:sp>
        <p:nvSpPr>
          <p:cNvPr id="22532" name="Slide Number Placeholder 3"/>
          <p:cNvSpPr>
            <a:spLocks noGrp="1"/>
          </p:cNvSpPr>
          <p:nvPr>
            <p:ph type="sldNum" sz="quarter" idx="5"/>
          </p:nvPr>
        </p:nvSpPr>
        <p:spPr>
          <a:noFill/>
        </p:spPr>
        <p:txBody>
          <a:bodyPr/>
          <a:lstStyle/>
          <a:p>
            <a:fld id="{3C21C792-D9B8-4218-A364-E7C113D9209A}" type="slidenum">
              <a:rPr lang="en-US"/>
              <a:pPr/>
              <a:t>47</a:t>
            </a:fld>
            <a:endParaRPr lang="en-US"/>
          </a:p>
        </p:txBody>
      </p:sp>
    </p:spTree>
    <p:extLst>
      <p:ext uri="{BB962C8B-B14F-4D97-AF65-F5344CB8AC3E}">
        <p14:creationId xmlns:p14="http://schemas.microsoft.com/office/powerpoint/2010/main" val="41896733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CFS provides a re-usable executive</a:t>
            </a:r>
            <a:r>
              <a:rPr lang="en-US" baseline="0" dirty="0" smtClean="0"/>
              <a:t> and publish-subscribe communication layer in the core</a:t>
            </a:r>
            <a:endParaRPr lang="en-US" dirty="0"/>
          </a:p>
        </p:txBody>
      </p:sp>
      <p:sp>
        <p:nvSpPr>
          <p:cNvPr id="4" name="Slide Number Placeholder 3"/>
          <p:cNvSpPr>
            <a:spLocks noGrp="1"/>
          </p:cNvSpPr>
          <p:nvPr>
            <p:ph type="sldNum" sz="quarter" idx="10"/>
          </p:nvPr>
        </p:nvSpPr>
        <p:spPr/>
        <p:txBody>
          <a:bodyPr/>
          <a:lstStyle/>
          <a:p>
            <a:pPr>
              <a:defRPr/>
            </a:pPr>
            <a:fld id="{9230DA5F-1913-9446-82C7-73054FF9C998}" type="slidenum">
              <a:rPr lang="en-US" smtClean="0"/>
              <a:pPr>
                <a:defRPr/>
              </a:pPr>
              <a:t>48</a:t>
            </a:fld>
            <a:endParaRPr lang="en-US"/>
          </a:p>
        </p:txBody>
      </p:sp>
    </p:spTree>
    <p:extLst>
      <p:ext uri="{BB962C8B-B14F-4D97-AF65-F5344CB8AC3E}">
        <p14:creationId xmlns:p14="http://schemas.microsoft.com/office/powerpoint/2010/main" val="3438765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a:ea typeface="ＭＳ Ｐゴシック" pitchFamily="34" charset="-128"/>
              </a:rPr>
              <a:t>ITOS Ground System Scripts used in the Simulink Workstation Simulation Environment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a:ea typeface="ＭＳ Ｐゴシック" pitchFamily="34" charset="-128"/>
              </a:rPr>
              <a:t>Integrates with Tlm/Cmd System</a:t>
            </a:r>
          </a:p>
          <a:p>
            <a:r>
              <a:rPr lang="en-US" altLang="en-US" sz="1800">
                <a:ea typeface="ＭＳ Ｐゴシック" pitchFamily="34" charset="-128"/>
              </a:rPr>
              <a:t>Testbed for Application layer and tool-chain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a:ea typeface="ＭＳ Ｐゴシック" pitchFamily="34" charset="-128"/>
              </a:rPr>
              <a:t>Ground System interfaces with FSW through Flight Avionics boards</a:t>
            </a:r>
          </a:p>
          <a:p>
            <a:r>
              <a:rPr lang="en-US" altLang="en-US" sz="1800">
                <a:ea typeface="ＭＳ Ｐゴシック" pitchFamily="34" charset="-128"/>
              </a:rPr>
              <a:t>Ground System interfaces with Simulation over ethernet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a:ea typeface="ＭＳ Ｐゴシック" pitchFamily="34" charset="-128"/>
              </a:rPr>
              <a:t>Also, very important for early integration are  hybrid PIL/HIL systems:</a:t>
            </a:r>
          </a:p>
          <a:p>
            <a:r>
              <a:rPr lang="en-US" altLang="en-US" sz="1800">
                <a:ea typeface="ＭＳ Ｐゴシック" pitchFamily="34" charset="-128"/>
              </a:rPr>
              <a:t>Affectionately called “PHIL” of sometimes “mini-HIL”.</a:t>
            </a:r>
          </a:p>
          <a:p>
            <a:r>
              <a:rPr lang="en-US" altLang="en-US" sz="1800">
                <a:ea typeface="ＭＳ Ｐゴシック" pitchFamily="34" charset="-128"/>
              </a:rPr>
              <a:t>Here we have a flight-processor, network card and a subset of avionics I/O boards.</a:t>
            </a:r>
          </a:p>
          <a:p>
            <a:r>
              <a:rPr lang="en-US" altLang="en-US" sz="1800">
                <a:ea typeface="ＭＳ Ｐゴシック" pitchFamily="34" charset="-128"/>
              </a:rPr>
              <a:t>In this instance, the power and propulsion boards are not present.</a:t>
            </a:r>
          </a:p>
          <a:p>
            <a:r>
              <a:rPr lang="en-US" altLang="en-US" sz="1800">
                <a:ea typeface="ＭＳ Ｐゴシック" pitchFamily="34" charset="-128"/>
              </a:rPr>
              <a:t>Instead, the internal FSW message to those boards are transported directly to the Sim via ethernet.</a:t>
            </a:r>
          </a:p>
          <a:p>
            <a:r>
              <a:rPr lang="en-US" altLang="en-US" sz="1800">
                <a:ea typeface="ＭＳ Ｐゴシック" pitchFamily="34" charset="-128"/>
              </a:rPr>
              <a:t>The messages that would have controlled them are sent directly to the Sim over ethernet.</a:t>
            </a:r>
          </a:p>
          <a:p>
            <a:r>
              <a:rPr lang="en-US" altLang="en-US" sz="1800">
                <a:ea typeface="ＭＳ Ｐゴシック" pitchFamily="34" charset="-128"/>
              </a:rPr>
              <a:t>In the example of turning on a device, the internal SACI message now goes to a Sim HWIO app.</a:t>
            </a:r>
          </a:p>
          <a:p>
            <a:r>
              <a:rPr lang="en-US" altLang="en-US" sz="1800">
                <a:ea typeface="ＭＳ Ｐゴシック" pitchFamily="34" charset="-128"/>
              </a:rPr>
              <a:t>The Sim HWIO interprets the SACI message in order to generate the Sim S/W Bus Message for the EPS Sim.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C67493-043D-4B73-8345-4A18E60B0D0E}" type="slidenum">
              <a:rPr lang="en-US" smtClean="0"/>
              <a:t>53</a:t>
            </a:fld>
            <a:endParaRPr lang="en-US"/>
          </a:p>
        </p:txBody>
      </p:sp>
    </p:spTree>
    <p:extLst>
      <p:ext uri="{BB962C8B-B14F-4D97-AF65-F5344CB8AC3E}">
        <p14:creationId xmlns:p14="http://schemas.microsoft.com/office/powerpoint/2010/main" val="1139815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65052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9521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97674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31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2043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9731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4047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200900" y="1524000"/>
            <a:ext cx="19431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1524000"/>
            <a:ext cx="56769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0614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639254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7013" cy="3976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4963"/>
            <a:ext cx="4038600" cy="3976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38116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71600" y="1524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371600" y="2438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7" name="Rectangle 13"/>
          <p:cNvSpPr>
            <a:spLocks noChangeArrowheads="1"/>
          </p:cNvSpPr>
          <p:nvPr/>
        </p:nvSpPr>
        <p:spPr bwMode="auto">
          <a:xfrm>
            <a:off x="3492500" y="6588125"/>
            <a:ext cx="5600700" cy="244475"/>
          </a:xfrm>
          <a:prstGeom prst="rect">
            <a:avLst/>
          </a:prstGeom>
          <a:noFill/>
          <a:ln w="9525">
            <a:noFill/>
            <a:miter lim="800000"/>
            <a:headEnd/>
            <a:tailEnd/>
          </a:ln>
          <a:effectLst/>
        </p:spPr>
        <p:txBody>
          <a:bodyPr>
            <a:spAutoFit/>
          </a:bodyPr>
          <a:lstStyle/>
          <a:p>
            <a:pPr algn="r">
              <a:defRPr/>
            </a:pPr>
            <a:r>
              <a:rPr lang="en-US" altLang="en-US" sz="1000">
                <a:solidFill>
                  <a:schemeClr val="accent2"/>
                </a:solidFill>
                <a:effectLst>
                  <a:outerShdw blurRad="38100" dist="38100" dir="2700000" algn="tl">
                    <a:srgbClr val="C0C0C0"/>
                  </a:outerShdw>
                </a:effectLst>
                <a:latin typeface="AGaramond" charset="0"/>
              </a:rPr>
              <a:t>Administratively Controlled Information</a:t>
            </a:r>
            <a:endParaRPr lang="en-US" altLang="en-US" sz="1000">
              <a:solidFill>
                <a:schemeClr val="accent2"/>
              </a:solidFill>
              <a:latin typeface="AGaramond" charset="0"/>
            </a:endParaRPr>
          </a:p>
        </p:txBody>
      </p:sp>
      <p:pic>
        <p:nvPicPr>
          <p:cNvPr id="1029" name="Picture 9" descr="Brighter3.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381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rtl="0" eaLnBrk="0" fontAlgn="base" hangingPunct="0">
        <a:spcBef>
          <a:spcPct val="0"/>
        </a:spcBef>
        <a:spcAft>
          <a:spcPct val="0"/>
        </a:spcAft>
        <a:defRPr sz="3100">
          <a:solidFill>
            <a:srgbClr val="333399"/>
          </a:solidFill>
          <a:latin typeface="+mj-lt"/>
          <a:ea typeface="MS PGothic" pitchFamily="34" charset="-128"/>
          <a:cs typeface="ＭＳ Ｐゴシック" charset="-128"/>
        </a:defRPr>
      </a:lvl1pPr>
      <a:lvl2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2pPr>
      <a:lvl3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3pPr>
      <a:lvl4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4pPr>
      <a:lvl5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5pPr>
      <a:lvl6pPr marL="457200" algn="l" rtl="0" eaLnBrk="0" fontAlgn="base" hangingPunct="0">
        <a:spcBef>
          <a:spcPct val="0"/>
        </a:spcBef>
        <a:spcAft>
          <a:spcPct val="0"/>
        </a:spcAft>
        <a:defRPr sz="3100">
          <a:solidFill>
            <a:srgbClr val="333399"/>
          </a:solidFill>
          <a:latin typeface="Helvetica" charset="0"/>
        </a:defRPr>
      </a:lvl6pPr>
      <a:lvl7pPr marL="914400" algn="l" rtl="0" eaLnBrk="0" fontAlgn="base" hangingPunct="0">
        <a:spcBef>
          <a:spcPct val="0"/>
        </a:spcBef>
        <a:spcAft>
          <a:spcPct val="0"/>
        </a:spcAft>
        <a:defRPr sz="3100">
          <a:solidFill>
            <a:srgbClr val="333399"/>
          </a:solidFill>
          <a:latin typeface="Helvetica" charset="0"/>
        </a:defRPr>
      </a:lvl7pPr>
      <a:lvl8pPr marL="1371600" algn="l" rtl="0" eaLnBrk="0" fontAlgn="base" hangingPunct="0">
        <a:spcBef>
          <a:spcPct val="0"/>
        </a:spcBef>
        <a:spcAft>
          <a:spcPct val="0"/>
        </a:spcAft>
        <a:defRPr sz="3100">
          <a:solidFill>
            <a:srgbClr val="333399"/>
          </a:solidFill>
          <a:latin typeface="Helvetica" charset="0"/>
        </a:defRPr>
      </a:lvl8pPr>
      <a:lvl9pPr marL="1828800" algn="l" rtl="0" eaLnBrk="0" fontAlgn="base" hangingPunct="0">
        <a:spcBef>
          <a:spcPct val="0"/>
        </a:spcBef>
        <a:spcAft>
          <a:spcPct val="0"/>
        </a:spcAft>
        <a:defRPr sz="3100">
          <a:solidFill>
            <a:srgbClr val="333399"/>
          </a:solidFill>
          <a:latin typeface="Helvetica" charset="0"/>
        </a:defRPr>
      </a:lvl9pPr>
    </p:titleStyle>
    <p:body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flightsoftware.jhuapl.edu/files/2014/Presentations/Day-3/Session-4/2-FSW-14-DANILO_VIAZZO.pp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flightsoftware.jhuapl.edu/files/2013/talks/FSW-13-TALKS/FSW-13-GUNDY-BURLET.ppt" TargetMode="External"/><Relationship Id="rId5" Type="http://schemas.openxmlformats.org/officeDocument/2006/relationships/hyperlink" Target="http://ieeexplore.ieee.org/document/7119109/" TargetMode="Externa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flightsoftware.jhuapl.edu/files/2011/FSW11_Forman.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flightsoftware.jhuapl.edu/files/FSW09_Gundy-Burlet.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533400"/>
            <a:ext cx="9144000" cy="6324600"/>
          </a:xfrm>
          <a:prstGeom prst="rect">
            <a:avLst/>
          </a:prstGeom>
        </p:spPr>
      </p:pic>
      <p:sp>
        <p:nvSpPr>
          <p:cNvPr id="5" name="Rectangle 4"/>
          <p:cNvSpPr/>
          <p:nvPr/>
        </p:nvSpPr>
        <p:spPr>
          <a:xfrm>
            <a:off x="0" y="1"/>
            <a:ext cx="9144000" cy="136012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4560711" y="3786158"/>
            <a:ext cx="184666"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1" u="none" strike="noStrike" kern="0" cap="none" spc="0" normalizeH="0" baseline="0" noProof="0" dirty="0" smtClean="0">
              <a:ln>
                <a:noFill/>
              </a:ln>
              <a:solidFill>
                <a:sysClr val="window" lastClr="FFFFFF"/>
              </a:solidFill>
              <a:effectLst>
                <a:outerShdw blurRad="50800" dist="38100" dir="2700000">
                  <a:srgbClr val="000000">
                    <a:alpha val="43000"/>
                  </a:srgbClr>
                </a:out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1" u="none" strike="noStrike" kern="0" cap="none" spc="0" normalizeH="0" baseline="0" noProof="0" dirty="0" smtClean="0">
              <a:ln>
                <a:noFill/>
              </a:ln>
              <a:solidFill>
                <a:sysClr val="window" lastClr="FFFFFF"/>
              </a:solidFill>
              <a:effectLst>
                <a:outerShdw blurRad="50800" dist="38100" dir="2700000">
                  <a:srgbClr val="000000">
                    <a:alpha val="43000"/>
                  </a:srgbClr>
                </a:outerShdw>
              </a:effectLst>
              <a:uLnTx/>
              <a:uFillTx/>
            </a:endParaRPr>
          </a:p>
        </p:txBody>
      </p:sp>
      <p:sp>
        <p:nvSpPr>
          <p:cNvPr id="10" name="Title 1"/>
          <p:cNvSpPr txBox="1">
            <a:spLocks/>
          </p:cNvSpPr>
          <p:nvPr/>
        </p:nvSpPr>
        <p:spPr>
          <a:xfrm>
            <a:off x="457200" y="274638"/>
            <a:ext cx="8229600" cy="81965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a:solidFill>
                  <a:srgbClr val="333399"/>
                </a:solidFill>
                <a:latin typeface="+mj-lt"/>
                <a:ea typeface="+mj-ea"/>
                <a:cs typeface="+mj-cs"/>
              </a:defRPr>
            </a:lvl1pPr>
          </a:lstStyle>
          <a:p>
            <a:endParaRPr lang="en-US" sz="1600" dirty="0">
              <a:solidFill>
                <a:schemeClr val="bg1"/>
              </a:solidFill>
            </a:endParaRPr>
          </a:p>
        </p:txBody>
      </p:sp>
      <p:sp>
        <p:nvSpPr>
          <p:cNvPr id="9" name="TextBox 8"/>
          <p:cNvSpPr txBox="1"/>
          <p:nvPr/>
        </p:nvSpPr>
        <p:spPr>
          <a:xfrm>
            <a:off x="93851" y="5536214"/>
            <a:ext cx="8776061" cy="1554272"/>
          </a:xfrm>
          <a:prstGeom prst="rect">
            <a:avLst/>
          </a:prstGeom>
          <a:noFill/>
          <a:effectLst/>
        </p:spPr>
        <p:txBody>
          <a:bodyPr wrap="square" rtlCol="0">
            <a:spAutoFit/>
          </a:bodyPr>
          <a:lstStyle/>
          <a:p>
            <a:pPr>
              <a:spcAft>
                <a:spcPts val="600"/>
              </a:spcAft>
            </a:pPr>
            <a:r>
              <a:rPr lang="en-US" sz="2000" i="1" dirty="0" smtClean="0">
                <a:effectLst>
                  <a:outerShdw blurRad="38100" dist="38100" dir="2700000" algn="tl">
                    <a:srgbClr val="000000">
                      <a:alpha val="43137"/>
                    </a:srgbClr>
                  </a:outerShdw>
                </a:effectLst>
              </a:rPr>
              <a:t>Douglas Forman</a:t>
            </a:r>
          </a:p>
          <a:p>
            <a:pPr>
              <a:spcAft>
                <a:spcPts val="600"/>
              </a:spcAft>
            </a:pPr>
            <a:r>
              <a:rPr lang="en-US" sz="2000" i="1" dirty="0" smtClean="0">
                <a:effectLst>
                  <a:outerShdw blurRad="38100" dist="38100" dir="2700000" algn="tl">
                    <a:srgbClr val="000000">
                      <a:alpha val="43137"/>
                    </a:srgbClr>
                  </a:outerShdw>
                </a:effectLst>
              </a:rPr>
              <a:t>Intelligent Systems Division</a:t>
            </a:r>
          </a:p>
          <a:p>
            <a:pPr>
              <a:spcAft>
                <a:spcPts val="600"/>
              </a:spcAft>
            </a:pPr>
            <a:r>
              <a:rPr lang="en-US" sz="2000" i="1" dirty="0" smtClean="0">
                <a:effectLst>
                  <a:outerShdw blurRad="38100" dist="38100" dir="2700000" algn="tl">
                    <a:srgbClr val="000000">
                      <a:alpha val="43137"/>
                    </a:srgbClr>
                  </a:outerShdw>
                </a:effectLst>
              </a:rPr>
              <a:t>NASA Ames Research Center</a:t>
            </a:r>
            <a:endParaRPr lang="en-US" sz="2000" i="1" dirty="0">
              <a:effectLst>
                <a:outerShdw blurRad="38100" dist="38100" dir="2700000" algn="tl">
                  <a:srgbClr val="000000">
                    <a:alpha val="43137"/>
                  </a:srgbClr>
                </a:outerShdw>
              </a:effectLst>
            </a:endParaRPr>
          </a:p>
          <a:p>
            <a:pPr>
              <a:spcAft>
                <a:spcPts val="600"/>
              </a:spcAft>
            </a:pPr>
            <a:endParaRPr lang="en-US" sz="2000" b="1" i="1" dirty="0" smtClean="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172679" y="136715"/>
            <a:ext cx="8776061" cy="1723549"/>
          </a:xfrm>
          <a:prstGeom prst="rect">
            <a:avLst/>
          </a:prstGeom>
          <a:noFill/>
          <a:effectLst/>
        </p:spPr>
        <p:txBody>
          <a:bodyPr wrap="square" rtlCol="0">
            <a:spAutoFit/>
          </a:bodyPr>
          <a:lstStyle/>
          <a:p>
            <a:pPr algn="ctr">
              <a:spcAft>
                <a:spcPts val="600"/>
              </a:spcAft>
            </a:pPr>
            <a:r>
              <a:rPr lang="en-US" sz="2800" b="1" i="1" dirty="0" smtClean="0">
                <a:solidFill>
                  <a:schemeClr val="bg1"/>
                </a:solidFill>
              </a:rPr>
              <a:t>Flexible Flight Software Facilitating Evolving Devices and Interfaces</a:t>
            </a:r>
          </a:p>
          <a:p>
            <a:pPr algn="ctr">
              <a:spcAft>
                <a:spcPts val="600"/>
              </a:spcAft>
            </a:pPr>
            <a:r>
              <a:rPr lang="en-US" sz="2000" b="1" i="1" dirty="0" smtClean="0">
                <a:solidFill>
                  <a:schemeClr val="bg1"/>
                </a:solidFill>
              </a:rPr>
              <a:t>May 2, 2017</a:t>
            </a:r>
          </a:p>
          <a:p>
            <a:pPr algn="ctr">
              <a:spcAft>
                <a:spcPts val="600"/>
              </a:spcAft>
            </a:pPr>
            <a:r>
              <a:rPr lang="en-US" sz="2000" b="1" i="1" smtClean="0">
                <a:solidFill>
                  <a:schemeClr val="bg1"/>
                </a:solidFill>
                <a:effectLst>
                  <a:outerShdw blurRad="38100" dist="38100" dir="2700000" algn="tl">
                    <a:srgbClr val="000000">
                      <a:alpha val="43137"/>
                    </a:srgbClr>
                  </a:outerShdw>
                </a:effectLst>
              </a:rPr>
              <a:t>V4e</a:t>
            </a:r>
            <a:endParaRPr lang="en-US" sz="1600" b="1" i="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91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066800"/>
            <a:ext cx="7772400" cy="762000"/>
          </a:xfrm>
        </p:spPr>
        <p:txBody>
          <a:bodyPr/>
          <a:lstStyle/>
          <a:p>
            <a:r>
              <a:rPr lang="en-US" dirty="0" smtClean="0"/>
              <a:t>Outline</a:t>
            </a:r>
            <a:endParaRPr lang="en-US" dirty="0"/>
          </a:p>
        </p:txBody>
      </p:sp>
      <p:sp>
        <p:nvSpPr>
          <p:cNvPr id="3" name="Content Placeholder 2"/>
          <p:cNvSpPr>
            <a:spLocks noGrp="1"/>
          </p:cNvSpPr>
          <p:nvPr>
            <p:ph idx="1"/>
          </p:nvPr>
        </p:nvSpPr>
        <p:spPr>
          <a:xfrm>
            <a:off x="1219200" y="1676400"/>
            <a:ext cx="7772400" cy="4648200"/>
          </a:xfrm>
        </p:spPr>
        <p:txBody>
          <a:bodyPr/>
          <a:lstStyle/>
          <a:p>
            <a:pPr marL="457200" indent="-457200">
              <a:buFont typeface="Arial" panose="020B0604020202020204" pitchFamily="34" charset="0"/>
              <a:buChar char="•"/>
            </a:pPr>
            <a:r>
              <a:rPr lang="en-US" sz="3200" dirty="0" smtClean="0"/>
              <a:t>BioSentinel FSW Overview</a:t>
            </a:r>
          </a:p>
          <a:p>
            <a:pPr>
              <a:buFont typeface="Arial" panose="020B0604020202020204" pitchFamily="34" charset="0"/>
              <a:buChar char="•"/>
            </a:pPr>
            <a:r>
              <a:rPr lang="en-US" sz="3200" dirty="0" smtClean="0"/>
              <a:t>BioSentinel H/W Availability Challenge</a:t>
            </a:r>
          </a:p>
          <a:p>
            <a:pPr>
              <a:buFont typeface="Arial" panose="020B0604020202020204" pitchFamily="34" charset="0"/>
              <a:buChar char="•"/>
            </a:pPr>
            <a:r>
              <a:rPr lang="en-US" sz="3200" dirty="0" smtClean="0"/>
              <a:t>NASA </a:t>
            </a:r>
            <a:r>
              <a:rPr lang="en-US" sz="3200" dirty="0"/>
              <a:t>Ames </a:t>
            </a:r>
            <a:r>
              <a:rPr lang="en-US" sz="3200" dirty="0" smtClean="0"/>
              <a:t>FSW Infrastructure</a:t>
            </a:r>
          </a:p>
          <a:p>
            <a:pPr>
              <a:buFont typeface="Arial" panose="020B0604020202020204" pitchFamily="34" charset="0"/>
              <a:buChar char="•"/>
            </a:pPr>
            <a:r>
              <a:rPr lang="en-US" sz="3200" dirty="0" smtClean="0"/>
              <a:t>BioSentinel Specific Solutions</a:t>
            </a:r>
          </a:p>
          <a:p>
            <a:pPr lvl="1">
              <a:buFont typeface="Arial" panose="020B0604020202020204" pitchFamily="34" charset="0"/>
              <a:buChar char="•"/>
            </a:pPr>
            <a:r>
              <a:rPr lang="en-US" sz="2800" dirty="0" smtClean="0"/>
              <a:t>Iris Transponder FSW Evolution</a:t>
            </a:r>
          </a:p>
          <a:p>
            <a:pPr lvl="1">
              <a:buFont typeface="Arial" panose="020B0604020202020204" pitchFamily="34" charset="0"/>
              <a:buChar char="•"/>
            </a:pPr>
            <a:r>
              <a:rPr lang="en-US" sz="2800" dirty="0"/>
              <a:t>C&amp;DH Interface eXtension Card (IXC) </a:t>
            </a:r>
            <a:r>
              <a:rPr lang="en-US" sz="2800" dirty="0" err="1"/>
              <a:t>Spacewire</a:t>
            </a:r>
            <a:r>
              <a:rPr lang="en-US" sz="2800" dirty="0"/>
              <a:t>-to-Serial FSW </a:t>
            </a:r>
            <a:r>
              <a:rPr lang="en-US" sz="2800" dirty="0" smtClean="0"/>
              <a:t>Evolution</a:t>
            </a:r>
          </a:p>
        </p:txBody>
      </p:sp>
    </p:spTree>
    <p:extLst>
      <p:ext uri="{BB962C8B-B14F-4D97-AF65-F5344CB8AC3E}">
        <p14:creationId xmlns:p14="http://schemas.microsoft.com/office/powerpoint/2010/main" val="344177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7772400" cy="1143000"/>
          </a:xfrm>
        </p:spPr>
        <p:txBody>
          <a:bodyPr/>
          <a:lstStyle/>
          <a:p>
            <a:pPr algn="ctr"/>
            <a:r>
              <a:rPr lang="en-US" dirty="0" smtClean="0"/>
              <a:t>BioSentinel FSW Overview</a:t>
            </a:r>
            <a:endParaRPr lang="en-US" dirty="0"/>
          </a:p>
        </p:txBody>
      </p:sp>
    </p:spTree>
    <p:extLst>
      <p:ext uri="{BB962C8B-B14F-4D97-AF65-F5344CB8AC3E}">
        <p14:creationId xmlns:p14="http://schemas.microsoft.com/office/powerpoint/2010/main" val="2948356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125678" y="1143000"/>
            <a:ext cx="7065674" cy="434509"/>
          </a:xfrm>
          <a:prstGeom prst="rect">
            <a:avLst/>
          </a:prstGeom>
        </p:spPr>
        <p:txBody>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lgn="ctr">
              <a:spcBef>
                <a:spcPct val="0"/>
              </a:spcBef>
            </a:pPr>
            <a:r>
              <a:rPr lang="en-US" sz="2400" dirty="0">
                <a:solidFill>
                  <a:srgbClr val="333399"/>
                </a:solidFill>
                <a:latin typeface="+mj-lt"/>
              </a:rPr>
              <a:t>BioSentinel FSW </a:t>
            </a:r>
            <a:r>
              <a:rPr lang="en-US" sz="2400" dirty="0" smtClean="0">
                <a:solidFill>
                  <a:srgbClr val="333399"/>
                </a:solidFill>
                <a:latin typeface="+mj-lt"/>
              </a:rPr>
              <a:t>Driving Requirements</a:t>
            </a:r>
            <a:endParaRPr lang="en-US" sz="2400" dirty="0">
              <a:solidFill>
                <a:srgbClr val="333399"/>
              </a:solidFill>
              <a:latin typeface="+mj-lt"/>
            </a:endParaRPr>
          </a:p>
        </p:txBody>
      </p:sp>
      <p:sp>
        <p:nvSpPr>
          <p:cNvPr id="5" name="Content Placeholder 4"/>
          <p:cNvSpPr>
            <a:spLocks noGrp="1"/>
          </p:cNvSpPr>
          <p:nvPr>
            <p:ph idx="1"/>
          </p:nvPr>
        </p:nvSpPr>
        <p:spPr>
          <a:xfrm>
            <a:off x="127201" y="1600201"/>
            <a:ext cx="7568999" cy="5029199"/>
          </a:xfrm>
        </p:spPr>
        <p:txBody>
          <a:bodyPr>
            <a:normAutofit lnSpcReduction="10000"/>
          </a:bodyPr>
          <a:lstStyle/>
          <a:p>
            <a:pPr marL="285750" indent="-285750">
              <a:buFont typeface="Arial" panose="020B0604020202020204" pitchFamily="34" charset="0"/>
              <a:buChar char="•"/>
            </a:pPr>
            <a:r>
              <a:rPr lang="en-US" dirty="0" smtClean="0"/>
              <a:t>Payload/Science Maintenance</a:t>
            </a:r>
          </a:p>
          <a:p>
            <a:pPr lvl="2"/>
            <a:r>
              <a:rPr lang="en-US" sz="1200" dirty="0" smtClean="0"/>
              <a:t>PLRD-029 </a:t>
            </a:r>
            <a:r>
              <a:rPr lang="en-US" sz="1200" dirty="0"/>
              <a:t>Science Data, SRD-035 IO Design, PLRD-024 SPE Detection, PLRD-025 SPE Response</a:t>
            </a:r>
          </a:p>
          <a:p>
            <a:pPr>
              <a:buFont typeface="Arial" panose="020B0604020202020204" pitchFamily="34" charset="0"/>
              <a:buChar char="•"/>
            </a:pPr>
            <a:r>
              <a:rPr lang="en-US" dirty="0" smtClean="0"/>
              <a:t>Telemetry </a:t>
            </a:r>
            <a:r>
              <a:rPr lang="en-US" dirty="0"/>
              <a:t>and Commanding (From Ground or Stored Onboard)</a:t>
            </a:r>
          </a:p>
          <a:p>
            <a:pPr lvl="2"/>
            <a:r>
              <a:rPr lang="en-US" sz="1200" dirty="0"/>
              <a:t>SRD-008 Bus Telemetry Service, SRD-009 Payload Telemetry Service, SRD-037 Telemetry Delivery, SRD-038 Telemetry Rate, SRD-039 Command Rate, SRD-031 Command Receipt, SRD-032 SOH Generation, SRD-020 Command Sequencing</a:t>
            </a:r>
            <a:endParaRPr lang="en-US" sz="1200" dirty="0" smtClean="0"/>
          </a:p>
          <a:p>
            <a:pPr>
              <a:buFont typeface="Arial" panose="020B0604020202020204" pitchFamily="34" charset="0"/>
              <a:buChar char="•"/>
            </a:pPr>
            <a:r>
              <a:rPr lang="en-US" dirty="0" smtClean="0"/>
              <a:t>Electrical Power Management and Control</a:t>
            </a:r>
          </a:p>
          <a:p>
            <a:pPr lvl="2"/>
            <a:r>
              <a:rPr lang="en-US" sz="1200" dirty="0" smtClean="0"/>
              <a:t>SRD-026 </a:t>
            </a:r>
            <a:r>
              <a:rPr lang="en-US" sz="1200" dirty="0"/>
              <a:t>Battery Management, SRD-028 Power Distribution, SRD-029 Power </a:t>
            </a:r>
            <a:r>
              <a:rPr lang="en-US" sz="1200" dirty="0" smtClean="0"/>
              <a:t>Generation</a:t>
            </a:r>
            <a:endParaRPr lang="en-US" sz="1200" dirty="0"/>
          </a:p>
          <a:p>
            <a:pPr>
              <a:buFont typeface="Arial" panose="020B0604020202020204" pitchFamily="34" charset="0"/>
              <a:buChar char="•"/>
            </a:pPr>
            <a:r>
              <a:rPr lang="en-US" dirty="0"/>
              <a:t>Thermal </a:t>
            </a:r>
            <a:r>
              <a:rPr lang="en-US" dirty="0" smtClean="0"/>
              <a:t>Monitoring</a:t>
            </a:r>
          </a:p>
          <a:p>
            <a:pPr lvl="2"/>
            <a:r>
              <a:rPr lang="en-US" sz="1200" dirty="0" smtClean="0"/>
              <a:t>SRD-024 Heater Design, SRD-012 Thermal Environments, PLRD-004 Payload Thermal Environment</a:t>
            </a:r>
          </a:p>
          <a:p>
            <a:pPr>
              <a:buFont typeface="Arial" panose="020B0604020202020204" pitchFamily="34" charset="0"/>
              <a:buChar char="•"/>
            </a:pPr>
            <a:r>
              <a:rPr lang="en-US" dirty="0" smtClean="0"/>
              <a:t>Attitude </a:t>
            </a:r>
            <a:r>
              <a:rPr lang="en-US" dirty="0"/>
              <a:t>Control for pointing Solar </a:t>
            </a:r>
            <a:r>
              <a:rPr lang="en-US" dirty="0" smtClean="0"/>
              <a:t>Arrays to </a:t>
            </a:r>
            <a:r>
              <a:rPr lang="en-US" dirty="0"/>
              <a:t>Sun and Antennas to Earth</a:t>
            </a:r>
          </a:p>
          <a:p>
            <a:pPr lvl="2"/>
            <a:r>
              <a:rPr lang="en-US" sz="1200" dirty="0"/>
              <a:t>SRD-019 Stabilization Mode, SRD-021 Momentum Management, SRD-016 Safe Mode Design, SRD-044 Safe Mode Transition </a:t>
            </a:r>
            <a:endParaRPr lang="en-US" sz="1200" dirty="0" smtClean="0"/>
          </a:p>
          <a:p>
            <a:pPr>
              <a:buFont typeface="Arial" panose="020B0604020202020204" pitchFamily="34" charset="0"/>
              <a:buChar char="•"/>
            </a:pPr>
            <a:r>
              <a:rPr lang="en-US" dirty="0" smtClean="0"/>
              <a:t>Operational Requirements</a:t>
            </a:r>
            <a:r>
              <a:rPr lang="en-US" dirty="0"/>
              <a:t> </a:t>
            </a:r>
            <a:r>
              <a:rPr lang="en-US" dirty="0" smtClean="0"/>
              <a:t>and Constraints</a:t>
            </a:r>
          </a:p>
          <a:p>
            <a:pPr lvl="2"/>
            <a:r>
              <a:rPr lang="en-US" sz="1200" dirty="0" smtClean="0"/>
              <a:t>SRD-001 </a:t>
            </a:r>
            <a:r>
              <a:rPr lang="en-US" sz="1200" dirty="0" err="1"/>
              <a:t>Freeflyer</a:t>
            </a:r>
            <a:r>
              <a:rPr lang="en-US" sz="1200" dirty="0"/>
              <a:t> Mission </a:t>
            </a:r>
            <a:r>
              <a:rPr lang="en-US" sz="1200" dirty="0" smtClean="0"/>
              <a:t>Duration, SRD-007 </a:t>
            </a:r>
            <a:r>
              <a:rPr lang="en-US" sz="1200" dirty="0"/>
              <a:t>Electro Magnetic </a:t>
            </a:r>
            <a:r>
              <a:rPr lang="en-US" sz="1200" dirty="0" smtClean="0"/>
              <a:t>Environment, SRD-047 </a:t>
            </a:r>
            <a:r>
              <a:rPr lang="en-US" sz="1200" dirty="0"/>
              <a:t>MET Clock, SRD-040 Boot </a:t>
            </a:r>
            <a:r>
              <a:rPr lang="en-US" sz="1200" dirty="0" smtClean="0"/>
              <a:t>Sequence, </a:t>
            </a:r>
            <a:r>
              <a:rPr lang="en-US" sz="1200" dirty="0"/>
              <a:t>SRD-014 Governing </a:t>
            </a:r>
            <a:r>
              <a:rPr lang="en-US" sz="1200" dirty="0" smtClean="0"/>
              <a:t>Requirements</a:t>
            </a:r>
          </a:p>
          <a:p>
            <a:pPr>
              <a:buFont typeface="Arial" panose="020B0604020202020204" pitchFamily="34" charset="0"/>
              <a:buChar char="•"/>
            </a:pPr>
            <a:r>
              <a:rPr lang="en-US" dirty="0" smtClean="0"/>
              <a:t>Fault Detection and Resolution</a:t>
            </a:r>
            <a:endParaRPr lang="en-US" dirty="0"/>
          </a:p>
          <a:p>
            <a:pPr lvl="2"/>
            <a:r>
              <a:rPr lang="en-US" sz="1200" dirty="0"/>
              <a:t>SRD-043 Fault Management, SRD-017 Fault </a:t>
            </a:r>
            <a:r>
              <a:rPr lang="en-US" sz="1200" dirty="0" smtClean="0"/>
              <a:t>Detection</a:t>
            </a:r>
          </a:p>
        </p:txBody>
      </p:sp>
    </p:spTree>
    <p:extLst>
      <p:ext uri="{BB962C8B-B14F-4D97-AF65-F5344CB8AC3E}">
        <p14:creationId xmlns:p14="http://schemas.microsoft.com/office/powerpoint/2010/main" val="253736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7772400" cy="369097"/>
          </a:xfrm>
        </p:spPr>
        <p:txBody>
          <a:bodyPr/>
          <a:lstStyle/>
          <a:p>
            <a:pPr algn="ctr"/>
            <a:r>
              <a:rPr lang="en-US" sz="1800" dirty="0" smtClean="0"/>
              <a:t>Requirements derived and BioSentinel FSW Components Allocated</a:t>
            </a:r>
            <a:endParaRPr lang="en-US" sz="1800" dirty="0"/>
          </a:p>
        </p:txBody>
      </p:sp>
      <p:sp>
        <p:nvSpPr>
          <p:cNvPr id="4" name="Rectangle 63"/>
          <p:cNvSpPr>
            <a:spLocks noChangeArrowheads="1"/>
          </p:cNvSpPr>
          <p:nvPr/>
        </p:nvSpPr>
        <p:spPr bwMode="auto">
          <a:xfrm>
            <a:off x="228599" y="1359697"/>
            <a:ext cx="8626475" cy="3953666"/>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l">
              <a:defRPr/>
            </a:pPr>
            <a:endParaRPr lang="en-US" sz="2400">
              <a:ea typeface="ＭＳ Ｐゴシック" pitchFamily="31" charset="-128"/>
              <a:cs typeface="+mn-cs"/>
            </a:endParaRPr>
          </a:p>
        </p:txBody>
      </p:sp>
      <p:sp>
        <p:nvSpPr>
          <p:cNvPr id="5" name="Oval 5"/>
          <p:cNvSpPr>
            <a:spLocks noChangeArrowheads="1"/>
          </p:cNvSpPr>
          <p:nvPr/>
        </p:nvSpPr>
        <p:spPr bwMode="auto">
          <a:xfrm>
            <a:off x="1560261" y="1762124"/>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Command </a:t>
            </a:r>
          </a:p>
          <a:p>
            <a:pPr algn="ctr" eaLnBrk="1" hangingPunct="1">
              <a:spcBef>
                <a:spcPct val="0"/>
              </a:spcBef>
              <a:buFontTx/>
              <a:buNone/>
            </a:pPr>
            <a:r>
              <a:rPr lang="en-US" altLang="en-US" sz="1000" dirty="0"/>
              <a:t>&amp; Mode </a:t>
            </a:r>
          </a:p>
          <a:p>
            <a:pPr algn="ctr" eaLnBrk="1" hangingPunct="1">
              <a:spcBef>
                <a:spcPct val="0"/>
              </a:spcBef>
              <a:buFontTx/>
              <a:buNone/>
            </a:pPr>
            <a:r>
              <a:rPr lang="en-US" altLang="en-US" sz="1000" dirty="0"/>
              <a:t>Processor</a:t>
            </a:r>
          </a:p>
        </p:txBody>
      </p:sp>
      <p:sp>
        <p:nvSpPr>
          <p:cNvPr id="6" name="Oval 14"/>
          <p:cNvSpPr>
            <a:spLocks noChangeArrowheads="1"/>
          </p:cNvSpPr>
          <p:nvPr/>
        </p:nvSpPr>
        <p:spPr bwMode="auto">
          <a:xfrm>
            <a:off x="5410200"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Thermal</a:t>
            </a:r>
          </a:p>
          <a:p>
            <a:pPr algn="ctr" eaLnBrk="1" hangingPunct="1">
              <a:spcBef>
                <a:spcPct val="0"/>
              </a:spcBef>
              <a:buFontTx/>
              <a:buNone/>
            </a:pPr>
            <a:r>
              <a:rPr lang="en-US" altLang="en-US" sz="1000" dirty="0"/>
              <a:t>Control</a:t>
            </a:r>
          </a:p>
          <a:p>
            <a:pPr algn="ctr" eaLnBrk="1" hangingPunct="1">
              <a:spcBef>
                <a:spcPct val="0"/>
              </a:spcBef>
              <a:buFontTx/>
              <a:buNone/>
            </a:pPr>
            <a:r>
              <a:rPr lang="en-US" altLang="en-US" sz="1000" dirty="0"/>
              <a:t>System</a:t>
            </a:r>
          </a:p>
        </p:txBody>
      </p:sp>
      <p:sp>
        <p:nvSpPr>
          <p:cNvPr id="7" name="Oval 15"/>
          <p:cNvSpPr>
            <a:spLocks noChangeArrowheads="1"/>
          </p:cNvSpPr>
          <p:nvPr/>
        </p:nvSpPr>
        <p:spPr bwMode="auto">
          <a:xfrm>
            <a:off x="6367463"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Power</a:t>
            </a:r>
          </a:p>
          <a:p>
            <a:pPr algn="ctr" eaLnBrk="1" hangingPunct="1">
              <a:spcBef>
                <a:spcPct val="0"/>
              </a:spcBef>
              <a:buFontTx/>
              <a:buNone/>
            </a:pPr>
            <a:r>
              <a:rPr lang="en-US" altLang="en-US" sz="1000" dirty="0"/>
              <a:t>Control</a:t>
            </a:r>
          </a:p>
          <a:p>
            <a:pPr algn="ctr" eaLnBrk="1" hangingPunct="1">
              <a:spcBef>
                <a:spcPct val="0"/>
              </a:spcBef>
              <a:buFontTx/>
              <a:buNone/>
            </a:pPr>
            <a:r>
              <a:rPr lang="en-US" altLang="en-US" sz="1000" dirty="0"/>
              <a:t>System</a:t>
            </a:r>
          </a:p>
        </p:txBody>
      </p:sp>
      <p:sp>
        <p:nvSpPr>
          <p:cNvPr id="8" name="Oval 16"/>
          <p:cNvSpPr>
            <a:spLocks noChangeArrowheads="1"/>
          </p:cNvSpPr>
          <p:nvPr/>
        </p:nvSpPr>
        <p:spPr bwMode="auto">
          <a:xfrm>
            <a:off x="622300"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Scheduler</a:t>
            </a:r>
          </a:p>
        </p:txBody>
      </p:sp>
      <p:sp>
        <p:nvSpPr>
          <p:cNvPr id="9" name="Oval 17"/>
          <p:cNvSpPr>
            <a:spLocks noChangeArrowheads="1"/>
          </p:cNvSpPr>
          <p:nvPr/>
        </p:nvSpPr>
        <p:spPr bwMode="auto">
          <a:xfrm>
            <a:off x="4489450"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Limit</a:t>
            </a:r>
          </a:p>
          <a:p>
            <a:pPr algn="ctr" eaLnBrk="1" hangingPunct="1">
              <a:spcBef>
                <a:spcPct val="0"/>
              </a:spcBef>
              <a:buFontTx/>
              <a:buNone/>
            </a:pPr>
            <a:r>
              <a:rPr lang="en-US" altLang="en-US" sz="1000" dirty="0"/>
              <a:t>Checker</a:t>
            </a:r>
          </a:p>
        </p:txBody>
      </p:sp>
      <p:sp>
        <p:nvSpPr>
          <p:cNvPr id="10" name="Oval 18"/>
          <p:cNvSpPr>
            <a:spLocks noChangeArrowheads="1"/>
          </p:cNvSpPr>
          <p:nvPr/>
        </p:nvSpPr>
        <p:spPr bwMode="auto">
          <a:xfrm>
            <a:off x="1589088"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Stored</a:t>
            </a:r>
          </a:p>
          <a:p>
            <a:pPr algn="ctr" eaLnBrk="1" hangingPunct="1">
              <a:spcBef>
                <a:spcPct val="0"/>
              </a:spcBef>
              <a:buFontTx/>
              <a:buNone/>
            </a:pPr>
            <a:r>
              <a:rPr lang="en-US" altLang="en-US" sz="1000"/>
              <a:t>Commands</a:t>
            </a:r>
          </a:p>
        </p:txBody>
      </p:sp>
      <p:sp>
        <p:nvSpPr>
          <p:cNvPr id="11" name="Oval 20"/>
          <p:cNvSpPr>
            <a:spLocks noChangeArrowheads="1"/>
          </p:cNvSpPr>
          <p:nvPr/>
        </p:nvSpPr>
        <p:spPr bwMode="auto">
          <a:xfrm>
            <a:off x="2555875"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Memory</a:t>
            </a:r>
          </a:p>
          <a:p>
            <a:pPr algn="ctr" eaLnBrk="1" hangingPunct="1">
              <a:spcBef>
                <a:spcPct val="0"/>
              </a:spcBef>
              <a:buFontTx/>
              <a:buNone/>
            </a:pPr>
            <a:r>
              <a:rPr lang="en-US" altLang="en-US" sz="1000" dirty="0"/>
              <a:t>Manager</a:t>
            </a:r>
          </a:p>
        </p:txBody>
      </p:sp>
      <p:sp>
        <p:nvSpPr>
          <p:cNvPr id="12" name="Oval 21"/>
          <p:cNvSpPr>
            <a:spLocks noChangeArrowheads="1"/>
          </p:cNvSpPr>
          <p:nvPr/>
        </p:nvSpPr>
        <p:spPr bwMode="auto">
          <a:xfrm>
            <a:off x="3522663"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Memory</a:t>
            </a:r>
          </a:p>
          <a:p>
            <a:pPr algn="ctr" eaLnBrk="1" hangingPunct="1">
              <a:spcBef>
                <a:spcPct val="0"/>
              </a:spcBef>
              <a:buFontTx/>
              <a:buNone/>
            </a:pPr>
            <a:r>
              <a:rPr lang="en-US" altLang="en-US" sz="1000" dirty="0"/>
              <a:t>Dwell</a:t>
            </a:r>
          </a:p>
        </p:txBody>
      </p:sp>
      <p:sp>
        <p:nvSpPr>
          <p:cNvPr id="13" name="Oval 22"/>
          <p:cNvSpPr>
            <a:spLocks noChangeArrowheads="1"/>
          </p:cNvSpPr>
          <p:nvPr/>
        </p:nvSpPr>
        <p:spPr bwMode="auto">
          <a:xfrm>
            <a:off x="7391400" y="33321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smtClean="0"/>
              <a:t>Other</a:t>
            </a:r>
          </a:p>
          <a:p>
            <a:pPr algn="ctr" eaLnBrk="1" hangingPunct="1">
              <a:spcBef>
                <a:spcPct val="0"/>
              </a:spcBef>
              <a:buFontTx/>
              <a:buNone/>
            </a:pPr>
            <a:r>
              <a:rPr lang="en-US" altLang="en-US" sz="1000" dirty="0" smtClean="0"/>
              <a:t>Hardware</a:t>
            </a:r>
            <a:endParaRPr lang="en-US" altLang="en-US" sz="1000" dirty="0"/>
          </a:p>
          <a:p>
            <a:pPr algn="ctr" eaLnBrk="1" hangingPunct="1">
              <a:spcBef>
                <a:spcPct val="0"/>
              </a:spcBef>
              <a:buFontTx/>
              <a:buNone/>
            </a:pPr>
            <a:r>
              <a:rPr lang="en-US" altLang="en-US" sz="1000" dirty="0" smtClean="0"/>
              <a:t>I/O</a:t>
            </a:r>
          </a:p>
          <a:p>
            <a:pPr algn="ctr" eaLnBrk="1" hangingPunct="1">
              <a:spcBef>
                <a:spcPct val="0"/>
              </a:spcBef>
              <a:buFontTx/>
              <a:buNone/>
            </a:pPr>
            <a:r>
              <a:rPr lang="en-US" altLang="en-US" sz="1000" dirty="0" smtClean="0"/>
              <a:t>(HWIO)</a:t>
            </a:r>
            <a:endParaRPr lang="en-US" altLang="en-US" sz="1000" dirty="0"/>
          </a:p>
        </p:txBody>
      </p:sp>
      <p:sp>
        <p:nvSpPr>
          <p:cNvPr id="14" name="Oval 23"/>
          <p:cNvSpPr>
            <a:spLocks noChangeArrowheads="1"/>
          </p:cNvSpPr>
          <p:nvPr/>
        </p:nvSpPr>
        <p:spPr bwMode="auto">
          <a:xfrm>
            <a:off x="1085850"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Health &amp;</a:t>
            </a:r>
          </a:p>
          <a:p>
            <a:pPr algn="ctr" eaLnBrk="1" hangingPunct="1">
              <a:spcBef>
                <a:spcPct val="0"/>
              </a:spcBef>
              <a:buFontTx/>
              <a:buNone/>
            </a:pPr>
            <a:r>
              <a:rPr lang="en-US" altLang="en-US" sz="1000" dirty="0"/>
              <a:t>Safety</a:t>
            </a:r>
          </a:p>
        </p:txBody>
      </p:sp>
      <p:sp>
        <p:nvSpPr>
          <p:cNvPr id="15" name="Oval 24"/>
          <p:cNvSpPr>
            <a:spLocks noChangeArrowheads="1"/>
          </p:cNvSpPr>
          <p:nvPr/>
        </p:nvSpPr>
        <p:spPr bwMode="auto">
          <a:xfrm>
            <a:off x="5003800"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Data</a:t>
            </a:r>
          </a:p>
          <a:p>
            <a:pPr algn="ctr" eaLnBrk="1" hangingPunct="1">
              <a:spcBef>
                <a:spcPct val="0"/>
              </a:spcBef>
              <a:buFontTx/>
              <a:buNone/>
            </a:pPr>
            <a:r>
              <a:rPr lang="en-US" altLang="en-US" sz="1000" dirty="0"/>
              <a:t>Storage</a:t>
            </a:r>
          </a:p>
        </p:txBody>
      </p:sp>
      <p:sp>
        <p:nvSpPr>
          <p:cNvPr id="16" name="Oval 25"/>
          <p:cNvSpPr>
            <a:spLocks noChangeArrowheads="1"/>
          </p:cNvSpPr>
          <p:nvPr/>
        </p:nvSpPr>
        <p:spPr bwMode="auto">
          <a:xfrm>
            <a:off x="2065338"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File</a:t>
            </a:r>
          </a:p>
          <a:p>
            <a:pPr algn="ctr" eaLnBrk="1" hangingPunct="1">
              <a:spcBef>
                <a:spcPct val="0"/>
              </a:spcBef>
              <a:buFontTx/>
              <a:buNone/>
            </a:pPr>
            <a:r>
              <a:rPr lang="en-US" altLang="en-US" sz="1000" dirty="0"/>
              <a:t>Manager</a:t>
            </a:r>
          </a:p>
        </p:txBody>
      </p:sp>
      <p:sp>
        <p:nvSpPr>
          <p:cNvPr id="17" name="Oval 26"/>
          <p:cNvSpPr>
            <a:spLocks noChangeArrowheads="1"/>
          </p:cNvSpPr>
          <p:nvPr/>
        </p:nvSpPr>
        <p:spPr bwMode="auto">
          <a:xfrm>
            <a:off x="5983288" y="42846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Telemetry</a:t>
            </a:r>
          </a:p>
          <a:p>
            <a:pPr algn="ctr" eaLnBrk="1" hangingPunct="1">
              <a:spcBef>
                <a:spcPct val="0"/>
              </a:spcBef>
              <a:buFontTx/>
              <a:buNone/>
            </a:pPr>
            <a:r>
              <a:rPr lang="en-US" altLang="en-US" sz="1000"/>
              <a:t>Output</a:t>
            </a:r>
          </a:p>
        </p:txBody>
      </p:sp>
      <p:sp>
        <p:nvSpPr>
          <p:cNvPr id="18" name="Oval 27"/>
          <p:cNvSpPr>
            <a:spLocks noChangeArrowheads="1"/>
          </p:cNvSpPr>
          <p:nvPr/>
        </p:nvSpPr>
        <p:spPr bwMode="auto">
          <a:xfrm>
            <a:off x="3044825"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CCSDS File</a:t>
            </a:r>
          </a:p>
          <a:p>
            <a:pPr algn="ctr" eaLnBrk="1" hangingPunct="1">
              <a:spcBef>
                <a:spcPct val="0"/>
              </a:spcBef>
              <a:buFontTx/>
              <a:buNone/>
            </a:pPr>
            <a:r>
              <a:rPr lang="en-US" altLang="en-US" sz="1000" dirty="0"/>
              <a:t>Delivery</a:t>
            </a:r>
          </a:p>
        </p:txBody>
      </p:sp>
      <p:sp>
        <p:nvSpPr>
          <p:cNvPr id="19" name="Oval 28"/>
          <p:cNvSpPr>
            <a:spLocks noChangeArrowheads="1"/>
          </p:cNvSpPr>
          <p:nvPr/>
        </p:nvSpPr>
        <p:spPr bwMode="auto">
          <a:xfrm>
            <a:off x="4024313"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Checksum</a:t>
            </a:r>
          </a:p>
        </p:txBody>
      </p:sp>
      <p:sp>
        <p:nvSpPr>
          <p:cNvPr id="20" name="Oval 30"/>
          <p:cNvSpPr>
            <a:spLocks noChangeArrowheads="1"/>
          </p:cNvSpPr>
          <p:nvPr/>
        </p:nvSpPr>
        <p:spPr bwMode="auto">
          <a:xfrm>
            <a:off x="6908800" y="42846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Command</a:t>
            </a:r>
          </a:p>
          <a:p>
            <a:pPr algn="ctr" eaLnBrk="1" hangingPunct="1">
              <a:spcBef>
                <a:spcPct val="0"/>
              </a:spcBef>
              <a:buFontTx/>
              <a:buNone/>
            </a:pPr>
            <a:r>
              <a:rPr lang="en-US" altLang="en-US" sz="1000"/>
              <a:t>Ingest</a:t>
            </a:r>
          </a:p>
        </p:txBody>
      </p:sp>
      <p:sp>
        <p:nvSpPr>
          <p:cNvPr id="21" name="Oval 31"/>
          <p:cNvSpPr>
            <a:spLocks noChangeArrowheads="1"/>
          </p:cNvSpPr>
          <p:nvPr/>
        </p:nvSpPr>
        <p:spPr bwMode="auto">
          <a:xfrm>
            <a:off x="5456238"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House-</a:t>
            </a:r>
          </a:p>
          <a:p>
            <a:pPr algn="ctr" eaLnBrk="1" hangingPunct="1">
              <a:spcBef>
                <a:spcPct val="0"/>
              </a:spcBef>
              <a:buFontTx/>
              <a:buNone/>
            </a:pPr>
            <a:r>
              <a:rPr lang="en-US" altLang="en-US" sz="1000" dirty="0"/>
              <a:t>keeping</a:t>
            </a:r>
          </a:p>
        </p:txBody>
      </p:sp>
      <p:grpSp>
        <p:nvGrpSpPr>
          <p:cNvPr id="22" name="Group 38"/>
          <p:cNvGrpSpPr>
            <a:grpSpLocks/>
          </p:cNvGrpSpPr>
          <p:nvPr/>
        </p:nvGrpSpPr>
        <p:grpSpPr bwMode="auto">
          <a:xfrm>
            <a:off x="600075" y="2828925"/>
            <a:ext cx="7924800" cy="228600"/>
            <a:chOff x="528" y="1488"/>
            <a:chExt cx="4272" cy="144"/>
          </a:xfrm>
        </p:grpSpPr>
        <p:sp>
          <p:nvSpPr>
            <p:cNvPr id="23" name="Rectangle 34"/>
            <p:cNvSpPr>
              <a:spLocks noChangeArrowheads="1"/>
            </p:cNvSpPr>
            <p:nvPr/>
          </p:nvSpPr>
          <p:spPr bwMode="auto">
            <a:xfrm>
              <a:off x="576" y="1488"/>
              <a:ext cx="4176" cy="144"/>
            </a:xfrm>
            <a:prstGeom prst="rect">
              <a:avLst/>
            </a:prstGeom>
            <a:solidFill>
              <a:srgbClr val="6699FF"/>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24" name="Oval 35"/>
            <p:cNvSpPr>
              <a:spLocks noChangeArrowheads="1"/>
            </p:cNvSpPr>
            <p:nvPr/>
          </p:nvSpPr>
          <p:spPr bwMode="auto">
            <a:xfrm>
              <a:off x="4704"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25" name="Oval 36"/>
            <p:cNvSpPr>
              <a:spLocks noChangeArrowheads="1"/>
            </p:cNvSpPr>
            <p:nvPr/>
          </p:nvSpPr>
          <p:spPr bwMode="auto">
            <a:xfrm>
              <a:off x="528"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grpSp>
      <p:sp>
        <p:nvSpPr>
          <p:cNvPr id="26" name="Line 37"/>
          <p:cNvSpPr>
            <a:spLocks noChangeShapeType="1"/>
          </p:cNvSpPr>
          <p:nvPr/>
        </p:nvSpPr>
        <p:spPr bwMode="auto">
          <a:xfrm>
            <a:off x="1982536" y="2584449"/>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43"/>
          <p:cNvSpPr>
            <a:spLocks noChangeShapeType="1"/>
          </p:cNvSpPr>
          <p:nvPr/>
        </p:nvSpPr>
        <p:spPr bwMode="auto">
          <a:xfrm flipV="1">
            <a:off x="5838825"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44"/>
          <p:cNvSpPr>
            <a:spLocks noChangeShapeType="1"/>
          </p:cNvSpPr>
          <p:nvPr/>
        </p:nvSpPr>
        <p:spPr bwMode="auto">
          <a:xfrm flipV="1">
            <a:off x="6786563"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46"/>
          <p:cNvSpPr>
            <a:spLocks noChangeShapeType="1"/>
          </p:cNvSpPr>
          <p:nvPr/>
        </p:nvSpPr>
        <p:spPr bwMode="auto">
          <a:xfrm>
            <a:off x="104616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Text Box 47"/>
          <p:cNvSpPr txBox="1">
            <a:spLocks noChangeArrowheads="1"/>
          </p:cNvSpPr>
          <p:nvPr/>
        </p:nvSpPr>
        <p:spPr bwMode="auto">
          <a:xfrm>
            <a:off x="3522663" y="2797175"/>
            <a:ext cx="2472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smtClean="0"/>
              <a:t>Internal FSW Interface Layer</a:t>
            </a:r>
            <a:endParaRPr lang="en-US" altLang="en-US" sz="1400" dirty="0"/>
          </a:p>
        </p:txBody>
      </p:sp>
      <p:sp>
        <p:nvSpPr>
          <p:cNvPr id="31" name="Line 48"/>
          <p:cNvSpPr>
            <a:spLocks noChangeShapeType="1"/>
          </p:cNvSpPr>
          <p:nvPr/>
        </p:nvSpPr>
        <p:spPr bwMode="auto">
          <a:xfrm flipV="1">
            <a:off x="15160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49"/>
          <p:cNvSpPr>
            <a:spLocks noChangeShapeType="1"/>
          </p:cNvSpPr>
          <p:nvPr/>
        </p:nvSpPr>
        <p:spPr bwMode="auto">
          <a:xfrm>
            <a:off x="1993900"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50"/>
          <p:cNvSpPr>
            <a:spLocks noChangeShapeType="1"/>
          </p:cNvSpPr>
          <p:nvPr/>
        </p:nvSpPr>
        <p:spPr bwMode="auto">
          <a:xfrm>
            <a:off x="2954338" y="3071813"/>
            <a:ext cx="0" cy="260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51"/>
          <p:cNvSpPr>
            <a:spLocks noChangeShapeType="1"/>
          </p:cNvSpPr>
          <p:nvPr/>
        </p:nvSpPr>
        <p:spPr bwMode="auto">
          <a:xfrm>
            <a:off x="392271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52"/>
          <p:cNvSpPr>
            <a:spLocks noChangeShapeType="1"/>
          </p:cNvSpPr>
          <p:nvPr/>
        </p:nvSpPr>
        <p:spPr bwMode="auto">
          <a:xfrm>
            <a:off x="4892675"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53"/>
          <p:cNvSpPr>
            <a:spLocks noChangeShapeType="1"/>
          </p:cNvSpPr>
          <p:nvPr/>
        </p:nvSpPr>
        <p:spPr bwMode="auto">
          <a:xfrm>
            <a:off x="5859463" y="306387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54"/>
          <p:cNvSpPr>
            <a:spLocks noChangeShapeType="1"/>
          </p:cNvSpPr>
          <p:nvPr/>
        </p:nvSpPr>
        <p:spPr bwMode="auto">
          <a:xfrm>
            <a:off x="1030286" y="2565401"/>
            <a:ext cx="3176" cy="2317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55"/>
          <p:cNvSpPr>
            <a:spLocks noChangeShapeType="1"/>
          </p:cNvSpPr>
          <p:nvPr/>
        </p:nvSpPr>
        <p:spPr bwMode="auto">
          <a:xfrm flipV="1">
            <a:off x="2490788"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56"/>
          <p:cNvSpPr>
            <a:spLocks noChangeShapeType="1"/>
          </p:cNvSpPr>
          <p:nvPr/>
        </p:nvSpPr>
        <p:spPr bwMode="auto">
          <a:xfrm flipV="1">
            <a:off x="34591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57"/>
          <p:cNvSpPr>
            <a:spLocks noChangeShapeType="1"/>
          </p:cNvSpPr>
          <p:nvPr/>
        </p:nvSpPr>
        <p:spPr bwMode="auto">
          <a:xfrm flipV="1">
            <a:off x="441801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58"/>
          <p:cNvSpPr>
            <a:spLocks noChangeShapeType="1"/>
          </p:cNvSpPr>
          <p:nvPr/>
        </p:nvSpPr>
        <p:spPr bwMode="auto">
          <a:xfrm flipV="1">
            <a:off x="5387975"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59"/>
          <p:cNvSpPr>
            <a:spLocks noChangeShapeType="1"/>
          </p:cNvSpPr>
          <p:nvPr/>
        </p:nvSpPr>
        <p:spPr bwMode="auto">
          <a:xfrm flipV="1">
            <a:off x="63674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60"/>
          <p:cNvSpPr>
            <a:spLocks noChangeShapeType="1"/>
          </p:cNvSpPr>
          <p:nvPr/>
        </p:nvSpPr>
        <p:spPr bwMode="auto">
          <a:xfrm flipV="1">
            <a:off x="73199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62"/>
          <p:cNvSpPr>
            <a:spLocks noChangeShapeType="1"/>
          </p:cNvSpPr>
          <p:nvPr/>
        </p:nvSpPr>
        <p:spPr bwMode="auto">
          <a:xfrm>
            <a:off x="6399213" y="5106988"/>
            <a:ext cx="0" cy="5191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75"/>
          <p:cNvSpPr>
            <a:spLocks noChangeShapeType="1"/>
          </p:cNvSpPr>
          <p:nvPr/>
        </p:nvSpPr>
        <p:spPr bwMode="auto">
          <a:xfrm flipH="1">
            <a:off x="5715000" y="5626100"/>
            <a:ext cx="684213"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 name="Text Box 76"/>
          <p:cNvSpPr txBox="1">
            <a:spLocks noChangeArrowheads="1"/>
          </p:cNvSpPr>
          <p:nvPr/>
        </p:nvSpPr>
        <p:spPr bwMode="auto">
          <a:xfrm>
            <a:off x="4937125" y="5503863"/>
            <a:ext cx="85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Telemetry</a:t>
            </a:r>
          </a:p>
        </p:txBody>
      </p:sp>
      <p:sp>
        <p:nvSpPr>
          <p:cNvPr id="47" name="Text Box 77"/>
          <p:cNvSpPr txBox="1">
            <a:spLocks noChangeArrowheads="1"/>
          </p:cNvSpPr>
          <p:nvPr/>
        </p:nvSpPr>
        <p:spPr bwMode="auto">
          <a:xfrm>
            <a:off x="4916488" y="5707063"/>
            <a:ext cx="9191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err="1"/>
              <a:t>Gnd</a:t>
            </a:r>
            <a:r>
              <a:rPr lang="en-US" altLang="en-US" sz="1200" dirty="0"/>
              <a:t> Cmds</a:t>
            </a:r>
          </a:p>
        </p:txBody>
      </p:sp>
      <p:sp>
        <p:nvSpPr>
          <p:cNvPr id="48" name="Line 78"/>
          <p:cNvSpPr>
            <a:spLocks noChangeShapeType="1"/>
          </p:cNvSpPr>
          <p:nvPr/>
        </p:nvSpPr>
        <p:spPr bwMode="auto">
          <a:xfrm>
            <a:off x="7326313" y="5094288"/>
            <a:ext cx="0" cy="735012"/>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49" name="Line 79"/>
          <p:cNvSpPr>
            <a:spLocks noChangeShapeType="1"/>
          </p:cNvSpPr>
          <p:nvPr/>
        </p:nvSpPr>
        <p:spPr bwMode="auto">
          <a:xfrm flipH="1">
            <a:off x="5756275" y="5829300"/>
            <a:ext cx="1570038"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Text Box 81"/>
          <p:cNvSpPr txBox="1">
            <a:spLocks noChangeArrowheads="1"/>
          </p:cNvSpPr>
          <p:nvPr/>
        </p:nvSpPr>
        <p:spPr bwMode="auto">
          <a:xfrm>
            <a:off x="4724400" y="6010637"/>
            <a:ext cx="22493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smtClean="0"/>
              <a:t>Sensor/Actuator/Payload </a:t>
            </a:r>
            <a:r>
              <a:rPr lang="en-US" altLang="en-US" sz="1200" dirty="0"/>
              <a:t>Data</a:t>
            </a:r>
          </a:p>
        </p:txBody>
      </p:sp>
      <p:sp>
        <p:nvSpPr>
          <p:cNvPr id="51" name="Line 82"/>
          <p:cNvSpPr>
            <a:spLocks noChangeShapeType="1"/>
          </p:cNvSpPr>
          <p:nvPr/>
        </p:nvSpPr>
        <p:spPr bwMode="auto">
          <a:xfrm flipH="1" flipV="1">
            <a:off x="5756275" y="6061075"/>
            <a:ext cx="2066925"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 name="Line 83"/>
          <p:cNvSpPr>
            <a:spLocks noChangeShapeType="1"/>
          </p:cNvSpPr>
          <p:nvPr/>
        </p:nvSpPr>
        <p:spPr bwMode="auto">
          <a:xfrm>
            <a:off x="7820025" y="4154488"/>
            <a:ext cx="3175" cy="1855787"/>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53" name="Line 86"/>
          <p:cNvSpPr>
            <a:spLocks noChangeShapeType="1"/>
          </p:cNvSpPr>
          <p:nvPr/>
        </p:nvSpPr>
        <p:spPr bwMode="auto">
          <a:xfrm>
            <a:off x="7797800"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Text Box 87"/>
          <p:cNvSpPr txBox="1">
            <a:spLocks noChangeArrowheads="1"/>
          </p:cNvSpPr>
          <p:nvPr/>
        </p:nvSpPr>
        <p:spPr bwMode="auto">
          <a:xfrm>
            <a:off x="7773702" y="1359697"/>
            <a:ext cx="86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dirty="0"/>
              <a:t>OFSW</a:t>
            </a:r>
          </a:p>
        </p:txBody>
      </p:sp>
      <p:sp>
        <p:nvSpPr>
          <p:cNvPr id="55" name="Rectangle 88"/>
          <p:cNvSpPr>
            <a:spLocks noChangeArrowheads="1"/>
          </p:cNvSpPr>
          <p:nvPr/>
        </p:nvSpPr>
        <p:spPr bwMode="auto">
          <a:xfrm>
            <a:off x="5257800" y="5313363"/>
            <a:ext cx="3597275" cy="212725"/>
          </a:xfrm>
          <a:prstGeom prst="rect">
            <a:avLst/>
          </a:prstGeom>
          <a:solidFill>
            <a:srgbClr val="FFCC99"/>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System Support, O/S Services and </a:t>
            </a:r>
            <a:r>
              <a:rPr lang="en-US" altLang="en-US" sz="1200" b="1"/>
              <a:t>Device Drivers</a:t>
            </a:r>
          </a:p>
        </p:txBody>
      </p:sp>
      <p:grpSp>
        <p:nvGrpSpPr>
          <p:cNvPr id="56" name="Group 99"/>
          <p:cNvGrpSpPr>
            <a:grpSpLocks/>
          </p:cNvGrpSpPr>
          <p:nvPr/>
        </p:nvGrpSpPr>
        <p:grpSpPr bwMode="auto">
          <a:xfrm>
            <a:off x="138113" y="5708650"/>
            <a:ext cx="4624387" cy="1096963"/>
            <a:chOff x="37" y="3539"/>
            <a:chExt cx="2081" cy="425"/>
          </a:xfrm>
        </p:grpSpPr>
        <p:sp>
          <p:nvSpPr>
            <p:cNvPr id="61" name="Oval 104"/>
            <p:cNvSpPr>
              <a:spLocks noChangeArrowheads="1"/>
            </p:cNvSpPr>
            <p:nvPr/>
          </p:nvSpPr>
          <p:spPr bwMode="auto">
            <a:xfrm>
              <a:off x="934" y="3638"/>
              <a:ext cx="376" cy="308"/>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endParaRPr lang="en-US" altLang="en-US" sz="1000" dirty="0"/>
            </a:p>
          </p:txBody>
        </p:sp>
        <p:sp>
          <p:nvSpPr>
            <p:cNvPr id="62" name="Oval 105"/>
            <p:cNvSpPr>
              <a:spLocks noChangeArrowheads="1"/>
            </p:cNvSpPr>
            <p:nvPr/>
          </p:nvSpPr>
          <p:spPr bwMode="auto">
            <a:xfrm>
              <a:off x="1345" y="3658"/>
              <a:ext cx="337" cy="288"/>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endParaRPr lang="en-US" altLang="en-US" sz="1000" dirty="0"/>
            </a:p>
          </p:txBody>
        </p:sp>
        <p:sp>
          <p:nvSpPr>
            <p:cNvPr id="63" name="Oval 106"/>
            <p:cNvSpPr>
              <a:spLocks noChangeArrowheads="1"/>
            </p:cNvSpPr>
            <p:nvPr/>
          </p:nvSpPr>
          <p:spPr bwMode="auto">
            <a:xfrm>
              <a:off x="1715" y="3664"/>
              <a:ext cx="378" cy="288"/>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endParaRPr lang="en-US" altLang="en-US" sz="1000" dirty="0" smtClean="0"/>
            </a:p>
          </p:txBody>
        </p:sp>
        <p:sp>
          <p:nvSpPr>
            <p:cNvPr id="64" name="Rectangle 107"/>
            <p:cNvSpPr>
              <a:spLocks noChangeArrowheads="1"/>
            </p:cNvSpPr>
            <p:nvPr/>
          </p:nvSpPr>
          <p:spPr bwMode="auto">
            <a:xfrm>
              <a:off x="56" y="3547"/>
              <a:ext cx="2062" cy="4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65" name="Text Box 108"/>
            <p:cNvSpPr txBox="1">
              <a:spLocks noChangeArrowheads="1"/>
            </p:cNvSpPr>
            <p:nvPr/>
          </p:nvSpPr>
          <p:spPr bwMode="auto">
            <a:xfrm>
              <a:off x="37" y="3539"/>
              <a:ext cx="97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smtClean="0"/>
                <a:t>KEY shown in later slide </a:t>
              </a:r>
              <a:endParaRPr lang="en-US" altLang="en-US" sz="1400" dirty="0"/>
            </a:p>
          </p:txBody>
        </p:sp>
      </p:grpSp>
      <p:sp>
        <p:nvSpPr>
          <p:cNvPr id="66" name="Oval 11"/>
          <p:cNvSpPr>
            <a:spLocks noChangeArrowheads="1"/>
          </p:cNvSpPr>
          <p:nvPr/>
        </p:nvSpPr>
        <p:spPr bwMode="auto">
          <a:xfrm>
            <a:off x="2538413"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a:t>State</a:t>
            </a:r>
          </a:p>
          <a:p>
            <a:pPr algn="ctr" eaLnBrk="1" hangingPunct="1"/>
            <a:r>
              <a:rPr lang="en-US" altLang="en-US" sz="1000"/>
              <a:t>Estimator</a:t>
            </a:r>
          </a:p>
        </p:txBody>
      </p:sp>
      <p:sp>
        <p:nvSpPr>
          <p:cNvPr id="67" name="Oval 13"/>
          <p:cNvSpPr>
            <a:spLocks noChangeArrowheads="1"/>
          </p:cNvSpPr>
          <p:nvPr/>
        </p:nvSpPr>
        <p:spPr bwMode="auto">
          <a:xfrm>
            <a:off x="4452938"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dirty="0"/>
              <a:t>Attitude</a:t>
            </a:r>
          </a:p>
          <a:p>
            <a:pPr algn="ctr" eaLnBrk="1" hangingPunct="1"/>
            <a:r>
              <a:rPr lang="en-US" altLang="en-US" sz="1000" dirty="0"/>
              <a:t>Control</a:t>
            </a:r>
          </a:p>
          <a:p>
            <a:pPr algn="ctr" eaLnBrk="1" hangingPunct="1"/>
            <a:r>
              <a:rPr lang="en-US" altLang="en-US" sz="1000" dirty="0"/>
              <a:t>System</a:t>
            </a:r>
          </a:p>
        </p:txBody>
      </p:sp>
      <p:sp>
        <p:nvSpPr>
          <p:cNvPr id="68" name="Line 40"/>
          <p:cNvSpPr>
            <a:spLocks noChangeShapeType="1"/>
          </p:cNvSpPr>
          <p:nvPr/>
        </p:nvSpPr>
        <p:spPr bwMode="auto">
          <a:xfrm flipV="1">
            <a:off x="2943225"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42"/>
          <p:cNvSpPr>
            <a:spLocks noChangeShapeType="1"/>
          </p:cNvSpPr>
          <p:nvPr/>
        </p:nvSpPr>
        <p:spPr bwMode="auto">
          <a:xfrm flipV="1">
            <a:off x="4876800"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Oval 19"/>
          <p:cNvSpPr>
            <a:spLocks noChangeArrowheads="1"/>
          </p:cNvSpPr>
          <p:nvPr/>
        </p:nvSpPr>
        <p:spPr bwMode="auto">
          <a:xfrm>
            <a:off x="6423025" y="3326147"/>
            <a:ext cx="822325" cy="822325"/>
          </a:xfrm>
          <a:prstGeom prst="ellipse">
            <a:avLst/>
          </a:prstGeom>
          <a:solidFill>
            <a:srgbClr val="99CC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a:t>Memory</a:t>
            </a:r>
          </a:p>
          <a:p>
            <a:pPr algn="ctr" eaLnBrk="1" hangingPunct="1"/>
            <a:r>
              <a:rPr lang="en-US" altLang="en-US" sz="1000"/>
              <a:t>Scrub</a:t>
            </a:r>
          </a:p>
        </p:txBody>
      </p:sp>
      <p:sp>
        <p:nvSpPr>
          <p:cNvPr id="71" name="Line 54"/>
          <p:cNvSpPr>
            <a:spLocks noChangeShapeType="1"/>
          </p:cNvSpPr>
          <p:nvPr/>
        </p:nvSpPr>
        <p:spPr bwMode="auto">
          <a:xfrm>
            <a:off x="680561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Oval 19"/>
          <p:cNvSpPr>
            <a:spLocks noChangeArrowheads="1"/>
          </p:cNvSpPr>
          <p:nvPr/>
        </p:nvSpPr>
        <p:spPr bwMode="auto">
          <a:xfrm>
            <a:off x="604837" y="1743076"/>
            <a:ext cx="892175" cy="822325"/>
          </a:xfrm>
          <a:prstGeom prst="ellipse">
            <a:avLst/>
          </a:prstGeom>
          <a:solidFill>
            <a:srgbClr val="99CC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dirty="0" smtClean="0"/>
              <a:t>Solar Particle</a:t>
            </a:r>
          </a:p>
          <a:p>
            <a:pPr algn="ctr" eaLnBrk="1" hangingPunct="1"/>
            <a:r>
              <a:rPr lang="en-US" altLang="en-US" sz="1000" dirty="0" smtClean="0"/>
              <a:t>Event</a:t>
            </a:r>
          </a:p>
          <a:p>
            <a:pPr algn="ctr" eaLnBrk="1" hangingPunct="1"/>
            <a:r>
              <a:rPr lang="en-US" altLang="en-US" sz="1000" dirty="0" smtClean="0"/>
              <a:t>Detection</a:t>
            </a:r>
            <a:endParaRPr lang="en-US" altLang="en-US" sz="1000" dirty="0"/>
          </a:p>
        </p:txBody>
      </p:sp>
    </p:spTree>
    <p:extLst>
      <p:ext uri="{BB962C8B-B14F-4D97-AF65-F5344CB8AC3E}">
        <p14:creationId xmlns:p14="http://schemas.microsoft.com/office/powerpoint/2010/main" val="359113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143000"/>
            <a:ext cx="7772400" cy="609600"/>
          </a:xfrm>
        </p:spPr>
        <p:txBody>
          <a:bodyPr/>
          <a:lstStyle/>
          <a:p>
            <a:r>
              <a:rPr lang="en-US" sz="2800" dirty="0" smtClean="0"/>
              <a:t>BioSentinel H/W Device Availability Challenge</a:t>
            </a:r>
            <a:endParaRPr lang="en-US" sz="2800" dirty="0"/>
          </a:p>
        </p:txBody>
      </p:sp>
      <p:sp>
        <p:nvSpPr>
          <p:cNvPr id="3" name="Content Placeholder 2"/>
          <p:cNvSpPr>
            <a:spLocks noGrp="1"/>
          </p:cNvSpPr>
          <p:nvPr>
            <p:ph idx="1"/>
          </p:nvPr>
        </p:nvSpPr>
        <p:spPr>
          <a:xfrm>
            <a:off x="685800" y="1752600"/>
            <a:ext cx="7772400" cy="4724400"/>
          </a:xfrm>
        </p:spPr>
        <p:txBody>
          <a:bodyPr>
            <a:normAutofit fontScale="92500" lnSpcReduction="20000"/>
          </a:bodyPr>
          <a:lstStyle/>
          <a:p>
            <a:pPr>
              <a:buFont typeface="Arial" panose="020B0604020202020204" pitchFamily="34" charset="0"/>
              <a:buChar char="•"/>
            </a:pPr>
            <a:r>
              <a:rPr lang="en-US" dirty="0" smtClean="0"/>
              <a:t>Key EDU Hardware Availability is a common FSW problem</a:t>
            </a:r>
          </a:p>
          <a:p>
            <a:pPr lvl="1">
              <a:buFont typeface="Arial" panose="020B0604020202020204" pitchFamily="34" charset="0"/>
              <a:buChar char="•"/>
            </a:pPr>
            <a:r>
              <a:rPr lang="en-US" dirty="0" smtClean="0"/>
              <a:t>H/W Arrives Late in Development Cycle for various reasons:</a:t>
            </a:r>
          </a:p>
          <a:p>
            <a:pPr lvl="2">
              <a:buFont typeface="Arial" panose="020B0604020202020204" pitchFamily="34" charset="0"/>
              <a:buChar char="•"/>
            </a:pPr>
            <a:r>
              <a:rPr lang="en-US" dirty="0" smtClean="0"/>
              <a:t>Long Lead Time of Components</a:t>
            </a:r>
          </a:p>
          <a:p>
            <a:pPr lvl="2">
              <a:buFont typeface="Arial" panose="020B0604020202020204" pitchFamily="34" charset="0"/>
              <a:buChar char="•"/>
            </a:pPr>
            <a:r>
              <a:rPr lang="en-US" dirty="0" smtClean="0"/>
              <a:t>Design/Requirement iterations</a:t>
            </a:r>
          </a:p>
          <a:p>
            <a:pPr lvl="2">
              <a:buFont typeface="Arial" panose="020B0604020202020204" pitchFamily="34" charset="0"/>
              <a:buChar char="•"/>
            </a:pPr>
            <a:r>
              <a:rPr lang="en-US" dirty="0" smtClean="0"/>
              <a:t>Budget/Procurement issues</a:t>
            </a:r>
          </a:p>
          <a:p>
            <a:pPr lvl="1">
              <a:buFont typeface="Arial" panose="020B0604020202020204" pitchFamily="34" charset="0"/>
              <a:buChar char="•"/>
            </a:pPr>
            <a:r>
              <a:rPr lang="en-US" dirty="0" smtClean="0"/>
              <a:t>Limited H/W access after arrival due to:</a:t>
            </a:r>
          </a:p>
          <a:p>
            <a:pPr lvl="2">
              <a:buFont typeface="Arial" panose="020B0604020202020204" pitchFamily="34" charset="0"/>
              <a:buChar char="•"/>
            </a:pPr>
            <a:r>
              <a:rPr lang="en-US" dirty="0" smtClean="0"/>
              <a:t>Long duration environmental tests</a:t>
            </a:r>
          </a:p>
          <a:p>
            <a:pPr lvl="2">
              <a:buFont typeface="Arial" panose="020B0604020202020204" pitchFamily="34" charset="0"/>
              <a:buChar char="•"/>
            </a:pPr>
            <a:r>
              <a:rPr lang="en-US" dirty="0" smtClean="0"/>
              <a:t>Demand for H/W by multiple stakeholders (testers, developers, integrators)</a:t>
            </a:r>
          </a:p>
          <a:p>
            <a:pPr>
              <a:buFont typeface="Arial" panose="020B0604020202020204" pitchFamily="34" charset="0"/>
              <a:buChar char="•"/>
            </a:pPr>
            <a:r>
              <a:rPr lang="en-US" dirty="0"/>
              <a:t>BioSentinel Key Flight </a:t>
            </a:r>
            <a:r>
              <a:rPr lang="en-US" dirty="0" smtClean="0"/>
              <a:t>Hardware Examples</a:t>
            </a:r>
            <a:endParaRPr lang="en-US" dirty="0"/>
          </a:p>
          <a:p>
            <a:pPr lvl="1">
              <a:buFont typeface="Arial" panose="020B0604020202020204" pitchFamily="34" charset="0"/>
              <a:buChar char="•"/>
            </a:pPr>
            <a:r>
              <a:rPr lang="en-US" dirty="0" smtClean="0"/>
              <a:t>Command and Data Handling (C&amp;DH) Hardware </a:t>
            </a:r>
          </a:p>
          <a:p>
            <a:pPr lvl="2">
              <a:buFont typeface="Arial" panose="020B0604020202020204" pitchFamily="34" charset="0"/>
              <a:buChar char="•"/>
            </a:pPr>
            <a:r>
              <a:rPr lang="en-US" dirty="0" smtClean="0"/>
              <a:t>LEON3 Single </a:t>
            </a:r>
            <a:r>
              <a:rPr lang="en-US" dirty="0"/>
              <a:t>Board Computer (SBC) </a:t>
            </a:r>
          </a:p>
          <a:p>
            <a:pPr lvl="2">
              <a:buFont typeface="Arial" panose="020B0604020202020204" pitchFamily="34" charset="0"/>
              <a:buChar char="•"/>
            </a:pPr>
            <a:r>
              <a:rPr lang="en-US" dirty="0" smtClean="0"/>
              <a:t>Interface </a:t>
            </a:r>
            <a:r>
              <a:rPr lang="en-US" dirty="0"/>
              <a:t>eXtension Card (IXC)</a:t>
            </a:r>
          </a:p>
          <a:p>
            <a:pPr lvl="1">
              <a:buFont typeface="Arial" panose="020B0604020202020204" pitchFamily="34" charset="0"/>
              <a:buChar char="•"/>
            </a:pPr>
            <a:r>
              <a:rPr lang="en-US" dirty="0"/>
              <a:t>Iris V2.1 Transponder</a:t>
            </a:r>
          </a:p>
          <a:p>
            <a:pPr>
              <a:buFont typeface="Arial" panose="020B0604020202020204" pitchFamily="34" charset="0"/>
              <a:buChar char="•"/>
            </a:pPr>
            <a:r>
              <a:rPr lang="en-US" dirty="0" smtClean="0"/>
              <a:t>FSW </a:t>
            </a:r>
            <a:r>
              <a:rPr lang="en-US" dirty="0"/>
              <a:t>in critical path</a:t>
            </a:r>
          </a:p>
          <a:p>
            <a:pPr lvl="1">
              <a:buFont typeface="Arial" panose="020B0604020202020204" pitchFamily="34" charset="0"/>
              <a:buChar char="•"/>
            </a:pPr>
            <a:r>
              <a:rPr lang="en-US" dirty="0"/>
              <a:t>Flight Software cannot finish until tested on </a:t>
            </a:r>
            <a:r>
              <a:rPr lang="en-US" dirty="0" smtClean="0"/>
              <a:t>EDU/Flight Hardware</a:t>
            </a:r>
          </a:p>
          <a:p>
            <a:pPr lvl="1">
              <a:buFont typeface="Arial" panose="020B0604020202020204" pitchFamily="34" charset="0"/>
              <a:buChar char="•"/>
            </a:pPr>
            <a:r>
              <a:rPr lang="en-US" dirty="0" smtClean="0"/>
              <a:t>Waiting for key hardware pushes delivery date</a:t>
            </a:r>
          </a:p>
          <a:p>
            <a:pPr lvl="2">
              <a:buFont typeface="Arial" panose="020B0604020202020204" pitchFamily="34" charset="0"/>
              <a:buChar char="•"/>
            </a:pPr>
            <a:r>
              <a:rPr lang="en-US" dirty="0" smtClean="0"/>
              <a:t>Not an option for BioSentinel – short time between arrival and delivery</a:t>
            </a:r>
          </a:p>
          <a:p>
            <a:pPr>
              <a:buFont typeface="Arial" panose="020B0604020202020204" pitchFamily="34" charset="0"/>
              <a:buChar char="•"/>
            </a:pPr>
            <a:r>
              <a:rPr lang="en-US" dirty="0" smtClean="0"/>
              <a:t>Development/Integration without key hardware necessitates:</a:t>
            </a:r>
          </a:p>
          <a:p>
            <a:pPr lvl="1">
              <a:buFont typeface="Arial" panose="020B0604020202020204" pitchFamily="34" charset="0"/>
              <a:buChar char="•"/>
            </a:pPr>
            <a:r>
              <a:rPr lang="en-US" dirty="0" smtClean="0"/>
              <a:t>Evolving Test Approach (WSIM, PIL, PHIL, HIL)</a:t>
            </a:r>
          </a:p>
          <a:p>
            <a:pPr lvl="1">
              <a:buFont typeface="Arial" panose="020B0604020202020204" pitchFamily="34" charset="0"/>
              <a:buChar char="•"/>
            </a:pPr>
            <a:r>
              <a:rPr lang="en-US" dirty="0" smtClean="0"/>
              <a:t>Layered Software Architecture (cFE/</a:t>
            </a:r>
            <a:r>
              <a:rPr lang="en-US" dirty="0"/>
              <a:t>C</a:t>
            </a:r>
            <a:r>
              <a:rPr lang="en-US" dirty="0" smtClean="0"/>
              <a:t>FS)</a:t>
            </a:r>
          </a:p>
          <a:p>
            <a:pPr lvl="1">
              <a:buFont typeface="Arial" panose="020B0604020202020204" pitchFamily="34" charset="0"/>
              <a:buChar char="•"/>
            </a:pPr>
            <a:r>
              <a:rPr lang="en-US" dirty="0" smtClean="0"/>
              <a:t>Device Virtualization and Abstraction</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2781588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143000"/>
            <a:ext cx="7772400" cy="838200"/>
          </a:xfrm>
        </p:spPr>
        <p:txBody>
          <a:bodyPr/>
          <a:lstStyle/>
          <a:p>
            <a:pPr algn="ctr"/>
            <a:r>
              <a:rPr lang="en-US" dirty="0" smtClean="0"/>
              <a:t>H/W and Processor FPGA Virtualization</a:t>
            </a:r>
            <a:br>
              <a:rPr lang="en-US" dirty="0" smtClean="0"/>
            </a:br>
            <a:r>
              <a:rPr lang="en-US" dirty="0" smtClean="0"/>
              <a:t>(on Non-Rad-Hard consumer targets)</a:t>
            </a:r>
            <a:endParaRPr lang="en-US" dirty="0"/>
          </a:p>
        </p:txBody>
      </p:sp>
      <p:sp>
        <p:nvSpPr>
          <p:cNvPr id="3" name="Content Placeholder 2"/>
          <p:cNvSpPr>
            <a:spLocks noGrp="1"/>
          </p:cNvSpPr>
          <p:nvPr>
            <p:ph idx="1"/>
          </p:nvPr>
        </p:nvSpPr>
        <p:spPr>
          <a:xfrm>
            <a:off x="685800" y="2057400"/>
            <a:ext cx="7772400" cy="4191000"/>
          </a:xfrm>
        </p:spPr>
        <p:txBody>
          <a:bodyPr>
            <a:noAutofit/>
          </a:bodyPr>
          <a:lstStyle/>
          <a:p>
            <a:pPr>
              <a:buFont typeface="Arial" panose="020B0604020202020204" pitchFamily="34" charset="0"/>
              <a:buChar char="•"/>
            </a:pPr>
            <a:r>
              <a:rPr lang="en-US" sz="2400" dirty="0" smtClean="0">
                <a:solidFill>
                  <a:srgbClr val="00B050"/>
                </a:solidFill>
              </a:rPr>
              <a:t>Soft-Core LEON3 Processor (NEXYS4 target)</a:t>
            </a:r>
          </a:p>
          <a:p>
            <a:pPr lvl="1">
              <a:buFont typeface="Arial" panose="020B0604020202020204" pitchFamily="34" charset="0"/>
              <a:buChar char="•"/>
            </a:pPr>
            <a:r>
              <a:rPr lang="en-US" sz="2000" dirty="0" smtClean="0">
                <a:solidFill>
                  <a:srgbClr val="00B050"/>
                </a:solidFill>
              </a:rPr>
              <a:t>Inexpensive and can run all FSW Apps; Saves the day!</a:t>
            </a:r>
          </a:p>
          <a:p>
            <a:pPr lvl="1">
              <a:buFont typeface="Arial" panose="020B0604020202020204" pitchFamily="34" charset="0"/>
              <a:buChar char="•"/>
            </a:pPr>
            <a:r>
              <a:rPr lang="en-US" sz="2000" dirty="0" smtClean="0">
                <a:solidFill>
                  <a:srgbClr val="00B050"/>
                </a:solidFill>
              </a:rPr>
              <a:t>Useful, but Hardware Interfaces not flight-like</a:t>
            </a:r>
            <a:endParaRPr lang="en-US" sz="2400" dirty="0" smtClean="0">
              <a:solidFill>
                <a:srgbClr val="00B050"/>
              </a:solidFill>
            </a:endParaRPr>
          </a:p>
          <a:p>
            <a:pPr>
              <a:buFont typeface="Arial" panose="020B0604020202020204" pitchFamily="34" charset="0"/>
              <a:buChar char="•"/>
            </a:pPr>
            <a:r>
              <a:rPr lang="en-US" sz="2400" dirty="0" smtClean="0">
                <a:solidFill>
                  <a:srgbClr val="FFC000"/>
                </a:solidFill>
              </a:rPr>
              <a:t>Iris </a:t>
            </a:r>
            <a:r>
              <a:rPr lang="en-US" sz="2400" dirty="0">
                <a:solidFill>
                  <a:srgbClr val="FFC000"/>
                </a:solidFill>
              </a:rPr>
              <a:t>Transponder </a:t>
            </a:r>
            <a:r>
              <a:rPr lang="en-US" sz="2400" dirty="0" smtClean="0">
                <a:solidFill>
                  <a:srgbClr val="FFC000"/>
                </a:solidFill>
              </a:rPr>
              <a:t>H/W </a:t>
            </a:r>
            <a:r>
              <a:rPr lang="en-US" sz="2400" dirty="0">
                <a:solidFill>
                  <a:srgbClr val="FFC000"/>
                </a:solidFill>
              </a:rPr>
              <a:t>Simulation (ML605 target</a:t>
            </a:r>
            <a:r>
              <a:rPr lang="en-US" sz="2400" dirty="0" smtClean="0">
                <a:solidFill>
                  <a:srgbClr val="FFC000"/>
                </a:solidFill>
              </a:rPr>
              <a:t>)</a:t>
            </a:r>
          </a:p>
          <a:p>
            <a:pPr lvl="1">
              <a:buFont typeface="Arial" panose="020B0604020202020204" pitchFamily="34" charset="0"/>
              <a:buChar char="•"/>
            </a:pPr>
            <a:r>
              <a:rPr lang="en-US" sz="2000" dirty="0" smtClean="0">
                <a:solidFill>
                  <a:srgbClr val="FFC000"/>
                </a:solidFill>
              </a:rPr>
              <a:t>Emulates low-level SPI Interface; big risk reduction!</a:t>
            </a:r>
          </a:p>
          <a:p>
            <a:pPr lvl="1">
              <a:buFont typeface="Arial" panose="020B0604020202020204" pitchFamily="34" charset="0"/>
              <a:buChar char="•"/>
            </a:pPr>
            <a:r>
              <a:rPr lang="en-US" sz="2000" dirty="0" smtClean="0">
                <a:solidFill>
                  <a:srgbClr val="FFC000"/>
                </a:solidFill>
              </a:rPr>
              <a:t>Useful, but no external tlm/cmd I/F for integrated testing</a:t>
            </a:r>
          </a:p>
          <a:p>
            <a:pPr>
              <a:buFont typeface="Arial" panose="020B0604020202020204" pitchFamily="34" charset="0"/>
              <a:buChar char="•"/>
            </a:pPr>
            <a:r>
              <a:rPr lang="en-US" sz="2500" dirty="0" smtClean="0">
                <a:solidFill>
                  <a:srgbClr val="FF0000"/>
                </a:solidFill>
              </a:rPr>
              <a:t>BioSentinel IXC (Interface eXtension Card) (A3PE-STARTER-KIT-2 target)</a:t>
            </a:r>
          </a:p>
          <a:p>
            <a:pPr lvl="1">
              <a:buFont typeface="Arial" panose="020B0604020202020204" pitchFamily="34" charset="0"/>
              <a:buChar char="•"/>
            </a:pPr>
            <a:r>
              <a:rPr lang="en-US" sz="2100" dirty="0" smtClean="0">
                <a:solidFill>
                  <a:srgbClr val="FF0000"/>
                </a:solidFill>
              </a:rPr>
              <a:t>SpaceWire signal issues ; learning experience</a:t>
            </a:r>
          </a:p>
        </p:txBody>
      </p:sp>
    </p:spTree>
    <p:extLst>
      <p:ext uri="{BB962C8B-B14F-4D97-AF65-F5344CB8AC3E}">
        <p14:creationId xmlns:p14="http://schemas.microsoft.com/office/powerpoint/2010/main" val="140504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7772400" cy="1143000"/>
          </a:xfrm>
        </p:spPr>
        <p:txBody>
          <a:bodyPr/>
          <a:lstStyle/>
          <a:p>
            <a:pPr algn="ctr"/>
            <a:r>
              <a:rPr lang="en-US" dirty="0" smtClean="0"/>
              <a:t>NASA Ames Flexible FSW Infrastructure for Evolving Development</a:t>
            </a:r>
            <a:endParaRPr lang="en-US" dirty="0"/>
          </a:p>
        </p:txBody>
      </p:sp>
    </p:spTree>
    <p:extLst>
      <p:ext uri="{BB962C8B-B14F-4D97-AF65-F5344CB8AC3E}">
        <p14:creationId xmlns:p14="http://schemas.microsoft.com/office/powerpoint/2010/main" val="51087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990600"/>
            <a:ext cx="7772400" cy="838200"/>
          </a:xfrm>
        </p:spPr>
        <p:txBody>
          <a:bodyPr>
            <a:normAutofit fontScale="90000"/>
          </a:bodyPr>
          <a:lstStyle/>
          <a:p>
            <a:pPr algn="ctr"/>
            <a:r>
              <a:rPr lang="en-US" altLang="en-US" dirty="0" smtClean="0"/>
              <a:t>LADEE (</a:t>
            </a:r>
            <a:r>
              <a:rPr lang="en-US" altLang="en-US" sz="2200" dirty="0" smtClean="0"/>
              <a:t>Lunar Atmosphere and Dust Environment Explorer</a:t>
            </a:r>
            <a:r>
              <a:rPr lang="en-US" altLang="en-US" dirty="0" smtClean="0"/>
              <a:t>) Award Winning Effort</a:t>
            </a:r>
          </a:p>
        </p:txBody>
      </p:sp>
      <p:sp>
        <p:nvSpPr>
          <p:cNvPr id="5" name="Content Placeholder 8"/>
          <p:cNvSpPr>
            <a:spLocks noGrp="1"/>
          </p:cNvSpPr>
          <p:nvPr>
            <p:ph idx="1"/>
          </p:nvPr>
        </p:nvSpPr>
        <p:spPr>
          <a:xfrm>
            <a:off x="114457" y="1843605"/>
            <a:ext cx="4702175" cy="1356795"/>
          </a:xfrm>
        </p:spPr>
        <p:txBody>
          <a:bodyPr>
            <a:normAutofit fontScale="92500" lnSpcReduction="20000"/>
          </a:bodyPr>
          <a:lstStyle/>
          <a:p>
            <a:r>
              <a:rPr lang="en-US" altLang="en-US" dirty="0" smtClean="0"/>
              <a:t>All Mission Goals Exceeded</a:t>
            </a:r>
          </a:p>
          <a:p>
            <a:pPr lvl="1"/>
            <a:r>
              <a:rPr lang="en-US" altLang="en-US" dirty="0" smtClean="0"/>
              <a:t>200% of Required Science Data Downloaded</a:t>
            </a:r>
          </a:p>
          <a:p>
            <a:pPr lvl="1"/>
            <a:r>
              <a:rPr lang="en-US" altLang="en-US" dirty="0" smtClean="0"/>
              <a:t>Lunar Laser communication successfully demonstrated </a:t>
            </a:r>
          </a:p>
          <a:p>
            <a:pPr lvl="1"/>
            <a:r>
              <a:rPr lang="en-US" altLang="en-US" dirty="0" smtClean="0"/>
              <a:t>Extended Mission</a:t>
            </a:r>
          </a:p>
          <a:p>
            <a:pPr lvl="2"/>
            <a:r>
              <a:rPr lang="en-US" altLang="en-US" dirty="0" smtClean="0"/>
              <a:t>Survives eclipse</a:t>
            </a:r>
          </a:p>
          <a:p>
            <a:pPr lvl="2"/>
            <a:r>
              <a:rPr lang="en-US" altLang="en-US" dirty="0" smtClean="0"/>
              <a:t>Allows Very Low Altitude Science</a:t>
            </a:r>
          </a:p>
          <a:p>
            <a:pPr lvl="1"/>
            <a:endParaRPr lang="en-US" altLang="en-US" dirty="0" smtClean="0"/>
          </a:p>
          <a:p>
            <a:pPr lvl="1"/>
            <a:endParaRPr lang="en-US" altLang="en-US" dirty="0" smtClean="0"/>
          </a:p>
          <a:p>
            <a:pPr lvl="1"/>
            <a:endParaRPr lang="en-US" altLang="en-US" dirty="0" smtClean="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27" y="3124200"/>
            <a:ext cx="3084094" cy="2080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E:\LADEE\FSW14\Popular_Mechanics_November_20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2621" y="2025700"/>
            <a:ext cx="3493179" cy="4731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8"/>
          <p:cNvSpPr txBox="1">
            <a:spLocks/>
          </p:cNvSpPr>
          <p:nvPr/>
        </p:nvSpPr>
        <p:spPr bwMode="auto">
          <a:xfrm>
            <a:off x="76200" y="5517601"/>
            <a:ext cx="4591886" cy="1219200"/>
          </a:xfrm>
          <a:prstGeom prst="rect">
            <a:avLst/>
          </a:prstGeom>
          <a:noFill/>
          <a:ln w="9525">
            <a:solidFill>
              <a:srgbClr val="000000"/>
            </a:solidFill>
            <a:miter lim="800000"/>
            <a:headEnd/>
            <a:tailEnd/>
          </a:ln>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Times" charset="0"/>
                <a:ea typeface="ＭＳ Ｐゴシック" charset="-128"/>
              </a:defRPr>
            </a:lvl9pPr>
          </a:lstStyle>
          <a:p>
            <a:pPr lvl="1"/>
            <a:r>
              <a:rPr lang="en-US" altLang="en-US" kern="0" dirty="0" smtClean="0"/>
              <a:t>Lots more publically available information about LADEE FSW:</a:t>
            </a:r>
          </a:p>
          <a:p>
            <a:pPr lvl="1"/>
            <a:r>
              <a:rPr lang="en-US" altLang="en-US" kern="0" dirty="0">
                <a:hlinkClick r:id="rId5"/>
              </a:rPr>
              <a:t>http://ieeexplore.ieee.org/document/7119109</a:t>
            </a:r>
            <a:r>
              <a:rPr lang="en-US" altLang="en-US" kern="0" dirty="0" smtClean="0">
                <a:hlinkClick r:id="rId5"/>
              </a:rPr>
              <a:t>/</a:t>
            </a:r>
            <a:endParaRPr lang="en-US" altLang="en-US" kern="0" dirty="0" smtClean="0"/>
          </a:p>
          <a:p>
            <a:pPr lvl="1"/>
            <a:r>
              <a:rPr lang="en-US" altLang="en-US" kern="0" dirty="0" smtClean="0">
                <a:hlinkClick r:id="rId6"/>
              </a:rPr>
              <a:t>http://flightsoftware.jhuapl.edu/files/2013/talks/FSW-13-TALKS/FSW-13-GUNDY-BURLET.ppt</a:t>
            </a:r>
            <a:endParaRPr lang="en-US" altLang="en-US" kern="0" dirty="0" smtClean="0"/>
          </a:p>
          <a:p>
            <a:pPr lvl="1"/>
            <a:r>
              <a:rPr lang="en-US" altLang="en-US" kern="0" dirty="0" smtClean="0">
                <a:hlinkClick r:id="rId7"/>
              </a:rPr>
              <a:t>http://flightsoftware.jhuapl.edu/files/2014/Presentations/Day-3/Session-4/2-FSW-14-DANILO_VIAZZO.ppt</a:t>
            </a:r>
            <a:endParaRPr lang="en-US" altLang="en-US" kern="0" dirty="0" smtClean="0"/>
          </a:p>
          <a:p>
            <a:pPr lvl="1"/>
            <a:endParaRPr lang="en-US" altLang="en-US" kern="0" dirty="0" smtClean="0"/>
          </a:p>
          <a:p>
            <a:pPr lvl="1"/>
            <a:endParaRPr lang="en-US" altLang="en-US" kern="0" dirty="0" smtClean="0"/>
          </a:p>
          <a:p>
            <a:pPr lvl="1"/>
            <a:endParaRPr lang="en-US" altLang="en-US" kern="0" dirty="0" smtClean="0"/>
          </a:p>
        </p:txBody>
      </p:sp>
    </p:spTree>
    <p:extLst>
      <p:ext uri="{BB962C8B-B14F-4D97-AF65-F5344CB8AC3E}">
        <p14:creationId xmlns:p14="http://schemas.microsoft.com/office/powerpoint/2010/main" val="3018639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14400"/>
            <a:ext cx="7772400" cy="1055914"/>
          </a:xfrm>
        </p:spPr>
        <p:txBody>
          <a:bodyPr/>
          <a:lstStyle/>
          <a:p>
            <a:pPr algn="ctr"/>
            <a:r>
              <a:rPr lang="en-US" dirty="0" smtClean="0"/>
              <a:t>Common Avionics and Software Technologies (CAST) Lab</a:t>
            </a:r>
            <a:endParaRPr lang="en-US" dirty="0"/>
          </a:p>
        </p:txBody>
      </p:sp>
      <p:sp>
        <p:nvSpPr>
          <p:cNvPr id="4" name="Rectangle 3"/>
          <p:cNvSpPr txBox="1">
            <a:spLocks noChangeArrowheads="1"/>
          </p:cNvSpPr>
          <p:nvPr/>
        </p:nvSpPr>
        <p:spPr bwMode="auto">
          <a:xfrm>
            <a:off x="381000" y="1905000"/>
            <a:ext cx="853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a:buChar char="•"/>
              <a:defRPr/>
            </a:pPr>
            <a:r>
              <a:rPr lang="en-US" sz="2000" dirty="0" smtClean="0"/>
              <a:t>Generalized Application of </a:t>
            </a:r>
            <a:r>
              <a:rPr lang="en-US" sz="2000" dirty="0" smtClean="0">
                <a:solidFill>
                  <a:schemeClr val="accent6"/>
                </a:solidFill>
              </a:rPr>
              <a:t>LADEE FSW Development Infrastructure </a:t>
            </a:r>
            <a:endParaRPr lang="en-US" sz="2000" dirty="0" smtClean="0"/>
          </a:p>
          <a:p>
            <a:pPr lvl="1">
              <a:spcBef>
                <a:spcPct val="20000"/>
              </a:spcBef>
              <a:buFont typeface="Arial"/>
              <a:buChar char="•"/>
              <a:defRPr/>
            </a:pPr>
            <a:r>
              <a:rPr lang="en-US" sz="2000" dirty="0" smtClean="0"/>
              <a:t>Re-use of software, tools, architectures, processes and </a:t>
            </a:r>
            <a:r>
              <a:rPr lang="en-US" sz="2000" b="1" dirty="0" smtClean="0"/>
              <a:t>people</a:t>
            </a:r>
          </a:p>
          <a:p>
            <a:pPr lvl="1">
              <a:spcBef>
                <a:spcPct val="20000"/>
              </a:spcBef>
              <a:buFont typeface="Arial"/>
              <a:buChar char="•"/>
              <a:defRPr/>
            </a:pPr>
            <a:r>
              <a:rPr lang="en-US" sz="2000" dirty="0" smtClean="0"/>
              <a:t>Improvements to increase efficiency and quality</a:t>
            </a:r>
          </a:p>
          <a:p>
            <a:pPr>
              <a:spcBef>
                <a:spcPct val="20000"/>
              </a:spcBef>
              <a:buFont typeface="Arial"/>
              <a:buChar char="•"/>
              <a:defRPr/>
            </a:pPr>
            <a:r>
              <a:rPr lang="en-US" altLang="en-US" sz="2000" dirty="0" smtClean="0">
                <a:latin typeface="Times New Roman" pitchFamily="18" charset="0"/>
              </a:rPr>
              <a:t>Key Technologies</a:t>
            </a:r>
          </a:p>
          <a:p>
            <a:pPr lvl="1">
              <a:spcBef>
                <a:spcPct val="20000"/>
              </a:spcBef>
              <a:buFont typeface="Arial"/>
              <a:buChar char="•"/>
              <a:defRPr/>
            </a:pPr>
            <a:r>
              <a:rPr lang="en-US" altLang="en-US" sz="2000" dirty="0" smtClean="0">
                <a:latin typeface="Times New Roman" pitchFamily="18" charset="0"/>
              </a:rPr>
              <a:t>Model Based Development (Simulink)</a:t>
            </a:r>
          </a:p>
          <a:p>
            <a:pPr lvl="2">
              <a:spcBef>
                <a:spcPct val="20000"/>
              </a:spcBef>
              <a:buFont typeface="Arial"/>
              <a:buChar char="•"/>
              <a:defRPr/>
            </a:pPr>
            <a:r>
              <a:rPr lang="en-US" altLang="en-US" sz="1800" dirty="0" smtClean="0">
                <a:latin typeface="Times New Roman" pitchFamily="18" charset="0"/>
              </a:rPr>
              <a:t>Automatic Sim and FSW Code-Generation</a:t>
            </a:r>
          </a:p>
          <a:p>
            <a:pPr lvl="2">
              <a:spcBef>
                <a:spcPct val="20000"/>
              </a:spcBef>
              <a:buFont typeface="Arial"/>
              <a:buChar char="•"/>
              <a:defRPr/>
            </a:pPr>
            <a:r>
              <a:rPr lang="en-US" altLang="en-US" sz="1800" dirty="0" smtClean="0">
                <a:latin typeface="Times New Roman" pitchFamily="18" charset="0"/>
              </a:rPr>
              <a:t>Real-time Test-beds (PIL/HIL)</a:t>
            </a:r>
          </a:p>
          <a:p>
            <a:pPr lvl="1">
              <a:spcBef>
                <a:spcPct val="20000"/>
              </a:spcBef>
              <a:buFont typeface="Arial"/>
              <a:buChar char="•"/>
              <a:defRPr/>
            </a:pPr>
            <a:r>
              <a:rPr lang="en-US" altLang="en-US" sz="2000" dirty="0" smtClean="0">
                <a:latin typeface="Times New Roman" pitchFamily="18" charset="0"/>
              </a:rPr>
              <a:t>Loosely Coupled Component App-based real-time FSW Executive</a:t>
            </a:r>
          </a:p>
          <a:p>
            <a:pPr lvl="1">
              <a:spcBef>
                <a:spcPct val="20000"/>
              </a:spcBef>
              <a:buFont typeface="Arial"/>
              <a:buChar char="•"/>
              <a:defRPr/>
            </a:pPr>
            <a:r>
              <a:rPr lang="en-US" altLang="en-US" sz="2000" dirty="0" smtClean="0">
                <a:latin typeface="Times New Roman" pitchFamily="18" charset="0"/>
              </a:rPr>
              <a:t>Tlm/Cmd Interface Database with Code-Generation Export Capabilities</a:t>
            </a:r>
          </a:p>
          <a:p>
            <a:pPr lvl="1">
              <a:spcBef>
                <a:spcPct val="20000"/>
              </a:spcBef>
              <a:buFont typeface="Arial"/>
              <a:buChar char="•"/>
              <a:defRPr/>
            </a:pPr>
            <a:r>
              <a:rPr lang="en-US" altLang="en-US" sz="2000" dirty="0" smtClean="0">
                <a:latin typeface="Times New Roman" pitchFamily="18" charset="0"/>
              </a:rPr>
              <a:t>Continuous Build/Test Collaboration Framework</a:t>
            </a:r>
          </a:p>
          <a:p>
            <a:pPr lvl="2">
              <a:spcBef>
                <a:spcPct val="20000"/>
              </a:spcBef>
              <a:buFont typeface="Arial"/>
              <a:buChar char="•"/>
              <a:defRPr/>
            </a:pPr>
            <a:r>
              <a:rPr lang="en-US" altLang="en-US" sz="1800" dirty="0" smtClean="0">
                <a:latin typeface="Times New Roman" pitchFamily="18" charset="0"/>
              </a:rPr>
              <a:t>Bamboo / JIRA / git / Confluence</a:t>
            </a:r>
            <a:endParaRPr lang="en-US" altLang="en-US" sz="1800" dirty="0">
              <a:latin typeface="Times New Roman" pitchFamily="18" charset="0"/>
            </a:endParaRPr>
          </a:p>
          <a:p>
            <a:pPr marL="0" indent="0">
              <a:spcBef>
                <a:spcPct val="20000"/>
              </a:spcBef>
              <a:defRPr/>
            </a:pPr>
            <a:endParaRPr lang="en-US" sz="1800" dirty="0" smtClean="0"/>
          </a:p>
        </p:txBody>
      </p:sp>
    </p:spTree>
    <p:extLst>
      <p:ext uri="{BB962C8B-B14F-4D97-AF65-F5344CB8AC3E}">
        <p14:creationId xmlns:p14="http://schemas.microsoft.com/office/powerpoint/2010/main" val="331594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148972" y="887873"/>
            <a:ext cx="4749599" cy="5754257"/>
          </a:xfrm>
        </p:spPr>
        <p:txBody>
          <a:bodyPr/>
          <a:lstStyle/>
          <a:p>
            <a:pPr>
              <a:buFont typeface="Arial" panose="020B0604020202020204" pitchFamily="34" charset="0"/>
              <a:buChar char="•"/>
            </a:pPr>
            <a:r>
              <a:rPr lang="en-US" dirty="0" smtClean="0"/>
              <a:t>Model-Based Approach</a:t>
            </a:r>
          </a:p>
          <a:p>
            <a:pPr lvl="1">
              <a:buFont typeface="Arial" panose="020B0604020202020204" pitchFamily="34" charset="0"/>
              <a:buChar char="•"/>
            </a:pPr>
            <a:r>
              <a:rPr lang="en-US" altLang="en-US" dirty="0" smtClean="0"/>
              <a:t>Auto-generation of Real-Time Code from Closed-Loop Simulink Models (Integrate early and often)</a:t>
            </a:r>
          </a:p>
          <a:p>
            <a:pPr lvl="1">
              <a:buFont typeface="Arial" panose="020B0604020202020204" pitchFamily="34" charset="0"/>
              <a:buChar char="•"/>
            </a:pPr>
            <a:r>
              <a:rPr lang="en-US" altLang="en-US" dirty="0" smtClean="0"/>
              <a:t>Integrate early and often </a:t>
            </a:r>
            <a:r>
              <a:rPr lang="en-US" altLang="en-US" dirty="0"/>
              <a:t>while increasing </a:t>
            </a:r>
            <a:r>
              <a:rPr lang="en-US" altLang="en-US" dirty="0" smtClean="0"/>
              <a:t>the fidelity </a:t>
            </a:r>
            <a:r>
              <a:rPr lang="en-US" altLang="en-US" dirty="0"/>
              <a:t>of </a:t>
            </a:r>
            <a:r>
              <a:rPr lang="en-US" altLang="en-US" dirty="0" smtClean="0"/>
              <a:t>closed-loop testbeds: Workstation </a:t>
            </a:r>
            <a:r>
              <a:rPr lang="en-US" altLang="en-US" dirty="0"/>
              <a:t>Sim , PIL, </a:t>
            </a:r>
            <a:r>
              <a:rPr lang="en-US" altLang="en-US" dirty="0" smtClean="0"/>
              <a:t>HIL</a:t>
            </a:r>
          </a:p>
          <a:p>
            <a:pPr lvl="1">
              <a:buFont typeface="Arial" panose="020B0604020202020204" pitchFamily="34" charset="0"/>
              <a:buChar char="•"/>
            </a:pPr>
            <a:r>
              <a:rPr lang="en-US" dirty="0" smtClean="0"/>
              <a:t>Model and Evolving Test Platforms begin with initial analysis and live through Requirements, Implementation and Operational phases of mission (End-to-End)</a:t>
            </a:r>
          </a:p>
          <a:p>
            <a:pPr>
              <a:buFont typeface="Arial" panose="020B0604020202020204" pitchFamily="34" charset="0"/>
              <a:buChar char="•"/>
            </a:pPr>
            <a:r>
              <a:rPr lang="en-US" dirty="0" smtClean="0"/>
              <a:t>Core Flight Software System (CFS) developed by Goddard</a:t>
            </a:r>
          </a:p>
          <a:p>
            <a:pPr lvl="1">
              <a:buFont typeface="Arial" panose="020B0604020202020204" pitchFamily="34" charset="0"/>
              <a:buChar char="•"/>
            </a:pPr>
            <a:r>
              <a:rPr lang="en-US" dirty="0" smtClean="0"/>
              <a:t>Layered, App-Based Architecture facilitates scalability</a:t>
            </a:r>
            <a:r>
              <a:rPr lang="en-US" dirty="0"/>
              <a:t>, </a:t>
            </a:r>
            <a:r>
              <a:rPr lang="en-US" dirty="0" smtClean="0"/>
              <a:t>portability and FSW re-use</a:t>
            </a:r>
          </a:p>
          <a:p>
            <a:pPr lvl="1">
              <a:buFont typeface="Arial" panose="020B0604020202020204" pitchFamily="34" charset="0"/>
              <a:buChar char="•"/>
            </a:pPr>
            <a:r>
              <a:rPr lang="en-US" dirty="0" smtClean="0"/>
              <a:t>Core Flight System (</a:t>
            </a:r>
            <a:r>
              <a:rPr lang="en-US" dirty="0" err="1" smtClean="0"/>
              <a:t>cFS</a:t>
            </a:r>
            <a:r>
              <a:rPr lang="en-US" dirty="0" smtClean="0"/>
              <a:t>) is flight-qualified (Class B and A) and has a legacy of 11 successful NASA missions, in use at 6 NASA centers</a:t>
            </a:r>
          </a:p>
          <a:p>
            <a:pPr lvl="1">
              <a:buFont typeface="Arial" panose="020B0604020202020204" pitchFamily="34" charset="0"/>
              <a:buChar char="•"/>
            </a:pPr>
            <a:r>
              <a:rPr lang="en-US" dirty="0" smtClean="0"/>
              <a:t>Operating System Abstraction Layer (OSAL) eases porting</a:t>
            </a:r>
          </a:p>
          <a:p>
            <a:pPr lvl="1">
              <a:buFont typeface="Arial" panose="020B0604020202020204" pitchFamily="34" charset="0"/>
              <a:buChar char="•"/>
            </a:pPr>
            <a:r>
              <a:rPr lang="en-US" dirty="0" smtClean="0"/>
              <a:t>Pub/Sub Software Bus for Loosely Coupled Architecture</a:t>
            </a:r>
            <a:endParaRPr lang="en-US" dirty="0"/>
          </a:p>
          <a:p>
            <a:pPr>
              <a:buFont typeface="Arial" panose="020B0604020202020204" pitchFamily="34" charset="0"/>
              <a:buChar char="•"/>
            </a:pPr>
            <a:r>
              <a:rPr lang="en-US" dirty="0" smtClean="0"/>
              <a:t>Simulink Interface Layer (SIL)</a:t>
            </a:r>
          </a:p>
          <a:p>
            <a:pPr lvl="1" algn="ctr">
              <a:buFont typeface="Arial" panose="020B0604020202020204" pitchFamily="34" charset="0"/>
              <a:buChar char="•"/>
            </a:pPr>
            <a:r>
              <a:rPr lang="en-US" dirty="0" smtClean="0"/>
              <a:t>Core Flight Executive (cFE) Target Language Compiler (TLC) generates cFE Pub/Sub and Table Interfaces from Simulink Models to create unique cFE App Instances</a:t>
            </a:r>
          </a:p>
          <a:p>
            <a:pPr>
              <a:buFont typeface="Arial" panose="020B0604020202020204" pitchFamily="34" charset="0"/>
              <a:buChar char="•"/>
            </a:pPr>
            <a:r>
              <a:rPr lang="en-US" dirty="0" smtClean="0"/>
              <a:t>Device Abstraction/Virtualization</a:t>
            </a:r>
          </a:p>
          <a:p>
            <a:pPr lvl="1">
              <a:buFont typeface="Arial" panose="020B0604020202020204" pitchFamily="34" charset="0"/>
              <a:buChar char="•"/>
            </a:pPr>
            <a:r>
              <a:rPr lang="en-US" dirty="0" smtClean="0"/>
              <a:t>Hardware I/O (HWIO) Apps provide interface between Devices and Software Bus. Leverages </a:t>
            </a:r>
            <a:r>
              <a:rPr lang="en-US" dirty="0" err="1" smtClean="0"/>
              <a:t>Posix</a:t>
            </a:r>
            <a:r>
              <a:rPr lang="en-US" dirty="0" smtClean="0"/>
              <a:t> Device I/O</a:t>
            </a:r>
          </a:p>
          <a:p>
            <a:pPr lvl="2">
              <a:buFont typeface="Arial" panose="020B0604020202020204" pitchFamily="34" charset="0"/>
              <a:buChar char="•"/>
            </a:pPr>
            <a:endParaRPr lang="en-US" dirty="0" smtClean="0"/>
          </a:p>
        </p:txBody>
      </p:sp>
      <p:grpSp>
        <p:nvGrpSpPr>
          <p:cNvPr id="14" name="Group 13"/>
          <p:cNvGrpSpPr>
            <a:grpSpLocks/>
          </p:cNvGrpSpPr>
          <p:nvPr/>
        </p:nvGrpSpPr>
        <p:grpSpPr bwMode="auto">
          <a:xfrm>
            <a:off x="4713777" y="2899695"/>
            <a:ext cx="2302916" cy="2116163"/>
            <a:chOff x="2512" y="880"/>
            <a:chExt cx="2928" cy="2928"/>
          </a:xfrm>
        </p:grpSpPr>
        <p:pic>
          <p:nvPicPr>
            <p:cNvPr id="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2" y="880"/>
              <a:ext cx="2928" cy="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8" y="2076"/>
              <a:ext cx="336"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9"/>
            <p:cNvSpPr txBox="1">
              <a:spLocks noChangeArrowheads="1"/>
            </p:cNvSpPr>
            <p:nvPr/>
          </p:nvSpPr>
          <p:spPr bwMode="auto">
            <a:xfrm>
              <a:off x="3734" y="2049"/>
              <a:ext cx="472"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r>
                <a:rPr lang="en-US" altLang="en-US" sz="800">
                  <a:solidFill>
                    <a:srgbClr val="808080"/>
                  </a:solidFill>
                  <a:ea typeface="ＭＳ Ｐゴシック" pitchFamily="34" charset="-128"/>
                </a:rPr>
                <a:t>Files, Tables</a:t>
              </a:r>
            </a:p>
          </p:txBody>
        </p:sp>
      </p:grpSp>
      <p:pic>
        <p:nvPicPr>
          <p:cNvPr id="1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3673" y="5097664"/>
            <a:ext cx="3166129" cy="1544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98398" y="2572621"/>
            <a:ext cx="1423831" cy="2432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05400" y="1143000"/>
            <a:ext cx="2743200" cy="1691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7982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14400"/>
            <a:ext cx="7772400" cy="1055914"/>
          </a:xfrm>
        </p:spPr>
        <p:txBody>
          <a:bodyPr/>
          <a:lstStyle/>
          <a:p>
            <a:pPr algn="ctr">
              <a:spcBef>
                <a:spcPct val="20000"/>
              </a:spcBef>
              <a:defRPr/>
            </a:pPr>
            <a:r>
              <a:rPr lang="en-US" sz="3200" dirty="0" smtClean="0"/>
              <a:t>Recurring CAST Themes </a:t>
            </a:r>
            <a:endParaRPr lang="en-US" sz="3200" dirty="0"/>
          </a:p>
        </p:txBody>
      </p:sp>
      <p:sp>
        <p:nvSpPr>
          <p:cNvPr id="4" name="Rectangle 3"/>
          <p:cNvSpPr txBox="1">
            <a:spLocks noChangeArrowheads="1"/>
          </p:cNvSpPr>
          <p:nvPr/>
        </p:nvSpPr>
        <p:spPr bwMode="auto">
          <a:xfrm>
            <a:off x="421105" y="1752600"/>
            <a:ext cx="8534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
            </a:pPr>
            <a:r>
              <a:rPr lang="en-US" altLang="en-US" sz="2800" dirty="0" smtClean="0">
                <a:latin typeface="Times New Roman" pitchFamily="18" charset="0"/>
              </a:rPr>
              <a:t>“</a:t>
            </a:r>
            <a:r>
              <a:rPr lang="en-US" altLang="en-US" sz="2800" dirty="0">
                <a:latin typeface="Times New Roman" pitchFamily="18" charset="0"/>
              </a:rPr>
              <a:t>Don’t reinvent the </a:t>
            </a:r>
            <a:r>
              <a:rPr lang="en-US" altLang="en-US" sz="2800" dirty="0" smtClean="0">
                <a:latin typeface="Times New Roman" pitchFamily="18" charset="0"/>
              </a:rPr>
              <a:t>wheel … ”</a:t>
            </a:r>
            <a:endParaRPr lang="en-US" altLang="en-US" sz="2800" dirty="0">
              <a:latin typeface="Times New Roman" pitchFamily="18" charset="0"/>
            </a:endParaRPr>
          </a:p>
          <a:p>
            <a:pPr lvl="1">
              <a:buFontTx/>
              <a:buChar char="•"/>
            </a:pPr>
            <a:r>
              <a:rPr lang="en-US" altLang="en-US" sz="1600" dirty="0" smtClean="0">
                <a:latin typeface="Times New Roman" pitchFamily="18" charset="0"/>
              </a:rPr>
              <a:t>“</a:t>
            </a:r>
            <a:r>
              <a:rPr lang="en-US" altLang="en-US" sz="1600" dirty="0">
                <a:latin typeface="Times New Roman" pitchFamily="18" charset="0"/>
              </a:rPr>
              <a:t>A more elegant, optimized implementation” is not a driving reason</a:t>
            </a:r>
          </a:p>
          <a:p>
            <a:pPr>
              <a:buFontTx/>
              <a:buChar char="•"/>
            </a:pPr>
            <a:r>
              <a:rPr lang="en-US" altLang="en-US" sz="2800" dirty="0" smtClean="0">
                <a:latin typeface="Times New Roman" pitchFamily="18" charset="0"/>
              </a:rPr>
              <a:t>“… but watch for square </a:t>
            </a:r>
            <a:r>
              <a:rPr lang="en-US" altLang="en-US" sz="2800" dirty="0">
                <a:latin typeface="Times New Roman" pitchFamily="18" charset="0"/>
              </a:rPr>
              <a:t>peg in </a:t>
            </a:r>
            <a:r>
              <a:rPr lang="en-US" altLang="en-US" sz="2800" dirty="0" smtClean="0">
                <a:latin typeface="Times New Roman" pitchFamily="18" charset="0"/>
              </a:rPr>
              <a:t>round hole”</a:t>
            </a:r>
            <a:endParaRPr lang="en-US" altLang="en-US" sz="2800" dirty="0">
              <a:latin typeface="Times New Roman" pitchFamily="18" charset="0"/>
            </a:endParaRPr>
          </a:p>
          <a:p>
            <a:pPr lvl="1">
              <a:buFontTx/>
              <a:buChar char="•"/>
            </a:pPr>
            <a:r>
              <a:rPr lang="en-US" altLang="en-US" sz="1600" dirty="0">
                <a:latin typeface="Times New Roman" pitchFamily="18" charset="0"/>
              </a:rPr>
              <a:t>Don’t </a:t>
            </a:r>
            <a:r>
              <a:rPr lang="en-US" altLang="en-US" sz="1600" dirty="0" smtClean="0">
                <a:latin typeface="Times New Roman" pitchFamily="18" charset="0"/>
              </a:rPr>
              <a:t>expect full </a:t>
            </a:r>
            <a:r>
              <a:rPr lang="en-US" altLang="en-US" sz="1600" dirty="0">
                <a:latin typeface="Times New Roman" pitchFamily="18" charset="0"/>
              </a:rPr>
              <a:t>re-use of code not written for </a:t>
            </a:r>
            <a:r>
              <a:rPr lang="en-US" altLang="en-US" sz="1600" dirty="0" smtClean="0">
                <a:latin typeface="Times New Roman" pitchFamily="18" charset="0"/>
              </a:rPr>
              <a:t>re-use</a:t>
            </a:r>
          </a:p>
          <a:p>
            <a:pPr lvl="1">
              <a:buFontTx/>
              <a:buChar char="•"/>
            </a:pPr>
            <a:r>
              <a:rPr lang="en-US" altLang="en-US" sz="1600" dirty="0" smtClean="0">
                <a:latin typeface="Times New Roman" pitchFamily="18" charset="0"/>
              </a:rPr>
              <a:t>Sometimes a new “wheel” is required</a:t>
            </a:r>
            <a:endParaRPr lang="en-US" altLang="en-US" sz="1600" dirty="0">
              <a:latin typeface="Times New Roman" pitchFamily="18" charset="0"/>
            </a:endParaRPr>
          </a:p>
          <a:p>
            <a:pPr>
              <a:buFontTx/>
              <a:buChar char="•"/>
            </a:pPr>
            <a:r>
              <a:rPr lang="en-US" altLang="en-US" sz="2800" dirty="0" smtClean="0">
                <a:latin typeface="Times New Roman" pitchFamily="18" charset="0"/>
              </a:rPr>
              <a:t>“</a:t>
            </a:r>
            <a:r>
              <a:rPr lang="en-US" altLang="en-US" sz="2800" dirty="0">
                <a:latin typeface="Times New Roman" pitchFamily="18" charset="0"/>
              </a:rPr>
              <a:t>Don’t repeat yourself”</a:t>
            </a:r>
          </a:p>
          <a:p>
            <a:pPr lvl="1">
              <a:buFontTx/>
              <a:buChar char="•"/>
            </a:pPr>
            <a:r>
              <a:rPr lang="en-US" altLang="en-US" sz="1600" dirty="0">
                <a:latin typeface="Times New Roman" pitchFamily="18" charset="0"/>
              </a:rPr>
              <a:t>Eliminate redundancy; i.e. Eliminate redundancy </a:t>
            </a:r>
            <a:r>
              <a:rPr lang="en-US" altLang="en-US" sz="1600" dirty="0" smtClean="0">
                <a:latin typeface="Times New Roman" pitchFamily="18" charset="0"/>
              </a:rPr>
              <a:t>:-)</a:t>
            </a:r>
          </a:p>
          <a:p>
            <a:pPr lvl="1">
              <a:buFontTx/>
              <a:buChar char="•"/>
            </a:pPr>
            <a:r>
              <a:rPr lang="en-US" altLang="en-US" sz="1600" dirty="0" smtClean="0">
                <a:latin typeface="Times New Roman" pitchFamily="18" charset="0"/>
              </a:rPr>
              <a:t> Auto-generate from common data/model source and Automate repetitive tasks</a:t>
            </a:r>
            <a:endParaRPr lang="en-US" altLang="en-US" sz="1600" dirty="0">
              <a:latin typeface="Times New Roman" pitchFamily="18" charset="0"/>
            </a:endParaRPr>
          </a:p>
          <a:p>
            <a:pPr>
              <a:buFontTx/>
              <a:buChar char="•"/>
            </a:pPr>
            <a:r>
              <a:rPr lang="en-US" altLang="en-US" sz="2800" dirty="0" smtClean="0">
                <a:latin typeface="Times New Roman" pitchFamily="18" charset="0"/>
              </a:rPr>
              <a:t>“</a:t>
            </a:r>
            <a:r>
              <a:rPr lang="en-US" altLang="en-US" sz="2800" dirty="0">
                <a:latin typeface="Times New Roman" pitchFamily="18" charset="0"/>
              </a:rPr>
              <a:t>Integrate Early and Often</a:t>
            </a:r>
            <a:r>
              <a:rPr lang="en-US" altLang="en-US" sz="2800" dirty="0" smtClean="0">
                <a:latin typeface="Times New Roman" pitchFamily="18" charset="0"/>
              </a:rPr>
              <a:t>”</a:t>
            </a:r>
          </a:p>
          <a:p>
            <a:pPr lvl="1">
              <a:buFontTx/>
              <a:buChar char="•"/>
            </a:pPr>
            <a:r>
              <a:rPr lang="en-US" altLang="en-US" sz="1600" dirty="0" smtClean="0">
                <a:latin typeface="Times New Roman" pitchFamily="18" charset="0"/>
              </a:rPr>
              <a:t>Evolving integrated test-beds</a:t>
            </a:r>
            <a:endParaRPr lang="en-US" altLang="en-US" sz="1600" dirty="0">
              <a:latin typeface="Times New Roman" pitchFamily="18" charset="0"/>
            </a:endParaRPr>
          </a:p>
          <a:p>
            <a:pPr>
              <a:buFontTx/>
              <a:buChar char="•"/>
            </a:pPr>
            <a:r>
              <a:rPr lang="en-US" altLang="en-US" sz="2800" dirty="0" smtClean="0">
                <a:latin typeface="Times New Roman" pitchFamily="18" charset="0"/>
              </a:rPr>
              <a:t>“</a:t>
            </a:r>
            <a:r>
              <a:rPr lang="en-US" altLang="en-US" sz="2800" dirty="0">
                <a:latin typeface="Times New Roman" pitchFamily="18" charset="0"/>
              </a:rPr>
              <a:t>Test as you fly”</a:t>
            </a:r>
          </a:p>
          <a:p>
            <a:pPr lvl="1">
              <a:buFontTx/>
              <a:buChar char="•"/>
            </a:pPr>
            <a:r>
              <a:rPr lang="en-US" altLang="en-US" sz="1600" dirty="0">
                <a:latin typeface="Times New Roman" pitchFamily="18" charset="0"/>
              </a:rPr>
              <a:t>Use Simulation Scenarios </a:t>
            </a:r>
            <a:r>
              <a:rPr lang="en-US" altLang="en-US" sz="1600" dirty="0" smtClean="0">
                <a:latin typeface="Times New Roman" pitchFamily="18" charset="0"/>
              </a:rPr>
              <a:t>with to </a:t>
            </a:r>
            <a:r>
              <a:rPr lang="en-US" altLang="en-US" sz="1600" dirty="0">
                <a:latin typeface="Times New Roman" pitchFamily="18" charset="0"/>
              </a:rPr>
              <a:t>make FSW think it is </a:t>
            </a:r>
            <a:r>
              <a:rPr lang="en-US" altLang="en-US" sz="1600" dirty="0" smtClean="0">
                <a:latin typeface="Times New Roman" pitchFamily="18" charset="0"/>
              </a:rPr>
              <a:t>flying</a:t>
            </a:r>
          </a:p>
          <a:p>
            <a:pPr lvl="1">
              <a:buFontTx/>
              <a:buChar char="•"/>
            </a:pPr>
            <a:r>
              <a:rPr lang="en-US" altLang="en-US" sz="1600" dirty="0" smtClean="0">
                <a:latin typeface="Times New Roman" pitchFamily="18" charset="0"/>
              </a:rPr>
              <a:t>Use Flight Ground System Scripts for unit and integration tests</a:t>
            </a:r>
          </a:p>
          <a:p>
            <a:pPr>
              <a:buFontTx/>
              <a:buChar char="•"/>
            </a:pPr>
            <a:r>
              <a:rPr lang="en-US" altLang="en-US" sz="2800" dirty="0" smtClean="0">
                <a:latin typeface="Times New Roman" pitchFamily="18" charset="0"/>
              </a:rPr>
              <a:t>“Keep it Simple for the User”</a:t>
            </a:r>
          </a:p>
          <a:p>
            <a:pPr lvl="1">
              <a:buFontTx/>
              <a:buChar char="•"/>
            </a:pPr>
            <a:r>
              <a:rPr lang="en-US" altLang="en-US" sz="1600" dirty="0" smtClean="0">
                <a:latin typeface="Times New Roman" pitchFamily="18" charset="0"/>
              </a:rPr>
              <a:t>Higher Abstraction </a:t>
            </a:r>
            <a:r>
              <a:rPr lang="en-US" altLang="en-US" sz="1600" dirty="0">
                <a:latin typeface="Times New Roman" pitchFamily="18" charset="0"/>
              </a:rPr>
              <a:t>L</a:t>
            </a:r>
            <a:r>
              <a:rPr lang="en-US" altLang="en-US" sz="1600" dirty="0" smtClean="0">
                <a:latin typeface="Times New Roman" pitchFamily="18" charset="0"/>
              </a:rPr>
              <a:t>ayers Simple; Specific Complexity (Polymorphism) in Lower </a:t>
            </a:r>
            <a:r>
              <a:rPr lang="en-US" altLang="en-US" sz="1600" dirty="0">
                <a:latin typeface="Times New Roman" pitchFamily="18" charset="0"/>
              </a:rPr>
              <a:t>L</a:t>
            </a:r>
            <a:r>
              <a:rPr lang="en-US" altLang="en-US" sz="1600" dirty="0" smtClean="0">
                <a:latin typeface="Times New Roman" pitchFamily="18" charset="0"/>
              </a:rPr>
              <a:t>ayers.</a:t>
            </a:r>
          </a:p>
          <a:p>
            <a:pPr marL="0" indent="0">
              <a:spcBef>
                <a:spcPct val="20000"/>
              </a:spcBef>
              <a:defRPr/>
            </a:pPr>
            <a:endParaRPr lang="en-US" sz="1800" dirty="0" smtClean="0"/>
          </a:p>
        </p:txBody>
      </p:sp>
    </p:spTree>
    <p:extLst>
      <p:ext uri="{BB962C8B-B14F-4D97-AF65-F5344CB8AC3E}">
        <p14:creationId xmlns:p14="http://schemas.microsoft.com/office/powerpoint/2010/main" val="2506254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066800"/>
            <a:ext cx="7772400" cy="685800"/>
          </a:xfrm>
        </p:spPr>
        <p:txBody>
          <a:bodyPr/>
          <a:lstStyle/>
          <a:p>
            <a:pPr algn="ctr"/>
            <a:r>
              <a:rPr lang="en-US" dirty="0" smtClean="0"/>
              <a:t>CAST Simulation Testbed Infrastructure</a:t>
            </a:r>
            <a:br>
              <a:rPr lang="en-US" dirty="0" smtClean="0"/>
            </a:br>
            <a:r>
              <a:rPr lang="en-US" dirty="0" smtClean="0"/>
              <a:t>with Evolving Levels of  Fidelity</a:t>
            </a:r>
            <a:endParaRPr lang="en-US" dirty="0"/>
          </a:p>
        </p:txBody>
      </p:sp>
      <p:sp>
        <p:nvSpPr>
          <p:cNvPr id="7" name="Text Box 21"/>
          <p:cNvSpPr txBox="1">
            <a:spLocks noChangeArrowheads="1"/>
          </p:cNvSpPr>
          <p:nvPr/>
        </p:nvSpPr>
        <p:spPr bwMode="auto">
          <a:xfrm>
            <a:off x="1219200" y="1905000"/>
            <a:ext cx="655478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buFontTx/>
              <a:buChar char="•"/>
            </a:pPr>
            <a:r>
              <a:rPr lang="en-US" altLang="en-US" sz="2400" dirty="0" smtClean="0">
                <a:latin typeface="Times New Roman" pitchFamily="18" charset="0"/>
              </a:rPr>
              <a:t> WSIM – Workstation Simulation</a:t>
            </a:r>
            <a:endParaRPr lang="en-US" altLang="en-US" sz="2400" dirty="0">
              <a:latin typeface="Times New Roman" pitchFamily="18" charset="0"/>
            </a:endParaRPr>
          </a:p>
          <a:p>
            <a:pPr lvl="1" eaLnBrk="1" hangingPunct="1">
              <a:buFontTx/>
              <a:buChar char="•"/>
            </a:pPr>
            <a:r>
              <a:rPr lang="en-US" altLang="en-US" sz="1400" dirty="0" smtClean="0">
                <a:latin typeface="Times New Roman" pitchFamily="18" charset="0"/>
              </a:rPr>
              <a:t>Closed-Loop Simulink Model</a:t>
            </a:r>
            <a:endParaRPr lang="en-US" altLang="en-US" sz="1400" dirty="0">
              <a:latin typeface="Times New Roman" pitchFamily="18" charset="0"/>
            </a:endParaRPr>
          </a:p>
          <a:p>
            <a:pPr lvl="1" eaLnBrk="1" hangingPunct="1">
              <a:buFontTx/>
              <a:buChar char="•"/>
            </a:pPr>
            <a:r>
              <a:rPr lang="en-US" altLang="en-US" sz="1400" dirty="0" smtClean="0">
                <a:latin typeface="Times New Roman" pitchFamily="18" charset="0"/>
              </a:rPr>
              <a:t>Non-realtime ; usually faster-than-realtime</a:t>
            </a:r>
            <a:endParaRPr lang="en-US" altLang="en-US" sz="1400" dirty="0">
              <a:latin typeface="Times New Roman" pitchFamily="18" charset="0"/>
            </a:endParaRPr>
          </a:p>
          <a:p>
            <a:pPr eaLnBrk="1" hangingPunct="1">
              <a:buFontTx/>
              <a:buChar char="•"/>
            </a:pPr>
            <a:r>
              <a:rPr lang="en-US" altLang="en-US" sz="2400" dirty="0">
                <a:latin typeface="Times New Roman" pitchFamily="18" charset="0"/>
              </a:rPr>
              <a:t> </a:t>
            </a:r>
            <a:r>
              <a:rPr lang="en-US" altLang="en-US" sz="2400" dirty="0" smtClean="0">
                <a:latin typeface="Times New Roman" pitchFamily="18" charset="0"/>
              </a:rPr>
              <a:t>PIL – Processor in the Loop (realtime)</a:t>
            </a:r>
          </a:p>
          <a:p>
            <a:pPr lvl="1" eaLnBrk="1" hangingPunct="1">
              <a:buFontTx/>
              <a:buChar char="•"/>
            </a:pPr>
            <a:r>
              <a:rPr lang="en-US" altLang="en-US" sz="1400" dirty="0" smtClean="0">
                <a:latin typeface="Times New Roman" pitchFamily="18" charset="0"/>
              </a:rPr>
              <a:t>Flight-like interfaces (per ICDs) between Sim and FSW</a:t>
            </a:r>
          </a:p>
          <a:p>
            <a:pPr lvl="1" eaLnBrk="1" hangingPunct="1">
              <a:buFontTx/>
              <a:buChar char="•"/>
            </a:pPr>
            <a:r>
              <a:rPr lang="en-US" altLang="en-US" sz="1400" dirty="0" smtClean="0">
                <a:latin typeface="Times New Roman" pitchFamily="18" charset="0"/>
              </a:rPr>
              <a:t>Transport Mechanisms may be emulated with a run-time re-configuration (For example: ethernet drivers replace SPI driver)</a:t>
            </a:r>
            <a:endParaRPr lang="en-US" altLang="en-US" sz="1400" dirty="0">
              <a:latin typeface="Times New Roman" pitchFamily="18" charset="0"/>
            </a:endParaRPr>
          </a:p>
          <a:p>
            <a:pPr eaLnBrk="1" hangingPunct="1">
              <a:buFontTx/>
              <a:buChar char="•"/>
            </a:pPr>
            <a:r>
              <a:rPr lang="en-US" altLang="en-US" sz="2400" dirty="0">
                <a:latin typeface="Times New Roman" pitchFamily="18" charset="0"/>
              </a:rPr>
              <a:t> </a:t>
            </a:r>
            <a:r>
              <a:rPr lang="en-US" altLang="en-US" sz="2400" dirty="0" smtClean="0">
                <a:latin typeface="Times New Roman" pitchFamily="18" charset="0"/>
              </a:rPr>
              <a:t> HIL – Hardware in the Loop (realtime)</a:t>
            </a:r>
          </a:p>
          <a:p>
            <a:pPr lvl="1" eaLnBrk="1" hangingPunct="1">
              <a:buFontTx/>
              <a:buChar char="•"/>
            </a:pPr>
            <a:r>
              <a:rPr lang="en-US" altLang="en-US" sz="1400" dirty="0" smtClean="0">
                <a:latin typeface="Times New Roman" pitchFamily="18" charset="0"/>
              </a:rPr>
              <a:t>Flight-like interfaces and Transport Mechanisms between Sim and FSW</a:t>
            </a:r>
            <a:endParaRPr lang="en-US" altLang="en-US" sz="1400" dirty="0">
              <a:latin typeface="Times New Roman" pitchFamily="18" charset="0"/>
            </a:endParaRPr>
          </a:p>
          <a:p>
            <a:pPr eaLnBrk="1" hangingPunct="1">
              <a:buFontTx/>
              <a:buChar char="•"/>
            </a:pPr>
            <a:r>
              <a:rPr lang="en-US" altLang="en-US" sz="2400" dirty="0" smtClean="0">
                <a:latin typeface="Times New Roman" pitchFamily="18" charset="0"/>
              </a:rPr>
              <a:t> PHIL – </a:t>
            </a:r>
            <a:r>
              <a:rPr lang="en-US" altLang="en-US" sz="2400" dirty="0" err="1" smtClean="0">
                <a:latin typeface="Times New Roman" pitchFamily="18" charset="0"/>
              </a:rPr>
              <a:t>Mix’n’match</a:t>
            </a:r>
            <a:r>
              <a:rPr lang="en-US" altLang="en-US" sz="2400" dirty="0" smtClean="0">
                <a:latin typeface="Times New Roman" pitchFamily="18" charset="0"/>
              </a:rPr>
              <a:t> PIL and HIL</a:t>
            </a:r>
          </a:p>
          <a:p>
            <a:pPr lvl="1" eaLnBrk="1" hangingPunct="1">
              <a:buFontTx/>
              <a:buChar char="•"/>
            </a:pPr>
            <a:r>
              <a:rPr lang="en-US" altLang="en-US" sz="1400" dirty="0" smtClean="0">
                <a:latin typeface="Times New Roman" pitchFamily="18" charset="0"/>
              </a:rPr>
              <a:t>Some Transport Mechanism are emulated, others are flight-like</a:t>
            </a:r>
            <a:endParaRPr lang="en-US" altLang="en-US" sz="1400" dirty="0">
              <a:latin typeface="Times New Roman" pitchFamily="18" charset="0"/>
            </a:endParaRPr>
          </a:p>
          <a:p>
            <a:pPr lvl="1" eaLnBrk="1" hangingPunct="1">
              <a:buFontTx/>
              <a:buChar char="•"/>
            </a:pPr>
            <a:r>
              <a:rPr lang="en-US" altLang="en-US" sz="1400" dirty="0" smtClean="0">
                <a:latin typeface="Times New Roman" pitchFamily="18" charset="0"/>
              </a:rPr>
              <a:t>Example: All devices use flight SpaceWire interface, but the tlm/cmd interface is ethernet.</a:t>
            </a:r>
          </a:p>
          <a:p>
            <a:pPr eaLnBrk="1" hangingPunct="1"/>
            <a:r>
              <a:rPr lang="en-US" altLang="en-US" sz="1400" dirty="0" smtClean="0">
                <a:latin typeface="Times New Roman" pitchFamily="18" charset="0"/>
              </a:rPr>
              <a:t>Earlier LADEE FSW Testbed presentations have more details:</a:t>
            </a:r>
          </a:p>
          <a:p>
            <a:pPr lvl="1" eaLnBrk="1" hangingPunct="1">
              <a:buFontTx/>
              <a:buChar char="•"/>
            </a:pPr>
            <a:r>
              <a:rPr lang="en-US" altLang="en-US" sz="1400" dirty="0" smtClean="0">
                <a:latin typeface="Times New Roman" pitchFamily="18" charset="0"/>
                <a:hlinkClick r:id="rId3"/>
              </a:rPr>
              <a:t>http</a:t>
            </a:r>
            <a:r>
              <a:rPr lang="en-US" altLang="en-US" sz="1400" dirty="0">
                <a:latin typeface="Times New Roman" pitchFamily="18" charset="0"/>
                <a:hlinkClick r:id="rId3"/>
              </a:rPr>
              <a:t>://</a:t>
            </a:r>
            <a:r>
              <a:rPr lang="en-US" altLang="en-US" sz="1400" dirty="0" smtClean="0">
                <a:latin typeface="Times New Roman" pitchFamily="18" charset="0"/>
                <a:hlinkClick r:id="rId3"/>
              </a:rPr>
              <a:t>flightsoftware.jhuapl.edu/files/2011/FSW11_Forman.pdf</a:t>
            </a:r>
            <a:endParaRPr lang="en-US" altLang="en-US" sz="1400" dirty="0" smtClean="0">
              <a:latin typeface="Times New Roman" pitchFamily="18" charset="0"/>
            </a:endParaRPr>
          </a:p>
          <a:p>
            <a:pPr lvl="1" eaLnBrk="1" hangingPunct="1">
              <a:buFontTx/>
              <a:buChar char="•"/>
            </a:pPr>
            <a:r>
              <a:rPr lang="en-US" altLang="en-US" sz="1400" dirty="0">
                <a:latin typeface="Times New Roman" pitchFamily="18" charset="0"/>
                <a:hlinkClick r:id="rId4"/>
              </a:rPr>
              <a:t>http://</a:t>
            </a:r>
            <a:r>
              <a:rPr lang="en-US" altLang="en-US" sz="1400" dirty="0" smtClean="0">
                <a:latin typeface="Times New Roman" pitchFamily="18" charset="0"/>
                <a:hlinkClick r:id="rId4"/>
              </a:rPr>
              <a:t>flightsoftware.jhuapl.edu/files/FSW09_Gundy-Burlet.pdf</a:t>
            </a:r>
            <a:endParaRPr lang="en-US" altLang="en-US" sz="1400" dirty="0" smtClean="0">
              <a:latin typeface="Times New Roman" pitchFamily="18" charset="0"/>
            </a:endParaRPr>
          </a:p>
        </p:txBody>
      </p:sp>
    </p:spTree>
    <p:extLst>
      <p:ext uri="{BB962C8B-B14F-4D97-AF65-F5344CB8AC3E}">
        <p14:creationId xmlns:p14="http://schemas.microsoft.com/office/powerpoint/2010/main" val="2021321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7772400" cy="1143000"/>
          </a:xfrm>
        </p:spPr>
        <p:txBody>
          <a:bodyPr/>
          <a:lstStyle/>
          <a:p>
            <a:pPr algn="ctr"/>
            <a:r>
              <a:rPr lang="en-US" sz="2800" dirty="0"/>
              <a:t>System Configuration Information &amp; Mission </a:t>
            </a:r>
            <a:r>
              <a:rPr lang="en-US" sz="2800" dirty="0" smtClean="0"/>
              <a:t>Interfaces (SCIMI) Database</a:t>
            </a:r>
            <a:br>
              <a:rPr lang="en-US" sz="2800" dirty="0" smtClean="0"/>
            </a:br>
            <a:r>
              <a:rPr lang="en-US" sz="2800" dirty="0" smtClean="0"/>
              <a:t>(AKA: Cmd &amp; Tlm Data Dictionary)</a:t>
            </a:r>
            <a:endParaRPr lang="en-US" sz="2800" dirty="0"/>
          </a:p>
        </p:txBody>
      </p:sp>
      <p:sp>
        <p:nvSpPr>
          <p:cNvPr id="3" name="Content Placeholder 2"/>
          <p:cNvSpPr>
            <a:spLocks noGrp="1"/>
          </p:cNvSpPr>
          <p:nvPr>
            <p:ph idx="1"/>
          </p:nvPr>
        </p:nvSpPr>
        <p:spPr>
          <a:xfrm>
            <a:off x="838200" y="2209800"/>
            <a:ext cx="8305800" cy="4191000"/>
          </a:xfrm>
        </p:spPr>
        <p:txBody>
          <a:bodyPr/>
          <a:lstStyle/>
          <a:p>
            <a:pPr>
              <a:buFont typeface="Arial" panose="020B0604020202020204" pitchFamily="34" charset="0"/>
              <a:buChar char="•"/>
            </a:pPr>
            <a:r>
              <a:rPr lang="en-US" sz="2000" dirty="0" smtClean="0"/>
              <a:t>Relational Database Schema (i.e. metadata)</a:t>
            </a:r>
          </a:p>
          <a:p>
            <a:pPr lvl="1">
              <a:buFont typeface="Arial" panose="020B0604020202020204" pitchFamily="34" charset="0"/>
              <a:buChar char="•"/>
            </a:pPr>
            <a:r>
              <a:rPr lang="en-US" sz="2000" dirty="0" smtClean="0"/>
              <a:t>Non-mission specific tables and relations</a:t>
            </a:r>
          </a:p>
          <a:p>
            <a:pPr>
              <a:buFont typeface="Arial" panose="020B0604020202020204" pitchFamily="34" charset="0"/>
              <a:buChar char="•"/>
            </a:pPr>
            <a:r>
              <a:rPr lang="en-US" sz="2000" dirty="0" smtClean="0"/>
              <a:t>Mission Specific Content (independent of schema):</a:t>
            </a:r>
          </a:p>
          <a:p>
            <a:pPr lvl="1">
              <a:buFont typeface="Arial" panose="020B0604020202020204" pitchFamily="34" charset="0"/>
              <a:buChar char="•"/>
            </a:pPr>
            <a:r>
              <a:rPr lang="en-US" sz="2000" dirty="0" smtClean="0"/>
              <a:t>Contains Mission </a:t>
            </a:r>
            <a:r>
              <a:rPr lang="en-US" sz="2000" dirty="0"/>
              <a:t>information </a:t>
            </a:r>
            <a:r>
              <a:rPr lang="en-US" sz="2000" dirty="0" smtClean="0"/>
              <a:t>such as tlm/cmd message definitions (internal and external)</a:t>
            </a:r>
          </a:p>
          <a:p>
            <a:pPr>
              <a:buFont typeface="Arial" panose="020B0604020202020204" pitchFamily="34" charset="0"/>
              <a:buChar char="•"/>
            </a:pPr>
            <a:r>
              <a:rPr lang="en-US" sz="2000" dirty="0" smtClean="0"/>
              <a:t>Built with Django Framework (open-source)</a:t>
            </a:r>
          </a:p>
          <a:p>
            <a:pPr lvl="1">
              <a:buFont typeface="Arial" panose="020B0604020202020204" pitchFamily="34" charset="0"/>
              <a:buChar char="•"/>
            </a:pPr>
            <a:r>
              <a:rPr lang="en-US" sz="2000" dirty="0" smtClean="0"/>
              <a:t>Implemented with python classes</a:t>
            </a:r>
          </a:p>
          <a:p>
            <a:pPr>
              <a:buFont typeface="Arial" panose="020B0604020202020204" pitchFamily="34" charset="0"/>
              <a:buChar char="•"/>
            </a:pPr>
            <a:r>
              <a:rPr lang="en-US" sz="2000" dirty="0"/>
              <a:t>Non-mission specific python extraction tools </a:t>
            </a:r>
            <a:r>
              <a:rPr lang="en-US" sz="2000" dirty="0" smtClean="0"/>
              <a:t>auto-generate products from single definitive source</a:t>
            </a:r>
          </a:p>
          <a:p>
            <a:pPr lvl="1">
              <a:buFont typeface="Arial" panose="020B0604020202020204" pitchFamily="34" charset="0"/>
              <a:buChar char="•"/>
            </a:pPr>
            <a:r>
              <a:rPr lang="en-US" sz="2000" dirty="0" smtClean="0"/>
              <a:t>C header files, </a:t>
            </a:r>
            <a:r>
              <a:rPr lang="en-US" sz="2000" dirty="0" err="1" smtClean="0"/>
              <a:t>matlab</a:t>
            </a:r>
            <a:r>
              <a:rPr lang="en-US" sz="2000" dirty="0" smtClean="0"/>
              <a:t> / </a:t>
            </a:r>
            <a:r>
              <a:rPr lang="en-US" sz="2000" dirty="0" err="1" smtClean="0"/>
              <a:t>simulink</a:t>
            </a:r>
            <a:r>
              <a:rPr lang="en-US" sz="2000" dirty="0" smtClean="0"/>
              <a:t> interfaces, Ground Software </a:t>
            </a:r>
            <a:r>
              <a:rPr lang="en-US" sz="2000" dirty="0" err="1" smtClean="0"/>
              <a:t>Config</a:t>
            </a:r>
            <a:r>
              <a:rPr lang="en-US" sz="2000" dirty="0" smtClean="0"/>
              <a:t> Files, html documentation, etc.</a:t>
            </a:r>
          </a:p>
        </p:txBody>
      </p:sp>
    </p:spTree>
    <p:extLst>
      <p:ext uri="{BB962C8B-B14F-4D97-AF65-F5344CB8AC3E}">
        <p14:creationId xmlns:p14="http://schemas.microsoft.com/office/powerpoint/2010/main" val="2309867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bwMode="auto">
          <a:xfrm>
            <a:off x="1071563" y="1155701"/>
            <a:ext cx="6932613" cy="514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2800" dirty="0" smtClean="0"/>
              <a:t>Model Based Development Approach</a:t>
            </a:r>
          </a:p>
        </p:txBody>
      </p:sp>
      <p:sp>
        <p:nvSpPr>
          <p:cNvPr id="23554" name="Rectangle 3"/>
          <p:cNvSpPr>
            <a:spLocks noGrp="1" noChangeArrowheads="1"/>
          </p:cNvSpPr>
          <p:nvPr>
            <p:ph type="body" idx="1"/>
          </p:nvPr>
        </p:nvSpPr>
        <p:spPr bwMode="auto">
          <a:xfrm>
            <a:off x="388257" y="5660117"/>
            <a:ext cx="8763000" cy="142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lnSpc>
                <a:spcPct val="80000"/>
              </a:lnSpc>
            </a:pPr>
            <a:r>
              <a:rPr lang="en-US" altLang="en-US" sz="1200" dirty="0" smtClean="0"/>
              <a:t>Develop Models of FSW, Vehicle, and Environment </a:t>
            </a:r>
          </a:p>
          <a:p>
            <a:pPr eaLnBrk="1" hangingPunct="1">
              <a:lnSpc>
                <a:spcPct val="80000"/>
              </a:lnSpc>
            </a:pPr>
            <a:r>
              <a:rPr lang="en-US" altLang="en-US" sz="1200" dirty="0" smtClean="0"/>
              <a:t>Automatically generate High-Level Control Software</a:t>
            </a:r>
          </a:p>
          <a:p>
            <a:pPr eaLnBrk="1" hangingPunct="1">
              <a:lnSpc>
                <a:spcPct val="80000"/>
              </a:lnSpc>
            </a:pPr>
            <a:r>
              <a:rPr lang="en-US" altLang="en-US" sz="1200" dirty="0" smtClean="0"/>
              <a:t>Integrate with hand-written and heritage software. Interface code generated from the </a:t>
            </a:r>
            <a:r>
              <a:rPr lang="en-US" altLang="en-US" sz="1200" dirty="0" err="1" smtClean="0"/>
              <a:t>SCiMI</a:t>
            </a:r>
            <a:r>
              <a:rPr lang="en-US" altLang="en-US" sz="1200" dirty="0" smtClean="0"/>
              <a:t> </a:t>
            </a:r>
          </a:p>
          <a:p>
            <a:pPr eaLnBrk="1" hangingPunct="1">
              <a:lnSpc>
                <a:spcPct val="80000"/>
              </a:lnSpc>
            </a:pPr>
            <a:r>
              <a:rPr lang="en-US" altLang="en-US" sz="1200" dirty="0" smtClean="0"/>
              <a:t>Iterate while increasing fidelity of tests – Workstation Sim (WSIM), Processor-In-The-Loop (PIL), Hardware-in-the-Loop (HIL)</a:t>
            </a:r>
          </a:p>
          <a:p>
            <a:pPr eaLnBrk="1" hangingPunct="1">
              <a:lnSpc>
                <a:spcPct val="80000"/>
              </a:lnSpc>
            </a:pPr>
            <a:r>
              <a:rPr lang="en-US" altLang="en-US" sz="1200" dirty="0" smtClean="0"/>
              <a:t>Automated self-documenting tests providing traceability to requirements</a:t>
            </a:r>
          </a:p>
        </p:txBody>
      </p:sp>
      <p:sp>
        <p:nvSpPr>
          <p:cNvPr id="23555" name="Rectangle 5"/>
          <p:cNvSpPr>
            <a:spLocks noChangeArrowheads="1"/>
          </p:cNvSpPr>
          <p:nvPr/>
        </p:nvSpPr>
        <p:spPr bwMode="auto">
          <a:xfrm>
            <a:off x="228600" y="1558925"/>
            <a:ext cx="995363" cy="4699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Requirements</a:t>
            </a:r>
          </a:p>
        </p:txBody>
      </p:sp>
      <p:sp>
        <p:nvSpPr>
          <p:cNvPr id="23556" name="Rectangle 6"/>
          <p:cNvSpPr>
            <a:spLocks noChangeArrowheads="1"/>
          </p:cNvSpPr>
          <p:nvPr/>
        </p:nvSpPr>
        <p:spPr bwMode="auto">
          <a:xfrm>
            <a:off x="1071563" y="2092325"/>
            <a:ext cx="1298575" cy="4064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dirty="0">
                <a:cs typeface="Arial" panose="020B0604020202020204" pitchFamily="34" charset="0"/>
              </a:rPr>
              <a:t>Design/Algorithm </a:t>
            </a:r>
          </a:p>
          <a:p>
            <a:pPr algn="ctr"/>
            <a:r>
              <a:rPr lang="en-US" altLang="en-US" sz="1200" dirty="0">
                <a:cs typeface="Arial" panose="020B0604020202020204" pitchFamily="34" charset="0"/>
              </a:rPr>
              <a:t>Development</a:t>
            </a:r>
          </a:p>
        </p:txBody>
      </p:sp>
      <p:sp>
        <p:nvSpPr>
          <p:cNvPr id="23557" name="Rectangle 7"/>
          <p:cNvSpPr>
            <a:spLocks noChangeArrowheads="1"/>
          </p:cNvSpPr>
          <p:nvPr/>
        </p:nvSpPr>
        <p:spPr bwMode="auto">
          <a:xfrm>
            <a:off x="2679700" y="2549525"/>
            <a:ext cx="1068388" cy="4984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Flight Software</a:t>
            </a:r>
          </a:p>
          <a:p>
            <a:pPr algn="ctr"/>
            <a:r>
              <a:rPr lang="en-US" altLang="en-US" sz="1200">
                <a:cs typeface="Arial" panose="020B0604020202020204" pitchFamily="34" charset="0"/>
              </a:rPr>
              <a:t>Modeling </a:t>
            </a:r>
          </a:p>
        </p:txBody>
      </p:sp>
      <p:sp>
        <p:nvSpPr>
          <p:cNvPr id="23558" name="Rectangle 8"/>
          <p:cNvSpPr>
            <a:spLocks noChangeArrowheads="1"/>
          </p:cNvSpPr>
          <p:nvPr/>
        </p:nvSpPr>
        <p:spPr bwMode="auto">
          <a:xfrm>
            <a:off x="2679700" y="3235325"/>
            <a:ext cx="1050925" cy="56356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Vehicle &amp;</a:t>
            </a:r>
          </a:p>
          <a:p>
            <a:pPr algn="ctr"/>
            <a:r>
              <a:rPr lang="en-US" altLang="en-US" sz="1200">
                <a:cs typeface="Arial" panose="020B0604020202020204" pitchFamily="34" charset="0"/>
              </a:rPr>
              <a:t>Environment</a:t>
            </a:r>
          </a:p>
          <a:p>
            <a:pPr algn="ctr"/>
            <a:r>
              <a:rPr lang="en-US" altLang="en-US" sz="1200">
                <a:cs typeface="Arial" panose="020B0604020202020204" pitchFamily="34" charset="0"/>
              </a:rPr>
              <a:t>Modeling</a:t>
            </a:r>
            <a:r>
              <a:rPr lang="en-US" altLang="en-US" sz="1400">
                <a:cs typeface="Arial" panose="020B0604020202020204" pitchFamily="34" charset="0"/>
              </a:rPr>
              <a:t> </a:t>
            </a:r>
          </a:p>
        </p:txBody>
      </p:sp>
      <p:sp>
        <p:nvSpPr>
          <p:cNvPr id="23559" name="AutoShape 9"/>
          <p:cNvSpPr>
            <a:spLocks noChangeArrowheads="1"/>
          </p:cNvSpPr>
          <p:nvPr/>
        </p:nvSpPr>
        <p:spPr bwMode="auto">
          <a:xfrm>
            <a:off x="1143000" y="4791982"/>
            <a:ext cx="825500" cy="823913"/>
          </a:xfrm>
          <a:prstGeom prst="can">
            <a:avLst>
              <a:gd name="adj" fmla="val 25046"/>
            </a:avLst>
          </a:prstGeom>
          <a:solidFill>
            <a:srgbClr val="FF9900"/>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a:cs typeface="Arial" panose="020B0604020202020204" pitchFamily="34" charset="0"/>
              </a:rPr>
              <a:t>Heritage</a:t>
            </a:r>
          </a:p>
          <a:p>
            <a:pPr algn="ctr"/>
            <a:r>
              <a:rPr lang="en-US" altLang="en-US" sz="1400">
                <a:cs typeface="Arial" panose="020B0604020202020204" pitchFamily="34" charset="0"/>
              </a:rPr>
              <a:t>Software</a:t>
            </a:r>
          </a:p>
        </p:txBody>
      </p:sp>
      <p:sp>
        <p:nvSpPr>
          <p:cNvPr id="23560" name="Rectangle 10"/>
          <p:cNvSpPr>
            <a:spLocks noChangeArrowheads="1"/>
          </p:cNvSpPr>
          <p:nvPr/>
        </p:nvSpPr>
        <p:spPr bwMode="auto">
          <a:xfrm>
            <a:off x="3675063" y="3844925"/>
            <a:ext cx="1138237" cy="57943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Workstation</a:t>
            </a:r>
          </a:p>
          <a:p>
            <a:pPr algn="ctr"/>
            <a:r>
              <a:rPr lang="en-US" altLang="en-US" sz="1200">
                <a:cs typeface="Arial" panose="020B0604020202020204" pitchFamily="34" charset="0"/>
              </a:rPr>
              <a:t>Simulations</a:t>
            </a:r>
          </a:p>
          <a:p>
            <a:pPr algn="ctr"/>
            <a:r>
              <a:rPr lang="en-US" altLang="en-US" sz="1200">
                <a:cs typeface="Arial" panose="020B0604020202020204" pitchFamily="34" charset="0"/>
              </a:rPr>
              <a:t>(eg. Simulink)</a:t>
            </a:r>
          </a:p>
        </p:txBody>
      </p:sp>
      <p:sp>
        <p:nvSpPr>
          <p:cNvPr id="23561" name="Rectangle 11"/>
          <p:cNvSpPr>
            <a:spLocks noChangeArrowheads="1"/>
          </p:cNvSpPr>
          <p:nvPr/>
        </p:nvSpPr>
        <p:spPr bwMode="auto">
          <a:xfrm>
            <a:off x="4673600" y="4530725"/>
            <a:ext cx="855663" cy="41116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Code </a:t>
            </a:r>
          </a:p>
          <a:p>
            <a:pPr algn="ctr"/>
            <a:r>
              <a:rPr lang="en-US" altLang="en-US" sz="1200">
                <a:cs typeface="Arial" panose="020B0604020202020204" pitchFamily="34" charset="0"/>
              </a:rPr>
              <a:t>Generation</a:t>
            </a:r>
          </a:p>
        </p:txBody>
      </p:sp>
      <p:sp>
        <p:nvSpPr>
          <p:cNvPr id="23562" name="Rectangle 12"/>
          <p:cNvSpPr>
            <a:spLocks noChangeArrowheads="1"/>
          </p:cNvSpPr>
          <p:nvPr/>
        </p:nvSpPr>
        <p:spPr bwMode="auto">
          <a:xfrm>
            <a:off x="5562600" y="4835525"/>
            <a:ext cx="1801813" cy="9556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Integrated</a:t>
            </a:r>
          </a:p>
          <a:p>
            <a:pPr algn="ctr"/>
            <a:r>
              <a:rPr lang="en-US" altLang="en-US" sz="1200">
                <a:cs typeface="Arial" panose="020B0604020202020204" pitchFamily="34" charset="0"/>
              </a:rPr>
              <a:t>Tests</a:t>
            </a:r>
          </a:p>
          <a:p>
            <a:pPr algn="ctr"/>
            <a:r>
              <a:rPr lang="en-US" altLang="en-US" sz="1200">
                <a:cs typeface="Arial" panose="020B0604020202020204" pitchFamily="34" charset="0"/>
              </a:rPr>
              <a:t>Processor-in-the-Loop</a:t>
            </a:r>
          </a:p>
          <a:p>
            <a:pPr algn="ctr"/>
            <a:r>
              <a:rPr lang="en-US" altLang="en-US" sz="1200">
                <a:cs typeface="Arial" panose="020B0604020202020204" pitchFamily="34" charset="0"/>
              </a:rPr>
              <a:t>Hardware-in-the-Loop</a:t>
            </a:r>
          </a:p>
        </p:txBody>
      </p:sp>
      <p:cxnSp>
        <p:nvCxnSpPr>
          <p:cNvPr id="23563" name="AutoShape 13"/>
          <p:cNvCxnSpPr>
            <a:cxnSpLocks noChangeShapeType="1"/>
            <a:stCxn id="23555" idx="3"/>
            <a:endCxn id="23556" idx="0"/>
          </p:cNvCxnSpPr>
          <p:nvPr/>
        </p:nvCxnSpPr>
        <p:spPr bwMode="auto">
          <a:xfrm>
            <a:off x="1223963" y="1793875"/>
            <a:ext cx="496887" cy="298450"/>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564" name="AutoShape 14"/>
          <p:cNvCxnSpPr>
            <a:cxnSpLocks noChangeShapeType="1"/>
            <a:stCxn id="23556" idx="3"/>
            <a:endCxn id="23557" idx="1"/>
          </p:cNvCxnSpPr>
          <p:nvPr/>
        </p:nvCxnSpPr>
        <p:spPr bwMode="auto">
          <a:xfrm>
            <a:off x="2370138" y="2295525"/>
            <a:ext cx="309562" cy="50323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565" name="AutoShape 15"/>
          <p:cNvCxnSpPr>
            <a:cxnSpLocks noChangeShapeType="1"/>
            <a:stCxn id="23556" idx="3"/>
            <a:endCxn id="23558" idx="1"/>
          </p:cNvCxnSpPr>
          <p:nvPr/>
        </p:nvCxnSpPr>
        <p:spPr bwMode="auto">
          <a:xfrm>
            <a:off x="2370138" y="2295525"/>
            <a:ext cx="309562" cy="122237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566" name="AutoShape 16"/>
          <p:cNvCxnSpPr>
            <a:cxnSpLocks noChangeShapeType="1"/>
            <a:stCxn id="23557" idx="3"/>
            <a:endCxn id="23560" idx="0"/>
          </p:cNvCxnSpPr>
          <p:nvPr/>
        </p:nvCxnSpPr>
        <p:spPr bwMode="auto">
          <a:xfrm>
            <a:off x="3748088" y="2798763"/>
            <a:ext cx="496887" cy="1046162"/>
          </a:xfrm>
          <a:prstGeom prst="bentConnector2">
            <a:avLst/>
          </a:prstGeom>
          <a:noFill/>
          <a:ln w="9525">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23567" name="AutoShape 17"/>
          <p:cNvCxnSpPr>
            <a:cxnSpLocks noChangeShapeType="1"/>
            <a:stCxn id="23558" idx="3"/>
            <a:endCxn id="23560" idx="0"/>
          </p:cNvCxnSpPr>
          <p:nvPr/>
        </p:nvCxnSpPr>
        <p:spPr bwMode="auto">
          <a:xfrm>
            <a:off x="3730625" y="3517900"/>
            <a:ext cx="514350" cy="327025"/>
          </a:xfrm>
          <a:prstGeom prst="bentConnector2">
            <a:avLst/>
          </a:prstGeom>
          <a:noFill/>
          <a:ln w="9525">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23568" name="AutoShape 18"/>
          <p:cNvCxnSpPr>
            <a:cxnSpLocks noChangeShapeType="1"/>
            <a:stCxn id="23560" idx="3"/>
            <a:endCxn id="23561" idx="0"/>
          </p:cNvCxnSpPr>
          <p:nvPr/>
        </p:nvCxnSpPr>
        <p:spPr bwMode="auto">
          <a:xfrm>
            <a:off x="4813300" y="4135438"/>
            <a:ext cx="288925" cy="395287"/>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569" name="AutoShape 19"/>
          <p:cNvCxnSpPr>
            <a:cxnSpLocks noChangeShapeType="1"/>
          </p:cNvCxnSpPr>
          <p:nvPr/>
        </p:nvCxnSpPr>
        <p:spPr bwMode="auto">
          <a:xfrm>
            <a:off x="5562600" y="4683125"/>
            <a:ext cx="566738" cy="174625"/>
          </a:xfrm>
          <a:prstGeom prst="bentConnector3">
            <a:avLst>
              <a:gd name="adj1" fmla="val 99315"/>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3570" name="AutoShape 20"/>
          <p:cNvSpPr>
            <a:spLocks/>
          </p:cNvSpPr>
          <p:nvPr/>
        </p:nvSpPr>
        <p:spPr bwMode="auto">
          <a:xfrm rot="5400000">
            <a:off x="5802312" y="1090613"/>
            <a:ext cx="487363" cy="3252788"/>
          </a:xfrm>
          <a:prstGeom prst="leftBrace">
            <a:avLst>
              <a:gd name="adj1" fmla="val 554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23571" name="Text Box 21"/>
          <p:cNvSpPr txBox="1">
            <a:spLocks noChangeArrowheads="1"/>
          </p:cNvSpPr>
          <p:nvPr/>
        </p:nvSpPr>
        <p:spPr bwMode="auto">
          <a:xfrm>
            <a:off x="5410200" y="2016125"/>
            <a:ext cx="13192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800">
                <a:cs typeface="Arial" panose="020B0604020202020204" pitchFamily="34" charset="0"/>
              </a:rPr>
              <a:t>Verification</a:t>
            </a:r>
          </a:p>
        </p:txBody>
      </p:sp>
      <p:sp>
        <p:nvSpPr>
          <p:cNvPr id="23572" name="Line 22"/>
          <p:cNvSpPr>
            <a:spLocks noChangeShapeType="1"/>
          </p:cNvSpPr>
          <p:nvPr/>
        </p:nvSpPr>
        <p:spPr bwMode="auto">
          <a:xfrm>
            <a:off x="1981200" y="5203938"/>
            <a:ext cx="3581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3" name="AutoShape 23"/>
          <p:cNvSpPr>
            <a:spLocks noChangeArrowheads="1"/>
          </p:cNvSpPr>
          <p:nvPr/>
        </p:nvSpPr>
        <p:spPr bwMode="auto">
          <a:xfrm>
            <a:off x="1162593" y="2717800"/>
            <a:ext cx="825500" cy="822325"/>
          </a:xfrm>
          <a:prstGeom prst="can">
            <a:avLst>
              <a:gd name="adj" fmla="val 25000"/>
            </a:avLst>
          </a:prstGeom>
          <a:solidFill>
            <a:srgbClr val="FFFF00"/>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dirty="0">
                <a:cs typeface="Arial" panose="020B0604020202020204" pitchFamily="34" charset="0"/>
              </a:rPr>
              <a:t>Heritage </a:t>
            </a:r>
          </a:p>
          <a:p>
            <a:pPr algn="ctr"/>
            <a:r>
              <a:rPr lang="en-US" altLang="en-US" sz="1400" dirty="0">
                <a:cs typeface="Arial" panose="020B0604020202020204" pitchFamily="34" charset="0"/>
              </a:rPr>
              <a:t>Models</a:t>
            </a:r>
          </a:p>
        </p:txBody>
      </p:sp>
      <p:sp>
        <p:nvSpPr>
          <p:cNvPr id="23575" name="Rectangle 12"/>
          <p:cNvSpPr>
            <a:spLocks noChangeArrowheads="1"/>
          </p:cNvSpPr>
          <p:nvPr/>
        </p:nvSpPr>
        <p:spPr bwMode="auto">
          <a:xfrm>
            <a:off x="6019800" y="3921125"/>
            <a:ext cx="685800" cy="457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Unit</a:t>
            </a:r>
          </a:p>
          <a:p>
            <a:pPr algn="ctr"/>
            <a:r>
              <a:rPr lang="en-US" altLang="en-US" sz="1200">
                <a:cs typeface="Arial" panose="020B0604020202020204" pitchFamily="34" charset="0"/>
              </a:rPr>
              <a:t>Tests</a:t>
            </a:r>
          </a:p>
        </p:txBody>
      </p:sp>
      <p:sp>
        <p:nvSpPr>
          <p:cNvPr id="23576" name="Line 22"/>
          <p:cNvSpPr>
            <a:spLocks noChangeShapeType="1"/>
          </p:cNvSpPr>
          <p:nvPr/>
        </p:nvSpPr>
        <p:spPr bwMode="auto">
          <a:xfrm flipV="1">
            <a:off x="5105400" y="4149725"/>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7" name="Rectangle 10"/>
          <p:cNvSpPr>
            <a:spLocks noChangeArrowheads="1"/>
          </p:cNvSpPr>
          <p:nvPr/>
        </p:nvSpPr>
        <p:spPr bwMode="auto">
          <a:xfrm>
            <a:off x="7086600" y="3921125"/>
            <a:ext cx="1136650" cy="457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Automated </a:t>
            </a:r>
          </a:p>
          <a:p>
            <a:pPr algn="ctr"/>
            <a:r>
              <a:rPr lang="en-US" altLang="en-US" sz="1200">
                <a:cs typeface="Arial" panose="020B0604020202020204" pitchFamily="34" charset="0"/>
              </a:rPr>
              <a:t>Reporting</a:t>
            </a:r>
          </a:p>
        </p:txBody>
      </p:sp>
      <p:sp>
        <p:nvSpPr>
          <p:cNvPr id="23578" name="Line 22"/>
          <p:cNvSpPr>
            <a:spLocks noChangeShapeType="1"/>
          </p:cNvSpPr>
          <p:nvPr/>
        </p:nvSpPr>
        <p:spPr bwMode="auto">
          <a:xfrm>
            <a:off x="1988093" y="3127792"/>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9" name="Line 22"/>
          <p:cNvSpPr>
            <a:spLocks noChangeShapeType="1"/>
          </p:cNvSpPr>
          <p:nvPr/>
        </p:nvSpPr>
        <p:spPr bwMode="auto">
          <a:xfrm flipV="1">
            <a:off x="6705600" y="4149725"/>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23580" name="AutoShape 19"/>
          <p:cNvCxnSpPr>
            <a:cxnSpLocks noChangeShapeType="1"/>
            <a:stCxn id="23562" idx="0"/>
            <a:endCxn id="23577" idx="2"/>
          </p:cNvCxnSpPr>
          <p:nvPr/>
        </p:nvCxnSpPr>
        <p:spPr bwMode="auto">
          <a:xfrm rot="5400000" flipH="1" flipV="1">
            <a:off x="6830219" y="4010819"/>
            <a:ext cx="457200" cy="1192212"/>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3581" name="Rectangle 10"/>
          <p:cNvSpPr>
            <a:spLocks noChangeArrowheads="1"/>
          </p:cNvSpPr>
          <p:nvPr/>
        </p:nvSpPr>
        <p:spPr bwMode="auto">
          <a:xfrm>
            <a:off x="7467600" y="3082925"/>
            <a:ext cx="1136650" cy="457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a:cs typeface="Arial" panose="020B0604020202020204" pitchFamily="34" charset="0"/>
              </a:rPr>
              <a:t>Analysis</a:t>
            </a:r>
          </a:p>
        </p:txBody>
      </p:sp>
      <p:cxnSp>
        <p:nvCxnSpPr>
          <p:cNvPr id="23582" name="AutoShape 19"/>
          <p:cNvCxnSpPr>
            <a:cxnSpLocks noChangeShapeType="1"/>
            <a:stCxn id="23577" idx="0"/>
          </p:cNvCxnSpPr>
          <p:nvPr/>
        </p:nvCxnSpPr>
        <p:spPr bwMode="auto">
          <a:xfrm rot="5400000" flipH="1" flipV="1">
            <a:off x="7637463" y="3557587"/>
            <a:ext cx="381000" cy="34607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3585" name="Rectangle 11"/>
          <p:cNvSpPr>
            <a:spLocks noChangeArrowheads="1"/>
          </p:cNvSpPr>
          <p:nvPr/>
        </p:nvSpPr>
        <p:spPr bwMode="auto">
          <a:xfrm>
            <a:off x="2679700" y="4563382"/>
            <a:ext cx="857250" cy="6096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200" dirty="0">
                <a:cs typeface="Arial" panose="020B0604020202020204" pitchFamily="34" charset="0"/>
              </a:rPr>
              <a:t>Hand</a:t>
            </a:r>
          </a:p>
          <a:p>
            <a:pPr algn="ctr"/>
            <a:r>
              <a:rPr lang="en-US" altLang="en-US" sz="1200" dirty="0">
                <a:cs typeface="Arial" panose="020B0604020202020204" pitchFamily="34" charset="0"/>
              </a:rPr>
              <a:t>Developed</a:t>
            </a:r>
          </a:p>
          <a:p>
            <a:pPr algn="ctr"/>
            <a:r>
              <a:rPr lang="en-US" altLang="en-US" sz="1200" dirty="0">
                <a:cs typeface="Arial" panose="020B0604020202020204" pitchFamily="34" charset="0"/>
              </a:rPr>
              <a:t>Apps</a:t>
            </a:r>
          </a:p>
        </p:txBody>
      </p:sp>
      <p:cxnSp>
        <p:nvCxnSpPr>
          <p:cNvPr id="23586" name="AutoShape 19"/>
          <p:cNvCxnSpPr>
            <a:cxnSpLocks noChangeShapeType="1"/>
            <a:stCxn id="23585" idx="3"/>
          </p:cNvCxnSpPr>
          <p:nvPr/>
        </p:nvCxnSpPr>
        <p:spPr bwMode="auto">
          <a:xfrm>
            <a:off x="3536950" y="4868182"/>
            <a:ext cx="666750" cy="381000"/>
          </a:xfrm>
          <a:prstGeom prst="bentConnector3">
            <a:avLst>
              <a:gd name="adj1" fmla="val 100796"/>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3" name="AutoShape 9"/>
          <p:cNvSpPr>
            <a:spLocks noChangeArrowheads="1"/>
          </p:cNvSpPr>
          <p:nvPr/>
        </p:nvSpPr>
        <p:spPr bwMode="auto">
          <a:xfrm>
            <a:off x="228600" y="3429000"/>
            <a:ext cx="1139938" cy="1307306"/>
          </a:xfrm>
          <a:prstGeom prst="can">
            <a:avLst>
              <a:gd name="adj" fmla="val 25046"/>
            </a:avLst>
          </a:prstGeom>
          <a:solidFill>
            <a:srgbClr val="00B0F0"/>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dirty="0">
                <a:cs typeface="Arial" panose="020B0604020202020204" pitchFamily="34" charset="0"/>
              </a:rPr>
              <a:t>SCIMI </a:t>
            </a:r>
            <a:endParaRPr lang="en-US" altLang="en-US" sz="1400" dirty="0" smtClean="0">
              <a:cs typeface="Arial" panose="020B0604020202020204" pitchFamily="34" charset="0"/>
            </a:endParaRPr>
          </a:p>
          <a:p>
            <a:pPr algn="ctr"/>
            <a:r>
              <a:rPr lang="en-US" altLang="en-US" sz="1400" dirty="0" smtClean="0">
                <a:cs typeface="Arial" panose="020B0604020202020204" pitchFamily="34" charset="0"/>
              </a:rPr>
              <a:t>Mission</a:t>
            </a:r>
            <a:endParaRPr lang="en-US" altLang="en-US" sz="1400" dirty="0">
              <a:cs typeface="Arial" panose="020B0604020202020204" pitchFamily="34" charset="0"/>
            </a:endParaRPr>
          </a:p>
          <a:p>
            <a:pPr algn="ctr"/>
            <a:r>
              <a:rPr lang="en-US" altLang="en-US" sz="1400" dirty="0">
                <a:cs typeface="Arial" panose="020B0604020202020204" pitchFamily="34" charset="0"/>
              </a:rPr>
              <a:t>Interface</a:t>
            </a:r>
          </a:p>
          <a:p>
            <a:pPr algn="ctr"/>
            <a:r>
              <a:rPr lang="en-US" altLang="en-US" sz="1400" dirty="0" smtClean="0">
                <a:cs typeface="Arial" panose="020B0604020202020204" pitchFamily="34" charset="0"/>
              </a:rPr>
              <a:t>Database</a:t>
            </a:r>
            <a:endParaRPr lang="en-US" altLang="en-US" sz="1400" dirty="0">
              <a:cs typeface="Arial" panose="020B0604020202020204" pitchFamily="34" charset="0"/>
            </a:endParaRPr>
          </a:p>
        </p:txBody>
      </p:sp>
      <p:sp>
        <p:nvSpPr>
          <p:cNvPr id="34" name="Line 22"/>
          <p:cNvSpPr>
            <a:spLocks noChangeShapeType="1"/>
          </p:cNvSpPr>
          <p:nvPr/>
        </p:nvSpPr>
        <p:spPr bwMode="auto">
          <a:xfrm>
            <a:off x="1371600" y="4134644"/>
            <a:ext cx="2303463" cy="150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 name="Line 22"/>
          <p:cNvSpPr>
            <a:spLocks noChangeShapeType="1"/>
          </p:cNvSpPr>
          <p:nvPr/>
        </p:nvSpPr>
        <p:spPr bwMode="auto">
          <a:xfrm>
            <a:off x="1371600" y="4149725"/>
            <a:ext cx="1308100" cy="48645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 name="Text Box 27"/>
          <p:cNvSpPr txBox="1">
            <a:spLocks noChangeArrowheads="1"/>
          </p:cNvSpPr>
          <p:nvPr/>
        </p:nvSpPr>
        <p:spPr bwMode="auto">
          <a:xfrm>
            <a:off x="2755106" y="1765300"/>
            <a:ext cx="2482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SzPct val="125000"/>
              <a:buChar char="•"/>
              <a:defRPr b="1">
                <a:solidFill>
                  <a:schemeClr val="tx1"/>
                </a:solidFill>
                <a:latin typeface="Arial" pitchFamily="34" charset="0"/>
              </a:defRPr>
            </a:lvl1pPr>
            <a:lvl2pPr marL="742950" indent="-285750" eaLnBrk="0" hangingPunct="0">
              <a:spcBef>
                <a:spcPct val="20000"/>
              </a:spcBef>
              <a:buClr>
                <a:schemeClr val="tx1"/>
              </a:buClr>
              <a:buSzPct val="125000"/>
              <a:buChar char="–"/>
              <a:defRPr sz="1600" b="1">
                <a:solidFill>
                  <a:schemeClr val="tx1"/>
                </a:solidFill>
                <a:latin typeface="Arial" pitchFamily="34" charset="0"/>
              </a:defRPr>
            </a:lvl2pPr>
            <a:lvl3pPr marL="1143000" indent="-228600" eaLnBrk="0" hangingPunct="0">
              <a:spcBef>
                <a:spcPct val="20000"/>
              </a:spcBef>
              <a:buClr>
                <a:schemeClr val="tx1"/>
              </a:buClr>
              <a:buSzPct val="125000"/>
              <a:buChar char="•"/>
              <a:defRPr sz="1400" b="1">
                <a:solidFill>
                  <a:schemeClr val="tx1"/>
                </a:solidFill>
                <a:latin typeface="Arial" pitchFamily="34" charset="0"/>
              </a:defRPr>
            </a:lvl3pPr>
            <a:lvl4pPr marL="1600200" indent="-228600" eaLnBrk="0" hangingPunct="0">
              <a:spcBef>
                <a:spcPct val="20000"/>
              </a:spcBef>
              <a:buClr>
                <a:schemeClr val="tx1"/>
              </a:buClr>
              <a:buSzPct val="125000"/>
              <a:buChar char="–"/>
              <a:defRPr sz="1400">
                <a:solidFill>
                  <a:schemeClr val="tx1"/>
                </a:solidFill>
                <a:latin typeface="Arial" pitchFamily="34" charset="0"/>
              </a:defRPr>
            </a:lvl4pPr>
            <a:lvl5pPr marL="2057400" indent="-228600" eaLnBrk="0" hangingPunct="0">
              <a:spcBef>
                <a:spcPct val="20000"/>
              </a:spcBef>
              <a:buClr>
                <a:schemeClr val="tx1"/>
              </a:buClr>
              <a:buSzPct val="12500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9pPr>
          </a:lstStyle>
          <a:p>
            <a:pPr eaLnBrk="1" hangingPunct="1">
              <a:spcBef>
                <a:spcPct val="0"/>
              </a:spcBef>
              <a:buClrTx/>
              <a:buSzTx/>
              <a:buFontTx/>
              <a:buNone/>
            </a:pPr>
            <a:r>
              <a:rPr lang="en-US" altLang="en-US" sz="1800" dirty="0">
                <a:solidFill>
                  <a:srgbClr val="FF0000"/>
                </a:solidFill>
                <a:ea typeface="ＭＳ Ｐゴシック" pitchFamily="34" charset="-128"/>
              </a:rPr>
              <a:t>Iterate Early and Often</a:t>
            </a:r>
          </a:p>
        </p:txBody>
      </p:sp>
    </p:spTree>
    <p:extLst>
      <p:ext uri="{BB962C8B-B14F-4D97-AF65-F5344CB8AC3E}">
        <p14:creationId xmlns:p14="http://schemas.microsoft.com/office/powerpoint/2010/main" val="1574410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848100" y="1676400"/>
            <a:ext cx="5143500" cy="5105400"/>
          </a:xfrm>
          <a:prstGeom prst="ellipse">
            <a:avLst/>
          </a:prstGeom>
          <a:gradFill flip="none" rotWithShape="1">
            <a:gsLst>
              <a:gs pos="0">
                <a:srgbClr val="0080FF"/>
              </a:gs>
              <a:gs pos="100000">
                <a:srgbClr val="FFFFFF"/>
              </a:gs>
            </a:gsLst>
            <a:lin ang="0" scaled="1"/>
            <a:tileRect/>
          </a:gradFill>
          <a:ln>
            <a:solidFill>
              <a:schemeClr val="tx1"/>
            </a:solidFill>
          </a:ln>
          <a:effectLst>
            <a:outerShdw blurRad="40000" dist="23000" dir="5400000" rotWithShape="0">
              <a:srgbClr val="000000">
                <a:alpha val="35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Oval 13"/>
          <p:cNvSpPr/>
          <p:nvPr/>
        </p:nvSpPr>
        <p:spPr>
          <a:xfrm>
            <a:off x="7315200" y="4648200"/>
            <a:ext cx="1219200" cy="1143000"/>
          </a:xfrm>
          <a:prstGeom prst="ellipse">
            <a:avLst/>
          </a:prstGeom>
          <a:solidFill>
            <a:srgbClr val="FBB057"/>
          </a:solidFill>
          <a:ln>
            <a:solidFill>
              <a:schemeClr val="tx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443" name="TextBox 19"/>
          <p:cNvSpPr txBox="1">
            <a:spLocks noChangeArrowheads="1"/>
          </p:cNvSpPr>
          <p:nvPr/>
        </p:nvSpPr>
        <p:spPr bwMode="auto">
          <a:xfrm>
            <a:off x="7578639" y="4876800"/>
            <a:ext cx="641521" cy="707886"/>
          </a:xfrm>
          <a:prstGeom prst="rect">
            <a:avLst/>
          </a:prstGeom>
          <a:noFill/>
          <a:ln w="9525">
            <a:noFill/>
            <a:miter lim="800000"/>
            <a:headEnd/>
            <a:tailEnd/>
          </a:ln>
        </p:spPr>
        <p:txBody>
          <a:bodyPr wrap="none">
            <a:spAutoFit/>
          </a:bodyPr>
          <a:lstStyle/>
          <a:p>
            <a:r>
              <a:rPr lang="en-US" dirty="0" err="1" smtClean="0"/>
              <a:t>cFS</a:t>
            </a:r>
            <a:endParaRPr lang="en-US" dirty="0"/>
          </a:p>
          <a:p>
            <a:r>
              <a:rPr lang="en-US" dirty="0"/>
              <a:t>App</a:t>
            </a:r>
          </a:p>
        </p:txBody>
      </p:sp>
      <p:sp>
        <p:nvSpPr>
          <p:cNvPr id="17450" name="Rectangle 3"/>
          <p:cNvSpPr txBox="1">
            <a:spLocks noChangeArrowheads="1"/>
          </p:cNvSpPr>
          <p:nvPr/>
        </p:nvSpPr>
        <p:spPr bwMode="auto">
          <a:xfrm>
            <a:off x="217406" y="1919514"/>
            <a:ext cx="3897393" cy="5257800"/>
          </a:xfrm>
          <a:prstGeom prst="rect">
            <a:avLst/>
          </a:prstGeom>
          <a:noFill/>
          <a:ln w="6350">
            <a:noFill/>
            <a:miter lim="800000"/>
            <a:headEnd/>
            <a:tailEnd/>
          </a:ln>
        </p:spPr>
        <p:txBody>
          <a:bodyPr lIns="91429" tIns="45714" rIns="91429" bIns="45714"/>
          <a:lstStyle/>
          <a:p>
            <a:pPr marL="342900" indent="-342900" eaLnBrk="0" hangingPunct="0">
              <a:lnSpc>
                <a:spcPct val="80000"/>
              </a:lnSpc>
              <a:spcBef>
                <a:spcPct val="35000"/>
              </a:spcBef>
              <a:buFontTx/>
              <a:buChar char="•"/>
            </a:pPr>
            <a:r>
              <a:rPr lang="en-US" sz="1600" b="1" dirty="0"/>
              <a:t>c</a:t>
            </a:r>
            <a:r>
              <a:rPr lang="en-US" sz="1600" b="1" dirty="0" smtClean="0"/>
              <a:t>ore </a:t>
            </a:r>
            <a:r>
              <a:rPr lang="en-US" sz="1600" b="1" dirty="0"/>
              <a:t>Flight System </a:t>
            </a:r>
            <a:r>
              <a:rPr lang="en-US" sz="1600" b="1" dirty="0" smtClean="0"/>
              <a:t>(</a:t>
            </a:r>
            <a:r>
              <a:rPr lang="en-US" sz="1600" b="1" dirty="0" err="1" smtClean="0"/>
              <a:t>cFS</a:t>
            </a:r>
            <a:r>
              <a:rPr lang="en-US" sz="1600" b="1" dirty="0" smtClean="0"/>
              <a:t>)</a:t>
            </a:r>
            <a:endParaRPr lang="en-US" sz="1600" b="1" dirty="0"/>
          </a:p>
          <a:p>
            <a:pPr marL="730250" lvl="1" indent="-284163" eaLnBrk="0" hangingPunct="0">
              <a:lnSpc>
                <a:spcPct val="80000"/>
              </a:lnSpc>
              <a:spcBef>
                <a:spcPct val="35000"/>
              </a:spcBef>
              <a:buFontTx/>
              <a:buChar char="–"/>
            </a:pPr>
            <a:r>
              <a:rPr lang="en-US" sz="1600" dirty="0"/>
              <a:t>A Flight Software Architecture consisting of </a:t>
            </a:r>
            <a:r>
              <a:rPr lang="en-US" sz="1600" dirty="0" smtClean="0"/>
              <a:t>an OS Abstraction Layer (OSAL), Platform Support Package (PSP), </a:t>
            </a:r>
            <a:r>
              <a:rPr lang="en-US" sz="1600" dirty="0"/>
              <a:t>cFE Core, </a:t>
            </a:r>
            <a:r>
              <a:rPr lang="en-US" sz="1600" dirty="0" err="1" smtClean="0"/>
              <a:t>cFS</a:t>
            </a:r>
            <a:r>
              <a:rPr lang="en-US" sz="1600" dirty="0" smtClean="0"/>
              <a:t> </a:t>
            </a:r>
            <a:r>
              <a:rPr lang="en-US" sz="1600" dirty="0"/>
              <a:t>Libraries, and </a:t>
            </a:r>
            <a:r>
              <a:rPr lang="en-US" sz="1600" dirty="0" err="1" smtClean="0"/>
              <a:t>cFS</a:t>
            </a:r>
            <a:r>
              <a:rPr lang="en-US" sz="1600" dirty="0" smtClean="0"/>
              <a:t> </a:t>
            </a:r>
            <a:r>
              <a:rPr lang="en-US" sz="1600" dirty="0"/>
              <a:t>Applications</a:t>
            </a:r>
          </a:p>
          <a:p>
            <a:pPr marL="731837" lvl="1" eaLnBrk="0" hangingPunct="0">
              <a:lnSpc>
                <a:spcPct val="80000"/>
              </a:lnSpc>
              <a:spcBef>
                <a:spcPct val="35000"/>
              </a:spcBef>
              <a:buFont typeface="Arial" panose="020B0604020202020204" pitchFamily="34" charset="0"/>
              <a:buChar char="•"/>
            </a:pPr>
            <a:endParaRPr lang="en-US" sz="1600" dirty="0"/>
          </a:p>
          <a:p>
            <a:pPr marL="342900" indent="-342900" eaLnBrk="0" hangingPunct="0">
              <a:lnSpc>
                <a:spcPct val="80000"/>
              </a:lnSpc>
              <a:spcBef>
                <a:spcPct val="35000"/>
              </a:spcBef>
              <a:buFontTx/>
              <a:buChar char="•"/>
            </a:pPr>
            <a:r>
              <a:rPr lang="en-US" sz="1600" b="1" dirty="0"/>
              <a:t>core Flight Executive (</a:t>
            </a:r>
            <a:r>
              <a:rPr lang="en-US" sz="1600" b="1" dirty="0" err="1"/>
              <a:t>cFE</a:t>
            </a:r>
            <a:r>
              <a:rPr lang="en-US" sz="1600" b="1" dirty="0" smtClean="0"/>
              <a:t>)</a:t>
            </a:r>
          </a:p>
          <a:p>
            <a:pPr marL="730250" lvl="1" indent="-284163" eaLnBrk="0" hangingPunct="0">
              <a:lnSpc>
                <a:spcPct val="80000"/>
              </a:lnSpc>
              <a:spcBef>
                <a:spcPct val="35000"/>
              </a:spcBef>
              <a:buFontTx/>
              <a:buChar char="–"/>
            </a:pPr>
            <a:r>
              <a:rPr lang="en-US" sz="1600" dirty="0" smtClean="0"/>
              <a:t>A framework of </a:t>
            </a:r>
            <a:r>
              <a:rPr lang="en-US" sz="1600" i="1" dirty="0" smtClean="0"/>
              <a:t>mission independent, re-usable, core</a:t>
            </a:r>
            <a:r>
              <a:rPr lang="en-US" sz="1600" dirty="0" smtClean="0"/>
              <a:t> flight software services and operating environment</a:t>
            </a:r>
          </a:p>
          <a:p>
            <a:pPr marL="730250" lvl="1" indent="-284163" eaLnBrk="0" hangingPunct="0">
              <a:lnSpc>
                <a:spcPct val="80000"/>
              </a:lnSpc>
              <a:spcBef>
                <a:spcPct val="35000"/>
              </a:spcBef>
              <a:buFontTx/>
              <a:buChar char="–"/>
            </a:pPr>
            <a:endParaRPr lang="en-US" sz="1600" b="1" dirty="0"/>
          </a:p>
          <a:p>
            <a:pPr marL="285750" indent="-285750" eaLnBrk="0">
              <a:lnSpc>
                <a:spcPct val="80000"/>
              </a:lnSpc>
              <a:spcBef>
                <a:spcPct val="35000"/>
              </a:spcBef>
              <a:buFont typeface="Arial" panose="020B0604020202020204" pitchFamily="34" charset="0"/>
              <a:buChar char="•"/>
            </a:pPr>
            <a:r>
              <a:rPr lang="en-US" sz="1600" b="1" dirty="0" smtClean="0"/>
              <a:t>Each element is a separate loadable file</a:t>
            </a:r>
          </a:p>
          <a:p>
            <a:pPr marL="742950" lvl="1" indent="-285750" eaLnBrk="0">
              <a:lnSpc>
                <a:spcPct val="80000"/>
              </a:lnSpc>
              <a:spcBef>
                <a:spcPct val="35000"/>
              </a:spcBef>
              <a:buFont typeface="Arial" panose="020B0604020202020204" pitchFamily="34" charset="0"/>
              <a:buChar char="•"/>
            </a:pPr>
            <a:r>
              <a:rPr lang="en-US" sz="1600" dirty="0" smtClean="0"/>
              <a:t>Divide and Conquer</a:t>
            </a:r>
          </a:p>
          <a:p>
            <a:pPr marL="742950" lvl="1" indent="-285750" eaLnBrk="0">
              <a:lnSpc>
                <a:spcPct val="80000"/>
              </a:lnSpc>
              <a:spcBef>
                <a:spcPct val="35000"/>
              </a:spcBef>
              <a:buFont typeface="Arial" panose="020B0604020202020204" pitchFamily="34" charset="0"/>
              <a:buChar char="•"/>
            </a:pPr>
            <a:r>
              <a:rPr lang="en-US" sz="1600" dirty="0" smtClean="0"/>
              <a:t>Independent </a:t>
            </a:r>
            <a:r>
              <a:rPr lang="en-US" sz="1600" dirty="0"/>
              <a:t>unit </a:t>
            </a:r>
            <a:r>
              <a:rPr lang="en-US" sz="1600" dirty="0" smtClean="0"/>
              <a:t>tests possible</a:t>
            </a:r>
            <a:endParaRPr lang="en-US" sz="1600" dirty="0"/>
          </a:p>
          <a:p>
            <a:pPr marL="742950" lvl="1" indent="-285750" eaLnBrk="0">
              <a:lnSpc>
                <a:spcPct val="80000"/>
              </a:lnSpc>
              <a:spcBef>
                <a:spcPct val="35000"/>
              </a:spcBef>
              <a:buFont typeface="Arial" panose="020B0604020202020204" pitchFamily="34" charset="0"/>
              <a:buChar char="•"/>
            </a:pPr>
            <a:r>
              <a:rPr lang="en-US" sz="1600" dirty="0" smtClean="0"/>
              <a:t>In-Flight Uploaded/Restart of App built into Core Services</a:t>
            </a:r>
            <a:endParaRPr lang="en-US" sz="1600" dirty="0"/>
          </a:p>
          <a:p>
            <a:pPr lvl="1" eaLnBrk="0">
              <a:lnSpc>
                <a:spcPct val="80000"/>
              </a:lnSpc>
              <a:spcBef>
                <a:spcPct val="35000"/>
              </a:spcBef>
            </a:pPr>
            <a:endParaRPr lang="en-US" sz="1600" b="1" dirty="0"/>
          </a:p>
        </p:txBody>
      </p:sp>
      <p:cxnSp>
        <p:nvCxnSpPr>
          <p:cNvPr id="27" name="Straight Arrow Connector 26"/>
          <p:cNvCxnSpPr/>
          <p:nvPr/>
        </p:nvCxnSpPr>
        <p:spPr>
          <a:xfrm flipV="1">
            <a:off x="3276600" y="4419602"/>
            <a:ext cx="1981200" cy="9905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3276600" y="4111626"/>
            <a:ext cx="1066800" cy="12985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3276600" y="5334000"/>
            <a:ext cx="1550987"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35476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206750"/>
            <a:ext cx="2286000" cy="197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3992764" y="2971800"/>
            <a:ext cx="1341236" cy="1261981"/>
          </a:xfrm>
          <a:prstGeom prst="rect">
            <a:avLst/>
          </a:prstGeom>
        </p:spPr>
      </p:pic>
      <p:pic>
        <p:nvPicPr>
          <p:cNvPr id="28" name="Picture 27"/>
          <p:cNvPicPr>
            <a:picLocks noChangeAspect="1"/>
          </p:cNvPicPr>
          <p:nvPr/>
        </p:nvPicPr>
        <p:blipFill>
          <a:blip r:embed="rId4"/>
          <a:stretch>
            <a:fillRect/>
          </a:stretch>
        </p:blipFill>
        <p:spPr>
          <a:xfrm>
            <a:off x="5029200" y="1905000"/>
            <a:ext cx="1341236" cy="1261981"/>
          </a:xfrm>
          <a:prstGeom prst="rect">
            <a:avLst/>
          </a:prstGeom>
        </p:spPr>
      </p:pic>
      <p:pic>
        <p:nvPicPr>
          <p:cNvPr id="30" name="Picture 29"/>
          <p:cNvPicPr>
            <a:picLocks noChangeAspect="1"/>
          </p:cNvPicPr>
          <p:nvPr/>
        </p:nvPicPr>
        <p:blipFill>
          <a:blip r:embed="rId4"/>
          <a:stretch>
            <a:fillRect/>
          </a:stretch>
        </p:blipFill>
        <p:spPr>
          <a:xfrm>
            <a:off x="6637415" y="1981200"/>
            <a:ext cx="1341236" cy="1261981"/>
          </a:xfrm>
          <a:prstGeom prst="rect">
            <a:avLst/>
          </a:prstGeom>
        </p:spPr>
      </p:pic>
      <p:pic>
        <p:nvPicPr>
          <p:cNvPr id="32" name="Picture 31"/>
          <p:cNvPicPr>
            <a:picLocks noChangeAspect="1"/>
          </p:cNvPicPr>
          <p:nvPr/>
        </p:nvPicPr>
        <p:blipFill>
          <a:blip r:embed="rId4"/>
          <a:stretch>
            <a:fillRect/>
          </a:stretch>
        </p:blipFill>
        <p:spPr>
          <a:xfrm>
            <a:off x="7482854" y="3395663"/>
            <a:ext cx="1341236" cy="1261981"/>
          </a:xfrm>
          <a:prstGeom prst="rect">
            <a:avLst/>
          </a:prstGeom>
        </p:spPr>
      </p:pic>
      <p:pic>
        <p:nvPicPr>
          <p:cNvPr id="3" name="Picture 2"/>
          <p:cNvPicPr>
            <a:picLocks noChangeAspect="1"/>
          </p:cNvPicPr>
          <p:nvPr/>
        </p:nvPicPr>
        <p:blipFill>
          <a:blip r:embed="rId5"/>
          <a:stretch>
            <a:fillRect/>
          </a:stretch>
        </p:blipFill>
        <p:spPr>
          <a:xfrm>
            <a:off x="4827935" y="5029200"/>
            <a:ext cx="1115665" cy="1109568"/>
          </a:xfrm>
          <a:prstGeom prst="rect">
            <a:avLst/>
          </a:prstGeom>
        </p:spPr>
      </p:pic>
      <p:pic>
        <p:nvPicPr>
          <p:cNvPr id="21" name="Picture 20"/>
          <p:cNvPicPr>
            <a:picLocks noChangeAspect="1"/>
          </p:cNvPicPr>
          <p:nvPr/>
        </p:nvPicPr>
        <p:blipFill>
          <a:blip r:embed="rId5"/>
          <a:stretch>
            <a:fillRect/>
          </a:stretch>
        </p:blipFill>
        <p:spPr>
          <a:xfrm>
            <a:off x="6123335" y="5410200"/>
            <a:ext cx="1115665" cy="1109568"/>
          </a:xfrm>
          <a:prstGeom prst="rect">
            <a:avLst/>
          </a:prstGeom>
        </p:spPr>
      </p:pic>
      <p:sp>
        <p:nvSpPr>
          <p:cNvPr id="19" name="Title 4"/>
          <p:cNvSpPr>
            <a:spLocks noGrp="1"/>
          </p:cNvSpPr>
          <p:nvPr>
            <p:ph type="title"/>
          </p:nvPr>
        </p:nvSpPr>
        <p:spPr>
          <a:xfrm>
            <a:off x="0" y="1001486"/>
            <a:ext cx="7772400" cy="685800"/>
          </a:xfrm>
        </p:spPr>
        <p:txBody>
          <a:bodyPr/>
          <a:lstStyle/>
          <a:p>
            <a:r>
              <a:rPr lang="en-US" dirty="0" err="1" smtClean="0"/>
              <a:t>cFS</a:t>
            </a:r>
            <a:r>
              <a:rPr lang="en-US" dirty="0" smtClean="0"/>
              <a:t> Elements for Real-Time </a:t>
            </a:r>
            <a:br>
              <a:rPr lang="en-US" dirty="0" smtClean="0"/>
            </a:br>
            <a:r>
              <a:rPr lang="en-US" dirty="0" smtClean="0"/>
              <a:t>FSW and/or SIM Execution</a:t>
            </a:r>
            <a:endParaRPr lang="en-US" dirty="0"/>
          </a:p>
        </p:txBody>
      </p:sp>
    </p:spTree>
    <p:extLst>
      <p:ext uri="{BB962C8B-B14F-4D97-AF65-F5344CB8AC3E}">
        <p14:creationId xmlns:p14="http://schemas.microsoft.com/office/powerpoint/2010/main" val="2373353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429126" y="1453816"/>
            <a:ext cx="3810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91429" tIns="45714" rIns="91429" bIns="45714"/>
          <a:lstStyle>
            <a:lvl1pPr marL="342900" indent="-342900" eaLnBrk="0" hangingPunct="0">
              <a:spcBef>
                <a:spcPct val="20000"/>
              </a:spcBef>
              <a:buClr>
                <a:schemeClr val="tx1"/>
              </a:buClr>
              <a:buSzPct val="125000"/>
              <a:buChar char="•"/>
              <a:defRPr b="1">
                <a:solidFill>
                  <a:schemeClr val="tx1"/>
                </a:solidFill>
                <a:latin typeface="Arial" pitchFamily="34" charset="0"/>
              </a:defRPr>
            </a:lvl1pPr>
            <a:lvl2pPr marL="571500" indent="-227013" eaLnBrk="0" hangingPunct="0">
              <a:spcBef>
                <a:spcPct val="20000"/>
              </a:spcBef>
              <a:buClr>
                <a:schemeClr val="tx1"/>
              </a:buClr>
              <a:buSzPct val="125000"/>
              <a:buChar char="–"/>
              <a:defRPr sz="1600" b="1">
                <a:solidFill>
                  <a:schemeClr val="tx1"/>
                </a:solidFill>
                <a:latin typeface="Arial" pitchFamily="34" charset="0"/>
              </a:defRPr>
            </a:lvl2pPr>
            <a:lvl3pPr indent="-228600" eaLnBrk="0" hangingPunct="0">
              <a:spcBef>
                <a:spcPct val="20000"/>
              </a:spcBef>
              <a:buClr>
                <a:schemeClr val="tx1"/>
              </a:buClr>
              <a:buSzPct val="125000"/>
              <a:buChar char="•"/>
              <a:defRPr sz="1400" b="1">
                <a:solidFill>
                  <a:schemeClr val="tx1"/>
                </a:solidFill>
                <a:latin typeface="Arial" pitchFamily="34" charset="0"/>
              </a:defRPr>
            </a:lvl3pPr>
            <a:lvl4pPr marL="1257300" indent="-228600" eaLnBrk="0" hangingPunct="0">
              <a:spcBef>
                <a:spcPct val="20000"/>
              </a:spcBef>
              <a:buClr>
                <a:schemeClr val="tx1"/>
              </a:buClr>
              <a:buSzPct val="125000"/>
              <a:buChar char="–"/>
              <a:defRPr sz="1400">
                <a:solidFill>
                  <a:schemeClr val="tx1"/>
                </a:solidFill>
                <a:latin typeface="Arial" pitchFamily="34" charset="0"/>
              </a:defRPr>
            </a:lvl4pPr>
            <a:lvl5pPr marL="1601788" indent="-230188" eaLnBrk="0" hangingPunct="0">
              <a:spcBef>
                <a:spcPct val="20000"/>
              </a:spcBef>
              <a:buClr>
                <a:schemeClr val="tx1"/>
              </a:buClr>
              <a:buSzPct val="125000"/>
              <a:buChar char="•"/>
              <a:defRPr sz="1400">
                <a:solidFill>
                  <a:schemeClr val="tx1"/>
                </a:solidFill>
                <a:latin typeface="Arial" pitchFamily="34" charset="0"/>
              </a:defRPr>
            </a:lvl5pPr>
            <a:lvl6pPr marL="20589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6pPr>
            <a:lvl7pPr marL="25161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7pPr>
            <a:lvl8pPr marL="29733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8pPr>
            <a:lvl9pPr marL="34305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9pPr>
          </a:lstStyle>
          <a:p>
            <a:pPr>
              <a:spcBef>
                <a:spcPct val="35000"/>
              </a:spcBef>
              <a:buClrTx/>
              <a:buSzTx/>
              <a:buFontTx/>
              <a:buNone/>
            </a:pPr>
            <a:endParaRPr lang="en-US" altLang="en-US" sz="1200" dirty="0">
              <a:solidFill>
                <a:srgbClr val="000000"/>
              </a:solidFill>
              <a:ea typeface="ＭＳ Ｐゴシック" pitchFamily="34" charset="-128"/>
            </a:endParaRPr>
          </a:p>
          <a:p>
            <a:pPr>
              <a:spcBef>
                <a:spcPct val="35000"/>
              </a:spcBef>
              <a:buClrTx/>
              <a:buSzTx/>
            </a:pPr>
            <a:r>
              <a:rPr lang="en-US" altLang="en-US" sz="1600" dirty="0">
                <a:solidFill>
                  <a:srgbClr val="000000"/>
                </a:solidFill>
                <a:ea typeface="ＭＳ Ｐゴシック" pitchFamily="34" charset="-128"/>
              </a:rPr>
              <a:t>Each layer “hides” its implementation and technology details.</a:t>
            </a:r>
          </a:p>
          <a:p>
            <a:pPr>
              <a:spcBef>
                <a:spcPct val="35000"/>
              </a:spcBef>
              <a:buClrTx/>
              <a:buSzTx/>
            </a:pPr>
            <a:r>
              <a:rPr lang="en-US" altLang="en-US" sz="1600" dirty="0">
                <a:solidFill>
                  <a:srgbClr val="000000"/>
                </a:solidFill>
                <a:ea typeface="ＭＳ Ｐゴシック" pitchFamily="34" charset="-128"/>
              </a:rPr>
              <a:t>Internals of a layer can be changed -- without affecting other layers’ internals and components. </a:t>
            </a:r>
          </a:p>
          <a:p>
            <a:pPr>
              <a:spcBef>
                <a:spcPct val="35000"/>
              </a:spcBef>
              <a:buClrTx/>
              <a:buSzTx/>
            </a:pPr>
            <a:endParaRPr lang="en-US" altLang="en-US" sz="1600" dirty="0">
              <a:solidFill>
                <a:srgbClr val="000000"/>
              </a:solidFill>
              <a:ea typeface="ＭＳ Ｐゴシック" pitchFamily="34" charset="-128"/>
            </a:endParaRPr>
          </a:p>
          <a:p>
            <a:pPr>
              <a:spcBef>
                <a:spcPct val="35000"/>
              </a:spcBef>
              <a:buClrTx/>
              <a:buSzTx/>
            </a:pPr>
            <a:r>
              <a:rPr lang="en-US" altLang="en-US" sz="1600" dirty="0">
                <a:solidFill>
                  <a:srgbClr val="000000"/>
                </a:solidFill>
                <a:ea typeface="ＭＳ Ｐゴシック" pitchFamily="34" charset="-128"/>
              </a:rPr>
              <a:t>Enables technology infusion and evolution.</a:t>
            </a:r>
          </a:p>
          <a:p>
            <a:pPr>
              <a:spcBef>
                <a:spcPct val="35000"/>
              </a:spcBef>
              <a:buClrTx/>
              <a:buSzTx/>
            </a:pPr>
            <a:r>
              <a:rPr lang="en-US" altLang="en-US" sz="1600" dirty="0">
                <a:solidFill>
                  <a:srgbClr val="000000"/>
                </a:solidFill>
                <a:ea typeface="ＭＳ Ｐゴシック" pitchFamily="34" charset="-128"/>
              </a:rPr>
              <a:t>Doesn’t dictate a product or vendor.</a:t>
            </a:r>
          </a:p>
          <a:p>
            <a:pPr>
              <a:spcBef>
                <a:spcPct val="35000"/>
              </a:spcBef>
              <a:buClrTx/>
              <a:buSzTx/>
            </a:pPr>
            <a:r>
              <a:rPr lang="en-US" altLang="en-US" sz="1600" dirty="0">
                <a:solidFill>
                  <a:srgbClr val="000000"/>
                </a:solidFill>
                <a:ea typeface="ＭＳ Ｐゴシック" pitchFamily="34" charset="-128"/>
              </a:rPr>
              <a:t>Provides </a:t>
            </a:r>
            <a:r>
              <a:rPr lang="en-US" altLang="en-US" sz="1600" dirty="0" smtClean="0">
                <a:solidFill>
                  <a:srgbClr val="000000"/>
                </a:solidFill>
                <a:ea typeface="ＭＳ Ｐゴシック" pitchFamily="34" charset="-128"/>
              </a:rPr>
              <a:t>Middleware,  </a:t>
            </a:r>
            <a:r>
              <a:rPr lang="en-US" altLang="en-US" sz="1600" dirty="0">
                <a:solidFill>
                  <a:srgbClr val="000000"/>
                </a:solidFill>
                <a:ea typeface="ＭＳ Ｐゴシック" pitchFamily="34" charset="-128"/>
              </a:rPr>
              <a:t>OS and HW platform-independence.</a:t>
            </a:r>
          </a:p>
          <a:p>
            <a:pPr>
              <a:spcBef>
                <a:spcPct val="35000"/>
              </a:spcBef>
              <a:buClrTx/>
              <a:buSzTx/>
            </a:pPr>
            <a:endParaRPr lang="en-US" altLang="en-US" sz="1400" dirty="0">
              <a:solidFill>
                <a:srgbClr val="000000"/>
              </a:solidFill>
              <a:ea typeface="ＭＳ Ｐゴシック" pitchFamily="34" charset="-128"/>
            </a:endParaRPr>
          </a:p>
          <a:p>
            <a:pPr>
              <a:spcBef>
                <a:spcPct val="35000"/>
              </a:spcBef>
              <a:buClrTx/>
              <a:buSzTx/>
            </a:pPr>
            <a:endParaRPr lang="en-US" altLang="en-US" sz="1000" dirty="0">
              <a:solidFill>
                <a:srgbClr val="000000"/>
              </a:solidFill>
              <a:ea typeface="ＭＳ Ｐゴシック" pitchFamily="34" charset="-128"/>
            </a:endParaRPr>
          </a:p>
        </p:txBody>
      </p:sp>
      <p:grpSp>
        <p:nvGrpSpPr>
          <p:cNvPr id="5" name="Group 6"/>
          <p:cNvGrpSpPr>
            <a:grpSpLocks/>
          </p:cNvGrpSpPr>
          <p:nvPr/>
        </p:nvGrpSpPr>
        <p:grpSpPr bwMode="auto">
          <a:xfrm>
            <a:off x="4157168" y="1371600"/>
            <a:ext cx="4953000" cy="5105400"/>
            <a:chOff x="2512" y="880"/>
            <a:chExt cx="2928" cy="2928"/>
          </a:xfrm>
        </p:grpSpPr>
        <p:pic>
          <p:nvPicPr>
            <p:cNvPr id="6"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2" y="880"/>
              <a:ext cx="2928" cy="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88" y="2076"/>
              <a:ext cx="336"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3734" y="2049"/>
              <a:ext cx="493"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1"/>
                </a:buClr>
                <a:buSzPct val="125000"/>
                <a:buChar char="•"/>
                <a:defRPr b="1">
                  <a:solidFill>
                    <a:schemeClr val="tx1"/>
                  </a:solidFill>
                  <a:latin typeface="Arial" pitchFamily="34" charset="0"/>
                </a:defRPr>
              </a:lvl1pPr>
              <a:lvl2pPr marL="571500" indent="-227013" eaLnBrk="0" hangingPunct="0">
                <a:spcBef>
                  <a:spcPct val="20000"/>
                </a:spcBef>
                <a:buClr>
                  <a:schemeClr val="tx1"/>
                </a:buClr>
                <a:buSzPct val="125000"/>
                <a:buChar char="–"/>
                <a:defRPr sz="1600" b="1">
                  <a:solidFill>
                    <a:schemeClr val="tx1"/>
                  </a:solidFill>
                  <a:latin typeface="Arial" pitchFamily="34" charset="0"/>
                </a:defRPr>
              </a:lvl2pPr>
              <a:lvl3pPr indent="-228600" eaLnBrk="0" hangingPunct="0">
                <a:spcBef>
                  <a:spcPct val="20000"/>
                </a:spcBef>
                <a:buClr>
                  <a:schemeClr val="tx1"/>
                </a:buClr>
                <a:buSzPct val="125000"/>
                <a:buChar char="•"/>
                <a:defRPr sz="1400" b="1">
                  <a:solidFill>
                    <a:schemeClr val="tx1"/>
                  </a:solidFill>
                  <a:latin typeface="Arial" pitchFamily="34" charset="0"/>
                </a:defRPr>
              </a:lvl3pPr>
              <a:lvl4pPr marL="1257300" indent="-228600" eaLnBrk="0" hangingPunct="0">
                <a:spcBef>
                  <a:spcPct val="20000"/>
                </a:spcBef>
                <a:buClr>
                  <a:schemeClr val="tx1"/>
                </a:buClr>
                <a:buSzPct val="125000"/>
                <a:buChar char="–"/>
                <a:defRPr sz="1400">
                  <a:solidFill>
                    <a:schemeClr val="tx1"/>
                  </a:solidFill>
                  <a:latin typeface="Arial" pitchFamily="34" charset="0"/>
                </a:defRPr>
              </a:lvl4pPr>
              <a:lvl5pPr marL="1601788" indent="-230188" eaLnBrk="0" hangingPunct="0">
                <a:spcBef>
                  <a:spcPct val="20000"/>
                </a:spcBef>
                <a:buClr>
                  <a:schemeClr val="tx1"/>
                </a:buClr>
                <a:buSzPct val="125000"/>
                <a:buChar char="•"/>
                <a:defRPr sz="1400">
                  <a:solidFill>
                    <a:schemeClr val="tx1"/>
                  </a:solidFill>
                  <a:latin typeface="Arial" pitchFamily="34" charset="0"/>
                </a:defRPr>
              </a:lvl5pPr>
              <a:lvl6pPr marL="20589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6pPr>
              <a:lvl7pPr marL="25161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7pPr>
              <a:lvl8pPr marL="29733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8pPr>
              <a:lvl9pPr marL="3430588" indent="-230188" eaLnBrk="0" fontAlgn="base" hangingPunct="0">
                <a:spcBef>
                  <a:spcPct val="20000"/>
                </a:spcBef>
                <a:spcAft>
                  <a:spcPct val="0"/>
                </a:spcAft>
                <a:buClr>
                  <a:schemeClr val="tx1"/>
                </a:buClr>
                <a:buSzPct val="125000"/>
                <a:buChar char="•"/>
                <a:defRPr sz="1400">
                  <a:solidFill>
                    <a:schemeClr val="tx1"/>
                  </a:solidFill>
                  <a:latin typeface="Arial" pitchFamily="34" charset="0"/>
                </a:defRPr>
              </a:lvl9pPr>
            </a:lstStyle>
            <a:p>
              <a:pPr>
                <a:spcBef>
                  <a:spcPct val="0"/>
                </a:spcBef>
                <a:buClrTx/>
                <a:buSzTx/>
                <a:buFontTx/>
                <a:buNone/>
              </a:pPr>
              <a:r>
                <a:rPr lang="en-US" altLang="en-US" sz="800" dirty="0" smtClean="0">
                  <a:solidFill>
                    <a:srgbClr val="808080"/>
                  </a:solidFill>
                  <a:ea typeface="ＭＳ Ｐゴシック" pitchFamily="34" charset="-128"/>
                </a:rPr>
                <a:t>Files,  </a:t>
              </a:r>
              <a:r>
                <a:rPr lang="en-US" altLang="en-US" sz="800" dirty="0">
                  <a:solidFill>
                    <a:srgbClr val="808080"/>
                  </a:solidFill>
                  <a:ea typeface="ＭＳ Ｐゴシック" pitchFamily="34" charset="-128"/>
                </a:rPr>
                <a:t>Tables</a:t>
              </a:r>
            </a:p>
          </p:txBody>
        </p:sp>
      </p:grpSp>
      <p:sp>
        <p:nvSpPr>
          <p:cNvPr id="2" name="Rectangle 1"/>
          <p:cNvSpPr/>
          <p:nvPr/>
        </p:nvSpPr>
        <p:spPr>
          <a:xfrm>
            <a:off x="1871168" y="1048434"/>
            <a:ext cx="4572000" cy="584775"/>
          </a:xfrm>
          <a:prstGeom prst="rect">
            <a:avLst/>
          </a:prstGeom>
        </p:spPr>
        <p:txBody>
          <a:bodyPr>
            <a:spAutoFit/>
          </a:bodyPr>
          <a:lstStyle/>
          <a:p>
            <a:pPr eaLnBrk="0" fontAlgn="base" hangingPunct="0">
              <a:spcBef>
                <a:spcPct val="0"/>
              </a:spcBef>
              <a:spcAft>
                <a:spcPct val="0"/>
              </a:spcAft>
            </a:pPr>
            <a:r>
              <a:rPr lang="en-US" sz="3200" dirty="0">
                <a:solidFill>
                  <a:srgbClr val="333399"/>
                </a:solidFill>
                <a:latin typeface="+mj-lt"/>
                <a:ea typeface="MS PGothic" pitchFamily="34" charset="-128"/>
                <a:cs typeface="ＭＳ Ｐゴシック" charset="-128"/>
              </a:rPr>
              <a:t>cFE / CFS Layering</a:t>
            </a:r>
          </a:p>
        </p:txBody>
      </p:sp>
    </p:spTree>
    <p:extLst>
      <p:ext uri="{BB962C8B-B14F-4D97-AF65-F5344CB8AC3E}">
        <p14:creationId xmlns:p14="http://schemas.microsoft.com/office/powerpoint/2010/main" val="1657578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25116" y="1600200"/>
            <a:ext cx="6248400" cy="4929188"/>
          </a:xfrm>
        </p:spPr>
        <p:txBody>
          <a:bodyPr>
            <a:normAutofit fontScale="92500" lnSpcReduction="10000"/>
          </a:bodyPr>
          <a:lstStyle/>
          <a:p>
            <a:pPr>
              <a:buFont typeface="Arial" panose="020B0604020202020204" pitchFamily="34" charset="0"/>
              <a:buChar char="•"/>
              <a:defRPr/>
            </a:pPr>
            <a:r>
              <a:rPr lang="en-US" dirty="0" smtClean="0"/>
              <a:t>Higher level Flight Software Modules modeled in Simulink</a:t>
            </a:r>
          </a:p>
          <a:p>
            <a:pPr>
              <a:buFont typeface="Arial" panose="020B0604020202020204" pitchFamily="34" charset="0"/>
              <a:buChar char="•"/>
              <a:defRPr/>
            </a:pPr>
            <a:r>
              <a:rPr lang="en-US" dirty="0" smtClean="0"/>
              <a:t>C-Software generated from Models using Real Time Workshop Embedded Coder</a:t>
            </a:r>
          </a:p>
          <a:p>
            <a:pPr lvl="1">
              <a:buFont typeface="Arial" panose="020B0604020202020204" pitchFamily="34" charset="0"/>
              <a:buChar char="•"/>
              <a:defRPr/>
            </a:pPr>
            <a:r>
              <a:rPr lang="en-US" dirty="0" smtClean="0"/>
              <a:t>cFE Template for Target Language Compiler  (TLC) </a:t>
            </a:r>
          </a:p>
          <a:p>
            <a:pPr lvl="2">
              <a:buFont typeface="Arial" panose="020B0604020202020204" pitchFamily="34" charset="0"/>
              <a:buChar char="•"/>
              <a:defRPr/>
            </a:pPr>
            <a:r>
              <a:rPr lang="en-US" dirty="0" smtClean="0"/>
              <a:t>Transforms Specified Simulink </a:t>
            </a:r>
            <a:r>
              <a:rPr lang="en-US" dirty="0" err="1" smtClean="0"/>
              <a:t>Input/Output</a:t>
            </a:r>
            <a:r>
              <a:rPr lang="en-US" dirty="0" smtClean="0"/>
              <a:t> </a:t>
            </a:r>
            <a:r>
              <a:rPr lang="en-US" dirty="0"/>
              <a:t>ports into cFE </a:t>
            </a:r>
            <a:r>
              <a:rPr lang="en-US" dirty="0" smtClean="0"/>
              <a:t>Message structures</a:t>
            </a:r>
            <a:endParaRPr lang="en-US" dirty="0"/>
          </a:p>
          <a:p>
            <a:pPr lvl="3">
              <a:defRPr/>
            </a:pPr>
            <a:r>
              <a:rPr lang="en-US" dirty="0" smtClean="0"/>
              <a:t>I/O ports are Simulink </a:t>
            </a:r>
            <a:r>
              <a:rPr lang="en-US" dirty="0"/>
              <a:t>non-virtual </a:t>
            </a:r>
            <a:r>
              <a:rPr lang="en-US" dirty="0" smtClean="0"/>
              <a:t>buses</a:t>
            </a:r>
          </a:p>
          <a:p>
            <a:pPr lvl="2">
              <a:defRPr/>
            </a:pPr>
            <a:r>
              <a:rPr lang="en-US" dirty="0" smtClean="0"/>
              <a:t>Creates C Header file that defines message interfaces and entry points</a:t>
            </a:r>
          </a:p>
          <a:p>
            <a:pPr lvl="3">
              <a:defRPr/>
            </a:pPr>
            <a:r>
              <a:rPr lang="en-US" dirty="0" smtClean="0"/>
              <a:t>Specific Data Structures</a:t>
            </a:r>
          </a:p>
          <a:p>
            <a:pPr lvl="3">
              <a:defRPr/>
            </a:pPr>
            <a:r>
              <a:rPr lang="en-US" dirty="0" smtClean="0"/>
              <a:t>Macros that identify key functions</a:t>
            </a:r>
          </a:p>
          <a:p>
            <a:pPr>
              <a:buFont typeface="Arial" panose="020B0604020202020204" pitchFamily="34" charset="0"/>
              <a:buChar char="•"/>
              <a:defRPr/>
            </a:pPr>
            <a:r>
              <a:rPr lang="en-US" dirty="0" smtClean="0"/>
              <a:t>Simulink Interface Layer (SIL) provides cFE compatible app functionality:</a:t>
            </a:r>
          </a:p>
          <a:p>
            <a:pPr lvl="2">
              <a:defRPr/>
            </a:pPr>
            <a:r>
              <a:rPr lang="en-US" dirty="0" smtClean="0"/>
              <a:t>Uses message and entry point definitions from generated .h file</a:t>
            </a:r>
          </a:p>
          <a:p>
            <a:pPr lvl="2">
              <a:defRPr/>
            </a:pPr>
            <a:r>
              <a:rPr lang="en-US" dirty="0" smtClean="0"/>
              <a:t>Input Messages – Subscribed to and </a:t>
            </a:r>
            <a:r>
              <a:rPr lang="en-US" dirty="0" err="1" smtClean="0"/>
              <a:t>recv’d</a:t>
            </a:r>
            <a:r>
              <a:rPr lang="en-US" dirty="0" smtClean="0"/>
              <a:t> from Software Bus</a:t>
            </a:r>
          </a:p>
          <a:p>
            <a:pPr lvl="2">
              <a:defRPr/>
            </a:pPr>
            <a:r>
              <a:rPr lang="en-US" dirty="0" smtClean="0"/>
              <a:t>Output Messages – Registered and Published to Software Bus</a:t>
            </a:r>
          </a:p>
          <a:p>
            <a:pPr lvl="2">
              <a:defRPr/>
            </a:pPr>
            <a:r>
              <a:rPr lang="en-US" dirty="0" smtClean="0"/>
              <a:t>Event Output – Custom Block with Trigger and Format String</a:t>
            </a:r>
          </a:p>
          <a:p>
            <a:pPr lvl="2">
              <a:defRPr/>
            </a:pPr>
            <a:r>
              <a:rPr lang="en-US" dirty="0" smtClean="0"/>
              <a:t>Table Management – Mapped from tunable </a:t>
            </a:r>
            <a:r>
              <a:rPr lang="en-US" dirty="0" err="1" smtClean="0"/>
              <a:t>params</a:t>
            </a:r>
            <a:endParaRPr lang="en-US" dirty="0" smtClean="0"/>
          </a:p>
          <a:p>
            <a:pPr lvl="2">
              <a:defRPr/>
            </a:pPr>
            <a:r>
              <a:rPr lang="en-US" dirty="0" smtClean="0"/>
              <a:t>Housekeeping – General Meta-Data about App</a:t>
            </a:r>
          </a:p>
          <a:p>
            <a:pPr lvl="2">
              <a:defRPr/>
            </a:pPr>
            <a:r>
              <a:rPr lang="en-US" dirty="0"/>
              <a:t>Execution -  Triggered by Specified S/W Bus Message</a:t>
            </a:r>
            <a:endParaRPr lang="en-US" dirty="0" smtClean="0"/>
          </a:p>
          <a:p>
            <a:pPr lvl="2">
              <a:defRPr/>
            </a:pPr>
            <a:endParaRPr lang="en-US" dirty="0" smtClean="0"/>
          </a:p>
        </p:txBody>
      </p:sp>
      <p:pic>
        <p:nvPicPr>
          <p:cNvPr id="6" name="Picture 6" descr="http://ctms.engin.umich.edu/CTMS/Content/Introduction/Simulink/Modeling/figures/inoutv.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5916" y="1317625"/>
            <a:ext cx="144938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lowchart: Predefined Process 1"/>
          <p:cNvSpPr>
            <a:spLocks noChangeArrowheads="1"/>
          </p:cNvSpPr>
          <p:nvPr/>
        </p:nvSpPr>
        <p:spPr bwMode="auto">
          <a:xfrm>
            <a:off x="7029116" y="4764088"/>
            <a:ext cx="982663" cy="1020762"/>
          </a:xfrm>
          <a:prstGeom prst="flowChartPredefinedProcess">
            <a:avLst/>
          </a:prstGeom>
          <a:solidFill>
            <a:srgbClr val="65B3F9"/>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Simulink Interface Layer</a:t>
            </a:r>
          </a:p>
          <a:p>
            <a:pPr algn="ctr">
              <a:spcBef>
                <a:spcPct val="45000"/>
              </a:spcBef>
            </a:pPr>
            <a:r>
              <a:rPr lang="en-US" altLang="en-US"/>
              <a:t>(SIL)</a:t>
            </a:r>
          </a:p>
          <a:p>
            <a:pPr algn="ctr">
              <a:spcBef>
                <a:spcPct val="45000"/>
              </a:spcBef>
            </a:pPr>
            <a:r>
              <a:rPr lang="en-US" altLang="en-US"/>
              <a:t>C Code Module</a:t>
            </a:r>
          </a:p>
        </p:txBody>
      </p:sp>
      <p:sp>
        <p:nvSpPr>
          <p:cNvPr id="8" name="Flowchart: Preparation 3"/>
          <p:cNvSpPr>
            <a:spLocks noChangeArrowheads="1"/>
          </p:cNvSpPr>
          <p:nvPr/>
        </p:nvSpPr>
        <p:spPr bwMode="auto">
          <a:xfrm>
            <a:off x="7145004" y="2713038"/>
            <a:ext cx="1377950" cy="739775"/>
          </a:xfrm>
          <a:prstGeom prst="flowChartPreparation">
            <a:avLst/>
          </a:prstGeom>
          <a:solidFill>
            <a:schemeClr val="accent1">
              <a:lumMod val="60000"/>
              <a:lumOff val="40000"/>
            </a:schemeClr>
          </a:solidFill>
          <a:ln w="9525" algn="ctr">
            <a:solidFill>
              <a:schemeClr val="tx1"/>
            </a:solidFill>
            <a:round/>
            <a:headEnd/>
            <a:tailEnd/>
          </a:ln>
        </p:spPr>
        <p:txBody>
          <a:bodyPr/>
          <a:lstStyle>
            <a:lvl1pPr eaLnBrk="0" hangingPunct="0">
              <a:spcBef>
                <a:spcPct val="20000"/>
              </a:spcBef>
              <a:buClr>
                <a:schemeClr val="tx1"/>
              </a:buClr>
              <a:buSzPct val="125000"/>
              <a:buChar char="•"/>
              <a:defRPr b="1">
                <a:solidFill>
                  <a:schemeClr val="tx1"/>
                </a:solidFill>
                <a:latin typeface="Arial" pitchFamily="34" charset="0"/>
              </a:defRPr>
            </a:lvl1pPr>
            <a:lvl2pPr marL="742950" indent="-285750" eaLnBrk="0" hangingPunct="0">
              <a:spcBef>
                <a:spcPct val="20000"/>
              </a:spcBef>
              <a:buClr>
                <a:schemeClr val="tx1"/>
              </a:buClr>
              <a:buSzPct val="125000"/>
              <a:buChar char="–"/>
              <a:defRPr sz="1600" b="1">
                <a:solidFill>
                  <a:schemeClr val="tx1"/>
                </a:solidFill>
                <a:latin typeface="Arial" pitchFamily="34" charset="0"/>
              </a:defRPr>
            </a:lvl2pPr>
            <a:lvl3pPr marL="1143000" indent="-228600" eaLnBrk="0" hangingPunct="0">
              <a:spcBef>
                <a:spcPct val="20000"/>
              </a:spcBef>
              <a:buClr>
                <a:schemeClr val="tx1"/>
              </a:buClr>
              <a:buSzPct val="125000"/>
              <a:buChar char="•"/>
              <a:defRPr sz="1400" b="1">
                <a:solidFill>
                  <a:schemeClr val="tx1"/>
                </a:solidFill>
                <a:latin typeface="Arial" pitchFamily="34" charset="0"/>
              </a:defRPr>
            </a:lvl3pPr>
            <a:lvl4pPr marL="1600200" indent="-228600" eaLnBrk="0" hangingPunct="0">
              <a:spcBef>
                <a:spcPct val="20000"/>
              </a:spcBef>
              <a:buClr>
                <a:schemeClr val="tx1"/>
              </a:buClr>
              <a:buSzPct val="125000"/>
              <a:buChar char="–"/>
              <a:defRPr sz="1400">
                <a:solidFill>
                  <a:schemeClr val="tx1"/>
                </a:solidFill>
                <a:latin typeface="Arial" pitchFamily="34" charset="0"/>
              </a:defRPr>
            </a:lvl4pPr>
            <a:lvl5pPr marL="2057400" indent="-228600" eaLnBrk="0" hangingPunct="0">
              <a:spcBef>
                <a:spcPct val="20000"/>
              </a:spcBef>
              <a:buClr>
                <a:schemeClr val="tx1"/>
              </a:buClr>
              <a:buSzPct val="12500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tx1"/>
              </a:buClr>
              <a:buSzPct val="125000"/>
              <a:buChar char="•"/>
              <a:defRPr sz="1400">
                <a:solidFill>
                  <a:schemeClr val="tx1"/>
                </a:solidFill>
                <a:latin typeface="Arial" pitchFamily="34" charset="0"/>
              </a:defRPr>
            </a:lvl9pPr>
          </a:lstStyle>
          <a:p>
            <a:pPr algn="ctr">
              <a:spcBef>
                <a:spcPct val="45000"/>
              </a:spcBef>
              <a:buClrTx/>
              <a:buSzTx/>
              <a:buFontTx/>
              <a:buNone/>
              <a:defRPr/>
            </a:pPr>
            <a:r>
              <a:rPr lang="en-US" altLang="en-US" sz="900" dirty="0" smtClean="0"/>
              <a:t>cFE Target </a:t>
            </a:r>
            <a:r>
              <a:rPr lang="en-US" altLang="en-US" sz="900" dirty="0"/>
              <a:t>Language Compiler (TLC)</a:t>
            </a:r>
          </a:p>
          <a:p>
            <a:pPr algn="ctr">
              <a:spcBef>
                <a:spcPct val="45000"/>
              </a:spcBef>
              <a:buClrTx/>
              <a:buSzTx/>
              <a:buFontTx/>
              <a:buNone/>
              <a:defRPr/>
            </a:pPr>
            <a:endParaRPr lang="en-US" altLang="en-US" dirty="0"/>
          </a:p>
        </p:txBody>
      </p:sp>
      <p:sp>
        <p:nvSpPr>
          <p:cNvPr id="9" name="Flowchart: Document 5"/>
          <p:cNvSpPr>
            <a:spLocks noChangeArrowheads="1"/>
          </p:cNvSpPr>
          <p:nvPr/>
        </p:nvSpPr>
        <p:spPr bwMode="auto">
          <a:xfrm>
            <a:off x="6810041" y="3776663"/>
            <a:ext cx="914400" cy="612775"/>
          </a:xfrm>
          <a:prstGeom prst="flowChartDocument">
            <a:avLst/>
          </a:prstGeom>
          <a:solidFill>
            <a:srgbClr val="A2D7E8"/>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Simulink Interface Header File</a:t>
            </a:r>
          </a:p>
        </p:txBody>
      </p:sp>
      <p:cxnSp>
        <p:nvCxnSpPr>
          <p:cNvPr id="10" name="Straight Arrow Connector 8"/>
          <p:cNvCxnSpPr>
            <a:cxnSpLocks noChangeShapeType="1"/>
            <a:stCxn id="8" idx="2"/>
            <a:endCxn id="9" idx="0"/>
          </p:cNvCxnSpPr>
          <p:nvPr/>
        </p:nvCxnSpPr>
        <p:spPr bwMode="auto">
          <a:xfrm flipH="1">
            <a:off x="7267241" y="3452813"/>
            <a:ext cx="566738" cy="3238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1" name="Straight Arrow Connector 12"/>
          <p:cNvCxnSpPr>
            <a:cxnSpLocks noChangeShapeType="1"/>
            <a:stCxn id="6" idx="2"/>
            <a:endCxn id="8" idx="0"/>
          </p:cNvCxnSpPr>
          <p:nvPr/>
        </p:nvCxnSpPr>
        <p:spPr bwMode="auto">
          <a:xfrm>
            <a:off x="7550610" y="2473325"/>
            <a:ext cx="283369" cy="2397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 name="Straight Arrow Connector 15"/>
          <p:cNvCxnSpPr>
            <a:cxnSpLocks noChangeShapeType="1"/>
            <a:stCxn id="9" idx="2"/>
            <a:endCxn id="7" idx="0"/>
          </p:cNvCxnSpPr>
          <p:nvPr/>
        </p:nvCxnSpPr>
        <p:spPr bwMode="auto">
          <a:xfrm>
            <a:off x="7267241" y="4348163"/>
            <a:ext cx="254000" cy="41592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 name="Straight Arrow Connector 20"/>
          <p:cNvCxnSpPr>
            <a:cxnSpLocks noChangeShapeType="1"/>
            <a:stCxn id="7" idx="2"/>
            <a:endCxn id="17" idx="6"/>
          </p:cNvCxnSpPr>
          <p:nvPr/>
        </p:nvCxnSpPr>
        <p:spPr bwMode="auto">
          <a:xfrm flipH="1">
            <a:off x="6689725" y="5784850"/>
            <a:ext cx="830723" cy="31591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4" name="Flowchart: Document 25"/>
          <p:cNvSpPr>
            <a:spLocks noChangeArrowheads="1"/>
          </p:cNvSpPr>
          <p:nvPr/>
        </p:nvSpPr>
        <p:spPr bwMode="auto">
          <a:xfrm>
            <a:off x="7989554" y="3776663"/>
            <a:ext cx="963612" cy="858837"/>
          </a:xfrm>
          <a:prstGeom prst="flowChartDocument">
            <a:avLst/>
          </a:prstGeom>
          <a:solidFill>
            <a:srgbClr val="A2D7E8"/>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Simulink Algorithmic</a:t>
            </a:r>
          </a:p>
          <a:p>
            <a:pPr algn="ctr">
              <a:spcBef>
                <a:spcPct val="45000"/>
              </a:spcBef>
            </a:pPr>
            <a:r>
              <a:rPr lang="en-US" altLang="en-US"/>
              <a:t>C Code Functions</a:t>
            </a:r>
          </a:p>
          <a:p>
            <a:pPr algn="ctr">
              <a:spcBef>
                <a:spcPct val="45000"/>
              </a:spcBef>
            </a:pPr>
            <a:endParaRPr lang="en-US" altLang="en-US"/>
          </a:p>
        </p:txBody>
      </p:sp>
      <p:cxnSp>
        <p:nvCxnSpPr>
          <p:cNvPr id="15" name="Straight Arrow Connector 28"/>
          <p:cNvCxnSpPr>
            <a:cxnSpLocks noChangeShapeType="1"/>
            <a:stCxn id="8" idx="2"/>
            <a:endCxn id="14" idx="0"/>
          </p:cNvCxnSpPr>
          <p:nvPr/>
        </p:nvCxnSpPr>
        <p:spPr bwMode="auto">
          <a:xfrm>
            <a:off x="7833979" y="3452813"/>
            <a:ext cx="636587" cy="3238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35"/>
          <p:cNvCxnSpPr>
            <a:cxnSpLocks noChangeShapeType="1"/>
            <a:stCxn id="14" idx="2"/>
            <a:endCxn id="7" idx="3"/>
          </p:cNvCxnSpPr>
          <p:nvPr/>
        </p:nvCxnSpPr>
        <p:spPr bwMode="auto">
          <a:xfrm flipH="1">
            <a:off x="8011779" y="4578350"/>
            <a:ext cx="458787" cy="6969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 name="Oval 5"/>
          <p:cNvSpPr>
            <a:spLocks noChangeArrowheads="1"/>
          </p:cNvSpPr>
          <p:nvPr/>
        </p:nvSpPr>
        <p:spPr bwMode="auto">
          <a:xfrm>
            <a:off x="5867400" y="5689598"/>
            <a:ext cx="822325" cy="822325"/>
          </a:xfrm>
          <a:prstGeom prst="ellipse">
            <a:avLst/>
          </a:prstGeom>
          <a:solidFill>
            <a:srgbClr val="FFFF00"/>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sz="1000" dirty="0"/>
              <a:t>Simulink </a:t>
            </a:r>
          </a:p>
          <a:p>
            <a:pPr algn="ctr">
              <a:spcBef>
                <a:spcPct val="45000"/>
              </a:spcBef>
            </a:pPr>
            <a:r>
              <a:rPr lang="en-US" altLang="en-US" sz="1000" dirty="0"/>
              <a:t>cFE App </a:t>
            </a:r>
          </a:p>
          <a:p>
            <a:pPr algn="ctr">
              <a:spcBef>
                <a:spcPct val="45000"/>
              </a:spcBef>
            </a:pPr>
            <a:r>
              <a:rPr lang="en-US" altLang="en-US" sz="1000" dirty="0"/>
              <a:t>Instance</a:t>
            </a:r>
          </a:p>
        </p:txBody>
      </p:sp>
      <p:sp>
        <p:nvSpPr>
          <p:cNvPr id="18" name="Title 4"/>
          <p:cNvSpPr>
            <a:spLocks noGrp="1"/>
          </p:cNvSpPr>
          <p:nvPr>
            <p:ph type="title"/>
          </p:nvPr>
        </p:nvSpPr>
        <p:spPr>
          <a:xfrm>
            <a:off x="457200" y="990600"/>
            <a:ext cx="7772400" cy="685800"/>
          </a:xfrm>
        </p:spPr>
        <p:txBody>
          <a:bodyPr/>
          <a:lstStyle/>
          <a:p>
            <a:pPr algn="ctr"/>
            <a:r>
              <a:rPr lang="en-US" dirty="0" smtClean="0"/>
              <a:t>Simulink Interface Layer</a:t>
            </a:r>
            <a:endParaRPr lang="en-US" dirty="0"/>
          </a:p>
        </p:txBody>
      </p:sp>
    </p:spTree>
    <p:extLst>
      <p:ext uri="{BB962C8B-B14F-4D97-AF65-F5344CB8AC3E}">
        <p14:creationId xmlns:p14="http://schemas.microsoft.com/office/powerpoint/2010/main" val="1488085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7772400" cy="369097"/>
          </a:xfrm>
        </p:spPr>
        <p:txBody>
          <a:bodyPr/>
          <a:lstStyle/>
          <a:p>
            <a:pPr algn="ctr"/>
            <a:r>
              <a:rPr lang="en-US" sz="1800" dirty="0"/>
              <a:t>BioSentinel </a:t>
            </a:r>
            <a:r>
              <a:rPr lang="en-US" sz="1800" dirty="0" smtClean="0"/>
              <a:t>“Loosely-Coupled” S/C FSW Architecture ; Independent Apps </a:t>
            </a:r>
            <a:endParaRPr lang="en-US" sz="1800" dirty="0"/>
          </a:p>
        </p:txBody>
      </p:sp>
      <p:sp>
        <p:nvSpPr>
          <p:cNvPr id="4" name="Rectangle 63"/>
          <p:cNvSpPr>
            <a:spLocks noChangeArrowheads="1"/>
          </p:cNvSpPr>
          <p:nvPr/>
        </p:nvSpPr>
        <p:spPr bwMode="auto">
          <a:xfrm>
            <a:off x="228599" y="1359697"/>
            <a:ext cx="8626475" cy="3953666"/>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l">
              <a:defRPr/>
            </a:pPr>
            <a:endParaRPr lang="en-US" sz="2400">
              <a:ea typeface="ＭＳ Ｐゴシック" pitchFamily="31" charset="-128"/>
              <a:cs typeface="+mn-cs"/>
            </a:endParaRPr>
          </a:p>
        </p:txBody>
      </p:sp>
      <p:sp>
        <p:nvSpPr>
          <p:cNvPr id="5" name="Oval 5"/>
          <p:cNvSpPr>
            <a:spLocks noChangeArrowheads="1"/>
          </p:cNvSpPr>
          <p:nvPr/>
        </p:nvSpPr>
        <p:spPr bwMode="auto">
          <a:xfrm>
            <a:off x="1560261" y="1762124"/>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Command </a:t>
            </a:r>
          </a:p>
          <a:p>
            <a:pPr algn="ctr" eaLnBrk="1" hangingPunct="1">
              <a:spcBef>
                <a:spcPct val="0"/>
              </a:spcBef>
              <a:buFontTx/>
              <a:buNone/>
            </a:pPr>
            <a:r>
              <a:rPr lang="en-US" altLang="en-US" sz="1000" dirty="0"/>
              <a:t>&amp; Mode </a:t>
            </a:r>
          </a:p>
          <a:p>
            <a:pPr algn="ctr" eaLnBrk="1" hangingPunct="1">
              <a:spcBef>
                <a:spcPct val="0"/>
              </a:spcBef>
              <a:buFontTx/>
              <a:buNone/>
            </a:pPr>
            <a:r>
              <a:rPr lang="en-US" altLang="en-US" sz="1000" dirty="0"/>
              <a:t>Processor</a:t>
            </a:r>
          </a:p>
        </p:txBody>
      </p:sp>
      <p:sp>
        <p:nvSpPr>
          <p:cNvPr id="6" name="Oval 14"/>
          <p:cNvSpPr>
            <a:spLocks noChangeArrowheads="1"/>
          </p:cNvSpPr>
          <p:nvPr/>
        </p:nvSpPr>
        <p:spPr bwMode="auto">
          <a:xfrm>
            <a:off x="5410200"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Thermal</a:t>
            </a:r>
          </a:p>
          <a:p>
            <a:pPr algn="ctr" eaLnBrk="1" hangingPunct="1">
              <a:spcBef>
                <a:spcPct val="0"/>
              </a:spcBef>
              <a:buFontTx/>
              <a:buNone/>
            </a:pPr>
            <a:r>
              <a:rPr lang="en-US" altLang="en-US" sz="1000" dirty="0"/>
              <a:t>Control</a:t>
            </a:r>
          </a:p>
          <a:p>
            <a:pPr algn="ctr" eaLnBrk="1" hangingPunct="1">
              <a:spcBef>
                <a:spcPct val="0"/>
              </a:spcBef>
              <a:buFontTx/>
              <a:buNone/>
            </a:pPr>
            <a:r>
              <a:rPr lang="en-US" altLang="en-US" sz="1000" dirty="0"/>
              <a:t>System</a:t>
            </a:r>
          </a:p>
        </p:txBody>
      </p:sp>
      <p:sp>
        <p:nvSpPr>
          <p:cNvPr id="7" name="Oval 15"/>
          <p:cNvSpPr>
            <a:spLocks noChangeArrowheads="1"/>
          </p:cNvSpPr>
          <p:nvPr/>
        </p:nvSpPr>
        <p:spPr bwMode="auto">
          <a:xfrm>
            <a:off x="6367463"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Power</a:t>
            </a:r>
          </a:p>
          <a:p>
            <a:pPr algn="ctr" eaLnBrk="1" hangingPunct="1">
              <a:spcBef>
                <a:spcPct val="0"/>
              </a:spcBef>
              <a:buFontTx/>
              <a:buNone/>
            </a:pPr>
            <a:r>
              <a:rPr lang="en-US" altLang="en-US" sz="1000" dirty="0"/>
              <a:t>Control</a:t>
            </a:r>
          </a:p>
          <a:p>
            <a:pPr algn="ctr" eaLnBrk="1" hangingPunct="1">
              <a:spcBef>
                <a:spcPct val="0"/>
              </a:spcBef>
              <a:buFontTx/>
              <a:buNone/>
            </a:pPr>
            <a:r>
              <a:rPr lang="en-US" altLang="en-US" sz="1000" dirty="0"/>
              <a:t>System</a:t>
            </a:r>
          </a:p>
        </p:txBody>
      </p:sp>
      <p:sp>
        <p:nvSpPr>
          <p:cNvPr id="8" name="Oval 16"/>
          <p:cNvSpPr>
            <a:spLocks noChangeArrowheads="1"/>
          </p:cNvSpPr>
          <p:nvPr/>
        </p:nvSpPr>
        <p:spPr bwMode="auto">
          <a:xfrm>
            <a:off x="622300"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Scheduler</a:t>
            </a:r>
          </a:p>
        </p:txBody>
      </p:sp>
      <p:sp>
        <p:nvSpPr>
          <p:cNvPr id="9" name="Oval 17"/>
          <p:cNvSpPr>
            <a:spLocks noChangeArrowheads="1"/>
          </p:cNvSpPr>
          <p:nvPr/>
        </p:nvSpPr>
        <p:spPr bwMode="auto">
          <a:xfrm>
            <a:off x="4489450"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Limit</a:t>
            </a:r>
          </a:p>
          <a:p>
            <a:pPr algn="ctr" eaLnBrk="1" hangingPunct="1">
              <a:spcBef>
                <a:spcPct val="0"/>
              </a:spcBef>
              <a:buFontTx/>
              <a:buNone/>
            </a:pPr>
            <a:r>
              <a:rPr lang="en-US" altLang="en-US" sz="1000" dirty="0"/>
              <a:t>Checker</a:t>
            </a:r>
          </a:p>
        </p:txBody>
      </p:sp>
      <p:sp>
        <p:nvSpPr>
          <p:cNvPr id="10" name="Oval 18"/>
          <p:cNvSpPr>
            <a:spLocks noChangeArrowheads="1"/>
          </p:cNvSpPr>
          <p:nvPr/>
        </p:nvSpPr>
        <p:spPr bwMode="auto">
          <a:xfrm>
            <a:off x="1589088"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Stored</a:t>
            </a:r>
          </a:p>
          <a:p>
            <a:pPr algn="ctr" eaLnBrk="1" hangingPunct="1">
              <a:spcBef>
                <a:spcPct val="0"/>
              </a:spcBef>
              <a:buFontTx/>
              <a:buNone/>
            </a:pPr>
            <a:r>
              <a:rPr lang="en-US" altLang="en-US" sz="1000"/>
              <a:t>Commands</a:t>
            </a:r>
          </a:p>
        </p:txBody>
      </p:sp>
      <p:sp>
        <p:nvSpPr>
          <p:cNvPr id="11" name="Oval 20"/>
          <p:cNvSpPr>
            <a:spLocks noChangeArrowheads="1"/>
          </p:cNvSpPr>
          <p:nvPr/>
        </p:nvSpPr>
        <p:spPr bwMode="auto">
          <a:xfrm>
            <a:off x="2555875"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Memory</a:t>
            </a:r>
          </a:p>
          <a:p>
            <a:pPr algn="ctr" eaLnBrk="1" hangingPunct="1">
              <a:spcBef>
                <a:spcPct val="0"/>
              </a:spcBef>
              <a:buFontTx/>
              <a:buNone/>
            </a:pPr>
            <a:r>
              <a:rPr lang="en-US" altLang="en-US" sz="1000" dirty="0"/>
              <a:t>Manager</a:t>
            </a:r>
          </a:p>
        </p:txBody>
      </p:sp>
      <p:sp>
        <p:nvSpPr>
          <p:cNvPr id="12" name="Oval 21"/>
          <p:cNvSpPr>
            <a:spLocks noChangeArrowheads="1"/>
          </p:cNvSpPr>
          <p:nvPr/>
        </p:nvSpPr>
        <p:spPr bwMode="auto">
          <a:xfrm>
            <a:off x="3522663"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Memory</a:t>
            </a:r>
          </a:p>
          <a:p>
            <a:pPr algn="ctr" eaLnBrk="1" hangingPunct="1">
              <a:spcBef>
                <a:spcPct val="0"/>
              </a:spcBef>
              <a:buFontTx/>
              <a:buNone/>
            </a:pPr>
            <a:r>
              <a:rPr lang="en-US" altLang="en-US" sz="1000" dirty="0"/>
              <a:t>Dwell</a:t>
            </a:r>
          </a:p>
        </p:txBody>
      </p:sp>
      <p:sp>
        <p:nvSpPr>
          <p:cNvPr id="13" name="Oval 22"/>
          <p:cNvSpPr>
            <a:spLocks noChangeArrowheads="1"/>
          </p:cNvSpPr>
          <p:nvPr/>
        </p:nvSpPr>
        <p:spPr bwMode="auto">
          <a:xfrm>
            <a:off x="7391400" y="33321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smtClean="0"/>
              <a:t>Other</a:t>
            </a:r>
          </a:p>
          <a:p>
            <a:pPr algn="ctr" eaLnBrk="1" hangingPunct="1">
              <a:spcBef>
                <a:spcPct val="0"/>
              </a:spcBef>
              <a:buFontTx/>
              <a:buNone/>
            </a:pPr>
            <a:r>
              <a:rPr lang="en-US" altLang="en-US" sz="1000" dirty="0" smtClean="0"/>
              <a:t>Hardware</a:t>
            </a:r>
            <a:endParaRPr lang="en-US" altLang="en-US" sz="1000" dirty="0"/>
          </a:p>
          <a:p>
            <a:pPr algn="ctr" eaLnBrk="1" hangingPunct="1">
              <a:spcBef>
                <a:spcPct val="0"/>
              </a:spcBef>
              <a:buFontTx/>
              <a:buNone/>
            </a:pPr>
            <a:r>
              <a:rPr lang="en-US" altLang="en-US" sz="1000" dirty="0" smtClean="0"/>
              <a:t>I/O</a:t>
            </a:r>
          </a:p>
          <a:p>
            <a:pPr algn="ctr" eaLnBrk="1" hangingPunct="1">
              <a:spcBef>
                <a:spcPct val="0"/>
              </a:spcBef>
              <a:buFontTx/>
              <a:buNone/>
            </a:pPr>
            <a:r>
              <a:rPr lang="en-US" altLang="en-US" sz="1000" dirty="0" smtClean="0"/>
              <a:t>(HWIO)</a:t>
            </a:r>
            <a:endParaRPr lang="en-US" altLang="en-US" sz="1000" dirty="0"/>
          </a:p>
        </p:txBody>
      </p:sp>
      <p:sp>
        <p:nvSpPr>
          <p:cNvPr id="14" name="Oval 23"/>
          <p:cNvSpPr>
            <a:spLocks noChangeArrowheads="1"/>
          </p:cNvSpPr>
          <p:nvPr/>
        </p:nvSpPr>
        <p:spPr bwMode="auto">
          <a:xfrm>
            <a:off x="1085850"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Health &amp;</a:t>
            </a:r>
          </a:p>
          <a:p>
            <a:pPr algn="ctr" eaLnBrk="1" hangingPunct="1">
              <a:spcBef>
                <a:spcPct val="0"/>
              </a:spcBef>
              <a:buFontTx/>
              <a:buNone/>
            </a:pPr>
            <a:r>
              <a:rPr lang="en-US" altLang="en-US" sz="1000" dirty="0"/>
              <a:t>Safety</a:t>
            </a:r>
          </a:p>
        </p:txBody>
      </p:sp>
      <p:sp>
        <p:nvSpPr>
          <p:cNvPr id="15" name="Oval 24"/>
          <p:cNvSpPr>
            <a:spLocks noChangeArrowheads="1"/>
          </p:cNvSpPr>
          <p:nvPr/>
        </p:nvSpPr>
        <p:spPr bwMode="auto">
          <a:xfrm>
            <a:off x="5003800"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Data</a:t>
            </a:r>
          </a:p>
          <a:p>
            <a:pPr algn="ctr" eaLnBrk="1" hangingPunct="1">
              <a:spcBef>
                <a:spcPct val="0"/>
              </a:spcBef>
              <a:buFontTx/>
              <a:buNone/>
            </a:pPr>
            <a:r>
              <a:rPr lang="en-US" altLang="en-US" sz="1000" dirty="0"/>
              <a:t>Storage</a:t>
            </a:r>
          </a:p>
        </p:txBody>
      </p:sp>
      <p:sp>
        <p:nvSpPr>
          <p:cNvPr id="16" name="Oval 25"/>
          <p:cNvSpPr>
            <a:spLocks noChangeArrowheads="1"/>
          </p:cNvSpPr>
          <p:nvPr/>
        </p:nvSpPr>
        <p:spPr bwMode="auto">
          <a:xfrm>
            <a:off x="2065338"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File</a:t>
            </a:r>
          </a:p>
          <a:p>
            <a:pPr algn="ctr" eaLnBrk="1" hangingPunct="1">
              <a:spcBef>
                <a:spcPct val="0"/>
              </a:spcBef>
              <a:buFontTx/>
              <a:buNone/>
            </a:pPr>
            <a:r>
              <a:rPr lang="en-US" altLang="en-US" sz="1000" dirty="0"/>
              <a:t>Manager</a:t>
            </a:r>
          </a:p>
        </p:txBody>
      </p:sp>
      <p:sp>
        <p:nvSpPr>
          <p:cNvPr id="17" name="Oval 26"/>
          <p:cNvSpPr>
            <a:spLocks noChangeArrowheads="1"/>
          </p:cNvSpPr>
          <p:nvPr/>
        </p:nvSpPr>
        <p:spPr bwMode="auto">
          <a:xfrm>
            <a:off x="5983288" y="42846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Telemetry</a:t>
            </a:r>
          </a:p>
          <a:p>
            <a:pPr algn="ctr" eaLnBrk="1" hangingPunct="1">
              <a:spcBef>
                <a:spcPct val="0"/>
              </a:spcBef>
              <a:buFontTx/>
              <a:buNone/>
            </a:pPr>
            <a:r>
              <a:rPr lang="en-US" altLang="en-US" sz="1000"/>
              <a:t>Output</a:t>
            </a:r>
          </a:p>
        </p:txBody>
      </p:sp>
      <p:sp>
        <p:nvSpPr>
          <p:cNvPr id="18" name="Oval 27"/>
          <p:cNvSpPr>
            <a:spLocks noChangeArrowheads="1"/>
          </p:cNvSpPr>
          <p:nvPr/>
        </p:nvSpPr>
        <p:spPr bwMode="auto">
          <a:xfrm>
            <a:off x="3044825"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CCSDS File</a:t>
            </a:r>
          </a:p>
          <a:p>
            <a:pPr algn="ctr" eaLnBrk="1" hangingPunct="1">
              <a:spcBef>
                <a:spcPct val="0"/>
              </a:spcBef>
              <a:buFontTx/>
              <a:buNone/>
            </a:pPr>
            <a:r>
              <a:rPr lang="en-US" altLang="en-US" sz="1000" dirty="0"/>
              <a:t>Delivery</a:t>
            </a:r>
          </a:p>
        </p:txBody>
      </p:sp>
      <p:sp>
        <p:nvSpPr>
          <p:cNvPr id="19" name="Oval 28"/>
          <p:cNvSpPr>
            <a:spLocks noChangeArrowheads="1"/>
          </p:cNvSpPr>
          <p:nvPr/>
        </p:nvSpPr>
        <p:spPr bwMode="auto">
          <a:xfrm>
            <a:off x="4024313" y="42846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Checksum</a:t>
            </a:r>
          </a:p>
        </p:txBody>
      </p:sp>
      <p:sp>
        <p:nvSpPr>
          <p:cNvPr id="20" name="Oval 30"/>
          <p:cNvSpPr>
            <a:spLocks noChangeArrowheads="1"/>
          </p:cNvSpPr>
          <p:nvPr/>
        </p:nvSpPr>
        <p:spPr bwMode="auto">
          <a:xfrm>
            <a:off x="6908800" y="4284663"/>
            <a:ext cx="822325" cy="822325"/>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a:t>Command</a:t>
            </a:r>
          </a:p>
          <a:p>
            <a:pPr algn="ctr" eaLnBrk="1" hangingPunct="1">
              <a:spcBef>
                <a:spcPct val="0"/>
              </a:spcBef>
              <a:buFontTx/>
              <a:buNone/>
            </a:pPr>
            <a:r>
              <a:rPr lang="en-US" altLang="en-US" sz="1000"/>
              <a:t>Ingest</a:t>
            </a:r>
          </a:p>
        </p:txBody>
      </p:sp>
      <p:sp>
        <p:nvSpPr>
          <p:cNvPr id="21" name="Oval 31"/>
          <p:cNvSpPr>
            <a:spLocks noChangeArrowheads="1"/>
          </p:cNvSpPr>
          <p:nvPr/>
        </p:nvSpPr>
        <p:spPr bwMode="auto">
          <a:xfrm>
            <a:off x="5456238" y="3332163"/>
            <a:ext cx="822325" cy="822325"/>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a:t>House-</a:t>
            </a:r>
          </a:p>
          <a:p>
            <a:pPr algn="ctr" eaLnBrk="1" hangingPunct="1">
              <a:spcBef>
                <a:spcPct val="0"/>
              </a:spcBef>
              <a:buFontTx/>
              <a:buNone/>
            </a:pPr>
            <a:r>
              <a:rPr lang="en-US" altLang="en-US" sz="1000" dirty="0"/>
              <a:t>keeping</a:t>
            </a:r>
          </a:p>
        </p:txBody>
      </p:sp>
      <p:grpSp>
        <p:nvGrpSpPr>
          <p:cNvPr id="22" name="Group 38"/>
          <p:cNvGrpSpPr>
            <a:grpSpLocks/>
          </p:cNvGrpSpPr>
          <p:nvPr/>
        </p:nvGrpSpPr>
        <p:grpSpPr bwMode="auto">
          <a:xfrm>
            <a:off x="600075" y="2828925"/>
            <a:ext cx="7924800" cy="228600"/>
            <a:chOff x="528" y="1488"/>
            <a:chExt cx="4272" cy="144"/>
          </a:xfrm>
        </p:grpSpPr>
        <p:sp>
          <p:nvSpPr>
            <p:cNvPr id="23" name="Rectangle 34"/>
            <p:cNvSpPr>
              <a:spLocks noChangeArrowheads="1"/>
            </p:cNvSpPr>
            <p:nvPr/>
          </p:nvSpPr>
          <p:spPr bwMode="auto">
            <a:xfrm>
              <a:off x="576" y="1488"/>
              <a:ext cx="4176" cy="144"/>
            </a:xfrm>
            <a:prstGeom prst="rect">
              <a:avLst/>
            </a:prstGeom>
            <a:solidFill>
              <a:srgbClr val="6699FF"/>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24" name="Oval 35"/>
            <p:cNvSpPr>
              <a:spLocks noChangeArrowheads="1"/>
            </p:cNvSpPr>
            <p:nvPr/>
          </p:nvSpPr>
          <p:spPr bwMode="auto">
            <a:xfrm>
              <a:off x="4704"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25" name="Oval 36"/>
            <p:cNvSpPr>
              <a:spLocks noChangeArrowheads="1"/>
            </p:cNvSpPr>
            <p:nvPr/>
          </p:nvSpPr>
          <p:spPr bwMode="auto">
            <a:xfrm>
              <a:off x="528"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grpSp>
      <p:sp>
        <p:nvSpPr>
          <p:cNvPr id="26" name="Line 37"/>
          <p:cNvSpPr>
            <a:spLocks noChangeShapeType="1"/>
          </p:cNvSpPr>
          <p:nvPr/>
        </p:nvSpPr>
        <p:spPr bwMode="auto">
          <a:xfrm>
            <a:off x="1982536" y="2584449"/>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43"/>
          <p:cNvSpPr>
            <a:spLocks noChangeShapeType="1"/>
          </p:cNvSpPr>
          <p:nvPr/>
        </p:nvSpPr>
        <p:spPr bwMode="auto">
          <a:xfrm flipV="1">
            <a:off x="5838825"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44"/>
          <p:cNvSpPr>
            <a:spLocks noChangeShapeType="1"/>
          </p:cNvSpPr>
          <p:nvPr/>
        </p:nvSpPr>
        <p:spPr bwMode="auto">
          <a:xfrm flipV="1">
            <a:off x="6786563"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46"/>
          <p:cNvSpPr>
            <a:spLocks noChangeShapeType="1"/>
          </p:cNvSpPr>
          <p:nvPr/>
        </p:nvSpPr>
        <p:spPr bwMode="auto">
          <a:xfrm>
            <a:off x="104616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Text Box 47"/>
          <p:cNvSpPr txBox="1">
            <a:spLocks noChangeArrowheads="1"/>
          </p:cNvSpPr>
          <p:nvPr/>
        </p:nvSpPr>
        <p:spPr bwMode="auto">
          <a:xfrm>
            <a:off x="3522663" y="2797175"/>
            <a:ext cx="12398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Software Bus</a:t>
            </a:r>
          </a:p>
        </p:txBody>
      </p:sp>
      <p:sp>
        <p:nvSpPr>
          <p:cNvPr id="31" name="Line 48"/>
          <p:cNvSpPr>
            <a:spLocks noChangeShapeType="1"/>
          </p:cNvSpPr>
          <p:nvPr/>
        </p:nvSpPr>
        <p:spPr bwMode="auto">
          <a:xfrm flipV="1">
            <a:off x="15160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49"/>
          <p:cNvSpPr>
            <a:spLocks noChangeShapeType="1"/>
          </p:cNvSpPr>
          <p:nvPr/>
        </p:nvSpPr>
        <p:spPr bwMode="auto">
          <a:xfrm>
            <a:off x="1993900"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50"/>
          <p:cNvSpPr>
            <a:spLocks noChangeShapeType="1"/>
          </p:cNvSpPr>
          <p:nvPr/>
        </p:nvSpPr>
        <p:spPr bwMode="auto">
          <a:xfrm>
            <a:off x="2954338" y="3071813"/>
            <a:ext cx="0" cy="260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51"/>
          <p:cNvSpPr>
            <a:spLocks noChangeShapeType="1"/>
          </p:cNvSpPr>
          <p:nvPr/>
        </p:nvSpPr>
        <p:spPr bwMode="auto">
          <a:xfrm>
            <a:off x="392271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52"/>
          <p:cNvSpPr>
            <a:spLocks noChangeShapeType="1"/>
          </p:cNvSpPr>
          <p:nvPr/>
        </p:nvSpPr>
        <p:spPr bwMode="auto">
          <a:xfrm>
            <a:off x="4892675"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53"/>
          <p:cNvSpPr>
            <a:spLocks noChangeShapeType="1"/>
          </p:cNvSpPr>
          <p:nvPr/>
        </p:nvSpPr>
        <p:spPr bwMode="auto">
          <a:xfrm>
            <a:off x="5859463" y="306387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54"/>
          <p:cNvSpPr>
            <a:spLocks noChangeShapeType="1"/>
          </p:cNvSpPr>
          <p:nvPr/>
        </p:nvSpPr>
        <p:spPr bwMode="auto">
          <a:xfrm>
            <a:off x="1030286" y="2565401"/>
            <a:ext cx="3176" cy="2317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55"/>
          <p:cNvSpPr>
            <a:spLocks noChangeShapeType="1"/>
          </p:cNvSpPr>
          <p:nvPr/>
        </p:nvSpPr>
        <p:spPr bwMode="auto">
          <a:xfrm flipV="1">
            <a:off x="2490788"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56"/>
          <p:cNvSpPr>
            <a:spLocks noChangeShapeType="1"/>
          </p:cNvSpPr>
          <p:nvPr/>
        </p:nvSpPr>
        <p:spPr bwMode="auto">
          <a:xfrm flipV="1">
            <a:off x="34591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57"/>
          <p:cNvSpPr>
            <a:spLocks noChangeShapeType="1"/>
          </p:cNvSpPr>
          <p:nvPr/>
        </p:nvSpPr>
        <p:spPr bwMode="auto">
          <a:xfrm flipV="1">
            <a:off x="441801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58"/>
          <p:cNvSpPr>
            <a:spLocks noChangeShapeType="1"/>
          </p:cNvSpPr>
          <p:nvPr/>
        </p:nvSpPr>
        <p:spPr bwMode="auto">
          <a:xfrm flipV="1">
            <a:off x="5387975"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59"/>
          <p:cNvSpPr>
            <a:spLocks noChangeShapeType="1"/>
          </p:cNvSpPr>
          <p:nvPr/>
        </p:nvSpPr>
        <p:spPr bwMode="auto">
          <a:xfrm flipV="1">
            <a:off x="63674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60"/>
          <p:cNvSpPr>
            <a:spLocks noChangeShapeType="1"/>
          </p:cNvSpPr>
          <p:nvPr/>
        </p:nvSpPr>
        <p:spPr bwMode="auto">
          <a:xfrm flipV="1">
            <a:off x="7319963" y="3057525"/>
            <a:ext cx="0" cy="1227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62"/>
          <p:cNvSpPr>
            <a:spLocks noChangeShapeType="1"/>
          </p:cNvSpPr>
          <p:nvPr/>
        </p:nvSpPr>
        <p:spPr bwMode="auto">
          <a:xfrm>
            <a:off x="6399213" y="5106988"/>
            <a:ext cx="0" cy="5191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75"/>
          <p:cNvSpPr>
            <a:spLocks noChangeShapeType="1"/>
          </p:cNvSpPr>
          <p:nvPr/>
        </p:nvSpPr>
        <p:spPr bwMode="auto">
          <a:xfrm flipH="1">
            <a:off x="5715000" y="5626100"/>
            <a:ext cx="684213"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 name="Text Box 76"/>
          <p:cNvSpPr txBox="1">
            <a:spLocks noChangeArrowheads="1"/>
          </p:cNvSpPr>
          <p:nvPr/>
        </p:nvSpPr>
        <p:spPr bwMode="auto">
          <a:xfrm>
            <a:off x="4937125" y="5503863"/>
            <a:ext cx="85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Telemetry</a:t>
            </a:r>
          </a:p>
        </p:txBody>
      </p:sp>
      <p:sp>
        <p:nvSpPr>
          <p:cNvPr id="47" name="Text Box 77"/>
          <p:cNvSpPr txBox="1">
            <a:spLocks noChangeArrowheads="1"/>
          </p:cNvSpPr>
          <p:nvPr/>
        </p:nvSpPr>
        <p:spPr bwMode="auto">
          <a:xfrm>
            <a:off x="4916488" y="5707063"/>
            <a:ext cx="9191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err="1"/>
              <a:t>Gnd</a:t>
            </a:r>
            <a:r>
              <a:rPr lang="en-US" altLang="en-US" sz="1200" dirty="0"/>
              <a:t> Cmds</a:t>
            </a:r>
          </a:p>
        </p:txBody>
      </p:sp>
      <p:sp>
        <p:nvSpPr>
          <p:cNvPr id="48" name="Line 78"/>
          <p:cNvSpPr>
            <a:spLocks noChangeShapeType="1"/>
          </p:cNvSpPr>
          <p:nvPr/>
        </p:nvSpPr>
        <p:spPr bwMode="auto">
          <a:xfrm>
            <a:off x="7326313" y="5094288"/>
            <a:ext cx="0" cy="735012"/>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49" name="Line 79"/>
          <p:cNvSpPr>
            <a:spLocks noChangeShapeType="1"/>
          </p:cNvSpPr>
          <p:nvPr/>
        </p:nvSpPr>
        <p:spPr bwMode="auto">
          <a:xfrm flipH="1">
            <a:off x="5756275" y="5829300"/>
            <a:ext cx="1570038"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Text Box 81"/>
          <p:cNvSpPr txBox="1">
            <a:spLocks noChangeArrowheads="1"/>
          </p:cNvSpPr>
          <p:nvPr/>
        </p:nvSpPr>
        <p:spPr bwMode="auto">
          <a:xfrm>
            <a:off x="4724400" y="6010637"/>
            <a:ext cx="22493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smtClean="0"/>
              <a:t>Sensor/Actuator/Payload </a:t>
            </a:r>
            <a:r>
              <a:rPr lang="en-US" altLang="en-US" sz="1200" dirty="0"/>
              <a:t>Data</a:t>
            </a:r>
          </a:p>
        </p:txBody>
      </p:sp>
      <p:sp>
        <p:nvSpPr>
          <p:cNvPr id="51" name="Line 82"/>
          <p:cNvSpPr>
            <a:spLocks noChangeShapeType="1"/>
          </p:cNvSpPr>
          <p:nvPr/>
        </p:nvSpPr>
        <p:spPr bwMode="auto">
          <a:xfrm flipH="1" flipV="1">
            <a:off x="5756275" y="6061075"/>
            <a:ext cx="2066925"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2" name="Line 83"/>
          <p:cNvSpPr>
            <a:spLocks noChangeShapeType="1"/>
          </p:cNvSpPr>
          <p:nvPr/>
        </p:nvSpPr>
        <p:spPr bwMode="auto">
          <a:xfrm>
            <a:off x="7820025" y="4154488"/>
            <a:ext cx="3175" cy="1855787"/>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53" name="Line 86"/>
          <p:cNvSpPr>
            <a:spLocks noChangeShapeType="1"/>
          </p:cNvSpPr>
          <p:nvPr/>
        </p:nvSpPr>
        <p:spPr bwMode="auto">
          <a:xfrm>
            <a:off x="7797800"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Text Box 87"/>
          <p:cNvSpPr txBox="1">
            <a:spLocks noChangeArrowheads="1"/>
          </p:cNvSpPr>
          <p:nvPr/>
        </p:nvSpPr>
        <p:spPr bwMode="auto">
          <a:xfrm>
            <a:off x="7773702" y="1359697"/>
            <a:ext cx="86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dirty="0"/>
              <a:t>OFSW</a:t>
            </a:r>
          </a:p>
        </p:txBody>
      </p:sp>
      <p:sp>
        <p:nvSpPr>
          <p:cNvPr id="55" name="Rectangle 88"/>
          <p:cNvSpPr>
            <a:spLocks noChangeArrowheads="1"/>
          </p:cNvSpPr>
          <p:nvPr/>
        </p:nvSpPr>
        <p:spPr bwMode="auto">
          <a:xfrm>
            <a:off x="5257800" y="5313363"/>
            <a:ext cx="3597275" cy="212725"/>
          </a:xfrm>
          <a:prstGeom prst="rect">
            <a:avLst/>
          </a:prstGeom>
          <a:solidFill>
            <a:srgbClr val="FFCC99"/>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System Support, O/S Services and </a:t>
            </a:r>
            <a:r>
              <a:rPr lang="en-US" altLang="en-US" sz="1200" b="1"/>
              <a:t>Device Drivers</a:t>
            </a:r>
          </a:p>
        </p:txBody>
      </p:sp>
      <p:grpSp>
        <p:nvGrpSpPr>
          <p:cNvPr id="56" name="Group 99"/>
          <p:cNvGrpSpPr>
            <a:grpSpLocks/>
          </p:cNvGrpSpPr>
          <p:nvPr/>
        </p:nvGrpSpPr>
        <p:grpSpPr bwMode="auto">
          <a:xfrm>
            <a:off x="138113" y="5708650"/>
            <a:ext cx="4624387" cy="1096963"/>
            <a:chOff x="37" y="3539"/>
            <a:chExt cx="2081" cy="425"/>
          </a:xfrm>
        </p:grpSpPr>
        <p:sp>
          <p:nvSpPr>
            <p:cNvPr id="57" name="Text Box 100"/>
            <p:cNvSpPr txBox="1">
              <a:spLocks noChangeArrowheads="1"/>
            </p:cNvSpPr>
            <p:nvPr/>
          </p:nvSpPr>
          <p:spPr bwMode="auto">
            <a:xfrm>
              <a:off x="156" y="3662"/>
              <a:ext cx="68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FSW Internal</a:t>
              </a:r>
            </a:p>
          </p:txBody>
        </p:sp>
        <p:sp>
          <p:nvSpPr>
            <p:cNvPr id="58" name="Text Box 101"/>
            <p:cNvSpPr txBox="1">
              <a:spLocks noChangeArrowheads="1"/>
            </p:cNvSpPr>
            <p:nvPr/>
          </p:nvSpPr>
          <p:spPr bwMode="auto">
            <a:xfrm>
              <a:off x="148" y="3787"/>
              <a:ext cx="71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FSW External</a:t>
              </a:r>
            </a:p>
          </p:txBody>
        </p:sp>
        <p:sp>
          <p:nvSpPr>
            <p:cNvPr id="59" name="Line 102"/>
            <p:cNvSpPr>
              <a:spLocks noChangeShapeType="1"/>
            </p:cNvSpPr>
            <p:nvPr/>
          </p:nvSpPr>
          <p:spPr bwMode="auto">
            <a:xfrm>
              <a:off x="643" y="3713"/>
              <a:ext cx="2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103"/>
            <p:cNvSpPr>
              <a:spLocks noChangeShapeType="1"/>
            </p:cNvSpPr>
            <p:nvPr/>
          </p:nvSpPr>
          <p:spPr bwMode="auto">
            <a:xfrm>
              <a:off x="649" y="3836"/>
              <a:ext cx="25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Oval 104"/>
            <p:cNvSpPr>
              <a:spLocks noChangeArrowheads="1"/>
            </p:cNvSpPr>
            <p:nvPr/>
          </p:nvSpPr>
          <p:spPr bwMode="auto">
            <a:xfrm>
              <a:off x="934" y="3638"/>
              <a:ext cx="376" cy="308"/>
            </a:xfrm>
            <a:prstGeom prst="ellipse">
              <a:avLst/>
            </a:prstGeom>
            <a:solidFill>
              <a:srgbClr val="FFFF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smtClean="0"/>
                <a:t>Algorithmic</a:t>
              </a:r>
            </a:p>
            <a:p>
              <a:pPr algn="ctr" eaLnBrk="1" hangingPunct="1">
                <a:spcBef>
                  <a:spcPct val="0"/>
                </a:spcBef>
                <a:buFontTx/>
                <a:buNone/>
              </a:pPr>
              <a:r>
                <a:rPr lang="en-US" altLang="en-US" sz="1000" dirty="0" smtClean="0"/>
                <a:t>App</a:t>
              </a:r>
              <a:endParaRPr lang="en-US" altLang="en-US" sz="1000" dirty="0"/>
            </a:p>
          </p:txBody>
        </p:sp>
        <p:sp>
          <p:nvSpPr>
            <p:cNvPr id="62" name="Oval 105"/>
            <p:cNvSpPr>
              <a:spLocks noChangeArrowheads="1"/>
            </p:cNvSpPr>
            <p:nvPr/>
          </p:nvSpPr>
          <p:spPr bwMode="auto">
            <a:xfrm>
              <a:off x="1345" y="3658"/>
              <a:ext cx="337" cy="288"/>
            </a:xfrm>
            <a:prstGeom prst="ellipse">
              <a:avLst/>
            </a:prstGeom>
            <a:solidFill>
              <a:srgbClr val="99CC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err="1"/>
                <a:t>cFS</a:t>
              </a:r>
              <a:endParaRPr lang="en-US" altLang="en-US" sz="1000" dirty="0"/>
            </a:p>
            <a:p>
              <a:pPr algn="ctr" eaLnBrk="1" hangingPunct="1">
                <a:spcBef>
                  <a:spcPct val="0"/>
                </a:spcBef>
                <a:buFontTx/>
                <a:buNone/>
              </a:pPr>
              <a:r>
                <a:rPr lang="en-US" altLang="en-US" sz="1000" dirty="0" smtClean="0"/>
                <a:t>App</a:t>
              </a:r>
              <a:endParaRPr lang="en-US" altLang="en-US" sz="1000" dirty="0"/>
            </a:p>
          </p:txBody>
        </p:sp>
        <p:sp>
          <p:nvSpPr>
            <p:cNvPr id="63" name="Oval 106"/>
            <p:cNvSpPr>
              <a:spLocks noChangeArrowheads="1"/>
            </p:cNvSpPr>
            <p:nvPr/>
          </p:nvSpPr>
          <p:spPr bwMode="auto">
            <a:xfrm>
              <a:off x="1715" y="3664"/>
              <a:ext cx="378" cy="288"/>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000" dirty="0" smtClean="0"/>
                <a:t>Hand-written</a:t>
              </a:r>
            </a:p>
            <a:p>
              <a:pPr algn="ctr" eaLnBrk="1" hangingPunct="1">
                <a:spcBef>
                  <a:spcPct val="0"/>
                </a:spcBef>
                <a:buFontTx/>
                <a:buNone/>
              </a:pPr>
              <a:r>
                <a:rPr lang="en-US" altLang="en-US" sz="1000" dirty="0" smtClean="0"/>
                <a:t>App</a:t>
              </a:r>
            </a:p>
          </p:txBody>
        </p:sp>
        <p:sp>
          <p:nvSpPr>
            <p:cNvPr id="64" name="Rectangle 107"/>
            <p:cNvSpPr>
              <a:spLocks noChangeArrowheads="1"/>
            </p:cNvSpPr>
            <p:nvPr/>
          </p:nvSpPr>
          <p:spPr bwMode="auto">
            <a:xfrm>
              <a:off x="56" y="3547"/>
              <a:ext cx="2062" cy="4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65" name="Text Box 108"/>
            <p:cNvSpPr txBox="1">
              <a:spLocks noChangeArrowheads="1"/>
            </p:cNvSpPr>
            <p:nvPr/>
          </p:nvSpPr>
          <p:spPr bwMode="auto">
            <a:xfrm>
              <a:off x="37" y="3539"/>
              <a:ext cx="34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KEY</a:t>
              </a:r>
            </a:p>
          </p:txBody>
        </p:sp>
      </p:grpSp>
      <p:sp>
        <p:nvSpPr>
          <p:cNvPr id="66" name="Oval 11"/>
          <p:cNvSpPr>
            <a:spLocks noChangeArrowheads="1"/>
          </p:cNvSpPr>
          <p:nvPr/>
        </p:nvSpPr>
        <p:spPr bwMode="auto">
          <a:xfrm>
            <a:off x="2538413"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a:t>State</a:t>
            </a:r>
          </a:p>
          <a:p>
            <a:pPr algn="ctr" eaLnBrk="1" hangingPunct="1"/>
            <a:r>
              <a:rPr lang="en-US" altLang="en-US" sz="1000"/>
              <a:t>Estimator</a:t>
            </a:r>
          </a:p>
        </p:txBody>
      </p:sp>
      <p:sp>
        <p:nvSpPr>
          <p:cNvPr id="67" name="Oval 13"/>
          <p:cNvSpPr>
            <a:spLocks noChangeArrowheads="1"/>
          </p:cNvSpPr>
          <p:nvPr/>
        </p:nvSpPr>
        <p:spPr bwMode="auto">
          <a:xfrm>
            <a:off x="4452938" y="1762125"/>
            <a:ext cx="822325" cy="822325"/>
          </a:xfrm>
          <a:prstGeom prst="ellipse">
            <a:avLst/>
          </a:prstGeom>
          <a:solidFill>
            <a:srgbClr val="FFFF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dirty="0"/>
              <a:t>Attitude</a:t>
            </a:r>
          </a:p>
          <a:p>
            <a:pPr algn="ctr" eaLnBrk="1" hangingPunct="1"/>
            <a:r>
              <a:rPr lang="en-US" altLang="en-US" sz="1000" dirty="0"/>
              <a:t>Control</a:t>
            </a:r>
          </a:p>
          <a:p>
            <a:pPr algn="ctr" eaLnBrk="1" hangingPunct="1"/>
            <a:r>
              <a:rPr lang="en-US" altLang="en-US" sz="1000" dirty="0"/>
              <a:t>System</a:t>
            </a:r>
          </a:p>
        </p:txBody>
      </p:sp>
      <p:sp>
        <p:nvSpPr>
          <p:cNvPr id="68" name="Line 40"/>
          <p:cNvSpPr>
            <a:spLocks noChangeShapeType="1"/>
          </p:cNvSpPr>
          <p:nvPr/>
        </p:nvSpPr>
        <p:spPr bwMode="auto">
          <a:xfrm flipV="1">
            <a:off x="2943225"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 name="Line 42"/>
          <p:cNvSpPr>
            <a:spLocks noChangeShapeType="1"/>
          </p:cNvSpPr>
          <p:nvPr/>
        </p:nvSpPr>
        <p:spPr bwMode="auto">
          <a:xfrm flipV="1">
            <a:off x="4876800" y="2584450"/>
            <a:ext cx="0" cy="244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Oval 19"/>
          <p:cNvSpPr>
            <a:spLocks noChangeArrowheads="1"/>
          </p:cNvSpPr>
          <p:nvPr/>
        </p:nvSpPr>
        <p:spPr bwMode="auto">
          <a:xfrm>
            <a:off x="6423025" y="3326147"/>
            <a:ext cx="822325" cy="822325"/>
          </a:xfrm>
          <a:prstGeom prst="ellipse">
            <a:avLst/>
          </a:prstGeom>
          <a:solidFill>
            <a:srgbClr val="99CC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a:t>Memory</a:t>
            </a:r>
          </a:p>
          <a:p>
            <a:pPr algn="ctr" eaLnBrk="1" hangingPunct="1"/>
            <a:r>
              <a:rPr lang="en-US" altLang="en-US" sz="1000"/>
              <a:t>Scrub</a:t>
            </a:r>
          </a:p>
        </p:txBody>
      </p:sp>
      <p:sp>
        <p:nvSpPr>
          <p:cNvPr id="71" name="Line 54"/>
          <p:cNvSpPr>
            <a:spLocks noChangeShapeType="1"/>
          </p:cNvSpPr>
          <p:nvPr/>
        </p:nvSpPr>
        <p:spPr bwMode="auto">
          <a:xfrm>
            <a:off x="6805613" y="3057525"/>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 name="Oval 19"/>
          <p:cNvSpPr>
            <a:spLocks noChangeArrowheads="1"/>
          </p:cNvSpPr>
          <p:nvPr/>
        </p:nvSpPr>
        <p:spPr bwMode="auto">
          <a:xfrm>
            <a:off x="604837" y="1743076"/>
            <a:ext cx="892175" cy="822325"/>
          </a:xfrm>
          <a:prstGeom prst="ellipse">
            <a:avLst/>
          </a:prstGeom>
          <a:solidFill>
            <a:srgbClr val="99CC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dirty="0" smtClean="0"/>
              <a:t>Solar Particle</a:t>
            </a:r>
          </a:p>
          <a:p>
            <a:pPr algn="ctr" eaLnBrk="1" hangingPunct="1"/>
            <a:r>
              <a:rPr lang="en-US" altLang="en-US" sz="1000" dirty="0" smtClean="0"/>
              <a:t>Event</a:t>
            </a:r>
          </a:p>
          <a:p>
            <a:pPr algn="ctr" eaLnBrk="1" hangingPunct="1"/>
            <a:r>
              <a:rPr lang="en-US" altLang="en-US" sz="1000" dirty="0" smtClean="0"/>
              <a:t>Detection</a:t>
            </a:r>
            <a:endParaRPr lang="en-US" altLang="en-US" sz="1000" dirty="0"/>
          </a:p>
        </p:txBody>
      </p:sp>
    </p:spTree>
    <p:extLst>
      <p:ext uri="{BB962C8B-B14F-4D97-AF65-F5344CB8AC3E}">
        <p14:creationId xmlns:p14="http://schemas.microsoft.com/office/powerpoint/2010/main" val="1321260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3520" y="990600"/>
            <a:ext cx="7772400" cy="838200"/>
          </a:xfrm>
        </p:spPr>
        <p:txBody>
          <a:bodyPr/>
          <a:lstStyle/>
          <a:p>
            <a:pPr algn="ctr"/>
            <a:r>
              <a:rPr lang="en-US" sz="2800" dirty="0"/>
              <a:t>HWIO Apps in BioSentinel FSW </a:t>
            </a:r>
            <a:r>
              <a:rPr lang="en-US" sz="2800" dirty="0" smtClean="0"/>
              <a:t>Architecture</a:t>
            </a:r>
            <a:endParaRPr lang="en-US" dirty="0"/>
          </a:p>
        </p:txBody>
      </p:sp>
      <p:sp>
        <p:nvSpPr>
          <p:cNvPr id="5" name="Oval 22"/>
          <p:cNvSpPr>
            <a:spLocks noChangeArrowheads="1"/>
          </p:cNvSpPr>
          <p:nvPr/>
        </p:nvSpPr>
        <p:spPr bwMode="auto">
          <a:xfrm>
            <a:off x="7365714" y="2477725"/>
            <a:ext cx="1009650" cy="869547"/>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LET</a:t>
            </a:r>
          </a:p>
          <a:p>
            <a:pPr algn="ctr" eaLnBrk="1" hangingPunct="1">
              <a:spcBef>
                <a:spcPct val="0"/>
              </a:spcBef>
              <a:buFontTx/>
              <a:buNone/>
            </a:pPr>
            <a:r>
              <a:rPr lang="en-US" altLang="en-US" sz="1400" dirty="0" smtClean="0"/>
              <a:t>I/O</a:t>
            </a:r>
          </a:p>
          <a:p>
            <a:pPr algn="ctr" eaLnBrk="1" hangingPunct="1">
              <a:spcBef>
                <a:spcPct val="0"/>
              </a:spcBef>
              <a:buFontTx/>
              <a:buNone/>
            </a:pPr>
            <a:r>
              <a:rPr lang="en-US" altLang="en-US" sz="1400" dirty="0" smtClean="0"/>
              <a:t>(Payload)</a:t>
            </a:r>
            <a:endParaRPr lang="en-US" altLang="en-US" sz="1400" dirty="0"/>
          </a:p>
        </p:txBody>
      </p:sp>
      <p:grpSp>
        <p:nvGrpSpPr>
          <p:cNvPr id="6" name="Group 38"/>
          <p:cNvGrpSpPr>
            <a:grpSpLocks/>
          </p:cNvGrpSpPr>
          <p:nvPr/>
        </p:nvGrpSpPr>
        <p:grpSpPr bwMode="auto">
          <a:xfrm>
            <a:off x="539607" y="1967815"/>
            <a:ext cx="7924800" cy="228600"/>
            <a:chOff x="528" y="1488"/>
            <a:chExt cx="4272" cy="144"/>
          </a:xfrm>
        </p:grpSpPr>
        <p:sp>
          <p:nvSpPr>
            <p:cNvPr id="7" name="Rectangle 34"/>
            <p:cNvSpPr>
              <a:spLocks noChangeArrowheads="1"/>
            </p:cNvSpPr>
            <p:nvPr/>
          </p:nvSpPr>
          <p:spPr bwMode="auto">
            <a:xfrm>
              <a:off x="576" y="1488"/>
              <a:ext cx="4176" cy="144"/>
            </a:xfrm>
            <a:prstGeom prst="rect">
              <a:avLst/>
            </a:prstGeom>
            <a:solidFill>
              <a:srgbClr val="6699FF"/>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8" name="Oval 35"/>
            <p:cNvSpPr>
              <a:spLocks noChangeArrowheads="1"/>
            </p:cNvSpPr>
            <p:nvPr/>
          </p:nvSpPr>
          <p:spPr bwMode="auto">
            <a:xfrm>
              <a:off x="4704"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9" name="Oval 36"/>
            <p:cNvSpPr>
              <a:spLocks noChangeArrowheads="1"/>
            </p:cNvSpPr>
            <p:nvPr/>
          </p:nvSpPr>
          <p:spPr bwMode="auto">
            <a:xfrm>
              <a:off x="528"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grpSp>
      <p:sp>
        <p:nvSpPr>
          <p:cNvPr id="10" name="Text Box 47"/>
          <p:cNvSpPr txBox="1">
            <a:spLocks noChangeArrowheads="1"/>
          </p:cNvSpPr>
          <p:nvPr/>
        </p:nvSpPr>
        <p:spPr bwMode="auto">
          <a:xfrm>
            <a:off x="3462195" y="1936065"/>
            <a:ext cx="1619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smtClean="0"/>
              <a:t>cFE Software </a:t>
            </a:r>
            <a:r>
              <a:rPr lang="en-US" altLang="en-US" sz="1400" dirty="0"/>
              <a:t>Bus</a:t>
            </a:r>
          </a:p>
        </p:txBody>
      </p:sp>
      <p:sp>
        <p:nvSpPr>
          <p:cNvPr id="11" name="Text Box 81"/>
          <p:cNvSpPr txBox="1">
            <a:spLocks noChangeArrowheads="1"/>
          </p:cNvSpPr>
          <p:nvPr/>
        </p:nvSpPr>
        <p:spPr bwMode="auto">
          <a:xfrm>
            <a:off x="4760900" y="5383149"/>
            <a:ext cx="44145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a:t>Data to/from </a:t>
            </a:r>
          </a:p>
          <a:p>
            <a:pPr eaLnBrk="1" hangingPunct="1">
              <a:spcBef>
                <a:spcPct val="0"/>
              </a:spcBef>
              <a:buFontTx/>
              <a:buNone/>
            </a:pPr>
            <a:r>
              <a:rPr lang="en-US" altLang="en-US" sz="1200" dirty="0"/>
              <a:t>Devices Over </a:t>
            </a:r>
          </a:p>
          <a:p>
            <a:pPr eaLnBrk="1" hangingPunct="1">
              <a:spcBef>
                <a:spcPct val="0"/>
              </a:spcBef>
              <a:buFontTx/>
              <a:buNone/>
            </a:pPr>
            <a:r>
              <a:rPr lang="en-US" altLang="en-US" sz="1200" dirty="0"/>
              <a:t>Device Transports (i.e. </a:t>
            </a:r>
            <a:r>
              <a:rPr lang="en-US" altLang="en-US" sz="1200" dirty="0" smtClean="0"/>
              <a:t>RS422, SPI, SpaceWire, Ethernet etc</a:t>
            </a:r>
            <a:r>
              <a:rPr lang="en-US" altLang="en-US" sz="1200" dirty="0"/>
              <a:t>.)</a:t>
            </a:r>
          </a:p>
        </p:txBody>
      </p:sp>
      <p:sp>
        <p:nvSpPr>
          <p:cNvPr id="12" name="Line 82"/>
          <p:cNvSpPr>
            <a:spLocks noChangeShapeType="1"/>
          </p:cNvSpPr>
          <p:nvPr/>
        </p:nvSpPr>
        <p:spPr bwMode="auto">
          <a:xfrm flipH="1" flipV="1">
            <a:off x="3568557" y="5574978"/>
            <a:ext cx="2306890" cy="3810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Line 83"/>
          <p:cNvSpPr>
            <a:spLocks noChangeShapeType="1"/>
          </p:cNvSpPr>
          <p:nvPr/>
        </p:nvSpPr>
        <p:spPr bwMode="auto">
          <a:xfrm>
            <a:off x="5858239" y="4649386"/>
            <a:ext cx="34416" cy="984600"/>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4" name="Line 86"/>
          <p:cNvSpPr>
            <a:spLocks noChangeShapeType="1"/>
          </p:cNvSpPr>
          <p:nvPr/>
        </p:nvSpPr>
        <p:spPr bwMode="auto">
          <a:xfrm>
            <a:off x="7838647" y="2210333"/>
            <a:ext cx="0" cy="26670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Rectangle 88"/>
          <p:cNvSpPr>
            <a:spLocks noChangeArrowheads="1"/>
          </p:cNvSpPr>
          <p:nvPr/>
        </p:nvSpPr>
        <p:spPr bwMode="auto">
          <a:xfrm>
            <a:off x="4749657" y="4887855"/>
            <a:ext cx="1752600" cy="487363"/>
          </a:xfrm>
          <a:prstGeom prst="rect">
            <a:avLst/>
          </a:prstGeom>
          <a:solidFill>
            <a:srgbClr val="FFCC99"/>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b="1" dirty="0"/>
              <a:t>Device Drivers</a:t>
            </a:r>
          </a:p>
        </p:txBody>
      </p:sp>
      <p:sp>
        <p:nvSpPr>
          <p:cNvPr id="18" name="Oval 22"/>
          <p:cNvSpPr>
            <a:spLocks noChangeArrowheads="1"/>
          </p:cNvSpPr>
          <p:nvPr/>
        </p:nvSpPr>
        <p:spPr bwMode="auto">
          <a:xfrm>
            <a:off x="5172346" y="2469741"/>
            <a:ext cx="1038225" cy="962151"/>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BioSensor</a:t>
            </a:r>
          </a:p>
          <a:p>
            <a:pPr algn="ctr" eaLnBrk="1" hangingPunct="1">
              <a:spcBef>
                <a:spcPct val="0"/>
              </a:spcBef>
              <a:buFontTx/>
              <a:buNone/>
            </a:pPr>
            <a:r>
              <a:rPr lang="en-US" altLang="en-US" sz="1400" dirty="0" smtClean="0"/>
              <a:t>I/O</a:t>
            </a:r>
            <a:br>
              <a:rPr lang="en-US" altLang="en-US" sz="1400" dirty="0" smtClean="0"/>
            </a:br>
            <a:r>
              <a:rPr lang="en-US" altLang="en-US" sz="1400" dirty="0" smtClean="0"/>
              <a:t>(Payload)</a:t>
            </a:r>
          </a:p>
        </p:txBody>
      </p:sp>
      <p:sp>
        <p:nvSpPr>
          <p:cNvPr id="19" name="Line 86"/>
          <p:cNvSpPr>
            <a:spLocks noChangeShapeType="1"/>
          </p:cNvSpPr>
          <p:nvPr/>
        </p:nvSpPr>
        <p:spPr bwMode="auto">
          <a:xfrm>
            <a:off x="5685040" y="2198814"/>
            <a:ext cx="6418" cy="2709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Oval 22"/>
          <p:cNvSpPr>
            <a:spLocks noChangeArrowheads="1"/>
          </p:cNvSpPr>
          <p:nvPr/>
        </p:nvSpPr>
        <p:spPr bwMode="auto">
          <a:xfrm>
            <a:off x="3827027" y="2612201"/>
            <a:ext cx="1113130" cy="962440"/>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Sun Sensor</a:t>
            </a:r>
          </a:p>
          <a:p>
            <a:pPr algn="ctr" eaLnBrk="1" hangingPunct="1">
              <a:spcBef>
                <a:spcPct val="0"/>
              </a:spcBef>
              <a:buFontTx/>
              <a:buNone/>
            </a:pPr>
            <a:r>
              <a:rPr lang="en-US" altLang="en-US" sz="1400" dirty="0" smtClean="0"/>
              <a:t>I/O</a:t>
            </a:r>
          </a:p>
        </p:txBody>
      </p:sp>
      <p:sp>
        <p:nvSpPr>
          <p:cNvPr id="21" name="Line 86"/>
          <p:cNvSpPr>
            <a:spLocks noChangeShapeType="1"/>
          </p:cNvSpPr>
          <p:nvPr/>
        </p:nvSpPr>
        <p:spPr bwMode="auto">
          <a:xfrm>
            <a:off x="4368596" y="2203041"/>
            <a:ext cx="0" cy="4091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Oval 22"/>
          <p:cNvSpPr>
            <a:spLocks noChangeArrowheads="1"/>
          </p:cNvSpPr>
          <p:nvPr/>
        </p:nvSpPr>
        <p:spPr bwMode="auto">
          <a:xfrm>
            <a:off x="1501632" y="2612201"/>
            <a:ext cx="1147746" cy="1130037"/>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XACT</a:t>
            </a:r>
          </a:p>
          <a:p>
            <a:pPr algn="ctr" eaLnBrk="1" hangingPunct="1">
              <a:spcBef>
                <a:spcPct val="0"/>
              </a:spcBef>
              <a:buFontTx/>
              <a:buNone/>
            </a:pPr>
            <a:r>
              <a:rPr lang="en-US" altLang="en-US" sz="1400" dirty="0" smtClean="0"/>
              <a:t> I/O</a:t>
            </a:r>
          </a:p>
        </p:txBody>
      </p:sp>
      <p:sp>
        <p:nvSpPr>
          <p:cNvPr id="23" name="Line 86"/>
          <p:cNvSpPr>
            <a:spLocks noChangeShapeType="1"/>
          </p:cNvSpPr>
          <p:nvPr/>
        </p:nvSpPr>
        <p:spPr bwMode="auto">
          <a:xfrm>
            <a:off x="2038129" y="2226232"/>
            <a:ext cx="0" cy="3859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Oval 22"/>
          <p:cNvSpPr>
            <a:spLocks noChangeArrowheads="1"/>
          </p:cNvSpPr>
          <p:nvPr/>
        </p:nvSpPr>
        <p:spPr bwMode="auto">
          <a:xfrm>
            <a:off x="3354024" y="3610400"/>
            <a:ext cx="985696" cy="925996"/>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COMM</a:t>
            </a:r>
          </a:p>
          <a:p>
            <a:pPr algn="ctr" eaLnBrk="1" hangingPunct="1">
              <a:spcBef>
                <a:spcPct val="0"/>
              </a:spcBef>
              <a:buFontTx/>
              <a:buNone/>
            </a:pPr>
            <a:r>
              <a:rPr lang="en-US" altLang="en-US" sz="1400" dirty="0" smtClean="0"/>
              <a:t>I/O</a:t>
            </a:r>
          </a:p>
          <a:p>
            <a:pPr algn="ctr" eaLnBrk="1" hangingPunct="1">
              <a:spcBef>
                <a:spcPct val="0"/>
              </a:spcBef>
              <a:buFontTx/>
              <a:buNone/>
            </a:pPr>
            <a:r>
              <a:rPr lang="en-US" altLang="en-US" sz="1400" dirty="0" smtClean="0"/>
              <a:t>(SPI)</a:t>
            </a:r>
          </a:p>
        </p:txBody>
      </p:sp>
      <p:sp>
        <p:nvSpPr>
          <p:cNvPr id="25" name="Oval 22"/>
          <p:cNvSpPr>
            <a:spLocks noChangeArrowheads="1"/>
          </p:cNvSpPr>
          <p:nvPr/>
        </p:nvSpPr>
        <p:spPr bwMode="auto">
          <a:xfrm>
            <a:off x="222465" y="2612201"/>
            <a:ext cx="1135247" cy="1098276"/>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Solar Array </a:t>
            </a:r>
          </a:p>
          <a:p>
            <a:pPr algn="ctr" eaLnBrk="1" hangingPunct="1">
              <a:spcBef>
                <a:spcPct val="0"/>
              </a:spcBef>
              <a:buFontTx/>
              <a:buNone/>
            </a:pPr>
            <a:r>
              <a:rPr lang="en-US" altLang="en-US" sz="1400" dirty="0" smtClean="0"/>
              <a:t>I/O</a:t>
            </a:r>
          </a:p>
        </p:txBody>
      </p:sp>
      <p:sp>
        <p:nvSpPr>
          <p:cNvPr id="26" name="Line 86"/>
          <p:cNvSpPr>
            <a:spLocks noChangeShapeType="1"/>
          </p:cNvSpPr>
          <p:nvPr/>
        </p:nvSpPr>
        <p:spPr bwMode="auto">
          <a:xfrm flipH="1">
            <a:off x="790089" y="2196415"/>
            <a:ext cx="0" cy="402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TextBox 26"/>
          <p:cNvSpPr txBox="1"/>
          <p:nvPr/>
        </p:nvSpPr>
        <p:spPr>
          <a:xfrm>
            <a:off x="1287303" y="5454262"/>
            <a:ext cx="1371600" cy="923330"/>
          </a:xfrm>
          <a:prstGeom prst="rect">
            <a:avLst/>
          </a:prstGeom>
          <a:noFill/>
        </p:spPr>
        <p:txBody>
          <a:bodyPr wrap="square" rtlCol="0">
            <a:spAutoFit/>
          </a:bodyPr>
          <a:lstStyle/>
          <a:p>
            <a:r>
              <a:rPr lang="en-US" dirty="0" smtClean="0">
                <a:latin typeface="Calibri" panose="020F0502020204030204" pitchFamily="34" charset="0"/>
              </a:rPr>
              <a:t>Instruments,</a:t>
            </a:r>
          </a:p>
          <a:p>
            <a:r>
              <a:rPr lang="en-US" dirty="0" smtClean="0">
                <a:latin typeface="Calibri" panose="020F0502020204030204" pitchFamily="34" charset="0"/>
              </a:rPr>
              <a:t>Sensor and Actuators</a:t>
            </a:r>
            <a:endParaRPr lang="en-US" dirty="0">
              <a:latin typeface="Calibri" panose="020F0502020204030204" pitchFamily="34" charset="0"/>
            </a:endParaRPr>
          </a:p>
        </p:txBody>
      </p:sp>
      <p:sp>
        <p:nvSpPr>
          <p:cNvPr id="28" name="Oval 22"/>
          <p:cNvSpPr>
            <a:spLocks noChangeArrowheads="1"/>
          </p:cNvSpPr>
          <p:nvPr/>
        </p:nvSpPr>
        <p:spPr bwMode="auto">
          <a:xfrm>
            <a:off x="2757275" y="2742239"/>
            <a:ext cx="1009650" cy="838200"/>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EPS</a:t>
            </a:r>
          </a:p>
          <a:p>
            <a:pPr algn="ctr" eaLnBrk="1" hangingPunct="1">
              <a:spcBef>
                <a:spcPct val="0"/>
              </a:spcBef>
              <a:buFontTx/>
              <a:buNone/>
            </a:pPr>
            <a:r>
              <a:rPr lang="en-US" altLang="en-US" sz="1400" dirty="0" smtClean="0"/>
              <a:t>I/O</a:t>
            </a:r>
            <a:endParaRPr lang="en-US" altLang="en-US" sz="1400" dirty="0"/>
          </a:p>
        </p:txBody>
      </p:sp>
      <p:sp>
        <p:nvSpPr>
          <p:cNvPr id="29" name="Line 86"/>
          <p:cNvSpPr>
            <a:spLocks noChangeShapeType="1"/>
          </p:cNvSpPr>
          <p:nvPr/>
        </p:nvSpPr>
        <p:spPr bwMode="auto">
          <a:xfrm>
            <a:off x="3269968" y="2208839"/>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86"/>
          <p:cNvSpPr>
            <a:spLocks noChangeShapeType="1"/>
          </p:cNvSpPr>
          <p:nvPr/>
        </p:nvSpPr>
        <p:spPr bwMode="auto">
          <a:xfrm>
            <a:off x="3796976" y="2208839"/>
            <a:ext cx="0" cy="14015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Oval 22"/>
          <p:cNvSpPr>
            <a:spLocks noChangeArrowheads="1"/>
          </p:cNvSpPr>
          <p:nvPr/>
        </p:nvSpPr>
        <p:spPr bwMode="auto">
          <a:xfrm>
            <a:off x="4679498" y="3723390"/>
            <a:ext cx="985696" cy="925996"/>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Thruster </a:t>
            </a:r>
          </a:p>
          <a:p>
            <a:pPr algn="ctr" eaLnBrk="1" hangingPunct="1">
              <a:spcBef>
                <a:spcPct val="0"/>
              </a:spcBef>
              <a:buFontTx/>
              <a:buNone/>
            </a:pPr>
            <a:r>
              <a:rPr lang="en-US" altLang="en-US" sz="1400" dirty="0" smtClean="0"/>
              <a:t>I/O</a:t>
            </a:r>
          </a:p>
        </p:txBody>
      </p:sp>
      <p:sp>
        <p:nvSpPr>
          <p:cNvPr id="32" name="Line 86"/>
          <p:cNvSpPr>
            <a:spLocks noChangeShapeType="1"/>
          </p:cNvSpPr>
          <p:nvPr/>
        </p:nvSpPr>
        <p:spPr bwMode="auto">
          <a:xfrm>
            <a:off x="5092557" y="2210333"/>
            <a:ext cx="0" cy="154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3" name="Picture 2" descr="http://bluecanyontech.com/wp-content/uploads/2012/07/XACT_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1357" y="5574978"/>
            <a:ext cx="822667" cy="661196"/>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Arrow Connector 33"/>
          <p:cNvCxnSpPr>
            <a:stCxn id="37" idx="1"/>
            <a:endCxn id="31" idx="6"/>
          </p:cNvCxnSpPr>
          <p:nvPr/>
        </p:nvCxnSpPr>
        <p:spPr bwMode="auto">
          <a:xfrm flipH="1" flipV="1">
            <a:off x="5665194" y="4186388"/>
            <a:ext cx="370999" cy="198472"/>
          </a:xfrm>
          <a:prstGeom prst="straightConnector1">
            <a:avLst/>
          </a:prstGeom>
          <a:solidFill>
            <a:schemeClr val="accent1"/>
          </a:solidFill>
          <a:ln w="66675" cap="flat" cmpd="sng" algn="ctr">
            <a:solidFill>
              <a:schemeClr val="tx1"/>
            </a:solidFill>
            <a:prstDash val="solid"/>
            <a:round/>
            <a:headEnd type="none" w="med" len="med"/>
            <a:tailEnd type="arrow"/>
          </a:ln>
          <a:effectLst/>
        </p:spPr>
      </p:cxnSp>
      <p:cxnSp>
        <p:nvCxnSpPr>
          <p:cNvPr id="35" name="Straight Arrow Connector 34"/>
          <p:cNvCxnSpPr>
            <a:stCxn id="36" idx="0"/>
            <a:endCxn id="22" idx="3"/>
          </p:cNvCxnSpPr>
          <p:nvPr/>
        </p:nvCxnSpPr>
        <p:spPr bwMode="auto">
          <a:xfrm flipV="1">
            <a:off x="1330182" y="3576748"/>
            <a:ext cx="339534" cy="593195"/>
          </a:xfrm>
          <a:prstGeom prst="straightConnector1">
            <a:avLst/>
          </a:prstGeom>
          <a:solidFill>
            <a:schemeClr val="accent1"/>
          </a:solidFill>
          <a:ln w="66675" cap="flat" cmpd="sng" algn="ctr">
            <a:solidFill>
              <a:schemeClr val="tx1"/>
            </a:solidFill>
            <a:prstDash val="solid"/>
            <a:round/>
            <a:headEnd type="none" w="med" len="med"/>
            <a:tailEnd type="arrow"/>
          </a:ln>
          <a:effectLst/>
        </p:spPr>
      </p:cxnSp>
      <p:sp>
        <p:nvSpPr>
          <p:cNvPr id="36" name="TextBox 35"/>
          <p:cNvSpPr txBox="1"/>
          <p:nvPr/>
        </p:nvSpPr>
        <p:spPr>
          <a:xfrm>
            <a:off x="539607" y="4169943"/>
            <a:ext cx="1581150" cy="461665"/>
          </a:xfrm>
          <a:prstGeom prst="rect">
            <a:avLst/>
          </a:prstGeom>
          <a:noFill/>
          <a:ln>
            <a:solidFill>
              <a:schemeClr val="tx1"/>
            </a:solidFill>
          </a:ln>
        </p:spPr>
        <p:txBody>
          <a:bodyPr wrap="square" rtlCol="0">
            <a:spAutoFit/>
          </a:bodyPr>
          <a:lstStyle/>
          <a:p>
            <a:r>
              <a:rPr lang="en-US" sz="1200" dirty="0" smtClean="0">
                <a:latin typeface="Calibri" panose="020F0502020204030204" pitchFamily="34" charset="0"/>
              </a:rPr>
              <a:t>Star Tracker, Reaction Wheels, Gyros, IMU</a:t>
            </a:r>
            <a:endParaRPr lang="en-US" sz="1200" dirty="0">
              <a:latin typeface="Calibri" panose="020F0502020204030204" pitchFamily="34" charset="0"/>
            </a:endParaRPr>
          </a:p>
        </p:txBody>
      </p:sp>
      <p:sp>
        <p:nvSpPr>
          <p:cNvPr id="37" name="TextBox 36"/>
          <p:cNvSpPr txBox="1"/>
          <p:nvPr/>
        </p:nvSpPr>
        <p:spPr>
          <a:xfrm>
            <a:off x="6036193" y="4246360"/>
            <a:ext cx="1294078" cy="276999"/>
          </a:xfrm>
          <a:prstGeom prst="rect">
            <a:avLst/>
          </a:prstGeom>
          <a:noFill/>
          <a:ln>
            <a:solidFill>
              <a:schemeClr val="tx1"/>
            </a:solidFill>
          </a:ln>
        </p:spPr>
        <p:txBody>
          <a:bodyPr wrap="square" rtlCol="0">
            <a:spAutoFit/>
          </a:bodyPr>
          <a:lstStyle/>
          <a:p>
            <a:r>
              <a:rPr lang="en-US" sz="1200" dirty="0" smtClean="0"/>
              <a:t>Propulsion Unit</a:t>
            </a:r>
            <a:endParaRPr lang="en-US" sz="1200" dirty="0"/>
          </a:p>
        </p:txBody>
      </p:sp>
      <p:sp>
        <p:nvSpPr>
          <p:cNvPr id="38" name="Oval 22"/>
          <p:cNvSpPr>
            <a:spLocks noChangeArrowheads="1"/>
          </p:cNvSpPr>
          <p:nvPr/>
        </p:nvSpPr>
        <p:spPr bwMode="auto">
          <a:xfrm>
            <a:off x="2208379" y="4106841"/>
            <a:ext cx="1009650" cy="838200"/>
          </a:xfrm>
          <a:prstGeom prst="ellipse">
            <a:avLst/>
          </a:prstGeom>
          <a:solidFill>
            <a:srgbClr val="99CC0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Analog / </a:t>
            </a:r>
          </a:p>
          <a:p>
            <a:pPr algn="ctr" eaLnBrk="1" hangingPunct="1">
              <a:spcBef>
                <a:spcPct val="0"/>
              </a:spcBef>
              <a:buFontTx/>
              <a:buNone/>
            </a:pPr>
            <a:r>
              <a:rPr lang="en-US" altLang="en-US" sz="1400" dirty="0" smtClean="0"/>
              <a:t>Digital</a:t>
            </a:r>
          </a:p>
          <a:p>
            <a:pPr algn="ctr" eaLnBrk="1" hangingPunct="1">
              <a:spcBef>
                <a:spcPct val="0"/>
              </a:spcBef>
              <a:buFontTx/>
              <a:buNone/>
            </a:pPr>
            <a:r>
              <a:rPr lang="en-US" altLang="en-US" sz="1400" dirty="0" smtClean="0"/>
              <a:t>I/O</a:t>
            </a:r>
            <a:endParaRPr lang="en-US" altLang="en-US" sz="1400" dirty="0"/>
          </a:p>
        </p:txBody>
      </p:sp>
      <p:sp>
        <p:nvSpPr>
          <p:cNvPr id="39" name="Line 86"/>
          <p:cNvSpPr>
            <a:spLocks noChangeShapeType="1"/>
          </p:cNvSpPr>
          <p:nvPr/>
        </p:nvSpPr>
        <p:spPr bwMode="auto">
          <a:xfrm>
            <a:off x="2713204" y="2216862"/>
            <a:ext cx="0" cy="188997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TextBox 39"/>
          <p:cNvSpPr txBox="1"/>
          <p:nvPr/>
        </p:nvSpPr>
        <p:spPr>
          <a:xfrm>
            <a:off x="197860" y="4773113"/>
            <a:ext cx="1701585" cy="646331"/>
          </a:xfrm>
          <a:prstGeom prst="rect">
            <a:avLst/>
          </a:prstGeom>
          <a:noFill/>
          <a:ln>
            <a:solidFill>
              <a:schemeClr val="tx1"/>
            </a:solidFill>
          </a:ln>
        </p:spPr>
        <p:txBody>
          <a:bodyPr wrap="square" rtlCol="0">
            <a:spAutoFit/>
          </a:bodyPr>
          <a:lstStyle/>
          <a:p>
            <a:r>
              <a:rPr lang="en-US" sz="1200" dirty="0" smtClean="0">
                <a:latin typeface="Calibri" panose="020F0502020204030204" pitchFamily="34" charset="0"/>
              </a:rPr>
              <a:t>Diagnostic Mode GPIO,</a:t>
            </a:r>
          </a:p>
          <a:p>
            <a:r>
              <a:rPr lang="en-US" sz="1200" dirty="0" smtClean="0">
                <a:latin typeface="Calibri" panose="020F0502020204030204" pitchFamily="34" charset="0"/>
              </a:rPr>
              <a:t>Transponder </a:t>
            </a:r>
            <a:r>
              <a:rPr lang="en-US" sz="1200" dirty="0" err="1" smtClean="0">
                <a:latin typeface="Calibri" panose="020F0502020204030204" pitchFamily="34" charset="0"/>
              </a:rPr>
              <a:t>Discretes</a:t>
            </a:r>
            <a:r>
              <a:rPr lang="en-US" sz="1200" dirty="0" smtClean="0">
                <a:latin typeface="Calibri" panose="020F0502020204030204" pitchFamily="34" charset="0"/>
              </a:rPr>
              <a:t>, </a:t>
            </a:r>
            <a:br>
              <a:rPr lang="en-US" sz="1200" dirty="0" smtClean="0">
                <a:latin typeface="Calibri" panose="020F0502020204030204" pitchFamily="34" charset="0"/>
              </a:rPr>
            </a:br>
            <a:r>
              <a:rPr lang="en-US" sz="1200" dirty="0" smtClean="0">
                <a:latin typeface="Calibri" panose="020F0502020204030204" pitchFamily="34" charset="0"/>
              </a:rPr>
              <a:t>Analog Thermisto</a:t>
            </a:r>
            <a:r>
              <a:rPr lang="en-US" sz="1200" dirty="0" smtClean="0"/>
              <a:t>rs</a:t>
            </a:r>
          </a:p>
        </p:txBody>
      </p:sp>
      <p:cxnSp>
        <p:nvCxnSpPr>
          <p:cNvPr id="41" name="Straight Arrow Connector 40"/>
          <p:cNvCxnSpPr>
            <a:stCxn id="40" idx="3"/>
            <a:endCxn id="38" idx="3"/>
          </p:cNvCxnSpPr>
          <p:nvPr/>
        </p:nvCxnSpPr>
        <p:spPr bwMode="auto">
          <a:xfrm flipV="1">
            <a:off x="1899445" y="4822289"/>
            <a:ext cx="456794" cy="273990"/>
          </a:xfrm>
          <a:prstGeom prst="straightConnector1">
            <a:avLst/>
          </a:prstGeom>
          <a:solidFill>
            <a:schemeClr val="accent1"/>
          </a:solidFill>
          <a:ln w="66675" cap="flat" cmpd="sng" algn="ctr">
            <a:solidFill>
              <a:schemeClr val="tx1"/>
            </a:solidFill>
            <a:prstDash val="solid"/>
            <a:round/>
            <a:headEnd type="none" w="med" len="med"/>
            <a:tailEnd type="arrow"/>
          </a:ln>
          <a:effectLst/>
        </p:spPr>
      </p:cxnSp>
      <p:pic>
        <p:nvPicPr>
          <p:cNvPr id="42" name="Picture 41"/>
          <p:cNvPicPr/>
          <p:nvPr/>
        </p:nvPicPr>
        <p:blipFill>
          <a:blip r:embed="rId4" cstate="print">
            <a:extLst>
              <a:ext uri="{28A0092B-C50C-407E-A947-70E740481C1C}">
                <a14:useLocalDpi xmlns:a14="http://schemas.microsoft.com/office/drawing/2010/main" val="0"/>
              </a:ext>
            </a:extLst>
          </a:blip>
          <a:stretch>
            <a:fillRect/>
          </a:stretch>
        </p:blipFill>
        <p:spPr>
          <a:xfrm>
            <a:off x="3462195" y="5876604"/>
            <a:ext cx="961664" cy="719140"/>
          </a:xfrm>
          <a:prstGeom prst="rect">
            <a:avLst/>
          </a:prstGeom>
        </p:spPr>
      </p:pic>
    </p:spTree>
    <p:extLst>
      <p:ext uri="{BB962C8B-B14F-4D97-AF65-F5344CB8AC3E}">
        <p14:creationId xmlns:p14="http://schemas.microsoft.com/office/powerpoint/2010/main" val="952461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143000"/>
            <a:ext cx="7772400" cy="762000"/>
          </a:xfrm>
        </p:spPr>
        <p:txBody>
          <a:bodyPr/>
          <a:lstStyle/>
          <a:p>
            <a:r>
              <a:rPr lang="en-US" dirty="0" smtClean="0"/>
              <a:t>FSW Device Abstraction/Virtualization</a:t>
            </a:r>
            <a:endParaRPr lang="en-US" dirty="0"/>
          </a:p>
        </p:txBody>
      </p:sp>
      <p:sp>
        <p:nvSpPr>
          <p:cNvPr id="3" name="Content Placeholder 2"/>
          <p:cNvSpPr>
            <a:spLocks noGrp="1"/>
          </p:cNvSpPr>
          <p:nvPr>
            <p:ph idx="1"/>
          </p:nvPr>
        </p:nvSpPr>
        <p:spPr>
          <a:xfrm>
            <a:off x="685800" y="1905000"/>
            <a:ext cx="7772400" cy="4419600"/>
          </a:xfrm>
        </p:spPr>
        <p:txBody>
          <a:bodyPr>
            <a:noAutofit/>
          </a:bodyPr>
          <a:lstStyle/>
          <a:p>
            <a:pPr marL="457200" indent="-457200">
              <a:buFont typeface="Arial" panose="020B0604020202020204" pitchFamily="34" charset="0"/>
              <a:buChar char="•"/>
            </a:pPr>
            <a:r>
              <a:rPr lang="en-US" sz="2800" dirty="0" smtClean="0"/>
              <a:t>Algorithmic </a:t>
            </a:r>
            <a:r>
              <a:rPr lang="en-US" sz="2800" dirty="0"/>
              <a:t>Apps access data </a:t>
            </a:r>
            <a:r>
              <a:rPr lang="en-US" sz="2800" dirty="0" smtClean="0"/>
              <a:t>published to the cFE Software Bus by HWIO Apps</a:t>
            </a:r>
          </a:p>
          <a:p>
            <a:pPr>
              <a:buFont typeface="Arial" panose="020B0604020202020204" pitchFamily="34" charset="0"/>
              <a:buChar char="•"/>
            </a:pPr>
            <a:r>
              <a:rPr lang="en-US" sz="2800" dirty="0" smtClean="0"/>
              <a:t>HWIO Apps act as device protocol adapters</a:t>
            </a:r>
          </a:p>
          <a:p>
            <a:pPr lvl="1">
              <a:buFont typeface="Arial" panose="020B0604020202020204" pitchFamily="34" charset="0"/>
              <a:buChar char="•"/>
            </a:pPr>
            <a:r>
              <a:rPr lang="en-US" sz="2300" dirty="0" smtClean="0"/>
              <a:t>Adapt device data to/from S/W Bus </a:t>
            </a:r>
            <a:r>
              <a:rPr lang="en-US" sz="2300" dirty="0" err="1" smtClean="0"/>
              <a:t>Msgs</a:t>
            </a:r>
            <a:endParaRPr lang="en-US" sz="2300" dirty="0" smtClean="0"/>
          </a:p>
          <a:p>
            <a:pPr>
              <a:buFont typeface="Arial" panose="020B0604020202020204" pitchFamily="34" charset="0"/>
              <a:buChar char="•"/>
            </a:pPr>
            <a:r>
              <a:rPr lang="en-US" sz="2800" dirty="0" smtClean="0"/>
              <a:t>HWIO Apps access H/W using a standard </a:t>
            </a:r>
            <a:r>
              <a:rPr lang="en-US" sz="2800" dirty="0" err="1" smtClean="0"/>
              <a:t>Posix</a:t>
            </a:r>
            <a:r>
              <a:rPr lang="en-US" sz="2800" dirty="0" smtClean="0"/>
              <a:t> File I/O Device Driver layer</a:t>
            </a:r>
          </a:p>
          <a:p>
            <a:pPr lvl="1">
              <a:buFont typeface="Arial" panose="020B0604020202020204" pitchFamily="34" charset="0"/>
              <a:buChar char="•"/>
            </a:pPr>
            <a:r>
              <a:rPr lang="en-US" sz="2300" dirty="0" smtClean="0"/>
              <a:t>Open, read and write calls are the same for a simulated or real H/W device</a:t>
            </a:r>
          </a:p>
        </p:txBody>
      </p:sp>
    </p:spTree>
    <p:extLst>
      <p:ext uri="{BB962C8B-B14F-4D97-AF65-F5344CB8AC3E}">
        <p14:creationId xmlns:p14="http://schemas.microsoft.com/office/powerpoint/2010/main" val="1133624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50143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47211" y="1656241"/>
            <a:ext cx="1915564" cy="484838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40017" y="5858298"/>
            <a:ext cx="2082621" cy="646331"/>
          </a:xfrm>
          <a:prstGeom prst="rect">
            <a:avLst/>
          </a:prstGeom>
          <a:noFill/>
        </p:spPr>
        <p:txBody>
          <a:bodyPr wrap="none" rtlCol="0">
            <a:spAutoFit/>
          </a:bodyPr>
          <a:lstStyle/>
          <a:p>
            <a:r>
              <a:rPr lang="en-US" b="1" dirty="0" smtClean="0"/>
              <a:t>SBC (Leon 2 or</a:t>
            </a:r>
          </a:p>
          <a:p>
            <a:r>
              <a:rPr lang="en-US" b="1" dirty="0" smtClean="0"/>
              <a:t>NEXYS </a:t>
            </a:r>
            <a:r>
              <a:rPr lang="en-US" b="1" dirty="0" err="1" smtClean="0"/>
              <a:t>SoftCore</a:t>
            </a:r>
            <a:r>
              <a:rPr lang="en-US" b="1" dirty="0" smtClean="0"/>
              <a:t>)</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63211" y="1442583"/>
            <a:ext cx="3480440" cy="369332"/>
          </a:xfrm>
          <a:prstGeom prst="rect">
            <a:avLst/>
          </a:prstGeom>
          <a:noFill/>
        </p:spPr>
        <p:txBody>
          <a:bodyPr wrap="none" rtlCol="0">
            <a:spAutoFit/>
          </a:bodyPr>
          <a:lstStyle/>
          <a:p>
            <a:r>
              <a:rPr lang="en-US" b="1" dirty="0" smtClean="0"/>
              <a:t>C&amp;DH Platform (or Emulation)</a:t>
            </a:r>
            <a:endParaRPr lang="en-US" b="1" dirty="0"/>
          </a:p>
        </p:txBody>
      </p:sp>
      <p:cxnSp>
        <p:nvCxnSpPr>
          <p:cNvPr id="56" name="Straight Arrow Connector 55"/>
          <p:cNvCxnSpPr>
            <a:stCxn id="59" idx="3"/>
            <a:endCxn id="57" idx="1"/>
          </p:cNvCxnSpPr>
          <p:nvPr/>
        </p:nvCxnSpPr>
        <p:spPr>
          <a:xfrm>
            <a:off x="1812966" y="2257010"/>
            <a:ext cx="1670945" cy="186261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endParaRPr lang="en-US" b="1" dirty="0" smtClean="0"/>
          </a:p>
          <a:p>
            <a:pPr algn="ctr"/>
            <a:endParaRPr lang="en-US" b="1" dirty="0"/>
          </a:p>
          <a:p>
            <a:pPr algn="ctr"/>
            <a:r>
              <a:rPr lang="en-US" b="1" dirty="0" smtClean="0"/>
              <a:t>Interface H/W</a:t>
            </a:r>
          </a:p>
          <a:p>
            <a:pPr algn="ctr"/>
            <a:endParaRPr lang="en-US" b="1" dirty="0"/>
          </a:p>
          <a:p>
            <a:pPr algn="ctr"/>
            <a:r>
              <a:rPr lang="en-US" b="1" dirty="0" smtClean="0"/>
              <a:t>Examples:</a:t>
            </a:r>
          </a:p>
          <a:p>
            <a:pPr algn="ctr"/>
            <a:r>
              <a:rPr lang="en-US" b="1" dirty="0" smtClean="0"/>
              <a:t>Ethernet Card,</a:t>
            </a:r>
          </a:p>
          <a:p>
            <a:pPr algn="ctr"/>
            <a:r>
              <a:rPr lang="en-US" b="1" dirty="0" smtClean="0"/>
              <a:t>Interface Card,</a:t>
            </a:r>
          </a:p>
          <a:p>
            <a:pPr algn="ctr"/>
            <a:r>
              <a:rPr lang="en-US" b="1" dirty="0" smtClean="0"/>
              <a:t>UART,</a:t>
            </a:r>
            <a:br>
              <a:rPr lang="en-US" b="1" dirty="0" smtClean="0"/>
            </a:br>
            <a:r>
              <a:rPr lang="en-US" b="1" dirty="0" smtClean="0"/>
              <a:t>GPIO,</a:t>
            </a:r>
          </a:p>
          <a:p>
            <a:pPr algn="ctr"/>
            <a:r>
              <a:rPr lang="en-US" b="1" dirty="0" smtClean="0"/>
              <a:t>Etc.</a:t>
            </a:r>
          </a:p>
        </p:txBody>
      </p:sp>
      <p:sp>
        <p:nvSpPr>
          <p:cNvPr id="59" name="TextBox 58"/>
          <p:cNvSpPr txBox="1"/>
          <p:nvPr/>
        </p:nvSpPr>
        <p:spPr>
          <a:xfrm>
            <a:off x="410945" y="1887678"/>
            <a:ext cx="1402021" cy="738664"/>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POSIX I/O Driver Device:</a:t>
            </a:r>
          </a:p>
          <a:p>
            <a:r>
              <a:rPr lang="en-US" sz="1400" b="1" dirty="0" smtClean="0">
                <a:solidFill>
                  <a:srgbClr val="C00000"/>
                </a:solidFill>
              </a:rPr>
              <a:t>Example: /let</a:t>
            </a:r>
            <a:endParaRPr lang="en-US" sz="1400" b="1" dirty="0">
              <a:solidFill>
                <a:srgbClr val="C00000"/>
              </a:solidFill>
            </a:endParaRPr>
          </a:p>
        </p:txBody>
      </p:sp>
      <p:cxnSp>
        <p:nvCxnSpPr>
          <p:cNvPr id="61" name="Straight Arrow Connector 60"/>
          <p:cNvCxnSpPr>
            <a:stCxn id="81" idx="4"/>
            <a:endCxn id="78" idx="0"/>
          </p:cNvCxnSpPr>
          <p:nvPr/>
        </p:nvCxnSpPr>
        <p:spPr>
          <a:xfrm>
            <a:off x="1103678" y="4119626"/>
            <a:ext cx="8278" cy="76734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63211" y="1971167"/>
            <a:ext cx="1522758" cy="2585323"/>
          </a:xfrm>
          <a:prstGeom prst="rect">
            <a:avLst/>
          </a:prstGeom>
          <a:noFill/>
        </p:spPr>
        <p:txBody>
          <a:bodyPr wrap="square" rtlCol="0">
            <a:spAutoFit/>
          </a:bodyPr>
          <a:lstStyle/>
          <a:p>
            <a:r>
              <a:rPr lang="en-US" dirty="0" smtClean="0"/>
              <a:t>Internal</a:t>
            </a:r>
          </a:p>
          <a:p>
            <a:r>
              <a:rPr lang="en-US" dirty="0" smtClean="0"/>
              <a:t>Interface</a:t>
            </a:r>
          </a:p>
          <a:p>
            <a:r>
              <a:rPr lang="en-US" dirty="0" smtClean="0"/>
              <a:t>Protocol</a:t>
            </a:r>
          </a:p>
          <a:p>
            <a:endParaRPr lang="en-US" dirty="0"/>
          </a:p>
          <a:p>
            <a:r>
              <a:rPr lang="en-US" dirty="0" smtClean="0"/>
              <a:t>Examples:</a:t>
            </a:r>
          </a:p>
          <a:p>
            <a:r>
              <a:rPr lang="en-US" dirty="0" smtClean="0"/>
              <a:t>Space</a:t>
            </a:r>
          </a:p>
          <a:p>
            <a:r>
              <a:rPr lang="en-US" dirty="0" smtClean="0"/>
              <a:t>Wire,</a:t>
            </a:r>
          </a:p>
          <a:p>
            <a:r>
              <a:rPr lang="en-US" dirty="0" smtClean="0"/>
              <a:t>Memory,</a:t>
            </a:r>
          </a:p>
          <a:p>
            <a:r>
              <a:rPr lang="en-US" dirty="0" smtClean="0"/>
              <a:t>PCI</a:t>
            </a:r>
          </a:p>
        </p:txBody>
      </p:sp>
      <p:sp>
        <p:nvSpPr>
          <p:cNvPr id="70" name="Oval 69"/>
          <p:cNvSpPr/>
          <p:nvPr/>
        </p:nvSpPr>
        <p:spPr bwMode="auto">
          <a:xfrm>
            <a:off x="6760625" y="4632539"/>
            <a:ext cx="2209800" cy="203945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External Device</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Example: LET Payload</a:t>
            </a:r>
            <a:endParaRPr kumimoji="0" lang="en-US" sz="2000" b="0" i="0" u="none" strike="noStrike" cap="none" normalizeH="0" baseline="0" dirty="0" smtClean="0">
              <a:ln>
                <a:noFill/>
              </a:ln>
              <a:solidFill>
                <a:schemeClr val="tx1"/>
              </a:solidFill>
              <a:effectLst/>
              <a:latin typeface="Times" charset="0"/>
            </a:endParaRPr>
          </a:p>
        </p:txBody>
      </p:sp>
      <p:cxnSp>
        <p:nvCxnSpPr>
          <p:cNvPr id="71" name="Straight Arrow Connector 70"/>
          <p:cNvCxnSpPr>
            <a:stCxn id="70" idx="2"/>
            <a:endCxn id="57" idx="3"/>
          </p:cNvCxnSpPr>
          <p:nvPr/>
        </p:nvCxnSpPr>
        <p:spPr>
          <a:xfrm flipH="1" flipV="1">
            <a:off x="5225300" y="4119626"/>
            <a:ext cx="1535325" cy="1532638"/>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949224" y="4265281"/>
            <a:ext cx="0" cy="1983119"/>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5991637" y="4363665"/>
            <a:ext cx="1522758" cy="2308324"/>
          </a:xfrm>
          <a:prstGeom prst="rect">
            <a:avLst/>
          </a:prstGeom>
          <a:noFill/>
        </p:spPr>
        <p:txBody>
          <a:bodyPr wrap="square" rtlCol="0">
            <a:spAutoFit/>
          </a:bodyPr>
          <a:lstStyle/>
          <a:p>
            <a:r>
              <a:rPr lang="en-US" dirty="0" smtClean="0"/>
              <a:t>Device Transport</a:t>
            </a:r>
          </a:p>
          <a:p>
            <a:endParaRPr lang="en-US" dirty="0"/>
          </a:p>
          <a:p>
            <a:endParaRPr lang="en-US" dirty="0" smtClean="0"/>
          </a:p>
          <a:p>
            <a:endParaRPr lang="en-US" dirty="0"/>
          </a:p>
          <a:p>
            <a:r>
              <a:rPr lang="en-US" dirty="0" smtClean="0"/>
              <a:t>Example:</a:t>
            </a:r>
          </a:p>
          <a:p>
            <a:r>
              <a:rPr lang="en-US" dirty="0" smtClean="0"/>
              <a:t>RS422</a:t>
            </a:r>
          </a:p>
          <a:p>
            <a:endParaRPr lang="en-US" dirty="0" smtClean="0"/>
          </a:p>
        </p:txBody>
      </p:sp>
      <p:cxnSp>
        <p:nvCxnSpPr>
          <p:cNvPr id="157" name="Straight Connector 156"/>
          <p:cNvCxnSpPr/>
          <p:nvPr/>
        </p:nvCxnSpPr>
        <p:spPr>
          <a:xfrm flipH="1">
            <a:off x="247211" y="4632539"/>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350578" y="4265281"/>
            <a:ext cx="1630622" cy="584775"/>
          </a:xfrm>
          <a:prstGeom prst="rect">
            <a:avLst/>
          </a:prstGeom>
          <a:noFill/>
        </p:spPr>
        <p:txBody>
          <a:bodyPr wrap="square" rtlCol="0">
            <a:spAutoFit/>
          </a:bodyPr>
          <a:lstStyle/>
          <a:p>
            <a:r>
              <a:rPr lang="en-US" sz="1600" dirty="0" smtClean="0"/>
              <a:t>cFE Software Bus</a:t>
            </a:r>
            <a:endParaRPr lang="en-US" sz="1600" dirty="0"/>
          </a:p>
        </p:txBody>
      </p:sp>
      <p:sp>
        <p:nvSpPr>
          <p:cNvPr id="217" name="Title 3"/>
          <p:cNvSpPr>
            <a:spLocks noGrp="1"/>
          </p:cNvSpPr>
          <p:nvPr>
            <p:ph type="title"/>
          </p:nvPr>
        </p:nvSpPr>
        <p:spPr>
          <a:xfrm>
            <a:off x="453520" y="990600"/>
            <a:ext cx="7772400" cy="495736"/>
          </a:xfrm>
        </p:spPr>
        <p:txBody>
          <a:bodyPr/>
          <a:lstStyle/>
          <a:p>
            <a:r>
              <a:rPr lang="en-US" sz="2800" dirty="0" smtClean="0"/>
              <a:t>General POSIX File I/O Layering</a:t>
            </a:r>
            <a:endParaRPr lang="en-US" dirty="0"/>
          </a:p>
        </p:txBody>
      </p:sp>
      <p:sp>
        <p:nvSpPr>
          <p:cNvPr id="47" name="Rectangle 46"/>
          <p:cNvSpPr/>
          <p:nvPr/>
        </p:nvSpPr>
        <p:spPr>
          <a:xfrm>
            <a:off x="6948238" y="1281014"/>
            <a:ext cx="2022188" cy="2838612"/>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3" name="Straight Connector 52"/>
          <p:cNvCxnSpPr/>
          <p:nvPr/>
        </p:nvCxnSpPr>
        <p:spPr>
          <a:xfrm>
            <a:off x="6248400" y="1281014"/>
            <a:ext cx="27533" cy="2934148"/>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638800" y="1355987"/>
            <a:ext cx="1522758" cy="1754326"/>
          </a:xfrm>
          <a:prstGeom prst="rect">
            <a:avLst/>
          </a:prstGeom>
          <a:noFill/>
        </p:spPr>
        <p:txBody>
          <a:bodyPr wrap="square" rtlCol="0">
            <a:spAutoFit/>
          </a:bodyPr>
          <a:lstStyle/>
          <a:p>
            <a:r>
              <a:rPr lang="en-US" dirty="0" smtClean="0"/>
              <a:t>Sim</a:t>
            </a:r>
          </a:p>
          <a:p>
            <a:r>
              <a:rPr lang="en-US" dirty="0" smtClean="0"/>
              <a:t>Transport</a:t>
            </a:r>
          </a:p>
          <a:p>
            <a:endParaRPr lang="en-US" dirty="0"/>
          </a:p>
          <a:p>
            <a:r>
              <a:rPr lang="en-US" dirty="0" smtClean="0"/>
              <a:t>Example:</a:t>
            </a:r>
          </a:p>
          <a:p>
            <a:r>
              <a:rPr lang="en-US" dirty="0" smtClean="0"/>
              <a:t>Ethernet</a:t>
            </a:r>
          </a:p>
          <a:p>
            <a:endParaRPr lang="en-US" dirty="0" smtClean="0"/>
          </a:p>
        </p:txBody>
      </p:sp>
      <p:cxnSp>
        <p:nvCxnSpPr>
          <p:cNvPr id="62" name="Straight Arrow Connector 61"/>
          <p:cNvCxnSpPr>
            <a:stCxn id="69" idx="2"/>
            <a:endCxn id="57" idx="3"/>
          </p:cNvCxnSpPr>
          <p:nvPr/>
        </p:nvCxnSpPr>
        <p:spPr>
          <a:xfrm flipH="1">
            <a:off x="5225300" y="3276600"/>
            <a:ext cx="2111545" cy="84302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7151043" y="1501072"/>
            <a:ext cx="748" cy="25761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103664" y="1770778"/>
            <a:ext cx="1630622" cy="830997"/>
          </a:xfrm>
          <a:prstGeom prst="rect">
            <a:avLst/>
          </a:prstGeom>
          <a:noFill/>
        </p:spPr>
        <p:txBody>
          <a:bodyPr wrap="square" rtlCol="0">
            <a:spAutoFit/>
          </a:bodyPr>
          <a:lstStyle/>
          <a:p>
            <a:r>
              <a:rPr lang="en-US" sz="1600" dirty="0" smtClean="0"/>
              <a:t>cFE </a:t>
            </a:r>
          </a:p>
          <a:p>
            <a:r>
              <a:rPr lang="en-US" sz="1600" dirty="0" smtClean="0"/>
              <a:t>Software </a:t>
            </a:r>
          </a:p>
          <a:p>
            <a:r>
              <a:rPr lang="en-US" sz="1600" dirty="0" smtClean="0"/>
              <a:t>Bus</a:t>
            </a:r>
            <a:endParaRPr lang="en-US" sz="1600" dirty="0"/>
          </a:p>
        </p:txBody>
      </p:sp>
      <p:sp>
        <p:nvSpPr>
          <p:cNvPr id="69" name="Oval 68"/>
          <p:cNvSpPr/>
          <p:nvPr/>
        </p:nvSpPr>
        <p:spPr bwMode="auto">
          <a:xfrm>
            <a:off x="7336845" y="2514600"/>
            <a:ext cx="1633581" cy="152400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Simulated</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Device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Example: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LET SIM APP</a:t>
            </a:r>
          </a:p>
        </p:txBody>
      </p:sp>
      <p:sp>
        <p:nvSpPr>
          <p:cNvPr id="76" name="TextBox 75"/>
          <p:cNvSpPr txBox="1"/>
          <p:nvPr/>
        </p:nvSpPr>
        <p:spPr>
          <a:xfrm>
            <a:off x="7284920" y="1286909"/>
            <a:ext cx="1672253" cy="369332"/>
          </a:xfrm>
          <a:prstGeom prst="rect">
            <a:avLst/>
          </a:prstGeom>
          <a:noFill/>
        </p:spPr>
        <p:txBody>
          <a:bodyPr wrap="none" rtlCol="0">
            <a:spAutoFit/>
          </a:bodyPr>
          <a:lstStyle/>
          <a:p>
            <a:r>
              <a:rPr lang="en-US" b="1" dirty="0" smtClean="0"/>
              <a:t>Sim Platform </a:t>
            </a:r>
            <a:endParaRPr lang="en-US" b="1" dirty="0"/>
          </a:p>
        </p:txBody>
      </p:sp>
      <p:sp>
        <p:nvSpPr>
          <p:cNvPr id="78" name="Oval 77"/>
          <p:cNvSpPr/>
          <p:nvPr/>
        </p:nvSpPr>
        <p:spPr bwMode="auto">
          <a:xfrm>
            <a:off x="548734" y="4886973"/>
            <a:ext cx="1126444" cy="107248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App(s)</a:t>
            </a:r>
          </a:p>
        </p:txBody>
      </p:sp>
      <p:sp>
        <p:nvSpPr>
          <p:cNvPr id="81" name="Oval 80"/>
          <p:cNvSpPr/>
          <p:nvPr/>
        </p:nvSpPr>
        <p:spPr bwMode="auto">
          <a:xfrm>
            <a:off x="532177" y="3204246"/>
            <a:ext cx="1143001" cy="91538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HWIO</a:t>
            </a:r>
            <a:r>
              <a:rPr kumimoji="0" lang="en-US" sz="1600" b="0" i="0" u="none" strike="noStrike" cap="none" normalizeH="0" dirty="0" smtClean="0">
                <a:ln>
                  <a:noFill/>
                </a:ln>
                <a:solidFill>
                  <a:schemeClr val="tx1"/>
                </a:solidFill>
                <a:effectLst/>
                <a:latin typeface="Times" charset="0"/>
              </a:rPr>
              <a:t> App</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(ex: </a:t>
            </a:r>
            <a:r>
              <a:rPr lang="en-US" sz="1200" dirty="0" err="1" smtClean="0">
                <a:latin typeface="Times" charset="0"/>
              </a:rPr>
              <a:t>letio</a:t>
            </a:r>
            <a:r>
              <a:rPr lang="en-US" sz="1600" dirty="0" smtClean="0">
                <a:latin typeface="Times" charset="0"/>
              </a:rPr>
              <a:t>)</a:t>
            </a:r>
            <a:endParaRPr kumimoji="0" lang="en-US" sz="1600" b="0" i="0" u="none" strike="noStrike" cap="none" normalizeH="0" dirty="0" smtClean="0">
              <a:ln>
                <a:noFill/>
              </a:ln>
              <a:solidFill>
                <a:schemeClr val="tx1"/>
              </a:solidFill>
              <a:effectLst/>
              <a:latin typeface="Times" charset="0"/>
            </a:endParaRPr>
          </a:p>
        </p:txBody>
      </p:sp>
      <p:cxnSp>
        <p:nvCxnSpPr>
          <p:cNvPr id="95" name="Straight Arrow Connector 94"/>
          <p:cNvCxnSpPr>
            <a:endCxn id="81" idx="0"/>
          </p:cNvCxnSpPr>
          <p:nvPr/>
        </p:nvCxnSpPr>
        <p:spPr>
          <a:xfrm>
            <a:off x="1095401" y="2626342"/>
            <a:ext cx="8277" cy="57790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11818" y="2628040"/>
            <a:ext cx="901148" cy="861774"/>
          </a:xfrm>
          <a:prstGeom prst="rect">
            <a:avLst/>
          </a:prstGeom>
          <a:noFill/>
        </p:spPr>
        <p:txBody>
          <a:bodyPr wrap="square" rtlCol="0">
            <a:spAutoFit/>
          </a:bodyPr>
          <a:lstStyle/>
          <a:p>
            <a:pPr algn="ctr"/>
            <a:r>
              <a:rPr lang="en-US" sz="1600" dirty="0" err="1" smtClean="0"/>
              <a:t>Posix</a:t>
            </a:r>
            <a:endParaRPr lang="en-US" sz="1600" dirty="0" smtClean="0"/>
          </a:p>
          <a:p>
            <a:pPr algn="ctr"/>
            <a:r>
              <a:rPr lang="en-US" sz="1600" dirty="0" smtClean="0"/>
              <a:t>I/O</a:t>
            </a:r>
          </a:p>
          <a:p>
            <a:endParaRPr lang="en-US" dirty="0" smtClean="0"/>
          </a:p>
        </p:txBody>
      </p:sp>
    </p:spTree>
    <p:extLst>
      <p:ext uri="{BB962C8B-B14F-4D97-AF65-F5344CB8AC3E}">
        <p14:creationId xmlns:p14="http://schemas.microsoft.com/office/powerpoint/2010/main" val="37088208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85800" y="1066800"/>
            <a:ext cx="7772400" cy="378059"/>
          </a:xfrm>
        </p:spPr>
        <p:txBody>
          <a:bodyPr>
            <a:noAutofit/>
          </a:bodyPr>
          <a:lstStyle/>
          <a:p>
            <a:r>
              <a:rPr lang="en-US" altLang="en-US" sz="2800" dirty="0" err="1" smtClean="0">
                <a:ea typeface="ＭＳ Ｐゴシック" charset="-128"/>
              </a:rPr>
              <a:t>Posix</a:t>
            </a:r>
            <a:r>
              <a:rPr lang="en-US" altLang="en-US" sz="2800" dirty="0" smtClean="0">
                <a:ea typeface="ＭＳ Ｐゴシック" charset="-128"/>
              </a:rPr>
              <a:t> I/O Layer Advantages for FSW and Sim</a:t>
            </a:r>
          </a:p>
        </p:txBody>
      </p:sp>
      <p:sp>
        <p:nvSpPr>
          <p:cNvPr id="5" name="Rectangle 3"/>
          <p:cNvSpPr txBox="1">
            <a:spLocks noChangeArrowheads="1"/>
          </p:cNvSpPr>
          <p:nvPr/>
        </p:nvSpPr>
        <p:spPr>
          <a:xfrm>
            <a:off x="230188" y="1600200"/>
            <a:ext cx="8683625" cy="44958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altLang="en-US" sz="2800" dirty="0" smtClean="0">
                <a:ea typeface="ＭＳ Ｐゴシック" charset="-128"/>
              </a:rPr>
              <a:t>Application Code can remain </a:t>
            </a:r>
            <a:r>
              <a:rPr lang="en-US" altLang="en-US" sz="2800" b="1" dirty="0" smtClean="0">
                <a:ea typeface="ＭＳ Ｐゴシック" charset="-128"/>
              </a:rPr>
              <a:t>exactly</a:t>
            </a:r>
            <a:r>
              <a:rPr lang="en-US" altLang="en-US" sz="2800" dirty="0" smtClean="0">
                <a:ea typeface="ＭＳ Ｐゴシック" charset="-128"/>
              </a:rPr>
              <a:t> the same whether simulated or real devices are used.</a:t>
            </a:r>
          </a:p>
          <a:p>
            <a:pPr lvl="1">
              <a:lnSpc>
                <a:spcPct val="90000"/>
              </a:lnSpc>
            </a:pPr>
            <a:r>
              <a:rPr lang="en-US" altLang="en-US" sz="2400" dirty="0" smtClean="0">
                <a:ea typeface="ＭＳ Ｐゴシック" charset="-128"/>
              </a:rPr>
              <a:t>Only the transport driver implementation changes</a:t>
            </a:r>
          </a:p>
          <a:p>
            <a:pPr lvl="1">
              <a:lnSpc>
                <a:spcPct val="90000"/>
              </a:lnSpc>
            </a:pPr>
            <a:r>
              <a:rPr lang="en-US" altLang="en-US" sz="2400" dirty="0" smtClean="0">
                <a:ea typeface="ＭＳ Ｐゴシック" charset="-128"/>
              </a:rPr>
              <a:t>Device Simulation is simple to implement</a:t>
            </a:r>
          </a:p>
          <a:p>
            <a:pPr lvl="2">
              <a:lnSpc>
                <a:spcPct val="90000"/>
              </a:lnSpc>
            </a:pPr>
            <a:r>
              <a:rPr lang="en-US" altLang="en-US" sz="2000" dirty="0" smtClean="0">
                <a:ea typeface="ＭＳ Ｐゴシック" charset="-128"/>
              </a:rPr>
              <a:t> Actual files, UDP packets, Shared Memory, UARTs etc.</a:t>
            </a:r>
          </a:p>
          <a:p>
            <a:pPr lvl="1">
              <a:lnSpc>
                <a:spcPct val="90000"/>
              </a:lnSpc>
            </a:pPr>
            <a:r>
              <a:rPr lang="en-US" altLang="en-US" sz="2400" dirty="0" smtClean="0">
                <a:ea typeface="ＭＳ Ｐゴシック" charset="-128"/>
              </a:rPr>
              <a:t>Facilitates Inexpensive Development Platforms that exercise all App code (including HWIO) in an integrated fashion.</a:t>
            </a:r>
          </a:p>
          <a:p>
            <a:pPr lvl="1">
              <a:lnSpc>
                <a:spcPct val="90000"/>
              </a:lnSpc>
            </a:pPr>
            <a:r>
              <a:rPr lang="en-US" altLang="en-US" sz="2400" dirty="0" smtClean="0">
                <a:ea typeface="ＭＳ Ｐゴシック" charset="-128"/>
              </a:rPr>
              <a:t>Same App binaries run on all targets</a:t>
            </a:r>
          </a:p>
          <a:p>
            <a:pPr>
              <a:lnSpc>
                <a:spcPct val="90000"/>
              </a:lnSpc>
            </a:pPr>
            <a:r>
              <a:rPr lang="en-US" altLang="en-US" sz="3200" dirty="0" smtClean="0">
                <a:ea typeface="ＭＳ Ｐゴシック" charset="-128"/>
              </a:rPr>
              <a:t>Allows </a:t>
            </a:r>
            <a:r>
              <a:rPr lang="en-US" altLang="en-US" sz="3200" dirty="0" err="1" smtClean="0">
                <a:ea typeface="ＭＳ Ｐゴシック" charset="-128"/>
              </a:rPr>
              <a:t>Mix’n’Match</a:t>
            </a:r>
            <a:r>
              <a:rPr lang="en-US" altLang="en-US" sz="3200" dirty="0" smtClean="0">
                <a:ea typeface="ＭＳ Ｐゴシック" charset="-128"/>
              </a:rPr>
              <a:t> evolution of devices</a:t>
            </a:r>
          </a:p>
          <a:p>
            <a:pPr lvl="1">
              <a:lnSpc>
                <a:spcPct val="90000"/>
              </a:lnSpc>
            </a:pPr>
            <a:r>
              <a:rPr lang="en-US" altLang="en-US" sz="2400" dirty="0" smtClean="0">
                <a:ea typeface="ＭＳ Ｐゴシック" charset="-128"/>
              </a:rPr>
              <a:t>Drivers can be over-ridden (re-loaded) at runtime</a:t>
            </a:r>
          </a:p>
          <a:p>
            <a:pPr>
              <a:lnSpc>
                <a:spcPct val="90000"/>
              </a:lnSpc>
            </a:pPr>
            <a:r>
              <a:rPr lang="en-US" altLang="en-US" sz="2800" dirty="0" smtClean="0">
                <a:ea typeface="ＭＳ Ｐゴシック" charset="-128"/>
              </a:rPr>
              <a:t>Protocol code resides in HWIO Application</a:t>
            </a:r>
          </a:p>
          <a:p>
            <a:pPr lvl="1">
              <a:lnSpc>
                <a:spcPct val="90000"/>
              </a:lnSpc>
            </a:pPr>
            <a:r>
              <a:rPr lang="en-US" altLang="en-US" sz="2400" dirty="0" smtClean="0">
                <a:ea typeface="ＭＳ Ｐゴシック" charset="-128"/>
              </a:rPr>
              <a:t>Device Cmd/Tlm interface code tested on all targets</a:t>
            </a:r>
          </a:p>
          <a:p>
            <a:pPr lvl="1">
              <a:lnSpc>
                <a:spcPct val="90000"/>
              </a:lnSpc>
            </a:pPr>
            <a:r>
              <a:rPr lang="en-US" altLang="en-US" sz="2400" dirty="0" smtClean="0">
                <a:ea typeface="ＭＳ Ｐゴシック" charset="-128"/>
              </a:rPr>
              <a:t>Realistic Device Virtualization (same in flight and sim envs)</a:t>
            </a:r>
          </a:p>
          <a:p>
            <a:pPr>
              <a:lnSpc>
                <a:spcPct val="90000"/>
              </a:lnSpc>
            </a:pPr>
            <a:r>
              <a:rPr lang="en-US" altLang="en-US" dirty="0" smtClean="0">
                <a:ea typeface="ＭＳ Ｐゴシック" charset="-128"/>
              </a:rPr>
              <a:t>HWIO can be developed before H/W arrives.</a:t>
            </a:r>
          </a:p>
          <a:p>
            <a:pPr lvl="1">
              <a:lnSpc>
                <a:spcPct val="90000"/>
              </a:lnSpc>
            </a:pPr>
            <a:endParaRPr lang="en-US" altLang="en-US" sz="2400" dirty="0" smtClean="0">
              <a:ea typeface="ＭＳ Ｐゴシック" charset="-128"/>
            </a:endParaRPr>
          </a:p>
        </p:txBody>
      </p:sp>
    </p:spTree>
    <p:extLst>
      <p:ext uri="{BB962C8B-B14F-4D97-AF65-F5344CB8AC3E}">
        <p14:creationId xmlns:p14="http://schemas.microsoft.com/office/powerpoint/2010/main" val="1054665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7772400" cy="1143000"/>
          </a:xfrm>
        </p:spPr>
        <p:txBody>
          <a:bodyPr/>
          <a:lstStyle/>
          <a:p>
            <a:pPr algn="ctr"/>
            <a:r>
              <a:rPr lang="en-US" dirty="0" smtClean="0"/>
              <a:t>Iris Transponder I/F FSW Evolution</a:t>
            </a:r>
            <a:endParaRPr lang="en-US" dirty="0"/>
          </a:p>
        </p:txBody>
      </p:sp>
    </p:spTree>
    <p:extLst>
      <p:ext uri="{BB962C8B-B14F-4D97-AF65-F5344CB8AC3E}">
        <p14:creationId xmlns:p14="http://schemas.microsoft.com/office/powerpoint/2010/main" val="1730836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50143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47211" y="1656241"/>
            <a:ext cx="1915564" cy="484838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05052" y="6135297"/>
            <a:ext cx="2005677" cy="369332"/>
          </a:xfrm>
          <a:prstGeom prst="rect">
            <a:avLst/>
          </a:prstGeom>
          <a:noFill/>
        </p:spPr>
        <p:txBody>
          <a:bodyPr wrap="none" rtlCol="0">
            <a:spAutoFit/>
          </a:bodyPr>
          <a:lstStyle/>
          <a:p>
            <a:r>
              <a:rPr lang="en-US" b="1" dirty="0" smtClean="0"/>
              <a:t>NEXYS </a:t>
            </a:r>
            <a:r>
              <a:rPr lang="en-US" b="1" dirty="0" err="1" smtClean="0"/>
              <a:t>SoftCore</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63211" y="1442583"/>
            <a:ext cx="2954655" cy="369332"/>
          </a:xfrm>
          <a:prstGeom prst="rect">
            <a:avLst/>
          </a:prstGeom>
          <a:noFill/>
        </p:spPr>
        <p:txBody>
          <a:bodyPr wrap="none" rtlCol="0">
            <a:spAutoFit/>
          </a:bodyPr>
          <a:lstStyle/>
          <a:p>
            <a:r>
              <a:rPr lang="en-US" b="1" dirty="0" smtClean="0"/>
              <a:t>Emulated C&amp;DH Platform</a:t>
            </a:r>
            <a:endParaRPr lang="en-US" b="1" dirty="0"/>
          </a:p>
        </p:txBody>
      </p:sp>
      <p:cxnSp>
        <p:nvCxnSpPr>
          <p:cNvPr id="56" name="Straight Arrow Connector 55"/>
          <p:cNvCxnSpPr>
            <a:stCxn id="59" idx="3"/>
            <a:endCxn id="57" idx="1"/>
          </p:cNvCxnSpPr>
          <p:nvPr/>
        </p:nvCxnSpPr>
        <p:spPr>
          <a:xfrm>
            <a:off x="1672681" y="2348739"/>
            <a:ext cx="1811230" cy="177088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endParaRPr lang="en-US" b="1" dirty="0" smtClean="0"/>
          </a:p>
          <a:p>
            <a:pPr algn="ctr"/>
            <a:endParaRPr lang="en-US" b="1" dirty="0"/>
          </a:p>
          <a:p>
            <a:pPr algn="ctr"/>
            <a:r>
              <a:rPr lang="en-US" b="1" dirty="0" smtClean="0"/>
              <a:t>Ethernet </a:t>
            </a:r>
            <a:r>
              <a:rPr lang="en-US" b="1" dirty="0"/>
              <a:t>Card</a:t>
            </a:r>
          </a:p>
          <a:p>
            <a:pPr algn="ctr"/>
            <a:r>
              <a:rPr lang="en-US" b="1" dirty="0"/>
              <a:t>(Local Network) </a:t>
            </a:r>
          </a:p>
          <a:p>
            <a:pPr algn="ctr"/>
            <a:endParaRPr lang="en-US" b="1" dirty="0"/>
          </a:p>
          <a:p>
            <a:pPr algn="ctr"/>
            <a:r>
              <a:rPr lang="en-US" b="1" dirty="0">
                <a:solidFill>
                  <a:srgbClr val="0070C0"/>
                </a:solidFill>
              </a:rPr>
              <a:t>UDP</a:t>
            </a:r>
            <a:r>
              <a:rPr lang="en-US" b="1" dirty="0"/>
              <a:t> Packets </a:t>
            </a:r>
            <a:r>
              <a:rPr lang="en-US" b="1" dirty="0" smtClean="0"/>
              <a:t>to/from</a:t>
            </a:r>
            <a:endParaRPr lang="en-US" b="1" dirty="0"/>
          </a:p>
          <a:p>
            <a:pPr algn="ctr"/>
            <a:r>
              <a:rPr lang="en-US" b="1" dirty="0"/>
              <a:t>cFE</a:t>
            </a:r>
          </a:p>
          <a:p>
            <a:pPr algn="ctr"/>
            <a:r>
              <a:rPr lang="en-US" b="1" dirty="0"/>
              <a:t>Sim Apps</a:t>
            </a:r>
          </a:p>
        </p:txBody>
      </p:sp>
      <p:sp>
        <p:nvSpPr>
          <p:cNvPr id="59" name="TextBox 58"/>
          <p:cNvSpPr txBox="1"/>
          <p:nvPr/>
        </p:nvSpPr>
        <p:spPr>
          <a:xfrm>
            <a:off x="270660" y="1656241"/>
            <a:ext cx="1402021" cy="1384995"/>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POSIX I/O </a:t>
            </a:r>
            <a:r>
              <a:rPr lang="en-US" sz="1400" b="1" dirty="0" smtClean="0">
                <a:solidFill>
                  <a:srgbClr val="0070C0"/>
                </a:solidFill>
              </a:rPr>
              <a:t>UDP</a:t>
            </a:r>
            <a:r>
              <a:rPr lang="en-US" sz="1400" b="1" dirty="0" smtClean="0">
                <a:solidFill>
                  <a:srgbClr val="C00000"/>
                </a:solidFill>
              </a:rPr>
              <a:t> Driver Device:</a:t>
            </a:r>
          </a:p>
          <a:p>
            <a:r>
              <a:rPr lang="en-US" sz="1400" b="1" dirty="0" smtClean="0">
                <a:solidFill>
                  <a:srgbClr val="C00000"/>
                </a:solidFill>
              </a:rPr>
              <a:t>/downlink, /uplink, /</a:t>
            </a:r>
            <a:r>
              <a:rPr lang="en-US" sz="1400" b="1" dirty="0" err="1" smtClean="0">
                <a:solidFill>
                  <a:srgbClr val="C00000"/>
                </a:solidFill>
              </a:rPr>
              <a:t>comio</a:t>
            </a:r>
            <a:endParaRPr lang="en-US" sz="1400" b="1" dirty="0">
              <a:solidFill>
                <a:srgbClr val="C00000"/>
              </a:solidFill>
            </a:endParaRPr>
          </a:p>
        </p:txBody>
      </p:sp>
      <p:cxnSp>
        <p:nvCxnSpPr>
          <p:cNvPr id="61" name="Straight Arrow Connector 60"/>
          <p:cNvCxnSpPr>
            <a:stCxn id="81" idx="4"/>
            <a:endCxn id="78" idx="0"/>
          </p:cNvCxnSpPr>
          <p:nvPr/>
        </p:nvCxnSpPr>
        <p:spPr>
          <a:xfrm>
            <a:off x="1078844" y="4445499"/>
            <a:ext cx="8278" cy="64591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10056" y="2997127"/>
            <a:ext cx="746802" cy="1200329"/>
          </a:xfrm>
          <a:prstGeom prst="rect">
            <a:avLst/>
          </a:prstGeom>
          <a:noFill/>
        </p:spPr>
        <p:txBody>
          <a:bodyPr wrap="square" rtlCol="0">
            <a:spAutoFit/>
          </a:bodyPr>
          <a:lstStyle/>
          <a:p>
            <a:endParaRPr lang="en-US" dirty="0" smtClean="0"/>
          </a:p>
          <a:p>
            <a:endParaRPr lang="en-US" dirty="0"/>
          </a:p>
          <a:p>
            <a:r>
              <a:rPr lang="en-US" dirty="0" smtClean="0"/>
              <a:t>UDP</a:t>
            </a:r>
          </a:p>
          <a:p>
            <a:r>
              <a:rPr lang="en-US" dirty="0" smtClean="0"/>
              <a:t>I/F</a:t>
            </a:r>
          </a:p>
        </p:txBody>
      </p:sp>
      <p:cxnSp>
        <p:nvCxnSpPr>
          <p:cNvPr id="102" name="Straight Connector 101"/>
          <p:cNvCxnSpPr/>
          <p:nvPr/>
        </p:nvCxnSpPr>
        <p:spPr>
          <a:xfrm>
            <a:off x="6432836" y="2785337"/>
            <a:ext cx="0" cy="1983119"/>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181492" y="4850056"/>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280090" y="4484604"/>
            <a:ext cx="1630622" cy="584775"/>
          </a:xfrm>
          <a:prstGeom prst="rect">
            <a:avLst/>
          </a:prstGeom>
          <a:noFill/>
        </p:spPr>
        <p:txBody>
          <a:bodyPr wrap="square" rtlCol="0">
            <a:spAutoFit/>
          </a:bodyPr>
          <a:lstStyle/>
          <a:p>
            <a:r>
              <a:rPr lang="en-US" sz="1600" dirty="0" smtClean="0"/>
              <a:t>cFE Software Bus</a:t>
            </a:r>
            <a:endParaRPr lang="en-US" sz="1600" dirty="0"/>
          </a:p>
        </p:txBody>
      </p:sp>
      <p:sp>
        <p:nvSpPr>
          <p:cNvPr id="217" name="Title 3"/>
          <p:cNvSpPr>
            <a:spLocks noGrp="1"/>
          </p:cNvSpPr>
          <p:nvPr>
            <p:ph type="title"/>
          </p:nvPr>
        </p:nvSpPr>
        <p:spPr>
          <a:xfrm>
            <a:off x="453520" y="990600"/>
            <a:ext cx="7772400" cy="495736"/>
          </a:xfrm>
        </p:spPr>
        <p:txBody>
          <a:bodyPr/>
          <a:lstStyle/>
          <a:p>
            <a:r>
              <a:rPr lang="en-US" sz="2800" dirty="0" smtClean="0"/>
              <a:t>Iris Transponder Ethernet PIL I/F</a:t>
            </a:r>
            <a:endParaRPr lang="en-US" dirty="0"/>
          </a:p>
        </p:txBody>
      </p:sp>
      <p:sp>
        <p:nvSpPr>
          <p:cNvPr id="47" name="Rectangle 46"/>
          <p:cNvSpPr/>
          <p:nvPr/>
        </p:nvSpPr>
        <p:spPr>
          <a:xfrm>
            <a:off x="6948238" y="1281014"/>
            <a:ext cx="2022188" cy="46625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p:cNvSpPr txBox="1"/>
          <p:nvPr/>
        </p:nvSpPr>
        <p:spPr>
          <a:xfrm>
            <a:off x="5638800" y="1355987"/>
            <a:ext cx="1522758" cy="1200329"/>
          </a:xfrm>
          <a:prstGeom prst="rect">
            <a:avLst/>
          </a:prstGeom>
          <a:noFill/>
        </p:spPr>
        <p:txBody>
          <a:bodyPr wrap="square" rtlCol="0">
            <a:spAutoFit/>
          </a:bodyPr>
          <a:lstStyle/>
          <a:p>
            <a:endParaRPr lang="en-US" dirty="0"/>
          </a:p>
          <a:p>
            <a:r>
              <a:rPr lang="en-US" dirty="0" smtClean="0"/>
              <a:t>:</a:t>
            </a:r>
          </a:p>
          <a:p>
            <a:r>
              <a:rPr lang="en-US" dirty="0" smtClean="0"/>
              <a:t>Ethernet</a:t>
            </a:r>
          </a:p>
          <a:p>
            <a:endParaRPr lang="en-US" dirty="0" smtClean="0"/>
          </a:p>
        </p:txBody>
      </p:sp>
      <p:cxnSp>
        <p:nvCxnSpPr>
          <p:cNvPr id="62" name="Straight Arrow Connector 61"/>
          <p:cNvCxnSpPr>
            <a:stCxn id="69" idx="2"/>
            <a:endCxn id="57" idx="3"/>
          </p:cNvCxnSpPr>
          <p:nvPr/>
        </p:nvCxnSpPr>
        <p:spPr>
          <a:xfrm flipH="1">
            <a:off x="5225300" y="3276600"/>
            <a:ext cx="2111545" cy="84302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7151044" y="1501072"/>
            <a:ext cx="43977" cy="2618554"/>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103664" y="1770778"/>
            <a:ext cx="1630622" cy="830997"/>
          </a:xfrm>
          <a:prstGeom prst="rect">
            <a:avLst/>
          </a:prstGeom>
          <a:noFill/>
        </p:spPr>
        <p:txBody>
          <a:bodyPr wrap="square" rtlCol="0">
            <a:spAutoFit/>
          </a:bodyPr>
          <a:lstStyle/>
          <a:p>
            <a:r>
              <a:rPr lang="en-US" sz="1600" dirty="0" smtClean="0"/>
              <a:t>cFE </a:t>
            </a:r>
          </a:p>
          <a:p>
            <a:r>
              <a:rPr lang="en-US" sz="1600" dirty="0" smtClean="0"/>
              <a:t>Software </a:t>
            </a:r>
          </a:p>
          <a:p>
            <a:r>
              <a:rPr lang="en-US" sz="1600" dirty="0" smtClean="0"/>
              <a:t>Bus</a:t>
            </a:r>
            <a:endParaRPr lang="en-US" sz="1600" dirty="0"/>
          </a:p>
        </p:txBody>
      </p:sp>
      <p:sp>
        <p:nvSpPr>
          <p:cNvPr id="69" name="Oval 68"/>
          <p:cNvSpPr/>
          <p:nvPr/>
        </p:nvSpPr>
        <p:spPr bwMode="auto">
          <a:xfrm>
            <a:off x="7336845" y="2514600"/>
            <a:ext cx="1633581" cy="152400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Simulated</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Device(s)</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err="1" smtClean="0">
                <a:latin typeface="Times" charset="0"/>
              </a:rPr>
              <a:t>Comsim</a:t>
            </a:r>
            <a:r>
              <a:rPr lang="en-US" sz="1600" dirty="0" smtClean="0">
                <a:latin typeface="Times" charset="0"/>
              </a:rPr>
              <a:t>, </a:t>
            </a:r>
            <a:r>
              <a:rPr lang="en-US" sz="1600" dirty="0" err="1" smtClean="0">
                <a:latin typeface="Times" charset="0"/>
              </a:rPr>
              <a:t>to_sim</a:t>
            </a:r>
            <a:r>
              <a:rPr lang="en-US" sz="1600" dirty="0" smtClean="0">
                <a:latin typeface="Times" charset="0"/>
              </a:rPr>
              <a:t>, </a:t>
            </a:r>
            <a:r>
              <a:rPr lang="en-US" sz="1600" dirty="0" err="1" smtClean="0">
                <a:latin typeface="Times" charset="0"/>
              </a:rPr>
              <a:t>ci_sim</a:t>
            </a:r>
            <a:endParaRPr lang="en-US" sz="1600" dirty="0" smtClean="0">
              <a:latin typeface="Times" charset="0"/>
            </a:endParaRPr>
          </a:p>
        </p:txBody>
      </p:sp>
      <p:sp>
        <p:nvSpPr>
          <p:cNvPr id="76" name="TextBox 75"/>
          <p:cNvSpPr txBox="1"/>
          <p:nvPr/>
        </p:nvSpPr>
        <p:spPr>
          <a:xfrm>
            <a:off x="7284920" y="1286909"/>
            <a:ext cx="1672253" cy="369332"/>
          </a:xfrm>
          <a:prstGeom prst="rect">
            <a:avLst/>
          </a:prstGeom>
          <a:noFill/>
        </p:spPr>
        <p:txBody>
          <a:bodyPr wrap="none" rtlCol="0">
            <a:spAutoFit/>
          </a:bodyPr>
          <a:lstStyle/>
          <a:p>
            <a:r>
              <a:rPr lang="en-US" b="1" dirty="0" smtClean="0"/>
              <a:t>Sim Platform </a:t>
            </a:r>
            <a:endParaRPr lang="en-US" b="1" dirty="0"/>
          </a:p>
        </p:txBody>
      </p:sp>
      <p:sp>
        <p:nvSpPr>
          <p:cNvPr id="78" name="Oval 77"/>
          <p:cNvSpPr/>
          <p:nvPr/>
        </p:nvSpPr>
        <p:spPr bwMode="auto">
          <a:xfrm>
            <a:off x="523900" y="5091413"/>
            <a:ext cx="1126444" cy="107248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App(s)</a:t>
            </a:r>
          </a:p>
        </p:txBody>
      </p:sp>
      <p:sp>
        <p:nvSpPr>
          <p:cNvPr id="81" name="Oval 80"/>
          <p:cNvSpPr/>
          <p:nvPr/>
        </p:nvSpPr>
        <p:spPr bwMode="auto">
          <a:xfrm>
            <a:off x="507343" y="3286079"/>
            <a:ext cx="1143001" cy="115942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HWIO</a:t>
            </a:r>
            <a:r>
              <a:rPr kumimoji="0" lang="en-US" sz="1600" b="0" i="0" u="none" strike="noStrike" cap="none" normalizeH="0" dirty="0" smtClean="0">
                <a:ln>
                  <a:noFill/>
                </a:ln>
                <a:solidFill>
                  <a:schemeClr val="tx1"/>
                </a:solidFill>
                <a:effectLst/>
                <a:latin typeface="Times" charset="0"/>
              </a:rPr>
              <a:t> Apps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TO, CI, COMIO</a:t>
            </a:r>
            <a:endParaRPr kumimoji="0" lang="en-US" sz="1600" b="0" i="0" u="none" strike="noStrike" cap="none" normalizeH="0" dirty="0" smtClean="0">
              <a:ln>
                <a:noFill/>
              </a:ln>
              <a:solidFill>
                <a:schemeClr val="tx1"/>
              </a:solidFill>
              <a:effectLst/>
              <a:latin typeface="Times" charset="0"/>
            </a:endParaRPr>
          </a:p>
        </p:txBody>
      </p:sp>
      <p:cxnSp>
        <p:nvCxnSpPr>
          <p:cNvPr id="95" name="Straight Arrow Connector 94"/>
          <p:cNvCxnSpPr>
            <a:endCxn id="81" idx="0"/>
          </p:cNvCxnSpPr>
          <p:nvPr/>
        </p:nvCxnSpPr>
        <p:spPr>
          <a:xfrm>
            <a:off x="1070567" y="2708176"/>
            <a:ext cx="8277" cy="57790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71670" y="2757431"/>
            <a:ext cx="841296" cy="861774"/>
          </a:xfrm>
          <a:prstGeom prst="rect">
            <a:avLst/>
          </a:prstGeom>
          <a:noFill/>
        </p:spPr>
        <p:txBody>
          <a:bodyPr wrap="square" rtlCol="0">
            <a:spAutoFit/>
          </a:bodyPr>
          <a:lstStyle/>
          <a:p>
            <a:pPr algn="ctr"/>
            <a:r>
              <a:rPr lang="en-US" sz="1600" dirty="0" err="1" smtClean="0"/>
              <a:t>Posix</a:t>
            </a:r>
            <a:endParaRPr lang="en-US" sz="1600" dirty="0" smtClean="0"/>
          </a:p>
          <a:p>
            <a:pPr algn="ctr"/>
            <a:r>
              <a:rPr lang="en-US" sz="1600" dirty="0" smtClean="0"/>
              <a:t>I/O</a:t>
            </a:r>
          </a:p>
          <a:p>
            <a:endParaRPr lang="en-US" dirty="0" smtClean="0"/>
          </a:p>
        </p:txBody>
      </p:sp>
    </p:spTree>
    <p:extLst>
      <p:ext uri="{BB962C8B-B14F-4D97-AF65-F5344CB8AC3E}">
        <p14:creationId xmlns:p14="http://schemas.microsoft.com/office/powerpoint/2010/main" val="24374707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50143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47211" y="1656241"/>
            <a:ext cx="1915564" cy="484838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05052" y="6135297"/>
            <a:ext cx="2005677" cy="369332"/>
          </a:xfrm>
          <a:prstGeom prst="rect">
            <a:avLst/>
          </a:prstGeom>
          <a:noFill/>
        </p:spPr>
        <p:txBody>
          <a:bodyPr wrap="none" rtlCol="0">
            <a:spAutoFit/>
          </a:bodyPr>
          <a:lstStyle/>
          <a:p>
            <a:r>
              <a:rPr lang="en-US" b="1" dirty="0" smtClean="0"/>
              <a:t>NEXYS </a:t>
            </a:r>
            <a:r>
              <a:rPr lang="en-US" b="1" dirty="0" err="1" smtClean="0"/>
              <a:t>SoftCore</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63211" y="1442583"/>
            <a:ext cx="2954655" cy="369332"/>
          </a:xfrm>
          <a:prstGeom prst="rect">
            <a:avLst/>
          </a:prstGeom>
          <a:noFill/>
        </p:spPr>
        <p:txBody>
          <a:bodyPr wrap="none" rtlCol="0">
            <a:spAutoFit/>
          </a:bodyPr>
          <a:lstStyle/>
          <a:p>
            <a:r>
              <a:rPr lang="en-US" b="1" dirty="0" smtClean="0"/>
              <a:t>Emulated C&amp;DH Platform</a:t>
            </a:r>
            <a:endParaRPr lang="en-US" b="1" dirty="0"/>
          </a:p>
        </p:txBody>
      </p:sp>
      <p:cxnSp>
        <p:nvCxnSpPr>
          <p:cNvPr id="56" name="Straight Arrow Connector 55"/>
          <p:cNvCxnSpPr>
            <a:stCxn id="59" idx="3"/>
            <a:endCxn id="57" idx="1"/>
          </p:cNvCxnSpPr>
          <p:nvPr/>
        </p:nvCxnSpPr>
        <p:spPr>
          <a:xfrm>
            <a:off x="1672681" y="2241017"/>
            <a:ext cx="1811230" cy="1878609"/>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endParaRPr lang="en-US" b="1" dirty="0" smtClean="0"/>
          </a:p>
          <a:p>
            <a:pPr algn="ctr"/>
            <a:endParaRPr lang="en-US" b="1" dirty="0" smtClean="0"/>
          </a:p>
          <a:p>
            <a:pPr algn="ctr"/>
            <a:r>
              <a:rPr lang="en-US" b="1" dirty="0"/>
              <a:t>NEXYS4 System on Chip (SOC) </a:t>
            </a:r>
            <a:r>
              <a:rPr lang="en-US" b="1" dirty="0">
                <a:solidFill>
                  <a:srgbClr val="0070C0"/>
                </a:solidFill>
              </a:rPr>
              <a:t>UART</a:t>
            </a:r>
            <a:r>
              <a:rPr lang="en-US" b="1" dirty="0"/>
              <a:t> Interface</a:t>
            </a:r>
          </a:p>
          <a:p>
            <a:pPr algn="ctr"/>
            <a:endParaRPr lang="en-US" b="1" dirty="0"/>
          </a:p>
          <a:p>
            <a:pPr algn="ctr"/>
            <a:r>
              <a:rPr lang="en-US" b="1" dirty="0"/>
              <a:t>Serial data to/from </a:t>
            </a:r>
          </a:p>
          <a:p>
            <a:pPr algn="ctr"/>
            <a:r>
              <a:rPr lang="en-US" b="1" dirty="0"/>
              <a:t>External Devices</a:t>
            </a:r>
          </a:p>
          <a:p>
            <a:pPr algn="ctr"/>
            <a:endParaRPr lang="en-US" b="1" dirty="0"/>
          </a:p>
          <a:p>
            <a:pPr algn="ctr"/>
            <a:r>
              <a:rPr lang="en-US" b="1" dirty="0"/>
              <a:t>Not for flight</a:t>
            </a:r>
          </a:p>
        </p:txBody>
      </p:sp>
      <p:sp>
        <p:nvSpPr>
          <p:cNvPr id="59" name="TextBox 58"/>
          <p:cNvSpPr txBox="1"/>
          <p:nvPr/>
        </p:nvSpPr>
        <p:spPr>
          <a:xfrm>
            <a:off x="270660" y="1656241"/>
            <a:ext cx="1402021" cy="1169551"/>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POSIX I/O </a:t>
            </a:r>
            <a:r>
              <a:rPr lang="en-US" sz="1400" b="1" dirty="0" smtClean="0">
                <a:solidFill>
                  <a:srgbClr val="0070C0"/>
                </a:solidFill>
              </a:rPr>
              <a:t>RS422/SLP </a:t>
            </a:r>
            <a:r>
              <a:rPr lang="en-US" sz="1400" b="1" dirty="0" smtClean="0">
                <a:solidFill>
                  <a:srgbClr val="C00000"/>
                </a:solidFill>
              </a:rPr>
              <a:t>Driver Device:</a:t>
            </a:r>
          </a:p>
          <a:p>
            <a:r>
              <a:rPr lang="en-US" sz="1400" b="1" dirty="0" smtClean="0">
                <a:solidFill>
                  <a:srgbClr val="C00000"/>
                </a:solidFill>
              </a:rPr>
              <a:t>/downlink, /uplink</a:t>
            </a:r>
            <a:endParaRPr lang="en-US" sz="1400" b="1" dirty="0">
              <a:solidFill>
                <a:srgbClr val="C00000"/>
              </a:solidFill>
            </a:endParaRPr>
          </a:p>
        </p:txBody>
      </p:sp>
      <p:cxnSp>
        <p:nvCxnSpPr>
          <p:cNvPr id="61" name="Straight Arrow Connector 60"/>
          <p:cNvCxnSpPr>
            <a:stCxn id="81" idx="4"/>
            <a:endCxn id="78" idx="0"/>
          </p:cNvCxnSpPr>
          <p:nvPr/>
        </p:nvCxnSpPr>
        <p:spPr>
          <a:xfrm>
            <a:off x="1078844" y="4445499"/>
            <a:ext cx="8278" cy="64591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404714" y="2024662"/>
            <a:ext cx="0" cy="2156592"/>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181492" y="4850056"/>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280090" y="4484604"/>
            <a:ext cx="1630622" cy="584775"/>
          </a:xfrm>
          <a:prstGeom prst="rect">
            <a:avLst/>
          </a:prstGeom>
          <a:noFill/>
        </p:spPr>
        <p:txBody>
          <a:bodyPr wrap="square" rtlCol="0">
            <a:spAutoFit/>
          </a:bodyPr>
          <a:lstStyle/>
          <a:p>
            <a:r>
              <a:rPr lang="en-US" sz="1600" dirty="0" smtClean="0"/>
              <a:t>cFE Software Bus</a:t>
            </a:r>
            <a:endParaRPr lang="en-US" sz="1600" dirty="0"/>
          </a:p>
        </p:txBody>
      </p:sp>
      <p:sp>
        <p:nvSpPr>
          <p:cNvPr id="217" name="Title 3"/>
          <p:cNvSpPr>
            <a:spLocks noGrp="1"/>
          </p:cNvSpPr>
          <p:nvPr>
            <p:ph type="title"/>
          </p:nvPr>
        </p:nvSpPr>
        <p:spPr>
          <a:xfrm>
            <a:off x="453520" y="990600"/>
            <a:ext cx="7772400" cy="495736"/>
          </a:xfrm>
        </p:spPr>
        <p:txBody>
          <a:bodyPr/>
          <a:lstStyle/>
          <a:p>
            <a:r>
              <a:rPr lang="en-US" sz="2800" dirty="0" smtClean="0"/>
              <a:t>RS422 Tlm/Cmd I&amp;T Configuration</a:t>
            </a:r>
            <a:endParaRPr lang="en-US" dirty="0"/>
          </a:p>
        </p:txBody>
      </p:sp>
      <p:sp>
        <p:nvSpPr>
          <p:cNvPr id="47" name="Rectangle 46"/>
          <p:cNvSpPr/>
          <p:nvPr/>
        </p:nvSpPr>
        <p:spPr>
          <a:xfrm>
            <a:off x="6948238" y="1281014"/>
            <a:ext cx="2022188" cy="4662586"/>
          </a:xfrm>
          <a:prstGeom prst="rect">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p:cNvSpPr txBox="1"/>
          <p:nvPr/>
        </p:nvSpPr>
        <p:spPr>
          <a:xfrm>
            <a:off x="5643335" y="1640852"/>
            <a:ext cx="1522758" cy="1200329"/>
          </a:xfrm>
          <a:prstGeom prst="rect">
            <a:avLst/>
          </a:prstGeom>
          <a:noFill/>
        </p:spPr>
        <p:txBody>
          <a:bodyPr wrap="square" rtlCol="0">
            <a:spAutoFit/>
          </a:bodyPr>
          <a:lstStyle/>
          <a:p>
            <a:endParaRPr lang="en-US" dirty="0"/>
          </a:p>
          <a:p>
            <a:r>
              <a:rPr lang="en-US" dirty="0" smtClean="0"/>
              <a:t>:</a:t>
            </a:r>
          </a:p>
          <a:p>
            <a:r>
              <a:rPr lang="en-US" dirty="0" smtClean="0">
                <a:solidFill>
                  <a:srgbClr val="0070C0"/>
                </a:solidFill>
              </a:rPr>
              <a:t>RS422</a:t>
            </a:r>
          </a:p>
          <a:p>
            <a:endParaRPr lang="en-US" dirty="0" smtClean="0"/>
          </a:p>
        </p:txBody>
      </p:sp>
      <p:cxnSp>
        <p:nvCxnSpPr>
          <p:cNvPr id="62" name="Straight Arrow Connector 61"/>
          <p:cNvCxnSpPr>
            <a:stCxn id="69" idx="2"/>
            <a:endCxn id="57" idx="3"/>
          </p:cNvCxnSpPr>
          <p:nvPr/>
        </p:nvCxnSpPr>
        <p:spPr>
          <a:xfrm flipH="1">
            <a:off x="5225300" y="2640755"/>
            <a:ext cx="1842041" cy="1478871"/>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Oval 68"/>
          <p:cNvSpPr/>
          <p:nvPr/>
        </p:nvSpPr>
        <p:spPr bwMode="auto">
          <a:xfrm>
            <a:off x="7067341" y="1995431"/>
            <a:ext cx="1633581" cy="1290648"/>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RS422</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SLP</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Adapter</a:t>
            </a:r>
          </a:p>
        </p:txBody>
      </p:sp>
      <p:sp>
        <p:nvSpPr>
          <p:cNvPr id="76" name="TextBox 75"/>
          <p:cNvSpPr txBox="1"/>
          <p:nvPr/>
        </p:nvSpPr>
        <p:spPr>
          <a:xfrm>
            <a:off x="7067341" y="1304083"/>
            <a:ext cx="1903085" cy="646331"/>
          </a:xfrm>
          <a:prstGeom prst="rect">
            <a:avLst/>
          </a:prstGeom>
          <a:noFill/>
        </p:spPr>
        <p:txBody>
          <a:bodyPr wrap="none" rtlCol="0">
            <a:spAutoFit/>
          </a:bodyPr>
          <a:lstStyle/>
          <a:p>
            <a:r>
              <a:rPr lang="en-US" b="1" dirty="0" smtClean="0"/>
              <a:t>Ground System</a:t>
            </a:r>
          </a:p>
          <a:p>
            <a:r>
              <a:rPr lang="en-US" b="1" dirty="0" smtClean="0"/>
              <a:t>Workstation</a:t>
            </a:r>
            <a:endParaRPr lang="en-US" b="1" dirty="0"/>
          </a:p>
        </p:txBody>
      </p:sp>
      <p:sp>
        <p:nvSpPr>
          <p:cNvPr id="78" name="Oval 77"/>
          <p:cNvSpPr/>
          <p:nvPr/>
        </p:nvSpPr>
        <p:spPr bwMode="auto">
          <a:xfrm>
            <a:off x="523900" y="5091413"/>
            <a:ext cx="1126444" cy="107248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App(s)</a:t>
            </a:r>
          </a:p>
        </p:txBody>
      </p:sp>
      <p:sp>
        <p:nvSpPr>
          <p:cNvPr id="81" name="Oval 80"/>
          <p:cNvSpPr/>
          <p:nvPr/>
        </p:nvSpPr>
        <p:spPr bwMode="auto">
          <a:xfrm>
            <a:off x="507343" y="3286079"/>
            <a:ext cx="1143001" cy="115942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HWIO</a:t>
            </a:r>
            <a:r>
              <a:rPr kumimoji="0" lang="en-US" sz="1600" b="0" i="0" u="none" strike="noStrike" cap="none" normalizeH="0" dirty="0" smtClean="0">
                <a:ln>
                  <a:noFill/>
                </a:ln>
                <a:solidFill>
                  <a:schemeClr val="tx1"/>
                </a:solidFill>
                <a:effectLst/>
                <a:latin typeface="Times" charset="0"/>
              </a:rPr>
              <a:t> Apps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TO, CI</a:t>
            </a:r>
            <a:endParaRPr kumimoji="0" lang="en-US" sz="1600" b="0" i="0" u="none" strike="noStrike" cap="none" normalizeH="0" dirty="0" smtClean="0">
              <a:ln>
                <a:noFill/>
              </a:ln>
              <a:solidFill>
                <a:schemeClr val="tx1"/>
              </a:solidFill>
              <a:effectLst/>
              <a:latin typeface="Times" charset="0"/>
            </a:endParaRPr>
          </a:p>
        </p:txBody>
      </p:sp>
      <p:cxnSp>
        <p:nvCxnSpPr>
          <p:cNvPr id="95" name="Straight Arrow Connector 94"/>
          <p:cNvCxnSpPr>
            <a:endCxn id="81" idx="0"/>
          </p:cNvCxnSpPr>
          <p:nvPr/>
        </p:nvCxnSpPr>
        <p:spPr>
          <a:xfrm>
            <a:off x="1070567" y="2708176"/>
            <a:ext cx="8277" cy="57790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71670" y="2757431"/>
            <a:ext cx="841296" cy="861774"/>
          </a:xfrm>
          <a:prstGeom prst="rect">
            <a:avLst/>
          </a:prstGeom>
          <a:noFill/>
        </p:spPr>
        <p:txBody>
          <a:bodyPr wrap="square" rtlCol="0">
            <a:spAutoFit/>
          </a:bodyPr>
          <a:lstStyle/>
          <a:p>
            <a:pPr algn="ctr"/>
            <a:r>
              <a:rPr lang="en-US" sz="1600" dirty="0" err="1" smtClean="0"/>
              <a:t>Posix</a:t>
            </a:r>
            <a:endParaRPr lang="en-US" sz="1600" dirty="0" smtClean="0"/>
          </a:p>
          <a:p>
            <a:pPr algn="ctr"/>
            <a:r>
              <a:rPr lang="en-US" sz="1600" dirty="0" smtClean="0"/>
              <a:t>I/O</a:t>
            </a:r>
          </a:p>
          <a:p>
            <a:endParaRPr lang="en-US" dirty="0" smtClean="0"/>
          </a:p>
        </p:txBody>
      </p:sp>
      <p:sp>
        <p:nvSpPr>
          <p:cNvPr id="27" name="TextBox 26"/>
          <p:cNvSpPr txBox="1"/>
          <p:nvPr/>
        </p:nvSpPr>
        <p:spPr>
          <a:xfrm>
            <a:off x="2142732" y="1878172"/>
            <a:ext cx="1522758" cy="923330"/>
          </a:xfrm>
          <a:prstGeom prst="rect">
            <a:avLst/>
          </a:prstGeom>
          <a:noFill/>
        </p:spPr>
        <p:txBody>
          <a:bodyPr wrap="square" rtlCol="0">
            <a:spAutoFit/>
          </a:bodyPr>
          <a:lstStyle/>
          <a:p>
            <a:r>
              <a:rPr lang="en-US" dirty="0" smtClean="0"/>
              <a:t>Memory</a:t>
            </a:r>
          </a:p>
          <a:p>
            <a:r>
              <a:rPr lang="en-US" dirty="0" smtClean="0"/>
              <a:t>Mapped</a:t>
            </a:r>
          </a:p>
          <a:p>
            <a:r>
              <a:rPr lang="en-US" dirty="0" smtClean="0"/>
              <a:t>Interface</a:t>
            </a:r>
            <a:endParaRPr lang="en-US" dirty="0"/>
          </a:p>
        </p:txBody>
      </p:sp>
      <p:sp>
        <p:nvSpPr>
          <p:cNvPr id="42" name="TextBox 41"/>
          <p:cNvSpPr txBox="1"/>
          <p:nvPr/>
        </p:nvSpPr>
        <p:spPr>
          <a:xfrm>
            <a:off x="7183121" y="3996642"/>
            <a:ext cx="1402021" cy="738664"/>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Ground Software</a:t>
            </a:r>
          </a:p>
          <a:p>
            <a:r>
              <a:rPr lang="en-US" sz="1400" b="1" dirty="0" smtClean="0">
                <a:solidFill>
                  <a:srgbClr val="C00000"/>
                </a:solidFill>
              </a:rPr>
              <a:t>(ITOS)</a:t>
            </a:r>
            <a:endParaRPr lang="en-US" sz="1400" b="1" dirty="0">
              <a:solidFill>
                <a:srgbClr val="C00000"/>
              </a:solidFill>
            </a:endParaRPr>
          </a:p>
        </p:txBody>
      </p:sp>
      <p:cxnSp>
        <p:nvCxnSpPr>
          <p:cNvPr id="43" name="Straight Arrow Connector 42"/>
          <p:cNvCxnSpPr>
            <a:stCxn id="69" idx="4"/>
            <a:endCxn id="42" idx="0"/>
          </p:cNvCxnSpPr>
          <p:nvPr/>
        </p:nvCxnSpPr>
        <p:spPr>
          <a:xfrm>
            <a:off x="7884132" y="3286079"/>
            <a:ext cx="0" cy="71056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7186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50143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47211" y="1656241"/>
            <a:ext cx="1915564" cy="484838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05052" y="6135297"/>
            <a:ext cx="2005677" cy="369332"/>
          </a:xfrm>
          <a:prstGeom prst="rect">
            <a:avLst/>
          </a:prstGeom>
          <a:noFill/>
        </p:spPr>
        <p:txBody>
          <a:bodyPr wrap="none" rtlCol="0">
            <a:spAutoFit/>
          </a:bodyPr>
          <a:lstStyle/>
          <a:p>
            <a:r>
              <a:rPr lang="en-US" b="1" dirty="0" smtClean="0"/>
              <a:t>NEXYS </a:t>
            </a:r>
            <a:r>
              <a:rPr lang="en-US" b="1" dirty="0" err="1" smtClean="0"/>
              <a:t>SoftCore</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63211" y="1442583"/>
            <a:ext cx="2954655" cy="369332"/>
          </a:xfrm>
          <a:prstGeom prst="rect">
            <a:avLst/>
          </a:prstGeom>
          <a:noFill/>
        </p:spPr>
        <p:txBody>
          <a:bodyPr wrap="none" rtlCol="0">
            <a:spAutoFit/>
          </a:bodyPr>
          <a:lstStyle/>
          <a:p>
            <a:r>
              <a:rPr lang="en-US" b="1" dirty="0" smtClean="0"/>
              <a:t>Emulated C&amp;DH Platform</a:t>
            </a:r>
            <a:endParaRPr lang="en-US" b="1" dirty="0"/>
          </a:p>
        </p:txBody>
      </p:sp>
      <p:cxnSp>
        <p:nvCxnSpPr>
          <p:cNvPr id="56" name="Straight Arrow Connector 55"/>
          <p:cNvCxnSpPr>
            <a:stCxn id="59" idx="3"/>
            <a:endCxn id="57" idx="1"/>
          </p:cNvCxnSpPr>
          <p:nvPr/>
        </p:nvCxnSpPr>
        <p:spPr>
          <a:xfrm>
            <a:off x="1672681" y="2348739"/>
            <a:ext cx="1811230" cy="177088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endParaRPr lang="en-US" b="1" dirty="0" smtClean="0"/>
          </a:p>
          <a:p>
            <a:pPr algn="ctr"/>
            <a:endParaRPr lang="en-US" b="1" dirty="0"/>
          </a:p>
          <a:p>
            <a:pPr algn="ctr"/>
            <a:r>
              <a:rPr lang="en-US" b="1" dirty="0" smtClean="0"/>
              <a:t>NEXYS</a:t>
            </a:r>
          </a:p>
          <a:p>
            <a:pPr algn="ctr"/>
            <a:r>
              <a:rPr lang="en-US" b="1" dirty="0" smtClean="0"/>
              <a:t>non-flight</a:t>
            </a:r>
          </a:p>
          <a:p>
            <a:pPr algn="ctr"/>
            <a:r>
              <a:rPr lang="en-US" b="1" dirty="0" smtClean="0"/>
              <a:t>SPI H/W</a:t>
            </a:r>
            <a:endParaRPr lang="en-US" b="1" dirty="0"/>
          </a:p>
          <a:p>
            <a:pPr algn="ctr"/>
            <a:endParaRPr lang="en-US" b="1" dirty="0"/>
          </a:p>
          <a:p>
            <a:pPr algn="ctr"/>
            <a:r>
              <a:rPr lang="en-US" b="1" dirty="0" smtClean="0">
                <a:solidFill>
                  <a:srgbClr val="0070C0"/>
                </a:solidFill>
              </a:rPr>
              <a:t>SPI </a:t>
            </a:r>
            <a:r>
              <a:rPr lang="en-US" b="1" dirty="0" smtClean="0"/>
              <a:t>Packets </a:t>
            </a:r>
            <a:r>
              <a:rPr lang="en-US" b="1" dirty="0"/>
              <a:t>to/from </a:t>
            </a:r>
            <a:r>
              <a:rPr lang="en-US" b="1" dirty="0" smtClean="0"/>
              <a:t>External Hardware</a:t>
            </a:r>
            <a:endParaRPr lang="en-US" b="1" dirty="0"/>
          </a:p>
        </p:txBody>
      </p:sp>
      <p:sp>
        <p:nvSpPr>
          <p:cNvPr id="59" name="TextBox 58"/>
          <p:cNvSpPr txBox="1"/>
          <p:nvPr/>
        </p:nvSpPr>
        <p:spPr>
          <a:xfrm>
            <a:off x="270660" y="1656241"/>
            <a:ext cx="1402021" cy="1384995"/>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POSIX I/O UDP Driver Device:</a:t>
            </a:r>
          </a:p>
          <a:p>
            <a:r>
              <a:rPr lang="en-US" sz="1400" b="1" dirty="0" smtClean="0">
                <a:solidFill>
                  <a:srgbClr val="C00000"/>
                </a:solidFill>
              </a:rPr>
              <a:t>/downlink, /uplink, /</a:t>
            </a:r>
            <a:r>
              <a:rPr lang="en-US" sz="1400" b="1" dirty="0" err="1" smtClean="0">
                <a:solidFill>
                  <a:srgbClr val="C00000"/>
                </a:solidFill>
              </a:rPr>
              <a:t>comio</a:t>
            </a:r>
            <a:endParaRPr lang="en-US" sz="1400" b="1" dirty="0">
              <a:solidFill>
                <a:srgbClr val="C00000"/>
              </a:solidFill>
            </a:endParaRPr>
          </a:p>
        </p:txBody>
      </p:sp>
      <p:cxnSp>
        <p:nvCxnSpPr>
          <p:cNvPr id="61" name="Straight Arrow Connector 60"/>
          <p:cNvCxnSpPr>
            <a:stCxn id="81" idx="4"/>
            <a:endCxn id="78" idx="0"/>
          </p:cNvCxnSpPr>
          <p:nvPr/>
        </p:nvCxnSpPr>
        <p:spPr>
          <a:xfrm>
            <a:off x="1078844" y="4445499"/>
            <a:ext cx="8278" cy="64591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10056" y="2997127"/>
            <a:ext cx="746802" cy="1477328"/>
          </a:xfrm>
          <a:prstGeom prst="rect">
            <a:avLst/>
          </a:prstGeom>
          <a:noFill/>
        </p:spPr>
        <p:txBody>
          <a:bodyPr wrap="square" rtlCol="0">
            <a:spAutoFit/>
          </a:bodyPr>
          <a:lstStyle/>
          <a:p>
            <a:endParaRPr lang="en-US" dirty="0" smtClean="0"/>
          </a:p>
          <a:p>
            <a:endParaRPr lang="en-US" dirty="0"/>
          </a:p>
          <a:p>
            <a:r>
              <a:rPr lang="en-US" dirty="0" smtClean="0"/>
              <a:t>SPI</a:t>
            </a:r>
          </a:p>
          <a:p>
            <a:endParaRPr lang="en-US" dirty="0" smtClean="0"/>
          </a:p>
          <a:p>
            <a:endParaRPr lang="en-US" dirty="0" smtClean="0"/>
          </a:p>
        </p:txBody>
      </p:sp>
      <p:sp>
        <p:nvSpPr>
          <p:cNvPr id="70" name="Oval 69"/>
          <p:cNvSpPr/>
          <p:nvPr/>
        </p:nvSpPr>
        <p:spPr bwMode="auto">
          <a:xfrm>
            <a:off x="6753016" y="2994892"/>
            <a:ext cx="2209800" cy="234438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Iris Virtual H/W</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FPGA on ML605</a:t>
            </a:r>
            <a:endParaRPr kumimoji="0" lang="en-US" sz="2000" b="0" i="0" u="none" strike="noStrike" cap="none" normalizeH="0" baseline="0" dirty="0" smtClean="0">
              <a:ln>
                <a:noFill/>
              </a:ln>
              <a:solidFill>
                <a:schemeClr val="tx1"/>
              </a:solidFill>
              <a:effectLst/>
              <a:latin typeface="Times"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From vendor</a:t>
            </a:r>
            <a:endParaRPr kumimoji="0" lang="en-US" sz="2000" b="0" i="0" u="none" strike="noStrike" cap="none" normalizeH="0" baseline="0" dirty="0" smtClean="0">
              <a:ln>
                <a:noFill/>
              </a:ln>
              <a:solidFill>
                <a:schemeClr val="tx1"/>
              </a:solidFill>
              <a:effectLst/>
              <a:latin typeface="Times" charset="0"/>
            </a:endParaRPr>
          </a:p>
        </p:txBody>
      </p:sp>
      <p:cxnSp>
        <p:nvCxnSpPr>
          <p:cNvPr id="71" name="Straight Arrow Connector 70"/>
          <p:cNvCxnSpPr>
            <a:stCxn id="70" idx="2"/>
            <a:endCxn id="57" idx="3"/>
          </p:cNvCxnSpPr>
          <p:nvPr/>
        </p:nvCxnSpPr>
        <p:spPr>
          <a:xfrm flipH="1" flipV="1">
            <a:off x="5225300" y="4119626"/>
            <a:ext cx="1527716" cy="4745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991638" y="2590800"/>
            <a:ext cx="50012" cy="3124200"/>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5991637" y="4363665"/>
            <a:ext cx="1522758" cy="646331"/>
          </a:xfrm>
          <a:prstGeom prst="rect">
            <a:avLst/>
          </a:prstGeom>
          <a:noFill/>
        </p:spPr>
        <p:txBody>
          <a:bodyPr wrap="square" rtlCol="0">
            <a:spAutoFit/>
          </a:bodyPr>
          <a:lstStyle/>
          <a:p>
            <a:r>
              <a:rPr lang="en-US" dirty="0" smtClean="0"/>
              <a:t>SPI</a:t>
            </a:r>
          </a:p>
          <a:p>
            <a:endParaRPr lang="en-US" dirty="0" smtClean="0"/>
          </a:p>
        </p:txBody>
      </p:sp>
      <p:cxnSp>
        <p:nvCxnSpPr>
          <p:cNvPr id="157" name="Straight Connector 156"/>
          <p:cNvCxnSpPr/>
          <p:nvPr/>
        </p:nvCxnSpPr>
        <p:spPr>
          <a:xfrm flipH="1">
            <a:off x="181492" y="4850056"/>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280090" y="4484604"/>
            <a:ext cx="1630622" cy="584775"/>
          </a:xfrm>
          <a:prstGeom prst="rect">
            <a:avLst/>
          </a:prstGeom>
          <a:noFill/>
        </p:spPr>
        <p:txBody>
          <a:bodyPr wrap="square" rtlCol="0">
            <a:spAutoFit/>
          </a:bodyPr>
          <a:lstStyle/>
          <a:p>
            <a:r>
              <a:rPr lang="en-US" sz="1600" dirty="0" smtClean="0"/>
              <a:t>cFE Software Bus</a:t>
            </a:r>
            <a:endParaRPr lang="en-US" sz="1600" dirty="0"/>
          </a:p>
        </p:txBody>
      </p:sp>
      <p:sp>
        <p:nvSpPr>
          <p:cNvPr id="217" name="Title 3"/>
          <p:cNvSpPr>
            <a:spLocks noGrp="1"/>
          </p:cNvSpPr>
          <p:nvPr>
            <p:ph type="title"/>
          </p:nvPr>
        </p:nvSpPr>
        <p:spPr>
          <a:xfrm>
            <a:off x="453520" y="990600"/>
            <a:ext cx="7772400" cy="495736"/>
          </a:xfrm>
        </p:spPr>
        <p:txBody>
          <a:bodyPr/>
          <a:lstStyle/>
          <a:p>
            <a:r>
              <a:rPr lang="en-US" sz="2800" dirty="0" smtClean="0"/>
              <a:t>Iris Transponder SPI I/F to Emulated Iris H/W</a:t>
            </a:r>
            <a:endParaRPr lang="en-US" dirty="0"/>
          </a:p>
        </p:txBody>
      </p:sp>
      <p:sp>
        <p:nvSpPr>
          <p:cNvPr id="78" name="Oval 77"/>
          <p:cNvSpPr/>
          <p:nvPr/>
        </p:nvSpPr>
        <p:spPr bwMode="auto">
          <a:xfrm>
            <a:off x="523900" y="5091413"/>
            <a:ext cx="1126444" cy="107248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App(s)</a:t>
            </a:r>
          </a:p>
        </p:txBody>
      </p:sp>
      <p:sp>
        <p:nvSpPr>
          <p:cNvPr id="81" name="Oval 80"/>
          <p:cNvSpPr/>
          <p:nvPr/>
        </p:nvSpPr>
        <p:spPr bwMode="auto">
          <a:xfrm>
            <a:off x="507343" y="3286079"/>
            <a:ext cx="1143001" cy="115942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HWIO</a:t>
            </a:r>
            <a:r>
              <a:rPr kumimoji="0" lang="en-US" sz="1600" b="0" i="0" u="none" strike="noStrike" cap="none" normalizeH="0" dirty="0" smtClean="0">
                <a:ln>
                  <a:noFill/>
                </a:ln>
                <a:solidFill>
                  <a:schemeClr val="tx1"/>
                </a:solidFill>
                <a:effectLst/>
                <a:latin typeface="Times" charset="0"/>
              </a:rPr>
              <a:t> Apps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TO, CI, COMIO</a:t>
            </a:r>
            <a:endParaRPr kumimoji="0" lang="en-US" sz="1600" b="0" i="0" u="none" strike="noStrike" cap="none" normalizeH="0" dirty="0" smtClean="0">
              <a:ln>
                <a:noFill/>
              </a:ln>
              <a:solidFill>
                <a:schemeClr val="tx1"/>
              </a:solidFill>
              <a:effectLst/>
              <a:latin typeface="Times" charset="0"/>
            </a:endParaRPr>
          </a:p>
        </p:txBody>
      </p:sp>
      <p:cxnSp>
        <p:nvCxnSpPr>
          <p:cNvPr id="95" name="Straight Arrow Connector 94"/>
          <p:cNvCxnSpPr>
            <a:endCxn id="81" idx="0"/>
          </p:cNvCxnSpPr>
          <p:nvPr/>
        </p:nvCxnSpPr>
        <p:spPr>
          <a:xfrm>
            <a:off x="1070567" y="2708176"/>
            <a:ext cx="8277" cy="57790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71670" y="2757431"/>
            <a:ext cx="841296" cy="861774"/>
          </a:xfrm>
          <a:prstGeom prst="rect">
            <a:avLst/>
          </a:prstGeom>
          <a:noFill/>
        </p:spPr>
        <p:txBody>
          <a:bodyPr wrap="square" rtlCol="0">
            <a:spAutoFit/>
          </a:bodyPr>
          <a:lstStyle/>
          <a:p>
            <a:pPr algn="ctr"/>
            <a:r>
              <a:rPr lang="en-US" sz="1600" dirty="0" err="1" smtClean="0"/>
              <a:t>Posix</a:t>
            </a:r>
            <a:endParaRPr lang="en-US" sz="1600" dirty="0" smtClean="0"/>
          </a:p>
          <a:p>
            <a:pPr algn="ctr"/>
            <a:r>
              <a:rPr lang="en-US" sz="1600" dirty="0" smtClean="0"/>
              <a:t>I/O</a:t>
            </a:r>
          </a:p>
          <a:p>
            <a:endParaRPr lang="en-US" dirty="0" smtClean="0"/>
          </a:p>
        </p:txBody>
      </p:sp>
    </p:spTree>
    <p:extLst>
      <p:ext uri="{BB962C8B-B14F-4D97-AF65-F5344CB8AC3E}">
        <p14:creationId xmlns:p14="http://schemas.microsoft.com/office/powerpoint/2010/main" val="36885656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50143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47211" y="1656241"/>
            <a:ext cx="1915564" cy="484838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05052" y="6135297"/>
            <a:ext cx="1415772" cy="369332"/>
          </a:xfrm>
          <a:prstGeom prst="rect">
            <a:avLst/>
          </a:prstGeom>
          <a:noFill/>
        </p:spPr>
        <p:txBody>
          <a:bodyPr wrap="none" rtlCol="0">
            <a:spAutoFit/>
          </a:bodyPr>
          <a:lstStyle/>
          <a:p>
            <a:r>
              <a:rPr lang="en-US" b="1" dirty="0" smtClean="0"/>
              <a:t>Leon2 SBC</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163211" y="1442583"/>
            <a:ext cx="1915909" cy="369332"/>
          </a:xfrm>
          <a:prstGeom prst="rect">
            <a:avLst/>
          </a:prstGeom>
          <a:noFill/>
        </p:spPr>
        <p:txBody>
          <a:bodyPr wrap="none" rtlCol="0">
            <a:spAutoFit/>
          </a:bodyPr>
          <a:lstStyle/>
          <a:p>
            <a:r>
              <a:rPr lang="en-US" b="1" dirty="0" smtClean="0"/>
              <a:t>C&amp;DH Platform</a:t>
            </a:r>
            <a:endParaRPr lang="en-US" b="1" dirty="0"/>
          </a:p>
        </p:txBody>
      </p:sp>
      <p:cxnSp>
        <p:nvCxnSpPr>
          <p:cNvPr id="56" name="Straight Arrow Connector 55"/>
          <p:cNvCxnSpPr>
            <a:stCxn id="59" idx="3"/>
            <a:endCxn id="57" idx="1"/>
          </p:cNvCxnSpPr>
          <p:nvPr/>
        </p:nvCxnSpPr>
        <p:spPr>
          <a:xfrm>
            <a:off x="1672681" y="2348739"/>
            <a:ext cx="1811230" cy="177088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endParaRPr lang="en-US" b="1" dirty="0" smtClean="0"/>
          </a:p>
          <a:p>
            <a:pPr algn="ctr"/>
            <a:endParaRPr lang="en-US" b="1" dirty="0"/>
          </a:p>
          <a:p>
            <a:pPr algn="ctr"/>
            <a:r>
              <a:rPr lang="en-US" b="1" dirty="0" smtClean="0"/>
              <a:t>LEON2</a:t>
            </a:r>
          </a:p>
          <a:p>
            <a:pPr algn="ctr"/>
            <a:r>
              <a:rPr lang="en-US" b="1" dirty="0" smtClean="0"/>
              <a:t>Flight</a:t>
            </a:r>
          </a:p>
          <a:p>
            <a:pPr algn="ctr"/>
            <a:r>
              <a:rPr lang="en-US" b="1" dirty="0" smtClean="0"/>
              <a:t>SPI H/W</a:t>
            </a:r>
            <a:endParaRPr lang="en-US" b="1" dirty="0"/>
          </a:p>
          <a:p>
            <a:pPr algn="ctr"/>
            <a:endParaRPr lang="en-US" b="1" dirty="0"/>
          </a:p>
          <a:p>
            <a:pPr algn="ctr"/>
            <a:r>
              <a:rPr lang="en-US" b="1" dirty="0" smtClean="0">
                <a:solidFill>
                  <a:srgbClr val="0070C0"/>
                </a:solidFill>
              </a:rPr>
              <a:t>SPI </a:t>
            </a:r>
            <a:r>
              <a:rPr lang="en-US" b="1" dirty="0" smtClean="0"/>
              <a:t>Packets </a:t>
            </a:r>
            <a:r>
              <a:rPr lang="en-US" b="1" dirty="0"/>
              <a:t>to/from </a:t>
            </a:r>
            <a:r>
              <a:rPr lang="en-US" b="1" dirty="0" smtClean="0"/>
              <a:t>External Hardware</a:t>
            </a:r>
            <a:endParaRPr lang="en-US" b="1" dirty="0"/>
          </a:p>
        </p:txBody>
      </p:sp>
      <p:sp>
        <p:nvSpPr>
          <p:cNvPr id="59" name="TextBox 58"/>
          <p:cNvSpPr txBox="1"/>
          <p:nvPr/>
        </p:nvSpPr>
        <p:spPr>
          <a:xfrm>
            <a:off x="270660" y="1656241"/>
            <a:ext cx="1402021" cy="1384995"/>
          </a:xfrm>
          <a:prstGeom prst="rect">
            <a:avLst/>
          </a:prstGeom>
          <a:solidFill>
            <a:schemeClr val="accent4">
              <a:lumMod val="20000"/>
              <a:lumOff val="80000"/>
            </a:schemeClr>
          </a:solidFill>
          <a:ln>
            <a:solidFill>
              <a:schemeClr val="tx1"/>
            </a:solidFill>
          </a:ln>
        </p:spPr>
        <p:txBody>
          <a:bodyPr wrap="square" rtlCol="0">
            <a:spAutoFit/>
          </a:bodyPr>
          <a:lstStyle/>
          <a:p>
            <a:r>
              <a:rPr lang="en-US" sz="1400" b="1" dirty="0" smtClean="0">
                <a:solidFill>
                  <a:srgbClr val="C00000"/>
                </a:solidFill>
              </a:rPr>
              <a:t>POSIX I/O UDP Driver Device:</a:t>
            </a:r>
          </a:p>
          <a:p>
            <a:r>
              <a:rPr lang="en-US" sz="1400" b="1" dirty="0" smtClean="0">
                <a:solidFill>
                  <a:srgbClr val="C00000"/>
                </a:solidFill>
              </a:rPr>
              <a:t>/downlink, /uplink, /</a:t>
            </a:r>
            <a:r>
              <a:rPr lang="en-US" sz="1400" b="1" dirty="0" err="1" smtClean="0">
                <a:solidFill>
                  <a:srgbClr val="C00000"/>
                </a:solidFill>
              </a:rPr>
              <a:t>comio</a:t>
            </a:r>
            <a:endParaRPr lang="en-US" sz="1400" b="1" dirty="0">
              <a:solidFill>
                <a:srgbClr val="C00000"/>
              </a:solidFill>
            </a:endParaRPr>
          </a:p>
        </p:txBody>
      </p:sp>
      <p:cxnSp>
        <p:nvCxnSpPr>
          <p:cNvPr id="61" name="Straight Arrow Connector 60"/>
          <p:cNvCxnSpPr>
            <a:stCxn id="81" idx="4"/>
            <a:endCxn id="78" idx="0"/>
          </p:cNvCxnSpPr>
          <p:nvPr/>
        </p:nvCxnSpPr>
        <p:spPr>
          <a:xfrm>
            <a:off x="1078844" y="4445499"/>
            <a:ext cx="8278" cy="64591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10056" y="2997127"/>
            <a:ext cx="746802" cy="1477328"/>
          </a:xfrm>
          <a:prstGeom prst="rect">
            <a:avLst/>
          </a:prstGeom>
          <a:noFill/>
        </p:spPr>
        <p:txBody>
          <a:bodyPr wrap="square" rtlCol="0">
            <a:spAutoFit/>
          </a:bodyPr>
          <a:lstStyle/>
          <a:p>
            <a:endParaRPr lang="en-US" dirty="0" smtClean="0"/>
          </a:p>
          <a:p>
            <a:endParaRPr lang="en-US" dirty="0"/>
          </a:p>
          <a:p>
            <a:r>
              <a:rPr lang="en-US" dirty="0" smtClean="0"/>
              <a:t>SPI</a:t>
            </a:r>
          </a:p>
          <a:p>
            <a:endParaRPr lang="en-US" dirty="0" smtClean="0"/>
          </a:p>
          <a:p>
            <a:endParaRPr lang="en-US" dirty="0" smtClean="0"/>
          </a:p>
        </p:txBody>
      </p:sp>
      <p:sp>
        <p:nvSpPr>
          <p:cNvPr id="70" name="Oval 69"/>
          <p:cNvSpPr/>
          <p:nvPr/>
        </p:nvSpPr>
        <p:spPr bwMode="auto">
          <a:xfrm>
            <a:off x="6753016" y="3065818"/>
            <a:ext cx="2209800" cy="200356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Iris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Transponder</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smtClean="0">
                <a:latin typeface="Times" charset="0"/>
              </a:rPr>
              <a:t>Device</a:t>
            </a:r>
            <a:endParaRPr kumimoji="0" lang="en-US" sz="2000" b="0" i="0" u="none" strike="noStrike" cap="none" normalizeH="0" baseline="0" dirty="0" smtClean="0">
              <a:ln>
                <a:noFill/>
              </a:ln>
              <a:solidFill>
                <a:schemeClr val="tx1"/>
              </a:solidFill>
              <a:effectLst/>
              <a:latin typeface="Times" charset="0"/>
            </a:endParaRPr>
          </a:p>
        </p:txBody>
      </p:sp>
      <p:cxnSp>
        <p:nvCxnSpPr>
          <p:cNvPr id="71" name="Straight Arrow Connector 70"/>
          <p:cNvCxnSpPr>
            <a:stCxn id="70" idx="2"/>
            <a:endCxn id="57" idx="3"/>
          </p:cNvCxnSpPr>
          <p:nvPr/>
        </p:nvCxnSpPr>
        <p:spPr>
          <a:xfrm flipH="1">
            <a:off x="5225300" y="4067599"/>
            <a:ext cx="1527716" cy="5202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991638" y="2590800"/>
            <a:ext cx="50012" cy="3124200"/>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5991637" y="4363665"/>
            <a:ext cx="1522758" cy="646331"/>
          </a:xfrm>
          <a:prstGeom prst="rect">
            <a:avLst/>
          </a:prstGeom>
          <a:noFill/>
        </p:spPr>
        <p:txBody>
          <a:bodyPr wrap="square" rtlCol="0">
            <a:spAutoFit/>
          </a:bodyPr>
          <a:lstStyle/>
          <a:p>
            <a:r>
              <a:rPr lang="en-US" dirty="0" smtClean="0"/>
              <a:t>SPI</a:t>
            </a:r>
          </a:p>
          <a:p>
            <a:endParaRPr lang="en-US" dirty="0" smtClean="0"/>
          </a:p>
        </p:txBody>
      </p:sp>
      <p:cxnSp>
        <p:nvCxnSpPr>
          <p:cNvPr id="157" name="Straight Connector 156"/>
          <p:cNvCxnSpPr/>
          <p:nvPr/>
        </p:nvCxnSpPr>
        <p:spPr>
          <a:xfrm flipH="1">
            <a:off x="181492" y="4850056"/>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280090" y="4484604"/>
            <a:ext cx="1630622" cy="584775"/>
          </a:xfrm>
          <a:prstGeom prst="rect">
            <a:avLst/>
          </a:prstGeom>
          <a:noFill/>
        </p:spPr>
        <p:txBody>
          <a:bodyPr wrap="square" rtlCol="0">
            <a:spAutoFit/>
          </a:bodyPr>
          <a:lstStyle/>
          <a:p>
            <a:r>
              <a:rPr lang="en-US" sz="1600" dirty="0" smtClean="0"/>
              <a:t>cFE Software Bus</a:t>
            </a:r>
            <a:endParaRPr lang="en-US" sz="1600" dirty="0"/>
          </a:p>
        </p:txBody>
      </p:sp>
      <p:sp>
        <p:nvSpPr>
          <p:cNvPr id="217" name="Title 3"/>
          <p:cNvSpPr>
            <a:spLocks noGrp="1"/>
          </p:cNvSpPr>
          <p:nvPr>
            <p:ph type="title"/>
          </p:nvPr>
        </p:nvSpPr>
        <p:spPr>
          <a:xfrm>
            <a:off x="453520" y="990600"/>
            <a:ext cx="7772400" cy="495736"/>
          </a:xfrm>
        </p:spPr>
        <p:txBody>
          <a:bodyPr/>
          <a:lstStyle/>
          <a:p>
            <a:r>
              <a:rPr lang="en-US" sz="2800" dirty="0" smtClean="0"/>
              <a:t>Iris Transponder Flight Interface</a:t>
            </a:r>
            <a:endParaRPr lang="en-US" dirty="0"/>
          </a:p>
        </p:txBody>
      </p:sp>
      <p:sp>
        <p:nvSpPr>
          <p:cNvPr id="78" name="Oval 77"/>
          <p:cNvSpPr/>
          <p:nvPr/>
        </p:nvSpPr>
        <p:spPr bwMode="auto">
          <a:xfrm>
            <a:off x="523900" y="5091413"/>
            <a:ext cx="1126444" cy="107248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imes" charset="0"/>
              </a:rPr>
              <a:t>App(s)</a:t>
            </a:r>
          </a:p>
        </p:txBody>
      </p:sp>
      <p:sp>
        <p:nvSpPr>
          <p:cNvPr id="81" name="Oval 80"/>
          <p:cNvSpPr/>
          <p:nvPr/>
        </p:nvSpPr>
        <p:spPr bwMode="auto">
          <a:xfrm>
            <a:off x="507343" y="3286079"/>
            <a:ext cx="1143001" cy="115942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charset="0"/>
              </a:rPr>
              <a:t>HWIO</a:t>
            </a:r>
            <a:r>
              <a:rPr kumimoji="0" lang="en-US" sz="1600" b="0" i="0" u="none" strike="noStrike" cap="none" normalizeH="0" dirty="0" smtClean="0">
                <a:ln>
                  <a:noFill/>
                </a:ln>
                <a:solidFill>
                  <a:schemeClr val="tx1"/>
                </a:solidFill>
                <a:effectLst/>
                <a:latin typeface="Times" charset="0"/>
              </a:rPr>
              <a:t> Apps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TO, CI, COMIO</a:t>
            </a:r>
            <a:endParaRPr kumimoji="0" lang="en-US" sz="1600" b="0" i="0" u="none" strike="noStrike" cap="none" normalizeH="0" dirty="0" smtClean="0">
              <a:ln>
                <a:noFill/>
              </a:ln>
              <a:solidFill>
                <a:schemeClr val="tx1"/>
              </a:solidFill>
              <a:effectLst/>
              <a:latin typeface="Times" charset="0"/>
            </a:endParaRPr>
          </a:p>
        </p:txBody>
      </p:sp>
      <p:cxnSp>
        <p:nvCxnSpPr>
          <p:cNvPr id="95" name="Straight Arrow Connector 94"/>
          <p:cNvCxnSpPr>
            <a:endCxn id="81" idx="0"/>
          </p:cNvCxnSpPr>
          <p:nvPr/>
        </p:nvCxnSpPr>
        <p:spPr>
          <a:xfrm>
            <a:off x="1070567" y="2708176"/>
            <a:ext cx="8277" cy="57790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71670" y="2757431"/>
            <a:ext cx="841296" cy="861774"/>
          </a:xfrm>
          <a:prstGeom prst="rect">
            <a:avLst/>
          </a:prstGeom>
          <a:noFill/>
        </p:spPr>
        <p:txBody>
          <a:bodyPr wrap="square" rtlCol="0">
            <a:spAutoFit/>
          </a:bodyPr>
          <a:lstStyle/>
          <a:p>
            <a:pPr algn="ctr"/>
            <a:r>
              <a:rPr lang="en-US" sz="1600" dirty="0" err="1" smtClean="0"/>
              <a:t>Posix</a:t>
            </a:r>
            <a:endParaRPr lang="en-US" sz="1600" dirty="0" smtClean="0"/>
          </a:p>
          <a:p>
            <a:pPr algn="ctr"/>
            <a:r>
              <a:rPr lang="en-US" sz="1600" dirty="0" smtClean="0"/>
              <a:t>I/O</a:t>
            </a:r>
          </a:p>
          <a:p>
            <a:endParaRPr lang="en-US" dirty="0" smtClean="0"/>
          </a:p>
        </p:txBody>
      </p:sp>
    </p:spTree>
    <p:extLst>
      <p:ext uri="{BB962C8B-B14F-4D97-AF65-F5344CB8AC3E}">
        <p14:creationId xmlns:p14="http://schemas.microsoft.com/office/powerpoint/2010/main" val="2711383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1800"/>
            <a:ext cx="7772400" cy="1143000"/>
          </a:xfrm>
        </p:spPr>
        <p:txBody>
          <a:bodyPr/>
          <a:lstStyle/>
          <a:p>
            <a:pPr algn="ctr"/>
            <a:r>
              <a:rPr lang="en-US" dirty="0" smtClean="0"/>
              <a:t>C&amp;DH Interface eXtension Card (IXC) </a:t>
            </a:r>
            <a:r>
              <a:rPr lang="en-US" dirty="0" err="1" smtClean="0"/>
              <a:t>Spacewire</a:t>
            </a:r>
            <a:r>
              <a:rPr lang="en-US" dirty="0" smtClean="0"/>
              <a:t>-to-Serial FSW Evolution</a:t>
            </a:r>
            <a:endParaRPr lang="en-US" dirty="0"/>
          </a:p>
        </p:txBody>
      </p:sp>
    </p:spTree>
    <p:extLst>
      <p:ext uri="{BB962C8B-B14F-4D97-AF65-F5344CB8AC3E}">
        <p14:creationId xmlns:p14="http://schemas.microsoft.com/office/powerpoint/2010/main" val="486324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5225300" y="914400"/>
            <a:ext cx="3904663" cy="579272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105026" y="1490230"/>
            <a:ext cx="4771774" cy="4883727"/>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18036" y="1751861"/>
            <a:ext cx="1915564" cy="454673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524000" y="1432852"/>
            <a:ext cx="3018775" cy="369332"/>
          </a:xfrm>
          <a:prstGeom prst="rect">
            <a:avLst/>
          </a:prstGeom>
          <a:noFill/>
        </p:spPr>
        <p:txBody>
          <a:bodyPr wrap="none" rtlCol="0">
            <a:spAutoFit/>
          </a:bodyPr>
          <a:lstStyle/>
          <a:p>
            <a:r>
              <a:rPr lang="en-US" b="1" dirty="0" smtClean="0"/>
              <a:t>Emulated C&amp;DH Platform </a:t>
            </a:r>
            <a:endParaRPr lang="en-US" b="1" dirty="0"/>
          </a:p>
        </p:txBody>
      </p:sp>
      <p:cxnSp>
        <p:nvCxnSpPr>
          <p:cNvPr id="56" name="Straight Arrow Connector 55"/>
          <p:cNvCxnSpPr>
            <a:stCxn id="59" idx="3"/>
            <a:endCxn id="57" idx="1"/>
          </p:cNvCxnSpPr>
          <p:nvPr/>
        </p:nvCxnSpPr>
        <p:spPr>
          <a:xfrm>
            <a:off x="1812966" y="2903341"/>
            <a:ext cx="1356496" cy="88254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69462" y="1847989"/>
            <a:ext cx="1478738" cy="3875796"/>
          </a:xfrm>
          <a:prstGeom prst="rect">
            <a:avLst/>
          </a:prstGeom>
          <a:solidFill>
            <a:schemeClr val="accent4">
              <a:lumMod val="40000"/>
              <a:lumOff val="60000"/>
            </a:schemeClr>
          </a:solidFill>
          <a:ln>
            <a:solidFill>
              <a:schemeClr val="tx1"/>
            </a:solidFill>
          </a:ln>
        </p:spPr>
        <p:txBody>
          <a:bodyPr wrap="square" rtlCol="0">
            <a:noAutofit/>
          </a:bodyPr>
          <a:lstStyle/>
          <a:p>
            <a:pPr algn="ctr"/>
            <a:r>
              <a:rPr lang="en-US" b="1" dirty="0" smtClean="0"/>
              <a:t>Ethernet Card</a:t>
            </a:r>
          </a:p>
          <a:p>
            <a:pPr algn="ctr"/>
            <a:r>
              <a:rPr lang="en-US" b="1" dirty="0" smtClean="0"/>
              <a:t>(Local Network) </a:t>
            </a:r>
          </a:p>
          <a:p>
            <a:pPr algn="ctr"/>
            <a:endParaRPr lang="en-US" b="1" dirty="0"/>
          </a:p>
          <a:p>
            <a:pPr algn="ctr"/>
            <a:r>
              <a:rPr lang="en-US" b="1" dirty="0" smtClean="0">
                <a:solidFill>
                  <a:srgbClr val="0070C0"/>
                </a:solidFill>
              </a:rPr>
              <a:t>UDP</a:t>
            </a:r>
            <a:r>
              <a:rPr lang="en-US" b="1" dirty="0" smtClean="0"/>
              <a:t> Packets to/from External Device</a:t>
            </a:r>
          </a:p>
          <a:p>
            <a:pPr algn="ctr"/>
            <a:r>
              <a:rPr lang="en-US" b="1" dirty="0" smtClean="0"/>
              <a:t>cFE</a:t>
            </a:r>
          </a:p>
          <a:p>
            <a:pPr algn="ctr"/>
            <a:r>
              <a:rPr lang="en-US" b="1" dirty="0" smtClean="0"/>
              <a:t>Sim Apps</a:t>
            </a:r>
          </a:p>
        </p:txBody>
      </p:sp>
      <p:sp>
        <p:nvSpPr>
          <p:cNvPr id="59" name="TextBox 58"/>
          <p:cNvSpPr txBox="1"/>
          <p:nvPr/>
        </p:nvSpPr>
        <p:spPr>
          <a:xfrm>
            <a:off x="410945" y="1887678"/>
            <a:ext cx="1402021" cy="2031325"/>
          </a:xfrm>
          <a:prstGeom prst="rect">
            <a:avLst/>
          </a:prstGeom>
          <a:solidFill>
            <a:srgbClr val="92D050"/>
          </a:solidFill>
          <a:ln>
            <a:solidFill>
              <a:schemeClr val="tx1"/>
            </a:solidFill>
          </a:ln>
        </p:spPr>
        <p:txBody>
          <a:bodyPr wrap="square" rtlCol="0">
            <a:spAutoFit/>
          </a:bodyPr>
          <a:lstStyle/>
          <a:p>
            <a:r>
              <a:rPr lang="en-US" sz="1400" b="1" dirty="0" smtClean="0"/>
              <a:t>HWIO App(s) access </a:t>
            </a:r>
            <a:r>
              <a:rPr lang="en-US" sz="1400" b="1" dirty="0" smtClean="0">
                <a:solidFill>
                  <a:srgbClr val="0070C0"/>
                </a:solidFill>
              </a:rPr>
              <a:t>UDP </a:t>
            </a:r>
            <a:r>
              <a:rPr lang="en-US" sz="1400" b="1" dirty="0" err="1" smtClean="0">
                <a:solidFill>
                  <a:srgbClr val="C00000"/>
                </a:solidFill>
              </a:rPr>
              <a:t>Posix</a:t>
            </a:r>
            <a:r>
              <a:rPr lang="en-US" sz="1400" b="1" dirty="0" smtClean="0">
                <a:solidFill>
                  <a:srgbClr val="C00000"/>
                </a:solidFill>
              </a:rPr>
              <a:t> I/O Driver Devices: </a:t>
            </a:r>
          </a:p>
          <a:p>
            <a:r>
              <a:rPr lang="en-US" sz="1400" b="1" dirty="0" smtClean="0">
                <a:solidFill>
                  <a:srgbClr val="C00000"/>
                </a:solidFill>
              </a:rPr>
              <a:t>/</a:t>
            </a:r>
            <a:r>
              <a:rPr lang="en-US" sz="1400" b="1" dirty="0" err="1" smtClean="0">
                <a:solidFill>
                  <a:srgbClr val="C00000"/>
                </a:solidFill>
              </a:rPr>
              <a:t>xact</a:t>
            </a:r>
            <a:r>
              <a:rPr lang="en-US" sz="1400" b="1" dirty="0" smtClean="0">
                <a:solidFill>
                  <a:srgbClr val="C00000"/>
                </a:solidFill>
              </a:rPr>
              <a:t>, /</a:t>
            </a:r>
            <a:r>
              <a:rPr lang="en-US" sz="1400" b="1" dirty="0" err="1" smtClean="0">
                <a:solidFill>
                  <a:srgbClr val="C00000"/>
                </a:solidFill>
              </a:rPr>
              <a:t>sens</a:t>
            </a:r>
            <a:r>
              <a:rPr lang="en-US" sz="1400" b="1" dirty="0" smtClean="0">
                <a:solidFill>
                  <a:srgbClr val="C00000"/>
                </a:solidFill>
              </a:rPr>
              <a:t>, /</a:t>
            </a:r>
            <a:r>
              <a:rPr lang="en-US" sz="1400" b="1" dirty="0" err="1" smtClean="0">
                <a:solidFill>
                  <a:srgbClr val="C00000"/>
                </a:solidFill>
              </a:rPr>
              <a:t>thr</a:t>
            </a:r>
            <a:r>
              <a:rPr lang="en-US" sz="1400" b="1" dirty="0" smtClean="0">
                <a:solidFill>
                  <a:srgbClr val="C00000"/>
                </a:solidFill>
              </a:rPr>
              <a:t>, /eps, /sac, /let, /</a:t>
            </a:r>
            <a:r>
              <a:rPr lang="en-US" sz="1400" b="1" dirty="0" err="1" smtClean="0">
                <a:solidFill>
                  <a:srgbClr val="C00000"/>
                </a:solidFill>
              </a:rPr>
              <a:t>brd</a:t>
            </a:r>
            <a:r>
              <a:rPr lang="en-US" sz="1400" b="1" dirty="0" smtClean="0">
                <a:solidFill>
                  <a:srgbClr val="C00000"/>
                </a:solidFill>
              </a:rPr>
              <a:t>, /das</a:t>
            </a:r>
            <a:endParaRPr lang="en-US" sz="1400" b="1" dirty="0">
              <a:solidFill>
                <a:srgbClr val="C00000"/>
              </a:solidFill>
            </a:endParaRPr>
          </a:p>
        </p:txBody>
      </p:sp>
      <p:cxnSp>
        <p:nvCxnSpPr>
          <p:cNvPr id="61" name="Straight Arrow Connector 60"/>
          <p:cNvCxnSpPr>
            <a:stCxn id="59" idx="2"/>
          </p:cNvCxnSpPr>
          <p:nvPr/>
        </p:nvCxnSpPr>
        <p:spPr>
          <a:xfrm flipH="1">
            <a:off x="1111955" y="3919003"/>
            <a:ext cx="1" cy="893421"/>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22714" y="2406379"/>
            <a:ext cx="1522758" cy="646331"/>
          </a:xfrm>
          <a:prstGeom prst="rect">
            <a:avLst/>
          </a:prstGeom>
          <a:noFill/>
        </p:spPr>
        <p:txBody>
          <a:bodyPr wrap="square" rtlCol="0">
            <a:spAutoFit/>
          </a:bodyPr>
          <a:lstStyle/>
          <a:p>
            <a:r>
              <a:rPr lang="en-US" dirty="0" smtClean="0"/>
              <a:t>Ethernet UDP </a:t>
            </a:r>
            <a:endParaRPr lang="en-US" dirty="0"/>
          </a:p>
        </p:txBody>
      </p:sp>
      <p:sp>
        <p:nvSpPr>
          <p:cNvPr id="70" name="Oval 69"/>
          <p:cNvSpPr/>
          <p:nvPr/>
        </p:nvSpPr>
        <p:spPr bwMode="auto">
          <a:xfrm>
            <a:off x="6349906" y="964763"/>
            <a:ext cx="2780057" cy="1335699"/>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charset="0"/>
              </a:rPr>
              <a:t>XACT</a:t>
            </a:r>
            <a:r>
              <a:rPr lang="en-US" sz="2400" dirty="0" smtClean="0">
                <a:latin typeface="Times" charset="0"/>
              </a:rPr>
              <a:t> </a:t>
            </a:r>
            <a:endParaRPr lang="en-US" sz="2400" dirty="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IMU, Gyros, Reaction Wheels</a:t>
            </a:r>
            <a:endParaRPr lang="en-US" sz="2000" dirty="0" smtClean="0">
              <a:latin typeface="Times" charset="0"/>
            </a:endParaRPr>
          </a:p>
        </p:txBody>
      </p:sp>
      <p:cxnSp>
        <p:nvCxnSpPr>
          <p:cNvPr id="71" name="Straight Arrow Connector 70"/>
          <p:cNvCxnSpPr>
            <a:stCxn id="70" idx="2"/>
            <a:endCxn id="57" idx="0"/>
          </p:cNvCxnSpPr>
          <p:nvPr/>
        </p:nvCxnSpPr>
        <p:spPr>
          <a:xfrm flipH="1">
            <a:off x="3908831" y="1632613"/>
            <a:ext cx="2441075" cy="21537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Oval 76"/>
          <p:cNvSpPr/>
          <p:nvPr/>
        </p:nvSpPr>
        <p:spPr bwMode="auto">
          <a:xfrm>
            <a:off x="6396215" y="2339837"/>
            <a:ext cx="2588933" cy="58116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Sun Sensors  </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80" name="Straight Arrow Connector 79"/>
          <p:cNvCxnSpPr>
            <a:stCxn id="77" idx="2"/>
          </p:cNvCxnSpPr>
          <p:nvPr/>
        </p:nvCxnSpPr>
        <p:spPr>
          <a:xfrm flipH="1">
            <a:off x="4648200" y="2630420"/>
            <a:ext cx="1748015" cy="29058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008066" y="1490230"/>
            <a:ext cx="55066" cy="4883727"/>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4274458" y="1977296"/>
            <a:ext cx="1522758" cy="646331"/>
          </a:xfrm>
          <a:prstGeom prst="rect">
            <a:avLst/>
          </a:prstGeom>
          <a:noFill/>
        </p:spPr>
        <p:txBody>
          <a:bodyPr wrap="square" rtlCol="0">
            <a:spAutoFit/>
          </a:bodyPr>
          <a:lstStyle/>
          <a:p>
            <a:pPr algn="ctr"/>
            <a:r>
              <a:rPr lang="en-US" dirty="0" smtClean="0"/>
              <a:t>Ethernet</a:t>
            </a:r>
          </a:p>
          <a:p>
            <a:pPr algn="ctr"/>
            <a:r>
              <a:rPr lang="en-US" dirty="0" smtClean="0"/>
              <a:t>UDP</a:t>
            </a:r>
            <a:endParaRPr lang="en-US" dirty="0"/>
          </a:p>
        </p:txBody>
      </p:sp>
      <p:sp>
        <p:nvSpPr>
          <p:cNvPr id="107" name="Oval 106"/>
          <p:cNvSpPr/>
          <p:nvPr/>
        </p:nvSpPr>
        <p:spPr bwMode="auto">
          <a:xfrm>
            <a:off x="7010400" y="4534696"/>
            <a:ext cx="2209800" cy="72412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BioSensor</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08" name="Straight Arrow Connector 107"/>
          <p:cNvCxnSpPr>
            <a:stCxn id="107" idx="2"/>
          </p:cNvCxnSpPr>
          <p:nvPr/>
        </p:nvCxnSpPr>
        <p:spPr>
          <a:xfrm flipH="1">
            <a:off x="4648200" y="4896760"/>
            <a:ext cx="2362200" cy="5624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Oval 130"/>
          <p:cNvSpPr/>
          <p:nvPr/>
        </p:nvSpPr>
        <p:spPr bwMode="auto">
          <a:xfrm>
            <a:off x="6152626" y="4256968"/>
            <a:ext cx="1147586" cy="55545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LET</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sp>
        <p:nvSpPr>
          <p:cNvPr id="132" name="Oval 131"/>
          <p:cNvSpPr/>
          <p:nvPr/>
        </p:nvSpPr>
        <p:spPr bwMode="auto">
          <a:xfrm>
            <a:off x="6461953" y="2921003"/>
            <a:ext cx="2422071" cy="71210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Thrusters</a:t>
            </a:r>
          </a:p>
          <a:p>
            <a:pPr marL="0" marR="0" indent="0" algn="l" defTabSz="914400" rtl="0" eaLnBrk="0" fontAlgn="base" latinLnBrk="0" hangingPunct="0">
              <a:lnSpc>
                <a:spcPct val="100000"/>
              </a:lnSpc>
              <a:spcBef>
                <a:spcPct val="0"/>
              </a:spcBef>
              <a:spcAft>
                <a:spcPct val="0"/>
              </a:spcAft>
              <a:buClrTx/>
              <a:buSzTx/>
              <a:buFontTx/>
              <a:buNone/>
              <a:tabLst/>
            </a:pPr>
            <a:endParaRPr lang="en-US" sz="1600" dirty="0" smtClean="0">
              <a:latin typeface="Times" charset="0"/>
            </a:endParaRPr>
          </a:p>
        </p:txBody>
      </p:sp>
      <p:cxnSp>
        <p:nvCxnSpPr>
          <p:cNvPr id="133" name="Straight Arrow Connector 132"/>
          <p:cNvCxnSpPr>
            <a:stCxn id="132" idx="1"/>
          </p:cNvCxnSpPr>
          <p:nvPr/>
        </p:nvCxnSpPr>
        <p:spPr>
          <a:xfrm flipH="1">
            <a:off x="4648200" y="3025288"/>
            <a:ext cx="2168457" cy="17511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131" idx="2"/>
          </p:cNvCxnSpPr>
          <p:nvPr/>
        </p:nvCxnSpPr>
        <p:spPr>
          <a:xfrm flipH="1">
            <a:off x="4648200" y="4534696"/>
            <a:ext cx="1504426" cy="1514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1" name="Oval 140"/>
          <p:cNvSpPr/>
          <p:nvPr/>
        </p:nvSpPr>
        <p:spPr bwMode="auto">
          <a:xfrm>
            <a:off x="6626583" y="3795114"/>
            <a:ext cx="1058635" cy="461854"/>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EPS</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2" name="Straight Arrow Connector 141"/>
          <p:cNvCxnSpPr>
            <a:stCxn id="141" idx="2"/>
          </p:cNvCxnSpPr>
          <p:nvPr/>
        </p:nvCxnSpPr>
        <p:spPr>
          <a:xfrm flipH="1">
            <a:off x="4648200" y="4026041"/>
            <a:ext cx="1978383"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bwMode="auto">
          <a:xfrm>
            <a:off x="7672988" y="3624583"/>
            <a:ext cx="1178494" cy="718702"/>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SAC</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6" name="Straight Arrow Connector 145"/>
          <p:cNvCxnSpPr>
            <a:stCxn id="144" idx="1"/>
            <a:endCxn id="57" idx="3"/>
          </p:cNvCxnSpPr>
          <p:nvPr/>
        </p:nvCxnSpPr>
        <p:spPr>
          <a:xfrm flipH="1">
            <a:off x="4648200" y="3729834"/>
            <a:ext cx="3197374" cy="5605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261788" y="4484197"/>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350578" y="4148544"/>
            <a:ext cx="1630622" cy="646331"/>
          </a:xfrm>
          <a:prstGeom prst="rect">
            <a:avLst/>
          </a:prstGeom>
          <a:noFill/>
        </p:spPr>
        <p:txBody>
          <a:bodyPr wrap="square" rtlCol="0">
            <a:spAutoFit/>
          </a:bodyPr>
          <a:lstStyle/>
          <a:p>
            <a:r>
              <a:rPr lang="en-US" dirty="0" smtClean="0"/>
              <a:t>cFE </a:t>
            </a:r>
          </a:p>
          <a:p>
            <a:r>
              <a:rPr lang="en-US" dirty="0" smtClean="0"/>
              <a:t>Software Bus</a:t>
            </a:r>
            <a:endParaRPr lang="en-US" dirty="0"/>
          </a:p>
        </p:txBody>
      </p:sp>
      <p:sp>
        <p:nvSpPr>
          <p:cNvPr id="205" name="Oval 204"/>
          <p:cNvSpPr/>
          <p:nvPr/>
        </p:nvSpPr>
        <p:spPr bwMode="auto">
          <a:xfrm>
            <a:off x="6726419" y="5531050"/>
            <a:ext cx="2403544" cy="1149204"/>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Thermistors &amp; GPIO</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206" name="Straight Arrow Connector 205"/>
          <p:cNvCxnSpPr>
            <a:stCxn id="205" idx="2"/>
            <a:endCxn id="57" idx="2"/>
          </p:cNvCxnSpPr>
          <p:nvPr/>
        </p:nvCxnSpPr>
        <p:spPr>
          <a:xfrm flipH="1" flipV="1">
            <a:off x="3908831" y="5723785"/>
            <a:ext cx="2817588" cy="38186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17" name="Title 3"/>
          <p:cNvSpPr>
            <a:spLocks noGrp="1"/>
          </p:cNvSpPr>
          <p:nvPr>
            <p:ph type="title"/>
          </p:nvPr>
        </p:nvSpPr>
        <p:spPr>
          <a:xfrm>
            <a:off x="267707" y="964763"/>
            <a:ext cx="4042280" cy="467894"/>
          </a:xfrm>
        </p:spPr>
        <p:txBody>
          <a:bodyPr/>
          <a:lstStyle/>
          <a:p>
            <a:pPr algn="ctr"/>
            <a:r>
              <a:rPr lang="en-US" sz="1800" dirty="0" smtClean="0"/>
              <a:t>Emulated SpaceWire I/F for PIL Testing</a:t>
            </a:r>
            <a:endParaRPr lang="en-US" sz="1800" dirty="0"/>
          </a:p>
        </p:txBody>
      </p:sp>
      <p:sp>
        <p:nvSpPr>
          <p:cNvPr id="62" name="TextBox 61"/>
          <p:cNvSpPr txBox="1"/>
          <p:nvPr/>
        </p:nvSpPr>
        <p:spPr>
          <a:xfrm>
            <a:off x="5236712" y="915542"/>
            <a:ext cx="1672253" cy="369332"/>
          </a:xfrm>
          <a:prstGeom prst="rect">
            <a:avLst/>
          </a:prstGeom>
          <a:noFill/>
        </p:spPr>
        <p:txBody>
          <a:bodyPr wrap="none" rtlCol="0">
            <a:spAutoFit/>
          </a:bodyPr>
          <a:lstStyle/>
          <a:p>
            <a:r>
              <a:rPr lang="en-US" b="1" dirty="0" smtClean="0"/>
              <a:t>Sim Platform </a:t>
            </a:r>
            <a:endParaRPr lang="en-US" b="1" dirty="0"/>
          </a:p>
        </p:txBody>
      </p:sp>
      <p:cxnSp>
        <p:nvCxnSpPr>
          <p:cNvPr id="72" name="Straight Connector 71"/>
          <p:cNvCxnSpPr/>
          <p:nvPr/>
        </p:nvCxnSpPr>
        <p:spPr>
          <a:xfrm flipH="1" flipV="1">
            <a:off x="5562600" y="1284874"/>
            <a:ext cx="74791" cy="534452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515572" y="2775711"/>
            <a:ext cx="1630622" cy="923330"/>
          </a:xfrm>
          <a:prstGeom prst="rect">
            <a:avLst/>
          </a:prstGeom>
          <a:noFill/>
        </p:spPr>
        <p:txBody>
          <a:bodyPr wrap="square" rtlCol="0">
            <a:spAutoFit/>
          </a:bodyPr>
          <a:lstStyle/>
          <a:p>
            <a:r>
              <a:rPr lang="en-US" dirty="0" smtClean="0"/>
              <a:t>cFE </a:t>
            </a:r>
          </a:p>
          <a:p>
            <a:r>
              <a:rPr lang="en-US" dirty="0" smtClean="0"/>
              <a:t>Software </a:t>
            </a:r>
          </a:p>
          <a:p>
            <a:r>
              <a:rPr lang="en-US" dirty="0" smtClean="0"/>
              <a:t>Bus</a:t>
            </a:r>
            <a:endParaRPr lang="en-US" dirty="0"/>
          </a:p>
        </p:txBody>
      </p:sp>
      <p:sp>
        <p:nvSpPr>
          <p:cNvPr id="38" name="TextBox 37"/>
          <p:cNvSpPr txBox="1"/>
          <p:nvPr/>
        </p:nvSpPr>
        <p:spPr>
          <a:xfrm>
            <a:off x="261788" y="5652264"/>
            <a:ext cx="1851789" cy="646331"/>
          </a:xfrm>
          <a:prstGeom prst="rect">
            <a:avLst/>
          </a:prstGeom>
          <a:noFill/>
        </p:spPr>
        <p:txBody>
          <a:bodyPr wrap="none" rtlCol="0">
            <a:spAutoFit/>
          </a:bodyPr>
          <a:lstStyle/>
          <a:p>
            <a:r>
              <a:rPr lang="en-US" b="1" dirty="0" smtClean="0"/>
              <a:t>NEXYS4 </a:t>
            </a:r>
          </a:p>
          <a:p>
            <a:r>
              <a:rPr lang="en-US" b="1" dirty="0" smtClean="0"/>
              <a:t>Soft-Core Leon</a:t>
            </a:r>
            <a:endParaRPr lang="en-US" b="1" dirty="0"/>
          </a:p>
        </p:txBody>
      </p:sp>
      <p:sp>
        <p:nvSpPr>
          <p:cNvPr id="39" name="Oval 38"/>
          <p:cNvSpPr/>
          <p:nvPr/>
        </p:nvSpPr>
        <p:spPr bwMode="auto">
          <a:xfrm>
            <a:off x="624322" y="4812424"/>
            <a:ext cx="975266" cy="765291"/>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App(s</a:t>
            </a:r>
            <a:r>
              <a:rPr lang="en-US" sz="1600" dirty="0" smtClean="0">
                <a:latin typeface="Times" charset="0"/>
              </a:rPr>
              <a:t>)</a:t>
            </a:r>
          </a:p>
        </p:txBody>
      </p:sp>
    </p:spTree>
    <p:extLst>
      <p:ext uri="{BB962C8B-B14F-4D97-AF65-F5344CB8AC3E}">
        <p14:creationId xmlns:p14="http://schemas.microsoft.com/office/powerpoint/2010/main" val="19332811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4883727"/>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18036" y="1751861"/>
            <a:ext cx="1915564" cy="462209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61788" y="5652264"/>
            <a:ext cx="1851789" cy="646331"/>
          </a:xfrm>
          <a:prstGeom prst="rect">
            <a:avLst/>
          </a:prstGeom>
          <a:noFill/>
        </p:spPr>
        <p:txBody>
          <a:bodyPr wrap="none" rtlCol="0">
            <a:spAutoFit/>
          </a:bodyPr>
          <a:lstStyle/>
          <a:p>
            <a:r>
              <a:rPr lang="en-US" b="1" dirty="0" smtClean="0"/>
              <a:t>NEXYS4 </a:t>
            </a:r>
          </a:p>
          <a:p>
            <a:r>
              <a:rPr lang="en-US" b="1" dirty="0" smtClean="0"/>
              <a:t>Soft-Core Leon</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400625" y="1447946"/>
            <a:ext cx="3018775" cy="369332"/>
          </a:xfrm>
          <a:prstGeom prst="rect">
            <a:avLst/>
          </a:prstGeom>
          <a:noFill/>
        </p:spPr>
        <p:txBody>
          <a:bodyPr wrap="none" rtlCol="0">
            <a:spAutoFit/>
          </a:bodyPr>
          <a:lstStyle/>
          <a:p>
            <a:r>
              <a:rPr lang="en-US" b="1" dirty="0" smtClean="0"/>
              <a:t>Emulated C&amp;DH Platform </a:t>
            </a:r>
            <a:endParaRPr lang="en-US" b="1" dirty="0"/>
          </a:p>
        </p:txBody>
      </p:sp>
      <p:cxnSp>
        <p:nvCxnSpPr>
          <p:cNvPr id="56" name="Straight Arrow Connector 55"/>
          <p:cNvCxnSpPr>
            <a:stCxn id="59" idx="3"/>
            <a:endCxn id="57" idx="1"/>
          </p:cNvCxnSpPr>
          <p:nvPr/>
        </p:nvCxnSpPr>
        <p:spPr>
          <a:xfrm>
            <a:off x="1812966" y="2903341"/>
            <a:ext cx="1670945" cy="121628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r>
              <a:rPr lang="en-US" b="1" dirty="0" smtClean="0"/>
              <a:t>NEXYS4 System on Chip (SOC) </a:t>
            </a:r>
            <a:r>
              <a:rPr lang="en-US" b="1" dirty="0" smtClean="0">
                <a:solidFill>
                  <a:srgbClr val="0070C0"/>
                </a:solidFill>
              </a:rPr>
              <a:t>UART</a:t>
            </a:r>
            <a:r>
              <a:rPr lang="en-US" b="1" dirty="0" smtClean="0"/>
              <a:t> Interface</a:t>
            </a:r>
          </a:p>
          <a:p>
            <a:pPr algn="ctr"/>
            <a:endParaRPr lang="en-US" b="1" dirty="0"/>
          </a:p>
          <a:p>
            <a:pPr algn="ctr"/>
            <a:r>
              <a:rPr lang="en-US" b="1" dirty="0" smtClean="0"/>
              <a:t>Serial data to/from </a:t>
            </a:r>
            <a:endParaRPr lang="en-US" b="1" dirty="0"/>
          </a:p>
          <a:p>
            <a:pPr algn="ctr"/>
            <a:r>
              <a:rPr lang="en-US" b="1" dirty="0"/>
              <a:t>External </a:t>
            </a:r>
            <a:r>
              <a:rPr lang="en-US" b="1" dirty="0" smtClean="0"/>
              <a:t>Devices</a:t>
            </a:r>
          </a:p>
          <a:p>
            <a:pPr algn="ctr"/>
            <a:endParaRPr lang="en-US" b="1" dirty="0"/>
          </a:p>
          <a:p>
            <a:pPr algn="ctr"/>
            <a:r>
              <a:rPr lang="en-US" b="1" dirty="0" smtClean="0"/>
              <a:t>Not for flight</a:t>
            </a:r>
            <a:endParaRPr lang="en-US" b="1" dirty="0"/>
          </a:p>
        </p:txBody>
      </p:sp>
      <p:sp>
        <p:nvSpPr>
          <p:cNvPr id="59" name="TextBox 58"/>
          <p:cNvSpPr txBox="1"/>
          <p:nvPr/>
        </p:nvSpPr>
        <p:spPr>
          <a:xfrm>
            <a:off x="410945" y="1887678"/>
            <a:ext cx="1402021" cy="2031325"/>
          </a:xfrm>
          <a:prstGeom prst="rect">
            <a:avLst/>
          </a:prstGeom>
          <a:solidFill>
            <a:srgbClr val="92D050"/>
          </a:solidFill>
          <a:ln>
            <a:solidFill>
              <a:schemeClr val="tx1"/>
            </a:solidFill>
          </a:ln>
        </p:spPr>
        <p:txBody>
          <a:bodyPr wrap="square" rtlCol="0">
            <a:spAutoFit/>
          </a:bodyPr>
          <a:lstStyle/>
          <a:p>
            <a:r>
              <a:rPr lang="en-US" sz="1400" b="1" dirty="0" smtClean="0"/>
              <a:t>HWIO App(s) access </a:t>
            </a:r>
            <a:r>
              <a:rPr lang="en-US" sz="1400" b="1" dirty="0" smtClean="0">
                <a:solidFill>
                  <a:srgbClr val="0070C0"/>
                </a:solidFill>
              </a:rPr>
              <a:t>UARTs </a:t>
            </a:r>
            <a:r>
              <a:rPr lang="en-US" sz="1400" b="1" dirty="0" smtClean="0"/>
              <a:t>via </a:t>
            </a:r>
            <a:r>
              <a:rPr lang="en-US" sz="1400" b="1" dirty="0" err="1" smtClean="0">
                <a:solidFill>
                  <a:srgbClr val="C00000"/>
                </a:solidFill>
              </a:rPr>
              <a:t>Posix</a:t>
            </a:r>
            <a:r>
              <a:rPr lang="en-US" sz="1400" b="1" dirty="0" smtClean="0">
                <a:solidFill>
                  <a:srgbClr val="C00000"/>
                </a:solidFill>
              </a:rPr>
              <a:t> I/O Driver Devices: </a:t>
            </a:r>
          </a:p>
          <a:p>
            <a:r>
              <a:rPr lang="en-US" sz="1400" b="1" dirty="0" smtClean="0">
                <a:solidFill>
                  <a:srgbClr val="C00000"/>
                </a:solidFill>
              </a:rPr>
              <a:t>/</a:t>
            </a:r>
            <a:r>
              <a:rPr lang="en-US" sz="1400" b="1" dirty="0" err="1" smtClean="0">
                <a:solidFill>
                  <a:srgbClr val="C00000"/>
                </a:solidFill>
              </a:rPr>
              <a:t>xact</a:t>
            </a:r>
            <a:r>
              <a:rPr lang="en-US" sz="1400" b="1" dirty="0" smtClean="0">
                <a:solidFill>
                  <a:srgbClr val="C00000"/>
                </a:solidFill>
              </a:rPr>
              <a:t>, /</a:t>
            </a:r>
            <a:r>
              <a:rPr lang="en-US" sz="1400" b="1" dirty="0" err="1" smtClean="0">
                <a:solidFill>
                  <a:srgbClr val="C00000"/>
                </a:solidFill>
              </a:rPr>
              <a:t>sens</a:t>
            </a:r>
            <a:r>
              <a:rPr lang="en-US" sz="1400" b="1" dirty="0" smtClean="0">
                <a:solidFill>
                  <a:srgbClr val="C00000"/>
                </a:solidFill>
              </a:rPr>
              <a:t>, /</a:t>
            </a:r>
            <a:r>
              <a:rPr lang="en-US" sz="1400" b="1" dirty="0" err="1" smtClean="0">
                <a:solidFill>
                  <a:srgbClr val="C00000"/>
                </a:solidFill>
              </a:rPr>
              <a:t>thr</a:t>
            </a:r>
            <a:r>
              <a:rPr lang="en-US" sz="1400" b="1" dirty="0" smtClean="0">
                <a:solidFill>
                  <a:srgbClr val="C00000"/>
                </a:solidFill>
              </a:rPr>
              <a:t>, /eps, /sac, /let, /</a:t>
            </a:r>
            <a:r>
              <a:rPr lang="en-US" sz="1400" b="1" dirty="0" err="1" smtClean="0">
                <a:solidFill>
                  <a:srgbClr val="C00000"/>
                </a:solidFill>
              </a:rPr>
              <a:t>brd</a:t>
            </a:r>
            <a:endParaRPr lang="en-US" sz="1400" b="1" dirty="0"/>
          </a:p>
        </p:txBody>
      </p:sp>
      <p:cxnSp>
        <p:nvCxnSpPr>
          <p:cNvPr id="61" name="Straight Arrow Connector 60"/>
          <p:cNvCxnSpPr>
            <a:stCxn id="59" idx="2"/>
            <a:endCxn id="33" idx="0"/>
          </p:cNvCxnSpPr>
          <p:nvPr/>
        </p:nvCxnSpPr>
        <p:spPr>
          <a:xfrm flipH="1">
            <a:off x="1111955" y="3919003"/>
            <a:ext cx="1" cy="893421"/>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42732" y="1878172"/>
            <a:ext cx="1522758" cy="923330"/>
          </a:xfrm>
          <a:prstGeom prst="rect">
            <a:avLst/>
          </a:prstGeom>
          <a:noFill/>
        </p:spPr>
        <p:txBody>
          <a:bodyPr wrap="square" rtlCol="0">
            <a:spAutoFit/>
          </a:bodyPr>
          <a:lstStyle/>
          <a:p>
            <a:r>
              <a:rPr lang="en-US" dirty="0" smtClean="0"/>
              <a:t>Memory</a:t>
            </a:r>
          </a:p>
          <a:p>
            <a:r>
              <a:rPr lang="en-US" dirty="0" smtClean="0"/>
              <a:t>Mapped</a:t>
            </a:r>
          </a:p>
          <a:p>
            <a:r>
              <a:rPr lang="en-US" dirty="0" smtClean="0"/>
              <a:t>Interface</a:t>
            </a:r>
            <a:endParaRPr lang="en-US" dirty="0"/>
          </a:p>
        </p:txBody>
      </p:sp>
      <p:sp>
        <p:nvSpPr>
          <p:cNvPr id="70" name="Oval 69"/>
          <p:cNvSpPr/>
          <p:nvPr/>
        </p:nvSpPr>
        <p:spPr bwMode="auto">
          <a:xfrm>
            <a:off x="6219942" y="964763"/>
            <a:ext cx="2780057" cy="133569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charset="0"/>
              </a:rPr>
              <a:t>BCT XACT: </a:t>
            </a:r>
          </a:p>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IMU, Gyros, Reaction Wheels</a:t>
            </a:r>
            <a:endParaRPr lang="en-US" sz="2000" dirty="0" smtClean="0">
              <a:latin typeface="Times" charset="0"/>
            </a:endParaRPr>
          </a:p>
        </p:txBody>
      </p:sp>
      <p:cxnSp>
        <p:nvCxnSpPr>
          <p:cNvPr id="71" name="Straight Arrow Connector 70"/>
          <p:cNvCxnSpPr>
            <a:stCxn id="70" idx="2"/>
            <a:endCxn id="57" idx="0"/>
          </p:cNvCxnSpPr>
          <p:nvPr/>
        </p:nvCxnSpPr>
        <p:spPr>
          <a:xfrm flipH="1">
            <a:off x="4354606" y="1632613"/>
            <a:ext cx="1865336" cy="50098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Oval 76"/>
          <p:cNvSpPr/>
          <p:nvPr/>
        </p:nvSpPr>
        <p:spPr bwMode="auto">
          <a:xfrm>
            <a:off x="6396215" y="2339837"/>
            <a:ext cx="2588933" cy="58116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Sun Sensors</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80" name="Straight Arrow Connector 79"/>
          <p:cNvCxnSpPr>
            <a:stCxn id="77" idx="2"/>
          </p:cNvCxnSpPr>
          <p:nvPr/>
        </p:nvCxnSpPr>
        <p:spPr>
          <a:xfrm flipH="1">
            <a:off x="5210451" y="2630420"/>
            <a:ext cx="1185764" cy="29058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948400" y="1632612"/>
            <a:ext cx="0" cy="3396588"/>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5649686" y="3125329"/>
            <a:ext cx="1522758" cy="923330"/>
          </a:xfrm>
          <a:prstGeom prst="rect">
            <a:avLst/>
          </a:prstGeom>
          <a:noFill/>
        </p:spPr>
        <p:txBody>
          <a:bodyPr wrap="square" rtlCol="0">
            <a:spAutoFit/>
          </a:bodyPr>
          <a:lstStyle/>
          <a:p>
            <a:r>
              <a:rPr lang="en-US" dirty="0" smtClean="0"/>
              <a:t>Serial (RS422 </a:t>
            </a:r>
          </a:p>
          <a:p>
            <a:r>
              <a:rPr lang="en-US" dirty="0" smtClean="0"/>
              <a:t>or TTL)</a:t>
            </a:r>
            <a:endParaRPr lang="en-US" dirty="0"/>
          </a:p>
        </p:txBody>
      </p:sp>
      <p:sp>
        <p:nvSpPr>
          <p:cNvPr id="107" name="Oval 106"/>
          <p:cNvSpPr/>
          <p:nvPr/>
        </p:nvSpPr>
        <p:spPr bwMode="auto">
          <a:xfrm>
            <a:off x="7010400" y="4534696"/>
            <a:ext cx="2209800" cy="72412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BioSensor</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08" name="Straight Arrow Connector 107"/>
          <p:cNvCxnSpPr>
            <a:stCxn id="107" idx="2"/>
          </p:cNvCxnSpPr>
          <p:nvPr/>
        </p:nvCxnSpPr>
        <p:spPr>
          <a:xfrm flipH="1">
            <a:off x="5210456" y="4896760"/>
            <a:ext cx="1799944"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Oval 130"/>
          <p:cNvSpPr/>
          <p:nvPr/>
        </p:nvSpPr>
        <p:spPr bwMode="auto">
          <a:xfrm>
            <a:off x="6152626" y="4256968"/>
            <a:ext cx="1147586" cy="55545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LET</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sp>
        <p:nvSpPr>
          <p:cNvPr id="132" name="Oval 131"/>
          <p:cNvSpPr/>
          <p:nvPr/>
        </p:nvSpPr>
        <p:spPr bwMode="auto">
          <a:xfrm>
            <a:off x="6461953" y="2921003"/>
            <a:ext cx="2422071" cy="7121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Thrusters</a:t>
            </a:r>
          </a:p>
          <a:p>
            <a:pPr marL="0" marR="0" indent="0" algn="l" defTabSz="914400" rtl="0" eaLnBrk="0" fontAlgn="base" latinLnBrk="0" hangingPunct="0">
              <a:lnSpc>
                <a:spcPct val="100000"/>
              </a:lnSpc>
              <a:spcBef>
                <a:spcPct val="0"/>
              </a:spcBef>
              <a:spcAft>
                <a:spcPct val="0"/>
              </a:spcAft>
              <a:buClrTx/>
              <a:buSzTx/>
              <a:buFontTx/>
              <a:buNone/>
              <a:tabLst/>
            </a:pPr>
            <a:endParaRPr lang="en-US" sz="1600" dirty="0" smtClean="0">
              <a:latin typeface="Times" charset="0"/>
            </a:endParaRPr>
          </a:p>
        </p:txBody>
      </p:sp>
      <p:cxnSp>
        <p:nvCxnSpPr>
          <p:cNvPr id="133" name="Straight Arrow Connector 132"/>
          <p:cNvCxnSpPr>
            <a:stCxn id="132" idx="1"/>
          </p:cNvCxnSpPr>
          <p:nvPr/>
        </p:nvCxnSpPr>
        <p:spPr>
          <a:xfrm flipH="1">
            <a:off x="5287274" y="3025288"/>
            <a:ext cx="1529383" cy="100041"/>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131" idx="2"/>
          </p:cNvCxnSpPr>
          <p:nvPr/>
        </p:nvCxnSpPr>
        <p:spPr>
          <a:xfrm flipH="1">
            <a:off x="5209074" y="4534696"/>
            <a:ext cx="943552" cy="1514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1" name="Oval 140"/>
          <p:cNvSpPr/>
          <p:nvPr/>
        </p:nvSpPr>
        <p:spPr bwMode="auto">
          <a:xfrm>
            <a:off x="6626583" y="3795114"/>
            <a:ext cx="1058635" cy="46185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EPS</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2" name="Straight Arrow Connector 141"/>
          <p:cNvCxnSpPr>
            <a:stCxn id="141" idx="2"/>
          </p:cNvCxnSpPr>
          <p:nvPr/>
        </p:nvCxnSpPr>
        <p:spPr>
          <a:xfrm flipH="1">
            <a:off x="5225300" y="4026041"/>
            <a:ext cx="1401283"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bwMode="auto">
          <a:xfrm>
            <a:off x="7672988" y="3624583"/>
            <a:ext cx="1178494" cy="71870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SAC</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6" name="Straight Arrow Connector 145"/>
          <p:cNvCxnSpPr>
            <a:stCxn id="144" idx="1"/>
          </p:cNvCxnSpPr>
          <p:nvPr/>
        </p:nvCxnSpPr>
        <p:spPr>
          <a:xfrm flipH="1">
            <a:off x="5192758" y="3729834"/>
            <a:ext cx="2652816"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261788" y="4484197"/>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350578" y="4148544"/>
            <a:ext cx="1630622" cy="646331"/>
          </a:xfrm>
          <a:prstGeom prst="rect">
            <a:avLst/>
          </a:prstGeom>
          <a:noFill/>
        </p:spPr>
        <p:txBody>
          <a:bodyPr wrap="square" rtlCol="0">
            <a:spAutoFit/>
          </a:bodyPr>
          <a:lstStyle/>
          <a:p>
            <a:r>
              <a:rPr lang="en-US" dirty="0" smtClean="0"/>
              <a:t>cFE </a:t>
            </a:r>
          </a:p>
          <a:p>
            <a:r>
              <a:rPr lang="en-US" dirty="0" smtClean="0"/>
              <a:t>Software Bus</a:t>
            </a:r>
            <a:endParaRPr lang="en-US" dirty="0"/>
          </a:p>
        </p:txBody>
      </p:sp>
      <p:sp>
        <p:nvSpPr>
          <p:cNvPr id="217" name="Title 3"/>
          <p:cNvSpPr>
            <a:spLocks noGrp="1"/>
          </p:cNvSpPr>
          <p:nvPr>
            <p:ph type="title"/>
          </p:nvPr>
        </p:nvSpPr>
        <p:spPr>
          <a:xfrm>
            <a:off x="453520" y="990600"/>
            <a:ext cx="5766422" cy="495736"/>
          </a:xfrm>
        </p:spPr>
        <p:txBody>
          <a:bodyPr/>
          <a:lstStyle/>
          <a:p>
            <a:r>
              <a:rPr lang="en-US" sz="2400" dirty="0" smtClean="0"/>
              <a:t>Device I/F testing without SpaceWire </a:t>
            </a:r>
            <a:endParaRPr lang="en-US" sz="2400" dirty="0"/>
          </a:p>
        </p:txBody>
      </p:sp>
      <p:sp>
        <p:nvSpPr>
          <p:cNvPr id="32" name="TextBox 31"/>
          <p:cNvSpPr txBox="1"/>
          <p:nvPr/>
        </p:nvSpPr>
        <p:spPr>
          <a:xfrm>
            <a:off x="6582298" y="5274278"/>
            <a:ext cx="1633781" cy="923330"/>
          </a:xfrm>
          <a:prstGeom prst="rect">
            <a:avLst/>
          </a:prstGeom>
          <a:noFill/>
        </p:spPr>
        <p:txBody>
          <a:bodyPr wrap="none" rtlCol="0">
            <a:spAutoFit/>
          </a:bodyPr>
          <a:lstStyle/>
          <a:p>
            <a:r>
              <a:rPr lang="en-US" b="1" dirty="0" smtClean="0"/>
              <a:t>Engineering</a:t>
            </a:r>
          </a:p>
          <a:p>
            <a:r>
              <a:rPr lang="en-US" b="1" dirty="0" smtClean="0"/>
              <a:t>Development</a:t>
            </a:r>
          </a:p>
          <a:p>
            <a:r>
              <a:rPr lang="en-US" b="1" dirty="0" smtClean="0"/>
              <a:t>Units (EDUs)</a:t>
            </a:r>
            <a:endParaRPr lang="en-US" b="1" dirty="0"/>
          </a:p>
        </p:txBody>
      </p:sp>
      <p:sp>
        <p:nvSpPr>
          <p:cNvPr id="33" name="Oval 32"/>
          <p:cNvSpPr/>
          <p:nvPr/>
        </p:nvSpPr>
        <p:spPr bwMode="auto">
          <a:xfrm>
            <a:off x="624322" y="4812424"/>
            <a:ext cx="975266" cy="765291"/>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App(s</a:t>
            </a:r>
            <a:r>
              <a:rPr lang="en-US" sz="1600" dirty="0" smtClean="0">
                <a:latin typeface="Times" charset="0"/>
              </a:rPr>
              <a:t>)</a:t>
            </a:r>
          </a:p>
        </p:txBody>
      </p:sp>
    </p:spTree>
    <p:extLst>
      <p:ext uri="{BB962C8B-B14F-4D97-AF65-F5344CB8AC3E}">
        <p14:creationId xmlns:p14="http://schemas.microsoft.com/office/powerpoint/2010/main" val="10220695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5225300" y="914400"/>
            <a:ext cx="3904663" cy="579272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105026" y="1490230"/>
            <a:ext cx="4771774" cy="4883727"/>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18036" y="1751861"/>
            <a:ext cx="1915564" cy="454673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61788" y="5652264"/>
            <a:ext cx="1633781" cy="369332"/>
          </a:xfrm>
          <a:prstGeom prst="rect">
            <a:avLst/>
          </a:prstGeom>
          <a:noFill/>
        </p:spPr>
        <p:txBody>
          <a:bodyPr wrap="none" rtlCol="0">
            <a:spAutoFit/>
          </a:bodyPr>
          <a:lstStyle/>
          <a:p>
            <a:r>
              <a:rPr lang="en-US" b="1" dirty="0" smtClean="0"/>
              <a:t>SBC (Leon 2)</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873798" y="1447946"/>
            <a:ext cx="1915909" cy="369332"/>
          </a:xfrm>
          <a:prstGeom prst="rect">
            <a:avLst/>
          </a:prstGeom>
          <a:noFill/>
        </p:spPr>
        <p:txBody>
          <a:bodyPr wrap="none" rtlCol="0">
            <a:spAutoFit/>
          </a:bodyPr>
          <a:lstStyle/>
          <a:p>
            <a:r>
              <a:rPr lang="en-US" b="1" dirty="0" smtClean="0"/>
              <a:t>C&amp;DH Platform </a:t>
            </a:r>
            <a:endParaRPr lang="en-US" b="1" dirty="0"/>
          </a:p>
        </p:txBody>
      </p:sp>
      <p:cxnSp>
        <p:nvCxnSpPr>
          <p:cNvPr id="56" name="Straight Arrow Connector 55"/>
          <p:cNvCxnSpPr>
            <a:stCxn id="59" idx="3"/>
            <a:endCxn id="57" idx="1"/>
          </p:cNvCxnSpPr>
          <p:nvPr/>
        </p:nvCxnSpPr>
        <p:spPr>
          <a:xfrm>
            <a:off x="1812966" y="3011063"/>
            <a:ext cx="1356496" cy="77482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169462" y="1847989"/>
            <a:ext cx="1478738" cy="3875796"/>
          </a:xfrm>
          <a:prstGeom prst="rect">
            <a:avLst/>
          </a:prstGeom>
          <a:solidFill>
            <a:schemeClr val="accent4">
              <a:lumMod val="40000"/>
              <a:lumOff val="60000"/>
            </a:schemeClr>
          </a:solidFill>
          <a:ln>
            <a:solidFill>
              <a:schemeClr val="tx1"/>
            </a:solidFill>
          </a:ln>
        </p:spPr>
        <p:txBody>
          <a:bodyPr wrap="square" rtlCol="0">
            <a:noAutofit/>
          </a:bodyPr>
          <a:lstStyle/>
          <a:p>
            <a:pPr algn="ctr"/>
            <a:r>
              <a:rPr lang="en-US" b="1" dirty="0"/>
              <a:t>Interface Extension Card</a:t>
            </a:r>
          </a:p>
          <a:p>
            <a:pPr algn="ctr"/>
            <a:r>
              <a:rPr lang="en-US" b="1" dirty="0"/>
              <a:t>(IXC)</a:t>
            </a:r>
          </a:p>
          <a:p>
            <a:pPr algn="ctr"/>
            <a:endParaRPr lang="en-US" b="1" dirty="0"/>
          </a:p>
          <a:p>
            <a:pPr algn="ctr"/>
            <a:r>
              <a:rPr lang="en-US" b="1" dirty="0" err="1">
                <a:solidFill>
                  <a:srgbClr val="0070C0"/>
                </a:solidFill>
              </a:rPr>
              <a:t>Spacewire</a:t>
            </a:r>
            <a:endParaRPr lang="en-US" b="1" dirty="0">
              <a:solidFill>
                <a:srgbClr val="0070C0"/>
              </a:solidFill>
            </a:endParaRPr>
          </a:p>
          <a:p>
            <a:pPr algn="ctr"/>
            <a:r>
              <a:rPr lang="en-US" b="1" dirty="0"/>
              <a:t>Packets to/from </a:t>
            </a:r>
          </a:p>
          <a:p>
            <a:pPr algn="ctr"/>
            <a:r>
              <a:rPr lang="en-US" b="1" dirty="0"/>
              <a:t>External Devices</a:t>
            </a:r>
          </a:p>
          <a:p>
            <a:pPr algn="ctr"/>
            <a:r>
              <a:rPr lang="en-US" b="1" dirty="0"/>
              <a:t>With Serial, Digital or Analog Interfaces</a:t>
            </a:r>
          </a:p>
        </p:txBody>
      </p:sp>
      <p:sp>
        <p:nvSpPr>
          <p:cNvPr id="59" name="TextBox 58"/>
          <p:cNvSpPr txBox="1"/>
          <p:nvPr/>
        </p:nvSpPr>
        <p:spPr>
          <a:xfrm>
            <a:off x="410945" y="1887678"/>
            <a:ext cx="1402021" cy="2246769"/>
          </a:xfrm>
          <a:prstGeom prst="rect">
            <a:avLst/>
          </a:prstGeom>
          <a:solidFill>
            <a:srgbClr val="92D050"/>
          </a:solidFill>
          <a:ln>
            <a:solidFill>
              <a:schemeClr val="tx1"/>
            </a:solidFill>
          </a:ln>
        </p:spPr>
        <p:txBody>
          <a:bodyPr wrap="square" rtlCol="0">
            <a:spAutoFit/>
          </a:bodyPr>
          <a:lstStyle/>
          <a:p>
            <a:r>
              <a:rPr lang="en-US" sz="1400" b="1" dirty="0" smtClean="0"/>
              <a:t>HWIO App(s) access </a:t>
            </a:r>
            <a:r>
              <a:rPr lang="en-US" sz="1400" b="1" dirty="0" smtClean="0">
                <a:solidFill>
                  <a:srgbClr val="0070C0"/>
                </a:solidFill>
              </a:rPr>
              <a:t>SpaceWire </a:t>
            </a:r>
            <a:r>
              <a:rPr lang="en-US" sz="1400" b="1" dirty="0" err="1" smtClean="0">
                <a:solidFill>
                  <a:srgbClr val="C00000"/>
                </a:solidFill>
              </a:rPr>
              <a:t>Posix</a:t>
            </a:r>
            <a:r>
              <a:rPr lang="en-US" sz="1400" b="1" dirty="0" smtClean="0">
                <a:solidFill>
                  <a:srgbClr val="C00000"/>
                </a:solidFill>
              </a:rPr>
              <a:t> I/O Driver Devices: </a:t>
            </a:r>
          </a:p>
          <a:p>
            <a:r>
              <a:rPr lang="en-US" sz="1400" b="1" dirty="0" smtClean="0">
                <a:solidFill>
                  <a:srgbClr val="C00000"/>
                </a:solidFill>
              </a:rPr>
              <a:t>/</a:t>
            </a:r>
            <a:r>
              <a:rPr lang="en-US" sz="1400" b="1" dirty="0" err="1" smtClean="0">
                <a:solidFill>
                  <a:srgbClr val="C00000"/>
                </a:solidFill>
              </a:rPr>
              <a:t>xact</a:t>
            </a:r>
            <a:r>
              <a:rPr lang="en-US" sz="1400" b="1" dirty="0" smtClean="0">
                <a:solidFill>
                  <a:srgbClr val="C00000"/>
                </a:solidFill>
              </a:rPr>
              <a:t>, /</a:t>
            </a:r>
            <a:r>
              <a:rPr lang="en-US" sz="1400" b="1" dirty="0" err="1" smtClean="0">
                <a:solidFill>
                  <a:srgbClr val="C00000"/>
                </a:solidFill>
              </a:rPr>
              <a:t>sens</a:t>
            </a:r>
            <a:r>
              <a:rPr lang="en-US" sz="1400" b="1" dirty="0" smtClean="0">
                <a:solidFill>
                  <a:srgbClr val="C00000"/>
                </a:solidFill>
              </a:rPr>
              <a:t>, /</a:t>
            </a:r>
            <a:r>
              <a:rPr lang="en-US" sz="1400" b="1" dirty="0" err="1" smtClean="0">
                <a:solidFill>
                  <a:srgbClr val="C00000"/>
                </a:solidFill>
              </a:rPr>
              <a:t>thr</a:t>
            </a:r>
            <a:r>
              <a:rPr lang="en-US" sz="1400" b="1" dirty="0" smtClean="0">
                <a:solidFill>
                  <a:srgbClr val="C00000"/>
                </a:solidFill>
              </a:rPr>
              <a:t>, /eps, /sac, /let, /</a:t>
            </a:r>
            <a:r>
              <a:rPr lang="en-US" sz="1400" b="1" dirty="0" err="1" smtClean="0">
                <a:solidFill>
                  <a:srgbClr val="C00000"/>
                </a:solidFill>
              </a:rPr>
              <a:t>brd</a:t>
            </a:r>
            <a:r>
              <a:rPr lang="en-US" sz="1400" b="1" dirty="0" smtClean="0">
                <a:solidFill>
                  <a:srgbClr val="C00000"/>
                </a:solidFill>
              </a:rPr>
              <a:t>, /das</a:t>
            </a:r>
            <a:endParaRPr lang="en-US" sz="1400" b="1" dirty="0">
              <a:solidFill>
                <a:srgbClr val="C00000"/>
              </a:solidFill>
            </a:endParaRPr>
          </a:p>
        </p:txBody>
      </p:sp>
      <p:cxnSp>
        <p:nvCxnSpPr>
          <p:cNvPr id="61" name="Straight Arrow Connector 60"/>
          <p:cNvCxnSpPr>
            <a:stCxn id="59" idx="2"/>
            <a:endCxn id="43" idx="0"/>
          </p:cNvCxnSpPr>
          <p:nvPr/>
        </p:nvCxnSpPr>
        <p:spPr>
          <a:xfrm>
            <a:off x="1111956" y="4134447"/>
            <a:ext cx="0" cy="67797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097505" y="2339837"/>
            <a:ext cx="1522758" cy="646331"/>
          </a:xfrm>
          <a:prstGeom prst="rect">
            <a:avLst/>
          </a:prstGeom>
          <a:noFill/>
        </p:spPr>
        <p:txBody>
          <a:bodyPr wrap="square" rtlCol="0">
            <a:spAutoFit/>
          </a:bodyPr>
          <a:lstStyle/>
          <a:p>
            <a:r>
              <a:rPr lang="en-US" dirty="0" smtClean="0"/>
              <a:t>Space</a:t>
            </a:r>
          </a:p>
          <a:p>
            <a:r>
              <a:rPr lang="en-US" dirty="0" smtClean="0"/>
              <a:t>Wire</a:t>
            </a:r>
            <a:endParaRPr lang="en-US" dirty="0"/>
          </a:p>
        </p:txBody>
      </p:sp>
      <p:sp>
        <p:nvSpPr>
          <p:cNvPr id="70" name="Oval 69"/>
          <p:cNvSpPr/>
          <p:nvPr/>
        </p:nvSpPr>
        <p:spPr bwMode="auto">
          <a:xfrm>
            <a:off x="6349906" y="964763"/>
            <a:ext cx="2780057" cy="1335699"/>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charset="0"/>
              </a:rPr>
              <a:t>XACT</a:t>
            </a:r>
            <a:r>
              <a:rPr lang="en-US" sz="2400" dirty="0">
                <a:latin typeface="Times" charset="0"/>
              </a:rPr>
              <a:t> </a:t>
            </a:r>
          </a:p>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IMU, Gyros, Reaction Wheels</a:t>
            </a:r>
            <a:endParaRPr lang="en-US" sz="2000" dirty="0" smtClean="0">
              <a:latin typeface="Times" charset="0"/>
            </a:endParaRPr>
          </a:p>
        </p:txBody>
      </p:sp>
      <p:cxnSp>
        <p:nvCxnSpPr>
          <p:cNvPr id="71" name="Straight Arrow Connector 70"/>
          <p:cNvCxnSpPr>
            <a:stCxn id="70" idx="2"/>
            <a:endCxn id="57" idx="0"/>
          </p:cNvCxnSpPr>
          <p:nvPr/>
        </p:nvCxnSpPr>
        <p:spPr>
          <a:xfrm flipH="1">
            <a:off x="3908831" y="1632613"/>
            <a:ext cx="2441075" cy="21537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Oval 76"/>
          <p:cNvSpPr/>
          <p:nvPr/>
        </p:nvSpPr>
        <p:spPr bwMode="auto">
          <a:xfrm>
            <a:off x="6396215" y="2339837"/>
            <a:ext cx="2588933" cy="58116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Sun Sensors </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80" name="Straight Arrow Connector 79"/>
          <p:cNvCxnSpPr>
            <a:stCxn id="77" idx="2"/>
          </p:cNvCxnSpPr>
          <p:nvPr/>
        </p:nvCxnSpPr>
        <p:spPr>
          <a:xfrm flipH="1">
            <a:off x="4648200" y="2630420"/>
            <a:ext cx="1748015" cy="29058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Oval 106"/>
          <p:cNvSpPr/>
          <p:nvPr/>
        </p:nvSpPr>
        <p:spPr bwMode="auto">
          <a:xfrm>
            <a:off x="7010400" y="4534696"/>
            <a:ext cx="2209800" cy="724128"/>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BioSensor</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08" name="Straight Arrow Connector 107"/>
          <p:cNvCxnSpPr>
            <a:stCxn id="107" idx="2"/>
          </p:cNvCxnSpPr>
          <p:nvPr/>
        </p:nvCxnSpPr>
        <p:spPr>
          <a:xfrm flipH="1">
            <a:off x="4648200" y="4896760"/>
            <a:ext cx="2362200" cy="5624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Oval 130"/>
          <p:cNvSpPr/>
          <p:nvPr/>
        </p:nvSpPr>
        <p:spPr bwMode="auto">
          <a:xfrm>
            <a:off x="6152626" y="4256968"/>
            <a:ext cx="1147586" cy="55545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LET</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sp>
        <p:nvSpPr>
          <p:cNvPr id="132" name="Oval 131"/>
          <p:cNvSpPr/>
          <p:nvPr/>
        </p:nvSpPr>
        <p:spPr bwMode="auto">
          <a:xfrm>
            <a:off x="6461953" y="2921003"/>
            <a:ext cx="2422071" cy="71210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Thrusters</a:t>
            </a:r>
          </a:p>
          <a:p>
            <a:pPr marL="0" marR="0" indent="0" algn="l" defTabSz="914400" rtl="0" eaLnBrk="0" fontAlgn="base" latinLnBrk="0" hangingPunct="0">
              <a:lnSpc>
                <a:spcPct val="100000"/>
              </a:lnSpc>
              <a:spcBef>
                <a:spcPct val="0"/>
              </a:spcBef>
              <a:spcAft>
                <a:spcPct val="0"/>
              </a:spcAft>
              <a:buClrTx/>
              <a:buSzTx/>
              <a:buFontTx/>
              <a:buNone/>
              <a:tabLst/>
            </a:pPr>
            <a:endParaRPr lang="en-US" sz="1600" dirty="0" smtClean="0">
              <a:latin typeface="Times" charset="0"/>
            </a:endParaRPr>
          </a:p>
        </p:txBody>
      </p:sp>
      <p:cxnSp>
        <p:nvCxnSpPr>
          <p:cNvPr id="133" name="Straight Arrow Connector 132"/>
          <p:cNvCxnSpPr>
            <a:stCxn id="132" idx="1"/>
          </p:cNvCxnSpPr>
          <p:nvPr/>
        </p:nvCxnSpPr>
        <p:spPr>
          <a:xfrm flipH="1">
            <a:off x="4648200" y="3025288"/>
            <a:ext cx="2168457" cy="17511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131" idx="2"/>
          </p:cNvCxnSpPr>
          <p:nvPr/>
        </p:nvCxnSpPr>
        <p:spPr>
          <a:xfrm flipH="1">
            <a:off x="4648200" y="4534696"/>
            <a:ext cx="1504426" cy="1514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1" name="Oval 140"/>
          <p:cNvSpPr/>
          <p:nvPr/>
        </p:nvSpPr>
        <p:spPr bwMode="auto">
          <a:xfrm>
            <a:off x="6626583" y="3795114"/>
            <a:ext cx="1058635" cy="461854"/>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EPS</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2" name="Straight Arrow Connector 141"/>
          <p:cNvCxnSpPr>
            <a:stCxn id="141" idx="2"/>
          </p:cNvCxnSpPr>
          <p:nvPr/>
        </p:nvCxnSpPr>
        <p:spPr>
          <a:xfrm flipH="1">
            <a:off x="4648200" y="4026041"/>
            <a:ext cx="1978383"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bwMode="auto">
          <a:xfrm>
            <a:off x="7672988" y="3624583"/>
            <a:ext cx="1178494" cy="718702"/>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SAC</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6" name="Straight Arrow Connector 145"/>
          <p:cNvCxnSpPr>
            <a:stCxn id="144" idx="1"/>
            <a:endCxn id="57" idx="3"/>
          </p:cNvCxnSpPr>
          <p:nvPr/>
        </p:nvCxnSpPr>
        <p:spPr>
          <a:xfrm flipH="1">
            <a:off x="4648200" y="3729834"/>
            <a:ext cx="3197374" cy="5605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261788" y="4484197"/>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350578" y="4148544"/>
            <a:ext cx="1630622" cy="646331"/>
          </a:xfrm>
          <a:prstGeom prst="rect">
            <a:avLst/>
          </a:prstGeom>
          <a:noFill/>
        </p:spPr>
        <p:txBody>
          <a:bodyPr wrap="square" rtlCol="0">
            <a:spAutoFit/>
          </a:bodyPr>
          <a:lstStyle/>
          <a:p>
            <a:r>
              <a:rPr lang="en-US" dirty="0" smtClean="0"/>
              <a:t>cFE </a:t>
            </a:r>
          </a:p>
          <a:p>
            <a:r>
              <a:rPr lang="en-US" dirty="0" smtClean="0"/>
              <a:t>Software Bus</a:t>
            </a:r>
            <a:endParaRPr lang="en-US" dirty="0"/>
          </a:p>
        </p:txBody>
      </p:sp>
      <p:sp>
        <p:nvSpPr>
          <p:cNvPr id="205" name="Oval 204"/>
          <p:cNvSpPr/>
          <p:nvPr/>
        </p:nvSpPr>
        <p:spPr bwMode="auto">
          <a:xfrm>
            <a:off x="6726419" y="5531050"/>
            <a:ext cx="2403544" cy="1149204"/>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Thermistors &amp; GPIO</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206" name="Straight Arrow Connector 205"/>
          <p:cNvCxnSpPr>
            <a:stCxn id="205" idx="2"/>
            <a:endCxn id="57" idx="2"/>
          </p:cNvCxnSpPr>
          <p:nvPr/>
        </p:nvCxnSpPr>
        <p:spPr>
          <a:xfrm flipH="1" flipV="1">
            <a:off x="3908831" y="5723785"/>
            <a:ext cx="2817588" cy="38186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17" name="Title 3"/>
          <p:cNvSpPr>
            <a:spLocks noGrp="1"/>
          </p:cNvSpPr>
          <p:nvPr>
            <p:ph type="title"/>
          </p:nvPr>
        </p:nvSpPr>
        <p:spPr>
          <a:xfrm>
            <a:off x="261788" y="980052"/>
            <a:ext cx="4042280" cy="467894"/>
          </a:xfrm>
        </p:spPr>
        <p:txBody>
          <a:bodyPr/>
          <a:lstStyle/>
          <a:p>
            <a:pPr algn="ctr"/>
            <a:r>
              <a:rPr lang="en-US" sz="2000" dirty="0" err="1" smtClean="0"/>
              <a:t>BioS</a:t>
            </a:r>
            <a:r>
              <a:rPr lang="en-US" sz="2000" dirty="0" smtClean="0"/>
              <a:t> SpaceWire I/F with Sim for H/W-In-the-Loop (HIL) Testing</a:t>
            </a:r>
            <a:endParaRPr lang="en-US" sz="2000" dirty="0"/>
          </a:p>
        </p:txBody>
      </p:sp>
      <p:sp>
        <p:nvSpPr>
          <p:cNvPr id="62" name="TextBox 61"/>
          <p:cNvSpPr txBox="1"/>
          <p:nvPr/>
        </p:nvSpPr>
        <p:spPr>
          <a:xfrm>
            <a:off x="5236712" y="915542"/>
            <a:ext cx="1672253" cy="369332"/>
          </a:xfrm>
          <a:prstGeom prst="rect">
            <a:avLst/>
          </a:prstGeom>
          <a:noFill/>
        </p:spPr>
        <p:txBody>
          <a:bodyPr wrap="none" rtlCol="0">
            <a:spAutoFit/>
          </a:bodyPr>
          <a:lstStyle/>
          <a:p>
            <a:r>
              <a:rPr lang="en-US" b="1" dirty="0" smtClean="0"/>
              <a:t>Sim Platform </a:t>
            </a:r>
            <a:endParaRPr lang="en-US" b="1" dirty="0"/>
          </a:p>
        </p:txBody>
      </p:sp>
      <p:cxnSp>
        <p:nvCxnSpPr>
          <p:cNvPr id="72" name="Straight Connector 71"/>
          <p:cNvCxnSpPr/>
          <p:nvPr/>
        </p:nvCxnSpPr>
        <p:spPr>
          <a:xfrm flipH="1" flipV="1">
            <a:off x="5562600" y="1284874"/>
            <a:ext cx="74791" cy="534452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515572" y="2775711"/>
            <a:ext cx="1630622" cy="923330"/>
          </a:xfrm>
          <a:prstGeom prst="rect">
            <a:avLst/>
          </a:prstGeom>
          <a:noFill/>
        </p:spPr>
        <p:txBody>
          <a:bodyPr wrap="square" rtlCol="0">
            <a:spAutoFit/>
          </a:bodyPr>
          <a:lstStyle/>
          <a:p>
            <a:r>
              <a:rPr lang="en-US" dirty="0" smtClean="0"/>
              <a:t>cFE </a:t>
            </a:r>
          </a:p>
          <a:p>
            <a:r>
              <a:rPr lang="en-US" dirty="0" smtClean="0"/>
              <a:t>Software </a:t>
            </a:r>
          </a:p>
          <a:p>
            <a:r>
              <a:rPr lang="en-US" dirty="0" smtClean="0"/>
              <a:t>Bus</a:t>
            </a:r>
            <a:endParaRPr lang="en-US" dirty="0"/>
          </a:p>
        </p:txBody>
      </p:sp>
      <p:cxnSp>
        <p:nvCxnSpPr>
          <p:cNvPr id="38" name="Straight Connector 37"/>
          <p:cNvCxnSpPr/>
          <p:nvPr/>
        </p:nvCxnSpPr>
        <p:spPr>
          <a:xfrm>
            <a:off x="5029200" y="1490230"/>
            <a:ext cx="11872" cy="3538970"/>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825097" y="1509469"/>
            <a:ext cx="736685" cy="646331"/>
          </a:xfrm>
          <a:prstGeom prst="rect">
            <a:avLst/>
          </a:prstGeom>
          <a:noFill/>
        </p:spPr>
        <p:txBody>
          <a:bodyPr wrap="square" rtlCol="0">
            <a:spAutoFit/>
          </a:bodyPr>
          <a:lstStyle/>
          <a:p>
            <a:r>
              <a:rPr lang="en-US" sz="1200" dirty="0" smtClean="0"/>
              <a:t>RS422 </a:t>
            </a:r>
          </a:p>
          <a:p>
            <a:r>
              <a:rPr lang="en-US" sz="1200" dirty="0" smtClean="0"/>
              <a:t>or </a:t>
            </a:r>
          </a:p>
          <a:p>
            <a:r>
              <a:rPr lang="en-US" sz="1200" dirty="0" smtClean="0"/>
              <a:t>TTL</a:t>
            </a:r>
            <a:endParaRPr lang="en-US" sz="1200" dirty="0"/>
          </a:p>
        </p:txBody>
      </p:sp>
      <p:cxnSp>
        <p:nvCxnSpPr>
          <p:cNvPr id="41" name="Straight Connector 40"/>
          <p:cNvCxnSpPr/>
          <p:nvPr/>
        </p:nvCxnSpPr>
        <p:spPr>
          <a:xfrm flipH="1">
            <a:off x="5017328" y="5462939"/>
            <a:ext cx="23744" cy="1004160"/>
          </a:xfrm>
          <a:prstGeom prst="line">
            <a:avLst/>
          </a:prstGeom>
          <a:ln w="28575">
            <a:solidFill>
              <a:srgbClr val="92D050"/>
            </a:solidFill>
            <a:prstDash val="lgDashDotDot"/>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814677" y="5108187"/>
            <a:ext cx="870477" cy="738664"/>
          </a:xfrm>
          <a:prstGeom prst="rect">
            <a:avLst/>
          </a:prstGeom>
          <a:noFill/>
        </p:spPr>
        <p:txBody>
          <a:bodyPr wrap="square" rtlCol="0">
            <a:spAutoFit/>
          </a:bodyPr>
          <a:lstStyle/>
          <a:p>
            <a:r>
              <a:rPr lang="en-US" sz="1400" dirty="0" smtClean="0"/>
              <a:t>Digital / Analog</a:t>
            </a:r>
          </a:p>
          <a:p>
            <a:r>
              <a:rPr lang="en-US" sz="1400" dirty="0" smtClean="0"/>
              <a:t> I/O</a:t>
            </a:r>
            <a:endParaRPr lang="en-US" sz="1400" dirty="0"/>
          </a:p>
        </p:txBody>
      </p:sp>
      <p:sp>
        <p:nvSpPr>
          <p:cNvPr id="43" name="Oval 42"/>
          <p:cNvSpPr/>
          <p:nvPr/>
        </p:nvSpPr>
        <p:spPr bwMode="auto">
          <a:xfrm>
            <a:off x="624323" y="4812424"/>
            <a:ext cx="975266" cy="765291"/>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App(s</a:t>
            </a:r>
            <a:r>
              <a:rPr lang="en-US" sz="1600" dirty="0" smtClean="0">
                <a:latin typeface="Times" charset="0"/>
              </a:rPr>
              <a:t>)</a:t>
            </a:r>
          </a:p>
        </p:txBody>
      </p:sp>
    </p:spTree>
    <p:extLst>
      <p:ext uri="{BB962C8B-B14F-4D97-AF65-F5344CB8AC3E}">
        <p14:creationId xmlns:p14="http://schemas.microsoft.com/office/powerpoint/2010/main" val="18572034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05026" y="1490230"/>
            <a:ext cx="5609974" cy="4883727"/>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218036" y="1751861"/>
            <a:ext cx="1915564" cy="4353791"/>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261788" y="5652264"/>
            <a:ext cx="1633781" cy="369332"/>
          </a:xfrm>
          <a:prstGeom prst="rect">
            <a:avLst/>
          </a:prstGeom>
          <a:noFill/>
        </p:spPr>
        <p:txBody>
          <a:bodyPr wrap="none" rtlCol="0">
            <a:spAutoFit/>
          </a:bodyPr>
          <a:lstStyle/>
          <a:p>
            <a:r>
              <a:rPr lang="en-US" b="1" dirty="0" smtClean="0"/>
              <a:t>SBC (Leon 2)</a:t>
            </a:r>
            <a:endParaRPr lang="en-US" b="1" dirty="0"/>
          </a:p>
        </p:txBody>
      </p:sp>
      <p:cxnSp>
        <p:nvCxnSpPr>
          <p:cNvPr id="54" name="Straight Connector 53"/>
          <p:cNvCxnSpPr/>
          <p:nvPr/>
        </p:nvCxnSpPr>
        <p:spPr>
          <a:xfrm>
            <a:off x="2743200" y="2734851"/>
            <a:ext cx="10132" cy="2892806"/>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873798" y="1486336"/>
            <a:ext cx="1915909" cy="369332"/>
          </a:xfrm>
          <a:prstGeom prst="rect">
            <a:avLst/>
          </a:prstGeom>
          <a:noFill/>
        </p:spPr>
        <p:txBody>
          <a:bodyPr wrap="none" rtlCol="0">
            <a:spAutoFit/>
          </a:bodyPr>
          <a:lstStyle/>
          <a:p>
            <a:r>
              <a:rPr lang="en-US" b="1" dirty="0" smtClean="0"/>
              <a:t>C&amp;DH Platform </a:t>
            </a:r>
            <a:endParaRPr lang="en-US" b="1" dirty="0"/>
          </a:p>
        </p:txBody>
      </p:sp>
      <p:cxnSp>
        <p:nvCxnSpPr>
          <p:cNvPr id="56" name="Straight Arrow Connector 55"/>
          <p:cNvCxnSpPr>
            <a:stCxn id="59" idx="3"/>
            <a:endCxn id="57" idx="1"/>
          </p:cNvCxnSpPr>
          <p:nvPr/>
        </p:nvCxnSpPr>
        <p:spPr>
          <a:xfrm>
            <a:off x="1812966" y="3011063"/>
            <a:ext cx="1670945" cy="110856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483911" y="2133600"/>
            <a:ext cx="1741389" cy="3972052"/>
          </a:xfrm>
          <a:prstGeom prst="rect">
            <a:avLst/>
          </a:prstGeom>
          <a:solidFill>
            <a:schemeClr val="accent4">
              <a:lumMod val="40000"/>
              <a:lumOff val="60000"/>
            </a:schemeClr>
          </a:solidFill>
          <a:ln>
            <a:solidFill>
              <a:schemeClr val="tx1"/>
            </a:solidFill>
          </a:ln>
        </p:spPr>
        <p:txBody>
          <a:bodyPr wrap="square" rtlCol="0">
            <a:noAutofit/>
          </a:bodyPr>
          <a:lstStyle/>
          <a:p>
            <a:pPr algn="ctr"/>
            <a:r>
              <a:rPr lang="en-US" b="1" dirty="0"/>
              <a:t>Interface Extension Card</a:t>
            </a:r>
          </a:p>
          <a:p>
            <a:pPr algn="ctr"/>
            <a:r>
              <a:rPr lang="en-US" b="1" dirty="0"/>
              <a:t>(IXC</a:t>
            </a:r>
            <a:r>
              <a:rPr lang="en-US" b="1" dirty="0" smtClean="0"/>
              <a:t>)</a:t>
            </a:r>
          </a:p>
          <a:p>
            <a:pPr algn="ctr"/>
            <a:endParaRPr lang="en-US" b="1" dirty="0"/>
          </a:p>
          <a:p>
            <a:pPr algn="ctr"/>
            <a:r>
              <a:rPr lang="en-US" b="1" dirty="0" err="1">
                <a:solidFill>
                  <a:srgbClr val="0070C0"/>
                </a:solidFill>
              </a:rPr>
              <a:t>Spacewire</a:t>
            </a:r>
            <a:endParaRPr lang="en-US" b="1" dirty="0">
              <a:solidFill>
                <a:srgbClr val="0070C0"/>
              </a:solidFill>
            </a:endParaRPr>
          </a:p>
          <a:p>
            <a:pPr algn="ctr"/>
            <a:r>
              <a:rPr lang="en-US" b="1" dirty="0"/>
              <a:t>Packets to/from </a:t>
            </a:r>
          </a:p>
          <a:p>
            <a:pPr algn="ctr"/>
            <a:r>
              <a:rPr lang="en-US" b="1" dirty="0"/>
              <a:t>External Devices</a:t>
            </a:r>
          </a:p>
          <a:p>
            <a:pPr algn="ctr"/>
            <a:r>
              <a:rPr lang="en-US" b="1" dirty="0"/>
              <a:t>With Serial, Digital or Analog Interfaces</a:t>
            </a:r>
          </a:p>
        </p:txBody>
      </p:sp>
      <p:sp>
        <p:nvSpPr>
          <p:cNvPr id="59" name="TextBox 58"/>
          <p:cNvSpPr txBox="1"/>
          <p:nvPr/>
        </p:nvSpPr>
        <p:spPr>
          <a:xfrm>
            <a:off x="410945" y="1887678"/>
            <a:ext cx="1402021" cy="2246769"/>
          </a:xfrm>
          <a:prstGeom prst="rect">
            <a:avLst/>
          </a:prstGeom>
          <a:solidFill>
            <a:srgbClr val="92D050"/>
          </a:solidFill>
          <a:ln>
            <a:solidFill>
              <a:schemeClr val="tx1"/>
            </a:solidFill>
          </a:ln>
        </p:spPr>
        <p:txBody>
          <a:bodyPr wrap="square" rtlCol="0">
            <a:spAutoFit/>
          </a:bodyPr>
          <a:lstStyle/>
          <a:p>
            <a:r>
              <a:rPr lang="en-US" sz="1400" b="1" dirty="0"/>
              <a:t>HWIO App(s</a:t>
            </a:r>
            <a:r>
              <a:rPr lang="en-US" sz="1400" b="1" dirty="0" smtClean="0"/>
              <a:t>) access </a:t>
            </a:r>
            <a:r>
              <a:rPr lang="en-US" sz="1400" b="1" dirty="0" smtClean="0">
                <a:solidFill>
                  <a:srgbClr val="0070C0"/>
                </a:solidFill>
              </a:rPr>
              <a:t>SpaceWire</a:t>
            </a:r>
            <a:r>
              <a:rPr lang="en-US" sz="1400" b="1" dirty="0" smtClean="0"/>
              <a:t> </a:t>
            </a:r>
            <a:r>
              <a:rPr lang="en-US" sz="1400" b="1" dirty="0" err="1" smtClean="0">
                <a:solidFill>
                  <a:srgbClr val="C00000"/>
                </a:solidFill>
              </a:rPr>
              <a:t>Posix</a:t>
            </a:r>
            <a:r>
              <a:rPr lang="en-US" sz="1400" b="1" dirty="0" smtClean="0">
                <a:solidFill>
                  <a:srgbClr val="C00000"/>
                </a:solidFill>
              </a:rPr>
              <a:t> I/O Driver Devices: </a:t>
            </a:r>
          </a:p>
          <a:p>
            <a:r>
              <a:rPr lang="en-US" sz="1400" b="1" dirty="0" smtClean="0">
                <a:solidFill>
                  <a:srgbClr val="C00000"/>
                </a:solidFill>
              </a:rPr>
              <a:t>/</a:t>
            </a:r>
            <a:r>
              <a:rPr lang="en-US" sz="1400" b="1" dirty="0" err="1" smtClean="0">
                <a:solidFill>
                  <a:srgbClr val="C00000"/>
                </a:solidFill>
              </a:rPr>
              <a:t>xact</a:t>
            </a:r>
            <a:r>
              <a:rPr lang="en-US" sz="1400" b="1" dirty="0" smtClean="0">
                <a:solidFill>
                  <a:srgbClr val="C00000"/>
                </a:solidFill>
              </a:rPr>
              <a:t>, /</a:t>
            </a:r>
            <a:r>
              <a:rPr lang="en-US" sz="1400" b="1" dirty="0" err="1" smtClean="0">
                <a:solidFill>
                  <a:srgbClr val="C00000"/>
                </a:solidFill>
              </a:rPr>
              <a:t>sens</a:t>
            </a:r>
            <a:r>
              <a:rPr lang="en-US" sz="1400" b="1" dirty="0" smtClean="0">
                <a:solidFill>
                  <a:srgbClr val="C00000"/>
                </a:solidFill>
              </a:rPr>
              <a:t>, /</a:t>
            </a:r>
            <a:r>
              <a:rPr lang="en-US" sz="1400" b="1" dirty="0" err="1" smtClean="0">
                <a:solidFill>
                  <a:srgbClr val="C00000"/>
                </a:solidFill>
              </a:rPr>
              <a:t>thr</a:t>
            </a:r>
            <a:r>
              <a:rPr lang="en-US" sz="1400" b="1" dirty="0" smtClean="0">
                <a:solidFill>
                  <a:srgbClr val="C00000"/>
                </a:solidFill>
              </a:rPr>
              <a:t>, /eps, /sac, /let, /</a:t>
            </a:r>
            <a:r>
              <a:rPr lang="en-US" sz="1400" b="1" dirty="0" err="1" smtClean="0">
                <a:solidFill>
                  <a:srgbClr val="C00000"/>
                </a:solidFill>
              </a:rPr>
              <a:t>brd</a:t>
            </a:r>
            <a:r>
              <a:rPr lang="en-US" sz="1400" b="1" dirty="0" smtClean="0">
                <a:solidFill>
                  <a:srgbClr val="C00000"/>
                </a:solidFill>
              </a:rPr>
              <a:t>, /das</a:t>
            </a:r>
            <a:endParaRPr lang="en-US" sz="1400" b="1" dirty="0">
              <a:solidFill>
                <a:srgbClr val="C00000"/>
              </a:solidFill>
            </a:endParaRPr>
          </a:p>
        </p:txBody>
      </p:sp>
      <p:cxnSp>
        <p:nvCxnSpPr>
          <p:cNvPr id="61" name="Straight Arrow Connector 60"/>
          <p:cNvCxnSpPr>
            <a:stCxn id="59" idx="2"/>
            <a:endCxn id="36" idx="0"/>
          </p:cNvCxnSpPr>
          <p:nvPr/>
        </p:nvCxnSpPr>
        <p:spPr>
          <a:xfrm flipH="1">
            <a:off x="1111955" y="4134447"/>
            <a:ext cx="1" cy="67797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122714" y="2300462"/>
            <a:ext cx="1522758" cy="369332"/>
          </a:xfrm>
          <a:prstGeom prst="rect">
            <a:avLst/>
          </a:prstGeom>
          <a:noFill/>
        </p:spPr>
        <p:txBody>
          <a:bodyPr wrap="square" rtlCol="0">
            <a:spAutoFit/>
          </a:bodyPr>
          <a:lstStyle/>
          <a:p>
            <a:r>
              <a:rPr lang="en-US" dirty="0" smtClean="0"/>
              <a:t>SpaceWire</a:t>
            </a:r>
            <a:endParaRPr lang="en-US" dirty="0"/>
          </a:p>
        </p:txBody>
      </p:sp>
      <p:sp>
        <p:nvSpPr>
          <p:cNvPr id="70" name="Oval 69"/>
          <p:cNvSpPr/>
          <p:nvPr/>
        </p:nvSpPr>
        <p:spPr bwMode="auto">
          <a:xfrm>
            <a:off x="6219942" y="964763"/>
            <a:ext cx="2780057" cy="133569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charset="0"/>
              </a:rPr>
              <a:t>BCT XACT: </a:t>
            </a:r>
          </a:p>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charset="0"/>
              </a:rPr>
              <a:t>IMU, Gyros, Reaction Wheels</a:t>
            </a:r>
            <a:endParaRPr lang="en-US" sz="2000" dirty="0" smtClean="0">
              <a:latin typeface="Times" charset="0"/>
            </a:endParaRPr>
          </a:p>
        </p:txBody>
      </p:sp>
      <p:cxnSp>
        <p:nvCxnSpPr>
          <p:cNvPr id="71" name="Straight Arrow Connector 70"/>
          <p:cNvCxnSpPr>
            <a:stCxn id="70" idx="2"/>
            <a:endCxn id="57" idx="0"/>
          </p:cNvCxnSpPr>
          <p:nvPr/>
        </p:nvCxnSpPr>
        <p:spPr>
          <a:xfrm flipH="1">
            <a:off x="4354606" y="1632613"/>
            <a:ext cx="1865336" cy="50098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Oval 76"/>
          <p:cNvSpPr/>
          <p:nvPr/>
        </p:nvSpPr>
        <p:spPr bwMode="auto">
          <a:xfrm>
            <a:off x="6396215" y="2339837"/>
            <a:ext cx="2588933" cy="58116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Sun Sensors</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80" name="Straight Arrow Connector 79"/>
          <p:cNvCxnSpPr>
            <a:stCxn id="77" idx="2"/>
          </p:cNvCxnSpPr>
          <p:nvPr/>
        </p:nvCxnSpPr>
        <p:spPr>
          <a:xfrm flipH="1">
            <a:off x="5210451" y="2630420"/>
            <a:ext cx="1185764" cy="29058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948400" y="1632612"/>
            <a:ext cx="0" cy="3396588"/>
          </a:xfrm>
          <a:prstGeom prst="line">
            <a:avLst/>
          </a:prstGeom>
          <a:ln w="28575">
            <a:solidFill>
              <a:srgbClr val="00B0F0"/>
            </a:solidFill>
            <a:prstDash val="lgDashDotDot"/>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5649686" y="3125329"/>
            <a:ext cx="1522758" cy="923330"/>
          </a:xfrm>
          <a:prstGeom prst="rect">
            <a:avLst/>
          </a:prstGeom>
          <a:noFill/>
        </p:spPr>
        <p:txBody>
          <a:bodyPr wrap="square" rtlCol="0">
            <a:spAutoFit/>
          </a:bodyPr>
          <a:lstStyle/>
          <a:p>
            <a:r>
              <a:rPr lang="en-US" dirty="0" smtClean="0"/>
              <a:t>Serial (RS422 </a:t>
            </a:r>
          </a:p>
          <a:p>
            <a:r>
              <a:rPr lang="en-US" dirty="0" smtClean="0"/>
              <a:t>or TTL)</a:t>
            </a:r>
            <a:endParaRPr lang="en-US" dirty="0"/>
          </a:p>
        </p:txBody>
      </p:sp>
      <p:sp>
        <p:nvSpPr>
          <p:cNvPr id="107" name="Oval 106"/>
          <p:cNvSpPr/>
          <p:nvPr/>
        </p:nvSpPr>
        <p:spPr bwMode="auto">
          <a:xfrm>
            <a:off x="7010400" y="4534696"/>
            <a:ext cx="2209800" cy="72412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BioSensor</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08" name="Straight Arrow Connector 107"/>
          <p:cNvCxnSpPr>
            <a:stCxn id="107" idx="2"/>
          </p:cNvCxnSpPr>
          <p:nvPr/>
        </p:nvCxnSpPr>
        <p:spPr>
          <a:xfrm flipH="1">
            <a:off x="5210456" y="4896760"/>
            <a:ext cx="1799944"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Oval 130"/>
          <p:cNvSpPr/>
          <p:nvPr/>
        </p:nvSpPr>
        <p:spPr bwMode="auto">
          <a:xfrm>
            <a:off x="6152626" y="4256968"/>
            <a:ext cx="1147586" cy="55545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LET</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sp>
        <p:nvSpPr>
          <p:cNvPr id="132" name="Oval 131"/>
          <p:cNvSpPr/>
          <p:nvPr/>
        </p:nvSpPr>
        <p:spPr bwMode="auto">
          <a:xfrm>
            <a:off x="6461953" y="2921003"/>
            <a:ext cx="2422071" cy="7121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Thrusters</a:t>
            </a:r>
          </a:p>
          <a:p>
            <a:pPr marL="0" marR="0" indent="0" algn="l" defTabSz="914400" rtl="0" eaLnBrk="0" fontAlgn="base" latinLnBrk="0" hangingPunct="0">
              <a:lnSpc>
                <a:spcPct val="100000"/>
              </a:lnSpc>
              <a:spcBef>
                <a:spcPct val="0"/>
              </a:spcBef>
              <a:spcAft>
                <a:spcPct val="0"/>
              </a:spcAft>
              <a:buClrTx/>
              <a:buSzTx/>
              <a:buFontTx/>
              <a:buNone/>
              <a:tabLst/>
            </a:pPr>
            <a:endParaRPr lang="en-US" sz="1600" dirty="0" smtClean="0">
              <a:latin typeface="Times" charset="0"/>
            </a:endParaRPr>
          </a:p>
        </p:txBody>
      </p:sp>
      <p:cxnSp>
        <p:nvCxnSpPr>
          <p:cNvPr id="133" name="Straight Arrow Connector 132"/>
          <p:cNvCxnSpPr>
            <a:stCxn id="132" idx="1"/>
          </p:cNvCxnSpPr>
          <p:nvPr/>
        </p:nvCxnSpPr>
        <p:spPr>
          <a:xfrm flipH="1">
            <a:off x="5287274" y="3025288"/>
            <a:ext cx="1529383" cy="100041"/>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131" idx="2"/>
          </p:cNvCxnSpPr>
          <p:nvPr/>
        </p:nvCxnSpPr>
        <p:spPr>
          <a:xfrm flipH="1">
            <a:off x="5209074" y="4534696"/>
            <a:ext cx="943552" cy="15143"/>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1" name="Oval 140"/>
          <p:cNvSpPr/>
          <p:nvPr/>
        </p:nvSpPr>
        <p:spPr bwMode="auto">
          <a:xfrm>
            <a:off x="6626583" y="3795114"/>
            <a:ext cx="1058635" cy="46185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EPS</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2" name="Straight Arrow Connector 141"/>
          <p:cNvCxnSpPr>
            <a:stCxn id="141" idx="2"/>
          </p:cNvCxnSpPr>
          <p:nvPr/>
        </p:nvCxnSpPr>
        <p:spPr>
          <a:xfrm flipH="1">
            <a:off x="5225300" y="4026041"/>
            <a:ext cx="1401283"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bwMode="auto">
          <a:xfrm>
            <a:off x="7672988" y="3624583"/>
            <a:ext cx="1178494" cy="71870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SAC</a:t>
            </a:r>
            <a:endParaRPr lang="en-US" sz="1400" dirty="0" smtClean="0">
              <a:latin typeface="Times"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146" name="Straight Arrow Connector 145"/>
          <p:cNvCxnSpPr>
            <a:stCxn id="144" idx="1"/>
          </p:cNvCxnSpPr>
          <p:nvPr/>
        </p:nvCxnSpPr>
        <p:spPr>
          <a:xfrm flipH="1">
            <a:off x="5192758" y="3729834"/>
            <a:ext cx="2652816"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a:off x="261788" y="4484197"/>
            <a:ext cx="1860926"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350578" y="4148544"/>
            <a:ext cx="1630622" cy="646331"/>
          </a:xfrm>
          <a:prstGeom prst="rect">
            <a:avLst/>
          </a:prstGeom>
          <a:noFill/>
        </p:spPr>
        <p:txBody>
          <a:bodyPr wrap="square" rtlCol="0">
            <a:spAutoFit/>
          </a:bodyPr>
          <a:lstStyle/>
          <a:p>
            <a:r>
              <a:rPr lang="en-US" dirty="0" smtClean="0"/>
              <a:t>cFE </a:t>
            </a:r>
          </a:p>
          <a:p>
            <a:r>
              <a:rPr lang="en-US" dirty="0" smtClean="0"/>
              <a:t>Software Bus</a:t>
            </a:r>
            <a:endParaRPr lang="en-US" dirty="0"/>
          </a:p>
        </p:txBody>
      </p:sp>
      <p:cxnSp>
        <p:nvCxnSpPr>
          <p:cNvPr id="200" name="Straight Connector 199"/>
          <p:cNvCxnSpPr/>
          <p:nvPr/>
        </p:nvCxnSpPr>
        <p:spPr>
          <a:xfrm flipH="1">
            <a:off x="6128882" y="5369797"/>
            <a:ext cx="23744" cy="1004160"/>
          </a:xfrm>
          <a:prstGeom prst="line">
            <a:avLst/>
          </a:prstGeom>
          <a:ln w="28575">
            <a:solidFill>
              <a:srgbClr val="FFC000"/>
            </a:solidFill>
            <a:prstDash val="lgDashDotDot"/>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5634836" y="5403996"/>
            <a:ext cx="1299364" cy="646331"/>
          </a:xfrm>
          <a:prstGeom prst="rect">
            <a:avLst/>
          </a:prstGeom>
          <a:noFill/>
        </p:spPr>
        <p:txBody>
          <a:bodyPr wrap="square" rtlCol="0">
            <a:spAutoFit/>
          </a:bodyPr>
          <a:lstStyle/>
          <a:p>
            <a:r>
              <a:rPr lang="en-US" dirty="0" smtClean="0"/>
              <a:t>Digital / Analog I/O</a:t>
            </a:r>
            <a:endParaRPr lang="en-US" dirty="0"/>
          </a:p>
        </p:txBody>
      </p:sp>
      <p:sp>
        <p:nvSpPr>
          <p:cNvPr id="205" name="Oval 204"/>
          <p:cNvSpPr/>
          <p:nvPr/>
        </p:nvSpPr>
        <p:spPr bwMode="auto">
          <a:xfrm>
            <a:off x="6726419" y="5531050"/>
            <a:ext cx="2403544" cy="11492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en-US" sz="2400" dirty="0" smtClean="0">
                <a:latin typeface="Times" charset="0"/>
              </a:rPr>
              <a:t>Thermistors &amp; GPIO</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cxnSp>
        <p:nvCxnSpPr>
          <p:cNvPr id="206" name="Straight Arrow Connector 205"/>
          <p:cNvCxnSpPr>
            <a:stCxn id="205" idx="2"/>
            <a:endCxn id="57" idx="2"/>
          </p:cNvCxnSpPr>
          <p:nvPr/>
        </p:nvCxnSpPr>
        <p:spPr>
          <a:xfrm flipH="1">
            <a:off x="4354606" y="6105652"/>
            <a:ext cx="2371813" cy="0"/>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17" name="Title 3"/>
          <p:cNvSpPr>
            <a:spLocks noGrp="1"/>
          </p:cNvSpPr>
          <p:nvPr>
            <p:ph type="title"/>
          </p:nvPr>
        </p:nvSpPr>
        <p:spPr>
          <a:xfrm>
            <a:off x="105026" y="973295"/>
            <a:ext cx="7772400" cy="495736"/>
          </a:xfrm>
        </p:spPr>
        <p:txBody>
          <a:bodyPr/>
          <a:lstStyle/>
          <a:p>
            <a:r>
              <a:rPr lang="en-US" sz="2800" dirty="0" err="1" smtClean="0"/>
              <a:t>BioS</a:t>
            </a:r>
            <a:r>
              <a:rPr lang="en-US" sz="2800" dirty="0" smtClean="0"/>
              <a:t> SpaceWire I/F Flight Configuration </a:t>
            </a:r>
            <a:endParaRPr lang="en-US" dirty="0"/>
          </a:p>
        </p:txBody>
      </p:sp>
      <p:sp>
        <p:nvSpPr>
          <p:cNvPr id="36" name="Oval 35"/>
          <p:cNvSpPr/>
          <p:nvPr/>
        </p:nvSpPr>
        <p:spPr bwMode="auto">
          <a:xfrm>
            <a:off x="624322" y="4812424"/>
            <a:ext cx="975266" cy="765291"/>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charset="0"/>
              </a:rPr>
              <a:t>Other</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cFE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latin typeface="Times" charset="0"/>
              </a:rPr>
              <a:t>App(s</a:t>
            </a:r>
            <a:r>
              <a:rPr lang="en-US" sz="1600" dirty="0" smtClean="0">
                <a:latin typeface="Times" charset="0"/>
              </a:rPr>
              <a:t>)</a:t>
            </a:r>
          </a:p>
        </p:txBody>
      </p:sp>
    </p:spTree>
    <p:extLst>
      <p:ext uri="{BB962C8B-B14F-4D97-AF65-F5344CB8AC3E}">
        <p14:creationId xmlns:p14="http://schemas.microsoft.com/office/powerpoint/2010/main" val="41919156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990600" y="2514600"/>
            <a:ext cx="7772400" cy="3505200"/>
          </a:xfrm>
        </p:spPr>
        <p:txBody>
          <a:bodyPr/>
          <a:lstStyle/>
          <a:p>
            <a:pPr>
              <a:buFont typeface="Arial" panose="020B0604020202020204" pitchFamily="34" charset="0"/>
              <a:buChar char="•"/>
            </a:pPr>
            <a:r>
              <a:rPr lang="en-US" sz="2800" dirty="0"/>
              <a:t>Model-Based Approach integrated with a Loosely-Coupled and layered framework enables a Flexible Infrastructure</a:t>
            </a:r>
            <a:endParaRPr lang="en-US" sz="2800" dirty="0" smtClean="0"/>
          </a:p>
          <a:p>
            <a:pPr>
              <a:buFont typeface="Arial" panose="020B0604020202020204" pitchFamily="34" charset="0"/>
              <a:buChar char="•"/>
            </a:pPr>
            <a:r>
              <a:rPr lang="en-US" sz="2800" dirty="0" smtClean="0"/>
              <a:t>Flexible </a:t>
            </a:r>
            <a:r>
              <a:rPr lang="en-US" sz="2800" dirty="0"/>
              <a:t>Infrastructure with Evolving Layers and Test-Beds </a:t>
            </a:r>
            <a:r>
              <a:rPr lang="en-US" sz="2800" dirty="0" smtClean="0"/>
              <a:t>helps meet Hardware Availability Challenges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792712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19400"/>
            <a:ext cx="7772400" cy="1470025"/>
          </a:xfrm>
        </p:spPr>
        <p:txBody>
          <a:bodyPr/>
          <a:lstStyle/>
          <a:p>
            <a:pPr algn="ctr"/>
            <a:r>
              <a:rPr lang="en-US" dirty="0" smtClean="0"/>
              <a:t>Questions?</a:t>
            </a:r>
            <a:br>
              <a:rPr lang="en-US" dirty="0" smtClean="0"/>
            </a:br>
            <a:r>
              <a:rPr lang="en-US" sz="2800" dirty="0" smtClean="0"/>
              <a:t>Douglas.a.Forman@nasa.gov</a:t>
            </a:r>
            <a:endParaRPr lang="en-US" dirty="0"/>
          </a:p>
        </p:txBody>
      </p:sp>
    </p:spTree>
    <p:extLst>
      <p:ext uri="{BB962C8B-B14F-4D97-AF65-F5344CB8AC3E}">
        <p14:creationId xmlns:p14="http://schemas.microsoft.com/office/powerpoint/2010/main" val="1806983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19400"/>
            <a:ext cx="7772400" cy="1470025"/>
          </a:xfrm>
        </p:spPr>
        <p:txBody>
          <a:bodyPr/>
          <a:lstStyle/>
          <a:p>
            <a:pPr algn="ctr"/>
            <a:r>
              <a:rPr lang="en-US" dirty="0" smtClean="0"/>
              <a:t>Back-Ups</a:t>
            </a:r>
            <a:endParaRPr lang="en-US" dirty="0"/>
          </a:p>
        </p:txBody>
      </p:sp>
    </p:spTree>
    <p:extLst>
      <p:ext uri="{BB962C8B-B14F-4D97-AF65-F5344CB8AC3E}">
        <p14:creationId xmlns:p14="http://schemas.microsoft.com/office/powerpoint/2010/main" val="4179007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79714"/>
            <a:ext cx="7772400" cy="1143000"/>
          </a:xfrm>
        </p:spPr>
        <p:txBody>
          <a:bodyPr/>
          <a:lstStyle/>
          <a:p>
            <a:pPr algn="ctr"/>
            <a:r>
              <a:rPr lang="en-US" dirty="0" smtClean="0"/>
              <a:t>Flight Software Guiding Principles</a:t>
            </a:r>
            <a:endParaRPr lang="en-US" dirty="0"/>
          </a:p>
        </p:txBody>
      </p:sp>
      <p:sp>
        <p:nvSpPr>
          <p:cNvPr id="11" name="TextBox 10"/>
          <p:cNvSpPr txBox="1"/>
          <p:nvPr/>
        </p:nvSpPr>
        <p:spPr>
          <a:xfrm>
            <a:off x="1028700" y="2133600"/>
            <a:ext cx="7086600"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COTS/GOTS elements used wherever possible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Many flight software elements are modeled in MATLAB/Simulink and then auto-coded into software applications</a:t>
            </a:r>
          </a:p>
          <a:p>
            <a:pPr marL="742950" lvl="1" indent="-285750">
              <a:buFont typeface="Arial" panose="020B0604020202020204" pitchFamily="34" charset="0"/>
              <a:buChar char="•"/>
            </a:pPr>
            <a:r>
              <a:rPr lang="en-US" sz="2000" dirty="0" smtClean="0"/>
              <a:t>Utilities </a:t>
            </a:r>
            <a:r>
              <a:rPr lang="en-US" sz="2000" dirty="0" smtClean="0">
                <a:sym typeface="Wingdings" panose="05000000000000000000" pitchFamily="2" charset="2"/>
              </a:rPr>
              <a:t> Computer </a:t>
            </a:r>
            <a:r>
              <a:rPr lang="en-US" sz="2000" dirty="0">
                <a:sym typeface="Wingdings" panose="05000000000000000000" pitchFamily="2" charset="2"/>
              </a:rPr>
              <a:t>S</a:t>
            </a:r>
            <a:r>
              <a:rPr lang="en-US" sz="2000" dirty="0" smtClean="0">
                <a:sym typeface="Wingdings" panose="05000000000000000000" pitchFamily="2" charset="2"/>
              </a:rPr>
              <a:t>oftware Components (CSCs)  Computer </a:t>
            </a:r>
            <a:r>
              <a:rPr lang="en-US" sz="2000" dirty="0">
                <a:sym typeface="Wingdings" panose="05000000000000000000" pitchFamily="2" charset="2"/>
              </a:rPr>
              <a:t>S</a:t>
            </a:r>
            <a:r>
              <a:rPr lang="en-US" sz="2000" dirty="0" smtClean="0">
                <a:sym typeface="Wingdings" panose="05000000000000000000" pitchFamily="2" charset="2"/>
              </a:rPr>
              <a:t>oftware Units (CSUs)</a:t>
            </a:r>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Workstation simulation (WSIM) </a:t>
            </a:r>
            <a:r>
              <a:rPr lang="en-US" sz="2000" dirty="0" smtClean="0">
                <a:sym typeface="Wingdings" panose="05000000000000000000" pitchFamily="2" charset="2"/>
              </a:rPr>
              <a:t> processor-in-the-loop (PIL) testing  hardware-in-the-loop (HIL) testing</a:t>
            </a:r>
          </a:p>
          <a:p>
            <a:endParaRPr lang="en-US" sz="2000" dirty="0" smtClean="0"/>
          </a:p>
          <a:p>
            <a:pPr marL="285750" indent="-285750">
              <a:buFont typeface="Arial" panose="020B0604020202020204" pitchFamily="34" charset="0"/>
              <a:buChar char="•"/>
            </a:pPr>
            <a:r>
              <a:rPr lang="en-US" sz="2000" dirty="0" smtClean="0"/>
              <a:t>Make use of the open source core Flight System (</a:t>
            </a:r>
            <a:r>
              <a:rPr lang="en-US" sz="2000" dirty="0" err="1" smtClean="0"/>
              <a:t>cFS</a:t>
            </a:r>
            <a:r>
              <a:rPr lang="en-US" sz="2000" dirty="0" smtClean="0"/>
              <a:t>) and core Flight Executive (cFE) open source architecture</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2432055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979714"/>
            <a:ext cx="7772400" cy="1143000"/>
          </a:xfrm>
        </p:spPr>
        <p:txBody>
          <a:bodyPr/>
          <a:lstStyle/>
          <a:p>
            <a:pPr algn="ctr"/>
            <a:r>
              <a:rPr lang="en-US" dirty="0" smtClean="0"/>
              <a:t>Flight Software Nomenclature</a:t>
            </a:r>
            <a:endParaRPr lang="en-US" dirty="0"/>
          </a:p>
        </p:txBody>
      </p:sp>
      <p:sp>
        <p:nvSpPr>
          <p:cNvPr id="11" name="TextBox 10"/>
          <p:cNvSpPr txBox="1"/>
          <p:nvPr/>
        </p:nvSpPr>
        <p:spPr>
          <a:xfrm>
            <a:off x="1039586" y="1981200"/>
            <a:ext cx="7086600"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a:t>Workstation Simulation (WSIM</a:t>
            </a:r>
            <a:r>
              <a:rPr lang="en-US" sz="2000" dirty="0" smtClean="0"/>
              <a:t>)</a:t>
            </a:r>
          </a:p>
          <a:p>
            <a:pPr marL="800100" lvl="1" indent="-342900">
              <a:buFont typeface="Arial" panose="020B0604020202020204" pitchFamily="34" charset="0"/>
              <a:buChar char="•"/>
            </a:pPr>
            <a:r>
              <a:rPr lang="en-US" sz="2000" dirty="0" smtClean="0"/>
              <a:t>FSW and Plant Simulink Models</a:t>
            </a:r>
            <a:endParaRPr lang="en-US" sz="2000" dirty="0"/>
          </a:p>
          <a:p>
            <a:pPr marL="342900" indent="-342900">
              <a:buFont typeface="Arial" panose="020B0604020202020204" pitchFamily="34" charset="0"/>
              <a:buChar char="•"/>
            </a:pPr>
            <a:r>
              <a:rPr lang="en-US" sz="2000" dirty="0" smtClean="0"/>
              <a:t>Processor </a:t>
            </a:r>
            <a:r>
              <a:rPr lang="en-US" sz="2000" dirty="0"/>
              <a:t>In the Loop (PIL</a:t>
            </a:r>
            <a:r>
              <a:rPr lang="en-US" sz="2000" dirty="0" smtClean="0"/>
              <a:t>)</a:t>
            </a:r>
          </a:p>
          <a:p>
            <a:pPr marL="800100" lvl="1" indent="-342900">
              <a:buFont typeface="Arial" panose="020B0604020202020204" pitchFamily="34" charset="0"/>
              <a:buChar char="•"/>
            </a:pPr>
            <a:r>
              <a:rPr lang="en-US" sz="2000" dirty="0" smtClean="0"/>
              <a:t>Emulated Hardware Device Interfaces</a:t>
            </a:r>
          </a:p>
          <a:p>
            <a:pPr marL="342900" indent="-342900">
              <a:buFont typeface="Arial" panose="020B0604020202020204" pitchFamily="34" charset="0"/>
              <a:buChar char="•"/>
            </a:pPr>
            <a:r>
              <a:rPr lang="en-US" sz="2000" dirty="0" smtClean="0"/>
              <a:t>Hardware </a:t>
            </a:r>
            <a:r>
              <a:rPr lang="en-US" sz="2000" dirty="0"/>
              <a:t>In the Loop (HIL</a:t>
            </a:r>
            <a:r>
              <a:rPr lang="en-US" sz="2000" dirty="0" smtClean="0"/>
              <a:t>)</a:t>
            </a:r>
          </a:p>
          <a:p>
            <a:pPr marL="800100" lvl="1" indent="-342900">
              <a:buFont typeface="Arial" panose="020B0604020202020204" pitchFamily="34" charset="0"/>
              <a:buChar char="•"/>
            </a:pPr>
            <a:r>
              <a:rPr lang="en-US" sz="2000" dirty="0" smtClean="0"/>
              <a:t>Flight-like Hardware Device Interfaces</a:t>
            </a:r>
          </a:p>
          <a:p>
            <a:pPr marL="285750" indent="-285750">
              <a:buFont typeface="Arial" panose="020B0604020202020204" pitchFamily="34" charset="0"/>
              <a:buChar char="•"/>
            </a:pPr>
            <a:r>
              <a:rPr lang="en-US" sz="2000" dirty="0" smtClean="0"/>
              <a:t>Glue Code</a:t>
            </a:r>
            <a:endParaRPr lang="en-US" sz="2000" dirty="0"/>
          </a:p>
          <a:p>
            <a:pPr marL="742950" lvl="1" indent="-285750">
              <a:buFont typeface="Arial" panose="020B0604020202020204" pitchFamily="34" charset="0"/>
              <a:buChar char="•"/>
            </a:pPr>
            <a:r>
              <a:rPr lang="en-US" sz="2000" dirty="0"/>
              <a:t>A code base and set of scripts to automate the creation of </a:t>
            </a:r>
            <a:r>
              <a:rPr lang="en-US" sz="2000" dirty="0" err="1"/>
              <a:t>cFS</a:t>
            </a:r>
            <a:r>
              <a:rPr lang="en-US" sz="2000" dirty="0"/>
              <a:t> applications from Model Based Designed </a:t>
            </a:r>
            <a:r>
              <a:rPr lang="en-US" sz="2000" dirty="0" smtClean="0"/>
              <a:t>missions</a:t>
            </a:r>
          </a:p>
          <a:p>
            <a:pPr marL="285750" indent="-285750">
              <a:buFont typeface="Arial" panose="020B0604020202020204" pitchFamily="34" charset="0"/>
              <a:buChar char="•"/>
            </a:pPr>
            <a:r>
              <a:rPr lang="en-US" sz="2000" dirty="0" smtClean="0"/>
              <a:t>SCIMI (System Configuration Information and Mission Interfaces)</a:t>
            </a:r>
          </a:p>
          <a:p>
            <a:pPr marL="742950" lvl="1" indent="-285750">
              <a:buFont typeface="Arial" panose="020B0604020202020204" pitchFamily="34" charset="0"/>
              <a:buChar char="•"/>
            </a:pPr>
            <a:r>
              <a:rPr lang="en-US" sz="2000" dirty="0"/>
              <a:t>Django/Python Relational </a:t>
            </a:r>
            <a:r>
              <a:rPr lang="en-US" sz="2000" dirty="0" smtClean="0"/>
              <a:t>Database Framework</a:t>
            </a:r>
          </a:p>
          <a:p>
            <a:pPr marL="742950" lvl="1" indent="-285750">
              <a:buFont typeface="Arial" panose="020B0604020202020204" pitchFamily="34" charset="0"/>
              <a:buChar char="•"/>
            </a:pPr>
            <a:r>
              <a:rPr lang="en-US" sz="2000" dirty="0" smtClean="0"/>
              <a:t>Flight/Test/Ground Files auto-generated</a:t>
            </a:r>
          </a:p>
        </p:txBody>
      </p:sp>
    </p:spTree>
    <p:extLst>
      <p:ext uri="{BB962C8B-B14F-4D97-AF65-F5344CB8AC3E}">
        <p14:creationId xmlns:p14="http://schemas.microsoft.com/office/powerpoint/2010/main" val="4160462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648072"/>
          </a:xfrm>
        </p:spPr>
        <p:txBody>
          <a:bodyPr>
            <a:noAutofit/>
          </a:bodyPr>
          <a:lstStyle/>
          <a:p>
            <a:r>
              <a:rPr lang="en-US" sz="2800" dirty="0" smtClean="0"/>
              <a:t>Recommended External Device Data Interface (CCSDS Space Packets)</a:t>
            </a:r>
            <a:endParaRPr lang="en-US" sz="2800" dirty="0"/>
          </a:p>
        </p:txBody>
      </p:sp>
      <p:sp>
        <p:nvSpPr>
          <p:cNvPr id="3" name="Content Placeholder 2"/>
          <p:cNvSpPr>
            <a:spLocks noGrp="1"/>
          </p:cNvSpPr>
          <p:nvPr>
            <p:ph idx="1"/>
          </p:nvPr>
        </p:nvSpPr>
        <p:spPr>
          <a:xfrm>
            <a:off x="381000" y="1981201"/>
            <a:ext cx="8229600" cy="4038600"/>
          </a:xfrm>
        </p:spPr>
        <p:txBody>
          <a:bodyPr>
            <a:normAutofit/>
          </a:bodyPr>
          <a:lstStyle/>
          <a:p>
            <a:r>
              <a:rPr lang="en-US" dirty="0" smtClean="0"/>
              <a:t>Standardized Serial Data Interface Protocol</a:t>
            </a:r>
          </a:p>
          <a:p>
            <a:pPr lvl="1"/>
            <a:r>
              <a:rPr lang="en-US" dirty="0" smtClean="0"/>
              <a:t>Developed in </a:t>
            </a:r>
            <a:r>
              <a:rPr lang="en-US" dirty="0"/>
              <a:t>conjunction with Mission Operations Lead</a:t>
            </a:r>
          </a:p>
          <a:p>
            <a:pPr lvl="1"/>
            <a:r>
              <a:rPr lang="en-US" dirty="0" smtClean="0"/>
              <a:t>Distributed to External Vendors</a:t>
            </a:r>
          </a:p>
          <a:p>
            <a:pPr lvl="1"/>
            <a:r>
              <a:rPr lang="en-US" dirty="0" smtClean="0"/>
              <a:t>CCSDS Space Packets </a:t>
            </a:r>
          </a:p>
          <a:p>
            <a:pPr lvl="2"/>
            <a:r>
              <a:rPr lang="en-US" dirty="0" smtClean="0"/>
              <a:t>With cFE compatible secondary </a:t>
            </a:r>
            <a:r>
              <a:rPr lang="en-US" dirty="0" err="1" smtClean="0"/>
              <a:t>cmd</a:t>
            </a:r>
            <a:r>
              <a:rPr lang="en-US" dirty="0" smtClean="0"/>
              <a:t>/</a:t>
            </a:r>
            <a:r>
              <a:rPr lang="en-US" dirty="0" err="1" smtClean="0"/>
              <a:t>tlm</a:t>
            </a:r>
            <a:r>
              <a:rPr lang="en-US" dirty="0" smtClean="0"/>
              <a:t> headers</a:t>
            </a:r>
          </a:p>
          <a:p>
            <a:pPr lvl="1"/>
            <a:r>
              <a:rPr lang="en-US" dirty="0" smtClean="0"/>
              <a:t>For new software on External Devices</a:t>
            </a:r>
          </a:p>
          <a:p>
            <a:pPr lvl="1"/>
            <a:r>
              <a:rPr lang="en-US" dirty="0" smtClean="0"/>
              <a:t>Wrapper approach for Legacy Devices (i.e. LET)</a:t>
            </a:r>
          </a:p>
          <a:p>
            <a:r>
              <a:rPr lang="en-US" dirty="0"/>
              <a:t> Advantages:</a:t>
            </a:r>
          </a:p>
          <a:p>
            <a:pPr lvl="1"/>
            <a:r>
              <a:rPr lang="en-US" dirty="0" smtClean="0"/>
              <a:t>Device data packets can go directly to/from cFE S/W Bus</a:t>
            </a:r>
            <a:endParaRPr lang="en-US" dirty="0"/>
          </a:p>
          <a:p>
            <a:pPr lvl="1"/>
            <a:r>
              <a:rPr lang="en-US" dirty="0"/>
              <a:t>Ground System can interface directly with device over RS422</a:t>
            </a:r>
          </a:p>
          <a:p>
            <a:r>
              <a:rPr lang="en-US" dirty="0" smtClean="0"/>
              <a:t>Several Device Vendors have committed:</a:t>
            </a:r>
          </a:p>
          <a:p>
            <a:pPr lvl="1"/>
            <a:r>
              <a:rPr lang="en-US" dirty="0" err="1" smtClean="0"/>
              <a:t>BioSensor</a:t>
            </a:r>
            <a:r>
              <a:rPr lang="en-US" dirty="0" smtClean="0"/>
              <a:t>,  LET,  </a:t>
            </a:r>
            <a:r>
              <a:rPr lang="en-US" dirty="0"/>
              <a:t>EPS </a:t>
            </a:r>
            <a:r>
              <a:rPr lang="en-US" dirty="0" smtClean="0"/>
              <a:t>controller,  TID,  </a:t>
            </a:r>
            <a:r>
              <a:rPr lang="en-US" dirty="0"/>
              <a:t>Prop </a:t>
            </a:r>
            <a:r>
              <a:rPr lang="en-US" dirty="0" smtClean="0"/>
              <a:t>System, Solar Array Controller</a:t>
            </a:r>
          </a:p>
          <a:p>
            <a:pPr lvl="1"/>
            <a:endParaRPr lang="en-US" dirty="0"/>
          </a:p>
        </p:txBody>
      </p:sp>
    </p:spTree>
    <p:extLst>
      <p:ext uri="{BB962C8B-B14F-4D97-AF65-F5344CB8AC3E}">
        <p14:creationId xmlns:p14="http://schemas.microsoft.com/office/powerpoint/2010/main" val="14172471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 name="Oval 22"/>
          <p:cNvSpPr>
            <a:spLocks noChangeArrowheads="1"/>
          </p:cNvSpPr>
          <p:nvPr/>
        </p:nvSpPr>
        <p:spPr bwMode="auto">
          <a:xfrm>
            <a:off x="5060518" y="3297019"/>
            <a:ext cx="1009650" cy="869547"/>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LET</a:t>
            </a:r>
          </a:p>
          <a:p>
            <a:pPr algn="ctr" eaLnBrk="1" hangingPunct="1">
              <a:spcBef>
                <a:spcPct val="0"/>
              </a:spcBef>
              <a:buFontTx/>
              <a:buNone/>
            </a:pPr>
            <a:r>
              <a:rPr lang="en-US" altLang="en-US" sz="1400" dirty="0" smtClean="0"/>
              <a:t>I/O</a:t>
            </a:r>
            <a:endParaRPr lang="en-US" altLang="en-US" sz="1400" dirty="0"/>
          </a:p>
        </p:txBody>
      </p:sp>
      <p:grpSp>
        <p:nvGrpSpPr>
          <p:cNvPr id="7179" name="Group 38"/>
          <p:cNvGrpSpPr>
            <a:grpSpLocks/>
          </p:cNvGrpSpPr>
          <p:nvPr/>
        </p:nvGrpSpPr>
        <p:grpSpPr bwMode="auto">
          <a:xfrm>
            <a:off x="910793" y="988740"/>
            <a:ext cx="7835757" cy="263603"/>
            <a:chOff x="528" y="1488"/>
            <a:chExt cx="4272" cy="144"/>
          </a:xfrm>
        </p:grpSpPr>
        <p:sp>
          <p:nvSpPr>
            <p:cNvPr id="7206" name="Rectangle 34"/>
            <p:cNvSpPr>
              <a:spLocks noChangeArrowheads="1"/>
            </p:cNvSpPr>
            <p:nvPr/>
          </p:nvSpPr>
          <p:spPr bwMode="auto">
            <a:xfrm>
              <a:off x="576" y="1488"/>
              <a:ext cx="4176" cy="144"/>
            </a:xfrm>
            <a:prstGeom prst="rect">
              <a:avLst/>
            </a:prstGeom>
            <a:solidFill>
              <a:srgbClr val="6699FF"/>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7207" name="Oval 35"/>
            <p:cNvSpPr>
              <a:spLocks noChangeArrowheads="1"/>
            </p:cNvSpPr>
            <p:nvPr/>
          </p:nvSpPr>
          <p:spPr bwMode="auto">
            <a:xfrm>
              <a:off x="4704"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7208" name="Oval 36"/>
            <p:cNvSpPr>
              <a:spLocks noChangeArrowheads="1"/>
            </p:cNvSpPr>
            <p:nvPr/>
          </p:nvSpPr>
          <p:spPr bwMode="auto">
            <a:xfrm>
              <a:off x="528" y="1488"/>
              <a:ext cx="96" cy="144"/>
            </a:xfrm>
            <a:prstGeom prst="ellipse">
              <a:avLst/>
            </a:prstGeom>
            <a:solidFill>
              <a:srgbClr val="6699FF"/>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grpSp>
      <p:sp>
        <p:nvSpPr>
          <p:cNvPr id="7187" name="Text Box 47"/>
          <p:cNvSpPr txBox="1">
            <a:spLocks noChangeArrowheads="1"/>
          </p:cNvSpPr>
          <p:nvPr/>
        </p:nvSpPr>
        <p:spPr bwMode="auto">
          <a:xfrm>
            <a:off x="3928701" y="968141"/>
            <a:ext cx="12398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a:t>Software Bus</a:t>
            </a:r>
          </a:p>
        </p:txBody>
      </p:sp>
      <p:sp>
        <p:nvSpPr>
          <p:cNvPr id="7188" name="Text Box 81"/>
          <p:cNvSpPr txBox="1">
            <a:spLocks noChangeArrowheads="1"/>
          </p:cNvSpPr>
          <p:nvPr/>
        </p:nvSpPr>
        <p:spPr bwMode="auto">
          <a:xfrm>
            <a:off x="5752019" y="2412774"/>
            <a:ext cx="30636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a:t>Data to/from </a:t>
            </a:r>
          </a:p>
          <a:p>
            <a:pPr eaLnBrk="1" hangingPunct="1">
              <a:spcBef>
                <a:spcPct val="0"/>
              </a:spcBef>
              <a:buFontTx/>
              <a:buNone/>
            </a:pPr>
            <a:r>
              <a:rPr lang="en-US" altLang="en-US" sz="1200" dirty="0"/>
              <a:t>Devices Over </a:t>
            </a:r>
          </a:p>
          <a:p>
            <a:pPr eaLnBrk="1" hangingPunct="1">
              <a:spcBef>
                <a:spcPct val="0"/>
              </a:spcBef>
              <a:buFontTx/>
              <a:buNone/>
            </a:pPr>
            <a:r>
              <a:rPr lang="en-US" altLang="en-US" sz="1200" dirty="0"/>
              <a:t>Device Transports (i.e. </a:t>
            </a:r>
            <a:r>
              <a:rPr lang="en-US" altLang="en-US" sz="1200" dirty="0" smtClean="0"/>
              <a:t>RS422,  TTL,  etc</a:t>
            </a:r>
            <a:r>
              <a:rPr lang="en-US" altLang="en-US" sz="1200" dirty="0"/>
              <a:t>.)</a:t>
            </a:r>
          </a:p>
        </p:txBody>
      </p:sp>
      <p:sp>
        <p:nvSpPr>
          <p:cNvPr id="7189" name="Line 82"/>
          <p:cNvSpPr>
            <a:spLocks noChangeShapeType="1"/>
          </p:cNvSpPr>
          <p:nvPr/>
        </p:nvSpPr>
        <p:spPr bwMode="auto">
          <a:xfrm>
            <a:off x="4779389" y="3059105"/>
            <a:ext cx="4762" cy="257658"/>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93" name="Rectangle 88"/>
          <p:cNvSpPr>
            <a:spLocks noChangeArrowheads="1"/>
          </p:cNvSpPr>
          <p:nvPr/>
        </p:nvSpPr>
        <p:spPr bwMode="auto">
          <a:xfrm>
            <a:off x="3903088" y="2571742"/>
            <a:ext cx="1752600" cy="487363"/>
          </a:xfrm>
          <a:prstGeom prst="rect">
            <a:avLst/>
          </a:prstGeom>
          <a:solidFill>
            <a:srgbClr val="FFCC99"/>
          </a:solidFill>
          <a:ln w="9525">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b="1" dirty="0"/>
              <a:t>Device Drivers</a:t>
            </a:r>
          </a:p>
        </p:txBody>
      </p:sp>
      <p:sp>
        <p:nvSpPr>
          <p:cNvPr id="41" name="Oval 22"/>
          <p:cNvSpPr>
            <a:spLocks noChangeArrowheads="1"/>
          </p:cNvSpPr>
          <p:nvPr/>
        </p:nvSpPr>
        <p:spPr bwMode="auto">
          <a:xfrm>
            <a:off x="7329841" y="3220754"/>
            <a:ext cx="1085850" cy="947884"/>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TID</a:t>
            </a:r>
          </a:p>
          <a:p>
            <a:pPr algn="ctr" eaLnBrk="1" hangingPunct="1">
              <a:spcBef>
                <a:spcPct val="0"/>
              </a:spcBef>
              <a:buFontTx/>
              <a:buNone/>
            </a:pPr>
            <a:r>
              <a:rPr lang="en-US" altLang="en-US" sz="1400" dirty="0" smtClean="0"/>
              <a:t>Payload</a:t>
            </a:r>
            <a:endParaRPr lang="en-US" altLang="en-US" sz="1400" dirty="0"/>
          </a:p>
        </p:txBody>
      </p:sp>
      <p:sp>
        <p:nvSpPr>
          <p:cNvPr id="43" name="Oval 22"/>
          <p:cNvSpPr>
            <a:spLocks noChangeArrowheads="1"/>
          </p:cNvSpPr>
          <p:nvPr/>
        </p:nvSpPr>
        <p:spPr bwMode="auto">
          <a:xfrm>
            <a:off x="6151916" y="3250716"/>
            <a:ext cx="1038225" cy="962151"/>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Bio-Sensor</a:t>
            </a:r>
          </a:p>
          <a:p>
            <a:pPr algn="ctr" eaLnBrk="1" hangingPunct="1">
              <a:spcBef>
                <a:spcPct val="0"/>
              </a:spcBef>
              <a:buFontTx/>
              <a:buNone/>
            </a:pPr>
            <a:r>
              <a:rPr lang="en-US" altLang="en-US" sz="1400" dirty="0" smtClean="0"/>
              <a:t>Payload</a:t>
            </a:r>
          </a:p>
        </p:txBody>
      </p:sp>
      <p:sp>
        <p:nvSpPr>
          <p:cNvPr id="47" name="Oval 22"/>
          <p:cNvSpPr>
            <a:spLocks noChangeArrowheads="1"/>
          </p:cNvSpPr>
          <p:nvPr/>
        </p:nvSpPr>
        <p:spPr bwMode="auto">
          <a:xfrm>
            <a:off x="3391711" y="4263860"/>
            <a:ext cx="981277" cy="875558"/>
          </a:xfrm>
          <a:prstGeom prst="ellipse">
            <a:avLst/>
          </a:prstGeom>
          <a:solidFill>
            <a:schemeClr val="accent3">
              <a:lumMod val="60000"/>
              <a:lumOff val="40000"/>
            </a:schemeClr>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XACT </a:t>
            </a:r>
          </a:p>
          <a:p>
            <a:pPr algn="ctr" eaLnBrk="1" hangingPunct="1">
              <a:spcBef>
                <a:spcPct val="0"/>
              </a:spcBef>
              <a:buFontTx/>
              <a:buNone/>
            </a:pPr>
            <a:r>
              <a:rPr lang="en-US" altLang="en-US" sz="1400" dirty="0" smtClean="0"/>
              <a:t>Device </a:t>
            </a:r>
          </a:p>
        </p:txBody>
      </p:sp>
      <p:sp>
        <p:nvSpPr>
          <p:cNvPr id="54" name="Oval 22"/>
          <p:cNvSpPr>
            <a:spLocks noChangeArrowheads="1"/>
          </p:cNvSpPr>
          <p:nvPr/>
        </p:nvSpPr>
        <p:spPr bwMode="auto">
          <a:xfrm>
            <a:off x="4595157" y="4238641"/>
            <a:ext cx="985696" cy="925996"/>
          </a:xfrm>
          <a:prstGeom prst="ellipse">
            <a:avLst/>
          </a:prstGeom>
          <a:solidFill>
            <a:schemeClr val="accent3">
              <a:lumMod val="60000"/>
              <a:lumOff val="40000"/>
            </a:schemeClr>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Sun </a:t>
            </a:r>
          </a:p>
          <a:p>
            <a:pPr algn="ctr" eaLnBrk="1" hangingPunct="1">
              <a:spcBef>
                <a:spcPct val="0"/>
              </a:spcBef>
              <a:buFontTx/>
              <a:buNone/>
            </a:pPr>
            <a:r>
              <a:rPr lang="en-US" altLang="en-US" sz="1400" dirty="0" smtClean="0"/>
              <a:t>Sensors</a:t>
            </a:r>
          </a:p>
        </p:txBody>
      </p:sp>
      <p:sp>
        <p:nvSpPr>
          <p:cNvPr id="56" name="Oval 22"/>
          <p:cNvSpPr>
            <a:spLocks noChangeArrowheads="1"/>
          </p:cNvSpPr>
          <p:nvPr/>
        </p:nvSpPr>
        <p:spPr bwMode="auto">
          <a:xfrm>
            <a:off x="1333353" y="3198328"/>
            <a:ext cx="1135247" cy="968238"/>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Solar Array</a:t>
            </a:r>
          </a:p>
          <a:p>
            <a:pPr algn="ctr" eaLnBrk="1" hangingPunct="1">
              <a:spcBef>
                <a:spcPct val="0"/>
              </a:spcBef>
              <a:buFontTx/>
              <a:buNone/>
            </a:pPr>
            <a:r>
              <a:rPr lang="en-US" altLang="en-US" sz="1400" dirty="0" smtClean="0"/>
              <a:t>Device</a:t>
            </a:r>
          </a:p>
        </p:txBody>
      </p:sp>
      <p:sp>
        <p:nvSpPr>
          <p:cNvPr id="29" name="Oval 22"/>
          <p:cNvSpPr>
            <a:spLocks noChangeArrowheads="1"/>
          </p:cNvSpPr>
          <p:nvPr/>
        </p:nvSpPr>
        <p:spPr bwMode="auto">
          <a:xfrm>
            <a:off x="3868163" y="3262571"/>
            <a:ext cx="1009650" cy="864251"/>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EPS</a:t>
            </a:r>
          </a:p>
          <a:p>
            <a:pPr algn="ctr" eaLnBrk="1" hangingPunct="1">
              <a:spcBef>
                <a:spcPct val="0"/>
              </a:spcBef>
              <a:buFontTx/>
              <a:buNone/>
            </a:pPr>
            <a:r>
              <a:rPr lang="en-US" altLang="en-US" sz="1400" dirty="0" smtClean="0"/>
              <a:t> Device</a:t>
            </a:r>
          </a:p>
        </p:txBody>
      </p:sp>
      <p:sp>
        <p:nvSpPr>
          <p:cNvPr id="32" name="Oval 22"/>
          <p:cNvSpPr>
            <a:spLocks noChangeArrowheads="1"/>
          </p:cNvSpPr>
          <p:nvPr/>
        </p:nvSpPr>
        <p:spPr bwMode="auto">
          <a:xfrm>
            <a:off x="2654651" y="3198328"/>
            <a:ext cx="985696" cy="925996"/>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Propulsion</a:t>
            </a:r>
          </a:p>
          <a:p>
            <a:pPr algn="ctr" eaLnBrk="1" hangingPunct="1">
              <a:spcBef>
                <a:spcPct val="0"/>
              </a:spcBef>
              <a:buFontTx/>
              <a:buNone/>
            </a:pPr>
            <a:r>
              <a:rPr lang="en-US" altLang="en-US" sz="1400" dirty="0" smtClean="0"/>
              <a:t>Device</a:t>
            </a:r>
          </a:p>
        </p:txBody>
      </p:sp>
      <p:sp>
        <p:nvSpPr>
          <p:cNvPr id="50" name="Oval 22"/>
          <p:cNvSpPr>
            <a:spLocks noChangeArrowheads="1"/>
          </p:cNvSpPr>
          <p:nvPr/>
        </p:nvSpPr>
        <p:spPr bwMode="auto">
          <a:xfrm>
            <a:off x="4372988" y="1507960"/>
            <a:ext cx="822325" cy="822325"/>
          </a:xfrm>
          <a:prstGeom prst="ellipse">
            <a:avLst/>
          </a:prstGeom>
          <a:solidFill>
            <a:srgbClr val="99CC00"/>
          </a:solidFill>
          <a:ln w="9525">
            <a:solidFill>
              <a:schemeClr val="tx1"/>
            </a:solidFill>
            <a:round/>
            <a:headEnd/>
            <a:tailEnd/>
          </a:ln>
        </p:spPr>
        <p:txBody>
          <a:bodyPr wrap="none" anchor="ctr"/>
          <a:lstStyle>
            <a:lvl1pPr algn="l" eaLnBrk="0" hangingPunct="0">
              <a:defRPr sz="2400">
                <a:solidFill>
                  <a:schemeClr val="tx1"/>
                </a:solidFill>
                <a:latin typeface="Arial" charset="0"/>
                <a:cs typeface="Arial" charset="0"/>
              </a:defRPr>
            </a:lvl1pPr>
            <a:lvl2pPr marL="742950" indent="-285750" algn="l" eaLnBrk="0" hangingPunct="0">
              <a:defRPr sz="2400">
                <a:solidFill>
                  <a:schemeClr val="tx1"/>
                </a:solidFill>
                <a:latin typeface="Arial" charset="0"/>
                <a:cs typeface="Arial" charset="0"/>
              </a:defRPr>
            </a:lvl2pPr>
            <a:lvl3pPr marL="1143000" indent="-228600" algn="l" eaLnBrk="0" hangingPunct="0">
              <a:defRPr sz="2400">
                <a:solidFill>
                  <a:schemeClr val="tx1"/>
                </a:solidFill>
                <a:latin typeface="Arial" charset="0"/>
                <a:cs typeface="Arial" charset="0"/>
              </a:defRPr>
            </a:lvl3pPr>
            <a:lvl4pPr marL="1600200" indent="-228600" algn="l" eaLnBrk="0" hangingPunct="0">
              <a:defRPr sz="2400">
                <a:solidFill>
                  <a:schemeClr val="tx1"/>
                </a:solidFill>
                <a:latin typeface="Arial" charset="0"/>
                <a:cs typeface="Arial" charset="0"/>
              </a:defRPr>
            </a:lvl4pPr>
            <a:lvl5pPr marL="2057400" indent="-228600" algn="l"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1000" dirty="0"/>
              <a:t>Hardware</a:t>
            </a:r>
          </a:p>
          <a:p>
            <a:pPr algn="ctr" eaLnBrk="1" hangingPunct="1"/>
            <a:r>
              <a:rPr lang="en-US" altLang="en-US" sz="1000" dirty="0"/>
              <a:t>I/O</a:t>
            </a:r>
          </a:p>
        </p:txBody>
      </p:sp>
      <p:sp>
        <p:nvSpPr>
          <p:cNvPr id="51" name="Line 86"/>
          <p:cNvSpPr>
            <a:spLocks noChangeShapeType="1"/>
          </p:cNvSpPr>
          <p:nvPr/>
        </p:nvSpPr>
        <p:spPr bwMode="auto">
          <a:xfrm>
            <a:off x="4779388" y="1252344"/>
            <a:ext cx="0" cy="274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82"/>
          <p:cNvSpPr>
            <a:spLocks noChangeShapeType="1"/>
          </p:cNvSpPr>
          <p:nvPr/>
        </p:nvSpPr>
        <p:spPr bwMode="auto">
          <a:xfrm flipV="1">
            <a:off x="4751895" y="2330285"/>
            <a:ext cx="0" cy="241457"/>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3" name="Group 99"/>
          <p:cNvGrpSpPr>
            <a:grpSpLocks/>
          </p:cNvGrpSpPr>
          <p:nvPr/>
        </p:nvGrpSpPr>
        <p:grpSpPr bwMode="auto">
          <a:xfrm>
            <a:off x="457200" y="5333410"/>
            <a:ext cx="5001638" cy="1265622"/>
            <a:chOff x="37" y="3539"/>
            <a:chExt cx="2081" cy="425"/>
          </a:xfrm>
        </p:grpSpPr>
        <p:sp>
          <p:nvSpPr>
            <p:cNvPr id="65" name="Rectangle 107"/>
            <p:cNvSpPr>
              <a:spLocks noChangeArrowheads="1"/>
            </p:cNvSpPr>
            <p:nvPr/>
          </p:nvSpPr>
          <p:spPr bwMode="auto">
            <a:xfrm>
              <a:off x="56" y="3547"/>
              <a:ext cx="2062" cy="4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2400"/>
            </a:p>
          </p:txBody>
        </p:sp>
        <p:sp>
          <p:nvSpPr>
            <p:cNvPr id="68" name="Text Box 108"/>
            <p:cNvSpPr txBox="1">
              <a:spLocks noChangeArrowheads="1"/>
            </p:cNvSpPr>
            <p:nvPr/>
          </p:nvSpPr>
          <p:spPr bwMode="auto">
            <a:xfrm>
              <a:off x="37" y="3539"/>
              <a:ext cx="331" cy="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smtClean="0"/>
                <a:t>KEY:</a:t>
              </a:r>
              <a:endParaRPr lang="en-US" altLang="en-US" sz="1400" dirty="0"/>
            </a:p>
          </p:txBody>
        </p:sp>
      </p:grpSp>
      <p:sp>
        <p:nvSpPr>
          <p:cNvPr id="69" name="Oval 22"/>
          <p:cNvSpPr>
            <a:spLocks noChangeArrowheads="1"/>
          </p:cNvSpPr>
          <p:nvPr/>
        </p:nvSpPr>
        <p:spPr bwMode="auto">
          <a:xfrm>
            <a:off x="4115306" y="5437754"/>
            <a:ext cx="713365" cy="464325"/>
          </a:xfrm>
          <a:prstGeom prst="ellipse">
            <a:avLst/>
          </a:prstGeom>
          <a:solidFill>
            <a:srgbClr val="00B0F0"/>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400" dirty="0" smtClean="0"/>
              <a:t>CCSDS</a:t>
            </a:r>
          </a:p>
        </p:txBody>
      </p:sp>
      <p:sp>
        <p:nvSpPr>
          <p:cNvPr id="70" name="Oval 22"/>
          <p:cNvSpPr>
            <a:spLocks noChangeArrowheads="1"/>
          </p:cNvSpPr>
          <p:nvPr/>
        </p:nvSpPr>
        <p:spPr bwMode="auto">
          <a:xfrm>
            <a:off x="4115306" y="6075019"/>
            <a:ext cx="713365" cy="401981"/>
          </a:xfrm>
          <a:prstGeom prst="ellipse">
            <a:avLst/>
          </a:prstGeom>
          <a:solidFill>
            <a:schemeClr val="accent3">
              <a:lumMod val="60000"/>
              <a:lumOff val="40000"/>
            </a:schemeClr>
          </a:solidFill>
          <a:ln w="9525">
            <a:solidFill>
              <a:schemeClr val="tx1"/>
            </a:solidFill>
            <a:round/>
            <a:headEnd/>
            <a:tailEnd/>
          </a:ln>
        </p:spPr>
        <p:txBody>
          <a:bodyPr wrap="none" anchor="ct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endParaRPr lang="en-US" altLang="en-US" sz="1400" dirty="0" smtClean="0"/>
          </a:p>
        </p:txBody>
      </p:sp>
      <p:sp>
        <p:nvSpPr>
          <p:cNvPr id="3" name="TextBox 2"/>
          <p:cNvSpPr txBox="1"/>
          <p:nvPr/>
        </p:nvSpPr>
        <p:spPr>
          <a:xfrm>
            <a:off x="998835" y="5417285"/>
            <a:ext cx="4196478" cy="523220"/>
          </a:xfrm>
          <a:prstGeom prst="rect">
            <a:avLst/>
          </a:prstGeom>
          <a:noFill/>
          <a:ln>
            <a:solidFill>
              <a:schemeClr val="tx1"/>
            </a:solidFill>
          </a:ln>
        </p:spPr>
        <p:txBody>
          <a:bodyPr wrap="square" rtlCol="0">
            <a:spAutoFit/>
          </a:bodyPr>
          <a:lstStyle/>
          <a:p>
            <a:r>
              <a:rPr lang="en-US" sz="1400" dirty="0" smtClean="0"/>
              <a:t>Devices using</a:t>
            </a:r>
          </a:p>
          <a:p>
            <a:r>
              <a:rPr lang="en-US" sz="1400" dirty="0" smtClean="0"/>
              <a:t> recommended CCSDS Data Interface</a:t>
            </a:r>
            <a:endParaRPr lang="en-US" sz="1400" dirty="0"/>
          </a:p>
        </p:txBody>
      </p:sp>
      <p:sp>
        <p:nvSpPr>
          <p:cNvPr id="71" name="TextBox 70"/>
          <p:cNvSpPr txBox="1"/>
          <p:nvPr/>
        </p:nvSpPr>
        <p:spPr>
          <a:xfrm>
            <a:off x="-4114800" y="5333409"/>
            <a:ext cx="2716421" cy="461665"/>
          </a:xfrm>
          <a:prstGeom prst="rect">
            <a:avLst/>
          </a:prstGeom>
          <a:noFill/>
        </p:spPr>
        <p:txBody>
          <a:bodyPr wrap="square" rtlCol="0">
            <a:spAutoFit/>
          </a:bodyPr>
          <a:lstStyle/>
          <a:p>
            <a:r>
              <a:rPr lang="en-US" sz="1200" dirty="0" smtClean="0"/>
              <a:t>Devices NOT expected to use recommended Data Interface</a:t>
            </a:r>
            <a:endParaRPr lang="en-US" sz="1200" dirty="0"/>
          </a:p>
        </p:txBody>
      </p:sp>
      <p:sp>
        <p:nvSpPr>
          <p:cNvPr id="72" name="TextBox 71"/>
          <p:cNvSpPr txBox="1"/>
          <p:nvPr/>
        </p:nvSpPr>
        <p:spPr>
          <a:xfrm>
            <a:off x="998836" y="5978132"/>
            <a:ext cx="4196478" cy="523220"/>
          </a:xfrm>
          <a:prstGeom prst="rect">
            <a:avLst/>
          </a:prstGeom>
          <a:solidFill>
            <a:schemeClr val="bg1">
              <a:alpha val="0"/>
            </a:schemeClr>
          </a:solidFill>
          <a:ln>
            <a:solidFill>
              <a:schemeClr val="tx1"/>
            </a:solidFill>
          </a:ln>
        </p:spPr>
        <p:txBody>
          <a:bodyPr wrap="square" rtlCol="0">
            <a:spAutoFit/>
          </a:bodyPr>
          <a:lstStyle/>
          <a:p>
            <a:r>
              <a:rPr lang="en-US" sz="1400" dirty="0" smtClean="0"/>
              <a:t>Devices NOT using</a:t>
            </a:r>
          </a:p>
          <a:p>
            <a:r>
              <a:rPr lang="en-US" sz="1400" dirty="0" smtClean="0"/>
              <a:t> recommended CCSDS Data Interface</a:t>
            </a:r>
            <a:endParaRPr lang="en-US" sz="1400" dirty="0"/>
          </a:p>
        </p:txBody>
      </p:sp>
      <p:sp>
        <p:nvSpPr>
          <p:cNvPr id="2" name="TextBox 1"/>
          <p:cNvSpPr txBox="1"/>
          <p:nvPr/>
        </p:nvSpPr>
        <p:spPr>
          <a:xfrm>
            <a:off x="121735" y="4263859"/>
            <a:ext cx="3106688" cy="830997"/>
          </a:xfrm>
          <a:prstGeom prst="rect">
            <a:avLst/>
          </a:prstGeom>
          <a:noFill/>
        </p:spPr>
        <p:txBody>
          <a:bodyPr wrap="square" rtlCol="0">
            <a:spAutoFit/>
          </a:bodyPr>
          <a:lstStyle/>
          <a:p>
            <a:pPr algn="ctr"/>
            <a:r>
              <a:rPr lang="en-US" dirty="0" smtClean="0"/>
              <a:t>External Devices with Serial Interfaces</a:t>
            </a:r>
            <a:endParaRPr lang="en-US" dirty="0"/>
          </a:p>
        </p:txBody>
      </p:sp>
    </p:spTree>
    <p:extLst>
      <p:ext uri="{BB962C8B-B14F-4D97-AF65-F5344CB8AC3E}">
        <p14:creationId xmlns:p14="http://schemas.microsoft.com/office/powerpoint/2010/main" val="13039823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55" name="Group 59"/>
          <p:cNvGraphicFramePr>
            <a:graphicFrameLocks noGrp="1"/>
          </p:cNvGraphicFramePr>
          <p:nvPr>
            <p:ph idx="1"/>
            <p:extLst>
              <p:ext uri="{D42A27DB-BD31-4B8C-83A1-F6EECF244321}">
                <p14:modId xmlns:p14="http://schemas.microsoft.com/office/powerpoint/2010/main" val="98573033"/>
              </p:ext>
            </p:extLst>
          </p:nvPr>
        </p:nvGraphicFramePr>
        <p:xfrm>
          <a:off x="304800" y="1178379"/>
          <a:ext cx="8229600" cy="5531702"/>
        </p:xfrm>
        <a:graphic>
          <a:graphicData uri="http://schemas.openxmlformats.org/drawingml/2006/table">
            <a:tbl>
              <a:tblPr/>
              <a:tblGrid>
                <a:gridCol w="1601788"/>
                <a:gridCol w="1689100"/>
                <a:gridCol w="4938712"/>
              </a:tblGrid>
              <a:tr h="1094220">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WSIM</a:t>
                      </a:r>
                    </a:p>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Workstation Simulations</a:t>
                      </a:r>
                    </a:p>
                  </a:txBody>
                  <a:tcPr marL="88969" marR="88969"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ＭＳ Ｐゴシック" charset="0"/>
                          <a:cs typeface="Arial" charset="0"/>
                        </a:rPr>
                        <a:t>Simulink on Windows, Mac, or Linux computers</a:t>
                      </a:r>
                    </a:p>
                  </a:txBody>
                  <a:tcPr marL="88969" marR="88969"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Models of GN&amp;C, Prop, Power, &amp; Thermal</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Used by FSW to generate and test algorithms.</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Provided to MOS for limited functionality maneuver simulations.</a:t>
                      </a:r>
                    </a:p>
                  </a:txBody>
                  <a:tcPr marL="88969" marR="88969"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34844">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ＭＳ Ｐゴシック" charset="0"/>
                          <a:cs typeface="Arial" charset="0"/>
                        </a:rPr>
                        <a:t>PIL</a:t>
                      </a:r>
                    </a:p>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ＭＳ Ｐゴシック" charset="0"/>
                          <a:cs typeface="Arial" charset="0"/>
                        </a:rPr>
                        <a:t>Processor-in-the-Loop</a:t>
                      </a:r>
                    </a:p>
                  </a:txBody>
                  <a:tcPr marL="88969" marR="88969"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PPC750 Processor(s) in Standalone </a:t>
                      </a: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chassis</a:t>
                      </a:r>
                    </a:p>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or</a:t>
                      </a:r>
                    </a:p>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NEXYS4 Soft-core LEON C&amp;DH with UEI Simulation</a:t>
                      </a:r>
                      <a:endParaRPr kumimoji="0" lang="en-US" sz="1400" b="1" i="0" u="none" strike="noStrike" cap="none" normalizeH="0" baseline="0" dirty="0">
                        <a:ln>
                          <a:noFill/>
                        </a:ln>
                        <a:solidFill>
                          <a:schemeClr val="tx1"/>
                        </a:solidFill>
                        <a:effectLst/>
                        <a:latin typeface="Arial" charset="0"/>
                        <a:ea typeface="ＭＳ Ｐゴシック" charset="0"/>
                        <a:cs typeface="Arial" charset="0"/>
                      </a:endParaRPr>
                    </a:p>
                  </a:txBody>
                  <a:tcPr marL="88969" marR="88969"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Includes all flight software functionality. Runs on 1 or 2 processors</a:t>
                      </a: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Ethernet or Shared Memory Interfaces between FSW and Simulation</a:t>
                      </a:r>
                      <a:endParaRPr kumimoji="0" lang="en-US" sz="1400" b="1" i="0" u="none" strike="noStrike" cap="none" normalizeH="0" baseline="0" dirty="0">
                        <a:ln>
                          <a:noFill/>
                        </a:ln>
                        <a:solidFill>
                          <a:schemeClr val="tx1"/>
                        </a:solidFill>
                        <a:effectLst/>
                        <a:latin typeface="Arial" charset="0"/>
                        <a:ea typeface="ＭＳ Ｐゴシック" charset="0"/>
                        <a:cs typeface="Arial" charset="0"/>
                      </a:endParaRP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Multiple copies maintained by FSW as inexpensive system for real time software &amp; fault management development. </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Faster than real time (depending on selected fidelity of models and processor speed.  </a:t>
                      </a:r>
                    </a:p>
                  </a:txBody>
                  <a:tcPr marL="88969" marR="88969"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01786">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ＭＳ Ｐゴシック" charset="0"/>
                          <a:cs typeface="Arial" charset="0"/>
                        </a:rPr>
                        <a:t>HIL</a:t>
                      </a:r>
                    </a:p>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ＭＳ Ｐゴシック" charset="0"/>
                          <a:cs typeface="Arial" charset="0"/>
                        </a:rPr>
                        <a:t>Hardware-in-the-Loop</a:t>
                      </a:r>
                    </a:p>
                  </a:txBody>
                  <a:tcPr marL="88969" marR="88969"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Avionics EDU with simulated   vehicle </a:t>
                      </a: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hardware (UEI </a:t>
                      </a:r>
                      <a:r>
                        <a:rPr kumimoji="0" lang="en-US" sz="1400" b="1" i="0" u="none" strike="noStrike" cap="none" normalizeH="0" baseline="0" dirty="0" err="1" smtClean="0">
                          <a:ln>
                            <a:noFill/>
                          </a:ln>
                          <a:solidFill>
                            <a:schemeClr val="tx1"/>
                          </a:solidFill>
                          <a:effectLst/>
                          <a:latin typeface="Arial" charset="0"/>
                          <a:ea typeface="ＭＳ Ｐゴシック" charset="0"/>
                          <a:cs typeface="Arial" charset="0"/>
                        </a:rPr>
                        <a:t>Racktangle</a:t>
                      </a:r>
                      <a:r>
                        <a:rPr kumimoji="0" lang="en-US" sz="1400" b="1" i="0" u="none" strike="noStrike" cap="none" normalizeH="0" baseline="0" dirty="0" smtClean="0">
                          <a:ln>
                            <a:noFill/>
                          </a:ln>
                          <a:solidFill>
                            <a:schemeClr val="tx1"/>
                          </a:solidFill>
                          <a:effectLst/>
                          <a:latin typeface="Arial" charset="0"/>
                          <a:ea typeface="ＭＳ Ｐゴシック" charset="0"/>
                          <a:cs typeface="Arial" charset="0"/>
                        </a:rPr>
                        <a:t> Simulation Platform)</a:t>
                      </a:r>
                      <a:endParaRPr kumimoji="0" lang="en-US" sz="1400" b="1" i="0" u="none" strike="noStrike" cap="none" normalizeH="0" baseline="0" dirty="0">
                        <a:ln>
                          <a:noFill/>
                        </a:ln>
                        <a:solidFill>
                          <a:schemeClr val="tx1"/>
                        </a:solidFill>
                        <a:effectLst/>
                        <a:latin typeface="Arial" charset="0"/>
                        <a:ea typeface="ＭＳ Ｐゴシック" charset="0"/>
                        <a:cs typeface="Arial" charset="0"/>
                      </a:endParaRPr>
                    </a:p>
                  </a:txBody>
                  <a:tcPr marL="88969" marR="88969"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Highest fidelity simulators includes hardware interfaces.</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Run in real time.</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Travelling Road Show used to test payload interfaces early in development cycle</a:t>
                      </a:r>
                    </a:p>
                    <a:p>
                      <a:pPr marL="0" marR="0" lvl="0" indent="0" algn="l" defTabSz="457200" rtl="0" eaLnBrk="1" fontAlgn="base" latinLnBrk="0" hangingPunct="1">
                        <a:lnSpc>
                          <a:spcPct val="100000"/>
                        </a:lnSpc>
                        <a:spcBef>
                          <a:spcPct val="35000"/>
                        </a:spcBef>
                        <a:spcAft>
                          <a:spcPct val="0"/>
                        </a:spcAft>
                        <a:buClrTx/>
                        <a:buSzTx/>
                        <a:buFontTx/>
                        <a:buChar char="•"/>
                        <a:tabLst/>
                      </a:pPr>
                      <a:r>
                        <a:rPr kumimoji="0" lang="en-US" sz="1400" b="1" i="0" u="none" strike="noStrike" cap="none" normalizeH="0" baseline="0" dirty="0">
                          <a:ln>
                            <a:noFill/>
                          </a:ln>
                          <a:solidFill>
                            <a:schemeClr val="tx1"/>
                          </a:solidFill>
                          <a:effectLst/>
                          <a:latin typeface="Arial" charset="0"/>
                          <a:ea typeface="ＭＳ Ｐゴシック" charset="0"/>
                          <a:cs typeface="Arial" charset="0"/>
                        </a:rPr>
                        <a:t>Authoritative environment for verification of FSW requirements</a:t>
                      </a:r>
                    </a:p>
                    <a:p>
                      <a:pPr marL="0" marR="0" lvl="0" indent="0" algn="l" defTabSz="457200" rtl="0" eaLnBrk="1" fontAlgn="base" latinLnBrk="0" hangingPunct="1">
                        <a:lnSpc>
                          <a:spcPct val="100000"/>
                        </a:lnSpc>
                        <a:spcBef>
                          <a:spcPct val="3500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ＭＳ Ｐゴシック" charset="0"/>
                        <a:cs typeface="Arial" charset="0"/>
                      </a:endParaRPr>
                    </a:p>
                  </a:txBody>
                  <a:tcPr marL="88969" marR="88969"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804156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381000" y="1803400"/>
            <a:ext cx="8534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spcBef>
                <a:spcPct val="20000"/>
              </a:spcBef>
              <a:defRPr/>
            </a:pPr>
            <a:r>
              <a:rPr lang="en-US" sz="1600" dirty="0" smtClean="0"/>
              <a:t>Integrated with a range of processors</a:t>
            </a:r>
          </a:p>
          <a:p>
            <a:pPr marL="285750" indent="-285750" eaLnBrk="1" hangingPunct="1">
              <a:spcBef>
                <a:spcPct val="20000"/>
              </a:spcBef>
              <a:buFont typeface="Arial"/>
              <a:buChar char="•"/>
              <a:defRPr/>
            </a:pPr>
            <a:r>
              <a:rPr lang="en-US" sz="1600" dirty="0" smtClean="0"/>
              <a:t>Trade study to make it easier for spacecraft to identify acceptable processors with necessary performance and budget constraints.</a:t>
            </a:r>
          </a:p>
          <a:p>
            <a:pPr marL="285750" indent="-285750" eaLnBrk="1" hangingPunct="1">
              <a:spcBef>
                <a:spcPct val="20000"/>
              </a:spcBef>
              <a:buFont typeface="Arial"/>
              <a:buChar char="•"/>
              <a:defRPr/>
            </a:pPr>
            <a:r>
              <a:rPr lang="en-US" sz="1600" dirty="0" smtClean="0"/>
              <a:t> Initial Processors targeted:</a:t>
            </a:r>
          </a:p>
          <a:p>
            <a:pPr marL="685800" lvl="1" eaLnBrk="1" hangingPunct="1">
              <a:spcBef>
                <a:spcPct val="20000"/>
              </a:spcBef>
              <a:buFont typeface="Arial"/>
              <a:buChar char="•"/>
              <a:defRPr/>
            </a:pPr>
            <a:r>
              <a:rPr lang="en-US" sz="1600" dirty="0" smtClean="0"/>
              <a:t>Beagle Bone Black</a:t>
            </a:r>
          </a:p>
          <a:p>
            <a:pPr marL="685800" lvl="1" eaLnBrk="1" hangingPunct="1">
              <a:spcBef>
                <a:spcPct val="20000"/>
              </a:spcBef>
              <a:buFont typeface="Arial"/>
              <a:buChar char="•"/>
              <a:defRPr/>
            </a:pPr>
            <a:r>
              <a:rPr lang="en-US" sz="1600" dirty="0" err="1" smtClean="0"/>
              <a:t>Zynq</a:t>
            </a:r>
            <a:endParaRPr lang="en-US" sz="1600" dirty="0" smtClean="0"/>
          </a:p>
          <a:p>
            <a:pPr marL="685800" lvl="1" eaLnBrk="1" hangingPunct="1">
              <a:spcBef>
                <a:spcPct val="20000"/>
              </a:spcBef>
              <a:buFont typeface="Arial"/>
              <a:buChar char="•"/>
              <a:defRPr/>
            </a:pPr>
            <a:r>
              <a:rPr lang="en-US" sz="1600" dirty="0" smtClean="0"/>
              <a:t>PowerPC 750</a:t>
            </a:r>
          </a:p>
          <a:p>
            <a:pPr marL="685800" lvl="1" eaLnBrk="1" hangingPunct="1">
              <a:spcBef>
                <a:spcPct val="20000"/>
              </a:spcBef>
              <a:buFont typeface="Arial"/>
              <a:buChar char="•"/>
              <a:defRPr/>
            </a:pPr>
            <a:r>
              <a:rPr lang="en-US" sz="1600" dirty="0" smtClean="0"/>
              <a:t>LEON</a:t>
            </a:r>
          </a:p>
          <a:p>
            <a:pPr marL="685800" lvl="1" eaLnBrk="1" hangingPunct="1">
              <a:spcBef>
                <a:spcPct val="20000"/>
              </a:spcBef>
              <a:buFont typeface="Arial"/>
              <a:buChar char="•"/>
              <a:defRPr/>
            </a:pPr>
            <a:endParaRPr lang="en-US" sz="1600" dirty="0"/>
          </a:p>
          <a:p>
            <a:pPr marL="285750" eaLnBrk="1" hangingPunct="1">
              <a:spcBef>
                <a:spcPct val="20000"/>
              </a:spcBef>
              <a:buFont typeface="Arial"/>
              <a:buChar char="•"/>
              <a:defRPr/>
            </a:pPr>
            <a:r>
              <a:rPr lang="en-US" sz="1600" dirty="0" smtClean="0"/>
              <a:t>Provide a set of Software Engineering Practices and Documentation to quick start spacecraft software development effort</a:t>
            </a:r>
          </a:p>
          <a:p>
            <a:pPr marL="685800" lvl="1" eaLnBrk="1" hangingPunct="1">
              <a:spcBef>
                <a:spcPct val="20000"/>
              </a:spcBef>
              <a:buFont typeface="Arial"/>
              <a:buChar char="•"/>
              <a:defRPr/>
            </a:pPr>
            <a:r>
              <a:rPr lang="en-US" sz="1600" dirty="0" err="1" smtClean="0"/>
              <a:t>Git</a:t>
            </a:r>
            <a:endParaRPr lang="en-US" sz="1600" dirty="0" smtClean="0"/>
          </a:p>
          <a:p>
            <a:pPr marL="685800" lvl="1" eaLnBrk="1" hangingPunct="1">
              <a:spcBef>
                <a:spcPct val="20000"/>
              </a:spcBef>
              <a:buFont typeface="Arial"/>
              <a:buChar char="•"/>
              <a:defRPr/>
            </a:pPr>
            <a:r>
              <a:rPr lang="en-US" sz="1600" dirty="0" smtClean="0"/>
              <a:t>Confluence/JIRA</a:t>
            </a:r>
          </a:p>
          <a:p>
            <a:pPr marL="685800" lvl="1" eaLnBrk="1" hangingPunct="1">
              <a:spcBef>
                <a:spcPct val="20000"/>
              </a:spcBef>
              <a:buFont typeface="Arial"/>
              <a:buChar char="•"/>
              <a:defRPr/>
            </a:pPr>
            <a:r>
              <a:rPr lang="en-US" sz="1600" dirty="0" smtClean="0"/>
              <a:t>Bamboo Continuous Test</a:t>
            </a:r>
          </a:p>
          <a:p>
            <a:pPr marL="685800" lvl="1" eaLnBrk="1" hangingPunct="1">
              <a:spcBef>
                <a:spcPct val="20000"/>
              </a:spcBef>
              <a:buFont typeface="Arial"/>
              <a:buChar char="•"/>
              <a:defRPr/>
            </a:pPr>
            <a:r>
              <a:rPr lang="en-US" sz="1600" dirty="0" smtClean="0"/>
              <a:t>NPR 7150.2 required plans</a:t>
            </a:r>
          </a:p>
          <a:p>
            <a:pPr marL="685800" lvl="1" eaLnBrk="1" hangingPunct="1">
              <a:spcBef>
                <a:spcPct val="20000"/>
              </a:spcBef>
              <a:buFont typeface="Arial"/>
              <a:buChar char="•"/>
              <a:defRPr/>
            </a:pPr>
            <a:r>
              <a:rPr lang="en-US" sz="1600" dirty="0" smtClean="0"/>
              <a:t>Extensive Test Suite</a:t>
            </a:r>
          </a:p>
          <a:p>
            <a:pPr marL="685800" lvl="1" eaLnBrk="1" hangingPunct="1">
              <a:spcBef>
                <a:spcPct val="20000"/>
              </a:spcBef>
              <a:buFont typeface="Arial"/>
              <a:buChar char="•"/>
              <a:defRPr/>
            </a:pPr>
            <a:r>
              <a:rPr lang="en-US" sz="1600" dirty="0" smtClean="0"/>
              <a:t>Peer Review/Formal Inspection</a:t>
            </a:r>
          </a:p>
          <a:p>
            <a:pPr marL="685800" lvl="1" eaLnBrk="1" hangingPunct="1">
              <a:spcBef>
                <a:spcPct val="20000"/>
              </a:spcBef>
              <a:buFont typeface="Arial"/>
              <a:buChar char="•"/>
              <a:defRPr/>
            </a:pPr>
            <a:endParaRPr lang="en-US" sz="1800" dirty="0" smtClean="0"/>
          </a:p>
          <a:p>
            <a:pPr marL="685800" lvl="1" eaLnBrk="1" hangingPunct="1">
              <a:spcBef>
                <a:spcPct val="20000"/>
              </a:spcBef>
              <a:buFont typeface="Arial"/>
              <a:buChar char="•"/>
              <a:defRPr/>
            </a:pPr>
            <a:endParaRPr lang="en-US" sz="1800" dirty="0" smtClean="0"/>
          </a:p>
          <a:p>
            <a:pPr marL="685800" lvl="1" eaLnBrk="1" hangingPunct="1">
              <a:spcBef>
                <a:spcPct val="20000"/>
              </a:spcBef>
              <a:buFont typeface="Arial"/>
              <a:buChar char="•"/>
              <a:defRPr/>
            </a:pPr>
            <a:endParaRPr lang="en-US" sz="1800" dirty="0" smtClean="0"/>
          </a:p>
        </p:txBody>
      </p:sp>
      <p:sp>
        <p:nvSpPr>
          <p:cNvPr id="5" name="Title 1"/>
          <p:cNvSpPr txBox="1">
            <a:spLocks/>
          </p:cNvSpPr>
          <p:nvPr/>
        </p:nvSpPr>
        <p:spPr bwMode="auto">
          <a:xfrm>
            <a:off x="381000" y="942975"/>
            <a:ext cx="77724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100">
                <a:solidFill>
                  <a:srgbClr val="333399"/>
                </a:solidFill>
                <a:latin typeface="+mj-lt"/>
                <a:ea typeface="MS PGothic" pitchFamily="34" charset="-128"/>
                <a:cs typeface="ＭＳ Ｐゴシック" charset="-128"/>
              </a:defRPr>
            </a:lvl1pPr>
            <a:lvl2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2pPr>
            <a:lvl3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3pPr>
            <a:lvl4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4pPr>
            <a:lvl5pPr algn="l" rtl="0" eaLnBrk="0" fontAlgn="base" hangingPunct="0">
              <a:spcBef>
                <a:spcPct val="0"/>
              </a:spcBef>
              <a:spcAft>
                <a:spcPct val="0"/>
              </a:spcAft>
              <a:defRPr sz="3100">
                <a:solidFill>
                  <a:srgbClr val="333399"/>
                </a:solidFill>
                <a:latin typeface="Helvetica" charset="0"/>
                <a:ea typeface="MS PGothic" pitchFamily="34" charset="-128"/>
                <a:cs typeface="ＭＳ Ｐゴシック" charset="-128"/>
              </a:defRPr>
            </a:lvl5pPr>
            <a:lvl6pPr marL="457200" algn="l" rtl="0" eaLnBrk="0" fontAlgn="base" hangingPunct="0">
              <a:spcBef>
                <a:spcPct val="0"/>
              </a:spcBef>
              <a:spcAft>
                <a:spcPct val="0"/>
              </a:spcAft>
              <a:defRPr sz="3100">
                <a:solidFill>
                  <a:srgbClr val="333399"/>
                </a:solidFill>
                <a:latin typeface="Helvetica" charset="0"/>
              </a:defRPr>
            </a:lvl6pPr>
            <a:lvl7pPr marL="914400" algn="l" rtl="0" eaLnBrk="0" fontAlgn="base" hangingPunct="0">
              <a:spcBef>
                <a:spcPct val="0"/>
              </a:spcBef>
              <a:spcAft>
                <a:spcPct val="0"/>
              </a:spcAft>
              <a:defRPr sz="3100">
                <a:solidFill>
                  <a:srgbClr val="333399"/>
                </a:solidFill>
                <a:latin typeface="Helvetica" charset="0"/>
              </a:defRPr>
            </a:lvl7pPr>
            <a:lvl8pPr marL="1371600" algn="l" rtl="0" eaLnBrk="0" fontAlgn="base" hangingPunct="0">
              <a:spcBef>
                <a:spcPct val="0"/>
              </a:spcBef>
              <a:spcAft>
                <a:spcPct val="0"/>
              </a:spcAft>
              <a:defRPr sz="3100">
                <a:solidFill>
                  <a:srgbClr val="333399"/>
                </a:solidFill>
                <a:latin typeface="Helvetica" charset="0"/>
              </a:defRPr>
            </a:lvl8pPr>
            <a:lvl9pPr marL="1828800" algn="l" rtl="0" eaLnBrk="0" fontAlgn="base" hangingPunct="0">
              <a:spcBef>
                <a:spcPct val="0"/>
              </a:spcBef>
              <a:spcAft>
                <a:spcPct val="0"/>
              </a:spcAft>
              <a:defRPr sz="3100">
                <a:solidFill>
                  <a:srgbClr val="333399"/>
                </a:solidFill>
                <a:latin typeface="Helvetica" charset="0"/>
              </a:defRPr>
            </a:lvl9pPr>
          </a:lstStyle>
          <a:p>
            <a:pPr algn="ctr"/>
            <a:r>
              <a:rPr lang="en-US" kern="0" dirty="0" smtClean="0"/>
              <a:t>Modular, Common Avionics and Software</a:t>
            </a:r>
            <a:endParaRPr lang="en-US" kern="0" dirty="0"/>
          </a:p>
        </p:txBody>
      </p:sp>
    </p:spTree>
    <p:extLst>
      <p:ext uri="{BB962C8B-B14F-4D97-AF65-F5344CB8AC3E}">
        <p14:creationId xmlns:p14="http://schemas.microsoft.com/office/powerpoint/2010/main" val="3503309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914400"/>
            <a:ext cx="7772400" cy="1143000"/>
          </a:xfrm>
        </p:spPr>
        <p:txBody>
          <a:bodyPr/>
          <a:lstStyle/>
          <a:p>
            <a:pPr algn="ctr"/>
            <a:r>
              <a:rPr lang="en-US" dirty="0" smtClean="0"/>
              <a:t>The Lunar Atmospheric Dust Environment Explorer (LADEE) Spacecraft</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2049517"/>
            <a:ext cx="4899422" cy="3524451"/>
          </a:xfrm>
          <a:prstGeom prst="rect">
            <a:avLst/>
          </a:prstGeom>
        </p:spPr>
      </p:pic>
      <p:sp>
        <p:nvSpPr>
          <p:cNvPr id="4" name="TextBox 3"/>
          <p:cNvSpPr txBox="1"/>
          <p:nvPr/>
        </p:nvSpPr>
        <p:spPr>
          <a:xfrm>
            <a:off x="1066800" y="5778336"/>
            <a:ext cx="7391400" cy="923330"/>
          </a:xfrm>
          <a:prstGeom prst="rect">
            <a:avLst/>
          </a:prstGeom>
          <a:noFill/>
        </p:spPr>
        <p:txBody>
          <a:bodyPr wrap="square" rtlCol="0">
            <a:spAutoFit/>
          </a:bodyPr>
          <a:lstStyle/>
          <a:p>
            <a:pPr algn="ctr"/>
            <a:r>
              <a:rPr lang="en-US" dirty="0" smtClean="0"/>
              <a:t>A small explorer class mission with the objective of investigating the Moon’s tenuous atmosphere, and to study the composition/distribution of dust in that atmosphere. </a:t>
            </a:r>
            <a:endParaRPr lang="en-US" dirty="0"/>
          </a:p>
        </p:txBody>
      </p:sp>
    </p:spTree>
    <p:extLst>
      <p:ext uri="{BB962C8B-B14F-4D97-AF65-F5344CB8AC3E}">
        <p14:creationId xmlns:p14="http://schemas.microsoft.com/office/powerpoint/2010/main" val="3836564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bwMode="auto">
          <a:xfrm>
            <a:off x="990600" y="1066800"/>
            <a:ext cx="7118350" cy="555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sz="3200" dirty="0" smtClean="0">
                <a:latin typeface="Arial" charset="0"/>
                <a:ea typeface="ＭＳ Ｐゴシック" charset="0"/>
                <a:cs typeface="ＭＳ Ｐゴシック" charset="0"/>
              </a:rPr>
              <a:t>BioSentinel Flight Software</a:t>
            </a:r>
            <a:endParaRPr lang="en-US" sz="3200" dirty="0">
              <a:latin typeface="Arial" charset="0"/>
              <a:ea typeface="ＭＳ Ｐゴシック" charset="0"/>
              <a:cs typeface="ＭＳ Ｐゴシック" charset="0"/>
            </a:endParaRPr>
          </a:p>
        </p:txBody>
      </p:sp>
      <p:sp>
        <p:nvSpPr>
          <p:cNvPr id="27650" name="Rectangle 3"/>
          <p:cNvSpPr>
            <a:spLocks noGrp="1" noChangeArrowheads="1"/>
          </p:cNvSpPr>
          <p:nvPr>
            <p:ph type="body" idx="1"/>
          </p:nvPr>
        </p:nvSpPr>
        <p:spPr bwMode="auto">
          <a:xfrm>
            <a:off x="268287" y="4343400"/>
            <a:ext cx="8302625" cy="2438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sz="1400" dirty="0">
                <a:latin typeface="Arial" charset="0"/>
                <a:ea typeface="ＭＳ Ｐゴシック" charset="0"/>
                <a:cs typeface="ＭＳ Ｐゴシック" charset="0"/>
              </a:rPr>
              <a:t>Development Approach</a:t>
            </a:r>
          </a:p>
          <a:p>
            <a:pPr lvl="1" eaLnBrk="1" hangingPunct="1"/>
            <a:r>
              <a:rPr lang="en-US" sz="1400" dirty="0">
                <a:latin typeface="Arial" charset="0"/>
                <a:ea typeface="ＭＳ Ｐゴシック" charset="0"/>
              </a:rPr>
              <a:t>Model Based Development Paradigm (prototyped process using a </a:t>
            </a:r>
            <a:r>
              <a:rPr lang="ja-JP" altLang="en-US" sz="1400" dirty="0">
                <a:latin typeface="Arial" charset="0"/>
                <a:ea typeface="ＭＳ Ｐゴシック" charset="0"/>
              </a:rPr>
              <a:t>“</a:t>
            </a:r>
            <a:r>
              <a:rPr lang="en-US" altLang="ja-JP" sz="1400" dirty="0">
                <a:latin typeface="Arial" charset="0"/>
                <a:ea typeface="ＭＳ Ｐゴシック" charset="0"/>
              </a:rPr>
              <a:t>Hover Test Vehicle</a:t>
            </a:r>
            <a:r>
              <a:rPr lang="ja-JP" altLang="en-US" sz="1400" dirty="0">
                <a:latin typeface="Arial" charset="0"/>
                <a:ea typeface="ＭＳ Ｐゴシック" charset="0"/>
              </a:rPr>
              <a:t>”</a:t>
            </a:r>
            <a:r>
              <a:rPr lang="en-US" altLang="ja-JP" sz="1400" dirty="0">
                <a:latin typeface="Arial" charset="0"/>
                <a:ea typeface="ＭＳ Ｐゴシック" charset="0"/>
              </a:rPr>
              <a:t>)</a:t>
            </a:r>
          </a:p>
          <a:p>
            <a:pPr lvl="1" eaLnBrk="1" hangingPunct="1"/>
            <a:r>
              <a:rPr lang="en-US" sz="1400" dirty="0">
                <a:latin typeface="Arial" charset="0"/>
                <a:ea typeface="ＭＳ Ｐゴシック" charset="0"/>
              </a:rPr>
              <a:t>5 Incremental Software Builds, 2 Major Releases before launch</a:t>
            </a:r>
          </a:p>
          <a:p>
            <a:pPr lvl="2" eaLnBrk="1" hangingPunct="1"/>
            <a:r>
              <a:rPr lang="en-US" sz="1400" dirty="0">
                <a:latin typeface="Arial" charset="0"/>
                <a:ea typeface="ＭＳ Ｐゴシック" charset="0"/>
                <a:cs typeface="ＭＳ Ｐゴシック" charset="0"/>
              </a:rPr>
              <a:t>Final Release during mission.</a:t>
            </a:r>
          </a:p>
          <a:p>
            <a:pPr eaLnBrk="1" hangingPunct="1"/>
            <a:r>
              <a:rPr lang="en-US" sz="1400" dirty="0">
                <a:latin typeface="Arial" charset="0"/>
                <a:ea typeface="ＭＳ Ｐゴシック" charset="0"/>
                <a:cs typeface="ＭＳ Ｐゴシック" charset="0"/>
              </a:rPr>
              <a:t>Leverage Heritage Software</a:t>
            </a:r>
          </a:p>
          <a:p>
            <a:pPr lvl="1" eaLnBrk="1" hangingPunct="1"/>
            <a:r>
              <a:rPr lang="en-US" sz="1400" dirty="0">
                <a:latin typeface="Arial" charset="0"/>
                <a:ea typeface="ＭＳ Ｐゴシック" charset="0"/>
              </a:rPr>
              <a:t>GSFC OSAL, </a:t>
            </a:r>
            <a:r>
              <a:rPr lang="en-US" sz="1400" dirty="0" err="1">
                <a:latin typeface="Arial" charset="0"/>
                <a:ea typeface="ＭＳ Ｐゴシック" charset="0"/>
              </a:rPr>
              <a:t>cFE</a:t>
            </a:r>
            <a:r>
              <a:rPr lang="en-US" sz="1400" dirty="0">
                <a:latin typeface="Arial" charset="0"/>
                <a:ea typeface="ＭＳ Ｐゴシック" charset="0"/>
              </a:rPr>
              <a:t>, </a:t>
            </a:r>
            <a:r>
              <a:rPr lang="en-US" sz="1400" dirty="0" err="1">
                <a:latin typeface="Arial" charset="0"/>
                <a:ea typeface="ＭＳ Ｐゴシック" charset="0"/>
              </a:rPr>
              <a:t>cFS</a:t>
            </a:r>
            <a:r>
              <a:rPr lang="en-US" sz="1400" dirty="0">
                <a:latin typeface="Arial" charset="0"/>
                <a:ea typeface="ＭＳ Ｐゴシック" charset="0"/>
              </a:rPr>
              <a:t>, ITOS</a:t>
            </a:r>
          </a:p>
          <a:p>
            <a:pPr lvl="1" eaLnBrk="1" hangingPunct="1"/>
            <a:r>
              <a:rPr lang="en-US" sz="1400" dirty="0" smtClean="0">
                <a:latin typeface="Arial" charset="0"/>
                <a:ea typeface="ＭＳ Ｐゴシック" charset="0"/>
              </a:rPr>
              <a:t>, </a:t>
            </a:r>
            <a:r>
              <a:rPr lang="en-US" sz="1400" dirty="0">
                <a:latin typeface="Arial" charset="0"/>
                <a:ea typeface="ＭＳ Ｐゴシック" charset="0"/>
              </a:rPr>
              <a:t>VxWorks</a:t>
            </a:r>
          </a:p>
          <a:p>
            <a:pPr lvl="1" eaLnBrk="1" hangingPunct="1"/>
            <a:r>
              <a:rPr lang="en-US" sz="1400" dirty="0" err="1">
                <a:latin typeface="Arial" charset="0"/>
                <a:ea typeface="ＭＳ Ｐゴシック" charset="0"/>
              </a:rPr>
              <a:t>Mathworks</a:t>
            </a:r>
            <a:r>
              <a:rPr lang="en-US" sz="1400" dirty="0">
                <a:latin typeface="Arial" charset="0"/>
                <a:ea typeface="ＭＳ Ｐゴシック" charset="0"/>
              </a:rPr>
              <a:t> </a:t>
            </a:r>
            <a:r>
              <a:rPr lang="en-US" sz="1400" dirty="0" err="1">
                <a:latin typeface="Arial" charset="0"/>
                <a:ea typeface="ＭＳ Ｐゴシック" charset="0"/>
              </a:rPr>
              <a:t>Matlab</a:t>
            </a:r>
            <a:r>
              <a:rPr lang="en-US" sz="1400" dirty="0">
                <a:latin typeface="Arial" charset="0"/>
                <a:ea typeface="ＭＳ Ｐゴシック" charset="0"/>
              </a:rPr>
              <a:t>/Simulink &amp; associated toolboxes</a:t>
            </a:r>
          </a:p>
          <a:p>
            <a:pPr eaLnBrk="1" hangingPunct="1">
              <a:buFontTx/>
              <a:buNone/>
            </a:pPr>
            <a:endParaRPr lang="en-US" sz="1400" dirty="0">
              <a:latin typeface="Arial" charset="0"/>
              <a:ea typeface="ＭＳ Ｐゴシック" charset="0"/>
              <a:cs typeface="ＭＳ Ｐゴシック" charset="0"/>
            </a:endParaRPr>
          </a:p>
          <a:p>
            <a:pPr eaLnBrk="1" hangingPunct="1"/>
            <a:endParaRPr lang="en-US" sz="1400" dirty="0">
              <a:latin typeface="Arial" charset="0"/>
              <a:ea typeface="ＭＳ Ｐゴシック" charset="0"/>
              <a:cs typeface="ＭＳ Ｐゴシック" charset="0"/>
            </a:endParaRPr>
          </a:p>
          <a:p>
            <a:pPr eaLnBrk="1" hangingPunct="1">
              <a:buFontTx/>
              <a:buNone/>
            </a:pPr>
            <a:endParaRPr lang="en-US" sz="1400" dirty="0">
              <a:latin typeface="Arial" charset="0"/>
              <a:ea typeface="ＭＳ Ｐゴシック" charset="0"/>
              <a:cs typeface="ＭＳ Ｐゴシック" charset="0"/>
            </a:endParaRPr>
          </a:p>
        </p:txBody>
      </p:sp>
      <p:pic>
        <p:nvPicPr>
          <p:cNvPr id="27651" name="Picture 6" descr="LadeeTopModel.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724025"/>
            <a:ext cx="47244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3"/>
          <p:cNvSpPr txBox="1">
            <a:spLocks noChangeArrowheads="1"/>
          </p:cNvSpPr>
          <p:nvPr/>
        </p:nvSpPr>
        <p:spPr bwMode="auto">
          <a:xfrm>
            <a:off x="268287" y="1752600"/>
            <a:ext cx="4038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spcBef>
                <a:spcPct val="20000"/>
              </a:spcBef>
            </a:pPr>
            <a:r>
              <a:rPr lang="en-US" sz="1400" b="1" dirty="0"/>
              <a:t>Scope</a:t>
            </a:r>
          </a:p>
          <a:p>
            <a:pPr lvl="1">
              <a:buFont typeface="Lucida Grande" charset="0"/>
              <a:buChar char="-"/>
            </a:pPr>
            <a:r>
              <a:rPr lang="en-US" sz="1400" dirty="0"/>
              <a:t>Onboard Flight Software (Class B)</a:t>
            </a:r>
          </a:p>
          <a:p>
            <a:pPr lvl="1">
              <a:buFont typeface="Lucida Grande" charset="0"/>
              <a:buChar char="-"/>
            </a:pPr>
            <a:r>
              <a:rPr lang="en-US" sz="1400" dirty="0"/>
              <a:t>Support Software and Simulators (Class C)</a:t>
            </a:r>
          </a:p>
          <a:p>
            <a:pPr lvl="1">
              <a:buFont typeface="Lucida Grande" charset="0"/>
              <a:buChar char="-"/>
            </a:pPr>
            <a:r>
              <a:rPr lang="en-US" sz="1400" dirty="0"/>
              <a:t>Integration of FSW with avionics</a:t>
            </a:r>
          </a:p>
          <a:p>
            <a:pPr marL="0" indent="0" eaLnBrk="1" hangingPunct="1">
              <a:spcBef>
                <a:spcPct val="20000"/>
              </a:spcBef>
            </a:pPr>
            <a:r>
              <a:rPr lang="en-US" sz="1400" b="1" dirty="0" smtClean="0"/>
              <a:t>Guiding Documents</a:t>
            </a:r>
          </a:p>
          <a:p>
            <a:pPr lvl="1">
              <a:buFont typeface="Lucida Grande" charset="0"/>
              <a:buChar char="-"/>
            </a:pPr>
            <a:r>
              <a:rPr lang="en-US" sz="1400" dirty="0" smtClean="0"/>
              <a:t>NPR7150.2 Software Engineering Requirements</a:t>
            </a:r>
          </a:p>
          <a:p>
            <a:pPr lvl="2">
              <a:buFont typeface="Lucida Grande" charset="0"/>
              <a:buChar char="-"/>
            </a:pPr>
            <a:r>
              <a:rPr lang="en-US" sz="1400" dirty="0" smtClean="0"/>
              <a:t>CMMI </a:t>
            </a:r>
            <a:r>
              <a:rPr lang="en-US" sz="1400" dirty="0"/>
              <a:t>Level 2 or Equivalent</a:t>
            </a:r>
          </a:p>
          <a:p>
            <a:pPr lvl="1">
              <a:buFont typeface="Lucida Grande" charset="0"/>
              <a:buChar char="-"/>
            </a:pPr>
            <a:r>
              <a:rPr lang="en-US" sz="1400" dirty="0"/>
              <a:t>NASA-STD-8739.8 NASA Software Assurance Standard</a:t>
            </a:r>
          </a:p>
          <a:p>
            <a:pPr eaLnBrk="1" hangingPunct="1">
              <a:spcBef>
                <a:spcPct val="20000"/>
              </a:spcBef>
            </a:pPr>
            <a:endParaRPr lang="en-US" sz="1400" dirty="0"/>
          </a:p>
          <a:p>
            <a:pPr eaLnBrk="1" hangingPunct="1">
              <a:spcBef>
                <a:spcPct val="20000"/>
              </a:spcBef>
              <a:buFontTx/>
              <a:buChar char="•"/>
            </a:pPr>
            <a:endParaRPr lang="en-US" sz="1400" dirty="0"/>
          </a:p>
          <a:p>
            <a:pPr eaLnBrk="1" hangingPunct="1">
              <a:spcBef>
                <a:spcPct val="20000"/>
              </a:spcBef>
            </a:pPr>
            <a:endParaRPr lang="en-US" sz="1400" dirty="0"/>
          </a:p>
        </p:txBody>
      </p:sp>
    </p:spTree>
    <p:extLst>
      <p:ext uri="{BB962C8B-B14F-4D97-AF65-F5344CB8AC3E}">
        <p14:creationId xmlns:p14="http://schemas.microsoft.com/office/powerpoint/2010/main" val="1448957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1143000"/>
          </a:xfrm>
        </p:spPr>
        <p:txBody>
          <a:bodyPr/>
          <a:lstStyle/>
          <a:p>
            <a:pPr algn="ctr"/>
            <a:r>
              <a:rPr lang="en-US" dirty="0" err="1" smtClean="0"/>
              <a:t>BioSentinel</a:t>
            </a:r>
            <a:r>
              <a:rPr lang="en-US" dirty="0" smtClean="0"/>
              <a:t>: A Deep Space CubeSat</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057400"/>
            <a:ext cx="3104257" cy="241939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057" y="4562517"/>
            <a:ext cx="2819400" cy="2114550"/>
          </a:xfrm>
          <a:prstGeom prst="rect">
            <a:avLst/>
          </a:prstGeom>
        </p:spPr>
      </p:pic>
      <p:sp>
        <p:nvSpPr>
          <p:cNvPr id="6" name="TextBox 5"/>
          <p:cNvSpPr txBox="1"/>
          <p:nvPr/>
        </p:nvSpPr>
        <p:spPr>
          <a:xfrm>
            <a:off x="4343400" y="2362200"/>
            <a:ext cx="4343400"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 “CubeSat” class spacecraft with stowed outer dimensions of approximately 20cm x 30cm x 10 cm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Science payload will study the effects of deep space radiation on cells that are similar to those of humans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An important pathfinder to enable future human missions to the Moon, asteroids, or Mars</a:t>
            </a:r>
            <a:endParaRPr lang="en-US" dirty="0"/>
          </a:p>
        </p:txBody>
      </p:sp>
    </p:spTree>
    <p:extLst>
      <p:ext uri="{BB962C8B-B14F-4D97-AF65-F5344CB8AC3E}">
        <p14:creationId xmlns:p14="http://schemas.microsoft.com/office/powerpoint/2010/main" val="2650517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258" y="990600"/>
            <a:ext cx="7772400" cy="1143000"/>
          </a:xfrm>
        </p:spPr>
        <p:txBody>
          <a:bodyPr/>
          <a:lstStyle/>
          <a:p>
            <a:pPr algn="ctr"/>
            <a:r>
              <a:rPr lang="en-US" dirty="0" smtClean="0"/>
              <a:t>Small Spacecraft, Big Software</a:t>
            </a:r>
            <a:endParaRPr lang="en-US" dirty="0"/>
          </a:p>
        </p:txBody>
      </p:sp>
      <p:sp>
        <p:nvSpPr>
          <p:cNvPr id="6" name="TextBox 5"/>
          <p:cNvSpPr txBox="1"/>
          <p:nvPr/>
        </p:nvSpPr>
        <p:spPr>
          <a:xfrm>
            <a:off x="457200" y="2133600"/>
            <a:ext cx="4953000"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Science payload is controlled using a TI MSP430 microcontroller</a:t>
            </a:r>
          </a:p>
          <a:p>
            <a:pPr marL="742950" lvl="1" indent="-285750">
              <a:buFont typeface="Arial" panose="020B0604020202020204" pitchFamily="34" charset="0"/>
              <a:buChar char="•"/>
            </a:pPr>
            <a:r>
              <a:rPr lang="en-US" dirty="0" smtClean="0"/>
              <a:t>“Sidecar” science payload also driven with an MSP430</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Electrical power system controlled with an MSP430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Attitude determination and control system has its own FPGA and LEON Processor</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Radio has its own FPGA and LEON Processor</a:t>
            </a:r>
          </a:p>
          <a:p>
            <a:endParaRPr lang="en-US" dirty="0" smtClean="0"/>
          </a:p>
          <a:p>
            <a:pPr marL="285750" indent="-285750">
              <a:buFont typeface="Arial" panose="020B0604020202020204" pitchFamily="34" charset="0"/>
              <a:buChar char="•"/>
            </a:pPr>
            <a:r>
              <a:rPr lang="en-US" dirty="0" smtClean="0"/>
              <a:t>Overall spacecraft command and data handling managed with an FPGA</a:t>
            </a:r>
          </a:p>
          <a:p>
            <a:pPr marL="285750" indent="-285750">
              <a:buFont typeface="Arial" panose="020B0604020202020204" pitchFamily="34" charset="0"/>
              <a:buChar char="•"/>
            </a:pP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590800"/>
            <a:ext cx="3539755" cy="3095786"/>
          </a:xfrm>
          <a:prstGeom prst="rect">
            <a:avLst/>
          </a:prstGeom>
        </p:spPr>
      </p:pic>
    </p:spTree>
    <p:extLst>
      <p:ext uri="{BB962C8B-B14F-4D97-AF65-F5344CB8AC3E}">
        <p14:creationId xmlns:p14="http://schemas.microsoft.com/office/powerpoint/2010/main" val="2437646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Oval 84"/>
          <p:cNvSpPr>
            <a:spLocks noChangeArrowheads="1"/>
          </p:cNvSpPr>
          <p:nvPr/>
        </p:nvSpPr>
        <p:spPr bwMode="auto">
          <a:xfrm>
            <a:off x="1663996" y="1840525"/>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83" name="Rectangle 82"/>
          <p:cNvSpPr>
            <a:spLocks noChangeArrowheads="1"/>
          </p:cNvSpPr>
          <p:nvPr/>
        </p:nvSpPr>
        <p:spPr bwMode="auto">
          <a:xfrm>
            <a:off x="6090684" y="4023522"/>
            <a:ext cx="1681716" cy="457200"/>
          </a:xfrm>
          <a:prstGeom prst="rect">
            <a:avLst/>
          </a:prstGeom>
          <a:solidFill>
            <a:schemeClr val="bg1">
              <a:lumMod val="65000"/>
            </a:schemeClr>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200" dirty="0">
              <a:latin typeface="+mn-lt"/>
              <a:ea typeface="+mn-ea"/>
            </a:endParaRPr>
          </a:p>
        </p:txBody>
      </p:sp>
      <p:sp>
        <p:nvSpPr>
          <p:cNvPr id="82" name="Rectangle 81"/>
          <p:cNvSpPr>
            <a:spLocks noChangeArrowheads="1"/>
          </p:cNvSpPr>
          <p:nvPr/>
        </p:nvSpPr>
        <p:spPr bwMode="auto">
          <a:xfrm>
            <a:off x="5988014" y="3994947"/>
            <a:ext cx="1681716" cy="4572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200" dirty="0">
              <a:latin typeface="+mn-lt"/>
              <a:ea typeface="+mn-ea"/>
            </a:endParaRPr>
          </a:p>
        </p:txBody>
      </p:sp>
      <p:sp>
        <p:nvSpPr>
          <p:cNvPr id="69" name="Oval 68"/>
          <p:cNvSpPr>
            <a:spLocks noChangeArrowheads="1"/>
          </p:cNvSpPr>
          <p:nvPr/>
        </p:nvSpPr>
        <p:spPr bwMode="auto">
          <a:xfrm>
            <a:off x="516364" y="1830494"/>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68" name="Oval 67"/>
          <p:cNvSpPr>
            <a:spLocks noChangeArrowheads="1"/>
          </p:cNvSpPr>
          <p:nvPr/>
        </p:nvSpPr>
        <p:spPr bwMode="auto">
          <a:xfrm>
            <a:off x="468656" y="1838445"/>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53" name="Oval 52"/>
          <p:cNvSpPr>
            <a:spLocks noChangeArrowheads="1"/>
          </p:cNvSpPr>
          <p:nvPr/>
        </p:nvSpPr>
        <p:spPr bwMode="auto">
          <a:xfrm>
            <a:off x="412904" y="1845842"/>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51" name="Oval 50"/>
          <p:cNvSpPr>
            <a:spLocks noChangeArrowheads="1"/>
          </p:cNvSpPr>
          <p:nvPr/>
        </p:nvSpPr>
        <p:spPr bwMode="auto">
          <a:xfrm>
            <a:off x="368596" y="1840664"/>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21506" name="Rectangle 2"/>
          <p:cNvSpPr>
            <a:spLocks noGrp="1" noChangeArrowheads="1"/>
          </p:cNvSpPr>
          <p:nvPr>
            <p:ph type="title"/>
          </p:nvPr>
        </p:nvSpPr>
        <p:spPr>
          <a:xfrm>
            <a:off x="1937286" y="916827"/>
            <a:ext cx="5697279" cy="692150"/>
          </a:xfrm>
        </p:spPr>
        <p:txBody>
          <a:bodyPr/>
          <a:lstStyle/>
          <a:p>
            <a:pPr eaLnBrk="1" hangingPunct="1"/>
            <a:r>
              <a:rPr lang="en-US" sz="2400" dirty="0" err="1" smtClean="0"/>
              <a:t>cFS</a:t>
            </a:r>
            <a:r>
              <a:rPr lang="en-US" sz="2400" dirty="0" smtClean="0"/>
              <a:t> Software Layers and Components </a:t>
            </a:r>
          </a:p>
        </p:txBody>
      </p:sp>
      <p:sp>
        <p:nvSpPr>
          <p:cNvPr id="23" name="Rectangle 22"/>
          <p:cNvSpPr>
            <a:spLocks noChangeArrowheads="1"/>
          </p:cNvSpPr>
          <p:nvPr/>
        </p:nvSpPr>
        <p:spPr bwMode="auto">
          <a:xfrm>
            <a:off x="381000" y="4736125"/>
            <a:ext cx="1752600" cy="609600"/>
          </a:xfrm>
          <a:prstGeom prst="rect">
            <a:avLst/>
          </a:prstGeom>
          <a:solidFill>
            <a:srgbClr val="595959"/>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Real Time OS</a:t>
            </a:r>
          </a:p>
        </p:txBody>
      </p:sp>
      <p:sp>
        <p:nvSpPr>
          <p:cNvPr id="25" name="Rectangle 24"/>
          <p:cNvSpPr>
            <a:spLocks noChangeArrowheads="1"/>
          </p:cNvSpPr>
          <p:nvPr/>
        </p:nvSpPr>
        <p:spPr bwMode="auto">
          <a:xfrm>
            <a:off x="381000" y="3656777"/>
            <a:ext cx="5105400" cy="250008"/>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400" dirty="0">
                <a:latin typeface="+mn-lt"/>
                <a:ea typeface="+mn-ea"/>
              </a:rPr>
              <a:t>OS Abstraction </a:t>
            </a:r>
            <a:r>
              <a:rPr lang="en-US" sz="1400" dirty="0" smtClean="0">
                <a:latin typeface="+mn-lt"/>
                <a:ea typeface="+mn-ea"/>
              </a:rPr>
              <a:t>API</a:t>
            </a:r>
            <a:endParaRPr lang="en-US" sz="1400" dirty="0">
              <a:latin typeface="+mn-lt"/>
              <a:ea typeface="+mn-ea"/>
            </a:endParaRPr>
          </a:p>
        </p:txBody>
      </p:sp>
      <p:sp>
        <p:nvSpPr>
          <p:cNvPr id="27" name="Rectangle 26"/>
          <p:cNvSpPr>
            <a:spLocks noChangeArrowheads="1"/>
          </p:cNvSpPr>
          <p:nvPr/>
        </p:nvSpPr>
        <p:spPr bwMode="auto">
          <a:xfrm>
            <a:off x="342900" y="2787950"/>
            <a:ext cx="7391400" cy="2286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400" dirty="0">
                <a:latin typeface="+mn-lt"/>
                <a:ea typeface="+mn-ea"/>
              </a:rPr>
              <a:t>cFE </a:t>
            </a:r>
            <a:r>
              <a:rPr lang="en-US" sz="1400" dirty="0" smtClean="0">
                <a:latin typeface="+mn-lt"/>
                <a:ea typeface="+mn-ea"/>
              </a:rPr>
              <a:t>API</a:t>
            </a:r>
            <a:endParaRPr lang="en-US" sz="1400" dirty="0">
              <a:latin typeface="+mn-lt"/>
              <a:ea typeface="+mn-ea"/>
            </a:endParaRPr>
          </a:p>
        </p:txBody>
      </p:sp>
      <p:sp>
        <p:nvSpPr>
          <p:cNvPr id="29" name="Rectangle 28"/>
          <p:cNvSpPr>
            <a:spLocks noChangeArrowheads="1"/>
          </p:cNvSpPr>
          <p:nvPr/>
        </p:nvSpPr>
        <p:spPr bwMode="auto">
          <a:xfrm>
            <a:off x="3708103" y="1886440"/>
            <a:ext cx="940096" cy="536686"/>
          </a:xfrm>
          <a:prstGeom prst="rect">
            <a:avLst/>
          </a:prstGeom>
          <a:solidFill>
            <a:srgbClr val="BFBFB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Mission</a:t>
            </a:r>
          </a:p>
          <a:p>
            <a:pPr algn="ctr">
              <a:defRPr/>
            </a:pPr>
            <a:r>
              <a:rPr lang="en-US" sz="1200" dirty="0">
                <a:latin typeface="+mn-lt"/>
                <a:ea typeface="+mn-ea"/>
              </a:rPr>
              <a:t>Library</a:t>
            </a:r>
          </a:p>
        </p:txBody>
      </p:sp>
      <p:sp>
        <p:nvSpPr>
          <p:cNvPr id="31" name="Oval 30"/>
          <p:cNvSpPr>
            <a:spLocks noChangeArrowheads="1"/>
          </p:cNvSpPr>
          <p:nvPr/>
        </p:nvSpPr>
        <p:spPr bwMode="auto">
          <a:xfrm>
            <a:off x="300354" y="1837120"/>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Apps (x5)</a:t>
            </a:r>
            <a:endParaRPr lang="en-US" sz="1050" dirty="0">
              <a:solidFill>
                <a:srgbClr val="000000"/>
              </a:solidFill>
              <a:latin typeface="+mn-lt"/>
              <a:ea typeface="+mn-ea"/>
            </a:endParaRPr>
          </a:p>
        </p:txBody>
      </p:sp>
      <p:sp>
        <p:nvSpPr>
          <p:cNvPr id="33" name="Oval 32"/>
          <p:cNvSpPr>
            <a:spLocks noChangeArrowheads="1"/>
          </p:cNvSpPr>
          <p:nvPr/>
        </p:nvSpPr>
        <p:spPr bwMode="auto">
          <a:xfrm>
            <a:off x="4886518" y="1817456"/>
            <a:ext cx="698204" cy="680483"/>
          </a:xfrm>
          <a:prstGeom prst="ellipse">
            <a:avLst/>
          </a:prstGeom>
          <a:solidFill>
            <a:srgbClr val="BFBFBF"/>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endParaRPr lang="en-US" dirty="0">
              <a:solidFill>
                <a:srgbClr val="000000"/>
              </a:solidFill>
              <a:latin typeface="+mn-lt"/>
              <a:ea typeface="+mn-ea"/>
            </a:endParaRPr>
          </a:p>
        </p:txBody>
      </p:sp>
      <p:sp>
        <p:nvSpPr>
          <p:cNvPr id="34" name="Oval 33"/>
          <p:cNvSpPr>
            <a:spLocks noChangeArrowheads="1"/>
          </p:cNvSpPr>
          <p:nvPr/>
        </p:nvSpPr>
        <p:spPr bwMode="auto">
          <a:xfrm>
            <a:off x="5832873" y="1817455"/>
            <a:ext cx="698204" cy="680483"/>
          </a:xfrm>
          <a:prstGeom prst="ellipse">
            <a:avLst/>
          </a:prstGeom>
          <a:solidFill>
            <a:srgbClr val="BFBFBF"/>
          </a:solidFill>
          <a:ln w="9525">
            <a:solidFill>
              <a:schemeClr val="tx1"/>
            </a:solidFill>
            <a:round/>
            <a:headEnd/>
            <a:tailEnd/>
          </a:ln>
          <a:effectLst>
            <a:outerShdw dist="23000" dir="5400000" rotWithShape="0">
              <a:srgbClr val="808080">
                <a:alpha val="34999"/>
              </a:srgbClr>
            </a:outerShdw>
          </a:effectLst>
        </p:spPr>
        <p:txBody>
          <a:bodyPr anchor="ctr"/>
          <a:lstStyle/>
          <a:p>
            <a:pPr>
              <a:defRPr/>
            </a:pPr>
            <a:endParaRPr lang="en-US" dirty="0">
              <a:solidFill>
                <a:srgbClr val="000000"/>
              </a:solidFill>
              <a:latin typeface="+mn-lt"/>
            </a:endParaRPr>
          </a:p>
        </p:txBody>
      </p:sp>
      <p:sp>
        <p:nvSpPr>
          <p:cNvPr id="37" name="Oval 36"/>
          <p:cNvSpPr>
            <a:spLocks noChangeArrowheads="1"/>
          </p:cNvSpPr>
          <p:nvPr/>
        </p:nvSpPr>
        <p:spPr bwMode="auto">
          <a:xfrm>
            <a:off x="6769396" y="1837120"/>
            <a:ext cx="698204" cy="680483"/>
          </a:xfrm>
          <a:prstGeom prst="ellipse">
            <a:avLst/>
          </a:prstGeom>
          <a:solidFill>
            <a:srgbClr val="BFBFBF"/>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endParaRPr lang="en-US" dirty="0">
              <a:solidFill>
                <a:srgbClr val="000000"/>
              </a:solidFill>
              <a:latin typeface="+mn-lt"/>
              <a:ea typeface="+mn-ea"/>
            </a:endParaRPr>
          </a:p>
        </p:txBody>
      </p:sp>
      <p:sp>
        <p:nvSpPr>
          <p:cNvPr id="18" name="Rectangle 17"/>
          <p:cNvSpPr>
            <a:spLocks noChangeArrowheads="1"/>
          </p:cNvSpPr>
          <p:nvPr/>
        </p:nvSpPr>
        <p:spPr bwMode="auto">
          <a:xfrm>
            <a:off x="381000" y="5650525"/>
            <a:ext cx="3657600" cy="381000"/>
          </a:xfrm>
          <a:prstGeom prst="rect">
            <a:avLst/>
          </a:prstGeom>
          <a:solidFill>
            <a:srgbClr val="BFBFB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PROM Boot FSW</a:t>
            </a:r>
          </a:p>
        </p:txBody>
      </p:sp>
      <p:cxnSp>
        <p:nvCxnSpPr>
          <p:cNvPr id="43" name="Straight Connector 42"/>
          <p:cNvCxnSpPr>
            <a:cxnSpLocks noChangeShapeType="1"/>
          </p:cNvCxnSpPr>
          <p:nvPr/>
        </p:nvCxnSpPr>
        <p:spPr bwMode="auto">
          <a:xfrm>
            <a:off x="284405" y="1600200"/>
            <a:ext cx="8534400" cy="1588"/>
          </a:xfrm>
          <a:prstGeom prst="line">
            <a:avLst/>
          </a:prstGeom>
          <a:noFill/>
          <a:ln w="9525">
            <a:solidFill>
              <a:schemeClr val="tx1"/>
            </a:solidFill>
            <a:prstDash val="dash"/>
            <a:round/>
            <a:headEnd/>
            <a:tailEnd/>
          </a:ln>
          <a:effectLst>
            <a:outerShdw dist="20000" dir="5400000" rotWithShape="0">
              <a:srgbClr val="808080">
                <a:alpha val="37999"/>
              </a:srgbClr>
            </a:outerShdw>
          </a:effectLst>
        </p:spPr>
      </p:cxnSp>
      <p:sp>
        <p:nvSpPr>
          <p:cNvPr id="21521" name="TextBox 50"/>
          <p:cNvSpPr txBox="1">
            <a:spLocks noChangeArrowheads="1"/>
          </p:cNvSpPr>
          <p:nvPr/>
        </p:nvSpPr>
        <p:spPr bwMode="auto">
          <a:xfrm>
            <a:off x="7585560" y="1939063"/>
            <a:ext cx="1558440" cy="523220"/>
          </a:xfrm>
          <a:prstGeom prst="rect">
            <a:avLst/>
          </a:prstGeom>
          <a:noFill/>
          <a:ln w="9525">
            <a:noFill/>
            <a:miter lim="800000"/>
            <a:headEnd/>
            <a:tailEnd/>
          </a:ln>
        </p:spPr>
        <p:txBody>
          <a:bodyPr wrap="none">
            <a:spAutoFit/>
          </a:bodyPr>
          <a:lstStyle/>
          <a:p>
            <a:r>
              <a:rPr lang="en-US" sz="1400" dirty="0"/>
              <a:t>Mission and </a:t>
            </a:r>
            <a:r>
              <a:rPr lang="en-US" sz="1400" dirty="0" err="1" smtClean="0"/>
              <a:t>cFS</a:t>
            </a:r>
            <a:endParaRPr lang="en-US" sz="1400" dirty="0"/>
          </a:p>
          <a:p>
            <a:r>
              <a:rPr lang="en-US" sz="1400" dirty="0"/>
              <a:t>Application Layer</a:t>
            </a:r>
          </a:p>
        </p:txBody>
      </p:sp>
      <p:cxnSp>
        <p:nvCxnSpPr>
          <p:cNvPr id="52" name="Straight Connector 51"/>
          <p:cNvCxnSpPr>
            <a:cxnSpLocks noChangeShapeType="1"/>
          </p:cNvCxnSpPr>
          <p:nvPr/>
        </p:nvCxnSpPr>
        <p:spPr bwMode="auto">
          <a:xfrm>
            <a:off x="228600" y="2678725"/>
            <a:ext cx="8534400" cy="1588"/>
          </a:xfrm>
          <a:prstGeom prst="line">
            <a:avLst/>
          </a:prstGeom>
          <a:noFill/>
          <a:ln w="9525">
            <a:solidFill>
              <a:schemeClr val="tx1"/>
            </a:solidFill>
            <a:prstDash val="dash"/>
            <a:round/>
            <a:headEnd/>
            <a:tailEnd/>
          </a:ln>
          <a:effectLst>
            <a:outerShdw dist="20000" dir="5400000" rotWithShape="0">
              <a:srgbClr val="808080">
                <a:alpha val="37999"/>
              </a:srgbClr>
            </a:outerShdw>
          </a:effectLst>
        </p:spPr>
      </p:cxnSp>
      <p:cxnSp>
        <p:nvCxnSpPr>
          <p:cNvPr id="54" name="Straight Connector 53"/>
          <p:cNvCxnSpPr>
            <a:cxnSpLocks noChangeShapeType="1"/>
          </p:cNvCxnSpPr>
          <p:nvPr/>
        </p:nvCxnSpPr>
        <p:spPr bwMode="auto">
          <a:xfrm>
            <a:off x="228600" y="3593125"/>
            <a:ext cx="8534400" cy="1588"/>
          </a:xfrm>
          <a:prstGeom prst="line">
            <a:avLst/>
          </a:prstGeom>
          <a:noFill/>
          <a:ln w="9525">
            <a:solidFill>
              <a:schemeClr val="tx1"/>
            </a:solidFill>
            <a:prstDash val="dash"/>
            <a:round/>
            <a:headEnd/>
            <a:tailEnd/>
          </a:ln>
          <a:effectLst>
            <a:outerShdw dist="20000" dir="5400000" rotWithShape="0">
              <a:srgbClr val="808080">
                <a:alpha val="37999"/>
              </a:srgbClr>
            </a:outerShdw>
          </a:effectLst>
        </p:spPr>
      </p:cxnSp>
      <p:sp>
        <p:nvSpPr>
          <p:cNvPr id="21525" name="TextBox 54"/>
          <p:cNvSpPr txBox="1">
            <a:spLocks noChangeArrowheads="1"/>
          </p:cNvSpPr>
          <p:nvPr/>
        </p:nvSpPr>
        <p:spPr bwMode="auto">
          <a:xfrm>
            <a:off x="7871100" y="2907325"/>
            <a:ext cx="941284" cy="523220"/>
          </a:xfrm>
          <a:prstGeom prst="rect">
            <a:avLst/>
          </a:prstGeom>
          <a:noFill/>
          <a:ln w="9525">
            <a:noFill/>
            <a:miter lim="800000"/>
            <a:headEnd/>
            <a:tailEnd/>
          </a:ln>
        </p:spPr>
        <p:txBody>
          <a:bodyPr wrap="none">
            <a:spAutoFit/>
          </a:bodyPr>
          <a:lstStyle/>
          <a:p>
            <a:r>
              <a:rPr lang="en-US" sz="1400" dirty="0"/>
              <a:t>c</a:t>
            </a:r>
            <a:r>
              <a:rPr lang="en-US" sz="1400" dirty="0" smtClean="0"/>
              <a:t>FE </a:t>
            </a:r>
            <a:r>
              <a:rPr lang="en-US" sz="1400" dirty="0"/>
              <a:t>Core</a:t>
            </a:r>
          </a:p>
          <a:p>
            <a:r>
              <a:rPr lang="en-US" sz="1400" dirty="0"/>
              <a:t>Layer</a:t>
            </a:r>
          </a:p>
        </p:txBody>
      </p:sp>
      <p:cxnSp>
        <p:nvCxnSpPr>
          <p:cNvPr id="56" name="Straight Connector 55"/>
          <p:cNvCxnSpPr>
            <a:cxnSpLocks noChangeShapeType="1"/>
          </p:cNvCxnSpPr>
          <p:nvPr/>
        </p:nvCxnSpPr>
        <p:spPr bwMode="auto">
          <a:xfrm>
            <a:off x="304800" y="4507525"/>
            <a:ext cx="8534400" cy="1588"/>
          </a:xfrm>
          <a:prstGeom prst="line">
            <a:avLst/>
          </a:prstGeom>
          <a:noFill/>
          <a:ln w="9525">
            <a:solidFill>
              <a:schemeClr val="tx1"/>
            </a:solidFill>
            <a:prstDash val="dash"/>
            <a:round/>
            <a:headEnd/>
            <a:tailEnd/>
          </a:ln>
          <a:effectLst>
            <a:outerShdw dist="20000" dir="5400000" rotWithShape="0">
              <a:srgbClr val="808080">
                <a:alpha val="37999"/>
              </a:srgbClr>
            </a:outerShdw>
          </a:effectLst>
        </p:spPr>
      </p:cxnSp>
      <p:sp>
        <p:nvSpPr>
          <p:cNvPr id="21527" name="TextBox 56"/>
          <p:cNvSpPr txBox="1">
            <a:spLocks noChangeArrowheads="1"/>
          </p:cNvSpPr>
          <p:nvPr/>
        </p:nvSpPr>
        <p:spPr bwMode="auto">
          <a:xfrm>
            <a:off x="7782177" y="3821725"/>
            <a:ext cx="1228221" cy="523220"/>
          </a:xfrm>
          <a:prstGeom prst="rect">
            <a:avLst/>
          </a:prstGeom>
          <a:noFill/>
          <a:ln w="9525">
            <a:noFill/>
            <a:miter lim="800000"/>
            <a:headEnd/>
            <a:tailEnd/>
          </a:ln>
        </p:spPr>
        <p:txBody>
          <a:bodyPr wrap="none">
            <a:spAutoFit/>
          </a:bodyPr>
          <a:lstStyle/>
          <a:p>
            <a:r>
              <a:rPr lang="en-US" sz="1400" dirty="0"/>
              <a:t>Abstraction</a:t>
            </a:r>
          </a:p>
          <a:p>
            <a:r>
              <a:rPr lang="en-US" sz="1400" dirty="0"/>
              <a:t>Library Layer</a:t>
            </a:r>
          </a:p>
        </p:txBody>
      </p:sp>
      <p:sp>
        <p:nvSpPr>
          <p:cNvPr id="60" name="Rectangle 59"/>
          <p:cNvSpPr>
            <a:spLocks noChangeArrowheads="1"/>
          </p:cNvSpPr>
          <p:nvPr/>
        </p:nvSpPr>
        <p:spPr bwMode="auto">
          <a:xfrm>
            <a:off x="5189726" y="5129673"/>
            <a:ext cx="1752600" cy="876201"/>
          </a:xfrm>
          <a:prstGeom prst="rect">
            <a:avLst/>
          </a:prstGeom>
          <a:solidFill>
            <a:schemeClr val="bg1"/>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800" dirty="0">
              <a:latin typeface="+mn-lt"/>
              <a:ea typeface="+mn-ea"/>
            </a:endParaRPr>
          </a:p>
        </p:txBody>
      </p:sp>
      <p:sp>
        <p:nvSpPr>
          <p:cNvPr id="61" name="Rectangle 60"/>
          <p:cNvSpPr>
            <a:spLocks noChangeArrowheads="1"/>
          </p:cNvSpPr>
          <p:nvPr/>
        </p:nvSpPr>
        <p:spPr bwMode="auto">
          <a:xfrm>
            <a:off x="5265926" y="5269525"/>
            <a:ext cx="246113" cy="152400"/>
          </a:xfrm>
          <a:prstGeom prst="rect">
            <a:avLst/>
          </a:prstGeom>
          <a:solidFill>
            <a:srgbClr val="BFBFB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800" dirty="0">
              <a:latin typeface="+mn-lt"/>
              <a:ea typeface="+mn-ea"/>
            </a:endParaRPr>
          </a:p>
        </p:txBody>
      </p:sp>
      <p:sp>
        <p:nvSpPr>
          <p:cNvPr id="21530" name="TextBox 61"/>
          <p:cNvSpPr txBox="1">
            <a:spLocks noChangeArrowheads="1"/>
          </p:cNvSpPr>
          <p:nvPr/>
        </p:nvSpPr>
        <p:spPr bwMode="auto">
          <a:xfrm>
            <a:off x="5557642" y="5230470"/>
            <a:ext cx="1295400" cy="246221"/>
          </a:xfrm>
          <a:prstGeom prst="rect">
            <a:avLst/>
          </a:prstGeom>
          <a:noFill/>
          <a:ln w="9525">
            <a:noFill/>
            <a:miter lim="800000"/>
            <a:headEnd/>
            <a:tailEnd/>
          </a:ln>
        </p:spPr>
        <p:txBody>
          <a:bodyPr>
            <a:spAutoFit/>
          </a:bodyPr>
          <a:lstStyle/>
          <a:p>
            <a:pPr algn="l"/>
            <a:r>
              <a:rPr lang="en-US" sz="1000" dirty="0"/>
              <a:t>Mission Developed</a:t>
            </a:r>
          </a:p>
        </p:txBody>
      </p:sp>
      <p:sp>
        <p:nvSpPr>
          <p:cNvPr id="65" name="Rectangle 64"/>
          <p:cNvSpPr>
            <a:spLocks noChangeArrowheads="1"/>
          </p:cNvSpPr>
          <p:nvPr/>
        </p:nvSpPr>
        <p:spPr bwMode="auto">
          <a:xfrm>
            <a:off x="5275449" y="5769900"/>
            <a:ext cx="246115" cy="152400"/>
          </a:xfrm>
          <a:prstGeom prst="rect">
            <a:avLst/>
          </a:prstGeom>
          <a:solidFill>
            <a:schemeClr val="accent6">
              <a:lumMod val="60000"/>
              <a:lumOff val="40000"/>
            </a:schemeClr>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800" dirty="0">
              <a:latin typeface="+mn-lt"/>
              <a:ea typeface="+mn-ea"/>
            </a:endParaRPr>
          </a:p>
        </p:txBody>
      </p:sp>
      <p:sp>
        <p:nvSpPr>
          <p:cNvPr id="21534" name="TextBox 65"/>
          <p:cNvSpPr txBox="1">
            <a:spLocks noChangeArrowheads="1"/>
          </p:cNvSpPr>
          <p:nvPr/>
        </p:nvSpPr>
        <p:spPr bwMode="auto">
          <a:xfrm>
            <a:off x="5642164" y="5727037"/>
            <a:ext cx="874764" cy="246221"/>
          </a:xfrm>
          <a:prstGeom prst="rect">
            <a:avLst/>
          </a:prstGeom>
          <a:noFill/>
          <a:ln w="9525">
            <a:noFill/>
            <a:miter lim="800000"/>
            <a:headEnd/>
            <a:tailEnd/>
          </a:ln>
        </p:spPr>
        <p:txBody>
          <a:bodyPr wrap="square">
            <a:spAutoFit/>
          </a:bodyPr>
          <a:lstStyle/>
          <a:p>
            <a:pPr algn="l"/>
            <a:r>
              <a:rPr lang="en-US" sz="1000" dirty="0"/>
              <a:t>3</a:t>
            </a:r>
            <a:r>
              <a:rPr lang="en-US" sz="1000" baseline="30000" dirty="0"/>
              <a:t>rd</a:t>
            </a:r>
            <a:r>
              <a:rPr lang="en-US" sz="1000" dirty="0"/>
              <a:t> Party</a:t>
            </a:r>
          </a:p>
        </p:txBody>
      </p:sp>
      <p:sp>
        <p:nvSpPr>
          <p:cNvPr id="21535" name="TextBox 66"/>
          <p:cNvSpPr txBox="1">
            <a:spLocks noChangeArrowheads="1"/>
          </p:cNvSpPr>
          <p:nvPr/>
        </p:nvSpPr>
        <p:spPr bwMode="auto">
          <a:xfrm>
            <a:off x="7615042" y="4736125"/>
            <a:ext cx="1333891" cy="523220"/>
          </a:xfrm>
          <a:prstGeom prst="rect">
            <a:avLst/>
          </a:prstGeom>
          <a:noFill/>
          <a:ln w="9525">
            <a:noFill/>
            <a:miter lim="800000"/>
            <a:headEnd/>
            <a:tailEnd/>
          </a:ln>
        </p:spPr>
        <p:txBody>
          <a:bodyPr wrap="none">
            <a:spAutoFit/>
          </a:bodyPr>
          <a:lstStyle/>
          <a:p>
            <a:r>
              <a:rPr lang="en-US" sz="1400" dirty="0"/>
              <a:t>RTOS / BOOT</a:t>
            </a:r>
          </a:p>
          <a:p>
            <a:r>
              <a:rPr lang="en-US" sz="1400" dirty="0"/>
              <a:t>Layer</a:t>
            </a:r>
          </a:p>
        </p:txBody>
      </p:sp>
      <p:sp>
        <p:nvSpPr>
          <p:cNvPr id="38" name="Rectangle 37"/>
          <p:cNvSpPr>
            <a:spLocks noChangeArrowheads="1"/>
          </p:cNvSpPr>
          <p:nvPr/>
        </p:nvSpPr>
        <p:spPr bwMode="auto">
          <a:xfrm>
            <a:off x="381000" y="4736125"/>
            <a:ext cx="1752600" cy="609600"/>
          </a:xfrm>
          <a:prstGeom prst="rect">
            <a:avLst/>
          </a:prstGeom>
          <a:solidFill>
            <a:schemeClr val="accent6">
              <a:lumMod val="60000"/>
              <a:lumOff val="40000"/>
            </a:schemeClr>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Real Time OS</a:t>
            </a:r>
          </a:p>
        </p:txBody>
      </p:sp>
      <p:sp>
        <p:nvSpPr>
          <p:cNvPr id="39" name="Rectangle 38"/>
          <p:cNvSpPr>
            <a:spLocks noChangeArrowheads="1"/>
          </p:cNvSpPr>
          <p:nvPr/>
        </p:nvSpPr>
        <p:spPr bwMode="auto">
          <a:xfrm>
            <a:off x="2133600" y="4736125"/>
            <a:ext cx="1752600" cy="609600"/>
          </a:xfrm>
          <a:prstGeom prst="rect">
            <a:avLst/>
          </a:prstGeom>
          <a:solidFill>
            <a:srgbClr val="BFBFB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a:latin typeface="+mn-lt"/>
                <a:ea typeface="+mn-ea"/>
              </a:rPr>
              <a:t>Board Support </a:t>
            </a:r>
          </a:p>
          <a:p>
            <a:pPr algn="ctr">
              <a:defRPr/>
            </a:pPr>
            <a:r>
              <a:rPr lang="en-US" sz="1200">
                <a:latin typeface="+mn-lt"/>
                <a:ea typeface="+mn-ea"/>
              </a:rPr>
              <a:t>Package</a:t>
            </a:r>
          </a:p>
        </p:txBody>
      </p:sp>
      <p:sp>
        <p:nvSpPr>
          <p:cNvPr id="40" name="Rectangle 39"/>
          <p:cNvSpPr>
            <a:spLocks noChangeArrowheads="1"/>
          </p:cNvSpPr>
          <p:nvPr/>
        </p:nvSpPr>
        <p:spPr bwMode="auto">
          <a:xfrm>
            <a:off x="380999" y="3135925"/>
            <a:ext cx="7401177" cy="3810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400" dirty="0">
                <a:latin typeface="+mn-lt"/>
                <a:ea typeface="+mn-ea"/>
              </a:rPr>
              <a:t>cFE </a:t>
            </a:r>
            <a:r>
              <a:rPr lang="en-US" sz="1400" dirty="0" smtClean="0">
                <a:latin typeface="+mn-lt"/>
                <a:ea typeface="+mn-ea"/>
              </a:rPr>
              <a:t>Core</a:t>
            </a:r>
            <a:endParaRPr lang="en-US" sz="1400" dirty="0">
              <a:latin typeface="+mn-lt"/>
              <a:ea typeface="+mn-ea"/>
            </a:endParaRPr>
          </a:p>
        </p:txBody>
      </p:sp>
      <p:sp>
        <p:nvSpPr>
          <p:cNvPr id="44" name="Rectangle 43"/>
          <p:cNvSpPr>
            <a:spLocks noChangeArrowheads="1"/>
          </p:cNvSpPr>
          <p:nvPr/>
        </p:nvSpPr>
        <p:spPr bwMode="auto">
          <a:xfrm>
            <a:off x="381000" y="3974125"/>
            <a:ext cx="1219200" cy="4572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OS </a:t>
            </a:r>
            <a:r>
              <a:rPr lang="en-US" sz="1200" dirty="0" smtClean="0">
                <a:latin typeface="+mn-lt"/>
                <a:ea typeface="+mn-ea"/>
              </a:rPr>
              <a:t>Abstraction</a:t>
            </a:r>
          </a:p>
          <a:p>
            <a:pPr algn="ctr">
              <a:defRPr/>
            </a:pPr>
            <a:r>
              <a:rPr lang="en-US" sz="1200" dirty="0" smtClean="0">
                <a:latin typeface="+mn-lt"/>
                <a:ea typeface="+mn-ea"/>
              </a:rPr>
              <a:t> Linux</a:t>
            </a:r>
            <a:endParaRPr lang="en-US" sz="1200" dirty="0">
              <a:latin typeface="+mn-lt"/>
              <a:ea typeface="+mn-ea"/>
            </a:endParaRPr>
          </a:p>
        </p:txBody>
      </p:sp>
      <p:sp>
        <p:nvSpPr>
          <p:cNvPr id="45" name="Rectangle 44"/>
          <p:cNvSpPr>
            <a:spLocks noChangeArrowheads="1"/>
          </p:cNvSpPr>
          <p:nvPr/>
        </p:nvSpPr>
        <p:spPr bwMode="auto">
          <a:xfrm>
            <a:off x="1676400" y="3974125"/>
            <a:ext cx="1219200" cy="4572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OS </a:t>
            </a:r>
            <a:r>
              <a:rPr lang="en-US" sz="1200" dirty="0" smtClean="0">
                <a:latin typeface="+mn-lt"/>
                <a:ea typeface="+mn-ea"/>
              </a:rPr>
              <a:t>Abstraction</a:t>
            </a:r>
          </a:p>
          <a:p>
            <a:pPr algn="ctr">
              <a:defRPr/>
            </a:pPr>
            <a:r>
              <a:rPr lang="en-US" sz="1200" dirty="0" smtClean="0">
                <a:latin typeface="+mn-lt"/>
                <a:ea typeface="+mn-ea"/>
              </a:rPr>
              <a:t>RTEMS</a:t>
            </a:r>
            <a:endParaRPr lang="en-US" sz="1200" dirty="0">
              <a:latin typeface="+mn-lt"/>
              <a:ea typeface="+mn-ea"/>
            </a:endParaRPr>
          </a:p>
        </p:txBody>
      </p:sp>
      <p:sp>
        <p:nvSpPr>
          <p:cNvPr id="47" name="Rectangle 46"/>
          <p:cNvSpPr>
            <a:spLocks noChangeArrowheads="1"/>
          </p:cNvSpPr>
          <p:nvPr/>
        </p:nvSpPr>
        <p:spPr bwMode="auto">
          <a:xfrm>
            <a:off x="2971800" y="3974125"/>
            <a:ext cx="1219200" cy="4572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OS </a:t>
            </a:r>
            <a:r>
              <a:rPr lang="en-US" sz="1200" dirty="0" smtClean="0">
                <a:latin typeface="+mn-lt"/>
                <a:ea typeface="+mn-ea"/>
              </a:rPr>
              <a:t>Abstraction</a:t>
            </a:r>
          </a:p>
          <a:p>
            <a:pPr algn="ctr">
              <a:defRPr/>
            </a:pPr>
            <a:r>
              <a:rPr lang="en-US" sz="1200" dirty="0" smtClean="0">
                <a:latin typeface="+mn-lt"/>
                <a:ea typeface="+mn-ea"/>
              </a:rPr>
              <a:t>VxWorks</a:t>
            </a:r>
            <a:endParaRPr lang="en-US" sz="1200" dirty="0">
              <a:latin typeface="+mn-lt"/>
              <a:ea typeface="+mn-ea"/>
            </a:endParaRPr>
          </a:p>
        </p:txBody>
      </p:sp>
      <p:sp>
        <p:nvSpPr>
          <p:cNvPr id="57" name="Rectangle 56"/>
          <p:cNvSpPr>
            <a:spLocks noChangeArrowheads="1"/>
          </p:cNvSpPr>
          <p:nvPr/>
        </p:nvSpPr>
        <p:spPr bwMode="auto">
          <a:xfrm>
            <a:off x="5835614" y="3974125"/>
            <a:ext cx="1681716" cy="457200"/>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cFE Platform Support </a:t>
            </a:r>
            <a:r>
              <a:rPr lang="en-US" sz="1200" dirty="0" smtClean="0">
                <a:latin typeface="+mn-lt"/>
                <a:ea typeface="+mn-ea"/>
              </a:rPr>
              <a:t>Packages</a:t>
            </a:r>
            <a:endParaRPr lang="en-US" sz="1200" dirty="0">
              <a:latin typeface="+mn-lt"/>
              <a:ea typeface="+mn-ea"/>
            </a:endParaRPr>
          </a:p>
        </p:txBody>
      </p:sp>
      <p:sp>
        <p:nvSpPr>
          <p:cNvPr id="58" name="Rectangle 57"/>
          <p:cNvSpPr>
            <a:spLocks noChangeArrowheads="1"/>
          </p:cNvSpPr>
          <p:nvPr/>
        </p:nvSpPr>
        <p:spPr bwMode="auto">
          <a:xfrm>
            <a:off x="5835614" y="3667552"/>
            <a:ext cx="1936786" cy="219413"/>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defRPr/>
            </a:pPr>
            <a:r>
              <a:rPr lang="en-US" sz="1400" dirty="0">
                <a:latin typeface="+mn-lt"/>
              </a:rPr>
              <a:t>cFE </a:t>
            </a:r>
            <a:r>
              <a:rPr lang="en-US" sz="1400" dirty="0" smtClean="0">
                <a:latin typeface="+mn-lt"/>
              </a:rPr>
              <a:t>PSP API</a:t>
            </a:r>
            <a:endParaRPr lang="en-US" sz="1400" dirty="0">
              <a:latin typeface="+mn-lt"/>
            </a:endParaRPr>
          </a:p>
        </p:txBody>
      </p:sp>
      <p:sp>
        <p:nvSpPr>
          <p:cNvPr id="75" name="Rectangle 74"/>
          <p:cNvSpPr>
            <a:spLocks noChangeArrowheads="1"/>
          </p:cNvSpPr>
          <p:nvPr/>
        </p:nvSpPr>
        <p:spPr bwMode="auto">
          <a:xfrm>
            <a:off x="5269153" y="5520100"/>
            <a:ext cx="257176" cy="159258"/>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1800" dirty="0">
              <a:latin typeface="+mn-lt"/>
              <a:ea typeface="+mn-ea"/>
            </a:endParaRPr>
          </a:p>
        </p:txBody>
      </p:sp>
      <p:sp>
        <p:nvSpPr>
          <p:cNvPr id="77" name="TextBox 63"/>
          <p:cNvSpPr txBox="1">
            <a:spLocks noChangeArrowheads="1"/>
          </p:cNvSpPr>
          <p:nvPr/>
        </p:nvSpPr>
        <p:spPr bwMode="auto">
          <a:xfrm>
            <a:off x="5594539" y="5465100"/>
            <a:ext cx="1492061" cy="246221"/>
          </a:xfrm>
          <a:prstGeom prst="rect">
            <a:avLst/>
          </a:prstGeom>
          <a:noFill/>
          <a:ln w="9525">
            <a:noFill/>
            <a:miter lim="800000"/>
            <a:headEnd/>
            <a:tailEnd/>
          </a:ln>
        </p:spPr>
        <p:txBody>
          <a:bodyPr wrap="square">
            <a:spAutoFit/>
          </a:bodyPr>
          <a:lstStyle/>
          <a:p>
            <a:pPr algn="l"/>
            <a:r>
              <a:rPr lang="en-US" sz="1000" dirty="0"/>
              <a:t>O</a:t>
            </a:r>
            <a:r>
              <a:rPr lang="en-US" sz="1000" dirty="0" smtClean="0"/>
              <a:t>pen source</a:t>
            </a:r>
            <a:endParaRPr lang="en-US" sz="1000" dirty="0"/>
          </a:p>
        </p:txBody>
      </p:sp>
      <p:sp>
        <p:nvSpPr>
          <p:cNvPr id="97" name="Rectangle 96"/>
          <p:cNvSpPr/>
          <p:nvPr/>
        </p:nvSpPr>
        <p:spPr>
          <a:xfrm>
            <a:off x="5844495" y="1976943"/>
            <a:ext cx="679994" cy="415498"/>
          </a:xfrm>
          <a:prstGeom prst="rect">
            <a:avLst/>
          </a:prstGeom>
        </p:spPr>
        <p:txBody>
          <a:bodyPr wrap="none">
            <a:spAutoFit/>
          </a:bodyPr>
          <a:lstStyle/>
          <a:p>
            <a:pPr>
              <a:defRPr/>
            </a:pPr>
            <a:r>
              <a:rPr lang="en-US" sz="1050" dirty="0" smtClean="0">
                <a:solidFill>
                  <a:srgbClr val="000000"/>
                </a:solidFill>
              </a:rPr>
              <a:t>Mission </a:t>
            </a:r>
          </a:p>
          <a:p>
            <a:pPr>
              <a:defRPr/>
            </a:pPr>
            <a:r>
              <a:rPr lang="en-US" sz="1050" dirty="0" smtClean="0">
                <a:solidFill>
                  <a:srgbClr val="000000"/>
                </a:solidFill>
              </a:rPr>
              <a:t>App 2</a:t>
            </a:r>
            <a:endParaRPr lang="en-US" sz="1050" dirty="0">
              <a:solidFill>
                <a:srgbClr val="000000"/>
              </a:solidFill>
            </a:endParaRPr>
          </a:p>
        </p:txBody>
      </p:sp>
      <p:sp>
        <p:nvSpPr>
          <p:cNvPr id="98" name="Rectangle 97"/>
          <p:cNvSpPr/>
          <p:nvPr/>
        </p:nvSpPr>
        <p:spPr>
          <a:xfrm>
            <a:off x="4895682" y="1942530"/>
            <a:ext cx="679994" cy="415498"/>
          </a:xfrm>
          <a:prstGeom prst="rect">
            <a:avLst/>
          </a:prstGeom>
        </p:spPr>
        <p:txBody>
          <a:bodyPr wrap="none">
            <a:spAutoFit/>
          </a:bodyPr>
          <a:lstStyle/>
          <a:p>
            <a:pPr>
              <a:defRPr/>
            </a:pPr>
            <a:r>
              <a:rPr lang="en-US" sz="1050" dirty="0" smtClean="0">
                <a:solidFill>
                  <a:srgbClr val="000000"/>
                </a:solidFill>
              </a:rPr>
              <a:t>Mission </a:t>
            </a:r>
          </a:p>
          <a:p>
            <a:pPr>
              <a:defRPr/>
            </a:pPr>
            <a:r>
              <a:rPr lang="en-US" sz="1050" dirty="0" smtClean="0">
                <a:solidFill>
                  <a:srgbClr val="000000"/>
                </a:solidFill>
              </a:rPr>
              <a:t>App 1</a:t>
            </a:r>
            <a:endParaRPr lang="en-US" sz="1050" dirty="0">
              <a:solidFill>
                <a:srgbClr val="000000"/>
              </a:solidFill>
            </a:endParaRPr>
          </a:p>
        </p:txBody>
      </p:sp>
      <p:sp>
        <p:nvSpPr>
          <p:cNvPr id="99" name="Rectangle 98"/>
          <p:cNvSpPr/>
          <p:nvPr/>
        </p:nvSpPr>
        <p:spPr>
          <a:xfrm>
            <a:off x="6773643" y="1952362"/>
            <a:ext cx="679994" cy="415498"/>
          </a:xfrm>
          <a:prstGeom prst="rect">
            <a:avLst/>
          </a:prstGeom>
        </p:spPr>
        <p:txBody>
          <a:bodyPr wrap="none">
            <a:spAutoFit/>
          </a:bodyPr>
          <a:lstStyle/>
          <a:p>
            <a:pPr>
              <a:defRPr/>
            </a:pPr>
            <a:r>
              <a:rPr lang="en-US" sz="1050" dirty="0" smtClean="0">
                <a:solidFill>
                  <a:srgbClr val="000000"/>
                </a:solidFill>
              </a:rPr>
              <a:t>Mission </a:t>
            </a:r>
          </a:p>
          <a:p>
            <a:pPr>
              <a:defRPr/>
            </a:pPr>
            <a:r>
              <a:rPr lang="en-US" sz="1050" dirty="0" smtClean="0">
                <a:solidFill>
                  <a:srgbClr val="000000"/>
                </a:solidFill>
              </a:rPr>
              <a:t>App N</a:t>
            </a:r>
            <a:endParaRPr lang="en-US" sz="1050" dirty="0">
              <a:solidFill>
                <a:srgbClr val="000000"/>
              </a:solidFill>
            </a:endParaRPr>
          </a:p>
        </p:txBody>
      </p:sp>
      <p:sp>
        <p:nvSpPr>
          <p:cNvPr id="66" name="Rectangle 65"/>
          <p:cNvSpPr>
            <a:spLocks noChangeArrowheads="1"/>
          </p:cNvSpPr>
          <p:nvPr/>
        </p:nvSpPr>
        <p:spPr bwMode="auto">
          <a:xfrm>
            <a:off x="2530948" y="1886440"/>
            <a:ext cx="988591" cy="536686"/>
          </a:xfrm>
          <a:prstGeom prst="rect">
            <a:avLst/>
          </a:prstGeom>
          <a:solidFill>
            <a:srgbClr val="00B0F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err="1" smtClean="0">
                <a:latin typeface="+mn-lt"/>
                <a:ea typeface="+mn-ea"/>
              </a:rPr>
              <a:t>cFS</a:t>
            </a:r>
            <a:endParaRPr lang="en-US" sz="1200" dirty="0" smtClean="0">
              <a:latin typeface="+mn-lt"/>
              <a:ea typeface="+mn-ea"/>
            </a:endParaRPr>
          </a:p>
          <a:p>
            <a:pPr algn="ctr">
              <a:defRPr/>
            </a:pPr>
            <a:r>
              <a:rPr lang="en-US" sz="1200" dirty="0" smtClean="0">
                <a:latin typeface="+mn-lt"/>
              </a:rPr>
              <a:t>Library</a:t>
            </a:r>
            <a:endParaRPr lang="en-US" sz="1200" dirty="0">
              <a:latin typeface="+mn-lt"/>
              <a:ea typeface="+mn-ea"/>
            </a:endParaRPr>
          </a:p>
        </p:txBody>
      </p:sp>
      <p:sp>
        <p:nvSpPr>
          <p:cNvPr id="67" name="Rectangle 66"/>
          <p:cNvSpPr>
            <a:spLocks noChangeArrowheads="1"/>
          </p:cNvSpPr>
          <p:nvPr/>
        </p:nvSpPr>
        <p:spPr bwMode="auto">
          <a:xfrm>
            <a:off x="4267200" y="3974125"/>
            <a:ext cx="1219200" cy="457200"/>
          </a:xfrm>
          <a:prstGeom prst="rect">
            <a:avLst/>
          </a:prstGeom>
          <a:solidFill>
            <a:schemeClr val="bg1">
              <a:lumMod val="65000"/>
            </a:schemeClr>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r>
              <a:rPr lang="en-US" sz="1200" dirty="0">
                <a:latin typeface="+mn-lt"/>
                <a:ea typeface="+mn-ea"/>
              </a:rPr>
              <a:t>OS </a:t>
            </a:r>
            <a:r>
              <a:rPr lang="en-US" sz="1200" dirty="0" smtClean="0">
                <a:latin typeface="+mn-lt"/>
                <a:ea typeface="+mn-ea"/>
              </a:rPr>
              <a:t>Abstraction</a:t>
            </a:r>
          </a:p>
          <a:p>
            <a:pPr algn="ctr">
              <a:defRPr/>
            </a:pPr>
            <a:r>
              <a:rPr lang="en-US" sz="1200" dirty="0" smtClean="0">
                <a:latin typeface="+mn-lt"/>
              </a:rPr>
              <a:t>Free RTOS</a:t>
            </a:r>
            <a:endParaRPr lang="en-US" sz="1200" dirty="0">
              <a:latin typeface="+mn-lt"/>
              <a:ea typeface="+mn-ea"/>
            </a:endParaRPr>
          </a:p>
        </p:txBody>
      </p:sp>
      <p:sp>
        <p:nvSpPr>
          <p:cNvPr id="78" name="Oval 77"/>
          <p:cNvSpPr>
            <a:spLocks noChangeArrowheads="1"/>
          </p:cNvSpPr>
          <p:nvPr/>
        </p:nvSpPr>
        <p:spPr bwMode="auto">
          <a:xfrm>
            <a:off x="1619694" y="1840525"/>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79" name="Oval 78"/>
          <p:cNvSpPr>
            <a:spLocks noChangeArrowheads="1"/>
          </p:cNvSpPr>
          <p:nvPr/>
        </p:nvSpPr>
        <p:spPr bwMode="auto">
          <a:xfrm>
            <a:off x="1571986" y="1848476"/>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80" name="Oval 79"/>
          <p:cNvSpPr>
            <a:spLocks noChangeArrowheads="1"/>
          </p:cNvSpPr>
          <p:nvPr/>
        </p:nvSpPr>
        <p:spPr bwMode="auto">
          <a:xfrm>
            <a:off x="1516234" y="1855873"/>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smtClean="0">
                <a:solidFill>
                  <a:srgbClr val="000000"/>
                </a:solidFill>
                <a:latin typeface="+mn-lt"/>
              </a:rPr>
              <a:t>c</a:t>
            </a:r>
            <a:r>
              <a:rPr lang="en-US" sz="1050" dirty="0" smtClean="0">
                <a:solidFill>
                  <a:srgbClr val="000000"/>
                </a:solidFill>
                <a:latin typeface="+mn-lt"/>
                <a:ea typeface="+mn-ea"/>
              </a:rPr>
              <a:t>FE </a:t>
            </a:r>
            <a:r>
              <a:rPr lang="en-US" sz="1050" dirty="0">
                <a:solidFill>
                  <a:srgbClr val="000000"/>
                </a:solidFill>
                <a:latin typeface="+mn-lt"/>
                <a:ea typeface="+mn-ea"/>
              </a:rPr>
              <a:t>App 1</a:t>
            </a:r>
          </a:p>
        </p:txBody>
      </p:sp>
      <p:sp>
        <p:nvSpPr>
          <p:cNvPr id="81" name="Oval 80"/>
          <p:cNvSpPr>
            <a:spLocks noChangeArrowheads="1"/>
          </p:cNvSpPr>
          <p:nvPr/>
        </p:nvSpPr>
        <p:spPr bwMode="auto">
          <a:xfrm>
            <a:off x="1471926" y="1850695"/>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endParaRPr lang="en-US" sz="1050" dirty="0">
              <a:solidFill>
                <a:srgbClr val="000000"/>
              </a:solidFill>
              <a:latin typeface="+mn-lt"/>
              <a:ea typeface="+mn-ea"/>
            </a:endParaRPr>
          </a:p>
        </p:txBody>
      </p:sp>
      <p:sp>
        <p:nvSpPr>
          <p:cNvPr id="32" name="Oval 31"/>
          <p:cNvSpPr>
            <a:spLocks noChangeArrowheads="1"/>
          </p:cNvSpPr>
          <p:nvPr/>
        </p:nvSpPr>
        <p:spPr bwMode="auto">
          <a:xfrm>
            <a:off x="1403498" y="1840525"/>
            <a:ext cx="698204" cy="680483"/>
          </a:xfrm>
          <a:prstGeom prst="ellipse">
            <a:avLst/>
          </a:prstGeom>
          <a:solidFill>
            <a:srgbClr val="00B0F0"/>
          </a:solidFill>
          <a:ln w="9525">
            <a:solidFill>
              <a:schemeClr val="tx1"/>
            </a:solidFill>
            <a:round/>
            <a:headEnd/>
            <a:tailEnd/>
          </a:ln>
          <a:effectLst>
            <a:outerShdw dist="23000" dir="5400000" rotWithShape="0">
              <a:srgbClr val="808080">
                <a:alpha val="34999"/>
              </a:srgbClr>
            </a:outerShdw>
          </a:effectLst>
        </p:spPr>
        <p:txBody>
          <a:bodyPr anchor="ctr"/>
          <a:lstStyle/>
          <a:p>
            <a:pPr algn="ctr">
              <a:defRPr/>
            </a:pPr>
            <a:r>
              <a:rPr lang="en-US" sz="1050" dirty="0" err="1" smtClean="0">
                <a:solidFill>
                  <a:srgbClr val="000000"/>
                </a:solidFill>
                <a:latin typeface="+mn-lt"/>
                <a:ea typeface="+mn-ea"/>
              </a:rPr>
              <a:t>cFS</a:t>
            </a:r>
            <a:r>
              <a:rPr lang="en-US" sz="1050" dirty="0" smtClean="0">
                <a:solidFill>
                  <a:srgbClr val="000000"/>
                </a:solidFill>
                <a:latin typeface="+mn-lt"/>
                <a:ea typeface="+mn-ea"/>
              </a:rPr>
              <a:t> Apps </a:t>
            </a:r>
            <a:r>
              <a:rPr lang="en-US" sz="1050" dirty="0" smtClean="0">
                <a:solidFill>
                  <a:srgbClr val="000000"/>
                </a:solidFill>
                <a:latin typeface="+mn-lt"/>
              </a:rPr>
              <a:t>(x13)</a:t>
            </a:r>
            <a:endParaRPr lang="en-US" sz="1050" dirty="0">
              <a:solidFill>
                <a:srgbClr val="000000"/>
              </a:solidFill>
              <a:latin typeface="+mn-lt"/>
              <a:ea typeface="+mn-ea"/>
            </a:endParaRPr>
          </a:p>
        </p:txBody>
      </p:sp>
    </p:spTree>
    <p:extLst>
      <p:ext uri="{BB962C8B-B14F-4D97-AF65-F5344CB8AC3E}">
        <p14:creationId xmlns:p14="http://schemas.microsoft.com/office/powerpoint/2010/main" val="3655386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00" y="5587217"/>
            <a:ext cx="8736106" cy="1292662"/>
          </a:xfrm>
          <a:prstGeom prst="rect">
            <a:avLst/>
          </a:prstGeom>
          <a:noFill/>
        </p:spPr>
        <p:txBody>
          <a:bodyPr wrap="square" rtlCol="0">
            <a:spAutoFit/>
          </a:bodyPr>
          <a:lstStyle/>
          <a:p>
            <a:pPr marL="0" lvl="1" algn="ctr"/>
            <a:endParaRPr lang="en-US" sz="2000" dirty="0">
              <a:latin typeface="+mn-lt"/>
            </a:endParaRPr>
          </a:p>
          <a:p>
            <a:pPr marL="0" lvl="1" algn="ctr"/>
            <a:r>
              <a:rPr lang="en-US" sz="2000" dirty="0" smtClean="0">
                <a:latin typeface="+mn-lt"/>
              </a:rPr>
              <a:t>The software suite includes a common set of spacecraft applications including communications, scheduling, fault management, and many others </a:t>
            </a:r>
            <a:endParaRPr lang="en-US" sz="2000" dirty="0">
              <a:latin typeface="+mn-lt"/>
            </a:endParaRPr>
          </a:p>
          <a:p>
            <a:pPr algn="ctr"/>
            <a:endParaRPr lang="en-US" dirty="0"/>
          </a:p>
        </p:txBody>
      </p:sp>
      <p:sp>
        <p:nvSpPr>
          <p:cNvPr id="17412" name="Rectangle 3"/>
          <p:cNvSpPr>
            <a:spLocks noGrp="1" noChangeArrowheads="1"/>
          </p:cNvSpPr>
          <p:nvPr>
            <p:ph idx="1"/>
          </p:nvPr>
        </p:nvSpPr>
        <p:spPr/>
        <p:txBody>
          <a:bodyPr>
            <a:normAutofit/>
          </a:bodyPr>
          <a:lstStyle/>
          <a:p>
            <a:pPr marL="0" lvl="1" indent="0" algn="ctr">
              <a:buNone/>
            </a:pPr>
            <a:endParaRPr lang="en-US" dirty="0"/>
          </a:p>
          <a:p>
            <a:pPr marL="0" lvl="1" indent="0" algn="ctr">
              <a:buNone/>
            </a:pPr>
            <a:endParaRPr lang="en-US" dirty="0" smtClean="0"/>
          </a:p>
          <a:p>
            <a:pPr marL="0" lvl="1" indent="0" algn="ctr">
              <a:buNone/>
            </a:pPr>
            <a:endParaRPr lang="en-US" dirty="0"/>
          </a:p>
          <a:p>
            <a:pPr marL="0" lvl="1" indent="0" algn="ctr">
              <a:buNone/>
            </a:pPr>
            <a:r>
              <a:rPr lang="en-US" dirty="0" smtClean="0"/>
              <a:t> </a:t>
            </a:r>
          </a:p>
          <a:p>
            <a:pPr marL="0" lvl="1" indent="0">
              <a:buNone/>
            </a:pPr>
            <a:endParaRPr lang="en-US" dirty="0" smtClean="0"/>
          </a:p>
          <a:p>
            <a:pPr>
              <a:buNone/>
            </a:pPr>
            <a:endParaRPr lang="en-US" dirty="0" smtClean="0"/>
          </a:p>
          <a:p>
            <a:pPr>
              <a:buNone/>
            </a:pPr>
            <a:r>
              <a:rPr lang="en-US" dirty="0" smtClean="0"/>
              <a:t>  </a:t>
            </a:r>
          </a:p>
          <a:p>
            <a:endParaRPr lang="en-US" dirty="0"/>
          </a:p>
        </p:txBody>
      </p:sp>
      <p:sp>
        <p:nvSpPr>
          <p:cNvPr id="8" name="TextBox 7"/>
          <p:cNvSpPr txBox="1"/>
          <p:nvPr/>
        </p:nvSpPr>
        <p:spPr>
          <a:xfrm>
            <a:off x="457200" y="5124742"/>
            <a:ext cx="8077200" cy="1292662"/>
          </a:xfrm>
          <a:prstGeom prst="rect">
            <a:avLst/>
          </a:prstGeom>
          <a:noFill/>
        </p:spPr>
        <p:txBody>
          <a:bodyPr wrap="square" rtlCol="0">
            <a:spAutoFit/>
          </a:bodyPr>
          <a:lstStyle/>
          <a:p>
            <a:pPr marL="0" lvl="1" algn="ctr"/>
            <a:r>
              <a:rPr lang="en-US" sz="2000" dirty="0">
                <a:latin typeface="+mn-lt"/>
              </a:rPr>
              <a:t>c</a:t>
            </a:r>
            <a:r>
              <a:rPr lang="en-US" sz="2000" dirty="0" smtClean="0">
                <a:latin typeface="+mn-lt"/>
              </a:rPr>
              <a:t>FS </a:t>
            </a:r>
            <a:r>
              <a:rPr lang="en-US" sz="2000" dirty="0">
                <a:latin typeface="+mn-lt"/>
              </a:rPr>
              <a:t>is </a:t>
            </a:r>
            <a:r>
              <a:rPr lang="en-US" sz="2000" dirty="0" smtClean="0">
                <a:latin typeface="+mn-lt"/>
              </a:rPr>
              <a:t>a re-usable spacecraft </a:t>
            </a:r>
            <a:r>
              <a:rPr lang="en-US" sz="2000" dirty="0">
                <a:latin typeface="+mn-lt"/>
              </a:rPr>
              <a:t>flight software architecture and software suite that is both platform and project independent </a:t>
            </a:r>
            <a:endParaRPr lang="en-US" sz="2000" dirty="0" smtClean="0">
              <a:latin typeface="+mn-lt"/>
            </a:endParaRPr>
          </a:p>
          <a:p>
            <a:pPr marL="0" lvl="1" algn="ctr"/>
            <a:endParaRPr lang="en-US" sz="2000" dirty="0">
              <a:latin typeface="+mn-lt"/>
            </a:endParaRPr>
          </a:p>
          <a:p>
            <a:pPr algn="ctr"/>
            <a:endParaRPr lang="en-US" dirty="0"/>
          </a:p>
        </p:txBody>
      </p:sp>
      <p:sp>
        <p:nvSpPr>
          <p:cNvPr id="10" name="Right Brace 9"/>
          <p:cNvSpPr/>
          <p:nvPr/>
        </p:nvSpPr>
        <p:spPr>
          <a:xfrm>
            <a:off x="6894901" y="3123309"/>
            <a:ext cx="214473" cy="1212496"/>
          </a:xfrm>
          <a:prstGeom prst="rightBrace">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p:cNvSpPr txBox="1"/>
          <p:nvPr/>
        </p:nvSpPr>
        <p:spPr>
          <a:xfrm>
            <a:off x="7116438" y="3227337"/>
            <a:ext cx="1295400" cy="1015663"/>
          </a:xfrm>
          <a:prstGeom prst="rect">
            <a:avLst/>
          </a:prstGeom>
          <a:noFill/>
        </p:spPr>
        <p:txBody>
          <a:bodyPr wrap="square" rtlCol="0">
            <a:spAutoFit/>
          </a:bodyPr>
          <a:lstStyle/>
          <a:p>
            <a:pPr algn="ctr"/>
            <a:r>
              <a:rPr lang="en-US" sz="1200" dirty="0" smtClean="0"/>
              <a:t>Application</a:t>
            </a:r>
          </a:p>
          <a:p>
            <a:pPr algn="ctr"/>
            <a:r>
              <a:rPr lang="en-US" sz="1200" dirty="0" smtClean="0"/>
              <a:t>Development</a:t>
            </a:r>
          </a:p>
          <a:p>
            <a:pPr algn="ctr"/>
            <a:r>
              <a:rPr lang="en-US" sz="1200" dirty="0" smtClean="0"/>
              <a:t>Platform &amp;</a:t>
            </a:r>
          </a:p>
          <a:p>
            <a:pPr algn="ctr"/>
            <a:r>
              <a:rPr lang="en-US" sz="1200" dirty="0" smtClean="0"/>
              <a:t>Run-Time </a:t>
            </a:r>
          </a:p>
          <a:p>
            <a:pPr algn="ctr"/>
            <a:r>
              <a:rPr lang="en-US" sz="1200" dirty="0" smtClean="0"/>
              <a:t>Environment</a:t>
            </a:r>
            <a:endParaRPr lang="en-US" sz="1200" dirty="0"/>
          </a:p>
        </p:txBody>
      </p:sp>
      <p:pic>
        <p:nvPicPr>
          <p:cNvPr id="3" name="Picture 2"/>
          <p:cNvPicPr>
            <a:picLocks noChangeAspect="1"/>
          </p:cNvPicPr>
          <p:nvPr/>
        </p:nvPicPr>
        <p:blipFill>
          <a:blip r:embed="rId3"/>
          <a:stretch>
            <a:fillRect/>
          </a:stretch>
        </p:blipFill>
        <p:spPr>
          <a:xfrm>
            <a:off x="2109819" y="1836755"/>
            <a:ext cx="4892319" cy="3116245"/>
          </a:xfrm>
          <a:prstGeom prst="rect">
            <a:avLst/>
          </a:prstGeom>
        </p:spPr>
      </p:pic>
      <p:sp>
        <p:nvSpPr>
          <p:cNvPr id="11" name="Title 4"/>
          <p:cNvSpPr>
            <a:spLocks noGrp="1"/>
          </p:cNvSpPr>
          <p:nvPr>
            <p:ph type="title"/>
          </p:nvPr>
        </p:nvSpPr>
        <p:spPr>
          <a:xfrm>
            <a:off x="457200" y="914400"/>
            <a:ext cx="7772400" cy="1143000"/>
          </a:xfrm>
        </p:spPr>
        <p:txBody>
          <a:bodyPr/>
          <a:lstStyle/>
          <a:p>
            <a:pPr algn="ctr"/>
            <a:r>
              <a:rPr lang="en-US" dirty="0" err="1" smtClean="0"/>
              <a:t>cFS</a:t>
            </a:r>
            <a:r>
              <a:rPr lang="en-US" dirty="0" smtClean="0"/>
              <a:t> Overview</a:t>
            </a:r>
            <a:endParaRPr lang="en-US" dirty="0"/>
          </a:p>
        </p:txBody>
      </p:sp>
    </p:spTree>
    <p:extLst>
      <p:ext uri="{BB962C8B-B14F-4D97-AF65-F5344CB8AC3E}">
        <p14:creationId xmlns:p14="http://schemas.microsoft.com/office/powerpoint/2010/main" val="29957745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auto">
          <a:xfrm>
            <a:off x="3857625" y="1303338"/>
            <a:ext cx="3413125" cy="3124200"/>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indent="-285750" eaLnBrk="1" hangingPunct="1">
              <a:buFontTx/>
              <a:buChar char="•"/>
            </a:pPr>
            <a:r>
              <a:rPr lang="en-US" altLang="en-US" sz="1500" dirty="0">
                <a:solidFill>
                  <a:srgbClr val="0070C0"/>
                </a:solidFill>
                <a:ea typeface="ＭＳ Ｐゴシック" pitchFamily="34" charset="-128"/>
              </a:rPr>
              <a:t>Workstation Simulation (WSIM)</a:t>
            </a:r>
          </a:p>
        </p:txBody>
      </p:sp>
      <p:sp>
        <p:nvSpPr>
          <p:cNvPr id="45060" name="Rectangle 4"/>
          <p:cNvSpPr>
            <a:spLocks noChangeArrowheads="1"/>
          </p:cNvSpPr>
          <p:nvPr/>
        </p:nvSpPr>
        <p:spPr bwMode="auto">
          <a:xfrm>
            <a:off x="1455738" y="1071563"/>
            <a:ext cx="6324600" cy="3657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b"/>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endParaRPr lang="en-US" altLang="en-US" sz="2400">
              <a:latin typeface="Times New Roman" pitchFamily="18" charset="0"/>
            </a:endParaRPr>
          </a:p>
        </p:txBody>
      </p:sp>
      <p:sp>
        <p:nvSpPr>
          <p:cNvPr id="45061" name="Rectangle 5"/>
          <p:cNvSpPr>
            <a:spLocks noChangeArrowheads="1"/>
          </p:cNvSpPr>
          <p:nvPr/>
        </p:nvSpPr>
        <p:spPr bwMode="auto">
          <a:xfrm>
            <a:off x="6129338" y="4721225"/>
            <a:ext cx="19208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r>
              <a:rPr lang="en-US" altLang="en-US" sz="1000"/>
              <a:t>Local Workstation or Laptop</a:t>
            </a:r>
          </a:p>
        </p:txBody>
      </p:sp>
      <p:sp>
        <p:nvSpPr>
          <p:cNvPr id="45062" name="Rectangle 6"/>
          <p:cNvSpPr>
            <a:spLocks noChangeArrowheads="1"/>
          </p:cNvSpPr>
          <p:nvPr/>
        </p:nvSpPr>
        <p:spPr bwMode="auto">
          <a:xfrm>
            <a:off x="5354638" y="1912938"/>
            <a:ext cx="1303337" cy="1250950"/>
          </a:xfrm>
          <a:prstGeom prst="rect">
            <a:avLst/>
          </a:prstGeom>
          <a:solidFill>
            <a:schemeClr val="bg1"/>
          </a:solidFill>
          <a:ln w="9525">
            <a:solidFill>
              <a:schemeClr val="tx1"/>
            </a:solidFill>
            <a:miter lim="800000"/>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Spacecraft</a:t>
            </a:r>
          </a:p>
          <a:p>
            <a:pPr algn="ctr"/>
            <a:r>
              <a:rPr lang="en-US" altLang="en-US" sz="1000"/>
              <a:t>Model</a:t>
            </a:r>
            <a:endParaRPr lang="en-US" altLang="en-US" sz="1000" i="1">
              <a:latin typeface="Times New Roman" pitchFamily="18" charset="0"/>
            </a:endParaRPr>
          </a:p>
        </p:txBody>
      </p:sp>
      <p:sp>
        <p:nvSpPr>
          <p:cNvPr id="45063" name="Rectangle 7"/>
          <p:cNvSpPr>
            <a:spLocks noChangeArrowheads="1"/>
          </p:cNvSpPr>
          <p:nvPr/>
        </p:nvSpPr>
        <p:spPr bwMode="auto">
          <a:xfrm>
            <a:off x="5357813" y="3463925"/>
            <a:ext cx="1300162" cy="552450"/>
          </a:xfrm>
          <a:prstGeom prst="rect">
            <a:avLst/>
          </a:prstGeom>
          <a:solidFill>
            <a:schemeClr val="bg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Flight</a:t>
            </a:r>
          </a:p>
          <a:p>
            <a:pPr algn="ctr"/>
            <a:r>
              <a:rPr lang="en-US" altLang="en-US" sz="1000"/>
              <a:t>Software</a:t>
            </a:r>
            <a:endParaRPr lang="en-US" altLang="en-US" sz="1000" i="1">
              <a:latin typeface="Times New Roman" pitchFamily="18" charset="0"/>
            </a:endParaRPr>
          </a:p>
        </p:txBody>
      </p:sp>
      <p:sp>
        <p:nvSpPr>
          <p:cNvPr id="45064" name="Rectangle 8"/>
          <p:cNvSpPr>
            <a:spLocks noChangeArrowheads="1"/>
          </p:cNvSpPr>
          <p:nvPr/>
        </p:nvSpPr>
        <p:spPr bwMode="auto">
          <a:xfrm>
            <a:off x="5357813" y="3162300"/>
            <a:ext cx="1298575" cy="296863"/>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C&amp;DH</a:t>
            </a:r>
            <a:endParaRPr lang="en-US" altLang="en-US" sz="1800"/>
          </a:p>
        </p:txBody>
      </p:sp>
      <p:sp>
        <p:nvSpPr>
          <p:cNvPr id="45065" name="AutoShape 9"/>
          <p:cNvSpPr>
            <a:spLocks noChangeArrowheads="1"/>
          </p:cNvSpPr>
          <p:nvPr/>
        </p:nvSpPr>
        <p:spPr bwMode="auto">
          <a:xfrm>
            <a:off x="5867400" y="2538413"/>
            <a:ext cx="312738" cy="203200"/>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Dyn</a:t>
            </a:r>
          </a:p>
        </p:txBody>
      </p:sp>
      <p:sp>
        <p:nvSpPr>
          <p:cNvPr id="45066" name="AutoShape 10"/>
          <p:cNvSpPr>
            <a:spLocks noChangeArrowheads="1"/>
          </p:cNvSpPr>
          <p:nvPr/>
        </p:nvSpPr>
        <p:spPr bwMode="auto">
          <a:xfrm>
            <a:off x="5453063" y="2820988"/>
            <a:ext cx="312737" cy="203200"/>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Eff</a:t>
            </a:r>
          </a:p>
        </p:txBody>
      </p:sp>
      <p:sp>
        <p:nvSpPr>
          <p:cNvPr id="45067" name="AutoShape 11"/>
          <p:cNvSpPr>
            <a:spLocks noChangeArrowheads="1"/>
          </p:cNvSpPr>
          <p:nvPr/>
        </p:nvSpPr>
        <p:spPr bwMode="auto">
          <a:xfrm>
            <a:off x="6289675" y="2819400"/>
            <a:ext cx="312738" cy="203200"/>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Sens</a:t>
            </a:r>
          </a:p>
        </p:txBody>
      </p:sp>
      <p:cxnSp>
        <p:nvCxnSpPr>
          <p:cNvPr id="45068" name="AutoShape 12"/>
          <p:cNvCxnSpPr>
            <a:cxnSpLocks noChangeShapeType="1"/>
            <a:stCxn id="45065" idx="3"/>
            <a:endCxn id="45067" idx="0"/>
          </p:cNvCxnSpPr>
          <p:nvPr/>
        </p:nvCxnSpPr>
        <p:spPr bwMode="auto">
          <a:xfrm>
            <a:off x="6180138" y="2640013"/>
            <a:ext cx="266700" cy="179387"/>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cxnSp>
        <p:nvCxnSpPr>
          <p:cNvPr id="45069" name="AutoShape 13"/>
          <p:cNvCxnSpPr>
            <a:cxnSpLocks noChangeShapeType="1"/>
            <a:stCxn id="45066" idx="0"/>
            <a:endCxn id="45065" idx="1"/>
          </p:cNvCxnSpPr>
          <p:nvPr/>
        </p:nvCxnSpPr>
        <p:spPr bwMode="auto">
          <a:xfrm rot="-5400000">
            <a:off x="5648325" y="2601913"/>
            <a:ext cx="180975" cy="257175"/>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sp>
        <p:nvSpPr>
          <p:cNvPr id="45070" name="Oval 14"/>
          <p:cNvSpPr>
            <a:spLocks noChangeArrowheads="1"/>
          </p:cNvSpPr>
          <p:nvPr/>
        </p:nvSpPr>
        <p:spPr bwMode="auto">
          <a:xfrm>
            <a:off x="6329363" y="3163888"/>
            <a:ext cx="233362" cy="182562"/>
          </a:xfrm>
          <a:prstGeom prst="ellipse">
            <a:avLst/>
          </a:prstGeom>
          <a:solidFill>
            <a:srgbClr val="FFFF00"/>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endParaRPr lang="en-US" altLang="en-US" sz="2400"/>
          </a:p>
        </p:txBody>
      </p:sp>
      <p:sp>
        <p:nvSpPr>
          <p:cNvPr id="45071" name="Oval 15"/>
          <p:cNvSpPr>
            <a:spLocks noChangeArrowheads="1"/>
          </p:cNvSpPr>
          <p:nvPr/>
        </p:nvSpPr>
        <p:spPr bwMode="auto">
          <a:xfrm>
            <a:off x="5486400" y="3163888"/>
            <a:ext cx="233363" cy="182562"/>
          </a:xfrm>
          <a:prstGeom prst="ellipse">
            <a:avLst/>
          </a:prstGeom>
          <a:solidFill>
            <a:srgbClr val="FFFF00"/>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endParaRPr lang="en-US" altLang="en-US" sz="2400"/>
          </a:p>
        </p:txBody>
      </p:sp>
      <p:cxnSp>
        <p:nvCxnSpPr>
          <p:cNvPr id="45072" name="AutoShape 16"/>
          <p:cNvCxnSpPr>
            <a:cxnSpLocks noChangeShapeType="1"/>
            <a:stCxn id="45067" idx="2"/>
            <a:endCxn id="45070" idx="0"/>
          </p:cNvCxnSpPr>
          <p:nvPr/>
        </p:nvCxnSpPr>
        <p:spPr bwMode="auto">
          <a:xfrm rot="5400000">
            <a:off x="6376194" y="3093244"/>
            <a:ext cx="141288" cy="0"/>
          </a:xfrm>
          <a:prstGeom prst="straightConnector1">
            <a:avLst/>
          </a:prstGeom>
          <a:noFill/>
          <a:ln w="9525">
            <a:solidFill>
              <a:schemeClr val="tx1"/>
            </a:solidFill>
            <a:round/>
            <a:headEnd/>
            <a:tailEnd type="triangle" w="sm" len="med"/>
          </a:ln>
          <a:extLst>
            <a:ext uri="{909E8E84-426E-40DD-AFC4-6F175D3DCCD1}">
              <a14:hiddenFill xmlns:a14="http://schemas.microsoft.com/office/drawing/2010/main">
                <a:noFill/>
              </a14:hiddenFill>
            </a:ext>
          </a:extLst>
        </p:spPr>
      </p:cxnSp>
      <p:cxnSp>
        <p:nvCxnSpPr>
          <p:cNvPr id="45073" name="AutoShape 17"/>
          <p:cNvCxnSpPr>
            <a:cxnSpLocks noChangeShapeType="1"/>
            <a:stCxn id="45071" idx="0"/>
            <a:endCxn id="45066" idx="2"/>
          </p:cNvCxnSpPr>
          <p:nvPr/>
        </p:nvCxnSpPr>
        <p:spPr bwMode="auto">
          <a:xfrm rot="5400000" flipH="1" flipV="1">
            <a:off x="5537200" y="3090863"/>
            <a:ext cx="139700" cy="6350"/>
          </a:xfrm>
          <a:prstGeom prst="bentConnector3">
            <a:avLst>
              <a:gd name="adj1" fmla="val 50000"/>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sp>
        <p:nvSpPr>
          <p:cNvPr id="45074" name="Rectangle 18"/>
          <p:cNvSpPr>
            <a:spLocks noChangeArrowheads="1"/>
          </p:cNvSpPr>
          <p:nvPr/>
        </p:nvSpPr>
        <p:spPr bwMode="auto">
          <a:xfrm>
            <a:off x="4994275" y="2538413"/>
            <a:ext cx="360363" cy="808037"/>
          </a:xfrm>
          <a:prstGeom prst="rect">
            <a:avLst/>
          </a:prstGeom>
          <a:solidFill>
            <a:schemeClr val="bg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Cmd </a:t>
            </a:r>
          </a:p>
          <a:p>
            <a:pPr algn="ctr" eaLnBrk="1" hangingPunct="1"/>
            <a:r>
              <a:rPr lang="en-US" altLang="en-US" sz="1000"/>
              <a:t>Telem</a:t>
            </a:r>
          </a:p>
          <a:p>
            <a:pPr algn="ctr" eaLnBrk="1" hangingPunct="1"/>
            <a:r>
              <a:rPr lang="en-US" altLang="en-US" sz="1000"/>
              <a:t>Sim</a:t>
            </a:r>
          </a:p>
          <a:p>
            <a:pPr algn="ctr" eaLnBrk="1" hangingPunct="1"/>
            <a:r>
              <a:rPr lang="en-US" altLang="en-US" sz="1000"/>
              <a:t>IO</a:t>
            </a:r>
          </a:p>
        </p:txBody>
      </p:sp>
      <p:sp>
        <p:nvSpPr>
          <p:cNvPr id="45075" name="AutoShape 19"/>
          <p:cNvSpPr>
            <a:spLocks noChangeArrowheads="1"/>
          </p:cNvSpPr>
          <p:nvPr/>
        </p:nvSpPr>
        <p:spPr bwMode="auto">
          <a:xfrm>
            <a:off x="2746375" y="1123950"/>
            <a:ext cx="889000" cy="1009650"/>
          </a:xfrm>
          <a:prstGeom prst="can">
            <a:avLst>
              <a:gd name="adj" fmla="val 28393"/>
            </a:avLst>
          </a:prstGeom>
          <a:solidFill>
            <a:schemeClr val="folHlink"/>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endParaRPr lang="en-US" altLang="en-US" sz="1200"/>
          </a:p>
          <a:p>
            <a:pPr algn="ctr" eaLnBrk="1" hangingPunct="1"/>
            <a:r>
              <a:rPr lang="en-US" altLang="en-US" sz="1200"/>
              <a:t>Model</a:t>
            </a:r>
          </a:p>
          <a:p>
            <a:pPr algn="ctr" eaLnBrk="1" hangingPunct="1"/>
            <a:r>
              <a:rPr lang="en-US" altLang="en-US" sz="1200"/>
              <a:t>Library</a:t>
            </a:r>
          </a:p>
        </p:txBody>
      </p:sp>
      <p:cxnSp>
        <p:nvCxnSpPr>
          <p:cNvPr id="45076" name="AutoShape 20"/>
          <p:cNvCxnSpPr>
            <a:cxnSpLocks noChangeShapeType="1"/>
            <a:stCxn id="45075" idx="4"/>
            <a:endCxn id="45062" idx="1"/>
          </p:cNvCxnSpPr>
          <p:nvPr/>
        </p:nvCxnSpPr>
        <p:spPr bwMode="auto">
          <a:xfrm>
            <a:off x="3635375" y="1628775"/>
            <a:ext cx="1719263" cy="909638"/>
          </a:xfrm>
          <a:prstGeom prst="curvedConnector3">
            <a:avLst>
              <a:gd name="adj1" fmla="val 50000"/>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5077" name="Text Box 21"/>
          <p:cNvSpPr txBox="1">
            <a:spLocks noChangeArrowheads="1"/>
          </p:cNvSpPr>
          <p:nvPr/>
        </p:nvSpPr>
        <p:spPr bwMode="auto">
          <a:xfrm>
            <a:off x="1295400" y="4845050"/>
            <a:ext cx="655478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buFontTx/>
              <a:buChar char="•"/>
            </a:pPr>
            <a:r>
              <a:rPr lang="en-US" altLang="en-US" sz="1400">
                <a:latin typeface="Times New Roman" pitchFamily="18" charset="0"/>
              </a:rPr>
              <a:t> Simulink Only (No Autocode)</a:t>
            </a:r>
          </a:p>
          <a:p>
            <a:pPr eaLnBrk="1" hangingPunct="1">
              <a:buFontTx/>
              <a:buChar char="•"/>
            </a:pPr>
            <a:r>
              <a:rPr lang="en-US" altLang="en-US" sz="1400">
                <a:latin typeface="Times New Roman" pitchFamily="18" charset="0"/>
              </a:rPr>
              <a:t> Developed early, maintained throughout development</a:t>
            </a:r>
          </a:p>
          <a:p>
            <a:pPr eaLnBrk="1" hangingPunct="1">
              <a:buFontTx/>
              <a:buChar char="•"/>
            </a:pPr>
            <a:r>
              <a:rPr lang="en-US" altLang="en-US" sz="1400">
                <a:latin typeface="Times New Roman" pitchFamily="18" charset="0"/>
              </a:rPr>
              <a:t> Algorithm Development ; Requirements Analysis</a:t>
            </a:r>
          </a:p>
          <a:p>
            <a:pPr eaLnBrk="1" hangingPunct="1">
              <a:buFontTx/>
              <a:buChar char="•"/>
            </a:pPr>
            <a:r>
              <a:rPr lang="en-US" altLang="en-US" sz="1400">
                <a:latin typeface="Times New Roman" pitchFamily="18" charset="0"/>
              </a:rPr>
              <a:t> ITOS Ground System Scripts ingested by Simulation</a:t>
            </a:r>
          </a:p>
          <a:p>
            <a:pPr eaLnBrk="1" hangingPunct="1">
              <a:buFontTx/>
              <a:buChar char="•"/>
            </a:pPr>
            <a:r>
              <a:rPr lang="en-US" altLang="en-US" sz="1400">
                <a:latin typeface="Times New Roman" pitchFamily="18" charset="0"/>
              </a:rPr>
              <a:t> cFE Services Modeled within Simulink</a:t>
            </a:r>
          </a:p>
          <a:p>
            <a:pPr lvl="1" eaLnBrk="1" hangingPunct="1">
              <a:buFontTx/>
              <a:buChar char="–"/>
            </a:pPr>
            <a:r>
              <a:rPr lang="en-US" altLang="en-US" sz="1400">
                <a:latin typeface="Times New Roman" pitchFamily="18" charset="0"/>
              </a:rPr>
              <a:t>cFE Messages -&gt; Non-Virtual Busses, </a:t>
            </a:r>
          </a:p>
          <a:p>
            <a:pPr lvl="1" eaLnBrk="1" hangingPunct="1">
              <a:buFontTx/>
              <a:buChar char="–"/>
            </a:pPr>
            <a:r>
              <a:rPr lang="en-US" altLang="en-US" sz="1400">
                <a:latin typeface="Times New Roman" pitchFamily="18" charset="0"/>
              </a:rPr>
              <a:t>cFE Tables -&gt; Tunable Parameters</a:t>
            </a:r>
          </a:p>
          <a:p>
            <a:pPr lvl="1" eaLnBrk="1" hangingPunct="1">
              <a:buFontTx/>
              <a:buChar char="–"/>
            </a:pPr>
            <a:r>
              <a:rPr lang="en-US" altLang="en-US" sz="1400">
                <a:latin typeface="Times New Roman" pitchFamily="18" charset="0"/>
              </a:rPr>
              <a:t>cFE Scheduler -&gt; Simulink Scheduler and Rate-Transition Blocks</a:t>
            </a:r>
          </a:p>
        </p:txBody>
      </p:sp>
      <p:sp>
        <p:nvSpPr>
          <p:cNvPr id="45078" name="Slide Number Placeholder 21"/>
          <p:cNvSpPr txBox="1">
            <a:spLocks noGrp="1"/>
          </p:cNvSpPr>
          <p:nvPr/>
        </p:nvSpPr>
        <p:spPr bwMode="auto">
          <a:xfrm>
            <a:off x="6553200" y="6477000"/>
            <a:ext cx="1905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r"/>
            <a:fld id="{E2E3FDEA-C192-4F78-B9FD-CE99B459AB33}" type="slidenum">
              <a:rPr lang="en-US" altLang="en-US" sz="1400">
                <a:ea typeface="ＭＳ Ｐゴシック" pitchFamily="34" charset="-128"/>
              </a:rPr>
              <a:pPr algn="r"/>
              <a:t>49</a:t>
            </a:fld>
            <a:endParaRPr lang="en-US" altLang="en-US" sz="1400">
              <a:ea typeface="ＭＳ Ｐゴシック" pitchFamily="34" charset="-128"/>
            </a:endParaRPr>
          </a:p>
        </p:txBody>
      </p:sp>
      <p:sp>
        <p:nvSpPr>
          <p:cNvPr id="45079" name="Flowchart: Multidocument 1"/>
          <p:cNvSpPr>
            <a:spLocks noChangeArrowheads="1"/>
          </p:cNvSpPr>
          <p:nvPr/>
        </p:nvSpPr>
        <p:spPr bwMode="auto">
          <a:xfrm>
            <a:off x="2008188" y="2509838"/>
            <a:ext cx="1001712" cy="2012950"/>
          </a:xfrm>
          <a:prstGeom prst="flowChartMultidocument">
            <a:avLst/>
          </a:prstGeom>
          <a:solidFill>
            <a:srgbClr val="A2D7E8"/>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ITOS Ground System</a:t>
            </a:r>
            <a:br>
              <a:rPr lang="en-US" altLang="en-US"/>
            </a:br>
            <a:r>
              <a:rPr lang="en-US" altLang="en-US"/>
              <a:t>Test Scripts</a:t>
            </a:r>
          </a:p>
          <a:p>
            <a:pPr algn="ctr">
              <a:spcBef>
                <a:spcPct val="45000"/>
              </a:spcBef>
            </a:pPr>
            <a:r>
              <a:rPr lang="en-US" altLang="en-US"/>
              <a:t>STOL </a:t>
            </a:r>
            <a:br>
              <a:rPr lang="en-US" altLang="en-US"/>
            </a:br>
            <a:r>
              <a:rPr lang="en-US" altLang="en-US"/>
              <a:t>(Satellite Test Operation Language)</a:t>
            </a:r>
          </a:p>
        </p:txBody>
      </p:sp>
      <p:cxnSp>
        <p:nvCxnSpPr>
          <p:cNvPr id="45080" name="Straight Arrow Connector 3"/>
          <p:cNvCxnSpPr>
            <a:cxnSpLocks noChangeShapeType="1"/>
            <a:stCxn id="45079" idx="3"/>
            <a:endCxn id="45081" idx="1"/>
          </p:cNvCxnSpPr>
          <p:nvPr/>
        </p:nvCxnSpPr>
        <p:spPr bwMode="auto">
          <a:xfrm>
            <a:off x="3009900" y="3516313"/>
            <a:ext cx="971550" cy="22383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5081" name="Flowchart: Preparation 4"/>
          <p:cNvSpPr>
            <a:spLocks noChangeArrowheads="1"/>
          </p:cNvSpPr>
          <p:nvPr/>
        </p:nvSpPr>
        <p:spPr bwMode="auto">
          <a:xfrm>
            <a:off x="3981450" y="3443288"/>
            <a:ext cx="1273175" cy="593725"/>
          </a:xfrm>
          <a:prstGeom prst="flowChartPreparation">
            <a:avLst/>
          </a:prstGeom>
          <a:solidFill>
            <a:srgbClr val="CCFFFF"/>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STOL to Matlab Pre-processor</a:t>
            </a:r>
          </a:p>
        </p:txBody>
      </p:sp>
      <p:cxnSp>
        <p:nvCxnSpPr>
          <p:cNvPr id="45082" name="Straight Arrow Connector 17"/>
          <p:cNvCxnSpPr>
            <a:cxnSpLocks noChangeShapeType="1"/>
            <a:stCxn id="45081" idx="0"/>
            <a:endCxn id="45074" idx="1"/>
          </p:cNvCxnSpPr>
          <p:nvPr/>
        </p:nvCxnSpPr>
        <p:spPr bwMode="auto">
          <a:xfrm flipV="1">
            <a:off x="4618038" y="2941638"/>
            <a:ext cx="376237" cy="5016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15788022"/>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209800" y="1371600"/>
            <a:ext cx="3001963" cy="2278063"/>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400"/>
              <a:t>PIL</a:t>
            </a:r>
          </a:p>
        </p:txBody>
      </p:sp>
      <p:sp>
        <p:nvSpPr>
          <p:cNvPr id="46083" name="Rectangle 3"/>
          <p:cNvSpPr>
            <a:spLocks noGrp="1" noChangeArrowheads="1"/>
          </p:cNvSpPr>
          <p:nvPr>
            <p:ph type="title" idx="4294967295"/>
          </p:nvPr>
        </p:nvSpPr>
        <p:spPr>
          <a:xfrm>
            <a:off x="681831" y="1058863"/>
            <a:ext cx="4575969" cy="228600"/>
          </a:xfrm>
        </p:spPr>
        <p:txBody>
          <a:bodyPr/>
          <a:lstStyle/>
          <a:p>
            <a:r>
              <a:rPr lang="en-US" altLang="en-US" sz="1600" dirty="0" smtClean="0">
                <a:ea typeface="ＭＳ Ｐゴシック" pitchFamily="34" charset="-128"/>
              </a:rPr>
              <a:t>Processor-in-the-Loop (PIL) Simulation</a:t>
            </a:r>
          </a:p>
        </p:txBody>
      </p:sp>
      <p:sp>
        <p:nvSpPr>
          <p:cNvPr id="46084" name="Rectangle 4"/>
          <p:cNvSpPr>
            <a:spLocks noChangeArrowheads="1"/>
          </p:cNvSpPr>
          <p:nvPr/>
        </p:nvSpPr>
        <p:spPr bwMode="auto">
          <a:xfrm>
            <a:off x="5749925" y="2732088"/>
            <a:ext cx="1295400" cy="841375"/>
          </a:xfrm>
          <a:prstGeom prst="rect">
            <a:avLst/>
          </a:prstGeom>
          <a:solidFill>
            <a:srgbClr val="A9FF9C"/>
          </a:solidFill>
          <a:ln w="12700">
            <a:solidFill>
              <a:schemeClr val="tx1"/>
            </a:solidFill>
            <a:miter lim="800000"/>
            <a:headEnd type="none" w="sm" len="sm"/>
            <a:tailEnd type="none" w="sm" len="sm"/>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 and</a:t>
            </a:r>
          </a:p>
          <a:p>
            <a:pPr algn="ctr"/>
            <a:r>
              <a:rPr lang="en-US" altLang="en-US" sz="1000"/>
              <a:t>Telemetry Software</a:t>
            </a:r>
          </a:p>
          <a:p>
            <a:pPr algn="ctr"/>
            <a:r>
              <a:rPr lang="en-US" altLang="en-US" sz="1000"/>
              <a:t>(ITOS)</a:t>
            </a:r>
          </a:p>
        </p:txBody>
      </p:sp>
      <p:sp>
        <p:nvSpPr>
          <p:cNvPr id="46085" name="Rectangle 5"/>
          <p:cNvSpPr>
            <a:spLocks noChangeArrowheads="1"/>
          </p:cNvSpPr>
          <p:nvPr/>
        </p:nvSpPr>
        <p:spPr bwMode="auto">
          <a:xfrm>
            <a:off x="5494338" y="2449513"/>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Commands and Telemetry</a:t>
            </a:r>
          </a:p>
        </p:txBody>
      </p:sp>
      <p:sp>
        <p:nvSpPr>
          <p:cNvPr id="46086" name="Rectangle 6"/>
          <p:cNvSpPr>
            <a:spLocks noChangeArrowheads="1"/>
          </p:cNvSpPr>
          <p:nvPr/>
        </p:nvSpPr>
        <p:spPr bwMode="auto">
          <a:xfrm>
            <a:off x="2438400" y="1985963"/>
            <a:ext cx="990600" cy="990600"/>
          </a:xfrm>
          <a:prstGeom prst="rect">
            <a:avLst/>
          </a:prstGeom>
          <a:solidFill>
            <a:schemeClr val="bg1"/>
          </a:solidFill>
          <a:ln w="9525">
            <a:solidFill>
              <a:schemeClr val="tx1"/>
            </a:solidFill>
            <a:miter lim="800000"/>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Spacecraft</a:t>
            </a:r>
          </a:p>
          <a:p>
            <a:pPr algn="ctr"/>
            <a:r>
              <a:rPr lang="en-US" altLang="en-US" sz="1000"/>
              <a:t>Model</a:t>
            </a:r>
            <a:endParaRPr lang="en-US" altLang="en-US" sz="1000" i="1">
              <a:latin typeface="Times New Roman" pitchFamily="18" charset="0"/>
            </a:endParaRPr>
          </a:p>
        </p:txBody>
      </p:sp>
      <p:sp>
        <p:nvSpPr>
          <p:cNvPr id="46087" name="Rectangle 7"/>
          <p:cNvSpPr>
            <a:spLocks noChangeArrowheads="1"/>
          </p:cNvSpPr>
          <p:nvPr/>
        </p:nvSpPr>
        <p:spPr bwMode="auto">
          <a:xfrm>
            <a:off x="4022725" y="2014538"/>
            <a:ext cx="1014413" cy="962025"/>
          </a:xfrm>
          <a:prstGeom prst="rect">
            <a:avLst/>
          </a:prstGeom>
          <a:solidFill>
            <a:schemeClr val="bg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Flight</a:t>
            </a:r>
          </a:p>
          <a:p>
            <a:pPr algn="ctr"/>
            <a:r>
              <a:rPr lang="en-US" altLang="en-US" sz="1000"/>
              <a:t>Software</a:t>
            </a:r>
          </a:p>
        </p:txBody>
      </p:sp>
      <p:grpSp>
        <p:nvGrpSpPr>
          <p:cNvPr id="46088" name="Group 8"/>
          <p:cNvGrpSpPr>
            <a:grpSpLocks/>
          </p:cNvGrpSpPr>
          <p:nvPr/>
        </p:nvGrpSpPr>
        <p:grpSpPr bwMode="auto">
          <a:xfrm>
            <a:off x="2514600" y="2362200"/>
            <a:ext cx="723900" cy="407988"/>
            <a:chOff x="2841" y="2344"/>
            <a:chExt cx="552" cy="305"/>
          </a:xfrm>
        </p:grpSpPr>
        <p:sp>
          <p:nvSpPr>
            <p:cNvPr id="46106" name="AutoShape 9"/>
            <p:cNvSpPr>
              <a:spLocks noChangeArrowheads="1"/>
            </p:cNvSpPr>
            <p:nvPr/>
          </p:nvSpPr>
          <p:spPr bwMode="auto">
            <a:xfrm>
              <a:off x="3038" y="2344"/>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Dyn</a:t>
              </a:r>
            </a:p>
          </p:txBody>
        </p:sp>
        <p:sp>
          <p:nvSpPr>
            <p:cNvPr id="46107" name="AutoShape 10"/>
            <p:cNvSpPr>
              <a:spLocks noChangeArrowheads="1"/>
            </p:cNvSpPr>
            <p:nvPr/>
          </p:nvSpPr>
          <p:spPr bwMode="auto">
            <a:xfrm>
              <a:off x="2841"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Eff</a:t>
              </a:r>
            </a:p>
          </p:txBody>
        </p:sp>
        <p:sp>
          <p:nvSpPr>
            <p:cNvPr id="46108" name="AutoShape 11"/>
            <p:cNvSpPr>
              <a:spLocks noChangeArrowheads="1"/>
            </p:cNvSpPr>
            <p:nvPr/>
          </p:nvSpPr>
          <p:spPr bwMode="auto">
            <a:xfrm>
              <a:off x="3196"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Sens</a:t>
              </a:r>
            </a:p>
          </p:txBody>
        </p:sp>
        <p:cxnSp>
          <p:nvCxnSpPr>
            <p:cNvPr id="46109" name="AutoShape 12"/>
            <p:cNvCxnSpPr>
              <a:cxnSpLocks noChangeShapeType="1"/>
              <a:stCxn id="46106" idx="3"/>
              <a:endCxn id="46108" idx="0"/>
            </p:cNvCxnSpPr>
            <p:nvPr/>
          </p:nvCxnSpPr>
          <p:spPr bwMode="auto">
            <a:xfrm>
              <a:off x="3235" y="2408"/>
              <a:ext cx="60" cy="113"/>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cxnSp>
          <p:nvCxnSpPr>
            <p:cNvPr id="46110" name="AutoShape 13"/>
            <p:cNvCxnSpPr>
              <a:cxnSpLocks noChangeShapeType="1"/>
              <a:stCxn id="46107" idx="0"/>
              <a:endCxn id="46106" idx="1"/>
            </p:cNvCxnSpPr>
            <p:nvPr/>
          </p:nvCxnSpPr>
          <p:spPr bwMode="auto">
            <a:xfrm rot="-5400000">
              <a:off x="2932" y="2416"/>
              <a:ext cx="113" cy="98"/>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grpSp>
      <p:sp>
        <p:nvSpPr>
          <p:cNvPr id="46089" name="AutoShape 15"/>
          <p:cNvSpPr>
            <a:spLocks noChangeArrowheads="1"/>
          </p:cNvSpPr>
          <p:nvPr/>
        </p:nvSpPr>
        <p:spPr bwMode="auto">
          <a:xfrm>
            <a:off x="685800" y="1905000"/>
            <a:ext cx="849313" cy="1009650"/>
          </a:xfrm>
          <a:prstGeom prst="can">
            <a:avLst>
              <a:gd name="adj" fmla="val 29720"/>
            </a:avLst>
          </a:prstGeom>
          <a:solidFill>
            <a:schemeClr val="folHlink"/>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Model</a:t>
            </a:r>
          </a:p>
          <a:p>
            <a:pPr algn="ctr" eaLnBrk="1" hangingPunct="1"/>
            <a:r>
              <a:rPr lang="en-US" altLang="en-US" sz="1200"/>
              <a:t>Library</a:t>
            </a:r>
          </a:p>
        </p:txBody>
      </p:sp>
      <p:cxnSp>
        <p:nvCxnSpPr>
          <p:cNvPr id="46090" name="AutoShape 16"/>
          <p:cNvCxnSpPr>
            <a:cxnSpLocks noChangeShapeType="1"/>
            <a:stCxn id="46089" idx="4"/>
            <a:endCxn id="46086" idx="1"/>
          </p:cNvCxnSpPr>
          <p:nvPr/>
        </p:nvCxnSpPr>
        <p:spPr bwMode="auto">
          <a:xfrm>
            <a:off x="1535113" y="2409825"/>
            <a:ext cx="903287" cy="71438"/>
          </a:xfrm>
          <a:prstGeom prst="curvedConnector3">
            <a:avLst>
              <a:gd name="adj1" fmla="val 49912"/>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6091" name="Rectangle 17"/>
          <p:cNvSpPr>
            <a:spLocks noChangeArrowheads="1"/>
          </p:cNvSpPr>
          <p:nvPr/>
        </p:nvSpPr>
        <p:spPr bwMode="auto">
          <a:xfrm>
            <a:off x="4475163" y="2754313"/>
            <a:ext cx="560387" cy="219075"/>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C&amp;DH</a:t>
            </a:r>
          </a:p>
        </p:txBody>
      </p:sp>
      <p:sp>
        <p:nvSpPr>
          <p:cNvPr id="46092" name="Rectangle 18"/>
          <p:cNvSpPr>
            <a:spLocks noChangeArrowheads="1"/>
          </p:cNvSpPr>
          <p:nvPr/>
        </p:nvSpPr>
        <p:spPr bwMode="auto">
          <a:xfrm>
            <a:off x="2362200" y="2976563"/>
            <a:ext cx="1066800" cy="358775"/>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Gigabit Ethernet</a:t>
            </a:r>
          </a:p>
        </p:txBody>
      </p:sp>
      <p:sp>
        <p:nvSpPr>
          <p:cNvPr id="46093" name="Rectangle 19"/>
          <p:cNvSpPr>
            <a:spLocks noChangeArrowheads="1"/>
          </p:cNvSpPr>
          <p:nvPr/>
        </p:nvSpPr>
        <p:spPr bwMode="auto">
          <a:xfrm>
            <a:off x="4022725" y="2976563"/>
            <a:ext cx="1014413" cy="358775"/>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Gigabit Ethernet </a:t>
            </a:r>
          </a:p>
        </p:txBody>
      </p:sp>
      <p:cxnSp>
        <p:nvCxnSpPr>
          <p:cNvPr id="46094" name="AutoShape 20"/>
          <p:cNvCxnSpPr>
            <a:cxnSpLocks noChangeShapeType="1"/>
            <a:stCxn id="46092" idx="3"/>
            <a:endCxn id="46093" idx="1"/>
          </p:cNvCxnSpPr>
          <p:nvPr/>
        </p:nvCxnSpPr>
        <p:spPr bwMode="auto">
          <a:xfrm>
            <a:off x="3429000" y="3155950"/>
            <a:ext cx="593725" cy="0"/>
          </a:xfrm>
          <a:prstGeom prst="straightConnector1">
            <a:avLst/>
          </a:prstGeom>
          <a:noFill/>
          <a:ln w="22225">
            <a:solidFill>
              <a:schemeClr val="tx1"/>
            </a:solidFill>
            <a:round/>
            <a:headEnd type="triangle" w="sm" len="med"/>
            <a:tailEnd type="triangle" w="sm" len="med"/>
          </a:ln>
          <a:extLst>
            <a:ext uri="{909E8E84-426E-40DD-AFC4-6F175D3DCCD1}">
              <a14:hiddenFill xmlns:a14="http://schemas.microsoft.com/office/drawing/2010/main">
                <a:noFill/>
              </a14:hiddenFill>
            </a:ext>
          </a:extLst>
        </p:spPr>
      </p:cxnSp>
      <p:sp>
        <p:nvSpPr>
          <p:cNvPr id="46096" name="Text Box 22"/>
          <p:cNvSpPr txBox="1">
            <a:spLocks noChangeArrowheads="1"/>
          </p:cNvSpPr>
          <p:nvPr/>
        </p:nvSpPr>
        <p:spPr bwMode="auto">
          <a:xfrm>
            <a:off x="4116388" y="1692275"/>
            <a:ext cx="920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a:t>COTS “Flight” </a:t>
            </a:r>
          </a:p>
          <a:p>
            <a:pPr algn="ctr" eaLnBrk="1" hangingPunct="1"/>
            <a:r>
              <a:rPr lang="en-US" altLang="en-US"/>
              <a:t>Processor</a:t>
            </a:r>
          </a:p>
        </p:txBody>
      </p:sp>
      <p:sp>
        <p:nvSpPr>
          <p:cNvPr id="46097" name="Line 23"/>
          <p:cNvSpPr>
            <a:spLocks noChangeShapeType="1"/>
          </p:cNvSpPr>
          <p:nvPr/>
        </p:nvSpPr>
        <p:spPr bwMode="auto">
          <a:xfrm>
            <a:off x="2667000" y="2743200"/>
            <a:ext cx="0" cy="228600"/>
          </a:xfrm>
          <a:prstGeom prst="line">
            <a:avLst/>
          </a:prstGeom>
          <a:noFill/>
          <a:ln w="9525">
            <a:solidFill>
              <a:schemeClr val="tx1"/>
            </a:solidFill>
            <a:round/>
            <a:headEnd type="triangle" w="sm"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6098" name="Line 24"/>
          <p:cNvSpPr>
            <a:spLocks noChangeShapeType="1"/>
          </p:cNvSpPr>
          <p:nvPr/>
        </p:nvSpPr>
        <p:spPr bwMode="auto">
          <a:xfrm>
            <a:off x="3124200" y="2743200"/>
            <a:ext cx="0" cy="228600"/>
          </a:xfrm>
          <a:prstGeom prst="line">
            <a:avLst/>
          </a:prstGeom>
          <a:noFill/>
          <a:ln w="9525">
            <a:solidFill>
              <a:schemeClr val="tx1"/>
            </a:solidFill>
            <a:round/>
            <a:headEnd type="none" w="sm" len="med"/>
            <a:tailEnd type="triangle" w="sm" len="med"/>
          </a:ln>
          <a:extLst>
            <a:ext uri="{909E8E84-426E-40DD-AFC4-6F175D3DCCD1}">
              <a14:hiddenFill xmlns:a14="http://schemas.microsoft.com/office/drawing/2010/main">
                <a:noFill/>
              </a14:hiddenFill>
            </a:ext>
          </a:extLst>
        </p:spPr>
        <p:txBody>
          <a:bodyPr wrap="none" anchor="ctr"/>
          <a:lstStyle/>
          <a:p>
            <a:endParaRPr lang="en-US"/>
          </a:p>
        </p:txBody>
      </p:sp>
      <p:sp>
        <p:nvSpPr>
          <p:cNvPr id="46099" name="Text Box 25"/>
          <p:cNvSpPr txBox="1">
            <a:spLocks noChangeArrowheads="1"/>
          </p:cNvSpPr>
          <p:nvPr/>
        </p:nvSpPr>
        <p:spPr bwMode="auto">
          <a:xfrm>
            <a:off x="2625725" y="1676400"/>
            <a:ext cx="698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a:t>Sim</a:t>
            </a:r>
          </a:p>
          <a:p>
            <a:pPr algn="ctr" eaLnBrk="1" hangingPunct="1"/>
            <a:r>
              <a:rPr lang="en-US" altLang="en-US"/>
              <a:t>Processor</a:t>
            </a:r>
          </a:p>
        </p:txBody>
      </p:sp>
      <p:sp>
        <p:nvSpPr>
          <p:cNvPr id="46100" name="Text Box 28"/>
          <p:cNvSpPr txBox="1">
            <a:spLocks noChangeArrowheads="1"/>
          </p:cNvSpPr>
          <p:nvPr/>
        </p:nvSpPr>
        <p:spPr bwMode="auto">
          <a:xfrm>
            <a:off x="609600" y="4151313"/>
            <a:ext cx="84756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buFontTx/>
              <a:buChar char="•"/>
            </a:pPr>
            <a:r>
              <a:rPr lang="en-US" altLang="en-US" sz="1800">
                <a:latin typeface="Times New Roman" pitchFamily="18" charset="0"/>
              </a:rPr>
              <a:t>Models auto-coded and running on RT processors</a:t>
            </a:r>
          </a:p>
          <a:p>
            <a:pPr eaLnBrk="1" hangingPunct="1">
              <a:buFontTx/>
              <a:buChar char="•"/>
            </a:pPr>
            <a:r>
              <a:rPr lang="en-US" altLang="en-US" sz="1800">
                <a:latin typeface="Times New Roman" pitchFamily="18" charset="0"/>
              </a:rPr>
              <a:t>Inexpensive “flight-like” processor</a:t>
            </a:r>
          </a:p>
          <a:p>
            <a:pPr eaLnBrk="1" hangingPunct="1">
              <a:buFontTx/>
              <a:buChar char="•"/>
            </a:pPr>
            <a:r>
              <a:rPr lang="en-US" altLang="en-US" sz="1800">
                <a:latin typeface="Times New Roman" pitchFamily="18" charset="0"/>
              </a:rPr>
              <a:t>Tests auto-coding process &amp; integration with C&amp;DH software</a:t>
            </a:r>
          </a:p>
          <a:p>
            <a:pPr eaLnBrk="1" hangingPunct="1">
              <a:buFontTx/>
              <a:buChar char="•"/>
            </a:pPr>
            <a:r>
              <a:rPr lang="en-US" altLang="en-US" sz="1800">
                <a:latin typeface="Times New Roman" pitchFamily="18" charset="0"/>
              </a:rPr>
              <a:t>Integration with Telemetry Software allows early development/testing of downlink</a:t>
            </a:r>
          </a:p>
          <a:p>
            <a:pPr eaLnBrk="1" hangingPunct="1">
              <a:buFontTx/>
              <a:buChar char="•"/>
            </a:pPr>
            <a:r>
              <a:rPr lang="en-US" altLang="en-US" sz="1800">
                <a:latin typeface="Times New Roman" pitchFamily="18" charset="0"/>
              </a:rPr>
              <a:t>Can be used for initial code size and resource utilization analysis</a:t>
            </a:r>
          </a:p>
          <a:p>
            <a:pPr eaLnBrk="1" hangingPunct="1">
              <a:buFontTx/>
              <a:buChar char="•"/>
            </a:pPr>
            <a:r>
              <a:rPr lang="en-US" altLang="en-US" sz="1800">
                <a:latin typeface="Times New Roman" pitchFamily="18" charset="0"/>
              </a:rPr>
              <a:t>Software Development Testbed for Application layer (cFE Apps)</a:t>
            </a:r>
          </a:p>
          <a:p>
            <a:pPr lvl="1" eaLnBrk="1" hangingPunct="1">
              <a:buFontTx/>
              <a:buChar char="–"/>
            </a:pPr>
            <a:r>
              <a:rPr lang="en-US" altLang="en-US" sz="1800">
                <a:latin typeface="Times New Roman" pitchFamily="18" charset="0"/>
              </a:rPr>
              <a:t>Includes Device Virtualization Apps (Hardware I/O and Protocol)</a:t>
            </a:r>
          </a:p>
          <a:p>
            <a:pPr lvl="1" eaLnBrk="1" hangingPunct="1">
              <a:buFontTx/>
              <a:buChar char="–"/>
            </a:pPr>
            <a:r>
              <a:rPr lang="en-US" altLang="en-US" sz="1800">
                <a:latin typeface="Times New Roman" pitchFamily="18" charset="0"/>
              </a:rPr>
              <a:t>Includes vxWorks instantiation of OSAL ; but not Flight H/W Device Drivers</a:t>
            </a:r>
          </a:p>
        </p:txBody>
      </p:sp>
      <p:sp>
        <p:nvSpPr>
          <p:cNvPr id="46101" name="Slide Number Placeholder 28"/>
          <p:cNvSpPr txBox="1">
            <a:spLocks noGrp="1"/>
          </p:cNvSpPr>
          <p:nvPr/>
        </p:nvSpPr>
        <p:spPr bwMode="auto">
          <a:xfrm>
            <a:off x="6553200" y="6477000"/>
            <a:ext cx="1905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r"/>
            <a:fld id="{4249DC78-508B-49DF-9A8D-7ADE6D95F5C9}" type="slidenum">
              <a:rPr lang="en-US" altLang="en-US" sz="1400">
                <a:ea typeface="ＭＳ Ｐゴシック" pitchFamily="34" charset="-128"/>
              </a:rPr>
              <a:pPr algn="r"/>
              <a:t>50</a:t>
            </a:fld>
            <a:endParaRPr lang="en-US" altLang="en-US" sz="1400">
              <a:ea typeface="ＭＳ Ｐゴシック" pitchFamily="34" charset="-128"/>
            </a:endParaRPr>
          </a:p>
        </p:txBody>
      </p:sp>
      <p:cxnSp>
        <p:nvCxnSpPr>
          <p:cNvPr id="46102" name="Straight Arrow Connector 2"/>
          <p:cNvCxnSpPr>
            <a:cxnSpLocks noChangeShapeType="1"/>
            <a:stCxn id="46093" idx="3"/>
            <a:endCxn id="46084" idx="1"/>
          </p:cNvCxnSpPr>
          <p:nvPr/>
        </p:nvCxnSpPr>
        <p:spPr bwMode="auto">
          <a:xfrm flipV="1">
            <a:off x="5037138" y="3152775"/>
            <a:ext cx="712787" cy="3175"/>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46103" name="Flowchart: Multidocument 33"/>
          <p:cNvSpPr>
            <a:spLocks noChangeArrowheads="1"/>
          </p:cNvSpPr>
          <p:nvPr/>
        </p:nvSpPr>
        <p:spPr bwMode="auto">
          <a:xfrm>
            <a:off x="7412038" y="1287463"/>
            <a:ext cx="1087437" cy="1174750"/>
          </a:xfrm>
          <a:prstGeom prst="flowChartMultidocument">
            <a:avLst/>
          </a:prstGeom>
          <a:solidFill>
            <a:schemeClr val="accent1"/>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ITOS Ground System</a:t>
            </a:r>
            <a:br>
              <a:rPr lang="en-US" altLang="en-US"/>
            </a:br>
            <a:r>
              <a:rPr lang="en-US" altLang="en-US"/>
              <a:t>Test Scripts</a:t>
            </a:r>
          </a:p>
          <a:p>
            <a:pPr algn="ctr">
              <a:spcBef>
                <a:spcPct val="45000"/>
              </a:spcBef>
            </a:pPr>
            <a:r>
              <a:rPr lang="en-US" altLang="en-US"/>
              <a:t>STOL </a:t>
            </a:r>
            <a:br>
              <a:rPr lang="en-US" altLang="en-US"/>
            </a:br>
            <a:endParaRPr lang="en-US" altLang="en-US"/>
          </a:p>
        </p:txBody>
      </p:sp>
      <p:cxnSp>
        <p:nvCxnSpPr>
          <p:cNvPr id="46104" name="Elbow Connector 6"/>
          <p:cNvCxnSpPr>
            <a:cxnSpLocks noChangeShapeType="1"/>
            <a:stCxn id="46103" idx="2"/>
            <a:endCxn id="46084" idx="3"/>
          </p:cNvCxnSpPr>
          <p:nvPr/>
        </p:nvCxnSpPr>
        <p:spPr bwMode="auto">
          <a:xfrm rot="5400000">
            <a:off x="7095332" y="2367756"/>
            <a:ext cx="735012" cy="835025"/>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6105" name="Elbow Connector 8"/>
          <p:cNvCxnSpPr>
            <a:cxnSpLocks noChangeShapeType="1"/>
            <a:stCxn id="46084" idx="2"/>
            <a:endCxn id="46092" idx="2"/>
          </p:cNvCxnSpPr>
          <p:nvPr/>
        </p:nvCxnSpPr>
        <p:spPr bwMode="auto">
          <a:xfrm rot="5400000" flipH="1">
            <a:off x="4527550" y="1703388"/>
            <a:ext cx="238125" cy="3502025"/>
          </a:xfrm>
          <a:prstGeom prst="bentConnector3">
            <a:avLst>
              <a:gd name="adj1" fmla="val -95898"/>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4688045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5562600" y="1136650"/>
            <a:ext cx="2362200" cy="3054350"/>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Flight Box</a:t>
            </a:r>
          </a:p>
        </p:txBody>
      </p:sp>
      <p:sp>
        <p:nvSpPr>
          <p:cNvPr id="47107" name="AutoShape 3"/>
          <p:cNvSpPr>
            <a:spLocks noChangeArrowheads="1"/>
          </p:cNvSpPr>
          <p:nvPr/>
        </p:nvSpPr>
        <p:spPr bwMode="auto">
          <a:xfrm>
            <a:off x="2209800" y="1136650"/>
            <a:ext cx="3001963" cy="2278063"/>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“Test Interface Controller” (Sim)</a:t>
            </a:r>
          </a:p>
        </p:txBody>
      </p:sp>
      <p:sp>
        <p:nvSpPr>
          <p:cNvPr id="47109" name="Rectangle 5"/>
          <p:cNvSpPr>
            <a:spLocks noChangeArrowheads="1"/>
          </p:cNvSpPr>
          <p:nvPr/>
        </p:nvSpPr>
        <p:spPr bwMode="auto">
          <a:xfrm>
            <a:off x="533400" y="3803650"/>
            <a:ext cx="1295400" cy="841375"/>
          </a:xfrm>
          <a:prstGeom prst="rect">
            <a:avLst/>
          </a:prstGeom>
          <a:solidFill>
            <a:srgbClr val="A9FF9C"/>
          </a:solidFill>
          <a:ln w="12700">
            <a:solidFill>
              <a:schemeClr val="tx1"/>
            </a:solidFill>
            <a:miter lim="800000"/>
            <a:headEnd type="none" w="sm" len="sm"/>
            <a:tailEnd type="none" w="sm" len="sm"/>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 and</a:t>
            </a:r>
          </a:p>
          <a:p>
            <a:pPr algn="ctr"/>
            <a:r>
              <a:rPr lang="en-US" altLang="en-US" sz="1000"/>
              <a:t>Telemetry Software</a:t>
            </a:r>
          </a:p>
          <a:p>
            <a:pPr algn="ctr"/>
            <a:r>
              <a:rPr lang="en-US" altLang="en-US" sz="1000"/>
              <a:t>(ITOS)</a:t>
            </a:r>
          </a:p>
        </p:txBody>
      </p:sp>
      <p:sp>
        <p:nvSpPr>
          <p:cNvPr id="47110" name="Rectangle 6"/>
          <p:cNvSpPr>
            <a:spLocks noChangeArrowheads="1"/>
          </p:cNvSpPr>
          <p:nvPr/>
        </p:nvSpPr>
        <p:spPr bwMode="auto">
          <a:xfrm>
            <a:off x="457200" y="3498850"/>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Commands and Telemetry</a:t>
            </a:r>
          </a:p>
        </p:txBody>
      </p:sp>
      <p:sp>
        <p:nvSpPr>
          <p:cNvPr id="47111" name="Rectangle 7"/>
          <p:cNvSpPr>
            <a:spLocks noChangeArrowheads="1"/>
          </p:cNvSpPr>
          <p:nvPr/>
        </p:nvSpPr>
        <p:spPr bwMode="auto">
          <a:xfrm>
            <a:off x="2438400" y="1751013"/>
            <a:ext cx="990600" cy="990600"/>
          </a:xfrm>
          <a:prstGeom prst="rect">
            <a:avLst/>
          </a:prstGeom>
          <a:solidFill>
            <a:schemeClr val="bg1"/>
          </a:solidFill>
          <a:ln w="9525">
            <a:solidFill>
              <a:schemeClr val="tx1"/>
            </a:solidFill>
            <a:miter lim="800000"/>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Spacecraft</a:t>
            </a:r>
          </a:p>
          <a:p>
            <a:pPr algn="ctr"/>
            <a:r>
              <a:rPr lang="en-US" altLang="en-US" sz="1000"/>
              <a:t>Model</a:t>
            </a:r>
            <a:endParaRPr lang="en-US" altLang="en-US" sz="1000" i="1">
              <a:latin typeface="Times New Roman" pitchFamily="18" charset="0"/>
            </a:endParaRPr>
          </a:p>
        </p:txBody>
      </p:sp>
      <p:grpSp>
        <p:nvGrpSpPr>
          <p:cNvPr id="47112" name="Group 8"/>
          <p:cNvGrpSpPr>
            <a:grpSpLocks/>
          </p:cNvGrpSpPr>
          <p:nvPr/>
        </p:nvGrpSpPr>
        <p:grpSpPr bwMode="auto">
          <a:xfrm>
            <a:off x="2514600" y="2127250"/>
            <a:ext cx="723900" cy="407988"/>
            <a:chOff x="2841" y="2344"/>
            <a:chExt cx="552" cy="305"/>
          </a:xfrm>
        </p:grpSpPr>
        <p:sp>
          <p:nvSpPr>
            <p:cNvPr id="47150" name="AutoShape 9"/>
            <p:cNvSpPr>
              <a:spLocks noChangeArrowheads="1"/>
            </p:cNvSpPr>
            <p:nvPr/>
          </p:nvSpPr>
          <p:spPr bwMode="auto">
            <a:xfrm>
              <a:off x="3038" y="2344"/>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Dyn</a:t>
              </a:r>
            </a:p>
          </p:txBody>
        </p:sp>
        <p:sp>
          <p:nvSpPr>
            <p:cNvPr id="47151" name="AutoShape 10"/>
            <p:cNvSpPr>
              <a:spLocks noChangeArrowheads="1"/>
            </p:cNvSpPr>
            <p:nvPr/>
          </p:nvSpPr>
          <p:spPr bwMode="auto">
            <a:xfrm>
              <a:off x="2841"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Eff</a:t>
              </a:r>
            </a:p>
          </p:txBody>
        </p:sp>
        <p:sp>
          <p:nvSpPr>
            <p:cNvPr id="47152" name="AutoShape 11"/>
            <p:cNvSpPr>
              <a:spLocks noChangeArrowheads="1"/>
            </p:cNvSpPr>
            <p:nvPr/>
          </p:nvSpPr>
          <p:spPr bwMode="auto">
            <a:xfrm>
              <a:off x="3196"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Sens</a:t>
              </a:r>
            </a:p>
          </p:txBody>
        </p:sp>
        <p:cxnSp>
          <p:nvCxnSpPr>
            <p:cNvPr id="47153" name="AutoShape 12"/>
            <p:cNvCxnSpPr>
              <a:cxnSpLocks noChangeShapeType="1"/>
              <a:stCxn id="47150" idx="3"/>
              <a:endCxn id="47152" idx="0"/>
            </p:cNvCxnSpPr>
            <p:nvPr/>
          </p:nvCxnSpPr>
          <p:spPr bwMode="auto">
            <a:xfrm>
              <a:off x="3235" y="2408"/>
              <a:ext cx="60" cy="113"/>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cxnSp>
          <p:nvCxnSpPr>
            <p:cNvPr id="47154" name="AutoShape 13"/>
            <p:cNvCxnSpPr>
              <a:cxnSpLocks noChangeShapeType="1"/>
              <a:stCxn id="47151" idx="0"/>
              <a:endCxn id="47150" idx="1"/>
            </p:cNvCxnSpPr>
            <p:nvPr/>
          </p:nvCxnSpPr>
          <p:spPr bwMode="auto">
            <a:xfrm rot="-5400000">
              <a:off x="2932" y="2416"/>
              <a:ext cx="113" cy="98"/>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grpSp>
      <p:sp>
        <p:nvSpPr>
          <p:cNvPr id="47113" name="Rectangle 14"/>
          <p:cNvSpPr>
            <a:spLocks noChangeArrowheads="1"/>
          </p:cNvSpPr>
          <p:nvPr/>
        </p:nvSpPr>
        <p:spPr bwMode="auto">
          <a:xfrm>
            <a:off x="2274888" y="3929063"/>
            <a:ext cx="849312" cy="588962"/>
          </a:xfrm>
          <a:prstGeom prst="rect">
            <a:avLst/>
          </a:prstGeom>
          <a:solidFill>
            <a:srgbClr val="A9FF9C"/>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Local</a:t>
            </a:r>
          </a:p>
          <a:p>
            <a:pPr algn="ctr" eaLnBrk="1" hangingPunct="1"/>
            <a:r>
              <a:rPr lang="en-US" altLang="en-US" sz="1200"/>
              <a:t>Telem</a:t>
            </a:r>
          </a:p>
          <a:p>
            <a:pPr algn="ctr" eaLnBrk="1" hangingPunct="1"/>
            <a:r>
              <a:rPr lang="en-US" altLang="en-US" sz="1200"/>
              <a:t>Server</a:t>
            </a:r>
          </a:p>
        </p:txBody>
      </p:sp>
      <p:cxnSp>
        <p:nvCxnSpPr>
          <p:cNvPr id="47114" name="AutoShape 15"/>
          <p:cNvCxnSpPr>
            <a:cxnSpLocks noChangeShapeType="1"/>
            <a:stCxn id="47109" idx="3"/>
            <a:endCxn id="47113" idx="1"/>
          </p:cNvCxnSpPr>
          <p:nvPr/>
        </p:nvCxnSpPr>
        <p:spPr bwMode="auto">
          <a:xfrm flipV="1">
            <a:off x="1828800" y="4224338"/>
            <a:ext cx="446088" cy="0"/>
          </a:xfrm>
          <a:prstGeom prst="bentConnector3">
            <a:avLst>
              <a:gd name="adj1" fmla="val 50000"/>
            </a:avLst>
          </a:prstGeom>
          <a:noFill/>
          <a:ln w="12700">
            <a:solidFill>
              <a:srgbClr val="02417E"/>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47115" name="AutoShape 16"/>
          <p:cNvSpPr>
            <a:spLocks noChangeArrowheads="1"/>
          </p:cNvSpPr>
          <p:nvPr/>
        </p:nvSpPr>
        <p:spPr bwMode="auto">
          <a:xfrm>
            <a:off x="898525" y="1047750"/>
            <a:ext cx="849313" cy="1009650"/>
          </a:xfrm>
          <a:prstGeom prst="can">
            <a:avLst>
              <a:gd name="adj" fmla="val 29720"/>
            </a:avLst>
          </a:prstGeom>
          <a:solidFill>
            <a:schemeClr val="folHlink"/>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Common</a:t>
            </a:r>
          </a:p>
          <a:p>
            <a:pPr algn="ctr" eaLnBrk="1" hangingPunct="1"/>
            <a:r>
              <a:rPr lang="en-US" altLang="en-US" sz="1200"/>
              <a:t>Model</a:t>
            </a:r>
          </a:p>
          <a:p>
            <a:pPr algn="ctr" eaLnBrk="1" hangingPunct="1"/>
            <a:r>
              <a:rPr lang="en-US" altLang="en-US" sz="1200"/>
              <a:t>Library</a:t>
            </a:r>
          </a:p>
        </p:txBody>
      </p:sp>
      <p:cxnSp>
        <p:nvCxnSpPr>
          <p:cNvPr id="47116" name="AutoShape 17"/>
          <p:cNvCxnSpPr>
            <a:cxnSpLocks noChangeShapeType="1"/>
            <a:stCxn id="47115" idx="4"/>
            <a:endCxn id="47139" idx="2"/>
          </p:cNvCxnSpPr>
          <p:nvPr/>
        </p:nvCxnSpPr>
        <p:spPr bwMode="auto">
          <a:xfrm>
            <a:off x="1747838" y="1552575"/>
            <a:ext cx="690562" cy="384175"/>
          </a:xfrm>
          <a:prstGeom prst="curvedConnector3">
            <a:avLst>
              <a:gd name="adj1" fmla="val 50000"/>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7117" name="Rectangle 18"/>
          <p:cNvSpPr>
            <a:spLocks noChangeArrowheads="1"/>
          </p:cNvSpPr>
          <p:nvPr/>
        </p:nvSpPr>
        <p:spPr bwMode="auto">
          <a:xfrm>
            <a:off x="2438400" y="2741613"/>
            <a:ext cx="2463800" cy="247650"/>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Ethernet and cPCI Backplane</a:t>
            </a:r>
          </a:p>
        </p:txBody>
      </p:sp>
      <p:sp>
        <p:nvSpPr>
          <p:cNvPr id="47118" name="Text Box 19"/>
          <p:cNvSpPr txBox="1">
            <a:spLocks noChangeArrowheads="1"/>
          </p:cNvSpPr>
          <p:nvPr/>
        </p:nvSpPr>
        <p:spPr bwMode="auto">
          <a:xfrm>
            <a:off x="3244850" y="3100388"/>
            <a:ext cx="9540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r>
              <a:rPr lang="en-US" altLang="en-US" sz="1000"/>
              <a:t>cPCI Chassis</a:t>
            </a:r>
          </a:p>
        </p:txBody>
      </p:sp>
      <p:sp>
        <p:nvSpPr>
          <p:cNvPr id="47119" name="Line 20"/>
          <p:cNvSpPr>
            <a:spLocks noChangeShapeType="1"/>
          </p:cNvSpPr>
          <p:nvPr/>
        </p:nvSpPr>
        <p:spPr bwMode="auto">
          <a:xfrm>
            <a:off x="2667000" y="2508250"/>
            <a:ext cx="0" cy="228600"/>
          </a:xfrm>
          <a:prstGeom prst="line">
            <a:avLst/>
          </a:prstGeom>
          <a:noFill/>
          <a:ln w="9525">
            <a:solidFill>
              <a:schemeClr val="tx1"/>
            </a:solidFill>
            <a:round/>
            <a:headEnd type="triangle" w="sm"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20" name="Line 21"/>
          <p:cNvSpPr>
            <a:spLocks noChangeShapeType="1"/>
          </p:cNvSpPr>
          <p:nvPr/>
        </p:nvSpPr>
        <p:spPr bwMode="auto">
          <a:xfrm>
            <a:off x="3124200" y="2508250"/>
            <a:ext cx="0" cy="228600"/>
          </a:xfrm>
          <a:prstGeom prst="line">
            <a:avLst/>
          </a:prstGeom>
          <a:noFill/>
          <a:ln w="9525">
            <a:solidFill>
              <a:schemeClr val="tx1"/>
            </a:solidFill>
            <a:round/>
            <a:headEnd type="none" w="sm" len="med"/>
            <a:tailEnd type="triangle" w="sm" len="med"/>
          </a:ln>
          <a:extLst>
            <a:ext uri="{909E8E84-426E-40DD-AFC4-6F175D3DCCD1}">
              <a14:hiddenFill xmlns:a14="http://schemas.microsoft.com/office/drawing/2010/main">
                <a:noFill/>
              </a14:hiddenFill>
            </a:ext>
          </a:extLst>
        </p:spPr>
        <p:txBody>
          <a:bodyPr wrap="none" anchor="ctr"/>
          <a:lstStyle/>
          <a:p>
            <a:endParaRPr lang="en-US"/>
          </a:p>
        </p:txBody>
      </p:sp>
      <p:cxnSp>
        <p:nvCxnSpPr>
          <p:cNvPr id="47121" name="AutoShape 22"/>
          <p:cNvCxnSpPr>
            <a:cxnSpLocks noChangeShapeType="1"/>
            <a:stCxn id="47142" idx="1"/>
            <a:endCxn id="47113" idx="3"/>
          </p:cNvCxnSpPr>
          <p:nvPr/>
        </p:nvCxnSpPr>
        <p:spPr bwMode="auto">
          <a:xfrm rot="10800000" flipV="1">
            <a:off x="3124200" y="3314700"/>
            <a:ext cx="2514600" cy="909638"/>
          </a:xfrm>
          <a:prstGeom prst="bentConnector3">
            <a:avLst>
              <a:gd name="adj1" fmla="val 50000"/>
            </a:avLst>
          </a:prstGeom>
          <a:noFill/>
          <a:ln w="127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47122" name="Text Box 23"/>
          <p:cNvSpPr txBox="1">
            <a:spLocks noChangeArrowheads="1"/>
          </p:cNvSpPr>
          <p:nvPr/>
        </p:nvSpPr>
        <p:spPr bwMode="auto">
          <a:xfrm>
            <a:off x="2625725" y="1441450"/>
            <a:ext cx="698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a:t>Sim</a:t>
            </a:r>
          </a:p>
          <a:p>
            <a:pPr algn="ctr" eaLnBrk="1" hangingPunct="1"/>
            <a:r>
              <a:rPr lang="en-US" altLang="en-US"/>
              <a:t>Processor</a:t>
            </a:r>
          </a:p>
        </p:txBody>
      </p:sp>
      <p:sp>
        <p:nvSpPr>
          <p:cNvPr id="47123" name="Text Box 24"/>
          <p:cNvSpPr txBox="1">
            <a:spLocks noChangeArrowheads="1"/>
          </p:cNvSpPr>
          <p:nvPr/>
        </p:nvSpPr>
        <p:spPr bwMode="auto">
          <a:xfrm>
            <a:off x="6172200" y="3733800"/>
            <a:ext cx="946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r>
              <a:rPr lang="en-US" altLang="en-US" sz="1000"/>
              <a:t>cPCI Chassis</a:t>
            </a:r>
          </a:p>
        </p:txBody>
      </p:sp>
      <p:sp>
        <p:nvSpPr>
          <p:cNvPr id="47124" name="Rectangle 26"/>
          <p:cNvSpPr>
            <a:spLocks noChangeArrowheads="1"/>
          </p:cNvSpPr>
          <p:nvPr/>
        </p:nvSpPr>
        <p:spPr bwMode="auto">
          <a:xfrm>
            <a:off x="5638800" y="2355850"/>
            <a:ext cx="1009650" cy="609600"/>
          </a:xfrm>
          <a:prstGeom prst="rect">
            <a:avLst/>
          </a:prstGeom>
          <a:solidFill>
            <a:schemeClr val="bg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Flight</a:t>
            </a:r>
          </a:p>
          <a:p>
            <a:pPr algn="ctr"/>
            <a:r>
              <a:rPr lang="en-US" altLang="en-US" sz="1000"/>
              <a:t>Software</a:t>
            </a:r>
          </a:p>
          <a:p>
            <a:pPr algn="ctr"/>
            <a:endParaRPr lang="en-US" altLang="en-US" sz="1000"/>
          </a:p>
        </p:txBody>
      </p:sp>
      <p:sp>
        <p:nvSpPr>
          <p:cNvPr id="47125" name="Rectangle 27"/>
          <p:cNvSpPr>
            <a:spLocks noChangeArrowheads="1"/>
          </p:cNvSpPr>
          <p:nvPr/>
        </p:nvSpPr>
        <p:spPr bwMode="auto">
          <a:xfrm>
            <a:off x="6086475" y="2768600"/>
            <a:ext cx="560388" cy="193675"/>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C&amp;DH</a:t>
            </a:r>
          </a:p>
        </p:txBody>
      </p:sp>
      <p:sp>
        <p:nvSpPr>
          <p:cNvPr id="47126" name="Rectangle 28"/>
          <p:cNvSpPr>
            <a:spLocks noChangeArrowheads="1"/>
          </p:cNvSpPr>
          <p:nvPr/>
        </p:nvSpPr>
        <p:spPr bwMode="auto">
          <a:xfrm>
            <a:off x="5638800" y="296545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AMOAB</a:t>
            </a:r>
          </a:p>
        </p:txBody>
      </p:sp>
      <p:sp>
        <p:nvSpPr>
          <p:cNvPr id="47127" name="Rectangle 29"/>
          <p:cNvSpPr>
            <a:spLocks noChangeArrowheads="1"/>
          </p:cNvSpPr>
          <p:nvPr/>
        </p:nvSpPr>
        <p:spPr bwMode="auto">
          <a:xfrm>
            <a:off x="3886200" y="18288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Analog Out</a:t>
            </a:r>
          </a:p>
        </p:txBody>
      </p:sp>
      <p:sp>
        <p:nvSpPr>
          <p:cNvPr id="47128" name="Rectangle 30"/>
          <p:cNvSpPr>
            <a:spLocks noChangeArrowheads="1"/>
          </p:cNvSpPr>
          <p:nvPr/>
        </p:nvSpPr>
        <p:spPr bwMode="auto">
          <a:xfrm>
            <a:off x="3886200" y="20574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Analog In</a:t>
            </a:r>
          </a:p>
        </p:txBody>
      </p:sp>
      <p:sp>
        <p:nvSpPr>
          <p:cNvPr id="47129" name="Rectangle 31"/>
          <p:cNvSpPr>
            <a:spLocks noChangeArrowheads="1"/>
          </p:cNvSpPr>
          <p:nvPr/>
        </p:nvSpPr>
        <p:spPr bwMode="auto">
          <a:xfrm>
            <a:off x="3886200" y="22860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Digital I/O</a:t>
            </a:r>
          </a:p>
        </p:txBody>
      </p:sp>
      <p:sp>
        <p:nvSpPr>
          <p:cNvPr id="47130" name="Rectangle 32"/>
          <p:cNvSpPr>
            <a:spLocks noChangeArrowheads="1"/>
          </p:cNvSpPr>
          <p:nvPr/>
        </p:nvSpPr>
        <p:spPr bwMode="auto">
          <a:xfrm>
            <a:off x="3886200" y="25146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RS422</a:t>
            </a:r>
          </a:p>
        </p:txBody>
      </p:sp>
      <p:cxnSp>
        <p:nvCxnSpPr>
          <p:cNvPr id="47131" name="AutoShape 33"/>
          <p:cNvCxnSpPr>
            <a:cxnSpLocks noChangeShapeType="1"/>
            <a:stCxn id="47117" idx="1"/>
            <a:endCxn id="47109" idx="3"/>
          </p:cNvCxnSpPr>
          <p:nvPr/>
        </p:nvCxnSpPr>
        <p:spPr bwMode="auto">
          <a:xfrm rot="10800000" flipV="1">
            <a:off x="1828800" y="2865438"/>
            <a:ext cx="609600" cy="1358900"/>
          </a:xfrm>
          <a:prstGeom prst="bentConnector3">
            <a:avLst>
              <a:gd name="adj1" fmla="val 50000"/>
            </a:avLst>
          </a:prstGeom>
          <a:noFill/>
          <a:ln w="12700">
            <a:solidFill>
              <a:srgbClr val="02417E"/>
            </a:solidFill>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47132" name="Group 34"/>
          <p:cNvGrpSpPr>
            <a:grpSpLocks/>
          </p:cNvGrpSpPr>
          <p:nvPr/>
        </p:nvGrpSpPr>
        <p:grpSpPr bwMode="auto">
          <a:xfrm>
            <a:off x="5638800" y="1441450"/>
            <a:ext cx="1009650" cy="685800"/>
            <a:chOff x="3648" y="1968"/>
            <a:chExt cx="636" cy="432"/>
          </a:xfrm>
        </p:grpSpPr>
        <p:sp>
          <p:nvSpPr>
            <p:cNvPr id="47147" name="Rectangle 35"/>
            <p:cNvSpPr>
              <a:spLocks noChangeArrowheads="1"/>
            </p:cNvSpPr>
            <p:nvPr/>
          </p:nvSpPr>
          <p:spPr bwMode="auto">
            <a:xfrm>
              <a:off x="3648" y="1968"/>
              <a:ext cx="636" cy="144"/>
            </a:xfrm>
            <a:prstGeom prst="rect">
              <a:avLst/>
            </a:prstGeom>
            <a:solidFill>
              <a:srgbClr val="FFF14E"/>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SACI</a:t>
              </a:r>
            </a:p>
          </p:txBody>
        </p:sp>
        <p:sp>
          <p:nvSpPr>
            <p:cNvPr id="47148" name="Rectangle 36"/>
            <p:cNvSpPr>
              <a:spLocks noChangeArrowheads="1"/>
            </p:cNvSpPr>
            <p:nvPr/>
          </p:nvSpPr>
          <p:spPr bwMode="auto">
            <a:xfrm>
              <a:off x="3648" y="2112"/>
              <a:ext cx="636" cy="144"/>
            </a:xfrm>
            <a:prstGeom prst="rect">
              <a:avLst/>
            </a:prstGeom>
            <a:solidFill>
              <a:srgbClr val="FFF14E"/>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PAPI</a:t>
              </a:r>
            </a:p>
          </p:txBody>
        </p:sp>
        <p:sp>
          <p:nvSpPr>
            <p:cNvPr id="47149" name="Rectangle 37"/>
            <p:cNvSpPr>
              <a:spLocks noChangeArrowheads="1"/>
            </p:cNvSpPr>
            <p:nvPr/>
          </p:nvSpPr>
          <p:spPr bwMode="auto">
            <a:xfrm>
              <a:off x="3648" y="2256"/>
              <a:ext cx="636" cy="144"/>
            </a:xfrm>
            <a:prstGeom prst="rect">
              <a:avLst/>
            </a:prstGeom>
            <a:solidFill>
              <a:srgbClr val="FFF14E"/>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SATORIS</a:t>
              </a:r>
            </a:p>
          </p:txBody>
        </p:sp>
      </p:grpSp>
      <p:cxnSp>
        <p:nvCxnSpPr>
          <p:cNvPr id="47133" name="AutoShape 38"/>
          <p:cNvCxnSpPr>
            <a:cxnSpLocks noChangeShapeType="1"/>
            <a:stCxn id="47126" idx="3"/>
            <a:endCxn id="47147" idx="3"/>
          </p:cNvCxnSpPr>
          <p:nvPr/>
        </p:nvCxnSpPr>
        <p:spPr bwMode="auto">
          <a:xfrm flipV="1">
            <a:off x="6648450" y="1555750"/>
            <a:ext cx="1588" cy="1524000"/>
          </a:xfrm>
          <a:prstGeom prst="bentConnector3">
            <a:avLst>
              <a:gd name="adj1" fmla="val 14400005"/>
            </a:avLst>
          </a:prstGeom>
          <a:noFill/>
          <a:ln w="9525">
            <a:solidFill>
              <a:schemeClr val="tx1"/>
            </a:solidFill>
            <a:miter lim="800000"/>
            <a:headEnd type="triangle" w="sm" len="sm"/>
            <a:tailEnd type="triangle" w="sm" len="sm"/>
          </a:ln>
          <a:extLst>
            <a:ext uri="{909E8E84-426E-40DD-AFC4-6F175D3DCCD1}">
              <a14:hiddenFill xmlns:a14="http://schemas.microsoft.com/office/drawing/2010/main">
                <a:noFill/>
              </a14:hiddenFill>
            </a:ext>
          </a:extLst>
        </p:spPr>
      </p:cxnSp>
      <p:cxnSp>
        <p:nvCxnSpPr>
          <p:cNvPr id="47134" name="AutoShape 39"/>
          <p:cNvCxnSpPr>
            <a:cxnSpLocks noChangeShapeType="1"/>
            <a:stCxn id="47142" idx="1"/>
            <a:endCxn id="47130" idx="3"/>
          </p:cNvCxnSpPr>
          <p:nvPr/>
        </p:nvCxnSpPr>
        <p:spPr bwMode="auto">
          <a:xfrm flipH="1" flipV="1">
            <a:off x="4895850" y="2628900"/>
            <a:ext cx="742950" cy="6858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47135" name="AutoShape 40"/>
          <p:cNvCxnSpPr>
            <a:cxnSpLocks noChangeShapeType="1"/>
            <a:stCxn id="47129" idx="3"/>
            <a:endCxn id="47142" idx="1"/>
          </p:cNvCxnSpPr>
          <p:nvPr/>
        </p:nvCxnSpPr>
        <p:spPr bwMode="auto">
          <a:xfrm>
            <a:off x="4895850" y="2400300"/>
            <a:ext cx="742950" cy="91440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7136" name="AutoShape 41"/>
          <p:cNvCxnSpPr>
            <a:cxnSpLocks noChangeShapeType="1"/>
            <a:stCxn id="47128" idx="3"/>
            <a:endCxn id="47126" idx="1"/>
          </p:cNvCxnSpPr>
          <p:nvPr/>
        </p:nvCxnSpPr>
        <p:spPr bwMode="auto">
          <a:xfrm>
            <a:off x="4895850" y="2171700"/>
            <a:ext cx="742950" cy="9080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7137" name="AutoShape 42"/>
          <p:cNvCxnSpPr>
            <a:cxnSpLocks noChangeShapeType="1"/>
            <a:stCxn id="47127" idx="3"/>
            <a:endCxn id="47126" idx="1"/>
          </p:cNvCxnSpPr>
          <p:nvPr/>
        </p:nvCxnSpPr>
        <p:spPr bwMode="auto">
          <a:xfrm>
            <a:off x="4895850" y="1943100"/>
            <a:ext cx="742950" cy="11366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7138" name="AutoShape 44"/>
          <p:cNvCxnSpPr>
            <a:cxnSpLocks noChangeShapeType="1"/>
            <a:stCxn id="47148" idx="1"/>
            <a:endCxn id="47129" idx="3"/>
          </p:cNvCxnSpPr>
          <p:nvPr/>
        </p:nvCxnSpPr>
        <p:spPr bwMode="auto">
          <a:xfrm flipH="1">
            <a:off x="4895850" y="1784350"/>
            <a:ext cx="742950" cy="6159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sp>
        <p:nvSpPr>
          <p:cNvPr id="47139" name="Oval 45"/>
          <p:cNvSpPr>
            <a:spLocks noChangeArrowheads="1"/>
          </p:cNvSpPr>
          <p:nvPr/>
        </p:nvSpPr>
        <p:spPr bwMode="auto">
          <a:xfrm>
            <a:off x="2438400" y="1898650"/>
            <a:ext cx="76200" cy="76200"/>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endParaRPr lang="en-US" altLang="en-US" sz="2400"/>
          </a:p>
        </p:txBody>
      </p:sp>
      <p:sp>
        <p:nvSpPr>
          <p:cNvPr id="47140" name="Text Box 46"/>
          <p:cNvSpPr txBox="1">
            <a:spLocks noChangeArrowheads="1"/>
          </p:cNvSpPr>
          <p:nvPr/>
        </p:nvSpPr>
        <p:spPr bwMode="auto">
          <a:xfrm>
            <a:off x="228600" y="4800600"/>
            <a:ext cx="737011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buFontTx/>
              <a:buChar char="•"/>
            </a:pPr>
            <a:r>
              <a:rPr lang="en-US" altLang="en-US" sz="1800" dirty="0" smtClean="0">
                <a:ea typeface="ＭＳ Ｐゴシック" pitchFamily="34" charset="-128"/>
              </a:rPr>
              <a:t> </a:t>
            </a:r>
            <a:r>
              <a:rPr lang="en-US" altLang="en-US" sz="1600" dirty="0" smtClean="0">
                <a:solidFill>
                  <a:srgbClr val="333399"/>
                </a:solidFill>
                <a:latin typeface="+mj-lt"/>
                <a:ea typeface="ＭＳ Ｐゴシック" pitchFamily="34" charset="-128"/>
                <a:cs typeface="ＭＳ Ｐゴシック" charset="-128"/>
              </a:rPr>
              <a:t>LADEE HIL </a:t>
            </a:r>
            <a:r>
              <a:rPr lang="en-US" altLang="en-US" sz="1600" dirty="0">
                <a:solidFill>
                  <a:srgbClr val="333399"/>
                </a:solidFill>
                <a:latin typeface="+mj-lt"/>
                <a:ea typeface="ＭＳ Ｐゴシック" pitchFamily="34" charset="-128"/>
                <a:cs typeface="ＭＳ Ｐゴシック" charset="-128"/>
              </a:rPr>
              <a:t>(Hardware-in-the-Loop) </a:t>
            </a:r>
            <a:r>
              <a:rPr lang="en-US" altLang="en-US" sz="1600" dirty="0" smtClean="0">
                <a:solidFill>
                  <a:srgbClr val="333399"/>
                </a:solidFill>
                <a:latin typeface="+mj-lt"/>
                <a:ea typeface="ＭＳ Ｐゴシック" pitchFamily="34" charset="-128"/>
                <a:cs typeface="ＭＳ Ｐゴシック" charset="-128"/>
              </a:rPr>
              <a:t>Simulation</a:t>
            </a:r>
            <a:endParaRPr lang="en-US" altLang="en-US" sz="1800" dirty="0" smtClean="0">
              <a:latin typeface="Times New Roman" pitchFamily="18" charset="0"/>
            </a:endParaRPr>
          </a:p>
          <a:p>
            <a:pPr lvl="1" eaLnBrk="1" hangingPunct="1">
              <a:buFontTx/>
              <a:buChar char="•"/>
            </a:pPr>
            <a:r>
              <a:rPr lang="en-US" altLang="en-US" sz="1800" dirty="0" smtClean="0">
                <a:latin typeface="Times New Roman" pitchFamily="18" charset="0"/>
              </a:rPr>
              <a:t>Flight </a:t>
            </a:r>
            <a:r>
              <a:rPr lang="en-US" altLang="en-US" sz="1800" dirty="0">
                <a:latin typeface="Times New Roman" pitchFamily="18" charset="0"/>
              </a:rPr>
              <a:t>code runs on Flight Avionics EDU</a:t>
            </a:r>
          </a:p>
          <a:p>
            <a:pPr lvl="1" eaLnBrk="1" hangingPunct="1">
              <a:buFontTx/>
              <a:buChar char="•"/>
            </a:pPr>
            <a:r>
              <a:rPr lang="en-US" altLang="en-US" sz="1800" dirty="0">
                <a:latin typeface="Times New Roman" pitchFamily="18" charset="0"/>
              </a:rPr>
              <a:t>Provides testing of FSW with Avionics I/O</a:t>
            </a:r>
          </a:p>
          <a:p>
            <a:pPr lvl="1" eaLnBrk="1" hangingPunct="1">
              <a:buFontTx/>
              <a:buChar char="•"/>
            </a:pPr>
            <a:r>
              <a:rPr lang="en-US" altLang="en-US" sz="1800" dirty="0">
                <a:latin typeface="Times New Roman" pitchFamily="18" charset="0"/>
              </a:rPr>
              <a:t>Definitive answers on resource utilization</a:t>
            </a:r>
          </a:p>
          <a:p>
            <a:pPr lvl="1" eaLnBrk="1" hangingPunct="1">
              <a:buFontTx/>
              <a:buChar char="•"/>
            </a:pPr>
            <a:r>
              <a:rPr lang="en-US" altLang="en-US" sz="1800" dirty="0">
                <a:latin typeface="Times New Roman" pitchFamily="18" charset="0"/>
              </a:rPr>
              <a:t>Highest fidelity simulations for verification/validation</a:t>
            </a:r>
          </a:p>
          <a:p>
            <a:pPr lvl="1" eaLnBrk="1" hangingPunct="1">
              <a:buFontTx/>
              <a:buChar char="•"/>
            </a:pPr>
            <a:r>
              <a:rPr lang="en-US" altLang="en-US" sz="1800" dirty="0">
                <a:latin typeface="Times New Roman" pitchFamily="18" charset="0"/>
              </a:rPr>
              <a:t>Testbed for all layers including Flight Hardware Device Drivers</a:t>
            </a:r>
          </a:p>
        </p:txBody>
      </p:sp>
      <p:sp>
        <p:nvSpPr>
          <p:cNvPr id="47141" name="Slide Number Placeholder 46"/>
          <p:cNvSpPr txBox="1">
            <a:spLocks noGrp="1"/>
          </p:cNvSpPr>
          <p:nvPr/>
        </p:nvSpPr>
        <p:spPr bwMode="auto">
          <a:xfrm>
            <a:off x="6553200" y="6477000"/>
            <a:ext cx="1905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r"/>
            <a:fld id="{1608DF5C-F855-4BD2-AE79-34B7E40F994F}" type="slidenum">
              <a:rPr lang="en-US" altLang="en-US" sz="1400">
                <a:ea typeface="ＭＳ Ｐゴシック" pitchFamily="34" charset="-128"/>
              </a:rPr>
              <a:pPr algn="r"/>
              <a:t>51</a:t>
            </a:fld>
            <a:endParaRPr lang="en-US" altLang="en-US" sz="1400">
              <a:ea typeface="ＭＳ Ｐゴシック" pitchFamily="34" charset="-128"/>
            </a:endParaRPr>
          </a:p>
        </p:txBody>
      </p:sp>
      <p:sp>
        <p:nvSpPr>
          <p:cNvPr id="47142" name="Rectangle 28"/>
          <p:cNvSpPr>
            <a:spLocks noChangeArrowheads="1"/>
          </p:cNvSpPr>
          <p:nvPr/>
        </p:nvSpPr>
        <p:spPr bwMode="auto">
          <a:xfrm>
            <a:off x="5638800" y="32004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DMOAB</a:t>
            </a:r>
          </a:p>
        </p:txBody>
      </p:sp>
      <p:cxnSp>
        <p:nvCxnSpPr>
          <p:cNvPr id="47143" name="AutoShape 44"/>
          <p:cNvCxnSpPr>
            <a:cxnSpLocks noChangeShapeType="1"/>
            <a:stCxn id="47149" idx="1"/>
            <a:endCxn id="47129" idx="3"/>
          </p:cNvCxnSpPr>
          <p:nvPr/>
        </p:nvCxnSpPr>
        <p:spPr bwMode="auto">
          <a:xfrm flipH="1">
            <a:off x="4895850" y="2012950"/>
            <a:ext cx="742950" cy="3873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sp>
        <p:nvSpPr>
          <p:cNvPr id="47144" name="Flowchart: Multidocument 48"/>
          <p:cNvSpPr>
            <a:spLocks noChangeArrowheads="1"/>
          </p:cNvSpPr>
          <p:nvPr/>
        </p:nvSpPr>
        <p:spPr bwMode="auto">
          <a:xfrm>
            <a:off x="420688" y="2301875"/>
            <a:ext cx="1089025" cy="1174750"/>
          </a:xfrm>
          <a:prstGeom prst="flowChartMultidocument">
            <a:avLst/>
          </a:prstGeom>
          <a:solidFill>
            <a:schemeClr val="accent1"/>
          </a:solidFill>
          <a:ln w="9525" algn="ctr">
            <a:solidFill>
              <a:schemeClr val="tx1"/>
            </a:solidFill>
            <a:round/>
            <a:headEnd/>
            <a:tailEnd/>
          </a:ln>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spcBef>
                <a:spcPct val="45000"/>
              </a:spcBef>
            </a:pPr>
            <a:r>
              <a:rPr lang="en-US" altLang="en-US"/>
              <a:t>ITOS Ground System</a:t>
            </a:r>
            <a:br>
              <a:rPr lang="en-US" altLang="en-US"/>
            </a:br>
            <a:r>
              <a:rPr lang="en-US" altLang="en-US"/>
              <a:t>Test Scripts</a:t>
            </a:r>
          </a:p>
          <a:p>
            <a:pPr algn="ctr">
              <a:spcBef>
                <a:spcPct val="45000"/>
              </a:spcBef>
            </a:pPr>
            <a:r>
              <a:rPr lang="en-US" altLang="en-US"/>
              <a:t>STOL </a:t>
            </a:r>
            <a:br>
              <a:rPr lang="en-US" altLang="en-US"/>
            </a:br>
            <a:endParaRPr lang="en-US" altLang="en-US"/>
          </a:p>
        </p:txBody>
      </p:sp>
      <p:cxnSp>
        <p:nvCxnSpPr>
          <p:cNvPr id="47145" name="Elbow Connector 49"/>
          <p:cNvCxnSpPr>
            <a:cxnSpLocks noChangeShapeType="1"/>
            <a:stCxn id="47144" idx="1"/>
          </p:cNvCxnSpPr>
          <p:nvPr/>
        </p:nvCxnSpPr>
        <p:spPr bwMode="auto">
          <a:xfrm rot="10800000" flipH="1" flipV="1">
            <a:off x="420688" y="2889250"/>
            <a:ext cx="112712" cy="1335088"/>
          </a:xfrm>
          <a:prstGeom prst="bentConnector3">
            <a:avLst>
              <a:gd name="adj1" fmla="val -203569"/>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3362840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rrowheads="1"/>
          </p:cNvSpPr>
          <p:nvPr/>
        </p:nvSpPr>
        <p:spPr bwMode="auto">
          <a:xfrm>
            <a:off x="5562600" y="1143000"/>
            <a:ext cx="3048000" cy="3054350"/>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Flight Box</a:t>
            </a:r>
          </a:p>
        </p:txBody>
      </p:sp>
      <p:sp>
        <p:nvSpPr>
          <p:cNvPr id="48131" name="AutoShape 3"/>
          <p:cNvSpPr>
            <a:spLocks noChangeArrowheads="1"/>
          </p:cNvSpPr>
          <p:nvPr/>
        </p:nvSpPr>
        <p:spPr bwMode="auto">
          <a:xfrm>
            <a:off x="2209800" y="1136650"/>
            <a:ext cx="3001963" cy="2278063"/>
          </a:xfrm>
          <a:prstGeom prst="roundRect">
            <a:avLst>
              <a:gd name="adj" fmla="val 8773"/>
            </a:avLst>
          </a:prstGeom>
          <a:solidFill>
            <a:srgbClr val="FFF2DB"/>
          </a:solidFill>
          <a:ln w="28575">
            <a:solidFill>
              <a:schemeClr val="tx1"/>
            </a:solidFill>
            <a:prstDash val="dash"/>
            <a:round/>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“Test Interface Controller” Sim</a:t>
            </a:r>
          </a:p>
        </p:txBody>
      </p:sp>
      <p:sp>
        <p:nvSpPr>
          <p:cNvPr id="48132" name="Rectangle 4"/>
          <p:cNvSpPr>
            <a:spLocks noGrp="1" noChangeArrowheads="1"/>
          </p:cNvSpPr>
          <p:nvPr>
            <p:ph type="title" idx="4294967295"/>
          </p:nvPr>
        </p:nvSpPr>
        <p:spPr>
          <a:xfrm>
            <a:off x="2952542" y="4202113"/>
            <a:ext cx="4518442" cy="685800"/>
          </a:xfrm>
        </p:spPr>
        <p:txBody>
          <a:bodyPr/>
          <a:lstStyle/>
          <a:p>
            <a:r>
              <a:rPr lang="en-US" altLang="en-US" sz="1600" dirty="0" smtClean="0">
                <a:ea typeface="ＭＳ Ｐゴシック" pitchFamily="34" charset="-128"/>
              </a:rPr>
              <a:t>LADEE PHIL </a:t>
            </a:r>
            <a:r>
              <a:rPr lang="en-US" altLang="en-US" sz="1600" dirty="0" err="1" smtClean="0">
                <a:ea typeface="ＭＳ Ｐゴシック" pitchFamily="34" charset="-128"/>
              </a:rPr>
              <a:t>Mix’n’Match</a:t>
            </a:r>
            <a:r>
              <a:rPr lang="en-US" altLang="en-US" sz="1600" dirty="0" smtClean="0">
                <a:ea typeface="ＭＳ Ｐゴシック" pitchFamily="34" charset="-128"/>
              </a:rPr>
              <a:t> Example:</a:t>
            </a:r>
          </a:p>
        </p:txBody>
      </p:sp>
      <p:sp>
        <p:nvSpPr>
          <p:cNvPr id="48133" name="Rectangle 5"/>
          <p:cNvSpPr>
            <a:spLocks noChangeArrowheads="1"/>
          </p:cNvSpPr>
          <p:nvPr/>
        </p:nvSpPr>
        <p:spPr bwMode="auto">
          <a:xfrm>
            <a:off x="533400" y="3803650"/>
            <a:ext cx="1295400" cy="841375"/>
          </a:xfrm>
          <a:prstGeom prst="rect">
            <a:avLst/>
          </a:prstGeom>
          <a:solidFill>
            <a:srgbClr val="A9FF9C"/>
          </a:solidFill>
          <a:ln w="12700">
            <a:solidFill>
              <a:schemeClr val="tx1"/>
            </a:solidFill>
            <a:miter lim="800000"/>
            <a:headEnd type="none" w="sm" len="sm"/>
            <a:tailEnd type="none" w="sm" len="sm"/>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 and</a:t>
            </a:r>
          </a:p>
          <a:p>
            <a:pPr algn="ctr"/>
            <a:r>
              <a:rPr lang="en-US" altLang="en-US" sz="1000"/>
              <a:t>Telemetry Software</a:t>
            </a:r>
          </a:p>
          <a:p>
            <a:pPr algn="ctr"/>
            <a:r>
              <a:rPr lang="en-US" altLang="en-US" sz="1000"/>
              <a:t>(ITOS)</a:t>
            </a:r>
          </a:p>
        </p:txBody>
      </p:sp>
      <p:sp>
        <p:nvSpPr>
          <p:cNvPr id="48134" name="Rectangle 6"/>
          <p:cNvSpPr>
            <a:spLocks noChangeArrowheads="1"/>
          </p:cNvSpPr>
          <p:nvPr/>
        </p:nvSpPr>
        <p:spPr bwMode="auto">
          <a:xfrm>
            <a:off x="457200" y="3498850"/>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Commands and Telemetry</a:t>
            </a:r>
          </a:p>
        </p:txBody>
      </p:sp>
      <p:sp>
        <p:nvSpPr>
          <p:cNvPr id="48135" name="Rectangle 7"/>
          <p:cNvSpPr>
            <a:spLocks noChangeArrowheads="1"/>
          </p:cNvSpPr>
          <p:nvPr/>
        </p:nvSpPr>
        <p:spPr bwMode="auto">
          <a:xfrm>
            <a:off x="2438400" y="1751013"/>
            <a:ext cx="990600" cy="990600"/>
          </a:xfrm>
          <a:prstGeom prst="rect">
            <a:avLst/>
          </a:prstGeom>
          <a:solidFill>
            <a:schemeClr val="bg1"/>
          </a:solidFill>
          <a:ln w="9525">
            <a:solidFill>
              <a:schemeClr val="tx1"/>
            </a:solidFill>
            <a:miter lim="800000"/>
            <a:headEnd/>
            <a:tailEnd/>
          </a:ln>
        </p:spPr>
        <p:txBody>
          <a:bodyPr wrap="none"/>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Spacecraft</a:t>
            </a:r>
          </a:p>
          <a:p>
            <a:pPr algn="ctr"/>
            <a:r>
              <a:rPr lang="en-US" altLang="en-US" sz="1000"/>
              <a:t>Model</a:t>
            </a:r>
            <a:endParaRPr lang="en-US" altLang="en-US" sz="1000" i="1">
              <a:latin typeface="Times New Roman" pitchFamily="18" charset="0"/>
            </a:endParaRPr>
          </a:p>
        </p:txBody>
      </p:sp>
      <p:grpSp>
        <p:nvGrpSpPr>
          <p:cNvPr id="48136" name="Group 8"/>
          <p:cNvGrpSpPr>
            <a:grpSpLocks/>
          </p:cNvGrpSpPr>
          <p:nvPr/>
        </p:nvGrpSpPr>
        <p:grpSpPr bwMode="auto">
          <a:xfrm>
            <a:off x="2514600" y="2127250"/>
            <a:ext cx="723900" cy="407988"/>
            <a:chOff x="2841" y="2344"/>
            <a:chExt cx="552" cy="305"/>
          </a:xfrm>
        </p:grpSpPr>
        <p:sp>
          <p:nvSpPr>
            <p:cNvPr id="48167" name="AutoShape 9"/>
            <p:cNvSpPr>
              <a:spLocks noChangeArrowheads="1"/>
            </p:cNvSpPr>
            <p:nvPr/>
          </p:nvSpPr>
          <p:spPr bwMode="auto">
            <a:xfrm>
              <a:off x="3038" y="2344"/>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Dyn</a:t>
              </a:r>
            </a:p>
          </p:txBody>
        </p:sp>
        <p:sp>
          <p:nvSpPr>
            <p:cNvPr id="48168" name="AutoShape 10"/>
            <p:cNvSpPr>
              <a:spLocks noChangeArrowheads="1"/>
            </p:cNvSpPr>
            <p:nvPr/>
          </p:nvSpPr>
          <p:spPr bwMode="auto">
            <a:xfrm>
              <a:off x="2841"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Eff</a:t>
              </a:r>
            </a:p>
          </p:txBody>
        </p:sp>
        <p:sp>
          <p:nvSpPr>
            <p:cNvPr id="48169" name="AutoShape 11"/>
            <p:cNvSpPr>
              <a:spLocks noChangeArrowheads="1"/>
            </p:cNvSpPr>
            <p:nvPr/>
          </p:nvSpPr>
          <p:spPr bwMode="auto">
            <a:xfrm>
              <a:off x="3196" y="2521"/>
              <a:ext cx="197" cy="128"/>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800"/>
                <a:t>Sens</a:t>
              </a:r>
            </a:p>
          </p:txBody>
        </p:sp>
        <p:cxnSp>
          <p:nvCxnSpPr>
            <p:cNvPr id="48170" name="AutoShape 12"/>
            <p:cNvCxnSpPr>
              <a:cxnSpLocks noChangeShapeType="1"/>
              <a:stCxn id="48167" idx="3"/>
              <a:endCxn id="48169" idx="0"/>
            </p:cNvCxnSpPr>
            <p:nvPr/>
          </p:nvCxnSpPr>
          <p:spPr bwMode="auto">
            <a:xfrm>
              <a:off x="3235" y="2408"/>
              <a:ext cx="60" cy="113"/>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cxnSp>
          <p:nvCxnSpPr>
            <p:cNvPr id="48171" name="AutoShape 13"/>
            <p:cNvCxnSpPr>
              <a:cxnSpLocks noChangeShapeType="1"/>
              <a:stCxn id="48168" idx="0"/>
              <a:endCxn id="48167" idx="1"/>
            </p:cNvCxnSpPr>
            <p:nvPr/>
          </p:nvCxnSpPr>
          <p:spPr bwMode="auto">
            <a:xfrm rot="-5400000">
              <a:off x="2932" y="2416"/>
              <a:ext cx="113" cy="98"/>
            </a:xfrm>
            <a:prstGeom prst="bentConnector2">
              <a:avLst/>
            </a:prstGeom>
            <a:noFill/>
            <a:ln w="9525">
              <a:solidFill>
                <a:schemeClr val="tx1"/>
              </a:solidFill>
              <a:miter lim="800000"/>
              <a:headEnd/>
              <a:tailEnd type="triangle" w="sm" len="med"/>
            </a:ln>
            <a:extLst>
              <a:ext uri="{909E8E84-426E-40DD-AFC4-6F175D3DCCD1}">
                <a14:hiddenFill xmlns:a14="http://schemas.microsoft.com/office/drawing/2010/main">
                  <a:noFill/>
                </a14:hiddenFill>
              </a:ext>
            </a:extLst>
          </p:spPr>
        </p:cxnSp>
      </p:grpSp>
      <p:sp>
        <p:nvSpPr>
          <p:cNvPr id="48137" name="Rectangle 14"/>
          <p:cNvSpPr>
            <a:spLocks noChangeArrowheads="1"/>
          </p:cNvSpPr>
          <p:nvPr/>
        </p:nvSpPr>
        <p:spPr bwMode="auto">
          <a:xfrm>
            <a:off x="2057400" y="3956050"/>
            <a:ext cx="849313" cy="588963"/>
          </a:xfrm>
          <a:prstGeom prst="rect">
            <a:avLst/>
          </a:prstGeom>
          <a:solidFill>
            <a:srgbClr val="A9FF9C"/>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Local</a:t>
            </a:r>
          </a:p>
          <a:p>
            <a:pPr algn="ctr" eaLnBrk="1" hangingPunct="1"/>
            <a:r>
              <a:rPr lang="en-US" altLang="en-US" sz="1200"/>
              <a:t>Telem</a:t>
            </a:r>
          </a:p>
          <a:p>
            <a:pPr algn="ctr" eaLnBrk="1" hangingPunct="1"/>
            <a:r>
              <a:rPr lang="en-US" altLang="en-US" sz="1200"/>
              <a:t>Server</a:t>
            </a:r>
          </a:p>
        </p:txBody>
      </p:sp>
      <p:cxnSp>
        <p:nvCxnSpPr>
          <p:cNvPr id="48138" name="AutoShape 15"/>
          <p:cNvCxnSpPr>
            <a:cxnSpLocks noChangeShapeType="1"/>
            <a:stCxn id="48133" idx="3"/>
            <a:endCxn id="48137" idx="1"/>
          </p:cNvCxnSpPr>
          <p:nvPr/>
        </p:nvCxnSpPr>
        <p:spPr bwMode="auto">
          <a:xfrm>
            <a:off x="1828800" y="4224338"/>
            <a:ext cx="228600" cy="26987"/>
          </a:xfrm>
          <a:prstGeom prst="bentConnector3">
            <a:avLst>
              <a:gd name="adj1" fmla="val 50000"/>
            </a:avLst>
          </a:prstGeom>
          <a:noFill/>
          <a:ln w="12700">
            <a:solidFill>
              <a:srgbClr val="02417E"/>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48139" name="AutoShape 16"/>
          <p:cNvSpPr>
            <a:spLocks noChangeArrowheads="1"/>
          </p:cNvSpPr>
          <p:nvPr/>
        </p:nvSpPr>
        <p:spPr bwMode="auto">
          <a:xfrm>
            <a:off x="762000" y="1365250"/>
            <a:ext cx="849313" cy="1009650"/>
          </a:xfrm>
          <a:prstGeom prst="can">
            <a:avLst>
              <a:gd name="adj" fmla="val 29720"/>
            </a:avLst>
          </a:prstGeom>
          <a:solidFill>
            <a:schemeClr val="folHlink"/>
          </a:solidFill>
          <a:ln w="9525">
            <a:solidFill>
              <a:schemeClr val="tx1"/>
            </a:solidFill>
            <a:round/>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200"/>
              <a:t>Common</a:t>
            </a:r>
          </a:p>
          <a:p>
            <a:pPr algn="ctr" eaLnBrk="1" hangingPunct="1"/>
            <a:r>
              <a:rPr lang="en-US" altLang="en-US" sz="1200"/>
              <a:t>Model</a:t>
            </a:r>
          </a:p>
          <a:p>
            <a:pPr algn="ctr" eaLnBrk="1" hangingPunct="1"/>
            <a:r>
              <a:rPr lang="en-US" altLang="en-US" sz="1200"/>
              <a:t>Library</a:t>
            </a:r>
          </a:p>
        </p:txBody>
      </p:sp>
      <p:cxnSp>
        <p:nvCxnSpPr>
          <p:cNvPr id="48140" name="AutoShape 17"/>
          <p:cNvCxnSpPr>
            <a:cxnSpLocks noChangeShapeType="1"/>
            <a:stCxn id="48139" idx="4"/>
            <a:endCxn id="48161" idx="2"/>
          </p:cNvCxnSpPr>
          <p:nvPr/>
        </p:nvCxnSpPr>
        <p:spPr bwMode="auto">
          <a:xfrm>
            <a:off x="1611313" y="1870075"/>
            <a:ext cx="827087" cy="66675"/>
          </a:xfrm>
          <a:prstGeom prst="curvedConnector3">
            <a:avLst>
              <a:gd name="adj1" fmla="val 49903"/>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8141" name="Rectangle 18"/>
          <p:cNvSpPr>
            <a:spLocks noChangeArrowheads="1"/>
          </p:cNvSpPr>
          <p:nvPr/>
        </p:nvSpPr>
        <p:spPr bwMode="auto">
          <a:xfrm>
            <a:off x="2438400" y="2741613"/>
            <a:ext cx="2463800" cy="247650"/>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cPCI Backplane</a:t>
            </a:r>
          </a:p>
        </p:txBody>
      </p:sp>
      <p:sp>
        <p:nvSpPr>
          <p:cNvPr id="48142" name="Text Box 19"/>
          <p:cNvSpPr txBox="1">
            <a:spLocks noChangeArrowheads="1"/>
          </p:cNvSpPr>
          <p:nvPr/>
        </p:nvSpPr>
        <p:spPr bwMode="auto">
          <a:xfrm>
            <a:off x="3244850" y="3100388"/>
            <a:ext cx="9540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r>
              <a:rPr lang="en-US" altLang="en-US" sz="1000"/>
              <a:t>cPCI Chassis</a:t>
            </a:r>
          </a:p>
        </p:txBody>
      </p:sp>
      <p:sp>
        <p:nvSpPr>
          <p:cNvPr id="48143" name="Line 20"/>
          <p:cNvSpPr>
            <a:spLocks noChangeShapeType="1"/>
          </p:cNvSpPr>
          <p:nvPr/>
        </p:nvSpPr>
        <p:spPr bwMode="auto">
          <a:xfrm>
            <a:off x="2667000" y="2508250"/>
            <a:ext cx="0" cy="228600"/>
          </a:xfrm>
          <a:prstGeom prst="line">
            <a:avLst/>
          </a:prstGeom>
          <a:noFill/>
          <a:ln w="9525">
            <a:solidFill>
              <a:schemeClr val="tx1"/>
            </a:solidFill>
            <a:round/>
            <a:headEnd type="triangle" w="sm"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4" name="Line 21"/>
          <p:cNvSpPr>
            <a:spLocks noChangeShapeType="1"/>
          </p:cNvSpPr>
          <p:nvPr/>
        </p:nvSpPr>
        <p:spPr bwMode="auto">
          <a:xfrm>
            <a:off x="3124200" y="2508250"/>
            <a:ext cx="0" cy="228600"/>
          </a:xfrm>
          <a:prstGeom prst="line">
            <a:avLst/>
          </a:prstGeom>
          <a:noFill/>
          <a:ln w="9525">
            <a:solidFill>
              <a:schemeClr val="tx1"/>
            </a:solidFill>
            <a:round/>
            <a:headEnd type="none" w="sm" len="med"/>
            <a:tailEnd type="triangle" w="sm" len="med"/>
          </a:ln>
          <a:extLst>
            <a:ext uri="{909E8E84-426E-40DD-AFC4-6F175D3DCCD1}">
              <a14:hiddenFill xmlns:a14="http://schemas.microsoft.com/office/drawing/2010/main">
                <a:noFill/>
              </a14:hiddenFill>
            </a:ext>
          </a:extLst>
        </p:spPr>
        <p:txBody>
          <a:bodyPr wrap="none" anchor="ctr"/>
          <a:lstStyle/>
          <a:p>
            <a:endParaRPr lang="en-US"/>
          </a:p>
        </p:txBody>
      </p:sp>
      <p:cxnSp>
        <p:nvCxnSpPr>
          <p:cNvPr id="48145" name="AutoShape 22"/>
          <p:cNvCxnSpPr>
            <a:cxnSpLocks noChangeShapeType="1"/>
            <a:stCxn id="48164" idx="1"/>
            <a:endCxn id="48137" idx="3"/>
          </p:cNvCxnSpPr>
          <p:nvPr/>
        </p:nvCxnSpPr>
        <p:spPr bwMode="auto">
          <a:xfrm rot="10800000" flipV="1">
            <a:off x="2906713" y="3314700"/>
            <a:ext cx="2732087" cy="936625"/>
          </a:xfrm>
          <a:prstGeom prst="bentConnector3">
            <a:avLst>
              <a:gd name="adj1" fmla="val 50000"/>
            </a:avLst>
          </a:prstGeom>
          <a:noFill/>
          <a:ln w="127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48146" name="Text Box 23"/>
          <p:cNvSpPr txBox="1">
            <a:spLocks noChangeArrowheads="1"/>
          </p:cNvSpPr>
          <p:nvPr/>
        </p:nvSpPr>
        <p:spPr bwMode="auto">
          <a:xfrm>
            <a:off x="2625725" y="1441450"/>
            <a:ext cx="698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a:t>Sim</a:t>
            </a:r>
          </a:p>
          <a:p>
            <a:pPr algn="ctr" eaLnBrk="1" hangingPunct="1"/>
            <a:r>
              <a:rPr lang="en-US" altLang="en-US"/>
              <a:t>Processor</a:t>
            </a:r>
          </a:p>
        </p:txBody>
      </p:sp>
      <p:sp>
        <p:nvSpPr>
          <p:cNvPr id="48147" name="Text Box 24"/>
          <p:cNvSpPr txBox="1">
            <a:spLocks noChangeArrowheads="1"/>
          </p:cNvSpPr>
          <p:nvPr/>
        </p:nvSpPr>
        <p:spPr bwMode="auto">
          <a:xfrm>
            <a:off x="6172200" y="3733800"/>
            <a:ext cx="946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r>
              <a:rPr lang="en-US" altLang="en-US" sz="1000"/>
              <a:t>cPCI Chassis</a:t>
            </a:r>
          </a:p>
        </p:txBody>
      </p:sp>
      <p:sp>
        <p:nvSpPr>
          <p:cNvPr id="48148" name="Rectangle 26"/>
          <p:cNvSpPr>
            <a:spLocks noChangeArrowheads="1"/>
          </p:cNvSpPr>
          <p:nvPr/>
        </p:nvSpPr>
        <p:spPr bwMode="auto">
          <a:xfrm>
            <a:off x="5638800" y="2355850"/>
            <a:ext cx="1009650" cy="609600"/>
          </a:xfrm>
          <a:prstGeom prst="rect">
            <a:avLst/>
          </a:prstGeom>
          <a:solidFill>
            <a:schemeClr val="bg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a:r>
              <a:rPr lang="en-US" altLang="en-US" sz="1000"/>
              <a:t>Flight</a:t>
            </a:r>
          </a:p>
          <a:p>
            <a:pPr algn="ctr"/>
            <a:r>
              <a:rPr lang="en-US" altLang="en-US" sz="1000"/>
              <a:t>Software</a:t>
            </a:r>
          </a:p>
          <a:p>
            <a:pPr algn="ctr"/>
            <a:endParaRPr lang="en-US" altLang="en-US" sz="1000"/>
          </a:p>
        </p:txBody>
      </p:sp>
      <p:sp>
        <p:nvSpPr>
          <p:cNvPr id="48149" name="Rectangle 27"/>
          <p:cNvSpPr>
            <a:spLocks noChangeArrowheads="1"/>
          </p:cNvSpPr>
          <p:nvPr/>
        </p:nvSpPr>
        <p:spPr bwMode="auto">
          <a:xfrm>
            <a:off x="6086475" y="2768600"/>
            <a:ext cx="560388" cy="193675"/>
          </a:xfrm>
          <a:prstGeom prst="rect">
            <a:avLst/>
          </a:prstGeom>
          <a:solidFill>
            <a:schemeClr val="accent1"/>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C&amp;DH</a:t>
            </a:r>
          </a:p>
        </p:txBody>
      </p:sp>
      <p:sp>
        <p:nvSpPr>
          <p:cNvPr id="48150" name="Rectangle 28"/>
          <p:cNvSpPr>
            <a:spLocks noChangeArrowheads="1"/>
          </p:cNvSpPr>
          <p:nvPr/>
        </p:nvSpPr>
        <p:spPr bwMode="auto">
          <a:xfrm>
            <a:off x="5638800" y="296545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AMOAB</a:t>
            </a:r>
          </a:p>
        </p:txBody>
      </p:sp>
      <p:sp>
        <p:nvSpPr>
          <p:cNvPr id="48151" name="Rectangle 29"/>
          <p:cNvSpPr>
            <a:spLocks noChangeArrowheads="1"/>
          </p:cNvSpPr>
          <p:nvPr/>
        </p:nvSpPr>
        <p:spPr bwMode="auto">
          <a:xfrm>
            <a:off x="3886200" y="18288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Analog Out</a:t>
            </a:r>
          </a:p>
        </p:txBody>
      </p:sp>
      <p:sp>
        <p:nvSpPr>
          <p:cNvPr id="48152" name="Rectangle 30"/>
          <p:cNvSpPr>
            <a:spLocks noChangeArrowheads="1"/>
          </p:cNvSpPr>
          <p:nvPr/>
        </p:nvSpPr>
        <p:spPr bwMode="auto">
          <a:xfrm>
            <a:off x="3886200" y="20574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Analog In</a:t>
            </a:r>
          </a:p>
        </p:txBody>
      </p:sp>
      <p:sp>
        <p:nvSpPr>
          <p:cNvPr id="48153" name="Rectangle 31"/>
          <p:cNvSpPr>
            <a:spLocks noChangeArrowheads="1"/>
          </p:cNvSpPr>
          <p:nvPr/>
        </p:nvSpPr>
        <p:spPr bwMode="auto">
          <a:xfrm>
            <a:off x="3886200" y="22860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Digital I/O</a:t>
            </a:r>
          </a:p>
        </p:txBody>
      </p:sp>
      <p:sp>
        <p:nvSpPr>
          <p:cNvPr id="48154" name="Rectangle 32"/>
          <p:cNvSpPr>
            <a:spLocks noChangeArrowheads="1"/>
          </p:cNvSpPr>
          <p:nvPr/>
        </p:nvSpPr>
        <p:spPr bwMode="auto">
          <a:xfrm>
            <a:off x="3886200" y="25146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RS422</a:t>
            </a:r>
          </a:p>
        </p:txBody>
      </p:sp>
      <p:cxnSp>
        <p:nvCxnSpPr>
          <p:cNvPr id="48155" name="AutoShape 33"/>
          <p:cNvCxnSpPr>
            <a:cxnSpLocks noChangeShapeType="1"/>
            <a:stCxn id="48135" idx="1"/>
            <a:endCxn id="48137" idx="0"/>
          </p:cNvCxnSpPr>
          <p:nvPr/>
        </p:nvCxnSpPr>
        <p:spPr bwMode="auto">
          <a:xfrm rot="10800000" flipH="1" flipV="1">
            <a:off x="2438400" y="2246313"/>
            <a:ext cx="44450" cy="1709737"/>
          </a:xfrm>
          <a:prstGeom prst="bentConnector4">
            <a:avLst>
              <a:gd name="adj1" fmla="val -1235718"/>
              <a:gd name="adj2" fmla="val 64532"/>
            </a:avLst>
          </a:prstGeom>
          <a:noFill/>
          <a:ln w="12700">
            <a:solidFill>
              <a:srgbClr val="02417E"/>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48156" name="AutoShape 39"/>
          <p:cNvCxnSpPr>
            <a:cxnSpLocks noChangeShapeType="1"/>
            <a:stCxn id="48164" idx="1"/>
            <a:endCxn id="48154" idx="3"/>
          </p:cNvCxnSpPr>
          <p:nvPr/>
        </p:nvCxnSpPr>
        <p:spPr bwMode="auto">
          <a:xfrm flipH="1" flipV="1">
            <a:off x="4895850" y="2628900"/>
            <a:ext cx="742950" cy="6858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48157" name="AutoShape 40"/>
          <p:cNvCxnSpPr>
            <a:cxnSpLocks noChangeShapeType="1"/>
            <a:stCxn id="48153" idx="3"/>
            <a:endCxn id="48164" idx="1"/>
          </p:cNvCxnSpPr>
          <p:nvPr/>
        </p:nvCxnSpPr>
        <p:spPr bwMode="auto">
          <a:xfrm>
            <a:off x="4895850" y="2400300"/>
            <a:ext cx="742950" cy="91440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8158" name="AutoShape 41"/>
          <p:cNvCxnSpPr>
            <a:cxnSpLocks noChangeShapeType="1"/>
            <a:stCxn id="48152" idx="3"/>
            <a:endCxn id="48150" idx="1"/>
          </p:cNvCxnSpPr>
          <p:nvPr/>
        </p:nvCxnSpPr>
        <p:spPr bwMode="auto">
          <a:xfrm>
            <a:off x="4895850" y="2171700"/>
            <a:ext cx="742950" cy="9080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8159" name="AutoShape 42"/>
          <p:cNvCxnSpPr>
            <a:cxnSpLocks noChangeShapeType="1"/>
            <a:stCxn id="48151" idx="3"/>
            <a:endCxn id="48150" idx="1"/>
          </p:cNvCxnSpPr>
          <p:nvPr/>
        </p:nvCxnSpPr>
        <p:spPr bwMode="auto">
          <a:xfrm>
            <a:off x="4895850" y="1943100"/>
            <a:ext cx="742950" cy="1136650"/>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cxnSp>
        <p:nvCxnSpPr>
          <p:cNvPr id="48160" name="AutoShape 43"/>
          <p:cNvCxnSpPr>
            <a:cxnSpLocks noChangeShapeType="1"/>
            <a:stCxn id="48165" idx="1"/>
            <a:endCxn id="48146" idx="2"/>
          </p:cNvCxnSpPr>
          <p:nvPr/>
        </p:nvCxnSpPr>
        <p:spPr bwMode="auto">
          <a:xfrm rot="10800000" flipV="1">
            <a:off x="2974975" y="1627188"/>
            <a:ext cx="2579688" cy="179387"/>
          </a:xfrm>
          <a:prstGeom prst="bentConnector4">
            <a:avLst>
              <a:gd name="adj1" fmla="val 43231"/>
              <a:gd name="adj2" fmla="val -9227"/>
            </a:avLst>
          </a:prstGeom>
          <a:noFill/>
          <a:ln w="9525">
            <a:solidFill>
              <a:schemeClr val="tx1"/>
            </a:solidFill>
            <a:miter lim="800000"/>
            <a:headEnd type="triangle" w="sm" len="lg"/>
            <a:tailEnd type="triangle" w="sm" len="lg"/>
          </a:ln>
          <a:extLst>
            <a:ext uri="{909E8E84-426E-40DD-AFC4-6F175D3DCCD1}">
              <a14:hiddenFill xmlns:a14="http://schemas.microsoft.com/office/drawing/2010/main">
                <a:noFill/>
              </a14:hiddenFill>
            </a:ext>
          </a:extLst>
        </p:spPr>
      </p:cxnSp>
      <p:sp>
        <p:nvSpPr>
          <p:cNvPr id="48161" name="Oval 45"/>
          <p:cNvSpPr>
            <a:spLocks noChangeArrowheads="1"/>
          </p:cNvSpPr>
          <p:nvPr/>
        </p:nvSpPr>
        <p:spPr bwMode="auto">
          <a:xfrm>
            <a:off x="2438400" y="1898650"/>
            <a:ext cx="76200" cy="76200"/>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endParaRPr lang="en-US" altLang="en-US" sz="2400"/>
          </a:p>
        </p:txBody>
      </p:sp>
      <p:sp>
        <p:nvSpPr>
          <p:cNvPr id="48162" name="Text Box 46"/>
          <p:cNvSpPr txBox="1">
            <a:spLocks noChangeArrowheads="1"/>
          </p:cNvSpPr>
          <p:nvPr/>
        </p:nvSpPr>
        <p:spPr bwMode="auto">
          <a:xfrm>
            <a:off x="1066800" y="4670425"/>
            <a:ext cx="70897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eaLnBrk="1" hangingPunct="1">
              <a:buFontTx/>
              <a:buChar char="•"/>
            </a:pPr>
            <a:r>
              <a:rPr lang="en-US" altLang="en-US" sz="2400">
                <a:latin typeface="Times New Roman" pitchFamily="18" charset="0"/>
              </a:rPr>
              <a:t> </a:t>
            </a:r>
            <a:r>
              <a:rPr lang="en-US" altLang="en-US" sz="2000">
                <a:latin typeface="Times New Roman" pitchFamily="18" charset="0"/>
              </a:rPr>
              <a:t>Initially only DMOAB (RS422) and AMOAB Available</a:t>
            </a:r>
          </a:p>
          <a:p>
            <a:pPr lvl="1" eaLnBrk="1" hangingPunct="1">
              <a:buFontTx/>
              <a:buChar char="•"/>
            </a:pPr>
            <a:r>
              <a:rPr lang="en-US" altLang="en-US" sz="1800">
                <a:latin typeface="Times New Roman" pitchFamily="18" charset="0"/>
              </a:rPr>
              <a:t>No Power Boards in Avionics Box</a:t>
            </a:r>
          </a:p>
          <a:p>
            <a:pPr eaLnBrk="1" hangingPunct="1">
              <a:buFontTx/>
              <a:buChar char="•"/>
            </a:pPr>
            <a:r>
              <a:rPr lang="en-US" altLang="en-US" sz="2000">
                <a:latin typeface="Times New Roman" pitchFamily="18" charset="0"/>
              </a:rPr>
              <a:t>Used Ethernet for other H/W interfaces</a:t>
            </a:r>
          </a:p>
          <a:p>
            <a:pPr eaLnBrk="1" hangingPunct="1">
              <a:buFontTx/>
              <a:buChar char="•"/>
            </a:pPr>
            <a:r>
              <a:rPr lang="en-US" altLang="en-US" sz="2000">
                <a:latin typeface="Times New Roman" pitchFamily="18" charset="0"/>
              </a:rPr>
              <a:t>Re-configured during runtime initialization</a:t>
            </a:r>
          </a:p>
          <a:p>
            <a:pPr lvl="1" eaLnBrk="1" hangingPunct="1">
              <a:buFontTx/>
              <a:buChar char="•"/>
            </a:pPr>
            <a:r>
              <a:rPr lang="en-US" altLang="en-US" sz="2000">
                <a:latin typeface="Times New Roman" pitchFamily="18" charset="0"/>
              </a:rPr>
              <a:t>Drivers for missing H/W replaced with Ethernet Drivers</a:t>
            </a:r>
          </a:p>
          <a:p>
            <a:pPr eaLnBrk="1" hangingPunct="1">
              <a:buFontTx/>
              <a:buChar char="•"/>
            </a:pPr>
            <a:r>
              <a:rPr lang="en-US" altLang="en-US" sz="1800">
                <a:latin typeface="Times New Roman" pitchFamily="18" charset="0"/>
              </a:rPr>
              <a:t> Application Code unchanged</a:t>
            </a:r>
          </a:p>
        </p:txBody>
      </p:sp>
      <p:sp>
        <p:nvSpPr>
          <p:cNvPr id="48163" name="Slide Number Placeholder 46"/>
          <p:cNvSpPr txBox="1">
            <a:spLocks noGrp="1"/>
          </p:cNvSpPr>
          <p:nvPr/>
        </p:nvSpPr>
        <p:spPr bwMode="auto">
          <a:xfrm>
            <a:off x="6553200" y="6477000"/>
            <a:ext cx="1905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r"/>
            <a:fld id="{5CF08287-1366-41B8-A8A5-432F872ACC16}" type="slidenum">
              <a:rPr lang="en-US" altLang="en-US" sz="1400">
                <a:ea typeface="ＭＳ Ｐゴシック" pitchFamily="34" charset="-128"/>
              </a:rPr>
              <a:pPr algn="r"/>
              <a:t>52</a:t>
            </a:fld>
            <a:endParaRPr lang="en-US" altLang="en-US" sz="1400">
              <a:ea typeface="ＭＳ Ｐゴシック" pitchFamily="34" charset="-128"/>
            </a:endParaRPr>
          </a:p>
        </p:txBody>
      </p:sp>
      <p:sp>
        <p:nvSpPr>
          <p:cNvPr id="48164" name="Rectangle 28"/>
          <p:cNvSpPr>
            <a:spLocks noChangeArrowheads="1"/>
          </p:cNvSpPr>
          <p:nvPr/>
        </p:nvSpPr>
        <p:spPr bwMode="auto">
          <a:xfrm>
            <a:off x="5638800" y="3200400"/>
            <a:ext cx="1009650" cy="228600"/>
          </a:xfrm>
          <a:prstGeom prst="rect">
            <a:avLst/>
          </a:prstGeom>
          <a:solidFill>
            <a:srgbClr val="C0E3FF"/>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DMOAB</a:t>
            </a:r>
          </a:p>
        </p:txBody>
      </p:sp>
      <p:sp>
        <p:nvSpPr>
          <p:cNvPr id="48165" name="Rectangle 35"/>
          <p:cNvSpPr>
            <a:spLocks noChangeArrowheads="1"/>
          </p:cNvSpPr>
          <p:nvPr/>
        </p:nvSpPr>
        <p:spPr bwMode="auto">
          <a:xfrm>
            <a:off x="5554663" y="1447800"/>
            <a:ext cx="1692275" cy="358775"/>
          </a:xfrm>
          <a:prstGeom prst="rect">
            <a:avLst/>
          </a:prstGeom>
          <a:solidFill>
            <a:srgbClr val="FFF14E"/>
          </a:solidFill>
          <a:ln w="9525">
            <a:solidFill>
              <a:schemeClr val="tx1"/>
            </a:solidFill>
            <a:miter lim="800000"/>
            <a:headEnd/>
            <a:tailEnd/>
          </a:ln>
        </p:spPr>
        <p:txBody>
          <a:bodyPr wrap="none" anchor="ctr"/>
          <a:lstStyle>
            <a:lvl1pPr eaLnBrk="0" hangingPunct="0">
              <a:defRPr sz="900" b="1">
                <a:solidFill>
                  <a:schemeClr val="tx1"/>
                </a:solidFill>
                <a:latin typeface="Arial" pitchFamily="34" charset="0"/>
                <a:cs typeface="Arial" pitchFamily="34" charset="0"/>
              </a:defRPr>
            </a:lvl1pPr>
            <a:lvl2pPr marL="742950" indent="-285750" eaLnBrk="0" hangingPunct="0">
              <a:defRPr sz="900" b="1">
                <a:solidFill>
                  <a:schemeClr val="tx1"/>
                </a:solidFill>
                <a:latin typeface="Arial" pitchFamily="34" charset="0"/>
                <a:cs typeface="Arial" pitchFamily="34" charset="0"/>
              </a:defRPr>
            </a:lvl2pPr>
            <a:lvl3pPr marL="1143000" indent="-228600" eaLnBrk="0" hangingPunct="0">
              <a:defRPr sz="900" b="1">
                <a:solidFill>
                  <a:schemeClr val="tx1"/>
                </a:solidFill>
                <a:latin typeface="Arial" pitchFamily="34" charset="0"/>
                <a:cs typeface="Arial" pitchFamily="34" charset="0"/>
              </a:defRPr>
            </a:lvl3pPr>
            <a:lvl4pPr marL="1600200" indent="-228600" eaLnBrk="0" hangingPunct="0">
              <a:defRPr sz="900" b="1">
                <a:solidFill>
                  <a:schemeClr val="tx1"/>
                </a:solidFill>
                <a:latin typeface="Arial" pitchFamily="34" charset="0"/>
                <a:cs typeface="Arial" pitchFamily="34" charset="0"/>
              </a:defRPr>
            </a:lvl4pPr>
            <a:lvl5pPr marL="2057400" indent="-228600" eaLnBrk="0" hangingPunct="0">
              <a:defRPr sz="9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00" b="1">
                <a:solidFill>
                  <a:schemeClr val="tx1"/>
                </a:solidFill>
                <a:latin typeface="Arial" pitchFamily="34" charset="0"/>
                <a:cs typeface="Arial" pitchFamily="34" charset="0"/>
              </a:defRPr>
            </a:lvl9pPr>
          </a:lstStyle>
          <a:p>
            <a:pPr algn="ctr" eaLnBrk="1" hangingPunct="1"/>
            <a:r>
              <a:rPr lang="en-US" altLang="en-US" sz="1000"/>
              <a:t>Ethernet  I/F for </a:t>
            </a:r>
          </a:p>
          <a:p>
            <a:pPr algn="ctr" eaLnBrk="1" hangingPunct="1"/>
            <a:r>
              <a:rPr lang="en-US" altLang="en-US" sz="1000"/>
              <a:t>Power Control Signals</a:t>
            </a:r>
          </a:p>
        </p:txBody>
      </p:sp>
      <p:cxnSp>
        <p:nvCxnSpPr>
          <p:cNvPr id="48166" name="AutoShape 42"/>
          <p:cNvCxnSpPr>
            <a:cxnSpLocks noChangeShapeType="1"/>
            <a:stCxn id="48165" idx="2"/>
            <a:endCxn id="48148" idx="0"/>
          </p:cNvCxnSpPr>
          <p:nvPr/>
        </p:nvCxnSpPr>
        <p:spPr bwMode="auto">
          <a:xfrm flipH="1">
            <a:off x="6143625" y="1806575"/>
            <a:ext cx="257175" cy="549275"/>
          </a:xfrm>
          <a:prstGeom prst="straightConnector1">
            <a:avLst/>
          </a:prstGeom>
          <a:noFill/>
          <a:ln w="9525">
            <a:solidFill>
              <a:schemeClr val="tx1"/>
            </a:solidFill>
            <a:round/>
            <a:headEnd type="triangle" w="sm" len="lg"/>
            <a:tailEnd type="triangle" w="sm"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6788338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7772400" cy="609600"/>
          </a:xfrm>
        </p:spPr>
        <p:txBody>
          <a:bodyPr/>
          <a:lstStyle/>
          <a:p>
            <a:pPr algn="ctr"/>
            <a:r>
              <a:rPr lang="en-US" sz="2800" dirty="0" smtClean="0"/>
              <a:t>Flexible Infrastructure with Evolving Layers and Test-Beds meets the Challenge</a:t>
            </a:r>
            <a:endParaRPr lang="en-US" sz="2800" dirty="0"/>
          </a:p>
        </p:txBody>
      </p:sp>
      <p:sp>
        <p:nvSpPr>
          <p:cNvPr id="3" name="Content Placeholder 2"/>
          <p:cNvSpPr>
            <a:spLocks noGrp="1"/>
          </p:cNvSpPr>
          <p:nvPr>
            <p:ph idx="1"/>
          </p:nvPr>
        </p:nvSpPr>
        <p:spPr>
          <a:xfrm>
            <a:off x="685800" y="1828800"/>
            <a:ext cx="7772400" cy="4724400"/>
          </a:xfrm>
        </p:spPr>
        <p:txBody>
          <a:bodyPr>
            <a:normAutofit/>
          </a:bodyPr>
          <a:lstStyle/>
          <a:p>
            <a:pPr>
              <a:buFont typeface="Arial" panose="020B0604020202020204" pitchFamily="34" charset="0"/>
              <a:buChar char="•"/>
            </a:pPr>
            <a:r>
              <a:rPr lang="en-US" dirty="0" smtClean="0"/>
              <a:t>CAST Re-use (Proven Standards and tools)</a:t>
            </a:r>
          </a:p>
          <a:p>
            <a:pPr lvl="1">
              <a:buFont typeface="Arial" panose="020B0604020202020204" pitchFamily="34" charset="0"/>
              <a:buChar char="•"/>
            </a:pPr>
            <a:r>
              <a:rPr lang="en-US" dirty="0" err="1" smtClean="0"/>
              <a:t>Posix</a:t>
            </a:r>
            <a:r>
              <a:rPr lang="en-US" dirty="0" smtClean="0"/>
              <a:t> File I/O, vxWorks, CCSDS Space Packets</a:t>
            </a:r>
          </a:p>
          <a:p>
            <a:pPr lvl="1">
              <a:buFont typeface="Arial" panose="020B0604020202020204" pitchFamily="34" charset="0"/>
              <a:buChar char="•"/>
            </a:pPr>
            <a:r>
              <a:rPr lang="en-US" dirty="0" smtClean="0"/>
              <a:t>SpaceWire, Ethernet, RS422 / SPI</a:t>
            </a:r>
          </a:p>
          <a:p>
            <a:pPr lvl="1">
              <a:buFont typeface="Arial" panose="020B0604020202020204" pitchFamily="34" charset="0"/>
              <a:buChar char="•"/>
            </a:pPr>
            <a:r>
              <a:rPr lang="en-US" dirty="0" err="1"/>
              <a:t>d</a:t>
            </a:r>
            <a:r>
              <a:rPr lang="en-US" dirty="0" err="1" smtClean="0"/>
              <a:t>jango</a:t>
            </a:r>
            <a:r>
              <a:rPr lang="en-US" dirty="0" smtClean="0"/>
              <a:t>/python Database interface-generation Framework</a:t>
            </a:r>
          </a:p>
          <a:p>
            <a:pPr lvl="1">
              <a:buFont typeface="Arial" panose="020B0604020202020204" pitchFamily="34" charset="0"/>
              <a:buChar char="•"/>
            </a:pPr>
            <a:r>
              <a:rPr lang="en-US" dirty="0" smtClean="0"/>
              <a:t>Simulink / Matlab code generation</a:t>
            </a:r>
          </a:p>
          <a:p>
            <a:pPr>
              <a:buFont typeface="Arial" panose="020B0604020202020204" pitchFamily="34" charset="0"/>
              <a:buChar char="•"/>
            </a:pPr>
            <a:r>
              <a:rPr lang="en-US" dirty="0" smtClean="0"/>
              <a:t>“Test Like You Fly”  / “Integrate Early and Often”</a:t>
            </a:r>
          </a:p>
          <a:p>
            <a:pPr lvl="1">
              <a:buFont typeface="Arial" panose="020B0604020202020204" pitchFamily="34" charset="0"/>
              <a:buChar char="•"/>
            </a:pPr>
            <a:r>
              <a:rPr lang="en-US" dirty="0" smtClean="0"/>
              <a:t>Flight Ground Software and Database used as GSE for early Device Integration</a:t>
            </a:r>
          </a:p>
          <a:p>
            <a:pPr lvl="2">
              <a:buFont typeface="Arial" panose="020B0604020202020204" pitchFamily="34" charset="0"/>
              <a:buChar char="•"/>
            </a:pPr>
            <a:r>
              <a:rPr lang="en-US" dirty="0" smtClean="0"/>
              <a:t>Minimize redundant tlm/cmd work (via SCIMI)</a:t>
            </a:r>
          </a:p>
          <a:p>
            <a:pPr lvl="1">
              <a:buFont typeface="Arial" panose="020B0604020202020204" pitchFamily="34" charset="0"/>
              <a:buChar char="•"/>
            </a:pPr>
            <a:r>
              <a:rPr lang="en-US" dirty="0" smtClean="0"/>
              <a:t>Common Code used in all Closed-Loop Test Infrastructure</a:t>
            </a:r>
          </a:p>
          <a:p>
            <a:pPr lvl="2">
              <a:buFont typeface="Arial" panose="020B0604020202020204" pitchFamily="34" charset="0"/>
              <a:buChar char="•"/>
            </a:pPr>
            <a:r>
              <a:rPr lang="en-US" dirty="0" smtClean="0"/>
              <a:t>Evolving Fidelity: WSIM, PIL, HIL</a:t>
            </a:r>
          </a:p>
          <a:p>
            <a:pPr>
              <a:buFont typeface="Arial" panose="020B0604020202020204" pitchFamily="34" charset="0"/>
              <a:buChar char="•"/>
            </a:pPr>
            <a:r>
              <a:rPr lang="en-US" dirty="0"/>
              <a:t>Efficient Layering</a:t>
            </a:r>
          </a:p>
          <a:p>
            <a:pPr lvl="1">
              <a:buFont typeface="Arial" panose="020B0604020202020204" pitchFamily="34" charset="0"/>
              <a:buChar char="•"/>
            </a:pPr>
            <a:r>
              <a:rPr lang="en-US" dirty="0"/>
              <a:t>Device Virtualization – HWIO Apps</a:t>
            </a:r>
          </a:p>
          <a:p>
            <a:pPr lvl="2">
              <a:buFont typeface="Arial" panose="020B0604020202020204" pitchFamily="34" charset="0"/>
              <a:buChar char="•"/>
            </a:pPr>
            <a:r>
              <a:rPr lang="en-US" dirty="0" err="1"/>
              <a:t>Posix</a:t>
            </a:r>
            <a:r>
              <a:rPr lang="en-US" dirty="0"/>
              <a:t> File I/O</a:t>
            </a:r>
          </a:p>
          <a:p>
            <a:pPr lvl="1">
              <a:buFont typeface="Arial" panose="020B0604020202020204" pitchFamily="34" charset="0"/>
              <a:buChar char="•"/>
            </a:pPr>
            <a:r>
              <a:rPr lang="en-US" dirty="0"/>
              <a:t>Loosely Coupled FSW Components</a:t>
            </a:r>
          </a:p>
          <a:p>
            <a:pPr lvl="2">
              <a:buFont typeface="Arial" panose="020B0604020202020204" pitchFamily="34" charset="0"/>
              <a:buChar char="•"/>
            </a:pPr>
            <a:r>
              <a:rPr lang="en-US" dirty="0"/>
              <a:t>cFE / CFS</a:t>
            </a:r>
          </a:p>
          <a:p>
            <a:pPr lvl="2">
              <a:buFont typeface="Arial" panose="020B0604020202020204" pitchFamily="34" charset="0"/>
              <a:buChar char="•"/>
            </a:pPr>
            <a:r>
              <a:rPr lang="en-US" dirty="0"/>
              <a:t>Publish / Subscribe</a:t>
            </a:r>
          </a:p>
          <a:p>
            <a:pPr lvl="1">
              <a:buFont typeface="Arial" panose="020B0604020202020204" pitchFamily="34" charset="0"/>
              <a:buChar char="•"/>
            </a:pPr>
            <a:r>
              <a:rPr lang="en-US" dirty="0"/>
              <a:t>Virtual </a:t>
            </a:r>
            <a:r>
              <a:rPr lang="en-US" dirty="0" smtClean="0"/>
              <a:t>Processors</a:t>
            </a:r>
            <a:endParaRPr lang="en-US" dirty="0"/>
          </a:p>
        </p:txBody>
      </p:sp>
    </p:spTree>
    <p:extLst>
      <p:ext uri="{BB962C8B-B14F-4D97-AF65-F5344CB8AC3E}">
        <p14:creationId xmlns:p14="http://schemas.microsoft.com/office/powerpoint/2010/main" val="2828879290"/>
      </p:ext>
    </p:extLst>
  </p:cSld>
  <p:clrMapOvr>
    <a:masterClrMapping/>
  </p:clrMapOvr>
</p:sld>
</file>

<file path=ppt/theme/theme1.xml><?xml version="1.0" encoding="utf-8"?>
<a:theme xmlns:a="http://schemas.openxmlformats.org/drawingml/2006/main" name="RPMA1.pp">
  <a:themeElements>
    <a:clrScheme name="RPMA1.p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RPMA1.pp">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RPMA1.p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RPMA1.p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RPMA1.p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RPMA1.p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PMA1.p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RPMA1.p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RPMA1.p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49267</TotalTime>
  <Words>5651</Words>
  <Application>Microsoft Office PowerPoint</Application>
  <PresentationFormat>On-screen Show (4:3)</PresentationFormat>
  <Paragraphs>1215</Paragraphs>
  <Slides>53</Slides>
  <Notes>53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RPMA1.pp</vt:lpstr>
      <vt:lpstr>PowerPoint Presentation</vt:lpstr>
      <vt:lpstr>Outline</vt:lpstr>
      <vt:lpstr>BioSentinel FSW Overview</vt:lpstr>
      <vt:lpstr>PowerPoint Presentation</vt:lpstr>
      <vt:lpstr>Requirements derived and BioSentinel FSW Components Allocated</vt:lpstr>
      <vt:lpstr>BioSentinel H/W Device Availability Challenge</vt:lpstr>
      <vt:lpstr>H/W and Processor FPGA Virtualization (on Non-Rad-Hard consumer targets)</vt:lpstr>
      <vt:lpstr>NASA Ames Flexible FSW Infrastructure for Evolving Development</vt:lpstr>
      <vt:lpstr>LADEE (Lunar Atmosphere and Dust Environment Explorer) Award Winning Effort</vt:lpstr>
      <vt:lpstr>Common Avionics and Software Technologies (CAST) Lab</vt:lpstr>
      <vt:lpstr>PowerPoint Presentation</vt:lpstr>
      <vt:lpstr>Recurring CAST Themes </vt:lpstr>
      <vt:lpstr>CAST Simulation Testbed Infrastructure with Evolving Levels of  Fidelity</vt:lpstr>
      <vt:lpstr>System Configuration Information &amp; Mission Interfaces (SCIMI) Database (AKA: Cmd &amp; Tlm Data Dictionary)</vt:lpstr>
      <vt:lpstr>Model Based Development Approach</vt:lpstr>
      <vt:lpstr>cFS Elements for Real-Time  FSW and/or SIM Execution</vt:lpstr>
      <vt:lpstr>PowerPoint Presentation</vt:lpstr>
      <vt:lpstr>Simulink Interface Layer</vt:lpstr>
      <vt:lpstr>BioSentinel “Loosely-Coupled” S/C FSW Architecture ; Independent Apps </vt:lpstr>
      <vt:lpstr>HWIO Apps in BioSentinel FSW Architecture</vt:lpstr>
      <vt:lpstr>FSW Device Abstraction/Virtualization</vt:lpstr>
      <vt:lpstr>General POSIX File I/O Layering</vt:lpstr>
      <vt:lpstr>Posix I/O Layer Advantages for FSW and Sim</vt:lpstr>
      <vt:lpstr>Iris Transponder I/F FSW Evolution</vt:lpstr>
      <vt:lpstr>Iris Transponder Ethernet PIL I/F</vt:lpstr>
      <vt:lpstr>RS422 Tlm/Cmd I&amp;T Configuration</vt:lpstr>
      <vt:lpstr>Iris Transponder SPI I/F to Emulated Iris H/W</vt:lpstr>
      <vt:lpstr>Iris Transponder Flight Interface</vt:lpstr>
      <vt:lpstr>C&amp;DH Interface eXtension Card (IXC) Spacewire-to-Serial FSW Evolution</vt:lpstr>
      <vt:lpstr>Emulated SpaceWire I/F for PIL Testing</vt:lpstr>
      <vt:lpstr>Device I/F testing without SpaceWire </vt:lpstr>
      <vt:lpstr>BioS SpaceWire I/F with Sim for H/W-In-the-Loop (HIL) Testing</vt:lpstr>
      <vt:lpstr>BioS SpaceWire I/F Flight Configuration </vt:lpstr>
      <vt:lpstr>Conclusion</vt:lpstr>
      <vt:lpstr>Questions? Douglas.a.Forman@nasa.gov</vt:lpstr>
      <vt:lpstr>Back-Ups</vt:lpstr>
      <vt:lpstr>Flight Software Guiding Principles</vt:lpstr>
      <vt:lpstr>Flight Software Nomenclature</vt:lpstr>
      <vt:lpstr>Recommended External Device Data Interface (CCSDS Space Packets)</vt:lpstr>
      <vt:lpstr>PowerPoint Presentation</vt:lpstr>
      <vt:lpstr>PowerPoint Presentation</vt:lpstr>
      <vt:lpstr>PowerPoint Presentation</vt:lpstr>
      <vt:lpstr>The Lunar Atmospheric Dust Environment Explorer (LADEE) Spacecraft</vt:lpstr>
      <vt:lpstr>BioSentinel Flight Software</vt:lpstr>
      <vt:lpstr>BioSentinel: A Deep Space CubeSat</vt:lpstr>
      <vt:lpstr>Small Spacecraft, Big Software</vt:lpstr>
      <vt:lpstr>cFS Software Layers and Components </vt:lpstr>
      <vt:lpstr>cFS Overview</vt:lpstr>
      <vt:lpstr>PowerPoint Presentation</vt:lpstr>
      <vt:lpstr>Processor-in-the-Loop (PIL) Simulation</vt:lpstr>
      <vt:lpstr>PowerPoint Presentation</vt:lpstr>
      <vt:lpstr>LADEE PHIL Mix’n’Match Example:</vt:lpstr>
      <vt:lpstr>Flexible Infrastructure with Evolving Layers and Test-Beds meets the Challenge</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 Twitchell</dc:creator>
  <cp:lastModifiedBy>dforman_admin</cp:lastModifiedBy>
  <cp:revision>305</cp:revision>
  <cp:lastPrinted>2017-04-24T18:10:06Z</cp:lastPrinted>
  <dcterms:created xsi:type="dcterms:W3CDTF">2012-05-31T22:24:56Z</dcterms:created>
  <dcterms:modified xsi:type="dcterms:W3CDTF">2017-05-01T18:36:40Z</dcterms:modified>
</cp:coreProperties>
</file>