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60" r:id="rId3"/>
    <p:sldId id="263" r:id="rId4"/>
    <p:sldId id="262" r:id="rId5"/>
    <p:sldId id="264" r:id="rId6"/>
    <p:sldId id="265" r:id="rId7"/>
    <p:sldId id="266" r:id="rId8"/>
    <p:sldId id="267" r:id="rId9"/>
    <p:sldId id="268" r:id="rId10"/>
    <p:sldId id="271" r:id="rId11"/>
    <p:sldId id="269" r:id="rId12"/>
    <p:sldId id="270" r:id="rId13"/>
    <p:sldId id="274" r:id="rId14"/>
    <p:sldId id="258" r:id="rId15"/>
    <p:sldId id="272" r:id="rId16"/>
    <p:sldId id="261" r:id="rId17"/>
    <p:sldId id="273" r:id="rId18"/>
    <p:sldId id="257" r:id="rId19"/>
    <p:sldId id="25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50"/>
    <p:restoredTop sz="94669"/>
  </p:normalViewPr>
  <p:slideViewPr>
    <p:cSldViewPr snapToGrid="0" snapToObjects="1">
      <p:cViewPr varScale="1">
        <p:scale>
          <a:sx n="55" d="100"/>
          <a:sy n="55" d="100"/>
        </p:scale>
        <p:origin x="216" y="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3D5ABE-FE0D-C94E-A82D-69024B909A7F}" type="datetimeFigureOut">
              <a:rPr lang="en-US" smtClean="0"/>
              <a:t>4/26/17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39098-131D-824F-A6F2-849F8F420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45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39098-131D-824F-A6F2-849F8F4200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74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A084-D553-3944-995A-FD265B0614A5}" type="datetimeFigureOut">
              <a:rPr lang="en-US" smtClean="0"/>
              <a:t>4/24/17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1A89-799C-3142-B4BD-C03E27583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814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A084-D553-3944-995A-FD265B0614A5}" type="datetimeFigureOut">
              <a:rPr lang="en-US" smtClean="0"/>
              <a:t>4/24/17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1A89-799C-3142-B4BD-C03E27583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8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A084-D553-3944-995A-FD265B0614A5}" type="datetimeFigureOut">
              <a:rPr lang="en-US" smtClean="0"/>
              <a:t>4/24/17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1A89-799C-3142-B4BD-C03E27583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13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A084-D553-3944-995A-FD265B0614A5}" type="datetimeFigureOut">
              <a:rPr lang="en-US" smtClean="0"/>
              <a:t>4/24/17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1A89-799C-3142-B4BD-C03E27583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8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A084-D553-3944-995A-FD265B0614A5}" type="datetimeFigureOut">
              <a:rPr lang="en-US" smtClean="0"/>
              <a:t>4/24/17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1A89-799C-3142-B4BD-C03E27583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0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A084-D553-3944-995A-FD265B0614A5}" type="datetimeFigureOut">
              <a:rPr lang="en-US" smtClean="0"/>
              <a:t>4/24/17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1A89-799C-3142-B4BD-C03E27583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44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A084-D553-3944-995A-FD265B0614A5}" type="datetimeFigureOut">
              <a:rPr lang="en-US" smtClean="0"/>
              <a:t>4/24/17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1A89-799C-3142-B4BD-C03E27583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684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A084-D553-3944-995A-FD265B0614A5}" type="datetimeFigureOut">
              <a:rPr lang="en-US" smtClean="0"/>
              <a:t>4/24/17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1A89-799C-3142-B4BD-C03E27583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1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A084-D553-3944-995A-FD265B0614A5}" type="datetimeFigureOut">
              <a:rPr lang="en-US" smtClean="0"/>
              <a:t>4/24/17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1A89-799C-3142-B4BD-C03E27583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2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A084-D553-3944-995A-FD265B0614A5}" type="datetimeFigureOut">
              <a:rPr lang="en-US" smtClean="0"/>
              <a:t>4/24/17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1A89-799C-3142-B4BD-C03E27583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114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A084-D553-3944-995A-FD265B0614A5}" type="datetimeFigureOut">
              <a:rPr lang="en-US" smtClean="0"/>
              <a:t>4/24/17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1A89-799C-3142-B4BD-C03E27583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1A084-D553-3944-995A-FD265B0614A5}" type="datetimeFigureOut">
              <a:rPr lang="en-US" smtClean="0"/>
              <a:t>4/24/17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01A89-799C-3142-B4BD-C03E27583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00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Relationship Id="rId3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Relationship Id="rId3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Relationship Id="rId3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iles-space.com/" TargetMode="External"/><Relationship Id="rId3" Type="http://schemas.openxmlformats.org/officeDocument/2006/relationships/image" Target="../media/image1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Managing Thermal Requirements of a CubeSat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800" dirty="0" smtClean="0"/>
              <a:t>Sydnie Nugent Pierce</a:t>
            </a:r>
          </a:p>
          <a:p>
            <a:r>
              <a:rPr lang="en-US" sz="2800" dirty="0" smtClean="0"/>
              <a:t>Team Miles, NASA </a:t>
            </a:r>
            <a:r>
              <a:rPr lang="en-US" sz="2800" dirty="0" err="1" smtClean="0"/>
              <a:t>CubeQuest</a:t>
            </a:r>
            <a:r>
              <a:rPr lang="en-US" sz="2800" dirty="0" smtClean="0"/>
              <a:t> Challenge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0" y="457200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71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  The circumstances/limitations: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6U</a:t>
            </a:r>
          </a:p>
          <a:p>
            <a:r>
              <a:rPr lang="en-US" dirty="0" smtClean="0"/>
              <a:t>14 kg</a:t>
            </a:r>
          </a:p>
          <a:p>
            <a:r>
              <a:rPr lang="en-US" dirty="0" smtClean="0"/>
              <a:t>200 days</a:t>
            </a:r>
          </a:p>
          <a:p>
            <a:r>
              <a:rPr lang="en-US" dirty="0" smtClean="0"/>
              <a:t>Deployed 412,000 km from Earth</a:t>
            </a:r>
          </a:p>
          <a:p>
            <a:r>
              <a:rPr lang="en-US" dirty="0" smtClean="0"/>
              <a:t>Final distance from the Sun: 1.3 Au</a:t>
            </a:r>
          </a:p>
          <a:p>
            <a:r>
              <a:rPr lang="en-US" dirty="0" smtClean="0"/>
              <a:t>Expected temperature range: </a:t>
            </a:r>
            <a:r>
              <a:rPr lang="en-US" dirty="0"/>
              <a:t>40</a:t>
            </a:r>
            <a:r>
              <a:rPr lang="en-US" baseline="30000" dirty="0"/>
              <a:t>o</a:t>
            </a:r>
            <a:r>
              <a:rPr lang="en-US" dirty="0"/>
              <a:t>C </a:t>
            </a:r>
            <a:r>
              <a:rPr lang="en-US" dirty="0" smtClean="0"/>
              <a:t>to 3</a:t>
            </a:r>
            <a:r>
              <a:rPr lang="en-US" baseline="30000" dirty="0" smtClean="0"/>
              <a:t>o</a:t>
            </a:r>
            <a:r>
              <a:rPr lang="en-US" dirty="0" smtClean="0"/>
              <a:t>C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0" y="457200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56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67646" cy="13255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mtClean="0"/>
              <a:t> Factors </a:t>
            </a:r>
            <a:r>
              <a:rPr lang="en-US" dirty="0" smtClean="0"/>
              <a:t>affecting craft’s thermal environment: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Orientation to the sun</a:t>
            </a:r>
          </a:p>
          <a:p>
            <a:r>
              <a:rPr lang="en-US" dirty="0" smtClean="0"/>
              <a:t>Solar panels</a:t>
            </a:r>
          </a:p>
          <a:p>
            <a:r>
              <a:rPr lang="en-US" dirty="0" smtClean="0"/>
              <a:t>Power consumption</a:t>
            </a:r>
          </a:p>
          <a:p>
            <a:r>
              <a:rPr lang="en-US" dirty="0" smtClean="0"/>
              <a:t>Energy loss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0" y="4572000"/>
            <a:ext cx="2286000" cy="22860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3429000" y="3395345"/>
            <a:ext cx="5486400" cy="291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6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154" y="365125"/>
            <a:ext cx="10767646" cy="13255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  Systems requiring thermal consideration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7745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Communication	   </a:t>
            </a:r>
          </a:p>
          <a:p>
            <a:pPr marL="514350" indent="-514350">
              <a:buAutoNum type="arabicPeriod"/>
            </a:pPr>
            <a:r>
              <a:rPr lang="en-US" dirty="0" smtClean="0"/>
              <a:t>Power	</a:t>
            </a:r>
          </a:p>
          <a:p>
            <a:pPr marL="514350" indent="-514350">
              <a:buAutoNum type="arabicPeriod"/>
            </a:pPr>
            <a:r>
              <a:rPr lang="en-US" dirty="0" smtClean="0"/>
              <a:t>Control	</a:t>
            </a:r>
          </a:p>
          <a:p>
            <a:pPr marL="514350" indent="-514350">
              <a:buAutoNum type="arabicPeriod"/>
            </a:pPr>
            <a:r>
              <a:rPr lang="en-US" dirty="0" smtClean="0"/>
              <a:t>Propulsion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0" y="457200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00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 Methods to manage thermal conditions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Sensing</a:t>
            </a:r>
          </a:p>
          <a:p>
            <a:r>
              <a:rPr lang="en-US" dirty="0" smtClean="0"/>
              <a:t>Heating</a:t>
            </a:r>
          </a:p>
          <a:p>
            <a:r>
              <a:rPr lang="en-US" dirty="0" smtClean="0"/>
              <a:t>Materials/Structure</a:t>
            </a:r>
          </a:p>
          <a:p>
            <a:r>
              <a:rPr lang="en-US" dirty="0" smtClean="0"/>
              <a:t>Behavior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0" y="457200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7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 Sensing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ITS</a:t>
            </a:r>
          </a:p>
          <a:p>
            <a:r>
              <a:rPr lang="en-US" dirty="0" smtClean="0"/>
              <a:t>Thermistors</a:t>
            </a:r>
          </a:p>
          <a:p>
            <a:r>
              <a:rPr lang="en-US" dirty="0" smtClean="0"/>
              <a:t>Temperature sensors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14610" y="1397929"/>
            <a:ext cx="1369720" cy="2559707"/>
          </a:xfrm>
          <a:prstGeom prst="rect">
            <a:avLst/>
          </a:prstGeom>
        </p:spPr>
      </p:pic>
      <p:pic>
        <p:nvPicPr>
          <p:cNvPr id="6" name="Content Placeholder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986191" y="3681046"/>
            <a:ext cx="8025318" cy="296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44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6744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 Heating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Film heaters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0" y="4572000"/>
            <a:ext cx="2286000" cy="2286000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22325" y="328464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121" name="Picture 67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38" y="3159919"/>
            <a:ext cx="2695575" cy="201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222872" y="2352676"/>
            <a:ext cx="5390906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Operating </a:t>
            </a:r>
            <a:r>
              <a:rPr kumimoji="0" lang="x-none" altLang="x-non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Temperature: -</a:t>
            </a:r>
            <a:r>
              <a:rPr kumimoji="0" lang="x-none" altLang="x-none" sz="180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200 to 200°C (-328 to 392°F) for heaters without pressure sensitive adhesive (PSA). </a:t>
            </a:r>
            <a:endParaRPr kumimoji="0" lang="en-US" altLang="x-none" sz="180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8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Maximum </a:t>
            </a:r>
            <a:r>
              <a:rPr kumimoji="0" lang="x-none" altLang="x-none" sz="180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operating temperature for heaters with pressure sensitive adhesive is 120°C (248°F)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Maximum Thickness: </a:t>
            </a:r>
            <a:r>
              <a:rPr kumimoji="0" lang="x-none" altLang="x-none" sz="180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0.010" except at lead wire exit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Wattage: </a:t>
            </a:r>
            <a:r>
              <a:rPr kumimoji="0" lang="x-none" altLang="x-none" sz="180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2.5, 5 or 10 W/in2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Dielectric </a:t>
            </a:r>
            <a:r>
              <a:rPr kumimoji="0" lang="x-none" altLang="x-non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Strength: </a:t>
            </a:r>
            <a:r>
              <a:rPr kumimoji="0" lang="x-none" altLang="x-none" sz="180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1250 Vac</a:t>
            </a:r>
          </a:p>
        </p:txBody>
      </p:sp>
    </p:spTree>
    <p:extLst>
      <p:ext uri="{BB962C8B-B14F-4D97-AF65-F5344CB8AC3E}">
        <p14:creationId xmlns:p14="http://schemas.microsoft.com/office/powerpoint/2010/main" val="4709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 Materials/Structure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7075-T7351</a:t>
            </a:r>
            <a:r>
              <a:rPr lang="en-US" dirty="0" smtClean="0">
                <a:effectLst/>
              </a:rPr>
              <a:t> </a:t>
            </a:r>
            <a:r>
              <a:rPr lang="en-US" dirty="0" smtClean="0"/>
              <a:t>Aluminum hull</a:t>
            </a:r>
          </a:p>
          <a:p>
            <a:r>
              <a:rPr lang="en-US" dirty="0" smtClean="0"/>
              <a:t>Thermal coatings on hull: 3 different layers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0" y="4572000"/>
            <a:ext cx="2286000" cy="22860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3"/>
          <a:srcRect l="520" t="26529" r="3714" b="28748"/>
          <a:stretch/>
        </p:blipFill>
        <p:spPr bwMode="auto">
          <a:xfrm>
            <a:off x="1655805" y="3534031"/>
            <a:ext cx="7005595" cy="22242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4225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2238"/>
            <a:ext cx="2314575" cy="945906"/>
          </a:xfrm>
        </p:spPr>
        <p:txBody>
          <a:bodyPr/>
          <a:lstStyle/>
          <a:p>
            <a:r>
              <a:rPr lang="en-US" dirty="0" smtClean="0"/>
              <a:t>“BBQ” roll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0" y="4572000"/>
            <a:ext cx="2286000" cy="22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111" y="3093251"/>
            <a:ext cx="3005328" cy="21821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76512" y="4454769"/>
            <a:ext cx="2086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+ Thrust Axis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1960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 Thermal properties of external materials: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6355145"/>
              </p:ext>
            </p:extLst>
          </p:nvPr>
        </p:nvGraphicFramePr>
        <p:xfrm>
          <a:off x="838201" y="2195548"/>
          <a:ext cx="7727430" cy="29478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5084"/>
                <a:gridCol w="2299269"/>
                <a:gridCol w="2493077"/>
              </a:tblGrid>
              <a:tr h="4776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Material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>
                          <a:effectLst/>
                        </a:rPr>
                        <a:t>Absorptivity</a:t>
                      </a:r>
                      <a:endParaRPr lang="en-US" sz="2400" baseline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Emissivity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</a:tr>
              <a:tr h="4776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Z306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>
                          <a:effectLst/>
                        </a:rPr>
                        <a:t>0.955</a:t>
                      </a:r>
                      <a:endParaRPr lang="en-US" sz="2400" baseline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>
                          <a:effectLst/>
                        </a:rPr>
                        <a:t>0.89</a:t>
                      </a:r>
                      <a:endParaRPr lang="en-US" sz="2400" baseline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4776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 err="1">
                          <a:effectLst/>
                        </a:rPr>
                        <a:t>Solkote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>
                          <a:effectLst/>
                        </a:rPr>
                        <a:t>0.94</a:t>
                      </a:r>
                      <a:endParaRPr lang="en-US" sz="2400" baseline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0.49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4776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Al panel net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0.9475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>
                          <a:effectLst/>
                        </a:rPr>
                        <a:t>0.69</a:t>
                      </a:r>
                      <a:endParaRPr lang="en-US" sz="2400" baseline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5596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Solar panel substrate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0.90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0.90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4776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Solar cell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0.92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0.85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64630" y="2852043"/>
            <a:ext cx="8001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x-none" altLang="x-non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x-none" altLang="x-non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0" y="457200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68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 Thermal FEA simulation: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7005603"/>
              </p:ext>
            </p:extLst>
          </p:nvPr>
        </p:nvGraphicFramePr>
        <p:xfrm>
          <a:off x="926123" y="2023672"/>
          <a:ext cx="3821723" cy="39155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9994"/>
                <a:gridCol w="1891729"/>
              </a:tblGrid>
              <a:tr h="8652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Location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Avg. Temp (</a:t>
                      </a:r>
                      <a:r>
                        <a:rPr lang="en-US" sz="2400" baseline="30000" dirty="0" err="1">
                          <a:effectLst/>
                        </a:rPr>
                        <a:t>o</a:t>
                      </a:r>
                      <a:r>
                        <a:rPr lang="en-US" sz="2400" dirty="0" err="1">
                          <a:effectLst/>
                        </a:rPr>
                        <a:t>C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3574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Solar Array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11</a:t>
                      </a:r>
                      <a:endParaRPr lang="en-US" sz="240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43574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C&amp;DH Boards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66</a:t>
                      </a:r>
                      <a:endParaRPr lang="en-US" sz="240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43574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Batteries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42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43574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Tank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38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43574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Star Trackers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41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43574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Radio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82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43574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Amplifier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63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4" r="21467"/>
          <a:stretch/>
        </p:blipFill>
        <p:spPr bwMode="auto">
          <a:xfrm>
            <a:off x="5336498" y="2023672"/>
            <a:ext cx="5876145" cy="460198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46227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 Operational modes &amp; Power usage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2013841"/>
              </p:ext>
            </p:extLst>
          </p:nvPr>
        </p:nvGraphicFramePr>
        <p:xfrm>
          <a:off x="838199" y="2406722"/>
          <a:ext cx="8376140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94035"/>
                <a:gridCol w="2094035"/>
                <a:gridCol w="2094035"/>
                <a:gridCol w="2094035"/>
              </a:tblGrid>
              <a:tr h="8231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Mode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Gross Electrical Usage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Non-thermal Energy Leaving Craft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Net Thermal Energy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</a:tr>
              <a:tr h="6585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Radio receive, no thruster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10.848W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0W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>
                          <a:effectLst/>
                        </a:rPr>
                        <a:t>10.848W</a:t>
                      </a:r>
                      <a:endParaRPr lang="en-US" sz="2400" baseline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4939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Transmit, no thruster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31.248W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5W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26.248W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6585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No radio, Thrusting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>
                          <a:effectLst/>
                        </a:rPr>
                        <a:t>27.5W</a:t>
                      </a:r>
                      <a:endParaRPr lang="en-US" sz="2400" baseline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10.77W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effectLst/>
                        </a:rPr>
                        <a:t>16.73W</a:t>
                      </a:r>
                      <a:endParaRPr lang="en-US" sz="2400" baseline="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38199" y="3665537"/>
            <a:ext cx="4742793" cy="1442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0" y="457200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96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 Power usage during mission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475" y="2036641"/>
            <a:ext cx="5992558" cy="4351338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0" y="457200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708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 Thermal regulation of I</a:t>
            </a:r>
            <a:r>
              <a:rPr lang="en-US" baseline="-25000" dirty="0" smtClean="0"/>
              <a:t>2</a:t>
            </a:r>
            <a:endParaRPr lang="en-US" dirty="0"/>
          </a:p>
        </p:txBody>
      </p:sp>
      <p:pic>
        <p:nvPicPr>
          <p:cNvPr id="4" name="Content Placeholder 3" descr="C:\Users\jan\Documents\Miles team\Figure 2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892212"/>
            <a:ext cx="5134707" cy="433497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06465" y="2056335"/>
            <a:ext cx="20689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Vapor pressure</a:t>
            </a:r>
          </a:p>
          <a:p>
            <a:r>
              <a:rPr lang="en-US" sz="2400" dirty="0" smtClean="0"/>
              <a:t> curve for I</a:t>
            </a:r>
            <a:r>
              <a:rPr lang="en-US" sz="2400" baseline="-25000" dirty="0" smtClean="0"/>
              <a:t>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0" y="457200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29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 Mass of thermal system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6101458"/>
              </p:ext>
            </p:extLst>
          </p:nvPr>
        </p:nvGraphicFramePr>
        <p:xfrm>
          <a:off x="838199" y="2294431"/>
          <a:ext cx="9548448" cy="35248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5191"/>
                <a:gridCol w="1113557"/>
                <a:gridCol w="1210622"/>
                <a:gridCol w="1136007"/>
                <a:gridCol w="1443071"/>
              </a:tblGrid>
              <a:tr h="8854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THERMAL 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Qty</a:t>
                      </a:r>
                      <a:endParaRPr lang="en-US" sz="2400" dirty="0"/>
                    </a:p>
                  </a:txBody>
                  <a:tcPr marL="68580" marR="6858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Mass</a:t>
                      </a:r>
                      <a:r>
                        <a:rPr lang="en-US" sz="2400" baseline="0" dirty="0" smtClean="0"/>
                        <a:t> (g)</a:t>
                      </a:r>
                      <a:endParaRPr lang="en-US" sz="2400" dirty="0"/>
                    </a:p>
                  </a:txBody>
                  <a:tcPr marL="68580" marR="6858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68580" marR="6858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Total (g)</a:t>
                      </a:r>
                      <a:endParaRPr lang="en-US" sz="2400" dirty="0"/>
                    </a:p>
                  </a:txBody>
                  <a:tcPr marL="68580" marR="68580" marT="0" marB="0" anchor="ctr">
                    <a:solidFill>
                      <a:schemeClr val="accent5"/>
                    </a:solidFill>
                  </a:tcPr>
                </a:tc>
              </a:tr>
              <a:tr h="7282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Flat film heater Faraday cage (3x13cm)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14.5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14.5</a:t>
                      </a:r>
                      <a:endParaRPr lang="en-US" sz="240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</a:tr>
              <a:tr h="5148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Temperature Sensor Boards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6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1.61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9.66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</a:tr>
              <a:tr h="5552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Thermal Coating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29</a:t>
                      </a:r>
                      <a:endParaRPr lang="en-US" sz="240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29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53.16</a:t>
                      </a: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</a:tr>
              <a:tr h="8378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 (Thermal </a:t>
                      </a:r>
                      <a:r>
                        <a:rPr lang="en-US" sz="2400" dirty="0">
                          <a:effectLst/>
                        </a:rPr>
                        <a:t>Control Panels (</a:t>
                      </a:r>
                      <a:r>
                        <a:rPr lang="en-US" sz="2400" dirty="0" err="1">
                          <a:effectLst/>
                        </a:rPr>
                        <a:t>sq.cm</a:t>
                      </a:r>
                      <a:r>
                        <a:rPr lang="en-US" sz="2400" dirty="0" smtClean="0">
                          <a:effectLst/>
                        </a:rPr>
                        <a:t>.))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(12000)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(0.01)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(120)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(173.16)</a:t>
                      </a:r>
                      <a:endParaRPr lang="en-US" sz="2400" dirty="0">
                        <a:effectLst/>
                        <a:latin typeface="Helvetica LT Pro Light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4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Contact information: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60221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 smtClean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smtClean="0"/>
              <a:t>Team Miles: </a:t>
            </a:r>
            <a:r>
              <a:rPr lang="en-US" dirty="0" smtClean="0">
                <a:hlinkClick r:id="rId2"/>
              </a:rPr>
              <a:t>https://miles-space.com</a:t>
            </a:r>
            <a:endParaRPr lang="en-US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email:	 </a:t>
            </a:r>
            <a:r>
              <a:rPr lang="en-US" dirty="0" err="1" smtClean="0"/>
              <a:t>sydnie@miles-space.com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0" y="457200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71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082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8006"/>
          </a:xfrm>
        </p:spPr>
        <p:txBody>
          <a:bodyPr/>
          <a:lstStyle/>
          <a:p>
            <a:r>
              <a:rPr lang="en-US" dirty="0" smtClean="0"/>
              <a:t>Thermal System 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44112"/>
            <a:ext cx="9771993" cy="404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82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Keeping thermal conditions under control: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Temperature sensors</a:t>
            </a:r>
          </a:p>
          <a:p>
            <a:r>
              <a:rPr lang="en-US" dirty="0" smtClean="0"/>
              <a:t>Thin-film heaters</a:t>
            </a:r>
          </a:p>
          <a:p>
            <a:r>
              <a:rPr lang="en-US" dirty="0" smtClean="0"/>
              <a:t>Thermal coatings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260022" y="1366406"/>
            <a:ext cx="1671955" cy="2755265"/>
          </a:xfrm>
          <a:prstGeom prst="rect">
            <a:avLst/>
          </a:prstGeom>
        </p:spPr>
      </p:pic>
      <p:pic>
        <p:nvPicPr>
          <p:cNvPr id="5" name="Picture 4" descr="Related imag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038" y="1825625"/>
            <a:ext cx="2695575" cy="2012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 rotWithShape="1">
          <a:blip r:embed="rId4"/>
          <a:srcRect l="520" t="26529" r="3714" b="28748"/>
          <a:stretch/>
        </p:blipFill>
        <p:spPr bwMode="auto">
          <a:xfrm>
            <a:off x="2807872" y="4483462"/>
            <a:ext cx="6208395" cy="16275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3225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4510</TotalTime>
  <Words>366</Words>
  <Application>Microsoft Macintosh PowerPoint</Application>
  <PresentationFormat>Widescreen</PresentationFormat>
  <Paragraphs>136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Calibri</vt:lpstr>
      <vt:lpstr>Calibri Light</vt:lpstr>
      <vt:lpstr>Helvetica LT Pro Light</vt:lpstr>
      <vt:lpstr>Times New Roman</vt:lpstr>
      <vt:lpstr>Arial</vt:lpstr>
      <vt:lpstr>Office Theme</vt:lpstr>
      <vt:lpstr>Managing Thermal Requirements of a CubeSat System</vt:lpstr>
      <vt:lpstr>  The circumstances/limitations:</vt:lpstr>
      <vt:lpstr> Factors affecting craft’s thermal environment:</vt:lpstr>
      <vt:lpstr>  Systems requiring thermal consideration</vt:lpstr>
      <vt:lpstr> Methods to manage thermal conditions </vt:lpstr>
      <vt:lpstr> Sensing</vt:lpstr>
      <vt:lpstr> Heating</vt:lpstr>
      <vt:lpstr> Materials/Structure</vt:lpstr>
      <vt:lpstr> Behavior</vt:lpstr>
      <vt:lpstr> Thermal properties of external materials:</vt:lpstr>
      <vt:lpstr> Thermal FEA simulation:</vt:lpstr>
      <vt:lpstr> Operational modes &amp; Power usage</vt:lpstr>
      <vt:lpstr> Power usage during mission</vt:lpstr>
      <vt:lpstr> Thermal regulation of I2</vt:lpstr>
      <vt:lpstr> Mass of thermal system</vt:lpstr>
      <vt:lpstr>Contact information:</vt:lpstr>
      <vt:lpstr>PowerPoint Presentation</vt:lpstr>
      <vt:lpstr>Thermal System </vt:lpstr>
      <vt:lpstr>Keeping thermal conditions under control: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Thermal Requirements of a CubeSat System</dc:title>
  <dc:creator>anthony pierce</dc:creator>
  <cp:lastModifiedBy>anthony pierce</cp:lastModifiedBy>
  <cp:revision>78</cp:revision>
  <dcterms:created xsi:type="dcterms:W3CDTF">2017-04-24T15:51:13Z</dcterms:created>
  <dcterms:modified xsi:type="dcterms:W3CDTF">2017-04-27T19:01:43Z</dcterms:modified>
</cp:coreProperties>
</file>