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373" r:id="rId2"/>
    <p:sldId id="395" r:id="rId3"/>
    <p:sldId id="396" r:id="rId4"/>
    <p:sldId id="347" r:id="rId5"/>
    <p:sldId id="352" r:id="rId6"/>
    <p:sldId id="380" r:id="rId7"/>
    <p:sldId id="381" r:id="rId8"/>
    <p:sldId id="382" r:id="rId9"/>
    <p:sldId id="383" r:id="rId10"/>
    <p:sldId id="386" r:id="rId11"/>
    <p:sldId id="385" r:id="rId12"/>
    <p:sldId id="387" r:id="rId13"/>
    <p:sldId id="389" r:id="rId14"/>
    <p:sldId id="394" r:id="rId15"/>
    <p:sldId id="406" r:id="rId16"/>
    <p:sldId id="41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372" r:id="rId26"/>
    <p:sldId id="397" r:id="rId27"/>
    <p:sldId id="415" r:id="rId28"/>
    <p:sldId id="398" r:id="rId29"/>
    <p:sldId id="40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" initials="B" lastIdx="5" clrIdx="0">
    <p:extLst>
      <p:ext uri="{19B8F6BF-5375-455C-9EA6-DF929625EA0E}">
        <p15:presenceInfo xmlns:p15="http://schemas.microsoft.com/office/powerpoint/2012/main" userId="B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0000"/>
    <a:srgbClr val="96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2" autoAdjust="0"/>
    <p:restoredTop sz="95411" autoAdjust="0"/>
  </p:normalViewPr>
  <p:slideViewPr>
    <p:cSldViewPr snapToGrid="0">
      <p:cViewPr>
        <p:scale>
          <a:sx n="66" d="100"/>
          <a:sy n="66" d="100"/>
        </p:scale>
        <p:origin x="2964" y="21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3C42D-F3B9-41F5-B5D2-19355E32FF4C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CC619-2480-4813-89E9-141DCAE93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106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F409C-7AD7-447E-B3BC-72541F0FE213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DBF93-724B-4898-A90D-46B6FA21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985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00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204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254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30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26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42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558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22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9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54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46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74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037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0852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5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18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831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3118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721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8212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07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5827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045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600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7675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0670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032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5F97-A9C9-4E02-8DE4-42A1CFDEC3D7}" type="datetime1">
              <a:rPr lang="en-US" smtClean="0"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89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3197-7ED3-4550-B0F9-4845AFAB7375}" type="datetime1">
              <a:rPr lang="en-US" smtClean="0"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8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D57E-440D-4959-B49B-3415BFAE5D43}" type="datetime1">
              <a:rPr lang="en-US" smtClean="0"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30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9EB1-CF57-4EAF-92E0-EA876AECEEE5}" type="datetime1">
              <a:rPr lang="en-US" smtClean="0"/>
              <a:t>5/1/2017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86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38C61-0FB2-4B94-BADB-E51DD93B0035}" type="datetime1">
              <a:rPr lang="en-US" smtClean="0"/>
              <a:t>5/1/2017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97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F6E-615C-4861-9003-6117A8E59A21}" type="datetime1">
              <a:rPr lang="en-US" smtClean="0"/>
              <a:t>5/1/2017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3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55FAA-3C44-43B1-8F5E-8623E0C2AE98}" type="datetime1">
              <a:rPr lang="en-US" smtClean="0"/>
              <a:t>5/1/2017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1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C8CE-8C5A-4ED3-A836-F4D8985A7558}" type="datetime1">
              <a:rPr lang="en-US" smtClean="0"/>
              <a:t>5/1/2017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79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E5C0-1DE2-4567-B9E1-E38140FCE378}" type="datetime1">
              <a:rPr lang="en-US" smtClean="0"/>
              <a:t>5/1/2017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08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1BB4-3814-4747-A5DD-6CDAB5A43CC9}" type="datetime1">
              <a:rPr lang="en-US" smtClean="0"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15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90729-9919-4B21-823A-2FF7B5B7B6D3}" type="datetime1">
              <a:rPr lang="en-US" smtClean="0"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52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9E96D-D3FE-4574-9FFE-05449392AD5C}" type="datetime1">
              <a:rPr lang="en-US" smtClean="0"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7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f"/><Relationship Id="rId3" Type="http://schemas.openxmlformats.org/officeDocument/2006/relationships/image" Target="../media/image13.jpeg"/><Relationship Id="rId7" Type="http://schemas.openxmlformats.org/officeDocument/2006/relationships/image" Target="../media/image17.tiff"/><Relationship Id="rId12" Type="http://schemas.openxmlformats.org/officeDocument/2006/relationships/image" Target="../media/image2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image" Target="../media/image21.tiff"/><Relationship Id="rId5" Type="http://schemas.openxmlformats.org/officeDocument/2006/relationships/image" Target="../media/image15.tiff"/><Relationship Id="rId10" Type="http://schemas.openxmlformats.org/officeDocument/2006/relationships/image" Target="../media/image20.tiff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4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58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65.png"/><Relationship Id="rId5" Type="http://schemas.openxmlformats.org/officeDocument/2006/relationships/image" Target="../media/image60.pn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66.png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71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microsoft.com/office/2007/relationships/hdphoto" Target="../media/hdphoto5.wdp"/><Relationship Id="rId5" Type="http://schemas.microsoft.com/office/2007/relationships/hdphoto" Target="../media/hdphoto3.wdp"/><Relationship Id="rId10" Type="http://schemas.openxmlformats.org/officeDocument/2006/relationships/image" Target="../media/image76.png"/><Relationship Id="rId4" Type="http://schemas.openxmlformats.org/officeDocument/2006/relationships/image" Target="../media/image72.png"/><Relationship Id="rId9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01682" y="1797471"/>
            <a:ext cx="7680081" cy="4404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b="0" dirty="0" smtClean="0"/>
              <a:t>Benjamin</a:t>
            </a:r>
            <a:r>
              <a:rPr lang="en-US" sz="2400" b="0" baseline="0" dirty="0" smtClean="0"/>
              <a:t> Hockman</a:t>
            </a:r>
            <a:r>
              <a:rPr lang="en-US" sz="2400" b="0" baseline="30000" dirty="0" smtClean="0"/>
              <a:t>1</a:t>
            </a:r>
            <a:endParaRPr lang="en-US" sz="2400" b="0" baseline="30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01682" y="642447"/>
            <a:ext cx="8154865" cy="5540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b="0" dirty="0"/>
              <a:t>Autonomous Surface Mobility on Small Solar System Bodies with Hopping/Tumbling Rovers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12138" y="2853416"/>
            <a:ext cx="5829300" cy="180811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sz="2400" b="0" dirty="0"/>
          </a:p>
        </p:txBody>
      </p:sp>
      <p:pic>
        <p:nvPicPr>
          <p:cNvPr id="1028" name="Picture 4" descr="http://www.jpl.nasa.gov/assets/images/logo_nasa_trio_black@2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863" y="3397332"/>
            <a:ext cx="2096654" cy="39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books-not-bombs.com/content/images/schools/stanfo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38" y="3311466"/>
            <a:ext cx="983248" cy="72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r>
              <a:rPr lang="en-US" dirty="0" smtClean="0"/>
              <a:t>10/06/2016</a:t>
            </a:r>
            <a:endParaRPr lang="en-US" dirty="0"/>
          </a:p>
        </p:txBody>
      </p:sp>
      <p:sp>
        <p:nvSpPr>
          <p:cNvPr id="20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Mobility Experiments for Microgravity Robots</a:t>
            </a:r>
            <a:endParaRPr lang="en-US" dirty="0"/>
          </a:p>
        </p:txBody>
      </p:sp>
      <p:sp>
        <p:nvSpPr>
          <p:cNvPr id="21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1</a:t>
            </a:fld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6477557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itle 1"/>
          <p:cNvSpPr txBox="1">
            <a:spLocks/>
          </p:cNvSpPr>
          <p:nvPr/>
        </p:nvSpPr>
        <p:spPr>
          <a:xfrm>
            <a:off x="501682" y="2399244"/>
            <a:ext cx="6733814" cy="5928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000" b="0" dirty="0"/>
              <a:t>Julie </a:t>
            </a:r>
            <a:r>
              <a:rPr lang="en-US" sz="2000" b="0" dirty="0" smtClean="0"/>
              <a:t>Castillo-Rogez</a:t>
            </a:r>
            <a:r>
              <a:rPr lang="en-US" sz="2000" b="0" baseline="30000" dirty="0" smtClean="0"/>
              <a:t>2</a:t>
            </a:r>
            <a:r>
              <a:rPr lang="en-US" sz="2000" b="0" dirty="0" smtClean="0"/>
              <a:t>, Robert Reid</a:t>
            </a:r>
            <a:r>
              <a:rPr lang="en-US" sz="2000" b="0" baseline="30000" dirty="0" smtClean="0"/>
              <a:t>2</a:t>
            </a:r>
            <a:r>
              <a:rPr lang="en-US" sz="2000" b="0" dirty="0" smtClean="0"/>
              <a:t>, </a:t>
            </a:r>
            <a:r>
              <a:rPr lang="en-US" sz="2000" b="0" dirty="0" err="1" smtClean="0"/>
              <a:t>Issa</a:t>
            </a:r>
            <a:r>
              <a:rPr lang="en-US" sz="2000" b="0" dirty="0" smtClean="0"/>
              <a:t> Nesnas</a:t>
            </a:r>
            <a:r>
              <a:rPr lang="en-US" sz="2000" b="0" baseline="30000" dirty="0" smtClean="0"/>
              <a:t>2</a:t>
            </a:r>
            <a:r>
              <a:rPr lang="en-US" sz="2000" b="0" dirty="0" smtClean="0"/>
              <a:t>, </a:t>
            </a:r>
          </a:p>
          <a:p>
            <a:r>
              <a:rPr lang="en-US" sz="2000" b="0" dirty="0" smtClean="0"/>
              <a:t>Andreas Frick</a:t>
            </a:r>
            <a:r>
              <a:rPr lang="en-US" sz="2000" b="0" baseline="30000" dirty="0" smtClean="0"/>
              <a:t>2</a:t>
            </a:r>
            <a:r>
              <a:rPr lang="en-US" sz="2000" b="0" dirty="0" smtClean="0"/>
              <a:t>, Jeffrey Hoffman</a:t>
            </a:r>
            <a:r>
              <a:rPr lang="en-US" sz="2000" b="0" baseline="30000" dirty="0" smtClean="0"/>
              <a:t>3</a:t>
            </a:r>
            <a:r>
              <a:rPr lang="en-US" sz="2000" b="0" dirty="0" smtClean="0"/>
              <a:t>,Marco Pavone</a:t>
            </a:r>
            <a:r>
              <a:rPr lang="en-US" sz="2000" b="0" baseline="30000" dirty="0" smtClean="0"/>
              <a:t>1</a:t>
            </a:r>
            <a:r>
              <a:rPr lang="en-US" sz="2000" b="0" dirty="0" smtClean="0"/>
              <a:t> (PI)</a:t>
            </a:r>
            <a:endParaRPr lang="en-US" sz="2000" b="0" dirty="0"/>
          </a:p>
          <a:p>
            <a:endParaRPr lang="en-US" sz="2000" b="0" baseline="30000" dirty="0"/>
          </a:p>
        </p:txBody>
      </p:sp>
      <p:pic>
        <p:nvPicPr>
          <p:cNvPr id="24" name="Picture 14" descr="http://people.csail.mit.edu/zp/mit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934" y="3366935"/>
            <a:ext cx="761654" cy="43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360485" y="3339014"/>
            <a:ext cx="378817" cy="4404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endParaRPr lang="en-US" sz="1800" b="0" dirty="0"/>
          </a:p>
        </p:txBody>
      </p:sp>
      <p:pic>
        <p:nvPicPr>
          <p:cNvPr id="25" name="Picture 8" descr="https://simotron.files.wordpress.com/2014/09/comet_on_24_september_navca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0459" y1="87269" x2="30459" y2="87269"/>
                        <a14:foregroundMark x1="84615" y1="85957" x2="84615" y2="85957"/>
                        <a14:foregroundMark x1="42385" y1="32948" x2="42385" y2="32948"/>
                        <a14:foregroundMark x1="74342" y1="32407" x2="74342" y2="32407"/>
                        <a14:foregroundMark x1="74548" y1="28164" x2="74548" y2="28164"/>
                        <a14:foregroundMark x1="50903" y1="10108" x2="50903" y2="10108"/>
                        <a14:foregroundMark x1="36551" y1="59568" x2="36551" y2="59568"/>
                        <a14:foregroundMark x1="20960" y1="59182" x2="20960" y2="59182"/>
                        <a14:foregroundMark x1="14765" y1="91744" x2="14765" y2="91744"/>
                        <a14:foregroundMark x1="51213" y1="93287" x2="51213" y2="93287"/>
                        <a14:foregroundMark x1="60506" y1="81559" x2="60506" y2="81559"/>
                        <a14:foregroundMark x1="83067" y1="83642" x2="83067" y2="83642"/>
                        <a14:foregroundMark x1="92359" y1="82485" x2="68353" y2="92593"/>
                        <a14:foregroundMark x1="63604" y1="92747" x2="18844" y2="89120"/>
                        <a14:foregroundMark x1="63500" y1="23843" x2="63500" y2="23843"/>
                        <a14:foregroundMark x1="63191" y1="21836" x2="63191" y2="21836"/>
                        <a14:foregroundMark x1="68043" y1="35725" x2="68043" y2="35725"/>
                        <a14:foregroundMark x1="68611" y1="33796" x2="68611" y2="33796"/>
                        <a14:foregroundMark x1="5369" y1="57562" x2="5214" y2="52083"/>
                        <a14:foregroundMark x1="9448" y1="28472" x2="8312" y2="31250"/>
                        <a14:foregroundMark x1="35519" y1="9799" x2="38720" y2="11265"/>
                        <a14:foregroundMark x1="8105" y1="41358" x2="9448" y2="36574"/>
                        <a14:foregroundMark x1="69592" y1="41898" x2="73774" y2="33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67" b="34135"/>
          <a:stretch/>
        </p:blipFill>
        <p:spPr bwMode="auto">
          <a:xfrm flipH="1">
            <a:off x="-6693" y="4113190"/>
            <a:ext cx="9485738" cy="274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1819497" y="3339250"/>
            <a:ext cx="378817" cy="4404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endParaRPr lang="en-US" sz="1800" b="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451054" y="3337189"/>
            <a:ext cx="378817" cy="4404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endParaRPr lang="en-US" sz="1800" b="0" dirty="0"/>
          </a:p>
        </p:txBody>
      </p:sp>
      <p:sp>
        <p:nvSpPr>
          <p:cNvPr id="12" name="Oval 11"/>
          <p:cNvSpPr/>
          <p:nvPr/>
        </p:nvSpPr>
        <p:spPr>
          <a:xfrm>
            <a:off x="1134593" y="5608205"/>
            <a:ext cx="182880" cy="18288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784034" y="6455697"/>
            <a:ext cx="182880" cy="18288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099396" y="5317404"/>
            <a:ext cx="182880" cy="18288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834585" y="5409686"/>
            <a:ext cx="182880" cy="18288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/>
          <p:cNvSpPr/>
          <p:nvPr/>
        </p:nvSpPr>
        <p:spPr>
          <a:xfrm rot="618941">
            <a:off x="5899679" y="4656562"/>
            <a:ext cx="2047885" cy="1276087"/>
          </a:xfrm>
          <a:prstGeom prst="arc">
            <a:avLst>
              <a:gd name="adj1" fmla="val 15933058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c 31"/>
          <p:cNvSpPr/>
          <p:nvPr/>
        </p:nvSpPr>
        <p:spPr>
          <a:xfrm rot="441390">
            <a:off x="5166710" y="4857888"/>
            <a:ext cx="2902559" cy="1632104"/>
          </a:xfrm>
          <a:prstGeom prst="arc">
            <a:avLst>
              <a:gd name="adj1" fmla="val 11017000"/>
              <a:gd name="adj2" fmla="val 2065038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c 32"/>
          <p:cNvSpPr/>
          <p:nvPr/>
        </p:nvSpPr>
        <p:spPr>
          <a:xfrm rot="20679619">
            <a:off x="3861993" y="4484721"/>
            <a:ext cx="1678523" cy="3789320"/>
          </a:xfrm>
          <a:prstGeom prst="arc">
            <a:avLst>
              <a:gd name="adj1" fmla="val 11100641"/>
              <a:gd name="adj2" fmla="val 18765837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/>
          <p:cNvSpPr/>
          <p:nvPr/>
        </p:nvSpPr>
        <p:spPr>
          <a:xfrm rot="2369370">
            <a:off x="882235" y="5501813"/>
            <a:ext cx="3316912" cy="2387374"/>
          </a:xfrm>
          <a:prstGeom prst="arc">
            <a:avLst>
              <a:gd name="adj1" fmla="val 10665754"/>
              <a:gd name="adj2" fmla="val 18785683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/>
          <p:cNvSpPr/>
          <p:nvPr/>
        </p:nvSpPr>
        <p:spPr>
          <a:xfrm rot="456445">
            <a:off x="6983753" y="3056024"/>
            <a:ext cx="1615947" cy="3639372"/>
          </a:xfrm>
          <a:prstGeom prst="arc">
            <a:avLst>
              <a:gd name="adj1" fmla="val 11202448"/>
              <a:gd name="adj2" fmla="val 1606528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6" descr="http://space.skyrocket.de/img_sat/muses-c__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3413">
            <a:off x="7391995" y="2386349"/>
            <a:ext cx="2066711" cy="154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674" y="3777182"/>
            <a:ext cx="469559" cy="45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4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/>
          <p:cNvSpPr>
            <a:spLocks/>
          </p:cNvSpPr>
          <p:nvPr/>
        </p:nvSpPr>
        <p:spPr>
          <a:xfrm>
            <a:off x="3683538" y="3513603"/>
            <a:ext cx="2153755" cy="943355"/>
          </a:xfrm>
          <a:prstGeom prst="roundRect">
            <a:avLst>
              <a:gd name="adj" fmla="val 30408"/>
            </a:avLst>
          </a:prstGeom>
          <a:solidFill>
            <a:srgbClr val="FFE5E5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3730208" y="3600586"/>
            <a:ext cx="2059102" cy="83691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Exploration Drivers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075168" y="3795815"/>
            <a:ext cx="3283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Human Exploration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432808" y="3762505"/>
            <a:ext cx="2464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Planetary Defense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6855765" y="1174287"/>
            <a:ext cx="1554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Resources</a:t>
            </a:r>
            <a:endParaRPr lang="en-US" dirty="0"/>
          </a:p>
        </p:txBody>
      </p:sp>
      <p:sp>
        <p:nvSpPr>
          <p:cNvPr id="2" name="Rounded Rectangle 1"/>
          <p:cNvSpPr>
            <a:spLocks noChangeAspect="1"/>
          </p:cNvSpPr>
          <p:nvPr/>
        </p:nvSpPr>
        <p:spPr>
          <a:xfrm>
            <a:off x="6297851" y="1651269"/>
            <a:ext cx="2669992" cy="2060444"/>
          </a:xfrm>
          <a:prstGeom prst="roundRect">
            <a:avLst>
              <a:gd name="adj" fmla="val 30408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/>
          <p:cNvSpPr>
            <a:spLocks noChangeAspect="1"/>
          </p:cNvSpPr>
          <p:nvPr/>
        </p:nvSpPr>
        <p:spPr>
          <a:xfrm>
            <a:off x="6299100" y="4272797"/>
            <a:ext cx="2668743" cy="2001557"/>
          </a:xfrm>
          <a:prstGeom prst="roundRect">
            <a:avLst>
              <a:gd name="adj" fmla="val 30408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Arrow 52"/>
          <p:cNvSpPr/>
          <p:nvPr/>
        </p:nvSpPr>
        <p:spPr bwMode="auto">
          <a:xfrm rot="12327496">
            <a:off x="3125473" y="3323403"/>
            <a:ext cx="482140" cy="353599"/>
          </a:xfrm>
          <a:prstGeom prst="rightArrow">
            <a:avLst>
              <a:gd name="adj1" fmla="val 49740"/>
              <a:gd name="adj2" fmla="val 52740"/>
            </a:avLst>
          </a:prstGeom>
          <a:solidFill>
            <a:srgbClr val="EB7979"/>
          </a:solidFill>
          <a:ln w="12700" cap="flat" cmpd="sng" algn="ctr">
            <a:solidFill>
              <a:srgbClr val="8C1515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9182" y="1123634"/>
            <a:ext cx="1290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Science</a:t>
            </a:r>
            <a:endParaRPr lang="en-US" dirty="0"/>
          </a:p>
        </p:txBody>
      </p:sp>
      <p:sp>
        <p:nvSpPr>
          <p:cNvPr id="47" name="Rounded Rectangle 46"/>
          <p:cNvSpPr>
            <a:spLocks noChangeAspect="1"/>
          </p:cNvSpPr>
          <p:nvPr/>
        </p:nvSpPr>
        <p:spPr>
          <a:xfrm>
            <a:off x="125333" y="1595524"/>
            <a:ext cx="3036687" cy="2024458"/>
          </a:xfrm>
          <a:prstGeom prst="roundRect">
            <a:avLst>
              <a:gd name="adj" fmla="val 30408"/>
            </a:avLst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>
            <a:spLocks noChangeAspect="1"/>
          </p:cNvSpPr>
          <p:nvPr/>
        </p:nvSpPr>
        <p:spPr>
          <a:xfrm>
            <a:off x="125333" y="4221137"/>
            <a:ext cx="3079826" cy="2053217"/>
          </a:xfrm>
          <a:prstGeom prst="roundRect">
            <a:avLst>
              <a:gd name="adj" fmla="val 30408"/>
            </a:avLst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/>
        </p:nvSpPr>
        <p:spPr bwMode="auto">
          <a:xfrm rot="8837056">
            <a:off x="3166495" y="4264254"/>
            <a:ext cx="465992" cy="353599"/>
          </a:xfrm>
          <a:prstGeom prst="rightArrow">
            <a:avLst>
              <a:gd name="adj1" fmla="val 49740"/>
              <a:gd name="adj2" fmla="val 52740"/>
            </a:avLst>
          </a:prstGeom>
          <a:solidFill>
            <a:srgbClr val="EB7979"/>
          </a:solidFill>
          <a:ln w="12700" cap="flat" cmpd="sng" algn="ctr">
            <a:solidFill>
              <a:srgbClr val="8C1515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5" name="Right Arrow 54"/>
          <p:cNvSpPr/>
          <p:nvPr/>
        </p:nvSpPr>
        <p:spPr bwMode="auto">
          <a:xfrm rot="19699563">
            <a:off x="5862427" y="3349781"/>
            <a:ext cx="482140" cy="353599"/>
          </a:xfrm>
          <a:prstGeom prst="rightArrow">
            <a:avLst>
              <a:gd name="adj1" fmla="val 49740"/>
              <a:gd name="adj2" fmla="val 52740"/>
            </a:avLst>
          </a:prstGeom>
          <a:solidFill>
            <a:srgbClr val="EB7979"/>
          </a:solidFill>
          <a:ln w="12700" cap="flat" cmpd="sng" algn="ctr">
            <a:solidFill>
              <a:srgbClr val="8C1515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" name="Right Arrow 70"/>
          <p:cNvSpPr/>
          <p:nvPr/>
        </p:nvSpPr>
        <p:spPr bwMode="auto">
          <a:xfrm rot="1727935">
            <a:off x="5883793" y="4280158"/>
            <a:ext cx="482140" cy="353599"/>
          </a:xfrm>
          <a:prstGeom prst="rightArrow">
            <a:avLst>
              <a:gd name="adj1" fmla="val 49740"/>
              <a:gd name="adj2" fmla="val 52740"/>
            </a:avLst>
          </a:prstGeom>
          <a:solidFill>
            <a:srgbClr val="EB7979"/>
          </a:solidFill>
          <a:ln w="12700" cap="flat" cmpd="sng" algn="ctr">
            <a:solidFill>
              <a:srgbClr val="8C1515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2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Exploring small Solar System bodies</a:t>
            </a:r>
            <a:endParaRPr lang="en-US" dirty="0"/>
          </a:p>
        </p:txBody>
      </p:sp>
      <p:cxnSp>
        <p:nvCxnSpPr>
          <p:cNvPr id="73" name="Straight Connector 72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45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upload.wikimedia.org/wikipedia/commons/5/59/Stickney_mr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3"/>
          <a:stretch/>
        </p:blipFill>
        <p:spPr bwMode="auto">
          <a:xfrm>
            <a:off x="0" y="711200"/>
            <a:ext cx="9144000" cy="614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itle 1"/>
          <p:cNvSpPr txBox="1">
            <a:spLocks/>
          </p:cNvSpPr>
          <p:nvPr/>
        </p:nvSpPr>
        <p:spPr>
          <a:xfrm>
            <a:off x="201929" y="80646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 smtClean="0">
                <a:solidFill>
                  <a:schemeClr val="bg1"/>
                </a:solidFill>
              </a:rPr>
              <a:t>Spatially distributed geology</a:t>
            </a:r>
            <a:endParaRPr lang="en-US" sz="2800" b="0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765304" y="95886"/>
            <a:ext cx="3606800" cy="600074"/>
            <a:chOff x="5537200" y="90806"/>
            <a:chExt cx="3606800" cy="600074"/>
          </a:xfrm>
        </p:grpSpPr>
        <p:sp>
          <p:nvSpPr>
            <p:cNvPr id="26" name="Title 1"/>
            <p:cNvSpPr txBox="1">
              <a:spLocks/>
            </p:cNvSpPr>
            <p:nvPr/>
          </p:nvSpPr>
          <p:spPr>
            <a:xfrm>
              <a:off x="6572249" y="90806"/>
              <a:ext cx="2571751" cy="60007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b="0" dirty="0" smtClean="0">
                  <a:solidFill>
                    <a:schemeClr val="bg1"/>
                  </a:solidFill>
                </a:rPr>
                <a:t>Need a </a:t>
              </a:r>
              <a:r>
                <a:rPr lang="en-US" sz="2800" dirty="0" smtClean="0">
                  <a:solidFill>
                    <a:schemeClr val="bg1"/>
                  </a:solidFill>
                </a:rPr>
                <a:t>Rover</a:t>
              </a:r>
              <a:r>
                <a:rPr lang="en-US" sz="2800" b="0" dirty="0" smtClean="0">
                  <a:solidFill>
                    <a:schemeClr val="bg1"/>
                  </a:solidFill>
                </a:rPr>
                <a:t>!</a:t>
              </a:r>
              <a:endParaRPr lang="en-US" sz="2800" b="0" dirty="0">
                <a:solidFill>
                  <a:schemeClr val="bg1"/>
                </a:solidFill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V="1">
              <a:off x="5537200" y="461963"/>
              <a:ext cx="914400" cy="0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380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The Big Question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Ben\Desktop\Presentation RobSymp\Curiosity_render_H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1"/>
          <a:stretch/>
        </p:blipFill>
        <p:spPr bwMode="auto">
          <a:xfrm>
            <a:off x="379200" y="1136308"/>
            <a:ext cx="8385600" cy="532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92454" y="1273437"/>
            <a:ext cx="4689907" cy="713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anose="020B0502020104020203" pitchFamily="34" charset="0"/>
              </a:rPr>
              <a:t>How would you change the design for </a:t>
            </a:r>
            <a:r>
              <a:rPr lang="en-US" sz="2000" b="1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LOW</a:t>
            </a:r>
            <a:r>
              <a:rPr lang="en-US" sz="20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dirty="0" smtClean="0">
                <a:latin typeface="Gill Sans MT" panose="020B0502020104020203" pitchFamily="34" charset="0"/>
              </a:rPr>
              <a:t>gravity environments?</a:t>
            </a:r>
            <a:endParaRPr lang="en-US" sz="20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31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Micro-Gravity Space Rovers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26" y="1825164"/>
            <a:ext cx="1152292" cy="13599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4206" t="2154" r="14582" b="622"/>
          <a:stretch/>
        </p:blipFill>
        <p:spPr>
          <a:xfrm>
            <a:off x="5973164" y="1769909"/>
            <a:ext cx="1205541" cy="925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240" y="3324389"/>
            <a:ext cx="1426231" cy="1069673"/>
          </a:xfrm>
          <a:prstGeom prst="rect">
            <a:avLst/>
          </a:prstGeom>
        </p:spPr>
      </p:pic>
      <p:pic>
        <p:nvPicPr>
          <p:cNvPr id="4098" name="Picture 2" descr="http://www.dlr.de/irs/en/Portaldata/46/Resources/images/projekte/mascot/MASCOT_Modell_klei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407" y="2114221"/>
            <a:ext cx="1418020" cy="104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997" y="2798833"/>
            <a:ext cx="941620" cy="15929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26" y="3359872"/>
            <a:ext cx="1331611" cy="99870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8650" y="100067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Four classes of mobility:</a:t>
            </a:r>
            <a:endParaRPr lang="en-US" sz="1600" dirty="0" smtClean="0">
              <a:latin typeface="Gill Sans MT" panose="020B05020201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3901" y="1534795"/>
            <a:ext cx="1553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7013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Wheels</a:t>
            </a:r>
            <a:endParaRPr lang="en-US" sz="1600" dirty="0" smtClean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3901" y="4141596"/>
            <a:ext cx="1553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7013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Legs</a:t>
            </a:r>
            <a:endParaRPr lang="en-US" sz="1600" dirty="0" smtClean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75253" y="4627956"/>
            <a:ext cx="1800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7013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Thrusters</a:t>
            </a:r>
            <a:endParaRPr lang="en-US" sz="1600" dirty="0" smtClean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67052" y="1245050"/>
            <a:ext cx="17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7013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Hopping</a:t>
            </a:r>
            <a:endParaRPr lang="en-US" sz="1600" dirty="0" smtClean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/>
          <a:srcRect l="20363" t="13789" r="17583" b="7590"/>
          <a:stretch/>
        </p:blipFill>
        <p:spPr>
          <a:xfrm>
            <a:off x="922586" y="4837506"/>
            <a:ext cx="1924621" cy="1371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015" y="5117052"/>
            <a:ext cx="1709080" cy="12801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80" y="5117319"/>
            <a:ext cx="1274470" cy="12801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23" y="2114221"/>
            <a:ext cx="1875347" cy="144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5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sa.int/var/esa/storage/images/esa_multimedia/images/2016/09/philae_found/16114811-1-eng-GB/Philae_foun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" t="5390" r="6584" b="5141"/>
          <a:stretch/>
        </p:blipFill>
        <p:spPr bwMode="auto">
          <a:xfrm>
            <a:off x="152400" y="487680"/>
            <a:ext cx="8846014" cy="570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85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70777" y="274320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Hedgehog hopping rovers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70777" y="874394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0777" y="1000573"/>
            <a:ext cx="8249947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anose="020B0502020104020203" pitchFamily="34" charset="0"/>
              </a:rPr>
              <a:t>A mission architecture that allows the </a:t>
            </a:r>
            <a:r>
              <a:rPr lang="en-US" sz="20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systematic</a:t>
            </a:r>
            <a:r>
              <a:rPr lang="en-US" sz="2000" dirty="0" smtClean="0">
                <a:latin typeface="Gill Sans MT" panose="020B0502020104020203" pitchFamily="34" charset="0"/>
              </a:rPr>
              <a:t> and </a:t>
            </a:r>
            <a:r>
              <a:rPr lang="en-US" sz="20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affordable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in-situ</a:t>
            </a:r>
            <a:r>
              <a:rPr lang="en-US" sz="2000" dirty="0" smtClean="0">
                <a:latin typeface="Gill Sans MT" panose="020B0502020104020203" pitchFamily="34" charset="0"/>
              </a:rPr>
              <a:t> exploration of small Solar System bodies.</a:t>
            </a:r>
            <a:endParaRPr lang="en-US" sz="1400" dirty="0" smtClean="0">
              <a:latin typeface="Gill Sans MT" panose="020B05020201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9137"/>
            <a:ext cx="9144000" cy="514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6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Mobility via Internal Actuation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07336" y="1214038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Key idea:</a:t>
            </a: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  </a:t>
            </a:r>
            <a:r>
              <a:rPr lang="en-US" sz="2400" dirty="0" smtClean="0">
                <a:latin typeface="Gill Sans MT" panose="020B0502020104020203" pitchFamily="34" charset="0"/>
              </a:rPr>
              <a:t>Swapping angular momentum</a:t>
            </a:r>
            <a:endParaRPr lang="en-US" sz="1600" dirty="0" smtClean="0">
              <a:latin typeface="Gill Sans MT" panose="020B0502020104020203" pitchFamily="34" charset="0"/>
            </a:endParaRPr>
          </a:p>
        </p:txBody>
      </p:sp>
      <p:pic>
        <p:nvPicPr>
          <p:cNvPr id="2" name="MVI_190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12" end="2420.375"/>
                </p14:media>
              </p:ext>
            </p:extLst>
          </p:nvPr>
        </p:nvPicPr>
        <p:blipFill rotWithShape="1">
          <a:blip r:embed="rId5"/>
          <a:srcRect l="7563" r="10590"/>
          <a:stretch>
            <a:fillRect/>
          </a:stretch>
        </p:blipFill>
        <p:spPr>
          <a:xfrm>
            <a:off x="607336" y="2138581"/>
            <a:ext cx="5669580" cy="392535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276916" y="1964800"/>
            <a:ext cx="2687166" cy="4050881"/>
            <a:chOff x="6143066" y="2186395"/>
            <a:chExt cx="2687166" cy="3752079"/>
          </a:xfrm>
        </p:grpSpPr>
        <p:sp>
          <p:nvSpPr>
            <p:cNvPr id="25" name="Rectangle 24"/>
            <p:cNvSpPr/>
            <p:nvPr/>
          </p:nvSpPr>
          <p:spPr>
            <a:xfrm>
              <a:off x="6469800" y="2186395"/>
              <a:ext cx="20597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smtClean="0">
                  <a:latin typeface="Gill Sans MT" panose="020B0502020104020203" pitchFamily="34" charset="0"/>
                </a:rPr>
                <a:t>Spin up flywheels to desired speed</a:t>
              </a:r>
              <a:endParaRPr lang="en-US" dirty="0">
                <a:latin typeface="Gill Sans MT" panose="020B0502020104020203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351483" y="3160537"/>
              <a:ext cx="2365391" cy="598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Gill Sans MT" panose="020B0502020104020203" pitchFamily="34" charset="0"/>
                </a:rPr>
                <a:t>Hit the brakes!</a:t>
              </a:r>
            </a:p>
            <a:p>
              <a:pPr algn="ctr"/>
              <a:r>
                <a:rPr lang="en-US" dirty="0" smtClean="0">
                  <a:latin typeface="Gill Sans MT" panose="020B0502020104020203" pitchFamily="34" charset="0"/>
                </a:rPr>
                <a:t>Generates large torque</a:t>
              </a:r>
              <a:endParaRPr lang="en-US" dirty="0">
                <a:latin typeface="Gill Sans MT" panose="020B0502020104020203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143066" y="5292143"/>
              <a:ext cx="268716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smtClean="0">
                  <a:latin typeface="Gill Sans MT" panose="020B0502020104020203" pitchFamily="34" charset="0"/>
                </a:rPr>
                <a:t>Rover hops in a forward ballistic trajectory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345780" y="4131778"/>
              <a:ext cx="230543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Gill Sans MT" panose="020B0502020104020203" pitchFamily="34" charset="0"/>
                </a:rPr>
                <a:t>Angular momentum </a:t>
              </a:r>
            </a:p>
            <a:p>
              <a:r>
                <a:rPr lang="en-US" dirty="0" smtClean="0">
                  <a:latin typeface="Gill Sans MT" panose="020B0502020104020203" pitchFamily="34" charset="0"/>
                </a:rPr>
                <a:t>transferred to chassis </a:t>
              </a:r>
              <a:endParaRPr lang="en-US" dirty="0">
                <a:latin typeface="Gill Sans MT" panose="020B0502020104020203" pitchFamily="34" charset="0"/>
              </a:endParaRPr>
            </a:p>
          </p:txBody>
        </p:sp>
        <p:sp>
          <p:nvSpPr>
            <p:cNvPr id="23" name="Right Arrow 22"/>
            <p:cNvSpPr/>
            <p:nvPr/>
          </p:nvSpPr>
          <p:spPr bwMode="auto">
            <a:xfrm rot="5400000">
              <a:off x="7362044" y="2829426"/>
              <a:ext cx="344267" cy="350866"/>
            </a:xfrm>
            <a:prstGeom prst="rightArrow">
              <a:avLst>
                <a:gd name="adj1" fmla="val 49740"/>
                <a:gd name="adj2" fmla="val 52740"/>
              </a:avLst>
            </a:prstGeom>
            <a:solidFill>
              <a:srgbClr val="EB7979"/>
            </a:solidFill>
            <a:ln w="12700" cap="flat" cmpd="sng" algn="ctr">
              <a:solidFill>
                <a:srgbClr val="8C1515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" name="Right Arrow 23"/>
            <p:cNvSpPr/>
            <p:nvPr/>
          </p:nvSpPr>
          <p:spPr bwMode="auto">
            <a:xfrm rot="5400000">
              <a:off x="7364788" y="3827079"/>
              <a:ext cx="338781" cy="350866"/>
            </a:xfrm>
            <a:prstGeom prst="rightArrow">
              <a:avLst>
                <a:gd name="adj1" fmla="val 49740"/>
                <a:gd name="adj2" fmla="val 52740"/>
              </a:avLst>
            </a:prstGeom>
            <a:solidFill>
              <a:srgbClr val="EB7979"/>
            </a:solidFill>
            <a:ln w="12700" cap="flat" cmpd="sng" algn="ctr">
              <a:solidFill>
                <a:srgbClr val="8C1515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" name="Right Arrow 29"/>
            <p:cNvSpPr/>
            <p:nvPr/>
          </p:nvSpPr>
          <p:spPr bwMode="auto">
            <a:xfrm rot="5400000">
              <a:off x="7364788" y="4877839"/>
              <a:ext cx="338781" cy="350866"/>
            </a:xfrm>
            <a:prstGeom prst="rightArrow">
              <a:avLst>
                <a:gd name="adj1" fmla="val 49740"/>
                <a:gd name="adj2" fmla="val 52740"/>
              </a:avLst>
            </a:prstGeom>
            <a:solidFill>
              <a:srgbClr val="EB7979"/>
            </a:solidFill>
            <a:ln w="12700" cap="flat" cmpd="sng" algn="ctr">
              <a:solidFill>
                <a:srgbClr val="8C1515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834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Dynamics and Control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Group 124"/>
          <p:cNvGrpSpPr/>
          <p:nvPr/>
        </p:nvGrpSpPr>
        <p:grpSpPr>
          <a:xfrm>
            <a:off x="680658" y="1222208"/>
            <a:ext cx="7792724" cy="1807276"/>
            <a:chOff x="439802" y="1139341"/>
            <a:chExt cx="8075548" cy="1872868"/>
          </a:xfrm>
        </p:grpSpPr>
        <p:grpSp>
          <p:nvGrpSpPr>
            <p:cNvPr id="126" name="Group 125"/>
            <p:cNvGrpSpPr/>
            <p:nvPr/>
          </p:nvGrpSpPr>
          <p:grpSpPr>
            <a:xfrm>
              <a:off x="439802" y="1139341"/>
              <a:ext cx="8075548" cy="1872868"/>
              <a:chOff x="11021276" y="24147474"/>
              <a:chExt cx="7327529" cy="1872868"/>
            </a:xfrm>
          </p:grpSpPr>
          <p:sp>
            <p:nvSpPr>
              <p:cNvPr id="131" name="Rounded Rectangle 130"/>
              <p:cNvSpPr/>
              <p:nvPr/>
            </p:nvSpPr>
            <p:spPr bwMode="auto">
              <a:xfrm>
                <a:off x="11021360" y="24147474"/>
                <a:ext cx="7315200" cy="1872867"/>
              </a:xfrm>
              <a:prstGeom prst="roundRect">
                <a:avLst>
                  <a:gd name="adj" fmla="val 8738"/>
                </a:avLst>
              </a:prstGeom>
              <a:solidFill>
                <a:srgbClr val="FFEF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19100" dist="330200" dir="2700000" sx="92000" sy="92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38943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32" name="Rounded Rectangle 131"/>
              <p:cNvSpPr/>
              <p:nvPr/>
            </p:nvSpPr>
            <p:spPr bwMode="auto">
              <a:xfrm>
                <a:off x="11025985" y="24150028"/>
                <a:ext cx="7315200" cy="1192930"/>
              </a:xfrm>
              <a:prstGeom prst="roundRect">
                <a:avLst>
                  <a:gd name="adj" fmla="val 16496"/>
                </a:avLst>
              </a:prstGeom>
              <a:solidFill>
                <a:srgbClr val="8C1515"/>
              </a:solidFill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38943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33" name="Rectangle 132"/>
              <p:cNvSpPr/>
              <p:nvPr/>
            </p:nvSpPr>
            <p:spPr bwMode="auto">
              <a:xfrm>
                <a:off x="11033605" y="24550556"/>
                <a:ext cx="7315200" cy="941602"/>
              </a:xfrm>
              <a:prstGeom prst="rect">
                <a:avLst/>
              </a:prstGeom>
              <a:solidFill>
                <a:srgbClr val="FFEFE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38943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11213033" y="24158114"/>
                <a:ext cx="6509135" cy="414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</a:rPr>
                  <a:t>Analytical and numerical models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Rounded Rectangle 134"/>
              <p:cNvSpPr/>
              <p:nvPr/>
            </p:nvSpPr>
            <p:spPr bwMode="auto">
              <a:xfrm>
                <a:off x="11021276" y="24147918"/>
                <a:ext cx="7315200" cy="1872424"/>
              </a:xfrm>
              <a:prstGeom prst="roundRect">
                <a:avLst>
                  <a:gd name="adj" fmla="val 9253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38943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9373" y="1555850"/>
              <a:ext cx="1552499" cy="1225897"/>
            </a:xfrm>
            <a:prstGeom prst="rect">
              <a:avLst/>
            </a:prstGeom>
          </p:spPr>
        </p:pic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E5E5"/>
                </a:clrFrom>
                <a:clrTo>
                  <a:srgbClr val="FFE5E5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5702" y="1603310"/>
              <a:ext cx="1290473" cy="1130976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E5E5"/>
                </a:clrFrom>
                <a:clrTo>
                  <a:srgbClr val="FFE5E5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37103" y="1595966"/>
              <a:ext cx="1576392" cy="1217157"/>
            </a:xfrm>
            <a:prstGeom prst="rect">
              <a:avLst/>
            </a:prstGeom>
          </p:spPr>
        </p:pic>
        <p:pic>
          <p:nvPicPr>
            <p:cNvPr id="130" name="Picture 129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9564" y="1664188"/>
              <a:ext cx="2747524" cy="998579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682193" y="3200403"/>
            <a:ext cx="7792724" cy="3657597"/>
            <a:chOff x="688749" y="3016664"/>
            <a:chExt cx="7792724" cy="3657597"/>
          </a:xfrm>
        </p:grpSpPr>
        <p:grpSp>
          <p:nvGrpSpPr>
            <p:cNvPr id="3" name="Group 2"/>
            <p:cNvGrpSpPr/>
            <p:nvPr/>
          </p:nvGrpSpPr>
          <p:grpSpPr>
            <a:xfrm>
              <a:off x="688749" y="4454700"/>
              <a:ext cx="7792724" cy="2219561"/>
              <a:chOff x="882008" y="4298509"/>
              <a:chExt cx="7792724" cy="2219561"/>
            </a:xfrm>
          </p:grpSpPr>
          <p:grpSp>
            <p:nvGrpSpPr>
              <p:cNvPr id="142" name="Group 141"/>
              <p:cNvGrpSpPr/>
              <p:nvPr/>
            </p:nvGrpSpPr>
            <p:grpSpPr>
              <a:xfrm>
                <a:off x="882008" y="4298509"/>
                <a:ext cx="7792724" cy="1894221"/>
                <a:chOff x="11021276" y="24147475"/>
                <a:chExt cx="7327529" cy="1962968"/>
              </a:xfrm>
            </p:grpSpPr>
            <p:sp>
              <p:nvSpPr>
                <p:cNvPr id="182" name="Rounded Rectangle 181"/>
                <p:cNvSpPr/>
                <p:nvPr/>
              </p:nvSpPr>
              <p:spPr bwMode="auto">
                <a:xfrm>
                  <a:off x="11021360" y="24147475"/>
                  <a:ext cx="7315200" cy="1950571"/>
                </a:xfrm>
                <a:prstGeom prst="roundRect">
                  <a:avLst>
                    <a:gd name="adj" fmla="val 8738"/>
                  </a:avLst>
                </a:prstGeom>
                <a:solidFill>
                  <a:srgbClr val="FFEFE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419100" dist="330200" dir="2700000" sx="92000" sy="92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438943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8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183" name="Rounded Rectangle 182"/>
                <p:cNvSpPr/>
                <p:nvPr/>
              </p:nvSpPr>
              <p:spPr bwMode="auto">
                <a:xfrm>
                  <a:off x="11025985" y="24150028"/>
                  <a:ext cx="7315200" cy="1192930"/>
                </a:xfrm>
                <a:prstGeom prst="roundRect">
                  <a:avLst>
                    <a:gd name="adj" fmla="val 16496"/>
                  </a:avLst>
                </a:prstGeom>
                <a:solidFill>
                  <a:srgbClr val="8C1515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438943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8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184" name="Rectangle 183"/>
                <p:cNvSpPr/>
                <p:nvPr/>
              </p:nvSpPr>
              <p:spPr bwMode="auto">
                <a:xfrm>
                  <a:off x="11033605" y="24568710"/>
                  <a:ext cx="7315200" cy="923449"/>
                </a:xfrm>
                <a:prstGeom prst="rect">
                  <a:avLst/>
                </a:prstGeom>
                <a:solidFill>
                  <a:srgbClr val="FFEFE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438943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8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185" name="TextBox 184"/>
                <p:cNvSpPr txBox="1"/>
                <p:nvPr/>
              </p:nvSpPr>
              <p:spPr>
                <a:xfrm>
                  <a:off x="11213033" y="24158114"/>
                  <a:ext cx="6509135" cy="4146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smtClean="0">
                      <a:solidFill>
                        <a:schemeClr val="bg1"/>
                      </a:solidFill>
                    </a:rPr>
                    <a:t>A suite of </a:t>
                  </a:r>
                  <a:r>
                    <a:rPr lang="en-US" sz="2000" b="1" i="1" dirty="0" smtClean="0">
                      <a:solidFill>
                        <a:schemeClr val="bg1"/>
                      </a:solidFill>
                    </a:rPr>
                    <a:t>controllable</a:t>
                  </a:r>
                  <a:r>
                    <a:rPr lang="en-US" sz="2000" b="1" dirty="0" smtClean="0">
                      <a:solidFill>
                        <a:schemeClr val="bg1"/>
                      </a:solidFill>
                    </a:rPr>
                    <a:t> motion primitives</a:t>
                  </a:r>
                  <a:endParaRPr 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6" name="Rounded Rectangle 185"/>
                <p:cNvSpPr/>
                <p:nvPr/>
              </p:nvSpPr>
              <p:spPr bwMode="auto">
                <a:xfrm>
                  <a:off x="11021276" y="24147916"/>
                  <a:ext cx="7315200" cy="1962527"/>
                </a:xfrm>
                <a:prstGeom prst="roundRect">
                  <a:avLst>
                    <a:gd name="adj" fmla="val 9253"/>
                  </a:avLst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4389438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8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  <p:grpSp>
            <p:nvGrpSpPr>
              <p:cNvPr id="143" name="Group 142"/>
              <p:cNvGrpSpPr>
                <a:grpSpLocks noChangeAspect="1"/>
              </p:cNvGrpSpPr>
              <p:nvPr/>
            </p:nvGrpSpPr>
            <p:grpSpPr>
              <a:xfrm>
                <a:off x="927887" y="4786578"/>
                <a:ext cx="1802540" cy="1271586"/>
                <a:chOff x="4501523" y="1255964"/>
                <a:chExt cx="4529768" cy="3195488"/>
              </a:xfrm>
            </p:grpSpPr>
            <p:grpSp>
              <p:nvGrpSpPr>
                <p:cNvPr id="172" name="Group 171"/>
                <p:cNvGrpSpPr/>
                <p:nvPr/>
              </p:nvGrpSpPr>
              <p:grpSpPr>
                <a:xfrm>
                  <a:off x="5319793" y="1441848"/>
                  <a:ext cx="3711498" cy="3009604"/>
                  <a:chOff x="4963640" y="1848832"/>
                  <a:chExt cx="3711498" cy="3009604"/>
                </a:xfrm>
              </p:grpSpPr>
              <p:cxnSp>
                <p:nvCxnSpPr>
                  <p:cNvPr id="174" name="Straight Connector 173"/>
                  <p:cNvCxnSpPr/>
                  <p:nvPr/>
                </p:nvCxnSpPr>
                <p:spPr>
                  <a:xfrm>
                    <a:off x="5448063" y="3363748"/>
                    <a:ext cx="2466577" cy="989812"/>
                  </a:xfrm>
                  <a:prstGeom prst="line">
                    <a:avLst/>
                  </a:prstGeom>
                  <a:ln w="12700">
                    <a:solidFill>
                      <a:srgbClr val="C0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5" name="Oval 174"/>
                  <p:cNvSpPr/>
                  <p:nvPr/>
                </p:nvSpPr>
                <p:spPr>
                  <a:xfrm rot="2747911">
                    <a:off x="5600960" y="3633285"/>
                    <a:ext cx="225452" cy="271241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6" name="Oval 175"/>
                  <p:cNvSpPr/>
                  <p:nvPr/>
                </p:nvSpPr>
                <p:spPr>
                  <a:xfrm rot="2467094">
                    <a:off x="5939341" y="3314033"/>
                    <a:ext cx="165060" cy="212818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77" name="Picture 176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963640" y="2680791"/>
                    <a:ext cx="1221424" cy="1174883"/>
                  </a:xfrm>
                  <a:prstGeom prst="rect">
                    <a:avLst/>
                  </a:prstGeom>
                </p:spPr>
              </p:pic>
              <p:pic>
                <p:nvPicPr>
                  <p:cNvPr id="178" name="Picture 177"/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059078" y="3303956"/>
                    <a:ext cx="1616060" cy="1554480"/>
                  </a:xfrm>
                  <a:prstGeom prst="rect">
                    <a:avLst/>
                  </a:prstGeom>
                </p:spPr>
              </p:pic>
              <p:sp>
                <p:nvSpPr>
                  <p:cNvPr id="179" name="Arc 178"/>
                  <p:cNvSpPr/>
                  <p:nvPr/>
                </p:nvSpPr>
                <p:spPr>
                  <a:xfrm flipV="1">
                    <a:off x="5472752" y="2351816"/>
                    <a:ext cx="2355528" cy="2345723"/>
                  </a:xfrm>
                  <a:prstGeom prst="arc">
                    <a:avLst>
                      <a:gd name="adj1" fmla="val 5526505"/>
                      <a:gd name="adj2" fmla="val 8908471"/>
                    </a:avLst>
                  </a:prstGeom>
                  <a:ln w="12700">
                    <a:solidFill>
                      <a:srgbClr val="C00000"/>
                    </a:solidFill>
                    <a:headEnd type="triangl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80" name="Picture 179"/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8481790">
                    <a:off x="6192144" y="1874188"/>
                    <a:ext cx="1330872" cy="1280160"/>
                  </a:xfrm>
                  <a:prstGeom prst="rect">
                    <a:avLst/>
                  </a:prstGeom>
                </p:spPr>
              </p:pic>
              <p:sp>
                <p:nvSpPr>
                  <p:cNvPr id="181" name="Arc 180"/>
                  <p:cNvSpPr/>
                  <p:nvPr/>
                </p:nvSpPr>
                <p:spPr>
                  <a:xfrm flipV="1">
                    <a:off x="5626060" y="2364741"/>
                    <a:ext cx="2355528" cy="2345723"/>
                  </a:xfrm>
                  <a:prstGeom prst="arc">
                    <a:avLst>
                      <a:gd name="adj1" fmla="val 663869"/>
                      <a:gd name="adj2" fmla="val 4665884"/>
                    </a:avLst>
                  </a:prstGeom>
                  <a:ln w="12700">
                    <a:solidFill>
                      <a:srgbClr val="C00000"/>
                    </a:solidFill>
                    <a:headEnd type="triangl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73" name="TextBox 172"/>
                <p:cNvSpPr txBox="1"/>
                <p:nvPr/>
              </p:nvSpPr>
              <p:spPr>
                <a:xfrm>
                  <a:off x="4501523" y="1255964"/>
                  <a:ext cx="2272220" cy="7734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en-US" sz="1400" b="1" dirty="0" smtClean="0">
                      <a:solidFill>
                        <a:srgbClr val="C00000"/>
                      </a:solidFill>
                    </a:rPr>
                    <a:t>Hopping</a:t>
                  </a:r>
                </a:p>
              </p:txBody>
            </p:sp>
          </p:grpSp>
          <p:grpSp>
            <p:nvGrpSpPr>
              <p:cNvPr id="144" name="Group 143"/>
              <p:cNvGrpSpPr>
                <a:grpSpLocks noChangeAspect="1"/>
              </p:cNvGrpSpPr>
              <p:nvPr/>
            </p:nvGrpSpPr>
            <p:grpSpPr>
              <a:xfrm>
                <a:off x="3236341" y="4784075"/>
                <a:ext cx="1003915" cy="1478098"/>
                <a:chOff x="3028732" y="1828105"/>
                <a:chExt cx="1616576" cy="2380139"/>
              </a:xfrm>
            </p:grpSpPr>
            <p:sp>
              <p:nvSpPr>
                <p:cNvPr id="164" name="Oval 163"/>
                <p:cNvSpPr/>
                <p:nvPr/>
              </p:nvSpPr>
              <p:spPr>
                <a:xfrm rot="2747911">
                  <a:off x="3688194" y="3375264"/>
                  <a:ext cx="225452" cy="271241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65" name="Straight Connector 164"/>
                <p:cNvCxnSpPr/>
                <p:nvPr/>
              </p:nvCxnSpPr>
              <p:spPr>
                <a:xfrm>
                  <a:off x="3655776" y="3244584"/>
                  <a:ext cx="894314" cy="375645"/>
                </a:xfrm>
                <a:prstGeom prst="line">
                  <a:avLst/>
                </a:prstGeom>
                <a:ln w="12700">
                  <a:solidFill>
                    <a:srgbClr val="C0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66" name="Picture 165"/>
                <p:cNvPicPr>
                  <a:picLocks noChangeAspect="1"/>
                </p:cNvPicPr>
                <p:nvPr/>
              </p:nvPicPr>
              <p:blipFill>
                <a:blip r:embed="rId10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28732" y="2404171"/>
                  <a:ext cx="1235810" cy="1188720"/>
                </a:xfrm>
                <a:prstGeom prst="rect">
                  <a:avLst/>
                </a:prstGeom>
              </p:spPr>
            </p:pic>
            <p:sp>
              <p:nvSpPr>
                <p:cNvPr id="167" name="Oval 166"/>
                <p:cNvSpPr/>
                <p:nvPr/>
              </p:nvSpPr>
              <p:spPr>
                <a:xfrm rot="2467094">
                  <a:off x="4214517" y="3222626"/>
                  <a:ext cx="165060" cy="212818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Arc 167"/>
                <p:cNvSpPr/>
                <p:nvPr/>
              </p:nvSpPr>
              <p:spPr>
                <a:xfrm flipV="1">
                  <a:off x="3437439" y="3040047"/>
                  <a:ext cx="1141045" cy="1168197"/>
                </a:xfrm>
                <a:prstGeom prst="arc">
                  <a:avLst>
                    <a:gd name="adj1" fmla="val 4283112"/>
                    <a:gd name="adj2" fmla="val 9093718"/>
                  </a:avLst>
                </a:prstGeom>
                <a:ln w="12700">
                  <a:solidFill>
                    <a:srgbClr val="C0000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69" name="Picture 168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795227">
                  <a:off x="3246005" y="2319981"/>
                  <a:ext cx="1330871" cy="1280160"/>
                </a:xfrm>
                <a:prstGeom prst="rect">
                  <a:avLst/>
                </a:prstGeom>
              </p:spPr>
            </p:pic>
            <p:sp>
              <p:nvSpPr>
                <p:cNvPr id="170" name="Arc 169"/>
                <p:cNvSpPr/>
                <p:nvPr/>
              </p:nvSpPr>
              <p:spPr>
                <a:xfrm flipV="1">
                  <a:off x="3437438" y="3040047"/>
                  <a:ext cx="1141045" cy="1168197"/>
                </a:xfrm>
                <a:prstGeom prst="arc">
                  <a:avLst>
                    <a:gd name="adj1" fmla="val 410035"/>
                    <a:gd name="adj2" fmla="val 4316229"/>
                  </a:avLst>
                </a:prstGeom>
                <a:ln w="12700">
                  <a:solidFill>
                    <a:srgbClr val="C0000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TextBox 170"/>
                <p:cNvSpPr txBox="1"/>
                <p:nvPr/>
              </p:nvSpPr>
              <p:spPr>
                <a:xfrm>
                  <a:off x="3037565" y="1828105"/>
                  <a:ext cx="160774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en-US" sz="1400" b="1" dirty="0" smtClean="0">
                      <a:solidFill>
                        <a:srgbClr val="C00000"/>
                      </a:solidFill>
                    </a:rPr>
                    <a:t>Tumbling</a:t>
                  </a:r>
                </a:p>
              </p:txBody>
            </p:sp>
          </p:grpSp>
          <p:grpSp>
            <p:nvGrpSpPr>
              <p:cNvPr id="145" name="Group 144"/>
              <p:cNvGrpSpPr>
                <a:grpSpLocks noChangeAspect="1"/>
              </p:cNvGrpSpPr>
              <p:nvPr/>
            </p:nvGrpSpPr>
            <p:grpSpPr>
              <a:xfrm>
                <a:off x="7033540" y="4777350"/>
                <a:ext cx="1309158" cy="1129577"/>
                <a:chOff x="6252254" y="4542295"/>
                <a:chExt cx="1958842" cy="1690140"/>
              </a:xfrm>
            </p:grpSpPr>
            <p:grpSp>
              <p:nvGrpSpPr>
                <p:cNvPr id="156" name="Group 155"/>
                <p:cNvGrpSpPr/>
                <p:nvPr/>
              </p:nvGrpSpPr>
              <p:grpSpPr>
                <a:xfrm>
                  <a:off x="6659298" y="5057549"/>
                  <a:ext cx="1385254" cy="1174886"/>
                  <a:chOff x="1796096" y="2497443"/>
                  <a:chExt cx="1385254" cy="1174886"/>
                </a:xfrm>
              </p:grpSpPr>
              <p:pic>
                <p:nvPicPr>
                  <p:cNvPr id="158" name="Picture 157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20639475">
                    <a:off x="1807368" y="2497446"/>
                    <a:ext cx="1221424" cy="1174883"/>
                  </a:xfrm>
                  <a:prstGeom prst="rect">
                    <a:avLst/>
                  </a:prstGeom>
                </p:spPr>
              </p:pic>
              <p:pic>
                <p:nvPicPr>
                  <p:cNvPr id="159" name="Picture 158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810226" y="2497443"/>
                    <a:ext cx="1221424" cy="1174883"/>
                  </a:xfrm>
                  <a:prstGeom prst="rect">
                    <a:avLst/>
                  </a:prstGeom>
                </p:spPr>
              </p:pic>
              <p:sp>
                <p:nvSpPr>
                  <p:cNvPr id="160" name="Arc 159"/>
                  <p:cNvSpPr/>
                  <p:nvPr/>
                </p:nvSpPr>
                <p:spPr>
                  <a:xfrm>
                    <a:off x="1796096" y="2848668"/>
                    <a:ext cx="1249680" cy="401906"/>
                  </a:xfrm>
                  <a:prstGeom prst="arc">
                    <a:avLst>
                      <a:gd name="adj1" fmla="val 20765995"/>
                      <a:gd name="adj2" fmla="val 11463772"/>
                    </a:avLst>
                  </a:prstGeom>
                  <a:ln w="12700">
                    <a:solidFill>
                      <a:srgbClr val="C00000"/>
                    </a:solidFill>
                    <a:headEnd type="triangl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61" name="Straight Connector 160"/>
                  <p:cNvCxnSpPr/>
                  <p:nvPr/>
                </p:nvCxnSpPr>
                <p:spPr>
                  <a:xfrm>
                    <a:off x="2640330" y="3376089"/>
                    <a:ext cx="461010" cy="160020"/>
                  </a:xfrm>
                  <a:prstGeom prst="line">
                    <a:avLst/>
                  </a:prstGeom>
                  <a:ln w="12700">
                    <a:solidFill>
                      <a:srgbClr val="C0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" name="Straight Connector 161"/>
                  <p:cNvCxnSpPr/>
                  <p:nvPr/>
                </p:nvCxnSpPr>
                <p:spPr>
                  <a:xfrm flipV="1">
                    <a:off x="2663190" y="3303955"/>
                    <a:ext cx="518160" cy="18753"/>
                  </a:xfrm>
                  <a:prstGeom prst="line">
                    <a:avLst/>
                  </a:prstGeom>
                  <a:ln w="12700">
                    <a:solidFill>
                      <a:srgbClr val="C0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3" name="Arc 162"/>
                  <p:cNvSpPr/>
                  <p:nvPr/>
                </p:nvSpPr>
                <p:spPr>
                  <a:xfrm rot="1384603">
                    <a:off x="2774667" y="3111860"/>
                    <a:ext cx="350449" cy="358480"/>
                  </a:xfrm>
                  <a:prstGeom prst="arc">
                    <a:avLst>
                      <a:gd name="adj1" fmla="val 20869637"/>
                      <a:gd name="adj2" fmla="val 3372465"/>
                    </a:avLst>
                  </a:prstGeom>
                  <a:ln w="6350">
                    <a:solidFill>
                      <a:srgbClr val="C00000"/>
                    </a:solidFill>
                    <a:headEnd type="triangle" w="sm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57" name="TextBox 156"/>
                <p:cNvSpPr txBox="1"/>
                <p:nvPr/>
              </p:nvSpPr>
              <p:spPr>
                <a:xfrm>
                  <a:off x="6252254" y="4542295"/>
                  <a:ext cx="1958842" cy="4605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en-US" sz="1400" b="1" dirty="0" smtClean="0">
                      <a:solidFill>
                        <a:srgbClr val="C00000"/>
                      </a:solidFill>
                    </a:rPr>
                    <a:t>Twisting</a:t>
                  </a:r>
                </a:p>
              </p:txBody>
            </p:sp>
          </p:grpSp>
          <p:grpSp>
            <p:nvGrpSpPr>
              <p:cNvPr id="146" name="Group 145"/>
              <p:cNvGrpSpPr>
                <a:grpSpLocks noChangeAspect="1"/>
              </p:cNvGrpSpPr>
              <p:nvPr/>
            </p:nvGrpSpPr>
            <p:grpSpPr>
              <a:xfrm>
                <a:off x="4887806" y="4786206"/>
                <a:ext cx="1980789" cy="1731864"/>
                <a:chOff x="2389400" y="3847948"/>
                <a:chExt cx="3485928" cy="3047851"/>
              </a:xfrm>
            </p:grpSpPr>
            <p:grpSp>
              <p:nvGrpSpPr>
                <p:cNvPr id="147" name="Group 146"/>
                <p:cNvGrpSpPr/>
                <p:nvPr/>
              </p:nvGrpSpPr>
              <p:grpSpPr>
                <a:xfrm>
                  <a:off x="2471795" y="4131647"/>
                  <a:ext cx="3403533" cy="2764152"/>
                  <a:chOff x="2616164" y="4240688"/>
                  <a:chExt cx="3403533" cy="2764152"/>
                </a:xfrm>
              </p:grpSpPr>
              <p:cxnSp>
                <p:nvCxnSpPr>
                  <p:cNvPr id="149" name="Straight Connector 148"/>
                  <p:cNvCxnSpPr/>
                  <p:nvPr/>
                </p:nvCxnSpPr>
                <p:spPr>
                  <a:xfrm flipV="1">
                    <a:off x="2877877" y="5480674"/>
                    <a:ext cx="2466577" cy="362142"/>
                  </a:xfrm>
                  <a:prstGeom prst="line">
                    <a:avLst/>
                  </a:prstGeom>
                  <a:ln w="12700">
                    <a:solidFill>
                      <a:srgbClr val="C0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0" name="Oval 149"/>
                  <p:cNvSpPr/>
                  <p:nvPr/>
                </p:nvSpPr>
                <p:spPr>
                  <a:xfrm rot="2467094">
                    <a:off x="3591865" y="5611868"/>
                    <a:ext cx="165060" cy="212818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51" name="Picture 150"/>
                  <p:cNvPicPr>
                    <a:picLocks noChangeAspect="1"/>
                  </p:cNvPicPr>
                  <p:nvPr/>
                </p:nvPicPr>
                <p:blipFill>
                  <a:blip r:embed="rId1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16164" y="4978626"/>
                    <a:ext cx="1221423" cy="1174883"/>
                  </a:xfrm>
                  <a:prstGeom prst="rect">
                    <a:avLst/>
                  </a:prstGeom>
                </p:spPr>
              </p:pic>
              <p:pic>
                <p:nvPicPr>
                  <p:cNvPr id="152" name="Picture 151"/>
                  <p:cNvPicPr>
                    <a:picLocks noChangeAspect="1"/>
                  </p:cNvPicPr>
                  <p:nvPr/>
                </p:nvPicPr>
                <p:blipFill>
                  <a:blip r:embed="rId15" cstate="print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141193" y="4874884"/>
                    <a:ext cx="855562" cy="822960"/>
                  </a:xfrm>
                  <a:prstGeom prst="rect">
                    <a:avLst/>
                  </a:prstGeom>
                </p:spPr>
              </p:pic>
              <p:sp>
                <p:nvSpPr>
                  <p:cNvPr id="153" name="Arc 152"/>
                  <p:cNvSpPr/>
                  <p:nvPr/>
                </p:nvSpPr>
                <p:spPr>
                  <a:xfrm flipV="1">
                    <a:off x="3125276" y="4649650"/>
                    <a:ext cx="2609830" cy="2345723"/>
                  </a:xfrm>
                  <a:prstGeom prst="arc">
                    <a:avLst>
                      <a:gd name="adj1" fmla="val 5526505"/>
                      <a:gd name="adj2" fmla="val 9223658"/>
                    </a:avLst>
                  </a:prstGeom>
                  <a:ln w="12700">
                    <a:solidFill>
                      <a:srgbClr val="C00000"/>
                    </a:solidFill>
                    <a:headEnd type="triangl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54" name="Picture 153"/>
                  <p:cNvPicPr>
                    <a:picLocks noChangeAspect="1"/>
                  </p:cNvPicPr>
                  <p:nvPr/>
                </p:nvPicPr>
                <p:blipFill>
                  <a:blip r:embed="rId16" cstate="print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8481790">
                    <a:off x="3929848" y="4260611"/>
                    <a:ext cx="1045686" cy="1005840"/>
                  </a:xfrm>
                  <a:prstGeom prst="rect">
                    <a:avLst/>
                  </a:prstGeom>
                </p:spPr>
              </p:pic>
              <p:sp>
                <p:nvSpPr>
                  <p:cNvPr id="155" name="Arc 154"/>
                  <p:cNvSpPr/>
                  <p:nvPr/>
                </p:nvSpPr>
                <p:spPr>
                  <a:xfrm flipV="1">
                    <a:off x="2840684" y="4659117"/>
                    <a:ext cx="3179013" cy="2345723"/>
                  </a:xfrm>
                  <a:prstGeom prst="arc">
                    <a:avLst>
                      <a:gd name="adj1" fmla="val 2389975"/>
                      <a:gd name="adj2" fmla="val 4980068"/>
                    </a:avLst>
                  </a:prstGeom>
                  <a:ln w="12700">
                    <a:solidFill>
                      <a:srgbClr val="C00000"/>
                    </a:solidFill>
                    <a:headEnd type="triangl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48" name="TextBox 147"/>
                <p:cNvSpPr txBox="1"/>
                <p:nvPr/>
              </p:nvSpPr>
              <p:spPr>
                <a:xfrm>
                  <a:off x="2389400" y="3847948"/>
                  <a:ext cx="2176815" cy="7644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Bef>
                      <a:spcPts val="600"/>
                    </a:spcBef>
                  </a:pPr>
                  <a:r>
                    <a:rPr lang="en-US" sz="1400" b="1" dirty="0" smtClean="0">
                      <a:solidFill>
                        <a:srgbClr val="C00000"/>
                      </a:solidFill>
                    </a:rPr>
                    <a:t>Directional Hopping</a:t>
                  </a:r>
                </a:p>
              </p:txBody>
            </p:sp>
          </p:grpSp>
        </p:grp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42739" y="3530783"/>
              <a:ext cx="1768382" cy="459438"/>
            </a:xfrm>
            <a:prstGeom prst="rect">
              <a:avLst/>
            </a:prstGeom>
          </p:spPr>
        </p:pic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2973287" y="3526350"/>
              <a:ext cx="3442520" cy="457200"/>
              <a:chOff x="4328426" y="3276081"/>
              <a:chExt cx="3978995" cy="528449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18"/>
              <a:srcRect r="74783"/>
              <a:stretch/>
            </p:blipFill>
            <p:spPr>
              <a:xfrm>
                <a:off x="4328426" y="3279571"/>
                <a:ext cx="1148246" cy="524959"/>
              </a:xfrm>
              <a:prstGeom prst="rect">
                <a:avLst/>
              </a:prstGeom>
            </p:spPr>
          </p:pic>
          <p:pic>
            <p:nvPicPr>
              <p:cNvPr id="190" name="Picture 189"/>
              <p:cNvPicPr>
                <a:picLocks noChangeAspect="1"/>
              </p:cNvPicPr>
              <p:nvPr/>
            </p:nvPicPr>
            <p:blipFill rotWithShape="1">
              <a:blip r:embed="rId18"/>
              <a:srcRect l="31288" r="6546"/>
              <a:stretch/>
            </p:blipFill>
            <p:spPr>
              <a:xfrm>
                <a:off x="5476672" y="3276081"/>
                <a:ext cx="2830749" cy="524959"/>
              </a:xfrm>
              <a:prstGeom prst="rect">
                <a:avLst/>
              </a:prstGeom>
            </p:spPr>
          </p:pic>
        </p:grp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19"/>
            <a:srcRect r="53012"/>
            <a:stretch/>
          </p:blipFill>
          <p:spPr>
            <a:xfrm>
              <a:off x="6704877" y="3544775"/>
              <a:ext cx="1592497" cy="457200"/>
            </a:xfrm>
            <a:prstGeom prst="rect">
              <a:avLst/>
            </a:prstGeom>
          </p:spPr>
        </p:pic>
        <p:sp>
          <p:nvSpPr>
            <p:cNvPr id="192" name="Right Arrow 191"/>
            <p:cNvSpPr/>
            <p:nvPr/>
          </p:nvSpPr>
          <p:spPr bwMode="auto">
            <a:xfrm rot="5400000">
              <a:off x="4324133" y="3027437"/>
              <a:ext cx="363675" cy="342130"/>
            </a:xfrm>
            <a:prstGeom prst="rightArrow">
              <a:avLst>
                <a:gd name="adj1" fmla="val 49740"/>
                <a:gd name="adj2" fmla="val 52740"/>
              </a:avLst>
            </a:prstGeom>
            <a:solidFill>
              <a:srgbClr val="EB7979"/>
            </a:solidFill>
            <a:ln w="12700" cap="flat" cmpd="sng" algn="ctr">
              <a:solidFill>
                <a:srgbClr val="8C1515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713540" y="3102494"/>
              <a:ext cx="1448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Control Laws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98" name="Right Arrow 197"/>
            <p:cNvSpPr/>
            <p:nvPr/>
          </p:nvSpPr>
          <p:spPr bwMode="auto">
            <a:xfrm rot="5400000">
              <a:off x="4329980" y="4045319"/>
              <a:ext cx="363675" cy="342130"/>
            </a:xfrm>
            <a:prstGeom prst="rightArrow">
              <a:avLst>
                <a:gd name="adj1" fmla="val 49740"/>
                <a:gd name="adj2" fmla="val 52740"/>
              </a:avLst>
            </a:prstGeom>
            <a:solidFill>
              <a:srgbClr val="EB7979"/>
            </a:solidFill>
            <a:ln w="12700" cap="flat" cmpd="sng" algn="ctr">
              <a:solidFill>
                <a:srgbClr val="8C1515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603616" y="3066891"/>
            <a:ext cx="2697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[Hockman, et al. JFR, 2016]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4122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estBedDem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136162"/>
            <a:ext cx="914400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Experiments in Microgravity Test Bed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356205" y="1333213"/>
            <a:ext cx="8431588" cy="4754347"/>
            <a:chOff x="10919190" y="33462938"/>
            <a:chExt cx="8976474" cy="5061594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3" r="10169" b="4202"/>
            <a:stretch/>
          </p:blipFill>
          <p:spPr>
            <a:xfrm>
              <a:off x="10919190" y="33462938"/>
              <a:ext cx="7554144" cy="4901289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auto">
            <a:xfrm>
              <a:off x="16374195" y="35478299"/>
              <a:ext cx="3451045" cy="30462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41" r="12421"/>
            <a:stretch/>
          </p:blipFill>
          <p:spPr>
            <a:xfrm>
              <a:off x="16463329" y="35471164"/>
              <a:ext cx="3285187" cy="2865185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Arc 22"/>
            <p:cNvSpPr/>
            <p:nvPr/>
          </p:nvSpPr>
          <p:spPr bwMode="auto">
            <a:xfrm>
              <a:off x="17782866" y="35603064"/>
              <a:ext cx="647151" cy="190525"/>
            </a:xfrm>
            <a:prstGeom prst="arc">
              <a:avLst>
                <a:gd name="adj1" fmla="val 7718236"/>
                <a:gd name="adj2" fmla="val 14534532"/>
              </a:avLst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none" w="med" len="med"/>
            </a:ln>
            <a:effectLst>
              <a:glow rad="139700">
                <a:schemeClr val="bg1">
                  <a:alpha val="40000"/>
                </a:schemeClr>
              </a:glo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 bwMode="auto">
            <a:xfrm flipV="1">
              <a:off x="12445733" y="35024150"/>
              <a:ext cx="5213246" cy="50292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arrow"/>
              <a:tailEnd type="arrow"/>
            </a:ln>
            <a:effectLst>
              <a:glow rad="101600">
                <a:schemeClr val="bg1">
                  <a:alpha val="40000"/>
                </a:schemeClr>
              </a:glow>
            </a:effectLst>
            <a:extLst/>
          </p:spPr>
        </p:cxnSp>
        <p:cxnSp>
          <p:nvCxnSpPr>
            <p:cNvPr id="25" name="Straight Arrow Connector 24"/>
            <p:cNvCxnSpPr/>
            <p:nvPr/>
          </p:nvCxnSpPr>
          <p:spPr bwMode="auto">
            <a:xfrm>
              <a:off x="13570651" y="34564269"/>
              <a:ext cx="1554233" cy="52272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arrow"/>
              <a:tailEnd type="arrow"/>
            </a:ln>
            <a:effectLst>
              <a:glow rad="101600">
                <a:schemeClr val="bg1">
                  <a:alpha val="40000"/>
                </a:schemeClr>
              </a:glow>
            </a:effectLst>
            <a:extLst/>
          </p:spPr>
        </p:cxnSp>
        <p:cxnSp>
          <p:nvCxnSpPr>
            <p:cNvPr id="26" name="Straight Arrow Connector 25"/>
            <p:cNvCxnSpPr/>
            <p:nvPr/>
          </p:nvCxnSpPr>
          <p:spPr bwMode="auto">
            <a:xfrm>
              <a:off x="14869155" y="35384351"/>
              <a:ext cx="0" cy="114706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/>
              <a:tailEnd type="arrow"/>
            </a:ln>
            <a:effectLst>
              <a:glow rad="101600">
                <a:schemeClr val="bg1">
                  <a:alpha val="40000"/>
                </a:schemeClr>
              </a:glow>
            </a:effectLst>
            <a:extLst/>
          </p:spPr>
        </p:cxnSp>
        <p:cxnSp>
          <p:nvCxnSpPr>
            <p:cNvPr id="27" name="Straight Arrow Connector 26"/>
            <p:cNvCxnSpPr/>
            <p:nvPr/>
          </p:nvCxnSpPr>
          <p:spPr bwMode="auto">
            <a:xfrm flipH="1" flipV="1">
              <a:off x="14903244" y="33648839"/>
              <a:ext cx="0" cy="51283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/>
              <a:tailEnd type="arrow"/>
            </a:ln>
            <a:effectLst>
              <a:glow rad="101600">
                <a:schemeClr val="bg1">
                  <a:alpha val="40000"/>
                </a:schemeClr>
              </a:glow>
            </a:effectLst>
            <a:extLst/>
          </p:spPr>
        </p:cxnSp>
        <p:sp>
          <p:nvSpPr>
            <p:cNvPr id="28" name="TextBox 27"/>
            <p:cNvSpPr txBox="1"/>
            <p:nvPr/>
          </p:nvSpPr>
          <p:spPr>
            <a:xfrm>
              <a:off x="12163887" y="35615506"/>
              <a:ext cx="4610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X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3105061" y="34188925"/>
              <a:ext cx="4610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Y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5021836" y="33665705"/>
              <a:ext cx="4610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Z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13149599" y="37325638"/>
              <a:ext cx="335082" cy="108359"/>
            </a:xfrm>
            <a:prstGeom prst="ellipse">
              <a:avLst/>
            </a:prstGeom>
            <a:solidFill>
              <a:srgbClr val="FF5D5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14759407" y="37008254"/>
              <a:ext cx="274320" cy="91440"/>
            </a:xfrm>
            <a:prstGeom prst="ellipse">
              <a:avLst/>
            </a:prstGeom>
            <a:solidFill>
              <a:srgbClr val="FF5D5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3" name="Arc 42"/>
            <p:cNvSpPr/>
            <p:nvPr/>
          </p:nvSpPr>
          <p:spPr bwMode="auto">
            <a:xfrm rot="21260393">
              <a:off x="13220949" y="36941202"/>
              <a:ext cx="1912669" cy="1424569"/>
            </a:xfrm>
            <a:prstGeom prst="arc">
              <a:avLst>
                <a:gd name="adj1" fmla="val 12232884"/>
                <a:gd name="adj2" fmla="val 15922794"/>
              </a:avLst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" name="Arc 43"/>
            <p:cNvSpPr/>
            <p:nvPr/>
          </p:nvSpPr>
          <p:spPr bwMode="auto">
            <a:xfrm>
              <a:off x="13091794" y="36898431"/>
              <a:ext cx="2294538" cy="1424569"/>
            </a:xfrm>
            <a:prstGeom prst="arc">
              <a:avLst>
                <a:gd name="adj1" fmla="val 16874978"/>
                <a:gd name="adj2" fmla="val 19159530"/>
              </a:avLst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5" name="Arc 44"/>
            <p:cNvSpPr/>
            <p:nvPr/>
          </p:nvSpPr>
          <p:spPr bwMode="auto">
            <a:xfrm rot="21260393">
              <a:off x="14879878" y="36769035"/>
              <a:ext cx="843455" cy="793662"/>
            </a:xfrm>
            <a:prstGeom prst="arc">
              <a:avLst>
                <a:gd name="adj1" fmla="val 12232884"/>
                <a:gd name="adj2" fmla="val 14771750"/>
              </a:avLst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15544205" y="36945421"/>
              <a:ext cx="228600" cy="73152"/>
            </a:xfrm>
            <a:prstGeom prst="ellipse">
              <a:avLst/>
            </a:prstGeom>
            <a:solidFill>
              <a:srgbClr val="FF5D5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7" name="Arc 46"/>
            <p:cNvSpPr/>
            <p:nvPr/>
          </p:nvSpPr>
          <p:spPr bwMode="auto">
            <a:xfrm rot="21260393">
              <a:off x="14878989" y="36768555"/>
              <a:ext cx="843455" cy="793662"/>
            </a:xfrm>
            <a:prstGeom prst="arc">
              <a:avLst>
                <a:gd name="adj1" fmla="val 16705981"/>
                <a:gd name="adj2" fmla="val 20238630"/>
              </a:avLst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15927487" y="36981997"/>
              <a:ext cx="228600" cy="73152"/>
            </a:xfrm>
            <a:prstGeom prst="ellipse">
              <a:avLst/>
            </a:prstGeom>
            <a:solidFill>
              <a:srgbClr val="FF5D5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9" name="Arc 48"/>
            <p:cNvSpPr/>
            <p:nvPr/>
          </p:nvSpPr>
          <p:spPr bwMode="auto">
            <a:xfrm rot="21260393">
              <a:off x="15608689" y="36912192"/>
              <a:ext cx="461438" cy="388329"/>
            </a:xfrm>
            <a:prstGeom prst="arc">
              <a:avLst>
                <a:gd name="adj1" fmla="val 13449093"/>
                <a:gd name="adj2" fmla="val 20711997"/>
              </a:avLst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0" name="Arc 49"/>
            <p:cNvSpPr/>
            <p:nvPr/>
          </p:nvSpPr>
          <p:spPr bwMode="auto">
            <a:xfrm rot="20845911">
              <a:off x="19018967" y="37439538"/>
              <a:ext cx="488924" cy="407634"/>
            </a:xfrm>
            <a:prstGeom prst="arc">
              <a:avLst>
                <a:gd name="adj1" fmla="val 6069451"/>
                <a:gd name="adj2" fmla="val 2842275"/>
              </a:avLst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none" w="med" len="med"/>
            </a:ln>
            <a:effectLst>
              <a:glow rad="139700">
                <a:schemeClr val="bg1">
                  <a:alpha val="40000"/>
                </a:schemeClr>
              </a:glo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" name="Arc 50"/>
            <p:cNvSpPr/>
            <p:nvPr/>
          </p:nvSpPr>
          <p:spPr bwMode="auto">
            <a:xfrm rot="1719334">
              <a:off x="17102258" y="37336141"/>
              <a:ext cx="488924" cy="407634"/>
            </a:xfrm>
            <a:prstGeom prst="arc">
              <a:avLst>
                <a:gd name="adj1" fmla="val 6069451"/>
                <a:gd name="adj2" fmla="val 2842275"/>
              </a:avLst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none" w="med" len="med"/>
            </a:ln>
            <a:effectLst>
              <a:glow rad="139700">
                <a:schemeClr val="bg1">
                  <a:alpha val="40000"/>
                </a:schemeClr>
              </a:glo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8422367" y="35478299"/>
              <a:ext cx="9418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Yaw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6509603" y="37976879"/>
              <a:ext cx="9418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Pitch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8953861" y="37954085"/>
              <a:ext cx="9418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Roll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55" name="Arc 54"/>
            <p:cNvSpPr/>
            <p:nvPr/>
          </p:nvSpPr>
          <p:spPr bwMode="auto">
            <a:xfrm>
              <a:off x="17784725" y="35603064"/>
              <a:ext cx="647151" cy="190525"/>
            </a:xfrm>
            <a:prstGeom prst="arc">
              <a:avLst>
                <a:gd name="adj1" fmla="val 17382528"/>
                <a:gd name="adj2" fmla="val 2214889"/>
              </a:avLst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39700">
                <a:schemeClr val="bg1">
                  <a:alpha val="40000"/>
                </a:schemeClr>
              </a:glo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4757464" y="37988600"/>
              <a:ext cx="12715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Gimbal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57" name="Straight Arrow Connector 56"/>
            <p:cNvCxnSpPr/>
            <p:nvPr/>
          </p:nvCxnSpPr>
          <p:spPr bwMode="auto">
            <a:xfrm flipV="1">
              <a:off x="15620681" y="37480071"/>
              <a:ext cx="1087876" cy="53742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/>
              <a:tailEnd type="arrow"/>
            </a:ln>
            <a:effectLst/>
            <a:extLst/>
          </p:spPr>
        </p:cxnSp>
        <p:sp>
          <p:nvSpPr>
            <p:cNvPr id="58" name="TextBox 57"/>
            <p:cNvSpPr txBox="1"/>
            <p:nvPr/>
          </p:nvSpPr>
          <p:spPr>
            <a:xfrm rot="21416820">
              <a:off x="11114717" y="34438358"/>
              <a:ext cx="12715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Gantry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570489" y="1203355"/>
            <a:ext cx="2599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Effective gravity ≈ </a:t>
            </a:r>
            <a:r>
              <a:rPr lang="en-US" b="1" dirty="0" smtClean="0">
                <a:solidFill>
                  <a:schemeClr val="bg1"/>
                </a:solidFill>
              </a:rPr>
              <a:t>0.001 g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Real time </a:t>
            </a:r>
            <a:r>
              <a:rPr lang="en-US" dirty="0" smtClean="0">
                <a:solidFill>
                  <a:schemeClr val="bg1"/>
                </a:solidFill>
              </a:rPr>
              <a:t>playback speed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92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2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28650" y="353940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Parabolic Flight Experiments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zero g parabolic fl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07" y="1085031"/>
            <a:ext cx="7850143" cy="523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23759" t="24628" r="47759"/>
          <a:stretch/>
        </p:blipFill>
        <p:spPr>
          <a:xfrm>
            <a:off x="6641711" y="4689189"/>
            <a:ext cx="2073269" cy="1645920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6194" t="32217" r="72505"/>
          <a:stretch/>
        </p:blipFill>
        <p:spPr>
          <a:xfrm>
            <a:off x="440518" y="4689189"/>
            <a:ext cx="1724142" cy="1645920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l="5777" t="14723" r="67531" b="2483"/>
          <a:stretch/>
        </p:blipFill>
        <p:spPr>
          <a:xfrm>
            <a:off x="4571223" y="4689189"/>
            <a:ext cx="1768750" cy="1645920"/>
          </a:xfrm>
          <a:prstGeom prst="rect">
            <a:avLst/>
          </a:prstGeom>
          <a:solidFill>
            <a:schemeClr val="bg1">
              <a:alpha val="36000"/>
            </a:schemeClr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/>
          <a:srcRect l="25571" t="32217" r="53350"/>
          <a:stretch/>
        </p:blipFill>
        <p:spPr>
          <a:xfrm>
            <a:off x="2529029" y="4689189"/>
            <a:ext cx="1706119" cy="1645920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5" t="7603" r="13834" b="619"/>
          <a:stretch/>
        </p:blipFill>
        <p:spPr>
          <a:xfrm>
            <a:off x="4571223" y="1487239"/>
            <a:ext cx="4186679" cy="26569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18" y="1494800"/>
            <a:ext cx="3794631" cy="2656160"/>
          </a:xfrm>
          <a:prstGeom prst="rect">
            <a:avLst/>
          </a:prstGeom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623063" y="1587909"/>
            <a:ext cx="1041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glow rad="406400">
                    <a:schemeClr val="bg1">
                      <a:alpha val="87000"/>
                    </a:schemeClr>
                  </a:glow>
                </a:effectLst>
              </a:rPr>
              <a:t>Cameras</a:t>
            </a:r>
            <a:endParaRPr lang="en-US" b="1" dirty="0">
              <a:effectLst>
                <a:glow rad="406400">
                  <a:schemeClr val="bg1">
                    <a:alpha val="87000"/>
                  </a:schemeClr>
                </a:glo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 rot="21007424">
            <a:off x="6503176" y="3191273"/>
            <a:ext cx="1578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glow rad="406400">
                    <a:schemeClr val="bg1">
                      <a:alpha val="87000"/>
                    </a:schemeClr>
                  </a:glow>
                </a:effectLst>
              </a:rPr>
              <a:t>Test Surfaces</a:t>
            </a:r>
            <a:endParaRPr lang="en-US" b="1" dirty="0">
              <a:effectLst>
                <a:glow rad="406400">
                  <a:schemeClr val="bg1">
                    <a:alpha val="87000"/>
                  </a:schemeClr>
                </a:glo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86650" y="1845712"/>
            <a:ext cx="17662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effectLst>
                  <a:glow rad="406400">
                    <a:schemeClr val="bg1">
                      <a:alpha val="87000"/>
                    </a:schemeClr>
                  </a:glow>
                </a:effectLst>
              </a:rPr>
              <a:t>Retractable arm</a:t>
            </a:r>
            <a:endParaRPr lang="en-US" sz="1600" b="1" dirty="0">
              <a:effectLst>
                <a:glow rad="406400">
                  <a:schemeClr val="bg1">
                    <a:alpha val="87000"/>
                  </a:schemeClr>
                </a:glo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2571" y="4280196"/>
            <a:ext cx="730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Four different test surfaces: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40518" y="5965777"/>
            <a:ext cx="1406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glow rad="406400">
                    <a:schemeClr val="bg1">
                      <a:alpha val="87000"/>
                    </a:schemeClr>
                  </a:glow>
                </a:effectLst>
              </a:rPr>
              <a:t>Low friction</a:t>
            </a:r>
            <a:endParaRPr lang="en-US" b="1" dirty="0">
              <a:effectLst>
                <a:glow rad="406400">
                  <a:schemeClr val="bg1">
                    <a:alpha val="87000"/>
                  </a:schemeClr>
                </a:glo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52970" y="5965777"/>
            <a:ext cx="1406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glow rad="406400">
                    <a:schemeClr val="bg1">
                      <a:alpha val="87000"/>
                    </a:schemeClr>
                  </a:glow>
                </a:effectLst>
              </a:rPr>
              <a:t>High friction</a:t>
            </a:r>
            <a:endParaRPr lang="en-US" b="1" dirty="0">
              <a:effectLst>
                <a:glow rad="406400">
                  <a:schemeClr val="bg1">
                    <a:alpha val="87000"/>
                  </a:schemeClr>
                </a:glo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63164" y="5973471"/>
            <a:ext cx="192003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 smtClean="0">
                <a:effectLst>
                  <a:glow rad="406400">
                    <a:schemeClr val="bg1">
                      <a:alpha val="87000"/>
                    </a:schemeClr>
                  </a:glow>
                </a:effectLst>
              </a:rPr>
              <a:t>Regolith simulant</a:t>
            </a:r>
            <a:endParaRPr lang="en-US" sz="1700" b="1" dirty="0">
              <a:effectLst>
                <a:glow rad="406400">
                  <a:schemeClr val="bg1">
                    <a:alpha val="87000"/>
                  </a:schemeClr>
                </a:glo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64562" y="5984168"/>
            <a:ext cx="1406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glow rad="406400">
                    <a:schemeClr val="bg1">
                      <a:alpha val="87000"/>
                    </a:schemeClr>
                  </a:glow>
                </a:effectLst>
              </a:rPr>
              <a:t>Sand</a:t>
            </a:r>
            <a:endParaRPr lang="en-US" b="1" dirty="0">
              <a:effectLst>
                <a:glow rad="406400">
                  <a:schemeClr val="bg1">
                    <a:alpha val="87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129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0" grpId="0"/>
      <p:bldP spid="31" grpId="0"/>
      <p:bldP spid="33" grpId="0"/>
      <p:bldP spid="34" grpId="0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Hop_reg_sta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/>
          </a:blip>
          <a:srcRect t="12557" b="12621"/>
          <a:stretch>
            <a:fillRect/>
          </a:stretch>
        </p:blipFill>
        <p:spPr>
          <a:xfrm>
            <a:off x="368013" y="1418909"/>
            <a:ext cx="8385211" cy="470548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Parabolic Flight Experiments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48770" y="983905"/>
            <a:ext cx="357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smtClean="0">
                <a:solidFill>
                  <a:srgbClr val="C00000"/>
                </a:solidFill>
              </a:rPr>
              <a:t>Hopping on regolith simulant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8421" y="6215876"/>
            <a:ext cx="2697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[Hockman, et al. ISER, 2016]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634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5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Hop_sand_sta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/>
          </a:blip>
          <a:srcRect t="13047" r="121" b="13168"/>
          <a:stretch>
            <a:fillRect/>
          </a:stretch>
        </p:blipFill>
        <p:spPr>
          <a:xfrm>
            <a:off x="294220" y="1506514"/>
            <a:ext cx="8555558" cy="47403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Parabolic Flight Experiments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11063" y="1027513"/>
            <a:ext cx="357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smtClean="0">
                <a:solidFill>
                  <a:srgbClr val="C00000"/>
                </a:solidFill>
              </a:rPr>
              <a:t>Hopping on sand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8421" y="6215876"/>
            <a:ext cx="2697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[Hockman, et al. ISER, 2016]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2606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1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Experimental Results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1932" y="1326036"/>
            <a:ext cx="808013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Extract launch trajectory from imagery and compare with predictions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Good agreement for rigid surfaces (&lt; 10% error)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More accurate granular media contact models needed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</a:rPr>
              <a:t>Bottom line: </a:t>
            </a:r>
            <a:r>
              <a:rPr lang="en-US" sz="2000" dirty="0" smtClean="0"/>
              <a:t>Controlled mobility is possible and uncertainty can be characterized</a:t>
            </a:r>
          </a:p>
        </p:txBody>
      </p:sp>
      <p:pic>
        <p:nvPicPr>
          <p:cNvPr id="10" name="FOP marker bundle calibration JPL and Stanford titled_q20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23035" b="23063"/>
          <a:stretch>
            <a:fillRect/>
          </a:stretch>
        </p:blipFill>
        <p:spPr>
          <a:xfrm>
            <a:off x="314321" y="3453623"/>
            <a:ext cx="8515351" cy="25817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8421" y="6117981"/>
            <a:ext cx="2697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[Hockman, et al. ISER, 2016]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1681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-5570928" y="1408141"/>
            <a:ext cx="38586059" cy="15898651"/>
            <a:chOff x="0" y="3090389"/>
            <a:chExt cx="9144000" cy="3767611"/>
          </a:xfrm>
        </p:grpSpPr>
        <p:pic>
          <p:nvPicPr>
            <p:cNvPr id="38" name="Picture 8" descr="https://simotron.files.wordpress.com/2014/09/comet_on_24_september_navcam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30459" y1="87269" x2="30459" y2="87269"/>
                          <a14:foregroundMark x1="84615" y1="85957" x2="84615" y2="85957"/>
                          <a14:foregroundMark x1="42385" y1="32948" x2="42385" y2="32948"/>
                          <a14:foregroundMark x1="74342" y1="32407" x2="74342" y2="32407"/>
                          <a14:foregroundMark x1="74548" y1="28164" x2="74548" y2="28164"/>
                          <a14:foregroundMark x1="50903" y1="10108" x2="50903" y2="10108"/>
                          <a14:foregroundMark x1="36551" y1="59568" x2="36551" y2="59568"/>
                          <a14:foregroundMark x1="20960" y1="59182" x2="20960" y2="59182"/>
                          <a14:foregroundMark x1="14765" y1="91744" x2="14765" y2="91744"/>
                          <a14:foregroundMark x1="51213" y1="93287" x2="51213" y2="93287"/>
                          <a14:foregroundMark x1="60506" y1="81559" x2="60506" y2="81559"/>
                          <a14:foregroundMark x1="83067" y1="83642" x2="83067" y2="83642"/>
                          <a14:foregroundMark x1="92359" y1="82485" x2="68353" y2="92593"/>
                          <a14:foregroundMark x1="63604" y1="92747" x2="18844" y2="89120"/>
                          <a14:foregroundMark x1="63500" y1="23843" x2="63500" y2="23843"/>
                          <a14:foregroundMark x1="63191" y1="21836" x2="63191" y2="21836"/>
                          <a14:foregroundMark x1="68043" y1="35725" x2="68043" y2="35725"/>
                          <a14:foregroundMark x1="68611" y1="33796" x2="68611" y2="33796"/>
                          <a14:foregroundMark x1="5369" y1="57562" x2="5214" y2="52083"/>
                          <a14:foregroundMark x1="9448" y1="28472" x2="8312" y2="31250"/>
                          <a14:foregroundMark x1="35519" y1="9799" x2="38720" y2="11265"/>
                          <a14:foregroundMark x1="8105" y1="41358" x2="9448" y2="36574"/>
                          <a14:foregroundMark x1="69592" y1="41898" x2="73774" y2="3395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95"/>
            <a:stretch/>
          </p:blipFill>
          <p:spPr bwMode="auto">
            <a:xfrm>
              <a:off x="0" y="3090389"/>
              <a:ext cx="9144000" cy="3767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6939" y="3364317"/>
              <a:ext cx="450073" cy="432924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94375" y="234012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schemeClr val="bg1"/>
                </a:solidFill>
              </a:rPr>
              <a:t>From controlled hopping... 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94375" y="834086"/>
            <a:ext cx="726680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>
            <a:spLocks noChangeAspect="1"/>
          </p:cNvSpPr>
          <p:nvPr/>
        </p:nvSpPr>
        <p:spPr>
          <a:xfrm rot="2399531">
            <a:off x="4057233" y="3444366"/>
            <a:ext cx="516818" cy="345638"/>
          </a:xfrm>
          <a:prstGeom prst="arc">
            <a:avLst>
              <a:gd name="adj1" fmla="val 18697096"/>
              <a:gd name="adj2" fmla="val 12921852"/>
            </a:avLst>
          </a:prstGeom>
          <a:ln w="38100">
            <a:solidFill>
              <a:srgbClr val="00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c 57"/>
          <p:cNvSpPr>
            <a:spLocks noChangeAspect="1"/>
          </p:cNvSpPr>
          <p:nvPr/>
        </p:nvSpPr>
        <p:spPr>
          <a:xfrm rot="16530247">
            <a:off x="4669003" y="3420585"/>
            <a:ext cx="516818" cy="163321"/>
          </a:xfrm>
          <a:prstGeom prst="arc">
            <a:avLst>
              <a:gd name="adj1" fmla="val 19286066"/>
              <a:gd name="adj2" fmla="val 14833766"/>
            </a:avLst>
          </a:prstGeom>
          <a:ln w="38100">
            <a:solidFill>
              <a:srgbClr val="00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c 58"/>
          <p:cNvSpPr>
            <a:spLocks noChangeAspect="1"/>
          </p:cNvSpPr>
          <p:nvPr/>
        </p:nvSpPr>
        <p:spPr>
          <a:xfrm rot="21359049">
            <a:off x="4292491" y="2949785"/>
            <a:ext cx="516818" cy="218020"/>
          </a:xfrm>
          <a:prstGeom prst="arc">
            <a:avLst>
              <a:gd name="adj1" fmla="val 19286066"/>
              <a:gd name="adj2" fmla="val 14833766"/>
            </a:avLst>
          </a:prstGeom>
          <a:ln w="38100">
            <a:solidFill>
              <a:srgbClr val="00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4636851" y="1851504"/>
            <a:ext cx="1063558" cy="11491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>
            <a:spLocks noChangeAspect="1"/>
          </p:cNvSpPr>
          <p:nvPr/>
        </p:nvSpPr>
        <p:spPr>
          <a:xfrm rot="13450887">
            <a:off x="-2038989" y="3401536"/>
            <a:ext cx="731520" cy="731520"/>
          </a:xfrm>
          <a:prstGeom prst="ellipse">
            <a:avLst/>
          </a:prstGeom>
          <a:solidFill>
            <a:srgbClr val="FF0000">
              <a:alpha val="61176"/>
            </a:srgbClr>
          </a:solidFill>
          <a:ln>
            <a:noFill/>
          </a:ln>
          <a:scene3d>
            <a:camera prst="isometricOffAxis1Top"/>
            <a:lightRig rig="threePt" dir="t"/>
          </a:scene3d>
          <a:sp3d>
            <a:bevelT w="482600" h="1943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2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8" grpId="0" animBg="1"/>
      <p:bldP spid="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-485725" y="2931955"/>
            <a:ext cx="9807526" cy="4041005"/>
            <a:chOff x="0" y="3090389"/>
            <a:chExt cx="9144000" cy="3767611"/>
          </a:xfrm>
        </p:grpSpPr>
        <p:pic>
          <p:nvPicPr>
            <p:cNvPr id="38" name="Picture 8" descr="https://simotron.files.wordpress.com/2014/09/comet_on_24_september_navcam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30459" y1="87269" x2="30459" y2="87269"/>
                          <a14:foregroundMark x1="84615" y1="85957" x2="84615" y2="85957"/>
                          <a14:foregroundMark x1="42385" y1="32948" x2="42385" y2="32948"/>
                          <a14:foregroundMark x1="74342" y1="32407" x2="74342" y2="32407"/>
                          <a14:foregroundMark x1="74548" y1="28164" x2="74548" y2="28164"/>
                          <a14:foregroundMark x1="50903" y1="10108" x2="50903" y2="10108"/>
                          <a14:foregroundMark x1="36551" y1="59568" x2="36551" y2="59568"/>
                          <a14:foregroundMark x1="20960" y1="59182" x2="20960" y2="59182"/>
                          <a14:foregroundMark x1="14765" y1="91744" x2="14765" y2="91744"/>
                          <a14:foregroundMark x1="51213" y1="93287" x2="51213" y2="93287"/>
                          <a14:foregroundMark x1="60506" y1="81559" x2="60506" y2="81559"/>
                          <a14:foregroundMark x1="83067" y1="83642" x2="83067" y2="83642"/>
                          <a14:foregroundMark x1="92359" y1="82485" x2="68353" y2="92593"/>
                          <a14:foregroundMark x1="63604" y1="92747" x2="18844" y2="89120"/>
                          <a14:foregroundMark x1="63500" y1="23843" x2="63500" y2="23843"/>
                          <a14:foregroundMark x1="63191" y1="21836" x2="63191" y2="21836"/>
                          <a14:foregroundMark x1="68043" y1="35725" x2="68043" y2="35725"/>
                          <a14:foregroundMark x1="68611" y1="33796" x2="68611" y2="33796"/>
                          <a14:foregroundMark x1="5369" y1="57562" x2="5214" y2="52083"/>
                          <a14:foregroundMark x1="9448" y1="28472" x2="8312" y2="31250"/>
                          <a14:foregroundMark x1="35519" y1="9799" x2="38720" y2="11265"/>
                          <a14:foregroundMark x1="8105" y1="41358" x2="9448" y2="36574"/>
                          <a14:foregroundMark x1="69592" y1="41898" x2="73774" y2="3395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95"/>
            <a:stretch/>
          </p:blipFill>
          <p:spPr bwMode="auto">
            <a:xfrm>
              <a:off x="0" y="3090389"/>
              <a:ext cx="9144000" cy="3767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6939" y="3364317"/>
              <a:ext cx="450073" cy="432924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94375" y="234012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schemeClr val="bg1"/>
                </a:solidFill>
              </a:rPr>
              <a:t>From controlled hopping... 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94375" y="834086"/>
            <a:ext cx="726680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 rot="974532">
            <a:off x="7598452" y="5230587"/>
            <a:ext cx="422858" cy="134946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/>
          <p:cNvSpPr/>
          <p:nvPr/>
        </p:nvSpPr>
        <p:spPr>
          <a:xfrm rot="177947">
            <a:off x="1332220" y="2564430"/>
            <a:ext cx="6491352" cy="4892520"/>
          </a:xfrm>
          <a:prstGeom prst="arc">
            <a:avLst>
              <a:gd name="adj1" fmla="val 12667916"/>
              <a:gd name="adj2" fmla="val 130779"/>
            </a:avLst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048572" y="2670345"/>
            <a:ext cx="541113" cy="668944"/>
            <a:chOff x="2048572" y="2670345"/>
            <a:chExt cx="541113" cy="668944"/>
          </a:xfrm>
        </p:grpSpPr>
        <p:cxnSp>
          <p:nvCxnSpPr>
            <p:cNvPr id="60" name="Straight Arrow Connector 59"/>
            <p:cNvCxnSpPr/>
            <p:nvPr/>
          </p:nvCxnSpPr>
          <p:spPr>
            <a:xfrm flipV="1">
              <a:off x="2134522" y="2897693"/>
              <a:ext cx="455163" cy="44159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2048572" y="2670345"/>
              <a:ext cx="49169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4676203" y="310866"/>
            <a:ext cx="3184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to </a:t>
            </a:r>
            <a:r>
              <a:rPr lang="en-US" sz="2800" b="1" i="1" dirty="0">
                <a:solidFill>
                  <a:schemeClr val="bg1"/>
                </a:solidFill>
              </a:rPr>
              <a:t>targeted</a:t>
            </a:r>
            <a:r>
              <a:rPr lang="en-US" sz="2800" b="1" dirty="0">
                <a:solidFill>
                  <a:schemeClr val="bg1"/>
                </a:solidFill>
              </a:rPr>
              <a:t> mobility</a:t>
            </a:r>
          </a:p>
        </p:txBody>
      </p:sp>
      <p:sp>
        <p:nvSpPr>
          <p:cNvPr id="61" name="Title 1"/>
          <p:cNvSpPr txBox="1">
            <a:spLocks/>
          </p:cNvSpPr>
          <p:nvPr/>
        </p:nvSpPr>
        <p:spPr>
          <a:xfrm>
            <a:off x="1090132" y="1225650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400" b="0" dirty="0" smtClean="0">
                <a:solidFill>
                  <a:schemeClr val="bg1"/>
                </a:solidFill>
              </a:rPr>
              <a:t>Nonlinear two-point boundary value problem</a:t>
            </a:r>
            <a:endParaRPr lang="en-US" sz="2400" b="0" dirty="0">
              <a:solidFill>
                <a:schemeClr val="bg1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626244" y="1625477"/>
            <a:ext cx="463888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60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94375" y="234012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schemeClr val="bg1"/>
                </a:solidFill>
              </a:rPr>
              <a:t>Which way is up?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94375" y="834086"/>
            <a:ext cx="6564630" cy="1428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67P_Potential_Pa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8051" r="3026"/>
          <a:stretch>
            <a:fillRect/>
          </a:stretch>
        </p:blipFill>
        <p:spPr>
          <a:xfrm>
            <a:off x="275272" y="1016834"/>
            <a:ext cx="8570413" cy="5679037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364154" y="6146522"/>
            <a:ext cx="4532102" cy="3833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000" b="0" dirty="0" smtClean="0">
                <a:solidFill>
                  <a:schemeClr val="bg1"/>
                </a:solidFill>
              </a:rPr>
              <a:t>Geopotential map of comet 67P</a:t>
            </a:r>
            <a:endParaRPr lang="en-US" sz="20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62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99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  <p:bldLst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94375" y="234012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schemeClr val="bg1"/>
                </a:solidFill>
              </a:rPr>
              <a:t>Where can the rover go?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94375" y="834086"/>
            <a:ext cx="6564630" cy="1428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67P_Slope_Pa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8125" r="4419"/>
          <a:stretch>
            <a:fillRect/>
          </a:stretch>
        </p:blipFill>
        <p:spPr>
          <a:xfrm>
            <a:off x="364153" y="889627"/>
            <a:ext cx="8535965" cy="5751122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364154" y="6146522"/>
            <a:ext cx="4532102" cy="3833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000" b="0" dirty="0" smtClean="0">
                <a:solidFill>
                  <a:schemeClr val="bg1"/>
                </a:solidFill>
              </a:rPr>
              <a:t>Surface slope map of comet 67P</a:t>
            </a:r>
            <a:endParaRPr lang="en-US" sz="20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28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9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625" r="489"/>
          <a:stretch/>
        </p:blipFill>
        <p:spPr>
          <a:xfrm>
            <a:off x="2615960" y="2198651"/>
            <a:ext cx="6400800" cy="38378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582" r="564"/>
          <a:stretch/>
        </p:blipFill>
        <p:spPr>
          <a:xfrm>
            <a:off x="2628930" y="737870"/>
            <a:ext cx="6400800" cy="59470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3189" r="812"/>
          <a:stretch/>
        </p:blipFill>
        <p:spPr>
          <a:xfrm>
            <a:off x="2622850" y="704161"/>
            <a:ext cx="6400800" cy="53934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94375" y="234012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schemeClr val="bg1"/>
                </a:solidFill>
              </a:rPr>
              <a:t>Going from A to B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94375" y="834086"/>
            <a:ext cx="390777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0472" y="1131476"/>
            <a:ext cx="399484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80000"/>
              </a:lnSpc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Choose </a:t>
            </a:r>
            <a:r>
              <a:rPr lang="en-US" sz="2000" dirty="0" smtClean="0">
                <a:solidFill>
                  <a:schemeClr val="bg1"/>
                </a:solidFill>
              </a:rPr>
              <a:t>desired flight time, </a:t>
            </a:r>
            <a:r>
              <a:rPr lang="en-US" sz="2000" i="1" dirty="0" smtClean="0">
                <a:solidFill>
                  <a:schemeClr val="bg1"/>
                </a:solidFill>
              </a:rPr>
              <a:t>T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Initial guess using Lambert solver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Use shooting method to converge on true solution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Extrapolate solution class</a:t>
            </a:r>
          </a:p>
          <a:p>
            <a:pPr marL="285750" indent="-285750">
              <a:lnSpc>
                <a:spcPct val="8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Search for other </a:t>
            </a:r>
          </a:p>
          <a:p>
            <a:pPr marL="285750" indent="-285750">
              <a:lnSpc>
                <a:spcPct val="80000"/>
              </a:lnSpc>
              <a:buClr>
                <a:srgbClr val="C00000"/>
              </a:buClr>
            </a:pPr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000" dirty="0" smtClean="0">
                <a:solidFill>
                  <a:schemeClr val="bg1"/>
                </a:solidFill>
              </a:rPr>
              <a:t>classes of solutions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96" r="953"/>
          <a:stretch/>
        </p:blipFill>
        <p:spPr>
          <a:xfrm>
            <a:off x="2628930" y="2653612"/>
            <a:ext cx="6400800" cy="34312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356" r="1088"/>
          <a:stretch/>
        </p:blipFill>
        <p:spPr>
          <a:xfrm>
            <a:off x="2654330" y="1691365"/>
            <a:ext cx="6373368" cy="444056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7025474" y="2032299"/>
            <a:ext cx="890725" cy="1238442"/>
            <a:chOff x="-1327360" y="253859"/>
            <a:chExt cx="890725" cy="1238442"/>
          </a:xfrm>
        </p:grpSpPr>
        <p:sp>
          <p:nvSpPr>
            <p:cNvPr id="3" name="Right Brace 2"/>
            <p:cNvSpPr/>
            <p:nvPr/>
          </p:nvSpPr>
          <p:spPr>
            <a:xfrm rot="20450912">
              <a:off x="-1327360" y="253859"/>
              <a:ext cx="202170" cy="1238442"/>
            </a:xfrm>
            <a:prstGeom prst="rightBrace">
              <a:avLst>
                <a:gd name="adj1" fmla="val 65922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-1095277" y="555775"/>
              <a:ext cx="6586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error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430135" y="2684497"/>
            <a:ext cx="876767" cy="460353"/>
            <a:chOff x="4430135" y="2684497"/>
            <a:chExt cx="876767" cy="460353"/>
          </a:xfrm>
        </p:grpSpPr>
        <p:cxnSp>
          <p:nvCxnSpPr>
            <p:cNvPr id="18" name="Straight Arrow Connector 17"/>
            <p:cNvCxnSpPr/>
            <p:nvPr/>
          </p:nvCxnSpPr>
          <p:spPr>
            <a:xfrm flipV="1">
              <a:off x="4430135" y="2684497"/>
              <a:ext cx="165100" cy="362638"/>
            </a:xfrm>
            <a:prstGeom prst="straightConnector1">
              <a:avLst/>
            </a:prstGeom>
            <a:ln w="28575">
              <a:solidFill>
                <a:srgbClr val="00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4480201" y="2752948"/>
                  <a:ext cx="826701" cy="39190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00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00FF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00FF00"/>
                                </a:solidFill>
                                <a:latin typeface="Cambria Math" panose="02040503050406030204" pitchFamily="18" charset="0"/>
                              </a:rPr>
                              <m:t>𝑔𝑢𝑒𝑠𝑠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80201" y="2752948"/>
                  <a:ext cx="826701" cy="39190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5262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582" r="564"/>
          <a:stretch/>
        </p:blipFill>
        <p:spPr>
          <a:xfrm>
            <a:off x="2628930" y="737870"/>
            <a:ext cx="6400800" cy="5947033"/>
          </a:xfrm>
          <a:prstGeom prst="rect">
            <a:avLst/>
          </a:prstGeom>
        </p:spPr>
      </p:pic>
      <p:pic>
        <p:nvPicPr>
          <p:cNvPr id="8" name="FunnelPa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5854" r="13751"/>
          <a:stretch>
            <a:fillRect/>
          </a:stretch>
        </p:blipFill>
        <p:spPr>
          <a:xfrm>
            <a:off x="2108200" y="1235936"/>
            <a:ext cx="7035800" cy="56220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94375" y="234012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schemeClr val="bg1"/>
                </a:solidFill>
              </a:rPr>
              <a:t>Which trajectory to choose?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4375" y="834086"/>
            <a:ext cx="46634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37454" y="1118290"/>
            <a:ext cx="399484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80000"/>
              </a:lnSpc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Constraint on flight time, </a:t>
            </a:r>
            <a:r>
              <a:rPr lang="en-US" sz="2000" i="1" dirty="0" smtClean="0">
                <a:solidFill>
                  <a:schemeClr val="bg1"/>
                </a:solidFill>
              </a:rPr>
              <a:t>T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Constraint on hop velocity vector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Surface imaging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Illumination/shadowing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Error propagation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1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99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But what about bouncing?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1934" y="1162161"/>
            <a:ext cx="80801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Impact on the surface is likely to be somewhat </a:t>
            </a:r>
            <a:r>
              <a:rPr lang="en-US" sz="2000" i="1" dirty="0" smtClean="0"/>
              <a:t>elastic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Series of bounces produces chaotic scattering</a:t>
            </a:r>
          </a:p>
        </p:txBody>
      </p:sp>
      <p:pic>
        <p:nvPicPr>
          <p:cNvPr id="8" name="MCBounc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1" t="1307" r="-121" b="458"/>
          <a:stretch>
            <a:fillRect/>
          </a:stretch>
        </p:blipFill>
        <p:spPr>
          <a:xfrm>
            <a:off x="336549" y="2257553"/>
            <a:ext cx="8506371" cy="424484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645202" y="3461675"/>
            <a:ext cx="1542640" cy="4200214"/>
            <a:chOff x="3645202" y="3461675"/>
            <a:chExt cx="1542640" cy="4200214"/>
          </a:xfrm>
        </p:grpSpPr>
        <p:sp>
          <p:nvSpPr>
            <p:cNvPr id="27" name="Oval 26"/>
            <p:cNvSpPr/>
            <p:nvPr/>
          </p:nvSpPr>
          <p:spPr>
            <a:xfrm>
              <a:off x="4877102" y="4206300"/>
              <a:ext cx="310740" cy="8739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3645202" y="3461675"/>
              <a:ext cx="1132573" cy="4200214"/>
              <a:chOff x="3645202" y="3461675"/>
              <a:chExt cx="1132573" cy="4200214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3645202" y="5438200"/>
                <a:ext cx="310740" cy="8739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Arc 1"/>
              <p:cNvSpPr/>
              <p:nvPr/>
            </p:nvSpPr>
            <p:spPr>
              <a:xfrm rot="948758">
                <a:off x="3815431" y="3461675"/>
                <a:ext cx="962344" cy="4200214"/>
              </a:xfrm>
              <a:prstGeom prst="arc">
                <a:avLst>
                  <a:gd name="adj1" fmla="val 10681496"/>
                  <a:gd name="adj2" fmla="val 16986317"/>
                </a:avLst>
              </a:prstGeom>
              <a:ln w="38100">
                <a:solidFill>
                  <a:schemeClr val="bg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5489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99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8E0000"/>
          </a:solidFill>
          <a:effectLst/>
        </p:spPr>
        <p:txBody>
          <a:bodyPr wrap="square" rtlCol="0">
            <a:spAutoFit/>
          </a:bodyPr>
          <a:lstStyle/>
          <a:p>
            <a:pPr marL="228600"/>
            <a:endParaRPr lang="en-US" sz="16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28650" y="172925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Aft>
                <a:spcPts val="12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Autonomous mobility as a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sequential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decision process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628650" y="836106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11497" y="1450469"/>
            <a:ext cx="3657600" cy="8229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1784" y="1631116"/>
            <a:ext cx="3550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Localization</a:t>
            </a:r>
            <a:r>
              <a:rPr lang="en-US" sz="2400" dirty="0" smtClean="0"/>
              <a:t>: where am I?</a:t>
            </a:r>
            <a:endParaRPr lang="en-US" sz="2400" dirty="0"/>
          </a:p>
        </p:txBody>
      </p:sp>
      <p:sp>
        <p:nvSpPr>
          <p:cNvPr id="13" name="Rounded Rectangle 12"/>
          <p:cNvSpPr/>
          <p:nvPr/>
        </p:nvSpPr>
        <p:spPr>
          <a:xfrm>
            <a:off x="4726516" y="1450469"/>
            <a:ext cx="4023360" cy="8229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32264" y="1632236"/>
            <a:ext cx="3865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Planning</a:t>
            </a:r>
            <a:r>
              <a:rPr lang="en-US" sz="2400" dirty="0" smtClean="0"/>
              <a:t>: where should I go?</a:t>
            </a:r>
            <a:endParaRPr lang="en-US" sz="2400" dirty="0"/>
          </a:p>
        </p:txBody>
      </p:sp>
      <p:sp>
        <p:nvSpPr>
          <p:cNvPr id="12" name="Right Arrow 11"/>
          <p:cNvSpPr/>
          <p:nvPr/>
        </p:nvSpPr>
        <p:spPr bwMode="auto">
          <a:xfrm>
            <a:off x="4243325" y="1728077"/>
            <a:ext cx="431232" cy="364704"/>
          </a:xfrm>
          <a:prstGeom prst="rightArrow">
            <a:avLst>
              <a:gd name="adj1" fmla="val 49740"/>
              <a:gd name="adj2" fmla="val 52740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726516" y="2762590"/>
            <a:ext cx="4023360" cy="822960"/>
          </a:xfrm>
          <a:prstGeom prst="roundRect">
            <a:avLst/>
          </a:prstGeom>
          <a:solidFill>
            <a:srgbClr val="FFC1C1"/>
          </a:solidFill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732990" y="2949208"/>
            <a:ext cx="4010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Execution: </a:t>
            </a:r>
            <a:r>
              <a:rPr lang="en-US" sz="2400" dirty="0" smtClean="0"/>
              <a:t>how do I get there?</a:t>
            </a:r>
            <a:endParaRPr lang="en-US" sz="2400" dirty="0"/>
          </a:p>
        </p:txBody>
      </p:sp>
      <p:sp>
        <p:nvSpPr>
          <p:cNvPr id="17" name="Right Arrow 16"/>
          <p:cNvSpPr/>
          <p:nvPr/>
        </p:nvSpPr>
        <p:spPr bwMode="auto">
          <a:xfrm rot="5400000">
            <a:off x="6560591" y="2324934"/>
            <a:ext cx="355209" cy="364704"/>
          </a:xfrm>
          <a:prstGeom prst="rightArrow">
            <a:avLst>
              <a:gd name="adj1" fmla="val 49740"/>
              <a:gd name="adj2" fmla="val 52740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 rot="16200000">
            <a:off x="2162693" y="2324934"/>
            <a:ext cx="355209" cy="364704"/>
          </a:xfrm>
          <a:prstGeom prst="rightArrow">
            <a:avLst>
              <a:gd name="adj1" fmla="val 49740"/>
              <a:gd name="adj2" fmla="val 52740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11497" y="2760553"/>
            <a:ext cx="3657600" cy="822960"/>
          </a:xfrm>
          <a:prstGeom prst="roundRect">
            <a:avLst/>
          </a:prstGeom>
          <a:solidFill>
            <a:srgbClr val="FFEFAB"/>
          </a:solidFill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54426" y="2941200"/>
            <a:ext cx="3657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Ballistic flight and bouncing</a:t>
            </a:r>
            <a:endParaRPr lang="en-US" sz="2400" dirty="0"/>
          </a:p>
        </p:txBody>
      </p:sp>
      <p:sp>
        <p:nvSpPr>
          <p:cNvPr id="26" name="Right Arrow 25"/>
          <p:cNvSpPr/>
          <p:nvPr/>
        </p:nvSpPr>
        <p:spPr bwMode="auto">
          <a:xfrm rot="10800000">
            <a:off x="4223084" y="2997688"/>
            <a:ext cx="431232" cy="364704"/>
          </a:xfrm>
          <a:prstGeom prst="rightArrow">
            <a:avLst>
              <a:gd name="adj1" fmla="val 49740"/>
              <a:gd name="adj2" fmla="val 52740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8434"/>
            <a:ext cx="9144000" cy="292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5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“Learning” a control policy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tokawaPlan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2709"/>
          <a:stretch>
            <a:fillRect/>
          </a:stretch>
        </p:blipFill>
        <p:spPr>
          <a:xfrm>
            <a:off x="209550" y="2171622"/>
            <a:ext cx="8775700" cy="45037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1934" y="1162161"/>
            <a:ext cx="8080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Use tools </a:t>
            </a:r>
            <a:r>
              <a:rPr lang="en-US" sz="2000" dirty="0" smtClean="0"/>
              <a:t>from </a:t>
            </a:r>
            <a:r>
              <a:rPr lang="en-US" sz="2000" i="1" dirty="0" smtClean="0"/>
              <a:t>Reinforcement Learning </a:t>
            </a:r>
            <a:r>
              <a:rPr lang="en-US" sz="2000" dirty="0" smtClean="0"/>
              <a:t>to compute approximately optimal control policies from simulation data</a:t>
            </a:r>
            <a:endParaRPr lang="en-US" sz="2000" i="1" dirty="0" smtClean="0"/>
          </a:p>
        </p:txBody>
      </p:sp>
      <p:sp>
        <p:nvSpPr>
          <p:cNvPr id="7" name="Oval 6"/>
          <p:cNvSpPr/>
          <p:nvPr/>
        </p:nvSpPr>
        <p:spPr>
          <a:xfrm rot="168387">
            <a:off x="1254589" y="4306816"/>
            <a:ext cx="209653" cy="111606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6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Conclusions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2748" y="1277192"/>
            <a:ext cx="86057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Hopping rovers are a promising solution for targeted mobility in microgravity. </a:t>
            </a:r>
          </a:p>
          <a:p>
            <a:pPr marL="285750" indent="-285750"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Models, simulations, and experiments suggest motion accuracy of ~10%.</a:t>
            </a:r>
          </a:p>
          <a:p>
            <a:pPr marL="285750" indent="-285750"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Autonomous navigation requires very different tools than for wheeled rovers.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2748" y="3082702"/>
            <a:ext cx="849068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spcAft>
                <a:spcPts val="1800"/>
              </a:spcAft>
              <a:buClr>
                <a:srgbClr val="C00000"/>
              </a:buClr>
            </a:pPr>
            <a:r>
              <a:rPr lang="en-US" sz="2400" b="1" dirty="0" smtClean="0">
                <a:solidFill>
                  <a:srgbClr val="C00000"/>
                </a:solidFill>
              </a:rPr>
              <a:t>Ongoing and Future Work</a:t>
            </a:r>
          </a:p>
          <a:p>
            <a:pPr marL="285750" indent="-285750"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Develop more </a:t>
            </a:r>
            <a:r>
              <a:rPr lang="en-US" sz="2000" dirty="0"/>
              <a:t>realistic contact models for </a:t>
            </a:r>
            <a:r>
              <a:rPr lang="en-US" sz="2000" dirty="0" smtClean="0"/>
              <a:t>granular media and friable regolith</a:t>
            </a:r>
          </a:p>
          <a:p>
            <a:pPr marL="285750" indent="-285750"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Extend planning algorithms to be “adaptive” and account for localization uncertainty</a:t>
            </a:r>
          </a:p>
          <a:p>
            <a:pPr marL="285750" indent="-285750"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Impact damping strategies to mitigate bouncing</a:t>
            </a:r>
            <a:endParaRPr lang="en-US" sz="2000" dirty="0"/>
          </a:p>
          <a:p>
            <a:pPr marL="285750" indent="-285750"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High-fidelity GPU-based framework for integrated planning and localization simulations </a:t>
            </a:r>
          </a:p>
        </p:txBody>
      </p:sp>
    </p:spTree>
    <p:extLst>
      <p:ext uri="{BB962C8B-B14F-4D97-AF65-F5344CB8AC3E}">
        <p14:creationId xmlns:p14="http://schemas.microsoft.com/office/powerpoint/2010/main" val="73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43"/>
          <a:stretch/>
        </p:blipFill>
        <p:spPr>
          <a:xfrm>
            <a:off x="0" y="274320"/>
            <a:ext cx="9150350" cy="65836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34765" y="450228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Questions</a:t>
            </a:r>
            <a:endParaRPr lang="en-US" sz="3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08939" y="5249415"/>
            <a:ext cx="864804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143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Current work funded by </a:t>
            </a:r>
            <a:r>
              <a:rPr lang="en-US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NSF and NASA </a:t>
            </a:r>
            <a:r>
              <a:rPr 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under NIAC Phase II award </a:t>
            </a:r>
          </a:p>
          <a:p>
            <a:pPr marL="1143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Previous work funded by NASA </a:t>
            </a:r>
            <a:r>
              <a:rPr lang="en-US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under JPL RTD, CIF, FOP, and </a:t>
            </a:r>
            <a:r>
              <a:rPr 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NIAC Phase I award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179374" y="1672576"/>
            <a:ext cx="5423567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Publications</a:t>
            </a:r>
            <a:endParaRPr lang="en-US" sz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Hockman, R. Reid, I. A. D. </a:t>
            </a:r>
            <a:r>
              <a:rPr lang="en-US" sz="9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Marco </a:t>
            </a:r>
            <a:r>
              <a:rPr lang="en-US" sz="9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Pavone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Experimental Methods for Mobility and Surface Operation of Microgravity Robots. International Symposium on Experimental Robotics, October 2016 (in review)</a:t>
            </a:r>
          </a:p>
          <a:p>
            <a:pPr>
              <a:spcAft>
                <a:spcPts val="600"/>
              </a:spcAft>
            </a:pP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Hockman, A. Frick, I.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M. Pavone. Design, control,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experimentation of internally-actuated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rovers for the exploration of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low-gravity planetary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bodies. In Conf. on Field and Service Robotics, Toronto,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Canada, June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2015. </a:t>
            </a:r>
            <a:r>
              <a:rPr lang="en-US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Student Paper Award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R. Reid, L.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Roveda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M. Pavone. Contact dynamics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internally-actuated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platforms for the exploration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small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System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bodies. In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Proc. International Symposium on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Intelligence, Robotics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Automation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Space, Montreal, Quebec, June 2014.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A. Koenig, M. Pavone, J. Castillo, and I.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 dynamical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characterization of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internally-actuated microgravity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mobility systems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 Proc. IEEE Int.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Conf. Robotics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Automation, Hong Kong, China, June 2014.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R. Allen, M. Pavone, C.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McQuin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Castillo, T. N. Nguyen, and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Homan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Internally-actuated rovers for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access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 mobility: Theory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experimentation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 Proc. IEEE Int. Conf. Robotics and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Automation, Karlsruhe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Germany, May 2013.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M. Pavone, J. Castillo, I.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Homan, and N.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Strange. Spacecraft/rover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hybrids for the exploration of small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system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bodies.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Proc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IEEE Aerospace Conference, Big Sky, Montana, March 2013.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J. Castillo, M. Pavone, I.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J. Homan. Observational strategies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exploration of small Solar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bodies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 Proc. IEEE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Aerospace Conference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Big Sky, Montana, March 2012.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-2" y="5908700"/>
            <a:ext cx="386182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14300" algn="ctr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bg1"/>
                </a:solidFill>
                <a:cs typeface="Arial" panose="020B0604020202020204" pitchFamily="34" charset="0"/>
              </a:rPr>
              <a:t>Contact:  bhockman@stanford.edu</a:t>
            </a:r>
            <a:endParaRPr lang="en-US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02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94375" y="234012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System Architecture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94375" y="834086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729236" y="2061090"/>
            <a:ext cx="3142315" cy="1123384"/>
          </a:xfrm>
          <a:prstGeom prst="rect">
            <a:avLst/>
          </a:prstGeom>
          <a:noFill/>
          <a:ln w="38100" cmpd="sng">
            <a:solidFill>
              <a:srgbClr val="00D7D2"/>
            </a:solidFill>
          </a:ln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Arial"/>
              </a:rPr>
              <a:t>2. </a:t>
            </a:r>
            <a:r>
              <a:rPr lang="en-US" sz="1400" b="1" dirty="0" smtClean="0">
                <a:solidFill>
                  <a:srgbClr val="000000"/>
                </a:solidFill>
                <a:latin typeface="Arial"/>
                <a:cs typeface="Arial"/>
              </a:rPr>
              <a:t>Cold </a:t>
            </a:r>
            <a:r>
              <a:rPr lang="en-US" sz="1400" b="1" dirty="0">
                <a:solidFill>
                  <a:srgbClr val="000000"/>
                </a:solidFill>
                <a:latin typeface="Arial"/>
                <a:cs typeface="Arial"/>
              </a:rPr>
              <a:t>Gas Propulsion 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(Optional)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For soft landing from ~20m/s deployment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Alternatively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, volume can be used 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for payload or more batteries</a:t>
            </a: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b="1" dirty="0">
                <a:solidFill>
                  <a:srgbClr val="000000"/>
                </a:solidFill>
                <a:latin typeface="Arial"/>
                <a:cs typeface="Arial"/>
              </a:rPr>
              <a:t>Leverages: INSPIRE, MarCO, </a:t>
            </a:r>
            <a:r>
              <a:rPr lang="en-US" sz="1200" b="1" dirty="0" smtClean="0">
                <a:solidFill>
                  <a:srgbClr val="000000"/>
                </a:solidFill>
                <a:latin typeface="Arial"/>
                <a:cs typeface="Arial"/>
              </a:rPr>
              <a:t>NEAS</a:t>
            </a:r>
            <a:endParaRPr lang="en-US" sz="12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59361" y="5147789"/>
            <a:ext cx="2440391" cy="1308050"/>
          </a:xfrm>
          <a:prstGeom prst="rect">
            <a:avLst/>
          </a:prstGeom>
          <a:noFill/>
          <a:ln w="38100" cmpd="sng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Arial"/>
              </a:rPr>
              <a:t>6. Electrical Power System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Lithium 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primary and secondary batteries ( &gt;1000 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W-h 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@12V)</a:t>
            </a: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Optional solar panels 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b="1" dirty="0">
                <a:solidFill>
                  <a:srgbClr val="000000"/>
                </a:solidFill>
                <a:latin typeface="Arial"/>
                <a:cs typeface="Arial"/>
              </a:rPr>
              <a:t>Leverages: INSPIRE, MarCO, NEA Scout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2992" y="2054781"/>
            <a:ext cx="3167600" cy="1123384"/>
          </a:xfrm>
          <a:prstGeom prst="rect">
            <a:avLst/>
          </a:prstGeom>
          <a:noFill/>
          <a:ln w="38100" cmpd="sng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Arial"/>
              </a:rPr>
              <a:t>1. C&amp;DH/Avionics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JPL Interplanetary CubeSat C&amp;DH Board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Processing capability for semi-autonomous ops and agile science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b="1" dirty="0">
                <a:solidFill>
                  <a:srgbClr val="000000"/>
                </a:solidFill>
                <a:latin typeface="Arial"/>
                <a:cs typeface="Arial"/>
              </a:rPr>
              <a:t>Leverages: NEA </a:t>
            </a:r>
            <a:r>
              <a:rPr lang="en-US" sz="1200" b="1" dirty="0" smtClean="0">
                <a:solidFill>
                  <a:srgbClr val="000000"/>
                </a:solidFill>
                <a:latin typeface="Arial"/>
                <a:cs typeface="Arial"/>
              </a:rPr>
              <a:t>Scout</a:t>
            </a:r>
            <a:endParaRPr lang="en-US" sz="12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3427" y="4961666"/>
            <a:ext cx="2235604" cy="1492716"/>
          </a:xfrm>
          <a:prstGeom prst="rect">
            <a:avLst/>
          </a:prstGeom>
          <a:noFill/>
          <a:ln w="38100" cmpd="sng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Arial"/>
              </a:rPr>
              <a:t>5. Science </a:t>
            </a:r>
            <a:r>
              <a:rPr lang="en-US" sz="1400" b="1" dirty="0" smtClean="0">
                <a:solidFill>
                  <a:srgbClr val="000000"/>
                </a:solidFill>
                <a:latin typeface="Arial"/>
                <a:cs typeface="Arial"/>
              </a:rPr>
              <a:t>Instruments</a:t>
            </a:r>
            <a:endParaRPr lang="en-US" sz="14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X-Ray Spectrometer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Thermocouple </a:t>
            </a:r>
            <a:endParaRPr lang="en-US" sz="12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Microscope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Cameras 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+ Accelerometers 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b="1" dirty="0">
                <a:solidFill>
                  <a:srgbClr val="000000"/>
                </a:solidFill>
                <a:latin typeface="Arial"/>
                <a:cs typeface="Arial"/>
              </a:rPr>
              <a:t>Leverages: APXS (Pathfinder/MER/MSL)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2992" y="3448007"/>
            <a:ext cx="2148849" cy="1308050"/>
          </a:xfrm>
          <a:prstGeom prst="rect">
            <a:avLst/>
          </a:prstGeom>
          <a:noFill/>
          <a:ln w="38100" cmpd="sng">
            <a:solidFill>
              <a:srgbClr val="C3C501"/>
            </a:solidFill>
          </a:ln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Arial"/>
              </a:rPr>
              <a:t>3. Telecom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UHF or S band 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Relay to Mothership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antennas 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embedded in 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frame</a:t>
            </a: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b="1" dirty="0">
                <a:solidFill>
                  <a:srgbClr val="000000"/>
                </a:solidFill>
                <a:latin typeface="Arial"/>
                <a:cs typeface="Arial"/>
              </a:rPr>
              <a:t>Leverages: INSPIRE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3757" y="3328766"/>
            <a:ext cx="2430036" cy="1677382"/>
          </a:xfrm>
          <a:prstGeom prst="rect">
            <a:avLst/>
          </a:prstGeom>
          <a:noFill/>
          <a:ln w="38100" cmpd="sng">
            <a:solidFill>
              <a:sysClr val="windowText" lastClr="000000">
                <a:lumMod val="75000"/>
                <a:lumOff val="2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4. GNC Sensors/Actuators</a:t>
            </a:r>
          </a:p>
          <a:p>
            <a:pPr marL="171450" marR="0" lvl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3 flywheels</a:t>
            </a:r>
          </a:p>
          <a:p>
            <a:pPr marL="171450" marR="0" lvl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3+ wide angle cameras</a:t>
            </a:r>
          </a:p>
          <a:p>
            <a:pPr marL="171450" marR="0" lvl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Sun Sensors + IMU</a:t>
            </a:r>
          </a:p>
          <a:p>
            <a:pPr marL="171450" marR="0" lvl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Star Tracker </a:t>
            </a:r>
          </a:p>
          <a:p>
            <a:pPr marL="171450" marR="0" lvl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Leverages: JPL Visual Odometry frameworks &amp; VSLAM algorithms</a:t>
            </a:r>
          </a:p>
        </p:txBody>
      </p: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2504445" y="2755053"/>
            <a:ext cx="3942958" cy="3520785"/>
            <a:chOff x="22755466" y="11109588"/>
            <a:chExt cx="4832036" cy="4314669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584" b="100000" l="859" r="100000">
                          <a14:backgroundMark x1="46515" y1="95814" x2="29646" y2="96437"/>
                          <a14:backgroundMark x1="39293" y1="86086" x2="47980" y2="91855"/>
                          <a14:backgroundMark x1="54848" y1="91063" x2="63384" y2="86256"/>
                          <a14:backgroundMark x1="66515" y1="82127" x2="65960" y2="82127"/>
                          <a14:backgroundMark x1="62424" y1="79864" x2="61869" y2="79412"/>
                          <a14:backgroundMark x1="40960" y1="78790" x2="40556" y2="79638"/>
                          <a14:backgroundMark x1="36667" y1="82127" x2="36111" y2="82127"/>
                          <a14:backgroundMark x1="64091" y1="80486" x2="64091" y2="80486"/>
                          <a14:backgroundMark x1="38535" y1="80260" x2="38535" y2="80260"/>
                          <a14:backgroundMark x1="76162" y1="76075" x2="76162" y2="76075"/>
                          <a14:backgroundMark x1="89697" y1="67195" x2="89697" y2="67195"/>
                          <a14:backgroundMark x1="64091" y1="29186" x2="64091" y2="29186"/>
                          <a14:backgroundMark x1="47828" y1="22342" x2="47828" y2="22342"/>
                          <a14:backgroundMark x1="62071" y1="13631" x2="62071" y2="13631"/>
                          <a14:backgroundMark x1="23889" y1="57862" x2="23889" y2="57862"/>
                          <a14:backgroundMark x1="28182" y1="54921" x2="28182" y2="54921"/>
                          <a14:backgroundMark x1="38737" y1="28790" x2="38737" y2="28790"/>
                          <a14:backgroundMark x1="38737" y1="34163" x2="38737" y2="34163"/>
                          <a14:backgroundMark x1="14444" y1="79864" x2="14444" y2="79864"/>
                          <a14:backgroundMark x1="78939" y1="57636" x2="79141" y2="58258"/>
                          <a14:backgroundMark x1="74141" y1="54921" x2="74141" y2="54921"/>
                          <a14:backgroundMark x1="63737" y1="34389" x2="63737" y2="34389"/>
                          <a14:backgroundMark x1="63535" y1="36256" x2="63535" y2="36256"/>
                          <a14:backgroundMark x1="63737" y1="32296" x2="63737" y2="32296"/>
                          <a14:backgroundMark x1="76162" y1="56787" x2="76162" y2="56787"/>
                          <a14:backgroundMark x1="26515" y1="56618" x2="26515" y2="56618"/>
                          <a14:backgroundMark x1="39293" y1="32127" x2="39293" y2="32127"/>
                        </a14:backgroundRemoval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755466" y="11109588"/>
              <a:ext cx="4832036" cy="4314669"/>
            </a:xfrm>
            <a:prstGeom prst="rect">
              <a:avLst/>
            </a:prstGeom>
          </p:spPr>
        </p:pic>
        <p:sp>
          <p:nvSpPr>
            <p:cNvPr id="28" name="Oval 27"/>
            <p:cNvSpPr/>
            <p:nvPr/>
          </p:nvSpPr>
          <p:spPr>
            <a:xfrm>
              <a:off x="25049291" y="12669617"/>
              <a:ext cx="291003" cy="29100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1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25505903" y="13235307"/>
              <a:ext cx="291003" cy="29100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2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4447829" y="13322214"/>
              <a:ext cx="291003" cy="29100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3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24827905" y="15016234"/>
              <a:ext cx="291003" cy="29100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4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5118907" y="14127287"/>
              <a:ext cx="291003" cy="29100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5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25783271" y="13912944"/>
              <a:ext cx="291003" cy="29100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6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496085" y="962114"/>
            <a:ext cx="8403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Baselined for Phobos 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Leverages subsystems </a:t>
            </a:r>
            <a:r>
              <a:rPr lang="en-US" dirty="0" smtClean="0"/>
              <a:t>designed for JPL’s interplanetary </a:t>
            </a:r>
            <a:r>
              <a:rPr lang="en-US" dirty="0" err="1" smtClean="0"/>
              <a:t>CubeSats</a:t>
            </a:r>
            <a:r>
              <a:rPr lang="en-US" dirty="0" smtClean="0"/>
              <a:t> (~TRL 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8U</a:t>
            </a:r>
            <a:r>
              <a:rPr lang="en-US" dirty="0" smtClean="0"/>
              <a:t> (20cm) design, scalable from </a:t>
            </a:r>
            <a:r>
              <a:rPr lang="en-US" dirty="0" smtClean="0">
                <a:solidFill>
                  <a:srgbClr val="C00000"/>
                </a:solidFill>
              </a:rPr>
              <a:t>1U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rgbClr val="C00000"/>
                </a:solidFill>
              </a:rPr>
              <a:t>27U</a:t>
            </a:r>
          </a:p>
        </p:txBody>
      </p:sp>
    </p:spTree>
    <p:extLst>
      <p:ext uri="{BB962C8B-B14F-4D97-AF65-F5344CB8AC3E}">
        <p14:creationId xmlns:p14="http://schemas.microsoft.com/office/powerpoint/2010/main" val="425301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204" y="970795"/>
            <a:ext cx="6104515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>
                <a:latin typeface="Gill Sans MT" panose="020B0502020104020203" pitchFamily="34" charset="0"/>
              </a:rPr>
              <a:t>A hybrid localization approach is being explored:</a:t>
            </a:r>
          </a:p>
          <a:p>
            <a:pPr>
              <a:spcAft>
                <a:spcPts val="1200"/>
              </a:spcAft>
            </a:pP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92412" y="4186457"/>
            <a:ext cx="4147092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>
                <a:latin typeface="Gill Sans MT" panose="020B0502020104020203" pitchFamily="34" charset="0"/>
              </a:rPr>
              <a:t>Two phases of visual localization:</a:t>
            </a:r>
          </a:p>
          <a:p>
            <a:pPr marL="288925" indent="-288925">
              <a:spcAft>
                <a:spcPts val="600"/>
              </a:spcAft>
              <a:buFont typeface="+mj-lt"/>
              <a:buAutoNum type="romanUcPeriod"/>
            </a:pPr>
            <a:r>
              <a:rPr lang="en-US" sz="16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Prior mapping by mothership</a:t>
            </a:r>
            <a:r>
              <a:rPr lang="en-US" sz="1600" dirty="0" smtClean="0">
                <a:latin typeface="Gill Sans MT" panose="020B0502020104020203" pitchFamily="34" charset="0"/>
              </a:rPr>
              <a:t>: logs visual features at various illumination angles to build a global map of the body</a:t>
            </a:r>
          </a:p>
          <a:p>
            <a:pPr marL="288925" indent="-288925">
              <a:spcAft>
                <a:spcPts val="600"/>
              </a:spcAft>
              <a:buFont typeface="+mj-lt"/>
              <a:buAutoNum type="romanUcPeriod"/>
            </a:pPr>
            <a:r>
              <a:rPr lang="en-US" sz="16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Localization onboard deployed hybrid</a:t>
            </a:r>
            <a:r>
              <a:rPr lang="en-US" sz="1600" dirty="0" smtClean="0">
                <a:latin typeface="Gill Sans MT" panose="020B0502020104020203" pitchFamily="34" charset="0"/>
              </a:rPr>
              <a:t>: Builds </a:t>
            </a:r>
            <a:r>
              <a:rPr lang="en-US" sz="1600" i="1" dirty="0" smtClean="0">
                <a:latin typeface="Gill Sans MT" panose="020B0502020104020203" pitchFamily="34" charset="0"/>
              </a:rPr>
              <a:t>internal</a:t>
            </a:r>
            <a:r>
              <a:rPr lang="en-US" sz="1600" dirty="0" smtClean="0">
                <a:latin typeface="Gill Sans MT" panose="020B0502020104020203" pitchFamily="34" charset="0"/>
              </a:rPr>
              <a:t> map during proximity operations and cross-references with global map during large hops.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08409" y="1411087"/>
            <a:ext cx="3318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Coarse</a:t>
            </a:r>
            <a:r>
              <a:rPr lang="en-US" sz="1800" b="1" baseline="30000" dirty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800" b="1" baseline="30000" dirty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</a:t>
            </a:r>
            <a:r>
              <a:rPr lang="en-US" sz="1800" b="1" dirty="0" smtClean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Estimation</a:t>
            </a:r>
            <a:endParaRPr lang="en-US" sz="1800" b="1" dirty="0">
              <a:solidFill>
                <a:srgbClr val="B4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854216" y="1411087"/>
            <a:ext cx="3318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</a:t>
            </a:r>
            <a:r>
              <a:rPr lang="en-US" sz="1800" b="1" baseline="30000" dirty="0" smtClean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800" b="1" baseline="30000" dirty="0" smtClean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Estimation</a:t>
            </a:r>
            <a:endParaRPr lang="en-US" sz="1800" b="1" dirty="0">
              <a:solidFill>
                <a:srgbClr val="B4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08409" y="1817499"/>
            <a:ext cx="3213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Inertial and optical sensors provide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approximate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localization.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514565" y="2462048"/>
            <a:ext cx="2813343" cy="1774923"/>
            <a:chOff x="243620" y="2240947"/>
            <a:chExt cx="3893418" cy="2456336"/>
          </a:xfrm>
        </p:grpSpPr>
        <p:grpSp>
          <p:nvGrpSpPr>
            <p:cNvPr id="31" name="Group 30"/>
            <p:cNvGrpSpPr>
              <a:grpSpLocks noChangeAspect="1"/>
            </p:cNvGrpSpPr>
            <p:nvPr/>
          </p:nvGrpSpPr>
          <p:grpSpPr>
            <a:xfrm flipH="1">
              <a:off x="925686" y="3376065"/>
              <a:ext cx="2527035" cy="1321218"/>
              <a:chOff x="12100820" y="19193594"/>
              <a:chExt cx="2394999" cy="1305052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l="9225" t="-3499" r="11438" b="18271"/>
              <a:stretch/>
            </p:blipFill>
            <p:spPr>
              <a:xfrm rot="10800000">
                <a:off x="12100820" y="19193594"/>
                <a:ext cx="2394999" cy="1305052"/>
              </a:xfrm>
              <a:prstGeom prst="rect">
                <a:avLst/>
              </a:prstGeom>
            </p:spPr>
          </p:pic>
          <p:sp>
            <p:nvSpPr>
              <p:cNvPr id="44" name="Oval 43"/>
              <p:cNvSpPr/>
              <p:nvPr/>
            </p:nvSpPr>
            <p:spPr bwMode="auto">
              <a:xfrm rot="728640">
                <a:off x="12641309" y="19264100"/>
                <a:ext cx="1006383" cy="691356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/>
                  </a:gs>
                  <a:gs pos="100000">
                    <a:srgbClr val="FF000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softEdge rad="127000"/>
              </a:effectLst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38943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pic>
          <p:nvPicPr>
            <p:cNvPr id="34" name="Picture 12" descr="http://www.designworldonline.com/uploads/Imagegallery/6DoF-IMU-from-SensorDynamic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10000" r="97600">
                          <a14:foregroundMark x1="68800" y1="20000" x2="68800" y2="20000"/>
                          <a14:foregroundMark x1="89600" y1="76000" x2="89600" y2="76000"/>
                          <a14:foregroundMark x1="39200" y1="4889" x2="39200" y2="4889"/>
                          <a14:foregroundMark x1="36800" y1="10222" x2="36800" y2="1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02" y="2641462"/>
              <a:ext cx="664011" cy="5976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4" descr="http://bradford-space.com/userfiles/Fine%20Sun%20Sensor%20(1)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2516" y="2570188"/>
              <a:ext cx="774764" cy="6147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6" descr="http://www.space.dtu.dk/english/-/media/Institutter/Space/English/instruments_systems_methods/stellar_navigation/stjernekam_380.ashx?la=da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613" b="98812" l="1316" r="99737">
                          <a14:foregroundMark x1="70263" y1="56770" x2="62895" y2="327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8369" y="2581012"/>
              <a:ext cx="564655" cy="6255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/>
            <p:cNvSpPr/>
            <p:nvPr/>
          </p:nvSpPr>
          <p:spPr>
            <a:xfrm>
              <a:off x="243620" y="2246357"/>
              <a:ext cx="767458" cy="425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solidFill>
                    <a:srgbClr val="B41C1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IMU</a:t>
              </a:r>
              <a:endParaRPr lang="en-US" sz="1400" dirty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554383" y="2251686"/>
              <a:ext cx="1582655" cy="425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solidFill>
                    <a:srgbClr val="B41C1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Sun Sensor</a:t>
              </a:r>
              <a:endParaRPr lang="en-US" sz="1400" dirty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022426" y="2240947"/>
              <a:ext cx="1676541" cy="425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solidFill>
                    <a:srgbClr val="B41C1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 Tracker</a:t>
              </a:r>
              <a:endParaRPr lang="en-US" sz="1400" dirty="0">
                <a:solidFill>
                  <a:srgbClr val="B41C1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1166281" y="3164999"/>
              <a:ext cx="845521" cy="4916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B41C1C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/>
            <p:nvPr/>
          </p:nvCxnSpPr>
          <p:spPr bwMode="auto">
            <a:xfrm>
              <a:off x="2011802" y="3173075"/>
              <a:ext cx="253969" cy="42170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B41C1C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/>
            <p:nvPr/>
          </p:nvCxnSpPr>
          <p:spPr bwMode="auto">
            <a:xfrm flipH="1">
              <a:off x="2562121" y="3174035"/>
              <a:ext cx="279208" cy="39666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B41C1C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5107100" y="2075243"/>
            <a:ext cx="3782879" cy="2109029"/>
            <a:chOff x="4355281" y="2206107"/>
            <a:chExt cx="4401916" cy="2454154"/>
          </a:xfrm>
        </p:grpSpPr>
        <p:sp>
          <p:nvSpPr>
            <p:cNvPr id="46" name="Rounded Rectangle 45"/>
            <p:cNvSpPr/>
            <p:nvPr/>
          </p:nvSpPr>
          <p:spPr bwMode="auto">
            <a:xfrm>
              <a:off x="4355281" y="2206107"/>
              <a:ext cx="4401916" cy="2454154"/>
            </a:xfrm>
            <a:prstGeom prst="roundRect">
              <a:avLst>
                <a:gd name="adj" fmla="val 0"/>
              </a:avLst>
            </a:prstGeom>
            <a:blipFill>
              <a:blip r:embed="rId9"/>
              <a:stretch>
                <a:fillRect/>
              </a:stretch>
            </a:blip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7802278" y="3360947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8352552" y="3616099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8138772" y="3593239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7977538" y="3391712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8151483" y="3739521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8344207" y="3762381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8119055" y="3908663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4" name="Oval 53"/>
            <p:cNvSpPr/>
            <p:nvPr/>
          </p:nvSpPr>
          <p:spPr bwMode="auto">
            <a:xfrm>
              <a:off x="7803287" y="3470383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8115912" y="3815913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7815678" y="3786495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8085238" y="3645195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8023258" y="3719031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7661624" y="3711467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7675624" y="3453367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8016371" y="3779785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7886085" y="3345837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7696838" y="3330179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7625427" y="3551018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 bwMode="auto">
            <a:xfrm>
              <a:off x="7951581" y="3618166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 bwMode="auto">
            <a:xfrm>
              <a:off x="7983441" y="3974568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7995339" y="3879177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8248837" y="3764751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9" name="Oval 68"/>
            <p:cNvSpPr/>
            <p:nvPr/>
          </p:nvSpPr>
          <p:spPr bwMode="auto">
            <a:xfrm>
              <a:off x="7534184" y="3447523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 bwMode="auto">
            <a:xfrm>
              <a:off x="7495942" y="3630529"/>
              <a:ext cx="45720" cy="45720"/>
            </a:xfrm>
            <a:prstGeom prst="ellipse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1" name="Trapezoid 70"/>
            <p:cNvSpPr/>
            <p:nvPr/>
          </p:nvSpPr>
          <p:spPr bwMode="auto">
            <a:xfrm rot="14592755">
              <a:off x="7038347" y="3017967"/>
              <a:ext cx="1117211" cy="1523635"/>
            </a:xfrm>
            <a:prstGeom prst="trapezoid">
              <a:avLst>
                <a:gd name="adj" fmla="val 48995"/>
              </a:avLst>
            </a:prstGeom>
            <a:gradFill flip="none" rotWithShape="1">
              <a:gsLst>
                <a:gs pos="0">
                  <a:srgbClr val="FF0000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7963" y="3848578"/>
              <a:ext cx="574582" cy="552688"/>
            </a:xfrm>
            <a:prstGeom prst="rect">
              <a:avLst/>
            </a:prstGeom>
          </p:spPr>
        </p:pic>
        <p:sp>
          <p:nvSpPr>
            <p:cNvPr id="73" name="Cloud Callout 72"/>
            <p:cNvSpPr/>
            <p:nvPr/>
          </p:nvSpPr>
          <p:spPr bwMode="auto">
            <a:xfrm flipH="1">
              <a:off x="4497497" y="2680892"/>
              <a:ext cx="1377682" cy="986894"/>
            </a:xfrm>
            <a:prstGeom prst="cloudCallout">
              <a:avLst>
                <a:gd name="adj1" fmla="val -89003"/>
                <a:gd name="adj2" fmla="val 71681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74" name="Picture 73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l="9225" t="-3499" r="11438" b="18271"/>
            <a:stretch/>
          </p:blipFill>
          <p:spPr>
            <a:xfrm rot="11671397" flipH="1">
              <a:off x="4695657" y="2978548"/>
              <a:ext cx="1000580" cy="523137"/>
            </a:xfrm>
            <a:prstGeom prst="rect">
              <a:avLst/>
            </a:prstGeom>
          </p:spPr>
        </p:pic>
        <p:sp>
          <p:nvSpPr>
            <p:cNvPr id="75" name="Oval 74"/>
            <p:cNvSpPr/>
            <p:nvPr/>
          </p:nvSpPr>
          <p:spPr bwMode="auto">
            <a:xfrm>
              <a:off x="5340642" y="3149526"/>
              <a:ext cx="45720" cy="4572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389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76" name="Rectangle 75"/>
          <p:cNvSpPr/>
          <p:nvPr/>
        </p:nvSpPr>
        <p:spPr>
          <a:xfrm>
            <a:off x="4861933" y="1823605"/>
            <a:ext cx="3716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Collaborative </a:t>
            </a:r>
            <a:r>
              <a:rPr lang="en-US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SLAM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allows more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precise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localization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Left-Right Arrow 76"/>
          <p:cNvSpPr/>
          <p:nvPr/>
        </p:nvSpPr>
        <p:spPr>
          <a:xfrm>
            <a:off x="3488745" y="2981352"/>
            <a:ext cx="1061777" cy="528706"/>
          </a:xfrm>
          <a:prstGeom prst="left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itle 1"/>
          <p:cNvSpPr txBox="1">
            <a:spLocks/>
          </p:cNvSpPr>
          <p:nvPr/>
        </p:nvSpPr>
        <p:spPr>
          <a:xfrm>
            <a:off x="628650" y="236032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Aft>
                <a:spcPts val="1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Collaborative Localization and Mapping</a:t>
            </a:r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628650" y="836106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80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7" grpId="0"/>
      <p:bldP spid="28" grpId="0"/>
      <p:bldP spid="29" grpId="0"/>
      <p:bldP spid="76" grpId="0"/>
      <p:bldP spid="7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Mechanical Design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18"/>
          <a:stretch/>
        </p:blipFill>
        <p:spPr>
          <a:xfrm>
            <a:off x="113592" y="1652326"/>
            <a:ext cx="8786408" cy="386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5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r>
              <a:rPr lang="en-US" dirty="0" smtClean="0"/>
              <a:t>10/06/2016</a:t>
            </a:r>
            <a:endParaRPr lang="en-US" dirty="0"/>
          </a:p>
        </p:txBody>
      </p:sp>
      <p:sp>
        <p:nvSpPr>
          <p:cNvPr id="20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Mobility Experiments for Microgravity Robots</a:t>
            </a:r>
            <a:endParaRPr lang="en-US" dirty="0"/>
          </a:p>
        </p:txBody>
      </p:sp>
      <p:sp>
        <p:nvSpPr>
          <p:cNvPr id="21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29</a:t>
            </a:fld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6477557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Results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1933" y="4115127"/>
            <a:ext cx="80801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Generally good agreement between models and measured data</a:t>
            </a:r>
          </a:p>
          <a:p>
            <a:pPr marL="285750" indent="-285750">
              <a:spcAft>
                <a:spcPts val="18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Low friction surfaces violate pin joint pivoting assumption</a:t>
            </a:r>
          </a:p>
          <a:p>
            <a:pPr marL="285750" indent="-285750">
              <a:spcAft>
                <a:spcPts val="18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Numerical models are better but require estimates of surface elasticity properties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03" y="1143754"/>
            <a:ext cx="8515351" cy="256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9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21491</TotalTime>
  <Words>1253</Words>
  <Application>Microsoft Office PowerPoint</Application>
  <PresentationFormat>On-screen Show (4:3)</PresentationFormat>
  <Paragraphs>216</Paragraphs>
  <Slides>29</Slides>
  <Notes>27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Gill Sans 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</dc:creator>
  <cp:lastModifiedBy>Benjamin Hockman</cp:lastModifiedBy>
  <cp:revision>266</cp:revision>
  <dcterms:created xsi:type="dcterms:W3CDTF">2015-06-16T16:19:41Z</dcterms:created>
  <dcterms:modified xsi:type="dcterms:W3CDTF">2017-05-02T04:53:32Z</dcterms:modified>
</cp:coreProperties>
</file>