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1"/>
    <p:sldMasterId id="2147484168" r:id="rId2"/>
    <p:sldMasterId id="2147484204" r:id="rId3"/>
    <p:sldMasterId id="2147484240" r:id="rId4"/>
    <p:sldMasterId id="2147484258" r:id="rId5"/>
    <p:sldMasterId id="2147484276" r:id="rId6"/>
    <p:sldMasterId id="2147484312" r:id="rId7"/>
    <p:sldMasterId id="2147484330" r:id="rId8"/>
  </p:sldMasterIdLst>
  <p:notesMasterIdLst>
    <p:notesMasterId r:id="rId44"/>
  </p:notesMasterIdLst>
  <p:sldIdLst>
    <p:sldId id="960" r:id="rId9"/>
    <p:sldId id="961" r:id="rId10"/>
    <p:sldId id="899" r:id="rId11"/>
    <p:sldId id="900" r:id="rId12"/>
    <p:sldId id="901" r:id="rId13"/>
    <p:sldId id="879" r:id="rId14"/>
    <p:sldId id="920" r:id="rId15"/>
    <p:sldId id="905" r:id="rId16"/>
    <p:sldId id="874" r:id="rId17"/>
    <p:sldId id="880" r:id="rId18"/>
    <p:sldId id="876" r:id="rId19"/>
    <p:sldId id="959" r:id="rId20"/>
    <p:sldId id="904" r:id="rId21"/>
    <p:sldId id="877" r:id="rId22"/>
    <p:sldId id="912" r:id="rId23"/>
    <p:sldId id="913" r:id="rId24"/>
    <p:sldId id="918" r:id="rId25"/>
    <p:sldId id="915" r:id="rId26"/>
    <p:sldId id="916" r:id="rId27"/>
    <p:sldId id="917" r:id="rId28"/>
    <p:sldId id="914" r:id="rId29"/>
    <p:sldId id="922" r:id="rId30"/>
    <p:sldId id="927" r:id="rId31"/>
    <p:sldId id="923" r:id="rId32"/>
    <p:sldId id="926" r:id="rId33"/>
    <p:sldId id="958" r:id="rId34"/>
    <p:sldId id="925" r:id="rId35"/>
    <p:sldId id="934" r:id="rId36"/>
    <p:sldId id="884" r:id="rId37"/>
    <p:sldId id="928" r:id="rId38"/>
    <p:sldId id="907" r:id="rId39"/>
    <p:sldId id="908" r:id="rId40"/>
    <p:sldId id="942" r:id="rId41"/>
    <p:sldId id="943" r:id="rId42"/>
    <p:sldId id="902" r:id="rId43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45"/>
      <p:bold r:id="rId46"/>
      <p:italic r:id="rId47"/>
    </p:embeddedFont>
  </p:embeddedFontLst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80808"/>
    <a:srgbClr val="CC9900"/>
    <a:srgbClr val="CC6600"/>
    <a:srgbClr val="8282E4"/>
    <a:srgbClr val="B2B2B2"/>
    <a:srgbClr val="DDDDD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5" autoAdjust="0"/>
    <p:restoredTop sz="98682" autoAdjust="0"/>
  </p:normalViewPr>
  <p:slideViewPr>
    <p:cSldViewPr>
      <p:cViewPr>
        <p:scale>
          <a:sx n="77" d="100"/>
          <a:sy n="77" d="100"/>
        </p:scale>
        <p:origin x="-1932" y="-5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ags" Target="tags/tag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C644D91-13E5-449D-AD9D-17FE29A6C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77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5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5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62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62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62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61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6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17048E-587A-46B3-B7B5-6485E43E8919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6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94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38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38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5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89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44D91-13E5-449D-AD9D-17FE29A6C9B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3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5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327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65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CACD0-B606-480A-8289-F6FB030A4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19063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524001" y="119063"/>
            <a:ext cx="533400" cy="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519A3CF-E8C2-4B06-A31A-669E05285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357" y="74397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84" y="-18418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5206191" y="256311"/>
            <a:ext cx="251270" cy="2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1970-D3A4-4822-AE68-B112A3416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BB92-C02A-4519-BABE-F393E6D12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1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E1ADD-6F1A-43D0-A8C7-CE042F734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DA23-220A-4247-82B3-241BEF849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5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B3166-4BAB-40E3-828A-8153D79A1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E9B6D-0E58-4940-9642-739A323B4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6D2F-4D7E-43D6-B84D-B4FD2670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3D540-0FF9-412D-83A9-4C7FF52CC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2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68880-52A1-4701-8BBB-FAC72FC8D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1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9BC28-3977-4ECB-A78D-A02A1B4C9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3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ED764-3BDB-4368-9E75-C917060E6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1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CFAAF-DCE5-4445-A98D-9CB515BC5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3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F3DE-70F6-4DAA-B702-4147EE426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C4F4F-DD5D-4733-8256-1246C4BEA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6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3B079-6842-4930-954A-1992CC60F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6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2"/>
            <a:ext cx="9156699" cy="697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6351" y="838200"/>
            <a:ext cx="9144000" cy="6158001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8613-2BAD-4773-8611-EDD22B41E9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CA4554-9545-47F5-8ADC-FDF44654F002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929"/>
            <a:ext cx="9144000" cy="104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25" y="41533"/>
            <a:ext cx="948145" cy="9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3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311-9973-4955-A542-D7ADE6BB54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7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1E0-A279-4016-9A2A-A32FA6EB34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45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801A-3380-4C39-9707-AFDD76E66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5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C068-A3D2-4D97-AECB-48E3C27BDB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4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8FFC-D163-4A00-9F7B-73E0ABD0E7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FC50-54A5-4DBB-A942-B2761562C0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5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4A440-3A97-4FD0-AB8F-EDF3756559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6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300-B39C-42BF-A5E3-6E3FA82088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5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9BEB-B1A3-4047-B0FA-CD3A414A1C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F791-4497-4462-B746-1F30A1C377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09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28ACF-AB91-4A05-8F52-4571159B5F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69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C6BC8-68B8-40AD-ADB4-87504B9492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05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D72A-C072-4BC8-B724-6F2B7D12B5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1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3FC3-B341-4803-B8D9-4BD13B9B4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675A-B985-472E-AA36-61A4F622AB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5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2"/>
            <a:ext cx="9156699" cy="697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6351" y="838200"/>
            <a:ext cx="9144000" cy="6158001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8613-2BAD-4773-8611-EDD22B41E9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3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CA4554-9545-47F5-8ADC-FDF44654F002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929"/>
            <a:ext cx="9144000" cy="104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25" y="41533"/>
            <a:ext cx="948145" cy="9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311-9973-4955-A542-D7ADE6BB54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37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1E0-A279-4016-9A2A-A32FA6EB34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34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801A-3380-4C39-9707-AFDD76E66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13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C068-A3D2-4D97-AECB-48E3C27BDB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8FFC-D163-4A00-9F7B-73E0ABD0E7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7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FC50-54A5-4DBB-A942-B2761562C0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8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4A440-3A97-4FD0-AB8F-EDF3756559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3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300-B39C-42BF-A5E3-6E3FA82088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9BEB-B1A3-4047-B0FA-CD3A414A1C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F791-4497-4462-B746-1F30A1C377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4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28ACF-AB91-4A05-8F52-4571159B5F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6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C6BC8-68B8-40AD-ADB4-87504B9492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D72A-C072-4BC8-B724-6F2B7D12B5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6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3FC3-B341-4803-B8D9-4BD13B9B4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675A-B985-472E-AA36-61A4F622AB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48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2"/>
            <a:ext cx="9156699" cy="697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6351" y="838200"/>
            <a:ext cx="9144000" cy="6158001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8613-2BAD-4773-8611-EDD22B41E9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19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CA4554-9545-47F5-8ADC-FDF44654F002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929"/>
            <a:ext cx="9144000" cy="104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25" y="41533"/>
            <a:ext cx="948145" cy="9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5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311-9973-4955-A542-D7ADE6BB54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85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1E0-A279-4016-9A2A-A32FA6EB34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4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801A-3380-4C39-9707-AFDD76E66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0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C068-A3D2-4D97-AECB-48E3C27BDB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5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8FFC-D163-4A00-9F7B-73E0ABD0E7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8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FC50-54A5-4DBB-A942-B2761562C0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2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4A440-3A97-4FD0-AB8F-EDF3756559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5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300-B39C-42BF-A5E3-6E3FA82088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0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9BEB-B1A3-4047-B0FA-CD3A414A1C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4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F791-4497-4462-B746-1F30A1C377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5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28ACF-AB91-4A05-8F52-4571159B5F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9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C6BC8-68B8-40AD-ADB4-87504B9492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D72A-C072-4BC8-B724-6F2B7D12B5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3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3FC3-B341-4803-B8D9-4BD13B9B4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29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675A-B985-472E-AA36-61A4F622AB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93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2"/>
            <a:ext cx="9156699" cy="697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6351" y="838200"/>
            <a:ext cx="9144000" cy="6158001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8613-2BAD-4773-8611-EDD22B41E9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CA4554-9545-47F5-8ADC-FDF44654F002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929"/>
            <a:ext cx="9144000" cy="104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25" y="41533"/>
            <a:ext cx="948145" cy="97267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1447800" y="0"/>
            <a:ext cx="6629400" cy="10668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68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311-9973-4955-A542-D7ADE6BB54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4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1E0-A279-4016-9A2A-A32FA6EB34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801A-3380-4C39-9707-AFDD76E66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8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C068-A3D2-4D97-AECB-48E3C27BDB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5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8FFC-D163-4A00-9F7B-73E0ABD0E7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37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FC50-54A5-4DBB-A942-B2761562C0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4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4A440-3A97-4FD0-AB8F-EDF3756559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300-B39C-42BF-A5E3-6E3FA82088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9BEB-B1A3-4047-B0FA-CD3A414A1C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F791-4497-4462-B746-1F30A1C377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4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28ACF-AB91-4A05-8F52-4571159B5F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3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C6BC8-68B8-40AD-ADB4-87504B9492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0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D72A-C072-4BC8-B724-6F2B7D12B5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3FC3-B341-4803-B8D9-4BD13B9B4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4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675A-B985-472E-AA36-61A4F622AB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6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CACD0-B606-480A-8289-F6FB030A42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19063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524001" y="119063"/>
            <a:ext cx="533400" cy="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519A3CF-E8C2-4B06-A31A-669E052856DB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357" y="74397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84" y="-18418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5206191" y="256311"/>
            <a:ext cx="251270" cy="2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3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1970-D3A4-4822-AE68-B112A341622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8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BB92-C02A-4519-BABE-F393E6D126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1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E1ADD-6F1A-43D0-A8C7-CE042F7346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81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DA23-220A-4247-82B3-241BEF8490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0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B3166-4BAB-40E3-828A-8153D79A14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8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E9B6D-0E58-4940-9642-739A323B4B0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7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6D2F-4D7E-43D6-B84D-B4FD26709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3D540-0FF9-412D-83A9-4C7FF52CC6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92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68880-52A1-4701-8BBB-FAC72FC8D1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4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9BC28-3977-4ECB-A78D-A02A1B4C991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ED764-3BDB-4368-9E75-C917060E61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CFAAF-DCE5-4445-A98D-9CB515BC5F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6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F3DE-70F6-4DAA-B702-4147EE426A7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6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C4F4F-DD5D-4733-8256-1246C4BEA4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80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3B079-6842-4930-954A-1992CC60FA8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0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2"/>
            <a:ext cx="9156699" cy="697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6351" y="838200"/>
            <a:ext cx="9144000" cy="6158001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8613-2BAD-4773-8611-EDD22B41E9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2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CA4554-9545-47F5-8ADC-FDF44654F002}" type="slidenum">
              <a:rPr lang="en-US">
                <a:solidFill>
                  <a:srgbClr val="000514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929"/>
            <a:ext cx="9144000" cy="104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25" y="41533"/>
            <a:ext cx="948145" cy="9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6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311-9973-4955-A542-D7ADE6BB54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28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1E0-A279-4016-9A2A-A32FA6EB34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6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801A-3380-4C39-9707-AFDD76E66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0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C068-A3D2-4D97-AECB-48E3C27BDB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1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8FFC-D163-4A00-9F7B-73E0ABD0E7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7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FC50-54A5-4DBB-A942-B2761562C0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6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4A440-3A97-4FD0-AB8F-EDF3756559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4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300-B39C-42BF-A5E3-6E3FA82088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8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9BEB-B1A3-4047-B0FA-CD3A414A1C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35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8F791-4497-4462-B746-1F30A1C377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0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28ACF-AB91-4A05-8F52-4571159B5F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C6BC8-68B8-40AD-ADB4-87504B9492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D72A-C072-4BC8-B724-6F2B7D12B5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9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3FC3-B341-4803-B8D9-4BD13B9B4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0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675A-B985-472E-AA36-61A4F622AB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4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CCF1E-CE42-4F4C-86B2-7169A5D1A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4788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DB68004A-1A50-4CC8-AB22-909310777C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3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C5F2F-91C1-415D-A411-AA1F7F1EF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8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C2940-22F7-451C-813F-1C117AF3D1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8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30-C3EB-4785-9A14-BF15BE845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1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D816D-8AC7-4D30-A09E-EDCA5CA45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13FC7-5254-4567-9F29-44793AB9E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1073-DE8F-4917-80EF-DF9F64E4E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3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5D5A5-7C1C-4432-903C-DBA21F345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6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D888E-F01D-45C7-8AC5-324583019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4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A291F-9F00-4427-91CA-B74847E7C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459CD-53F2-4998-8A7B-91362CD9F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2CDDE-7286-4A29-8ABA-6F0CF1020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7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14A96-57E8-4301-8423-CA2891B44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A4969-3C2B-4DBB-9362-DF62D6BE2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2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BC989-846A-48A4-B824-FE87515F1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510BC-A53A-41FE-9B8D-70B1AC939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5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0D061A3-B96C-4690-9998-D99FF29E0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  <p:sldLayoutId id="2147484161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35A71E1-06AA-4CB0-BCB5-6B0AD0D3FD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97127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181" r:id="rId13"/>
    <p:sldLayoutId id="2147484182" r:id="rId14"/>
    <p:sldLayoutId id="2147484183" r:id="rId15"/>
    <p:sldLayoutId id="2147484184" r:id="rId16"/>
    <p:sldLayoutId id="214748418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35A71E1-06AA-4CB0-BCB5-6B0AD0D3FD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83805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  <p:sldLayoutId id="2147484221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35A71E1-06AA-4CB0-BCB5-6B0AD0D3FD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74825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3" r:id="rId13"/>
    <p:sldLayoutId id="2147484254" r:id="rId14"/>
    <p:sldLayoutId id="2147484255" r:id="rId15"/>
    <p:sldLayoutId id="2147484256" r:id="rId16"/>
    <p:sldLayoutId id="2147484257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35A71E1-06AA-4CB0-BCB5-6B0AD0D3FD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3684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  <p:sldLayoutId id="2147484270" r:id="rId12"/>
    <p:sldLayoutId id="2147484271" r:id="rId13"/>
    <p:sldLayoutId id="2147484272" r:id="rId14"/>
    <p:sldLayoutId id="2147484273" r:id="rId15"/>
    <p:sldLayoutId id="2147484274" r:id="rId16"/>
    <p:sldLayoutId id="214748427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0D061A3-B96C-4690-9998-D99FF29E0F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‹#›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085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  <p:sldLayoutId id="2147484288" r:id="rId12"/>
    <p:sldLayoutId id="2147484289" r:id="rId13"/>
    <p:sldLayoutId id="2147484290" r:id="rId14"/>
    <p:sldLayoutId id="2147484291" r:id="rId15"/>
    <p:sldLayoutId id="2147484292" r:id="rId16"/>
    <p:sldLayoutId id="2147484293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35A71E1-06AA-4CB0-BCB5-6B0AD0D3FD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2179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3" r:id="rId1"/>
    <p:sldLayoutId id="2147484314" r:id="rId2"/>
    <p:sldLayoutId id="2147484315" r:id="rId3"/>
    <p:sldLayoutId id="2147484316" r:id="rId4"/>
    <p:sldLayoutId id="2147484317" r:id="rId5"/>
    <p:sldLayoutId id="2147484318" r:id="rId6"/>
    <p:sldLayoutId id="2147484319" r:id="rId7"/>
    <p:sldLayoutId id="2147484320" r:id="rId8"/>
    <p:sldLayoutId id="2147484321" r:id="rId9"/>
    <p:sldLayoutId id="2147484322" r:id="rId10"/>
    <p:sldLayoutId id="2147484323" r:id="rId11"/>
    <p:sldLayoutId id="2147484324" r:id="rId12"/>
    <p:sldLayoutId id="2147484325" r:id="rId13"/>
    <p:sldLayoutId id="2147484326" r:id="rId14"/>
    <p:sldLayoutId id="2147484327" r:id="rId15"/>
    <p:sldLayoutId id="2147484328" r:id="rId16"/>
    <p:sldLayoutId id="214748432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59E54AC-24E0-49BE-AC09-A57237E8F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20217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1" r:id="rId1"/>
    <p:sldLayoutId id="2147484332" r:id="rId2"/>
    <p:sldLayoutId id="2147484333" r:id="rId3"/>
    <p:sldLayoutId id="2147484334" r:id="rId4"/>
    <p:sldLayoutId id="2147484335" r:id="rId5"/>
    <p:sldLayoutId id="2147484336" r:id="rId6"/>
    <p:sldLayoutId id="2147484337" r:id="rId7"/>
    <p:sldLayoutId id="2147484338" r:id="rId8"/>
    <p:sldLayoutId id="2147484339" r:id="rId9"/>
    <p:sldLayoutId id="2147484340" r:id="rId10"/>
    <p:sldLayoutId id="2147484341" r:id="rId11"/>
    <p:sldLayoutId id="2147484342" r:id="rId12"/>
    <p:sldLayoutId id="2147484343" r:id="rId13"/>
    <p:sldLayoutId id="2147484344" r:id="rId14"/>
    <p:sldLayoutId id="2147484345" r:id="rId15"/>
    <p:sldLayoutId id="2147484346" r:id="rId16"/>
    <p:sldLayoutId id="2147484347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uncube.asu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emtosat.asu.ed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4.pn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microsoft.com/office/2007/relationships/hdphoto" Target="../media/hdphoto4.wdp"/><Relationship Id="rId7" Type="http://schemas.openxmlformats.org/officeDocument/2006/relationships/image" Target="../media/image57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pn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4.png"/><Relationship Id="rId7" Type="http://schemas.microsoft.com/office/2007/relationships/hdphoto" Target="../media/hdphoto5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65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9144000" cy="685800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33573"/>
            <a:ext cx="1066800" cy="1094395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" y="6019800"/>
            <a:ext cx="9143999" cy="1003395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1" y="6172200"/>
            <a:ext cx="3733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38100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SunCube</a:t>
            </a:r>
            <a:r>
              <a:rPr lang="en-US" sz="40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FemtoSats</a:t>
            </a:r>
            <a:r>
              <a:rPr lang="en-US" sz="40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b="1" u="none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lang="en-US" b="1" u="none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Tool in the Interplanetary Exploration Toolbox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4876800"/>
            <a:ext cx="912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none" dirty="0" smtClean="0">
                <a:solidFill>
                  <a:srgbClr val="FFFFFF"/>
                </a:solidFill>
              </a:rPr>
              <a:t>Jekan Thanga , Mercedes Herreras-Martinez, Andrew Warren, </a:t>
            </a:r>
            <a:r>
              <a:rPr lang="en-US" sz="1600" b="1" u="none" dirty="0" smtClean="0">
                <a:solidFill>
                  <a:srgbClr val="FFFFFF"/>
                </a:solidFill>
              </a:rPr>
              <a:t>                                                                           Aman Chandra, </a:t>
            </a:r>
            <a:r>
              <a:rPr lang="en-US" sz="1600" b="1" u="none" dirty="0" smtClean="0"/>
              <a:t>Ravi </a:t>
            </a:r>
            <a:r>
              <a:rPr lang="en-US" sz="1600" b="1" u="none" dirty="0" err="1"/>
              <a:t>Teja</a:t>
            </a:r>
            <a:r>
              <a:rPr lang="en-US" sz="1600" b="1" u="none" dirty="0"/>
              <a:t> </a:t>
            </a:r>
            <a:r>
              <a:rPr lang="en-US" sz="1600" b="1" u="none" dirty="0" err="1" smtClean="0"/>
              <a:t>Nallapu</a:t>
            </a:r>
            <a:r>
              <a:rPr lang="en-US" sz="1600" b="1" u="none" dirty="0" smtClean="0"/>
              <a:t>, </a:t>
            </a:r>
            <a:r>
              <a:rPr lang="en-US" sz="1600" b="1" u="none" dirty="0"/>
              <a:t>Erik </a:t>
            </a:r>
            <a:r>
              <a:rPr lang="en-US" sz="1600" b="1" u="none" dirty="0" err="1"/>
              <a:t>Asphaug</a:t>
            </a:r>
            <a:endParaRPr lang="en-US" sz="1600" b="1" u="none" dirty="0" smtClean="0">
              <a:solidFill>
                <a:srgbClr val="FFFFFF"/>
              </a:solidFill>
            </a:endParaRPr>
          </a:p>
          <a:p>
            <a:pPr algn="ctr"/>
            <a:r>
              <a:rPr lang="en-US" sz="1600" b="1" u="none" dirty="0" smtClean="0">
                <a:solidFill>
                  <a:srgbClr val="FFFFFF"/>
                </a:solidFill>
              </a:rPr>
              <a:t>Space and Terrestrial Robotic Exploration (</a:t>
            </a:r>
            <a:r>
              <a:rPr lang="en-US" sz="1600" b="1" u="none" dirty="0" err="1" smtClean="0">
                <a:solidFill>
                  <a:srgbClr val="FFFFFF"/>
                </a:solidFill>
              </a:rPr>
              <a:t>SpaceTREx</a:t>
            </a:r>
            <a:r>
              <a:rPr lang="en-US" sz="1600" b="1" u="none" dirty="0" smtClean="0">
                <a:solidFill>
                  <a:srgbClr val="FFFFFF"/>
                </a:solidFill>
              </a:rPr>
              <a:t>)  Laboratory</a:t>
            </a:r>
          </a:p>
          <a:p>
            <a:pPr algn="ctr"/>
            <a:r>
              <a:rPr lang="en-US" sz="1600" b="1" u="none" dirty="0" smtClean="0">
                <a:solidFill>
                  <a:srgbClr val="FFFFFF"/>
                </a:solidFill>
              </a:rPr>
              <a:t>Arizona </a:t>
            </a:r>
            <a:r>
              <a:rPr lang="en-US" sz="1600" b="1" u="none" dirty="0" smtClean="0">
                <a:solidFill>
                  <a:srgbClr val="FFFFFF"/>
                </a:solidFill>
              </a:rPr>
              <a:t>State University</a:t>
            </a:r>
            <a:endParaRPr lang="en-US" sz="1600" b="1" u="none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2" t="7600" r="10955" b="26999"/>
          <a:stretch/>
        </p:blipFill>
        <p:spPr>
          <a:xfrm>
            <a:off x="1749260" y="228600"/>
            <a:ext cx="5394986" cy="349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6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65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9144000" cy="685800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1596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sz="3600" i="1" u="none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63" y="-76200"/>
            <a:ext cx="5138737" cy="5271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16057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and Terrestrial Robotic Exploration Laboratory</a:t>
            </a:r>
            <a:endParaRPr lang="en-US" b="1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" y="6019800"/>
            <a:ext cx="9143999" cy="1003395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1" y="6172200"/>
            <a:ext cx="3733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61" y="5562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u="none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pace.asu.edu</a:t>
            </a:r>
            <a:endParaRPr lang="en-US" b="1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3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215"/>
            <a:ext cx="8382000" cy="715057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88769" y="6153150"/>
            <a:ext cx="2438400" cy="476250"/>
          </a:xfrm>
        </p:spPr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6" name="Picture 2" descr="http://thinklikeascientist.com/wp-content/uploads/2015/12/Library-Maker-Space-1024x6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39" y="2057400"/>
            <a:ext cx="4953000" cy="329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7369" y="5562600"/>
            <a:ext cx="8534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400050" lvl="1" indent="0">
              <a:buFont typeface="Wingdings" pitchFamily="-105" charset="2"/>
              <a:buNone/>
            </a:pPr>
            <a:r>
              <a:rPr lang="en-US" u="none" kern="0" dirty="0" smtClean="0"/>
              <a:t>1. Enables access to space for educators, university, high school and middle school students</a:t>
            </a:r>
          </a:p>
          <a:p>
            <a:pPr marL="400050" lvl="1" indent="0">
              <a:buFont typeface="Wingdings" pitchFamily="-105" charset="2"/>
              <a:buNone/>
            </a:pPr>
            <a:endParaRPr lang="en-US" u="none" kern="0" dirty="0" smtClean="0"/>
          </a:p>
        </p:txBody>
      </p:sp>
      <p:pic>
        <p:nvPicPr>
          <p:cNvPr id="1028" name="Picture 4" descr="http://polysat.calpoly.edu/wp-content/uploads/2013/01/SC_practice_1-24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4" r="6899"/>
          <a:stretch/>
        </p:blipFill>
        <p:spPr bwMode="auto">
          <a:xfrm>
            <a:off x="3964969" y="2057400"/>
            <a:ext cx="4567892" cy="329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1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215"/>
            <a:ext cx="8382000" cy="715057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9720" y="4953000"/>
            <a:ext cx="8534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400050" lvl="1" indent="0">
              <a:buNone/>
            </a:pPr>
            <a:r>
              <a:rPr lang="en-US" u="none" kern="0" dirty="0"/>
              <a:t>2</a:t>
            </a:r>
            <a:r>
              <a:rPr lang="en-US" u="none" kern="0" dirty="0" smtClean="0"/>
              <a:t>. </a:t>
            </a:r>
            <a:r>
              <a:rPr lang="en-US" u="none" dirty="0"/>
              <a:t>Enable low-cost access to space for researchers to send proof of concept </a:t>
            </a:r>
            <a:r>
              <a:rPr lang="en-US" u="none" dirty="0" smtClean="0"/>
              <a:t>experiments</a:t>
            </a:r>
          </a:p>
          <a:p>
            <a:pPr lvl="2" indent="-342900"/>
            <a:r>
              <a:rPr lang="en-US" u="none" dirty="0"/>
              <a:t>MEMs, Inflatables/</a:t>
            </a:r>
            <a:r>
              <a:rPr lang="en-US" u="none" dirty="0" err="1"/>
              <a:t>Deployables</a:t>
            </a:r>
            <a:r>
              <a:rPr lang="en-US" u="none" dirty="0"/>
              <a:t>, Propulsion, Networking, Science, Deploy-Cams</a:t>
            </a:r>
          </a:p>
          <a:p>
            <a:pPr marL="400050" lvl="1" indent="0">
              <a:buNone/>
            </a:pPr>
            <a:endParaRPr lang="en-US" u="none" kern="0" dirty="0" smtClean="0"/>
          </a:p>
        </p:txBody>
      </p:sp>
      <p:pic>
        <p:nvPicPr>
          <p:cNvPr id="2050" name="Picture 2" descr="http://www.bu.edu/today/files/2012/10/h_deploy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71437"/>
            <a:ext cx="4632529" cy="309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pacegrant.carthage.edu/live/image/gid/132/width/735/height/489/4622_flight-pi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" r="10641"/>
          <a:stretch/>
        </p:blipFill>
        <p:spPr bwMode="auto">
          <a:xfrm>
            <a:off x="4471827" y="1778286"/>
            <a:ext cx="3833973" cy="309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2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215"/>
            <a:ext cx="8382000" cy="715057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>
                <a:solidFill>
                  <a:srgbClr val="000514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51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09600" y="56388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None/>
            </a:pPr>
            <a:r>
              <a:rPr lang="en-US" u="none" kern="0" dirty="0">
                <a:solidFill>
                  <a:srgbClr val="000514"/>
                </a:solidFill>
              </a:rPr>
              <a:t>3</a:t>
            </a:r>
            <a:r>
              <a:rPr lang="en-US" u="none" kern="0" dirty="0" smtClean="0">
                <a:solidFill>
                  <a:srgbClr val="000514"/>
                </a:solidFill>
              </a:rPr>
              <a:t>. </a:t>
            </a:r>
            <a:r>
              <a:rPr lang="en-US" u="none" dirty="0" smtClean="0"/>
              <a:t>Develop </a:t>
            </a:r>
            <a:r>
              <a:rPr lang="en-US" u="none" dirty="0"/>
              <a:t>low-cost, truly disposable </a:t>
            </a:r>
            <a:r>
              <a:rPr lang="en-US" u="none" dirty="0" smtClean="0"/>
              <a:t>spacecraft and </a:t>
            </a:r>
            <a:r>
              <a:rPr lang="en-US" u="none" dirty="0"/>
              <a:t>robots, where thousands can be sent.</a:t>
            </a:r>
          </a:p>
        </p:txBody>
      </p:sp>
      <p:pic>
        <p:nvPicPr>
          <p:cNvPr id="8" name="Picture 13" descr="mbots04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7"/>
          <a:stretch>
            <a:fillRect/>
          </a:stretch>
        </p:blipFill>
        <p:spPr bwMode="auto">
          <a:xfrm>
            <a:off x="1600200" y="1732907"/>
            <a:ext cx="6019800" cy="37153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16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65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30314"/>
            <a:ext cx="842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none" dirty="0" smtClean="0">
                <a:solidFill>
                  <a:srgbClr val="FFFFFF"/>
                </a:solidFill>
              </a:rPr>
              <a:t>Network Exploration</a:t>
            </a:r>
            <a:endParaRPr lang="en-US" sz="4000" b="1" u="none" dirty="0">
              <a:solidFill>
                <a:srgbClr val="FFFFFF"/>
              </a:solidFill>
            </a:endParaRPr>
          </a:p>
        </p:txBody>
      </p:sp>
      <p:pic>
        <p:nvPicPr>
          <p:cNvPr id="6" name="Picture 4" descr="mbots03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507" y="3445933"/>
            <a:ext cx="2972990" cy="216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3" descr="mbots0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7"/>
          <a:stretch>
            <a:fillRect/>
          </a:stretch>
        </p:blipFill>
        <p:spPr bwMode="auto">
          <a:xfrm>
            <a:off x="6065507" y="1464733"/>
            <a:ext cx="2972990" cy="1834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bot0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799"/>
            <a:ext cx="5913107" cy="41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66258" y="5723169"/>
            <a:ext cx="763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 smtClean="0">
                <a:solidFill>
                  <a:srgbClr val="FFFFFF"/>
                </a:solidFill>
              </a:rPr>
              <a:t>[Dubowsky et al., 2006; Thangavelautham et al.,  2008]</a:t>
            </a:r>
            <a:endParaRPr lang="en-US" sz="1800" u="none" dirty="0">
              <a:solidFill>
                <a:srgbClr val="FFFFFF"/>
              </a:solidFill>
            </a:endParaRPr>
          </a:p>
        </p:txBody>
      </p:sp>
      <p:sp>
        <p:nvSpPr>
          <p:cNvPr id="3" name="AutoShape 2" descr="Image result for nasa ni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www.nasaspaceflight.com/wp-content/uploads/2012/01/Z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5" b="23243"/>
          <a:stretch/>
        </p:blipFill>
        <p:spPr bwMode="auto">
          <a:xfrm>
            <a:off x="172609" y="5907835"/>
            <a:ext cx="1887808" cy="72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it.edu/~anirudha/rw_common/images/mit-logo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3" b="22551"/>
          <a:stretch/>
        </p:blipFill>
        <p:spPr bwMode="auto">
          <a:xfrm>
            <a:off x="1219200" y="152400"/>
            <a:ext cx="1143000" cy="61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514"/>
                </a:solidFill>
              </a:rPr>
              <a:t>‹#›</a:t>
            </a:r>
            <a:endParaRPr lang="en-US" dirty="0">
              <a:solidFill>
                <a:srgbClr val="0005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4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 err="1" smtClean="0"/>
              <a:t>SunCube</a:t>
            </a:r>
            <a:r>
              <a:rPr lang="en-US" dirty="0" smtClean="0"/>
              <a:t> </a:t>
            </a:r>
            <a:r>
              <a:rPr lang="en-US" dirty="0" err="1" smtClean="0"/>
              <a:t>FemtoSat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514"/>
                </a:solidFill>
              </a:rPr>
              <a:t>‹5›</a:t>
            </a:r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52599"/>
            <a:ext cx="4419600" cy="447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5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 err="1" smtClean="0"/>
              <a:t>SunCube</a:t>
            </a:r>
            <a:r>
              <a:rPr lang="en-US" dirty="0" smtClean="0"/>
              <a:t> </a:t>
            </a:r>
            <a:r>
              <a:rPr lang="en-US" dirty="0" err="1" smtClean="0"/>
              <a:t>FemtoSat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676400"/>
            <a:ext cx="5410200" cy="4463414"/>
          </a:xfrm>
        </p:spPr>
        <p:txBody>
          <a:bodyPr/>
          <a:lstStyle/>
          <a:p>
            <a:r>
              <a:rPr lang="en-US" dirty="0" smtClean="0"/>
              <a:t>We are devising a new standard</a:t>
            </a:r>
          </a:p>
          <a:p>
            <a:pPr lvl="1"/>
            <a:r>
              <a:rPr lang="en-US" sz="2400" dirty="0" smtClean="0"/>
              <a:t>1F 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    Volume = 3 cm x 3 cm x 3 cm</a:t>
            </a:r>
          </a:p>
          <a:p>
            <a:pPr marL="45720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Mass = 35 g</a:t>
            </a:r>
          </a:p>
          <a:p>
            <a:pPr lvl="1"/>
            <a:r>
              <a:rPr lang="en-US" sz="2400" dirty="0" smtClean="0"/>
              <a:t>3F</a:t>
            </a:r>
          </a:p>
          <a:p>
            <a:pPr marL="457200" lvl="1" indent="0">
              <a:buNone/>
            </a:pPr>
            <a:r>
              <a:rPr lang="en-US" sz="2400" dirty="0" smtClean="0"/>
              <a:t>    Volume: 9 </a:t>
            </a:r>
            <a:r>
              <a:rPr lang="en-US" sz="2400" dirty="0"/>
              <a:t>cm x 3 cm x 3 </a:t>
            </a:r>
            <a:r>
              <a:rPr lang="en-US" sz="2400" dirty="0" smtClean="0"/>
              <a:t>cm</a:t>
            </a:r>
          </a:p>
          <a:p>
            <a:pPr marL="457200" lvl="1" indent="0">
              <a:buNone/>
            </a:pPr>
            <a:r>
              <a:rPr lang="en-US" sz="2400" dirty="0" smtClean="0"/>
              <a:t>     Mass = 100 g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514"/>
                </a:solidFill>
              </a:rPr>
              <a:t>‹5›</a:t>
            </a:r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9" r="24661"/>
          <a:stretch/>
        </p:blipFill>
        <p:spPr bwMode="auto">
          <a:xfrm>
            <a:off x="5162038" y="2362200"/>
            <a:ext cx="3829562" cy="382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26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SunCube</a:t>
            </a:r>
            <a:r>
              <a:rPr lang="en-US" dirty="0" smtClean="0"/>
              <a:t> </a:t>
            </a:r>
            <a:r>
              <a:rPr lang="en-US" dirty="0" err="1" smtClean="0"/>
              <a:t>FemtoSat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463414"/>
          </a:xfrm>
        </p:spPr>
        <p:txBody>
          <a:bodyPr/>
          <a:lstStyle/>
          <a:p>
            <a:r>
              <a:rPr lang="en-US" dirty="0" smtClean="0"/>
              <a:t>Main Goal</a:t>
            </a:r>
          </a:p>
          <a:p>
            <a:pPr lvl="1"/>
            <a:r>
              <a:rPr lang="en-US" dirty="0" smtClean="0"/>
              <a:t>Specify volume and mass envelope</a:t>
            </a:r>
          </a:p>
          <a:p>
            <a:pPr lvl="1"/>
            <a:r>
              <a:rPr lang="en-US" dirty="0" smtClean="0"/>
              <a:t>Put out a reference design for 1F and 3F</a:t>
            </a:r>
          </a:p>
          <a:p>
            <a:pPr lvl="1"/>
            <a:r>
              <a:rPr lang="en-US" dirty="0" smtClean="0"/>
              <a:t>Propose a CubeSat chassis to enable deployment of 1F and 3F.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Open Standard:</a:t>
            </a:r>
          </a:p>
          <a:p>
            <a:pPr marL="457200" lvl="1" indent="0">
              <a:buNone/>
            </a:pPr>
            <a:r>
              <a:rPr lang="en-US" sz="2600" dirty="0" smtClean="0">
                <a:solidFill>
                  <a:srgbClr val="080808"/>
                </a:solidFill>
                <a:hlinkClick r:id="rId3"/>
              </a:rPr>
              <a:t>http://suncube.asu.edu/</a:t>
            </a:r>
            <a:r>
              <a:rPr lang="en-US" sz="2600" dirty="0" smtClean="0">
                <a:solidFill>
                  <a:srgbClr val="080808"/>
                </a:solidFill>
              </a:rPr>
              <a:t> </a:t>
            </a:r>
            <a:r>
              <a:rPr lang="en-US" sz="2600" dirty="0" smtClean="0"/>
              <a:t>or </a:t>
            </a:r>
            <a:r>
              <a:rPr lang="en-US" sz="2600" dirty="0">
                <a:solidFill>
                  <a:srgbClr val="080808"/>
                </a:solidFill>
                <a:hlinkClick r:id="rId4"/>
              </a:rPr>
              <a:t>http</a:t>
            </a:r>
            <a:r>
              <a:rPr lang="en-US" sz="2600" dirty="0" smtClean="0">
                <a:solidFill>
                  <a:srgbClr val="080808"/>
                </a:solidFill>
                <a:hlinkClick r:id="rId4"/>
              </a:rPr>
              <a:t>://femtosat.asu.edu</a:t>
            </a:r>
            <a:r>
              <a:rPr lang="en-US" sz="2600" dirty="0">
                <a:solidFill>
                  <a:srgbClr val="080808"/>
                </a:solidFill>
                <a:hlinkClick r:id="rId4"/>
              </a:rPr>
              <a:t>/</a:t>
            </a:r>
            <a:r>
              <a:rPr lang="en-US" sz="2600" dirty="0">
                <a:solidFill>
                  <a:srgbClr val="080808"/>
                </a:solidFill>
              </a:rPr>
              <a:t> </a:t>
            </a:r>
            <a:endParaRPr lang="en-US" sz="26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‹5›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85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FemtoSat</a:t>
            </a:r>
            <a:r>
              <a:rPr lang="en-US" dirty="0" smtClean="0"/>
              <a:t>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devising an open standard, we enable anyone to choose to build on the standard</a:t>
            </a:r>
          </a:p>
          <a:p>
            <a:r>
              <a:rPr lang="en-US" dirty="0" smtClean="0"/>
              <a:t>Encourages innovation, an ecosystem of developers, users, interest groups</a:t>
            </a:r>
          </a:p>
          <a:p>
            <a:r>
              <a:rPr lang="en-US" dirty="0" smtClean="0"/>
              <a:t>Standards could help push technology miniaturization and outlook in the next 15 years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‹6›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FemtoSat</a:t>
            </a:r>
            <a:r>
              <a:rPr lang="en-US" dirty="0" smtClean="0"/>
              <a:t> – 1F Reference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09" y="1878458"/>
            <a:ext cx="4724400" cy="4463414"/>
          </a:xfrm>
        </p:spPr>
        <p:txBody>
          <a:bodyPr/>
          <a:lstStyle/>
          <a:p>
            <a:r>
              <a:rPr lang="en-US" sz="2400" dirty="0" smtClean="0"/>
              <a:t>Mass: 35 g</a:t>
            </a:r>
          </a:p>
          <a:p>
            <a:pPr marL="342900" lvl="1" indent="-342900"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sz="2400" dirty="0" smtClean="0"/>
              <a:t>Volume: </a:t>
            </a:r>
            <a:r>
              <a:rPr lang="en-US" sz="2400" dirty="0"/>
              <a:t>3 cm x 3 cm x 3 cm</a:t>
            </a:r>
          </a:p>
          <a:p>
            <a:r>
              <a:rPr lang="en-US" sz="2400" dirty="0" smtClean="0"/>
              <a:t>Launch Cost: $ 1 to 3k</a:t>
            </a:r>
          </a:p>
          <a:p>
            <a:r>
              <a:rPr lang="en-US" sz="2400" dirty="0" smtClean="0"/>
              <a:t>Parts Cost: &lt; $300</a:t>
            </a:r>
          </a:p>
          <a:p>
            <a:r>
              <a:rPr lang="en-US" sz="2400" dirty="0" smtClean="0"/>
              <a:t>Target Orbit: LEO</a:t>
            </a:r>
          </a:p>
          <a:p>
            <a:r>
              <a:rPr lang="en-US" sz="2400" dirty="0" smtClean="0"/>
              <a:t>Target Life: 1-2 Years</a:t>
            </a:r>
          </a:p>
          <a:p>
            <a:r>
              <a:rPr lang="en-US" sz="2400" dirty="0" smtClean="0"/>
              <a:t>Power: 3TJ Solar Cell + Battery</a:t>
            </a:r>
          </a:p>
          <a:p>
            <a:r>
              <a:rPr lang="en-US" sz="2400" dirty="0" err="1" smtClean="0"/>
              <a:t>Comms</a:t>
            </a:r>
            <a:r>
              <a:rPr lang="en-US" sz="2400" dirty="0" smtClean="0"/>
              <a:t>: UHF Radio 3-5 </a:t>
            </a:r>
            <a:r>
              <a:rPr lang="en-US" sz="2400" dirty="0" err="1" smtClean="0"/>
              <a:t>KBps</a:t>
            </a:r>
            <a:endParaRPr lang="en-US" sz="2400" dirty="0"/>
          </a:p>
          <a:p>
            <a:r>
              <a:rPr lang="en-US" sz="2400" dirty="0" smtClean="0"/>
              <a:t>Camera: 3 MP CCD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6" t="40378" r="13642"/>
          <a:stretch/>
        </p:blipFill>
        <p:spPr bwMode="auto">
          <a:xfrm>
            <a:off x="5257800" y="1905000"/>
            <a:ext cx="3733800" cy="205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‹7›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042" y="4048434"/>
            <a:ext cx="3746558" cy="227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87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7"/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sz="3600" i="1" u="none" dirty="0">
              <a:solidFill>
                <a:srgbClr val="FFFFFF"/>
              </a:solidFill>
            </a:endParaRPr>
          </a:p>
        </p:txBody>
      </p:sp>
      <p:pic>
        <p:nvPicPr>
          <p:cNvPr id="737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879475"/>
            <a:ext cx="57848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4" name="TextBox 8"/>
          <p:cNvSpPr txBox="1">
            <a:spLocks noChangeArrowheads="1"/>
          </p:cNvSpPr>
          <p:nvPr/>
        </p:nvSpPr>
        <p:spPr bwMode="auto">
          <a:xfrm>
            <a:off x="838200" y="130175"/>
            <a:ext cx="7315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4000" b="1" u="none" dirty="0" err="1" smtClean="0">
                <a:solidFill>
                  <a:srgbClr val="FFFFFF"/>
                </a:solidFill>
              </a:rPr>
              <a:t>FemtoSat</a:t>
            </a:r>
            <a:r>
              <a:rPr lang="en-US" altLang="en-US" sz="4000" b="1" u="none" dirty="0" smtClean="0">
                <a:solidFill>
                  <a:srgbClr val="FFFFFF"/>
                </a:solidFill>
              </a:rPr>
              <a:t> 1F</a:t>
            </a:r>
          </a:p>
        </p:txBody>
      </p:sp>
      <p:pic>
        <p:nvPicPr>
          <p:cNvPr id="73735" name="Picture 5" descr="http://www.timburke.net/penny/wp-content/uploads/2014/09/Pennt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2183"/>
            <a:ext cx="61277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35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FemtoSat</a:t>
            </a:r>
            <a:r>
              <a:rPr lang="en-US" dirty="0" smtClean="0"/>
              <a:t> – </a:t>
            </a:r>
            <a:r>
              <a:rPr lang="en-US" dirty="0"/>
              <a:t>3</a:t>
            </a:r>
            <a:r>
              <a:rPr lang="en-US" dirty="0" smtClean="0"/>
              <a:t>F Reference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09" y="1878458"/>
            <a:ext cx="4724400" cy="4463414"/>
          </a:xfrm>
        </p:spPr>
        <p:txBody>
          <a:bodyPr/>
          <a:lstStyle/>
          <a:p>
            <a:r>
              <a:rPr lang="en-US" sz="2400" dirty="0" smtClean="0"/>
              <a:t>Mass: 100 g</a:t>
            </a:r>
          </a:p>
          <a:p>
            <a:pPr marL="342900" lvl="1" indent="-342900"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sz="2400" dirty="0" smtClean="0"/>
              <a:t>Volume: 9 </a:t>
            </a:r>
            <a:r>
              <a:rPr lang="en-US" sz="2400" dirty="0"/>
              <a:t>cm x 3 cm x 3 cm</a:t>
            </a:r>
          </a:p>
          <a:p>
            <a:r>
              <a:rPr lang="en-US" sz="2400" dirty="0" smtClean="0"/>
              <a:t>Launch Cost: $ 3 to 8k</a:t>
            </a:r>
          </a:p>
          <a:p>
            <a:r>
              <a:rPr lang="en-US" sz="2400" dirty="0" smtClean="0"/>
              <a:t>Parts Cost: &lt; $600</a:t>
            </a:r>
          </a:p>
          <a:p>
            <a:r>
              <a:rPr lang="en-US" sz="2400" dirty="0" smtClean="0"/>
              <a:t>Target Orbit: LEO</a:t>
            </a:r>
          </a:p>
          <a:p>
            <a:r>
              <a:rPr lang="en-US" sz="2400" dirty="0" smtClean="0"/>
              <a:t>Target Life: 1-2 Years</a:t>
            </a:r>
          </a:p>
          <a:p>
            <a:r>
              <a:rPr lang="en-US" sz="2400" dirty="0" smtClean="0"/>
              <a:t>Power: 3TJ Solar Cell + Battery</a:t>
            </a:r>
          </a:p>
          <a:p>
            <a:r>
              <a:rPr lang="en-US" sz="2400" dirty="0" err="1" smtClean="0"/>
              <a:t>Comms</a:t>
            </a:r>
            <a:r>
              <a:rPr lang="en-US" sz="2400" dirty="0" smtClean="0"/>
              <a:t>: UHF Radio 3-56 </a:t>
            </a:r>
            <a:r>
              <a:rPr lang="en-US" sz="2400" dirty="0" err="1" smtClean="0"/>
              <a:t>KBps</a:t>
            </a:r>
            <a:endParaRPr lang="en-US" sz="2400" dirty="0"/>
          </a:p>
          <a:p>
            <a:r>
              <a:rPr lang="en-US" sz="2400" dirty="0" smtClean="0"/>
              <a:t>Camera: 3 MP CCD mono or stereo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514"/>
                </a:solidFill>
              </a:rPr>
              <a:t>‹7›</a:t>
            </a:r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3844203"/>
            <a:ext cx="3276600" cy="248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66601"/>
            <a:ext cx="32766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58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4463414"/>
          </a:xfrm>
        </p:spPr>
        <p:txBody>
          <a:bodyPr/>
          <a:lstStyle/>
          <a:p>
            <a:r>
              <a:rPr lang="en-US" dirty="0" smtClean="0"/>
              <a:t>The 1F and 3F deployed from a CubeSat PPOD.  </a:t>
            </a:r>
          </a:p>
          <a:p>
            <a:r>
              <a:rPr lang="en-US" dirty="0" smtClean="0"/>
              <a:t>A 1U could hold 9 3Fs or 27 1Fs</a:t>
            </a:r>
          </a:p>
          <a:p>
            <a:r>
              <a:rPr lang="en-US" dirty="0" smtClean="0"/>
              <a:t>A 3U could hold 27 3Fs or 81 1Fs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‹8›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190982"/>
              </p:ext>
            </p:extLst>
          </p:nvPr>
        </p:nvGraphicFramePr>
        <p:xfrm>
          <a:off x="533400" y="3505200"/>
          <a:ext cx="391704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Bitmap Image" r:id="rId4" imgW="6172517" imgH="4076910" progId="Paint.Picture">
                  <p:embed/>
                </p:oleObj>
              </mc:Choice>
              <mc:Fallback>
                <p:oleObj name="Bitmap Image" r:id="rId4" imgW="6172517" imgH="407691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505200"/>
                        <a:ext cx="3917043" cy="2590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0" y="610262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 smtClean="0">
                <a:solidFill>
                  <a:schemeClr val="bg2"/>
                </a:solidFill>
              </a:rPr>
              <a:t>F-POD </a:t>
            </a:r>
            <a:r>
              <a:rPr lang="en-US" b="1" u="none" dirty="0" err="1" smtClean="0">
                <a:solidFill>
                  <a:schemeClr val="bg2"/>
                </a:solidFill>
              </a:rPr>
              <a:t>Deployer</a:t>
            </a:r>
            <a:endParaRPr lang="en-US" b="1" u="none" dirty="0">
              <a:solidFill>
                <a:schemeClr val="bg2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857823"/>
              </p:ext>
            </p:extLst>
          </p:nvPr>
        </p:nvGraphicFramePr>
        <p:xfrm>
          <a:off x="4800600" y="3488521"/>
          <a:ext cx="3200400" cy="2655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Bitmap Image" r:id="rId6" imgW="4686541" imgH="3892750" progId="Paint.Picture">
                  <p:embed/>
                </p:oleObj>
              </mc:Choice>
              <mc:Fallback>
                <p:oleObj name="Bitmap Image" r:id="rId6" imgW="4686541" imgH="389275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88521"/>
                        <a:ext cx="3200400" cy="26552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232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Packaging for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9" r="11087"/>
          <a:stretch/>
        </p:blipFill>
        <p:spPr bwMode="auto">
          <a:xfrm>
            <a:off x="762000" y="3352800"/>
            <a:ext cx="1752600" cy="125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652920"/>
              </p:ext>
            </p:extLst>
          </p:nvPr>
        </p:nvGraphicFramePr>
        <p:xfrm>
          <a:off x="-4648200" y="3460898"/>
          <a:ext cx="39163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Bitmap Image" r:id="rId4" imgW="6172517" imgH="4076910" progId="Paint.Picture">
                  <p:embed/>
                </p:oleObj>
              </mc:Choice>
              <mc:Fallback>
                <p:oleObj name="Bitmap Image" r:id="rId4" imgW="6172517" imgH="407691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648200" y="3460898"/>
                        <a:ext cx="39163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20607"/>
            <a:ext cx="166087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ttp://www.cubesatkit.com/images/cubesat_kit_3U_in_P-PO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0"/>
            <a:ext cx="1702414" cy="362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2514600" y="3754179"/>
            <a:ext cx="1447800" cy="685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638800" y="3754179"/>
            <a:ext cx="1447800" cy="685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90815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chemeClr val="bg2"/>
                </a:solidFill>
              </a:rPr>
              <a:t>3F </a:t>
            </a:r>
            <a:r>
              <a:rPr lang="en-US" u="none" dirty="0" err="1" smtClean="0">
                <a:solidFill>
                  <a:schemeClr val="bg2"/>
                </a:solidFill>
              </a:rPr>
              <a:t>SunCube</a:t>
            </a:r>
            <a:endParaRPr lang="en-US" u="none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5908157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chemeClr val="bg2"/>
                </a:solidFill>
              </a:rPr>
              <a:t>1U F-POD</a:t>
            </a:r>
            <a:endParaRPr lang="en-US" u="none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34200" y="590815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chemeClr val="bg2"/>
                </a:solidFill>
              </a:rPr>
              <a:t>3U </a:t>
            </a:r>
            <a:r>
              <a:rPr lang="en-US" u="none" dirty="0">
                <a:solidFill>
                  <a:schemeClr val="bg2"/>
                </a:solidFill>
              </a:rPr>
              <a:t>P</a:t>
            </a:r>
            <a:r>
              <a:rPr lang="en-US" u="none" dirty="0" smtClean="0">
                <a:solidFill>
                  <a:schemeClr val="bg2"/>
                </a:solidFill>
              </a:rPr>
              <a:t>-POD</a:t>
            </a:r>
            <a:endParaRPr lang="en-US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20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Packaging for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Bootstrap existing CubeSat standards and the tried and tested P-POD to launch </a:t>
            </a:r>
            <a:r>
              <a:rPr lang="en-US" dirty="0" err="1" smtClean="0"/>
              <a:t>FemtoSats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use a design approach that stood the test of time, multiple launch providers and approaching a 99.9 % success rate.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703263"/>
              </p:ext>
            </p:extLst>
          </p:nvPr>
        </p:nvGraphicFramePr>
        <p:xfrm>
          <a:off x="-4648200" y="3460898"/>
          <a:ext cx="39163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Bitmap Image" r:id="rId3" imgW="6172517" imgH="4076910" progId="Paint.Picture">
                  <p:embed/>
                </p:oleObj>
              </mc:Choice>
              <mc:Fallback>
                <p:oleObj name="Bitmap Image" r:id="rId3" imgW="6172517" imgH="40769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648200" y="3460898"/>
                        <a:ext cx="39163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70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Strict rules to avoid deploying free floating artifacts, personal items etc.</a:t>
            </a:r>
          </a:p>
          <a:p>
            <a:r>
              <a:rPr lang="en-US" dirty="0" smtClean="0"/>
              <a:t>Ban on human remains.</a:t>
            </a:r>
          </a:p>
          <a:p>
            <a:r>
              <a:rPr lang="en-US" dirty="0" smtClean="0"/>
              <a:t>Strict rules needed to avoid littering issues.</a:t>
            </a:r>
          </a:p>
          <a:p>
            <a:pPr lvl="1"/>
            <a:r>
              <a:rPr lang="en-US" dirty="0" smtClean="0"/>
              <a:t>Case and point Mt. Everest.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71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AutoShape 2" descr="data:image/jpeg;base64,/9j/4AAQSkZJRgABAQAAAQABAAD/2wCEAAkGBxAQEBUSEhIVFRUXFRUVGBgYFxYXFRYWFxYXFxYVGBUYHiggGBolGxUVITEhJSkrLi4uGB8zODMtNygtLisBCgoKDg0OGhAQGislHSUtLS0tLS8tLTUtKy0rLS0tNS0tLS0tLS0tLS0tLS0tLS0tLy0tLS0tLS0tLS0tLS0tLf/AABEIAKgBLAMBIgACEQEDEQH/xAAbAAEAAgMBAQAAAAAAAAAAAAAAAQMCBAUGB//EAEIQAAEDAgQCCAIHBwQBBQEAAAEAAhEDIQQSMUFRcQUGIjJhgZGhE0IHYnKCkrHBI0NSwtHh8RSisvAzFRdTs+Ik/8QAGQEBAQEBAQEAAAAAAAAAAAAAAAECAwQF/8QAKxEAAgIABQQCAQMFAAAAAAAAAAECEQMSITFRExRBkQTwYXGB8SIjQtHh/9oADAMBAAIRAxEAPwDy56qUCdXgfaEacp90wfQTsNWFSnUcTpdogCCdQeIGo1hdwkmIIAGvZCzDzrAjb/C04p6Mik1qjhVuhCcUyvTblAAzAkSTeTPH/GgAHpqFMkCRAALjJ18BlnYLBmOLdRLf+8VZWxbXMIEZjExGgvpvzhSUI5KNQm85rMA1jtOdadfGD4z7Kr4IBNQFwGew1DrGJnYWsI1V7nETfuiPM638z6LGq7IBaMozeGYxH8oXjZ7kawcS5zYGUHKTN4kmAOJI1nZYVCJLdHEkaEXJ7RvtFlfgGAAT4vPICw8wP9yrqdpzWncl7+Qn3s71CzF0rNOKbogU4EQPDzkAHk2VXUpAmIgWIm9yIbPCwmZWzRpgQYAnMTFobvA42d7KtzC1pJMy0uG0QC258rW/NbcnRjJwapo7DmAD5NsbA6nzVNST3gHEweEWMGOAEnzW22oHajLp4nKYAu3bLa/FYPbIk6G/hESYPKG8yrFpkcWjnuoMOhLd72g2nwMNaPMhc3GdDMqAuLBJl2ZvZdvMAWNyPMLt1WxaLzoNO9pHDNA+6qn09wdxf9YP3neQRpeAcL/+mjOSqXtn/wAdYTmEkjtfdG4V7OsBpWr0nMdmJkQ5hdsSRpEOIiV1HkwQRPGe8QQOz6ZRzcVS6gwh14nYd3mZsfmPkFGqKn9+/wCzZweNpVG/s3g9kCxmBcvcRqDqI4LYzeAvBj2ps9L/AOFwMR0GxxLgMpnvMJad5gab+xWDDjKPdqCqJ0qWftcO433Puhc337/09CQANY1E7Rq9wPj3Qd9FBBHgZtwDjZvINbfwJXHpdYGAhtZj6RsO0JYYmAHD5S4SbLqUMQyo3M12Zt5c0jm8+BNmjw1U2NLXYGALDhbiJ7Debj2iOCxI859xN/xOgcYBWRub21mNrdr8LYAHEqD6fywP5GeclAYO9dZ8bjMRzMNHhKxfw15bkwHRzMMHIrOd9OH1YH8rb/acq/aPaBfzaCB9py0Qg+v6kmDB4EgN+y0o3yPjsSbyRwMF32Wjipjw8IH4THswfeKlzDAtY7/KTafK0/ZaOKpDADe/68fW8/acOCitTbUbke1rgeN42s46aRPBpKy9f1/zJ/E4cFv9B9FVMXXbRZq7U7NaNXHwgeYAHzK1YujDqb1Lw5qux1e2FoEuDHXz1BdlOfmAsSL7C8lWdeOsbmB1Zx/b1pFMf/GwfN5T68l6vprHUQ0UaVsLhxEyP2r93W1vN9yZXgekg3EOc+o0GRABvkbOjZ7umvP+FddYrk8qjnk2tEfPSZUL0uP6uNMuoujU5H8AJs/yNjw1Xnq9B9M5XtLTrB4cUjNMzPDlHcwAUwgKmVswYkKFJKhQBSvV9VuqDMVSNevXNGmCcrW0n1alQCzssWAkQDe82svau+jDowWGJqnjmr4Zl94GV1vNTMi0zZEbC29x6KY4/mFtf+nR+8p8e/r7LZd0OXNhpaLi8zYET7SuxzOaSAJM+AF/yVYcwuBa1zYkmQBIHEf23XUrdWp0IHqf8LV6O6N+HVdBpuGRzXGTlBO0kgZraCYmeEyadMsGlJM1gC6AYMnMeQn9A71Wti3ZiBBBe6T4AT7XP4VsudZzsusMEakcY5AfiWq0gvcdmjIOe/8AN6r50+D6ceTY+W0doho8GiP1y+i16PazOHzODG8hH/491ZjXQD9UZBzM5vzf7KWty2/hGX757383oE8lWxme0YHzENE27Ii59vda2NfmsJGY+jGD+w/CVsExO8fsxxJM5o9x5hc+p2nHLuRTbwgd424mD94rM3SLBal+Gb2cxA7RkwdGM0A85H3Qsa5DozbA1HedmCRptps7wVhaCY+U28RTYPcmPVpVL6h1O/bI2AFmNvtPsQtRVIjetmFRhN+ENgACXOzQBwiXeYVTmgk6R2o8Q25GlhDWieEq2oTIG4/+x/PcAcdQq4ERNj2Z+o273eZ/UKlpeSog5d4OpI85vfXM78Klzdog2tsNLewH3HK8AxMa9qBcEm1NkbgC8cJCykam8W8C1oOc+MkwPNM7MuKNQ0xtxEbe3p+JSWGwgOE+vn5/7gthrbTF5AjQSbkT4DNJ2zKfh9q1zqItqY0PH+YcFtNGHFmhVpMyxeI0IkE62BtExf6w4Lm1+gmA5mEsIy9qm4genobfoV24HMQRwkzr7+/1VSWQYaYMtibczwtBt9pbpGf1OS3EYykbhlcaXhlSBcTsbiYvpzVlPpykey8Opuju1BExeM3AuuZjSFvO2kT3onXYTOmo33HisalCm4ZSARaxGZumsHl/0hZyo1b+/bLC+QIMg6HY6mSfEy4+AATlbgdwLuk8pzHxc0Lj9I9Gtw9L4tJz2PMZWtdLSSQDmadbbafktPDdY6jbVWAm/aHZdrOmh7V9tPBFF1aI8SKdM9JEbRsBw2j07PNzjsu7jsa12FbSLe6xpbJMN7UuIB0BsTGs6Cy870ZiqeKeynSMvdYMPZcTGkm2k3m0uJX1jpLD0MDhM7sz6pqhzskEZ3HshxaO01oNhub6kLcVuc8WS0Z8uoYd1RwY0S4zaQDYExJOve8y7gvW9CVhSpVKNJpp1KnZqOdBcGx3GuEADkOHALcw3VyhWzVyDREFrQ1xOeu6zXNk2iZIkASfFY47o9lOi39vlD98pe8sAmMsgtzNAjwnmqlRic82x5zpdj3uFNmX4bTrmbdwvMTwuOXitB/Rb2mHkAQSSDPd2AF/WNPEr0mH6NpF2c4gAF2cNLCHQWBrWAyRsTPtutLFse9tRhqQCRlyiYiq9xmS3Vjmt8isOTNRlSpGmzobMwltQGCQQWxduaYIJ/g1jh4zyOl8LSoNqfHa1wbaL9ogWg2I2Fo24L0VCjlZldUdd1R8hoaZe17YEl2mf/atjGYqi9paaPxAdfiODwLASBl1kT5qay32KsSj490f0e+vUbTb2S8jKXZouY1AMgfoV6ml1DBaT/qCSGZ4+GAL5ovmn5eG69WMXkytZTpMa0khrWugSIjv3EbGwU0ekXU2gNDRADZyycoBtLiSdd11eZ7HBUjz2B6lYVxyTWqOD8jnNs1pDQ4yA0wL7u87qXdXcLQeW/CdVcC8S4yzvw3uu2E8ZXeqY+s/vPJ57b2MLHDsDyBLgdJgOBNo1IhebHeLFXDU0spOExXwqXw6VPI0OAAaMwBe8AxOgvPqVsUsa1sh1RrSHOHaLWmMx2KrcRTJGUhrLnclwi/Acgsa1Gg7K9+Jdnexr3BjYDHEdwzq4aSNfYZ+PGbj/c3NOXB5bPUpHIAwnMSARYSNCRzhbFHElr8kdoSPKSBb+KQPVXVsBm+VzdJOU7ADU23Poo6N6Ny1GBxcSXAy8G08dN4XueiOK1Zs9JYl9JzPhvfBIBBeXCAe+A7YrukZdh2Wxw12HCJ9lVV6MpOfma0MMfLAvmttr4qK73OcYIy97QyTmyzPC+kLzudnshhpGdZ2QC3dbm+86I56t9FXgoaATaAXmePy/wAnqsOkA8uIgwXSSCNJiACZ35eizqVMvZMglwJtIA2E6b6eAXLydq0K7F7dw0GofE2yjxE5PUq4DKBcyBnJ1u7u3/CfVa+GcHXMS92Y+DWiY93W8AtgGYJm8vI2gaN8Nx94KR5EuCrFPyN2lo887h+YH/FUYdkT9UfDb9p3ejjq4feCjFVu1JvlGc7dp3d/Q+ZVjG5QG3kCOPbfr5gW5tCw9Zffv8GtokPgiARBOUHgxt3O8zf1Vc/MRbvka2FmN9fYrKoQbAiD2Afqi73et/Mqt7rTH1yOAHZpt9fYhdjJhDjaZdMX/jf3j5C3OEZlJn5Y5fs2G/LM735qL6b3ZP1nD9o7yFvMFZAtA0MQHR9VvZY08zc+RWZFJhxP1ib7dt/5Bo9ClSptciNCPlBho5udcjzURrJvcTvOtV3OOz5qaczNwbEbgOPcH3W3niiIWNaBbYTJHHWoefyg7rF0kxoSb+Bi/k1m2xKEiAAAdPAkT2Gx4mXEcAgPnPuJ/mf5wFohVWfoBadBNha0+AbJP2ro4b8dNom8nazRmJ5cTIdoz3th4ie0fvOMcgoeeF/ycSb/AInCPstVqhZVkEwDEjew0mNeEeRjUBSGGbjiSdCdtRwP9eKAE6EHx46mTzILuQCrJvuANOItM8wCXc3BLYaR5rpXpIVa3ZfZrmNGl7y53jcDwgLDo+i6q9lM5O0GNBfmygEl98oJIgHQbL0P/oFCvqxrTO0jiIlovBAExsV3OqX0bVqdcV6rXfBYHEsc9rS50ENykW3kyBAJ3su6f4PHODTep0OovU34D3VDWpxVpuptygl5OYmWFwBAGUA2HC66724dxLRUNYwSYZ2SSCQGAmcoyuFx+izPSrG1Gn4T2saXfD+G4B7HZYNOS20tJ7VzAtGYzzOjsOz/AFDQwONnPqPOZoa95GWkwEkuawA9o3MhLpWzmbeA6RxdBhdUYCxzmkUnjNF5k3hk/p5LS6Wr0nftaxAdMnKRexOQEQBxGkW4rv8ASmMwwpAVW0w5hyudmaAX5bOvGWpld6HlHy3EVcNiK4qscXMgwyMmctJgkF0EXJ0baxhWbSjm3Inqd7C1aWJfDfiNcGyMwbENc0WiLaCPHyXSq4N4b2ILvrdkeolcfoWrnr2vlYWngMxaRJ4nIDC9GY/L3XPCfUjmaordOjjfGcJa4CRYwZE+BIH5LUxOI1aCc2UkANc8nT5W81sVQPiuI0JufEW380wpqua9tGrTp1RVaXlw1ogbSNI981xMrrCNklKjl4Ws6BmMkiRLMm5FhmdOhHMEbLbc4hzYY55JgNbEnjckACNyVfWcaz3vA/ZzmY6JZaGPIeLSS3TmeKppYplOq7PVyNfSyNfaGOkk9rYnsm9uwtKOtMjellmAwFU16rDLM7S6k2qWubYjM0Ppg5XxHekCTf5ljTkHcEHTgRyWVKlUIpU6T3Yj4LhUc8fMXZ25Q820dpmJgQrq8B5vP6wpKNS0LGWmpsdMNEF+z2tPrc/kV5DpTDj4hyF8W+drb72levrVM9BrrQHlh5aifdcl2HBJ7ouY7IcY8SVHGwpHmaHX3ENZlLGHvXEjUyBvYH1XUodfaJf26b2i+kGJAnfjb0Xz5FnpxOnVkfUaHW3COa4/EyunQyPlsZIGnaHNb+DxtNx7D2uMyIId3Wy3TjMlfH0Wen+TXW5R9kdUG0EC07dm+2xcVJJaOVvMHx4uPsvk1LpTENECq+OGYkTETB0MWldGh1sxbTJc132mix2IyxH9ys9Jm1jRPpOW8kBx4kST8ve3kk+ip7Iki827xgy4Ry7rjAsAvG4frs4QH0rblrr6EAgEW148Vu0ut+HeAHZ2XjSQBDRqJm0jTifBY6b8o6rFXJ3m0xclxJzB0ECDAJg8BHDjCscHAWOZ3atcHMbSSbcPNcyh07hXSRVZbics6nR0GJDRyHit/wCKDMOmIvYxM9r/AJnmQs5aOmeyCw5g3iGtEX7OrjbeZMcCqnvuTF+9HD5abfLXkrw7/vmPaco5MKxZVIvxveDa0cibedRLY0KQ2+WbCWzroJqu/TxCmZMgXJaQPE2pN8hdYuqy2IbwkCCRMmwtGp0+ZqsLxmvIs6YvciCRMcHAfd4rOprQqqEabAerWn+Z/orWMix2nMQYM61Dz0aFhTb8wNwbDxAhhB0Me8jirHMiwAdAm0EECC0T4k5iOEKpkph0k3MazbS1/wALLRxKrrGbC0+wDf5W+7lYAQP+3g+PF1+TVXS7RnWdJ3E2n7TgXcgtx5MvQyAgcPfKAP5WwOblS7e3hA10gj0IaPElWvdwPCCbWuQT5y8+SwA5x7gf1g/if4KkRXUNo4+n+CRH2WHitzo7ojEVxNKm54mJA372+980cS3gup1R6vuxdQudTzUxLYu0OdFmlwIIaBAJEmBp2l9PwFGjhaLWksaBIDGipMySQBnLyZk35rcIWccTGUdEeI6l9WT8U1cU34VNhENeIL3ASB4tbIk7nmVzPpI68OqvOGpBzGUzLnEwXOixLRpxHray9z0x0k0vaGBzcokuJdYmDGVxNosfHkV8365U6XxG1Hdqq7vTpFy17uREcuS7KCS12PM5uctNzWwHS1RuGzEgua0uyl37QxZrRIgS0i2txuux0d1hw7AHFrs0DzsNBEakbheXDePMz52P+6fvcAg4nf8Av/f1PELk52d1gLk3el34bpCo44maOX9419Jhqaho7YAPZDjrbzWjhOhOj6GIcyrTqjIZa81O1o0t7LGgXzcdiscguSBvwkzrfcaex3MdT4Ta2GBA7dGGkXJNOba3sTptcLSktjDwWnubvR2NwNOKVFlQN1kBsF1plxMud2grcd0tSp5QGVXZrCGt4i3e8V4XrJ0p8AZKcNquF3CJa3mOP97LDqriqz89evXqfAoiXdo9o7DW50EbkgLadrQ5ShldWey6cxlOnSNSpTBayYMuDt8sy6Dytey4/RnWDDVWgBlGW6l9Ih41uC0xOpiSvD9LdM1sQ95c92VxkMzEsaB3WxoYAF99dVqYfFPp9x0b7ajdCH17B9NUqxcwUmEtgQ4OPZvBHAROhOwssmBjJcKNMWAGVjbRrFt7az5ar5NS6WxDe7Vc3lY6zqPFbTOsuLH70nn/AE0VYo+pUsdWa3Lnb+BvotbpDH4jJFMAut/AwakagA/w2ndfPKfWzFjV4P3W+mizb1vxQBEtMxctE25QPZS2KPT0cZ0r2mEsMkQ5wZkF9OOnmvXYfCMdTY6pVh5Y0uhtNvaIk2cSRc/kvklTrRinOnMBpYSBaPGdvz4roN6+4wCAKX4XX8e8tIh5VERZNBERAEREAREQBZMeRcEjkYWKIDepdM4lsxWfcRc5v+UrfZ1qxF5DHSANCDbcZSL7rhIsuC4NrEkvJ6qj1tE9qkRGmV0x5EfZ/COC3afWXDO1c5l927fdnS34QvEIp0om1jzPpGG6Tw7+7VYeAzAHSTYwRYH0bwK25mNwbztv7QT5OP8ACvlispVns7rnN5Ej8ljo1sza+Ryj6l8Q8Trbmd+Ekj1H1lYX6yAZEaEaiLRH+JHP5vQ6cxLNKrj9rtf8pXRodbq47zGO9Wn1n9FHhM2sdHtXhpOhE7TI8deQ8gtvozop2JqtpU9TckjQC5J5TPiSPBePo9cKZ79Jw+yQR4awvR9VOu1Ftd1NpLA9oAf2Wuc7MIpw5pblMk7XSOG81CeMlG0fZui+jBhaLGg5abbRacp+Yx8xMTf+iq6ZxNOgJaQC67QALmwLyIjYATvxiF5vojrQa7i2nXlwAtlpEuBk3hoE2Oh2PBVdLY1jHPq4ksbABkmGx3WuubcIudrr1KJ4HIoxGPFKm+o4bG0yXE6QTcknivCVKrqjy9xkk+9oidtI+7xK4/WnrvUrV3CllNFvZaHCxIkGoIgiZt4AbytHD9bT89Fpvq0kQOTpnU7jVcsW29Nj0YDhFW3qekI22F59N/T/AGnikT/3bl5e3FoXLodY8M4XLmHU5mzuYu2ZsZ03I3W7Rx1J/cqscTtmE+QMOP56HUX4nqTT2ZY72H/f1nz4FWOxzMK01Hzlu0gaukQQAd/6X0lZ0qJ1IIHE6DeZ04/4kLw/WLpT49WG/wDjbZo4/W/p4LUVmZjFllj+p1Ol+rGKrYtootdWZWNPJVDXfD/aAAZnAQ0C5vtda3WTEspNGBouDmUnE1HjSrV0JE3ytuB4k+Cz6J634nD4Y0mPALbU7EkB2bNeYtaAfdebXc8QREQoREUAREQBERUBERAEREAREUAREVAREQBERAEREAUqEQBSoRASuo/oevSoNxJc1oJGUZ4qkGIqNb/Dduhm4tC2eqHQxxNcFzHGky7iAMsjQEki2k67TAMiOtHTRxNQxAaLdnSxJAtYgTqLEyeCA5lTH1nRNR5gyO0ZnSZ43PqmI6QrVGhj6tR7QZDXPc5oOkgExNz6rWUICVCIgCIiAsZWeAWhzgDqASAeY3VaIoAiIqAiIgCIigCIiAIiIAilSqDFFKICEREAREQBERAEREARFKAhTClEBC6HRGHwziDiKjmtJLRkgvBic5B+WSBG820K0EKpD13WLpilTpNw2HblY0CLQXG5L6gi5k9kG+52A8gihQBERChERAEREAREQBERAEREAREQBERQBERAFKhFQSihEAUqEQEwhCKUBiiyhQQgIRSiAKURAFKhFSEqCihAQiIoUIiIApUIqAiIoAiIgCKUhAQimFCAlSoSVSAqERQoREQBERAEREAREQBSFCIDMIVjKhUhKlYqVCkqVCKgIihAFClQoAiIgCIpQEKUhSqQhFKICEUqQEBCmFkGqYVolmELEqwhYkIDBFKQoUhFKhAERFChEUoCEUqYVIYosoUJQIRSkICFKkBTkKULMUVgpHgrG4R52K0oSeyMuSXkoRbjOjap0aVsU+gq7tGH0K6L4+K9osw8fDW8kctIXep9VcU7Sk/8JW1S6lYw/un+hWu0xeCdzhcnl4UEL2VP6P8AGn90fZbDPo3xh+T3b/VXtMT8e0TuYfUzwsJC9+36M8XwHqFa36MMT9X1TtJ8r2idzDh+mfO4Uwvo7fouxHFvr/ZZf+12I/iZ6n+ivay5XsdzHh+j5uoX0n/2uxH8TPU/0WJ+i/EfxN9T/RO1lyvZO5jw/R84RfRHfRhieLfVVu+jPFeHqnay5XtF7mPD9M8AAswF7d30cYwfJ7hVO+j3Gj92fUf1TtZ/j2idzD8+meQAUwvUP6j40funek/ktap1UxbdaT/wlXtsTgncQ5PPlqxyrsVOg67dWOHkVSejag+UqP42Jwyr5GHyczImRdE4J3BYnCngsdGXBrrR5OcWKC1b5w54Kt1FZeGzSxUacKIWy6kqyxYcTakmVKQERRI0ZBhVrMO47FEXowsJSepwxMRxRsU+jqh0aVvYfqviandpOPkURfR7LCjHMzwP5mI5ZUdfC/R5jH/uyOcD811sN9F1c94tHnP5BEXmbhHaKO6zy3kzp0fovY3v1PRpXSw30eYJvee4+gRFuOI3tS/ZGZQS3t/uzeo9Uej2/JPMlb1HobAM0pM9J/NEW7k/8mcv6V4Ru0WYZndYwcmBZnFMGgHoAiLOW92az1siP9cOCf6vifzREyIdRkDEqc7jt7FSizJJGotsMcSY7R8irgbxDvMgf4RFhvU6JaG3TY0C7R+I/wBIVrHUh8zRzIRFhRzGm6NZ72ixe0/ZNrqqs2BBc3w1lEW8tMxmtFIbpLo9VsHDxI+IJAB3/wAoijbKkjW/1+WxAPmVI6SZu0+RlQi65EcnNovpY+kTBzeyVcUxv8XoERZcFdGlNtFZxVE8fw/3VLm4d/ytPNgUotZK2ZlTvdGpW6Jwp1pU/wAMfotCt1bwTv3bfIkIiRlKt2JRjeyNHEdTcIdJHIg/oufX6h0T3ahHMAqUWs8jOSJz6/0eO+Wo087Ln1Po8xE2APmiLLkvKRuMX4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05" y="1828800"/>
            <a:ext cx="84074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8" y="5456407"/>
            <a:ext cx="3078495" cy="71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89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5334000" cy="4463414"/>
          </a:xfrm>
        </p:spPr>
        <p:txBody>
          <a:bodyPr/>
          <a:lstStyle/>
          <a:p>
            <a:r>
              <a:rPr lang="en-US" dirty="0" err="1" smtClean="0"/>
              <a:t>SunCube</a:t>
            </a:r>
            <a:r>
              <a:rPr lang="en-US" dirty="0" smtClean="0"/>
              <a:t> 1F</a:t>
            </a:r>
          </a:p>
          <a:p>
            <a:pPr lvl="1"/>
            <a:r>
              <a:rPr lang="en-US" dirty="0" smtClean="0"/>
              <a:t>$1,000 to the ISS via </a:t>
            </a:r>
            <a:r>
              <a:rPr lang="en-US" dirty="0" err="1" smtClean="0"/>
              <a:t>NanoRacks</a:t>
            </a:r>
            <a:r>
              <a:rPr lang="en-US" dirty="0" smtClean="0"/>
              <a:t> (1 month stay)</a:t>
            </a:r>
          </a:p>
          <a:p>
            <a:pPr lvl="1"/>
            <a:r>
              <a:rPr lang="en-US" dirty="0" smtClean="0"/>
              <a:t>$3,000 into LEO</a:t>
            </a:r>
          </a:p>
          <a:p>
            <a:endParaRPr lang="en-US" dirty="0" smtClean="0"/>
          </a:p>
          <a:p>
            <a:r>
              <a:rPr lang="en-US" dirty="0" err="1"/>
              <a:t>SunCube</a:t>
            </a:r>
            <a:r>
              <a:rPr lang="en-US" dirty="0"/>
              <a:t> 3</a:t>
            </a:r>
            <a:r>
              <a:rPr lang="en-US" dirty="0" smtClean="0"/>
              <a:t>F</a:t>
            </a:r>
            <a:endParaRPr lang="en-US" dirty="0"/>
          </a:p>
          <a:p>
            <a:pPr lvl="1"/>
            <a:r>
              <a:rPr lang="en-US" dirty="0" smtClean="0"/>
              <a:t>$3,000 </a:t>
            </a:r>
            <a:r>
              <a:rPr lang="en-US" dirty="0"/>
              <a:t>to the ISS via </a:t>
            </a:r>
            <a:r>
              <a:rPr lang="en-US" dirty="0" err="1"/>
              <a:t>NanoRacks</a:t>
            </a:r>
            <a:r>
              <a:rPr lang="en-US" dirty="0"/>
              <a:t> (1 month stay)</a:t>
            </a:r>
          </a:p>
          <a:p>
            <a:pPr lvl="1"/>
            <a:r>
              <a:rPr lang="en-US" dirty="0" smtClean="0"/>
              <a:t>$8,000 </a:t>
            </a:r>
            <a:r>
              <a:rPr lang="en-US" dirty="0"/>
              <a:t>into LEO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7"/>
          <a:stretch/>
        </p:blipFill>
        <p:spPr bwMode="auto">
          <a:xfrm>
            <a:off x="5711456" y="1828800"/>
            <a:ext cx="3276600" cy="227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456" y="3962400"/>
            <a:ext cx="3276600" cy="248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51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Interplanetary Travel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Interplanetary are far fewer, but several commercial opportunities on the horizon.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00399"/>
            <a:ext cx="5105400" cy="307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48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Interplanetary: Sherpa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937386"/>
            <a:ext cx="2819400" cy="446341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Earth Escape</a:t>
            </a:r>
          </a:p>
          <a:p>
            <a:r>
              <a:rPr lang="en-US" dirty="0" smtClean="0"/>
              <a:t>$27k for 1F</a:t>
            </a:r>
          </a:p>
          <a:p>
            <a:r>
              <a:rPr lang="en-US" dirty="0" smtClean="0"/>
              <a:t>$81k for 3F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World of possibilities!!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074" name="Picture 2" descr="http://www.spaceflight.com/wp-content/uploads/2015/05/SHERPA-Propulsive-Free-Fly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9" y="2057400"/>
            <a:ext cx="5531361" cy="403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6300"/>
            <a:ext cx="2590800" cy="7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19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Spacecraft Selfies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0242" name="Picture 2" descr="http://www.stsci.edu/~levay/presres/jwst/jwst05_new-conf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26336"/>
            <a:ext cx="5943600" cy="446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sosceles Triangle 5"/>
          <p:cNvSpPr/>
          <p:nvPr/>
        </p:nvSpPr>
        <p:spPr bwMode="auto">
          <a:xfrm rot="1574035">
            <a:off x="5891102" y="2308769"/>
            <a:ext cx="990600" cy="1717136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50000"/>
                  <a:lumOff val="50000"/>
                  <a:alpha val="23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3433">
            <a:off x="6649898" y="2356474"/>
            <a:ext cx="184709" cy="15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sosceles Triangle 7"/>
          <p:cNvSpPr/>
          <p:nvPr/>
        </p:nvSpPr>
        <p:spPr bwMode="auto">
          <a:xfrm rot="17390903">
            <a:off x="2420833" y="2165344"/>
            <a:ext cx="990600" cy="1717136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51454">
            <a:off x="1972064" y="2627448"/>
            <a:ext cx="184709" cy="15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7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 Rare Phenomena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37386"/>
            <a:ext cx="4495800" cy="4463414"/>
          </a:xfrm>
        </p:spPr>
        <p:txBody>
          <a:bodyPr/>
          <a:lstStyle/>
          <a:p>
            <a:r>
              <a:rPr lang="en-US" dirty="0" smtClean="0"/>
              <a:t>Observe rare lightning phenomena</a:t>
            </a:r>
          </a:p>
          <a:p>
            <a:r>
              <a:rPr lang="en-US" dirty="0" smtClean="0"/>
              <a:t>Climate change</a:t>
            </a:r>
          </a:p>
          <a:p>
            <a:r>
              <a:rPr lang="en-US" dirty="0" smtClean="0"/>
              <a:t>Disaster relief/observation</a:t>
            </a:r>
          </a:p>
          <a:p>
            <a:r>
              <a:rPr lang="en-US" dirty="0" smtClean="0"/>
              <a:t>What other rare events are out there ??</a:t>
            </a:r>
            <a:endParaRPr lang="en-US" dirty="0"/>
          </a:p>
        </p:txBody>
      </p:sp>
      <p:pic>
        <p:nvPicPr>
          <p:cNvPr id="15362" name="Picture 2" descr="https://upload.wikimedia.org/wikipedia/commons/5/5b/BigRed-Spr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5000"/>
            <a:ext cx="391286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2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7170" name="Picture 2" descr="Japan’s black hole telescope is in trou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315200" cy="45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11749" y="5638800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sosceles Triangle 15"/>
          <p:cNvSpPr/>
          <p:nvPr/>
        </p:nvSpPr>
        <p:spPr bwMode="auto">
          <a:xfrm rot="10139449">
            <a:off x="3816449" y="4164964"/>
            <a:ext cx="990600" cy="1524000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/>
              </a:gs>
              <a:gs pos="100000">
                <a:srgbClr val="C00000">
                  <a:alpha val="42000"/>
                </a:srgb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9" name="Isosceles Triangle 18"/>
          <p:cNvSpPr/>
          <p:nvPr/>
        </p:nvSpPr>
        <p:spPr bwMode="auto">
          <a:xfrm rot="17390903">
            <a:off x="1750472" y="2170998"/>
            <a:ext cx="990600" cy="1524000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/>
              </a:gs>
              <a:gs pos="100000">
                <a:srgbClr val="C00000">
                  <a:alpha val="42000"/>
                </a:srgb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51454">
            <a:off x="1344725" y="2552313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4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Asteroid and Comet 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3570"/>
            <a:ext cx="8382000" cy="4463414"/>
          </a:xfrm>
        </p:spPr>
        <p:txBody>
          <a:bodyPr/>
          <a:lstStyle/>
          <a:p>
            <a:r>
              <a:rPr lang="en-US" dirty="0" smtClean="0"/>
              <a:t>Low mass, very small surface area – enable hovering, surface mobility on low gravity surfaces.</a:t>
            </a:r>
          </a:p>
          <a:p>
            <a:r>
              <a:rPr lang="en-US" dirty="0" smtClean="0"/>
              <a:t>Requires development of </a:t>
            </a:r>
            <a:r>
              <a:rPr lang="en-US" dirty="0" err="1"/>
              <a:t>F</a:t>
            </a:r>
            <a:r>
              <a:rPr lang="en-US" dirty="0" err="1" smtClean="0"/>
              <a:t>emto</a:t>
            </a:r>
            <a:r>
              <a:rPr lang="en-US" dirty="0" smtClean="0"/>
              <a:t> reaction wheels.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392905"/>
            <a:ext cx="4800600" cy="31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1294">
            <a:off x="5219118" y="3935756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1508">
            <a:off x="4128498" y="6096000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66253">
            <a:off x="3720544" y="4859023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1652">
            <a:off x="6585257" y="5576245"/>
            <a:ext cx="315202" cy="26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sosceles Triangle 9"/>
          <p:cNvSpPr/>
          <p:nvPr/>
        </p:nvSpPr>
        <p:spPr bwMode="auto">
          <a:xfrm rot="17390903">
            <a:off x="3905076" y="4453713"/>
            <a:ext cx="990600" cy="1290722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Isosceles Triangle 10"/>
          <p:cNvSpPr/>
          <p:nvPr/>
        </p:nvSpPr>
        <p:spPr bwMode="auto">
          <a:xfrm rot="554337">
            <a:off x="4745389" y="4131158"/>
            <a:ext cx="990600" cy="1290722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Isosceles Triangle 11"/>
          <p:cNvSpPr/>
          <p:nvPr/>
        </p:nvSpPr>
        <p:spPr bwMode="auto">
          <a:xfrm rot="12278843">
            <a:off x="4166810" y="4992820"/>
            <a:ext cx="990600" cy="1290722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6206782">
            <a:off x="5337877" y="4922029"/>
            <a:ext cx="990600" cy="1290722"/>
          </a:xfrm>
          <a:prstGeom prst="triangle">
            <a:avLst/>
          </a:prstGeom>
          <a:gradFill>
            <a:gsLst>
              <a:gs pos="0">
                <a:srgbClr val="C00000">
                  <a:alpha val="0"/>
                </a:srgbClr>
              </a:gs>
              <a:gs pos="0">
                <a:schemeClr val="tx1">
                  <a:alpha val="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6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65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304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 smtClean="0">
                <a:solidFill>
                  <a:srgbClr val="FFFFFF"/>
                </a:solidFill>
              </a:rPr>
              <a:t>Network exploration on Asteroids &amp; Comets</a:t>
            </a:r>
            <a:endParaRPr lang="en-US" b="1" u="none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402738"/>
            <a:ext cx="8572500" cy="4818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4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(Hernandez et al., 2015)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72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Having Many Eyes All at 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433" y="1828800"/>
            <a:ext cx="8382000" cy="4463414"/>
          </a:xfrm>
        </p:spPr>
        <p:txBody>
          <a:bodyPr/>
          <a:lstStyle/>
          <a:p>
            <a:r>
              <a:rPr lang="en-US" dirty="0" smtClean="0"/>
              <a:t>Augment the reach of a large mission such as the Europa Flyby spacecraft.</a:t>
            </a:r>
          </a:p>
          <a:p>
            <a:r>
              <a:rPr lang="en-US" dirty="0" smtClean="0"/>
              <a:t>Perform high risk, high reward science.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>
                <a:solidFill>
                  <a:srgbClr val="000514"/>
                </a:solidFill>
              </a:rPr>
              <a:pPr>
                <a:defRPr/>
              </a:pPr>
              <a:t>27</a:t>
            </a:fld>
            <a:endParaRPr lang="en-US" dirty="0">
              <a:solidFill>
                <a:srgbClr val="000514"/>
              </a:solidFill>
            </a:endParaRPr>
          </a:p>
        </p:txBody>
      </p:sp>
      <p:pic>
        <p:nvPicPr>
          <p:cNvPr id="11266" name="Picture 2" descr="http://i.telegraph.co.uk/multimedia/archive/02789/europa_278964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34615"/>
            <a:ext cx="5181600" cy="322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universetoday.com/wp-content/uploads/2013/04/europa_tstryk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84" y="3434615"/>
            <a:ext cx="4229746" cy="322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2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53428" y="1828800"/>
            <a:ext cx="8458200" cy="47244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52922">
            <a:off x="3808029" y="3831675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https://www.earthkam.org/images/iss-futu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949005"/>
            <a:ext cx="2705099" cy="202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Isosceles Triangle 22"/>
          <p:cNvSpPr/>
          <p:nvPr/>
        </p:nvSpPr>
        <p:spPr bwMode="auto">
          <a:xfrm rot="6720260">
            <a:off x="1880810" y="2059217"/>
            <a:ext cx="1576674" cy="2819322"/>
          </a:xfrm>
          <a:prstGeom prst="triangle">
            <a:avLst/>
          </a:prstGeom>
          <a:gradFill>
            <a:gsLst>
              <a:gs pos="0">
                <a:srgbClr val="C00000">
                  <a:alpha val="23000"/>
                </a:srgbClr>
              </a:gs>
              <a:gs pos="0">
                <a:schemeClr val="tx1">
                  <a:alpha val="27000"/>
                </a:schemeClr>
              </a:gs>
              <a:gs pos="100000">
                <a:schemeClr val="bg2">
                  <a:lumMod val="25000"/>
                  <a:lumOff val="75000"/>
                  <a:alpha val="31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 flipV="1">
            <a:off x="4343400" y="3977197"/>
            <a:ext cx="348227" cy="15743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4343400" y="4134634"/>
            <a:ext cx="601012" cy="52130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4345740" y="4152900"/>
            <a:ext cx="171773" cy="7239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4356934" y="4150605"/>
            <a:ext cx="1146888" cy="17618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4431626" y="4074493"/>
            <a:ext cx="1785197" cy="60141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4356934" y="3824797"/>
            <a:ext cx="1186571" cy="3281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412" name="Picture 4" descr="http://www.mdaus.com/data/images/Site_18/Geospatial/Transportable_ground_sta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442586"/>
            <a:ext cx="1371600" cy="18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Connector 38"/>
          <p:cNvCxnSpPr/>
          <p:nvPr/>
        </p:nvCxnSpPr>
        <p:spPr bwMode="auto">
          <a:xfrm>
            <a:off x="4527687" y="4876800"/>
            <a:ext cx="3397113" cy="685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>
            <a:off x="4950219" y="4655940"/>
            <a:ext cx="2974581" cy="90666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5674767" y="4395287"/>
            <a:ext cx="2173833" cy="109111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6172170" y="4060888"/>
            <a:ext cx="1752630" cy="150171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670688" y="3771898"/>
            <a:ext cx="2177912" cy="171450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4991814" y="3933635"/>
            <a:ext cx="2753279" cy="15128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4356934" y="4158456"/>
            <a:ext cx="3339266" cy="132794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TextBox 52"/>
          <p:cNvSpPr txBox="1"/>
          <p:nvPr/>
        </p:nvSpPr>
        <p:spPr>
          <a:xfrm>
            <a:off x="6895923" y="1937741"/>
            <a:ext cx="2057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none" dirty="0" smtClean="0"/>
              <a:t>MIMO                   </a:t>
            </a:r>
          </a:p>
          <a:p>
            <a:r>
              <a:rPr lang="en-US" u="none" dirty="0" smtClean="0"/>
              <a:t>(Multi-Input, Multi Output)</a:t>
            </a:r>
          </a:p>
          <a:p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728400" y="5486400"/>
            <a:ext cx="2061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none" dirty="0" smtClean="0"/>
              <a:t>Data Rate x 7 </a:t>
            </a:r>
            <a:endParaRPr lang="en-US" u="none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4402829" y="3503572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5156240" y="3351171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4631428" y="4275648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5256114" y="4012726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5774429" y="3655972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374">
            <a:off x="4066140" y="4484412"/>
            <a:ext cx="774531" cy="64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95"/>
          <a:stretch/>
        </p:blipFill>
        <p:spPr bwMode="auto">
          <a:xfrm>
            <a:off x="4686300" y="2360132"/>
            <a:ext cx="187824" cy="11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r="73927"/>
          <a:stretch/>
        </p:blipFill>
        <p:spPr bwMode="auto">
          <a:xfrm>
            <a:off x="4124382" y="2722571"/>
            <a:ext cx="219018" cy="110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1" r="63642"/>
          <a:stretch/>
        </p:blipFill>
        <p:spPr bwMode="auto">
          <a:xfrm>
            <a:off x="4094085" y="4322086"/>
            <a:ext cx="214886" cy="110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6" r="53032"/>
          <a:stretch/>
        </p:blipFill>
        <p:spPr bwMode="auto">
          <a:xfrm>
            <a:off x="6292554" y="2661207"/>
            <a:ext cx="199207" cy="118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4" r="41474"/>
          <a:stretch/>
        </p:blipFill>
        <p:spPr bwMode="auto">
          <a:xfrm>
            <a:off x="5001336" y="4118579"/>
            <a:ext cx="251192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1" r="27273"/>
          <a:stretch/>
        </p:blipFill>
        <p:spPr bwMode="auto">
          <a:xfrm>
            <a:off x="5640228" y="2384845"/>
            <a:ext cx="229743" cy="116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s://www.earthkam.org/images/iss-futur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4" r="17472"/>
          <a:stretch/>
        </p:blipFill>
        <p:spPr bwMode="auto">
          <a:xfrm>
            <a:off x="5640228" y="3680902"/>
            <a:ext cx="18165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89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3" grpId="0"/>
      <p:bldP spid="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Budget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6324601" cy="404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‹9›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6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Interplanetary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Delta V = 4 km/s  for 4 kg spacecraft, 0.5 kg dry mass, </a:t>
            </a:r>
            <a:r>
              <a:rPr lang="en-US" dirty="0" err="1" smtClean="0"/>
              <a:t>Isp</a:t>
            </a:r>
            <a:r>
              <a:rPr lang="en-US" dirty="0" smtClean="0"/>
              <a:t>  = 200 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‹10›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124200"/>
            <a:ext cx="4182894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 descr="data:image/jpeg;base64,/9j/4AAQSkZJRgABAQAAAQABAAD/2wCEAAkGBxMSEhUSExMWFRUVFRUVFxcXFRcXFhYXFxUXFxcXGBkYHSggGB0lHRUXITEhJSkrLi4uFx8zODMtNygtLisBCgoKBQUFDgUFDisZExkrKysrKysrKysrKysrKysrKysrKysrKysrKysrKysrKysrKysrKysrKysrKysrKysrK//AABEIALABHwMBIgACEQEDEQH/xAAcAAABBQEBAQAAAAAAAAAAAAAEAAECAwUGBwj/xAA+EAABAwIEAggEBAUEAgMBAAABAAIRAyEEEjFBUWEFBhMicYGRoQexwfAUMkKCUnLR4fEjYpLCM7JTg6IV/8QAFAEBAAAAAAAAAAAAAAAAAAAAAP/EABQRAQAAAAAAAAAAAAAAAAAAAAD/2gAMAwEAAhEDEQA/APFUk6SBJJJIEkkkgSSSdAydJOgZKFMNWv0H1ZxWMMYeg+peMwEMHi90NHqgxoThq9W6O+DdQAOxeIaziykMzv8Am6APQrrOieofR9Gww4qn+OsTU/8Aye6PIIPAqGGc85WNLjwaC4+gW1g+pmPq/kwlbxcwsHq+AvpXDUBTAbTaxg4NblHoAEWaMi9/NB85Ufhn0idaLGfz1qX/AFcUXT+E2PP6sOP/ALj9GFe9OwrPsfUqpuHbJj79kHhzvhB0hscOfCqfqxDYj4VdJt0osqfyVqf/AGIXv34caKykGgWHuUHzTi+onSNO7sHW/a3P/wChKwsRg30zD2OYeDmlp9Cvrtr1ViqVOq3LVpsqNP6XtDgfJ0oPkItTEL6T6W+GHRleS2kaLuNFxaP+JlvsuC6c+DNdkuwtZlYDRj/9N/hP5SfGEHlEJLU6Y6CxGFdlxFF9I7ZmwD/K7R3kSs0hBBJOkgZMnSQMkkkgSSSSBJk6SBJ0kkCSSSQKEk6UIFCeEgEX0fgKld7aVJjnvcYa1okn74oBQ1dL1X6k4vHEGjTIpzBqv7tMcYP6vBsr07qR8I6dKK2Oy1H6iiL02/zn9Z5aeK9Spsa0ANAAAgACAANgNkHn3Vr4T4PDQ6vOJqCPzDLSB5MGv7iV3eQNblYMoAgAAADwAVjqoQ1WugpdSG8uPEqyhTIvy0/qqK3SDW2kE8v7JMxBeLWCAmpXA114Kl2LgwRbfQAee6VTTLM/fJA1KDcwAcQ7WIkQgNqPDtCUzngW8lSaZgy7XjoEMZBjOCNbG3ug0e1hJlRDDEWvc+w/qpUakkQgM7QlMHQpFhVDn7QgIbiBzVgqg8FnOqhWMdogIxNCnVaadVjXsOrXtDmnyK8960fB/D1gX4R3Yv1yGXUj/wBmeUjku/a7ZTuEHy31g6u4jBVOzxFMsN4OrHc2uFj81kEL60x+Cp4ljqVZjXtOrXiR5cDzXjvXP4Vvp5quDl7Rc0Td7R/sP6xyN/FB5YU0K2pTLSQQQQSCCIII1BGxVZCBkk6ZAySdJAySSSBJ0ydAkkk6BJwEgF1PUTqdV6RrZWyykwjtakflB/S3YvOw21PMB+p/VOv0hV7OiIa2DUqO/JTHPieDRc8hJH0P1V6qYbo+nkos75Hfqug1Hnmdh/tFkZ0N0VRwlIUaDAxjdtSTu5xN3E8Ve+rKC8v2UKj1Qa0BNn4IGrvJFvRZWLrkAjc+gRtaq4AwYnX+qy3XkoBjUOu6ftCdykVEID8FXvBuD7LQbYyN1j4WiXOGwnWFrABA71k1cWQTIjkQjMZig0a34LCJLidz7oNCnUBvZXU6hacwMLMY/irBVQdHT6QnWFQ+vJWXTxAlWtdKA5wadLK+lSndZ3ZuAnZFYXEtbtrzQGtYRqiGyEJ+InREUaqCcSLKB5hTyzeIKjX22QcJ146h0cbNRoFPEf8AyAd18aCoB6ZhcRvovC+l+i6uGquo1mFj26g7jYg7g7EL6qcVznWrq1Qx9Ps6oyuAPZ1AAXMPDmOIOvI3QfNRTLY6ydAVcFWNGsIIu1w/K9uzmnh8isghAyZOkgaUpTpkDpJJ0CThMEf0N0ZVxNZlCi3M95gDbmSdgBJJ4BBq9SuqtXpCuKTO6xsOqPizGz7uOgH9Cvo/oXoujhKLaFBuVjBpuSdXOO5JvKzuqnV+n0fhm0GQT+ao+INR5F3HlsBsAFpvdGp5oCKjoCEPsmc/NopNpzqgi5t0hUyqyodo9Cq3VBERf3hBVqfPTVA4inlOs/LwRlQADh5qoAcSfEIAchNwrfwRkc1oYemOXkERiHMbqLn78kA1KhltwTYmrlCrxOKtItCzq1bOBdBHE94zCEaIWgyraPL+6FqMdEiCgpyk3+qnHgVU1w3U2Amw2QPadfJGYe5ED1sEPRbe4OvsUZ2ZkATAJ0taRAQHCYiNvdDVASfbwVjWSbGY91D8QDwnmNUF+GZHBH0SP4vZZlIkH+yLZVn7+iDTpEajVSe6RBCDFeNNfv1VrsQDHL7vwQUupwDdUs5i3ir6xkSNUJmQYnW/q5SxtLsqlnCTTqR3mO+o0kb+IBHz70z0XUw1V9Gq3K9hg8CNnNO4IuCvp6JELj/iB1VGOpSyBXpgmkf4xqaR8duBjYlB4EUysqsIJBBBBIINiCNQRsVAoGSSTIHTwknCB2he8fB7qqMNQ/F1R/rV29wEXZRNx4F0AnkG815j8OerX47Fta4f6NOKlbgWg2Z+428M3BfQbKpcTFhoOAAQW1HyUPXA/UpPeBYIR7pMygIabTsnL+aoc86DiotqfOPPkgtNS0DdXUp/UFQCp5p3/qgbEADRC52mxm+ysc6+v91Ax4c0BFJ4F9AEPVrSSSh8bVAb3Ssqr0gSIFuaAvpTEd2AYJPtF0NhsWWjKR4ndZlao43cUhWtHug0X1ODp81P8RFjHv8ARZ9EqRGmt0GvRa17biOB8FcxsNIEXtI1VWEJy8CP4tAVcXIJUKIIi/ijQ/LbUcSVTTqADb3VGJqReZQFU60zEcTt6JPAGw8ZCyWVVXUM6GyDWFeOfHwRFOra0LM6PeIym53kIuL2hAQal76jj9wpsfeyGp1BudNdlfmMSSL6W28UFrakG2nBPVBN9PKflohs8KxtS2ZzrcfkgcOLTYqVVt/E3HMKDyCDG335qLasgexQeVfF7qsGH8dSHde4NrAaB5s2pyzaHnB/UvLyF9S4rDMr0n0agzMe0tcOR4cCOK+busfQ78JiKmHfc03QDEZmm7XDxBHugyUk5TIHUmhRC6f4edBfjMdSpOE02ntKn8jIJH7jlb+5B7F8Merv4Xo9pcIqYiKr+IaR/pt8m3ji4ronPA5DRE4x9o4CLIN4kQbeCBnvkeKg2laZEKBdpw4Kuo467cOP39EFpfFlBxJvzQxq3VVTGAEoDO3vE3TmqVlsxEm+5RNOtOt/vWEBrTaYJPIIbE6bBR/FgIeriRPDx+4QUVhAvJQlS4RNWrvceO6zsXiBxB+fr9EFFZ94mVEFM0zx9lVmIQENffVFU6l7nTgs8VAFNlX05aoOnw+JY4GTfbW/vASzD15fcrnKdUi4MIqli3TcyPFBtE8z5Eg+R2VOIdmiEGK5V9OvHetA1JgR5nRA9WlBsotKKkPEtIIPAz5KLcOUD0nFoAG+4RdN8xf6eaiyAIPomeyL8UFtQwLmw46eqYVZ0Mjlp6ps/KeX35KmoBNp56D5WQFB/P78lbTA2+v+EBSka7nhGugPFW+d/O3qg0WvB7ukabqp8m3CdkPSrXGmvM78+KXaTMid4OhOo90BVK33vK4L4wdX+1oNxbB36ENfxdSJ1O5yuM+DnLs2E3OhM7yAYN+Ysr61FtWk+k8SHtLHA7tcII90Hy64KK0Om+j3YevVoO1pvc2eIB7rvMQfNZ5QOF7T8DuigyjVxTheo7s2/wAjNfVxI/aF4uCvpPqrghh8FQowO7TGbm8jM8/8iSg2a75PM6feyHq2SNad43sgsTieclA73lUP1nNHLj5aoU4scVE1gUFpfr/VCVTmkz98lMH74Id9bXfxQTpi+6ufUytJItyN1l1MSZ1hVV8W5wjZBbiMdMa29PZVOxpPH11QZ5qwvAQSFYtMjczGkf1TOOa6h2gKpNX9OgQWF6nUqd3VDV+6YkHmNFT2iAkcSrGuGgVLK8pOMIC76LRw+FJE2jjIPyWRQdce0LfwriB5bXgckA9JxBjZaGDLTZ1hx2HAqv8ADk30++Svo0MozE+ERfnc2CAlxawy3KTuAYEDnxRH41oFwDyA73p9UFQxJZq0O3Gs+wuoPxE3IkeNwUFn4hp0EX8D6K6nWkQSBwudLaygjX/hBnc/SxVLHFpJJknn/TT2QaWJcW7ifK3M8LIZ8DvFxbECS4Bo8tJv92VVJ7jqHXvBMn7+aQrlpsAQTcEaAbSOPmPFBZVqGLyYtqJPA8lZmloMIRzz+acvL5iNz4KdOrIIFzby8ttCPsoC6FSD5fYUnVyCO6SCYJEW5wTKCLsunCdZ35pMrkGQPIx8ptdAcahdId5Fp2nfmiqNYjQg/Kx9vFZYr8dbRbzJ5f3VtPEtBuYzGBeJME77wD6IPOPjH0bFaliQ2O0aabubmHunzYY/YvNyvcfiVhRXwDzvSIrNMECBYgfte8rw9yDR6uYTtcTQp6h1Vk/ygy72BX0R2w1Fp47rw/4a0A7HsJ/Qyo/zy5f+69hq1Inf5SgINfvHgQs7GV9SoGtOseHDe3ghMbXQJtVSNQagygO0U6dTbZASa17SY0JifG1gqH4gm6RP8ItH3dUC35uCCyrEB2/Dghy4KFevsSg31UBjnBVvPNDiqUu24oLg5QNzx5KBrDioB0kAbnYEnyAufAIL8RTm7QfoFQXnT0RuIAa7K7fW2WPGfqqDRDZJPlOk8T4bIKqVUjSQUQLm9lFjBqP735K1jojSxnbVARTpuEQNDoZWjh8WJLc5DtTa3/IiPIGVn03E3dYTAhpaLDSDYeIgK38VlFyIm0NJJ5aD6/VBuNqyLxbTgD4zfwjbXgAcXDvzF7p0DO74a5T+5Z1PFZyCAwm8PaHDuz+Xv+8WkeljK4BtcTFt+UoNB+IIJBcSdSIAI5d0AAclW6uTBJiJtDSDOsze3+1D4vGMEnKSQLNYAQY4GRe26C7Z9QZiSwkxDgCWAbiCQQeN9dEGk6uXbNIGxaJPPW3og6tdgt2dTlEAkA2NnwBv9Jsh34mIa4OMk95rXBotq5wPd3vb2lHYeoBsSTwd7Dggtw9URAFzoJ73prPlxVvbZbtMOIJy5u7puLmJ/wBpiNLLNqncW5OdpwF7DxUGVzPegEROWcwIuCXyDpFsvndBpGQbmSTMlzgDzAdp4D/F4dH6pJuLG3nH12lZFXpNxc2k6lUYTJzFrSJJgTcxOs3Gs6FXfjSBsQLWESRe3IxrugNfiSCAXamBOUEmJgWHA8TryhCsGyST3ZMABxjwAkaWjXS6xhjKrpZiaVMMcAQ9kuy6f6b2xcA7jlzV7MXDi1oMiJe6k50gCcpIIyza50Lgg2WVQ64g6CdxIBtPlP8AZTbiANb6WBaBM289Posp2JJ142iSBeSAJEDbzlXZiY/S4izbAuE8DxBF4m4CDTFQV6T6b2EB4fTIkGLGHSNWlpzem6+fq9MtJa7VpLT4gwfcL3inXMBwEhrZkG5AuANhMgTcGxtqvGetWF7LF12X/wDK5wnUh/fafRwQdB8LmDt6roktpgD9zr/+q7+tWM6eW4Npv4rzTqLVc01sn53NY1pIJDT37xG2q7GrjCN88D+LLJJMtsNBfjqg0q+MneeB+lkJiK9kG7FNO4B5uyi/A+GnNC1sVw048dvEXnUbIDW1/vVKjiyRmcxzL6OIuP2238VlOxB1Gv1CliOki4yS1oiIEgDneSSSg1H4l2fKab8uXN2ktyzwj2njZS7VZdPGkjLmJaCe7+VoPEyb+Ol9N1ZTxdOMz3EO/LEDK4k5ZBbsdI5XQNWry4qt1VV12yQWHPO4CDqVDugONZRNZBisqn1UGgaqsw9UXda231jgsxjydAT4SU9TH6M7wi8aNM/X5BBoHEmdTym5HqrKWMIOu25tHC6CpukSQ4+DSQ0R+o6NFkO6sNf8IN2niNyeQiAPFotyvyV7XTMNLvC0+H+AsCnivb7gK/tmuglrHgGWhznSHDRwyGbc7GQg2+x/ULbDXx+/8KLqxG8+Onnv7rNHSUkEXqRH5nQGcXNJygk7gTpwlR/HsdfNJ3IIv/KPS39kGmKzjbKJNydS4cQIt93TuruEAjbiQI0i58pWUMQ3V5AG1rzpfj5e6JqPEQ1zXmATfLlGkxFwY5RCAplW5uTGmgiN+7bX6J24gzOa8a29IiB5LIqVpiAAOBgm2hk6HhBmIUWVstxfw/xJKDWfiI39JBPI6SOSrpMbPeio8iDUADXuYDYOax2QAGBc7DdZb8U6Z25sIjwvE8yL8N1Ti8QMsS9pcR3qYa5wnSJIiYIlB0NWu2LlxvcNdJB2PevHOCqalaDIEjfLEi9oA1F9fnKxqGOeRkNVlBxPdeIl8WDTMgG4MaHkiHdIU2APc5okwCW7nUgaj6INiniw1uU2N/8AyS5x2GWJDuUmBY8lU6uQYnKdJG28jgFmPxEWbLt4EnwMzoeVuMyhquPfTBY4ZKzmuLGgZp1gnLZsmT4eqDo63S1PMaTW0+0ADjNR0afmEtAIE/JUfjS1ha2n2j2yWjOQ69yDJ/LcHw0B0GB0e9lMHNTAIsazqhLnOJMCJ4TbjG8FSjEPdmo4puwp02Pa2o57dQKToOok2uDF9EG9+JOWbUnFo/PENc4QA46GHEXTCRZ2R2WMwADc9Vvec9pknJMaDLIjZYX/APSc8B9SoKZkPqZ4l5AksAy2JMQItAuIVFfGT3mkNawjtczpbdvca3L3p5Am4J2KDpR0kSA9z6dOoIzuDswZGRzqEtEPzWIGxtJN1xnXqtnxj3bltPNYjvZBsbgRFuEK/EVqlMGsA3s3w6nl7rYpNyFzAbiHZTHzusTpbEuqVM7tS1uusRafn5oDerfSPYmpJIDwBI21iY+9Vunp5okzBEQA0EFsgBxzaSDPKFxQcfX3RGExLW5g5gcHCDsRuCD4xbcW5oOpr4q8dpDomWgnTa+lwfdCjpKfnfdc3UrEmeEe31UhinXv+bWw8fJB0X47MZETwFwnOK3+i5ltUzqtD8UWtaS3uuGugOot5z6INarWaRDtJB1sIM3hDVelKlN2em4loOhbLRLYLb7arKbjnTNrXFrA8VGtjHmQTY6gWaeFh4BBvDrC4Nzz3ny38rQGDeACZ2FxMcdFM9IMcP8AUqAE6ENJBO4cAJuuWLlJ4I18UHRMfJ3jUkCbbkD71Vrn0zabi1rgnx09LLnWYlzRYwZ56feyKodKQQXNb3RAho4W4bi5QH167mwGOIIvobc+SYVN3Xm8zfwAWbiMW+bgA2MRpvPiUK+pJk6lBsOxc6Rb75qt+K4mB81kl5SLyg26WM4Gwt/hXsxQ1BnlNlh0niIg5tjta5lV06zmmQb+qDeHTRJgBrBYOMS8i5MRpHDnzVzek2wH5zAOrmNkHiWiQSdoEcVzEppQdDWrMJOfvWiXaXFyO8RfWbawoUMf2PdDiQJcG2gzYkGbOERpcDVYzaoiC2TxkiynWxbnEH+HQagcddZ3QFnpuvM55BIkECDGk2RtTpRv6SbiXNksuYkyBqB9hZj69InMGOaeAIynS0EaIWpVJJcdTwAA9Bog239IsbEAiwjV3d1buACeNzx3lsP0peJB1k1Cxsg8wNj4lYzKoAgtB5yZCgHEGZuEG5iumG5g3smENOskkniOHumfi6bwHYmm8STk7Lu2GtnyCJsTrPosMlSfUJMkkmwkkkwNBdBs1ekqbx2YJpNOru8csRlAgyWgZhEcCosxwBLg4do2HMqQQWnQg8dZEb7rGSQdBjuli4TlpZBcNbIJqWIeWySPAwNpWJUqFzs26pSQEV8STZuZrNQ0uLhx5TrrCoKZJBJ1QndKpULrnWIUUkCSSToGTpk6Bkk6ZA4clKZJAkkkkCSSSQSDlFJJA6ZJJAkk6ZAk6ZJAkkkkCSSSQJJJJAkkkkCSSSQJJJJAkkkkCSTJ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80" y="3124200"/>
            <a:ext cx="4111625" cy="32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04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4267200" cy="715057"/>
          </a:xfrm>
        </p:spPr>
        <p:txBody>
          <a:bodyPr/>
          <a:lstStyle/>
          <a:p>
            <a:r>
              <a:rPr lang="en-US" dirty="0" smtClean="0"/>
              <a:t>Waiver Request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19200"/>
            <a:ext cx="4216761" cy="529246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937386"/>
            <a:ext cx="38862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600" u="none" kern="0" dirty="0" smtClean="0"/>
              <a:t>Process in place to handle special requests</a:t>
            </a:r>
          </a:p>
          <a:p>
            <a:r>
              <a:rPr lang="en-US" sz="2600" u="none" kern="0" dirty="0" smtClean="0"/>
              <a:t>Requires acceptance by:</a:t>
            </a:r>
          </a:p>
          <a:p>
            <a:pPr lvl="1"/>
            <a:r>
              <a:rPr lang="en-US" sz="2400" u="none" kern="0" dirty="0" err="1" smtClean="0"/>
              <a:t>FemtoSat</a:t>
            </a:r>
            <a:r>
              <a:rPr lang="en-US" sz="2400" u="none" kern="0" dirty="0" smtClean="0"/>
              <a:t> </a:t>
            </a:r>
            <a:r>
              <a:rPr lang="en-US" sz="2400" u="none" kern="0" dirty="0" err="1" smtClean="0"/>
              <a:t>Deployer</a:t>
            </a:r>
            <a:r>
              <a:rPr lang="en-US" sz="2400" u="none" kern="0" dirty="0" smtClean="0"/>
              <a:t> Integrator</a:t>
            </a:r>
          </a:p>
          <a:p>
            <a:pPr lvl="1"/>
            <a:r>
              <a:rPr lang="en-US" sz="2400" u="none" kern="0" dirty="0" smtClean="0"/>
              <a:t>PPOD Integrator</a:t>
            </a:r>
          </a:p>
          <a:p>
            <a:pPr lvl="1"/>
            <a:r>
              <a:rPr lang="en-US" sz="2400" u="none" kern="0" dirty="0" smtClean="0"/>
              <a:t>Mission Manager</a:t>
            </a:r>
            <a:endParaRPr lang="en-US" sz="2400" u="none" kern="0" dirty="0"/>
          </a:p>
        </p:txBody>
      </p:sp>
    </p:spTree>
    <p:extLst>
      <p:ext uri="{BB962C8B-B14F-4D97-AF65-F5344CB8AC3E}">
        <p14:creationId xmlns:p14="http://schemas.microsoft.com/office/powerpoint/2010/main" val="36353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Flight Qualification Process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519A3CF-E8C2-4B06-A31A-669E052856D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382000" cy="5062084"/>
          </a:xfrm>
        </p:spPr>
      </p:pic>
    </p:spTree>
    <p:extLst>
      <p:ext uri="{BB962C8B-B14F-4D97-AF65-F5344CB8AC3E}">
        <p14:creationId xmlns:p14="http://schemas.microsoft.com/office/powerpoint/2010/main" val="110269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65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9144000" cy="6858001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" y="6019800"/>
            <a:ext cx="9143999" cy="874776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1" y="6172200"/>
            <a:ext cx="3733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591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876" y="152400"/>
            <a:ext cx="1066800" cy="109439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auto">
          <a:xfrm>
            <a:off x="130276" y="5114266"/>
            <a:ext cx="8915400" cy="646331"/>
          </a:xfrm>
          <a:prstGeom prst="rect">
            <a:avLst/>
          </a:prstGeom>
          <a:solidFill>
            <a:schemeClr val="accent4">
              <a:lumMod val="25000"/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276" y="511426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none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part of a movement. </a:t>
            </a:r>
            <a:endParaRPr lang="en-US" sz="3600" b="1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8" b="96447" l="9895" r="89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97" y="1186349"/>
            <a:ext cx="3771900" cy="3128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http://www.timburke.net/penny/wp-content/uploads/2014/09/Pennt201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776" y="3400641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76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21" y="-15766"/>
            <a:ext cx="9187447" cy="6873766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9225"/>
            <a:ext cx="461961" cy="47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1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62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none" dirty="0" smtClean="0">
                <a:solidFill>
                  <a:srgbClr val="FFFFFF"/>
                </a:solidFill>
              </a:rPr>
              <a:t>Space Missions</a:t>
            </a:r>
            <a:endParaRPr lang="en-US" sz="4400" b="1" u="none" dirty="0">
              <a:solidFill>
                <a:srgbClr val="FFFFFF"/>
              </a:solidFill>
            </a:endParaRPr>
          </a:p>
        </p:txBody>
      </p:sp>
      <p:sp>
        <p:nvSpPr>
          <p:cNvPr id="9" name="AutoShape 4" descr="data:image/jpeg;base64,/9j/4AAQSkZJRgABAQAAAQABAAD/2wCEAAkGBxQSEhUUEhQUFhUUFxYYGBgYGBwZFRcXFhkdFxcbGBcYHCsgGB0lHhoUITEhJSkrLy4uFx8zODMsNygtLisBCgoKDg0OGxAQGywkHyQtLCwsLC8sLCwsLCwsLCwsLCwsLCwsLCwsLCwsLCwsLCwsLCwsLCwsLCwsLCwsLCwsLP/AABEIALoBDgMBEQACEQEDEQH/xAAcAAEAAgIDAQAAAAAAAAAAAAAABQYBBAIDBwj/xABKEAACAQMCAwUEBwIJCgcAAAABAgMABBESIQUGMRMiQVFhBzJxgRQjQnORobFSwTM0NWJykpOzwhUkJUNUY3Sy0dIWRFOCg6Lw/8QAGwEBAAMBAQEBAAAAAAAAAAAAAAIDBAEFBgf/xAA3EQACAQMDAgUCAwgBBQEAAAAAAQIDBBESITEFQRMiMlFhccEUgaEGIzRCUpGx0RVTYnLh8DP/2gAMAwEAAhEDEQA/APDaAUAoBQCgFAKAUAoBQCgFAKAUAoBQCgFAKAUAoBQCgFAKAUAoBQCgFAKAUAoBQCgFAKAUAoBQCgFAKAUAoDIoBiu4BzihLEKoJY9ABkn4AVFvHJ3BO8M5LvZ86LeQY6lx2Y/++M1mqXtvT2cvuTjSkyVT2YXufrDbxeryj/CDVL6lRXCb+iJeDI2B7Mn8b2zz95kfjiq/+TX/AE5f2Jfh37o6JvZjdZxFJbTZ/YlGfmGxU49TpfzJr6ojKi13I/iXIV/AMtbuw/3eH/JcmroX1CbwpfYh4ciuzQMjFXVlYdVYEEfEHcVrXmWUyODrxXVg4MVwGKAUAoBQCgFAKAUAoBQCgFAKAUAoBQCgFAKAUAoBQGcUBt8L4bLcSCOFGkcgnSPIdSSdgKhUqxpLVJ4R1Rb2Rd4uTLWzAbic415yLeE6mZcdGOAVOfl61g/FV67028fzZd4cY7yZz/8AGkduAnD7WGEAnDyDtJck+eevzNaI9InVea88/C2IOvFcIj7/AI1fzxtLJLP2aMqMQdCKzDUqkLjcgGvQp9PtKeyRXKtJkbb8KeWKecaStuIzJqJ1fWuI107HPe9a1RhThtFFTbl3OXCeDm4E5Qqot4XnbPiiFQQMeJ1ePlU3OMOUcUWb0HKLmON5JrS37UBo1nk0SOvgwUIdIPgWxVcpJ9v0JrUjstzxC2uDbxtcCZc/VoS+QBqyq7hgV3yPCs87O3qLzRRJVpo3V54dsx31vDcD3WDpomHpkdMfCsMuiqK1UJOPxnYu8fPrR1Py7w+9/iUxt5jjEFwToJ8dMm5P59Kzyq3NvtWjle6CUJ+gqfHuBTWcnZzoUO+nyYA4yp8RWqlXp1Y5gyEoOPJGEVaRMUAoBQCgFAKAUAoBQCgFAKAUAoBQCgFAKAUBmgMgV1LILbyrya1wn0i4bsLRfekbYv02TPmD72428elYLi8VOXhw8032/wBlsKereWyJe95tWJPo3DE7CI4Bkx9fK2MavQnb1+FXW/SXOXi3Ty/bsjkq6W1PgwnJphikueIO0aoV1RR4kui0mQusZxFnGMsSfQV6ylGHlgih5luyW4JG/wBAinsBawOrSR3M8xUOrqQUIkkzpDK3RV6g4qMn5txg0IcSQ8Th+k/SmMMV12oDAGS3kAlxr3bCtjPj6VJ7STB08l8Pllt+IxpFI3aWylcISGeKVXCg4wTv0pUl5kzi2O/gHA7m2g4g1xBJEGsJlUuNOTqjyB61ytJS4OpYO7m607XiRla3nuLa4SP6P2ORqTQoVVbSwyuGBX13wKjGT04R3BNTWMdlJdyyXE0eiC3tI5W+tmhkmTW6jRpJ0IAARuM+tRznY7ggpBc3UkVm19BdQzHPagZmhii77ljInaREAHYk5zirNo7ojnJocx8toeIJb2KkpOkUkIduiyJr7zHoAAxyc4xUoVPJmSycez25OnhHNjxIbe4UXNtnBjffGkjHZtnwI+HwrzrnpUJfvKT0yLYV2tqh1cb5PR4TdcOczQj34z/DRbZOoDr4+HQVjp3koT8OssP37MtlTytS4KWRW4pONAKAUAoBQCgFAKAUAoBQCgFAKAUAoBQGaAyooC68n8rxdkb2+Om1T3V+1M3TAx4ZB6HfFefdXMnUVvQ3m/0LoQWNUjjx/j0l9KqkpFEGCxoTpiiBOkFyB+JxjbavUs7CFqtXMnyympVc9uxPW3K11w+dzLBHdwgNHOsDCRhG+DkLgOjDusGx4eRrTOqpLbkhFYNW0hXh952czdrZXsZUydRLBIe7If8AeRtgkdQQfOut5WVyGjUsbuK0+l2V2rTwsybwuo+thbKurnIAZSQds4OKSi3hnMnWebGiINlDFaBc4KgySnUMHXLJktkeGAKkqeeQ5pEff8xXUxzLczt8ZGA+SggD5VYoR4wR15I1nPvHO/2jk5+dcbingbm1acUmjQpFPKkbZyqSMqHPXKqQMmu4T3GWiRsOaZo0MbiKeJm1tHOgkUsFCZB2YEKqDIP2RUPDWcnVNne3H4FhuBb25gkuESNiJGkRY9WqXSX7yl8IMbjANcUGSyi68OsUeG1kEgWW6skt9Y96GGAO94+P2tAVAeuWqiWUzqwVaLmC1eVYBYwC0ZljGci5Ck6RIZ9WQ/QkdPCrVF4zk42iMSSawuZmt2JWCZoTIB9W2GICvju94Dp55xVNzQp3NPRUX0EJuL+Dd47wWG+he8sl0yJvcW48Cc5kj/m/lsfGvHjUqWtRUK/fh/ZmpxjNaolAIr0cFBiuAUAoBQCgFAKAUAoBQCgFAKAUAoBQGcUBauReWxdSl5TptoO/Mx2GBvoB8zj8PlWO8ufBjiO8pbJff8i2nT1Pfg2ebeYTeSDSNEEY0xR9AqgYyQPEj8BgVv6ZYq1h4j3nLllVeq6jxwkdXLvG/o7OsiCW3nGmeI/bUHYqfsuvUGt04auGUplp45bqLaOVbg6oVzZXYJRpYARqtpWXdZ48kgeI9KpgvNjBNy2Ktxnmi6u444rmTtFiJKkquvJGDlgMt49fnWiNNLci5EOKmcFV1W1B6eTsUm0ew8H4dwi3dHjaF3XB+tk19f5pOM7+VfG177qXiNOLwenopaeT0/gxeTOuRWTGNGgDBJ6HbdcYxXr21aU4ZlyZKkEuCg+2Pky3Fo93DGscsWktoGlXRmCnK9MjOc+lejRqy4ZVJHh1bylmKLk6b/AeJtazrMiqxXUGVujo6lHU48wcZ+dQnDKGSxcI4RYXfaLClxEEXtZJJZFKW8Snv9miDVM2BpAboDk1S3JLDLEkyVuOMAW6PYIH4dEvZXNo6gSZc4Mk2PeL9wrIPdIxtvXILL35OtlSi4mtpd9tYs5RT3e0GGKkDUj46gdMjyBqFxbK5punU/IRq+G9ju534LG8a39muIJdpE8YZfEHHRTkfP4ivGtqsoTdvV9S4fui+cVjVEpWK3lRigFAKAUAoBQCgFAKAUAoBQCgFAKA7rW3aRlRAWZyFUDqSdgK5KSisyGMnonN8q2dvHw2HHdCyXDD7chwceeMgH+rWLpVN3FWVzUW3EV8F1eSjBRj+ZDcBjs5VaG4ZoZWb6u4zmNdsaJY/BSc98bivoJuot1wZEjbh5PlSZ1u8wwwp2kk3vIUJwnZNjEhc4Cj49MVx189tzuCumQ405bTqLYztqIAzgHGcYGasjhrJBs4104YoBXEm+Ac4YGkYIilmY4VQMsx8gB1o1GPqRJaj6n5GsZYLGCO4OZUQBt848hnxwMD5V5VTTnyouy2dHP9kZuHXaLnJiYr66e8B+IqVPaSOM+XAa9XsUCuAUBs8Ov5IJUlhYpIhyrDf0II8QehHjUZRySTN6/kFzNm0t5EMiDtIo8upkzl+zVdxGToIU9D6CopaeSXJu23I18+nMPZaiAvbOsWonYYDHJ/CuSqx4QUMnfy3cfRbiaxuwDDMWhlUHIV+iuD6HbO3h5V5nVLfxIeNT9UN18l1Ce+llS5k4O1pcSQP9gnSf2kPut8xiq7esq1JTQmtLIs1cRMUAoBQCgFAKAUAoBQCgFAKAUBmgL37MbRY+3v5QCloh0g+MrdPy2+LCvM6jKVTRbQ5m9/oX0Ul53wiF+mStN2+7Sau1J06hqB1ZK7jGfPavooU4U6ahHbBkk8ybZ6aeYxcQS3zrBLBHHiS2eFGkS5chEw4XV2BJL6ic7aapcWpYTJ9ii8c5mkuYo4RGkEKEt2URYR6ztqCsx0+PdG3U9avjTSINkDV5V3FcOnZFCzZ0qx0jU2lSdK+Zx0HqaPC5Z1LJI2nLl1I6oIJFZ/d7RTEp+DSYB6jp51VKrCJZGhKaeOx7v7MuQ14fH2k2hrp+rDcRr+wh/U+PwrFUramdUMfBc7i4RBlmVVyF3IG5OAM+Z8qr2RbGEpSwjiZUbUoZSAMMMg41DofEEiuKSyQcZJLKPmnnPkuawn0HDxvkxMviucaSPBhtkVvjcRxucVCcs6VkrksLL7wIz8P3VbCpGT2I1aM6WNS5OuplXGwroNizvZIiWikeNiCCUYqcHqMrvioSinySTPRuELM1rBIsaycR7JhDMzfxezY7Szu3dV/wCFVCTnB8cVlnFKfwWxexTuJ8qzRRPL2kE8aY7RoJe1MZY9ZBgHGftdM+NXqqntgr4eUb3M0YveGxXn+utsQS+ZG2hm+RH9Y183SUra8lQfEvMvua35qafdcnnxr0ykxQCgFAKAUAoBQCgFAKAUAoBQHJaA9H43F9E4Va22RruGM8mM7jYr18sp4fZrB0xK4vqlVfyrSvuXVXopKL78klwayvoLSzHDw4a7l7SaeMa0XUwjijkIBwqqC7Age9ivanNSe5ljE1OI84W6TXP0WyiXWZo0lRmGtXJBMse6SAnvAbY2xjFdjDUdZRsVrKnkUBtcO4dLcPogjaR8E6V3OB12qEpJbs6lk9B9nEF/w2eR34fcyRyx6GCqA2QcrjUcY3IPyrNV0SWzLUsErzTdX9/DHG3C7iNopCyFSpXTuFBB8cafzrNOkn3N1pdeA22s5OHJ8nFLOR2bh9zIrKVCa1AXvZGMnbqennSFGC5Z26u1XWNODY5juuL3tusMvDGXSwYurKclfdwGbY/jUp0qb4ZVaXDoz1NGlyla8VsppJf8myydqpVlMiKDvkH3jvjI+dcjRpruW3N668EmsYOfMVvxi9ERm4cwkh1YdXQBg2NihbA6DcGlSlTfDFneO3Uts5Kzc8g8TcAfQnGD+2n/AHVbbqnS7kb27lcxWVuiv8d5duLMqLmPsy+dILKWIHjhScD19K2RqKe6PNccEVUjhmgRZuDQtccPmtbfBn+kLMYsgNNEI9ACg+8UbLafJqomsSyy2L2JGeyi4ZLI0hdBLYHELbyGSdezaN8bKFYF9/ALiouTa2Dians7cSNPZue7dQuB94g1A/HGfmB5V5XXKelRrx5i/wBGXW7zJxZQLmEozK3VSQfiKvTTSaIvZnVXTgoBQCgFAKAUAoBQCgFAKAUBs8OtTLLHGDgyOiA+A1sFz+dcqS0Rb9kdW7L57SMyXywR9I44oI18ieg/FlFU9BWi1dTvJsndPzaSa4ty9dw3sz8KkjCh9CpbzoHBQBWDxEjvZDZyK9KMk44ZQVXmy6uWdUvLeOKZRuwiEckinYFivdYbHBArRBLGxF5IGpnBQiS/KEpS+tWUkHt4hkeTOAfyJHzquqvISifWleYXCgGKA6zINQXxIJ+QwD+tdB2UAxXAYxQHzf7amP8AlaXPhHDj4af0616FuvIVzKLV5WhQ6T/Ijf5/bqWZFkYxsVYo2JFK4DjdcnSMjB64qut6ScSwrxxVtbuW2s7eC4tpo1JKGd9DloyWebJJDgDJHjVCjukyWTT4tcCLi1vcqAqzi2n2GFHbKFcDyGrV+Jqq8o+La1IP2Z2nPE0yue0ew7G/mAGAzaxtgd7fb8a83p9TXbxb5L60cTZWK2FJigFAKAUAoBQCgFAKAUAoBQE7yTbiS/tlPTtVP9XvD9KzXsmreb+GWUlmaLBxi+xxaSVnKBLjOvQJNPZ9Doz3t1G1bemwX4OnFexCu/3rNzhvKtrfSkRX7vIxLsTZSYGSSWZ9elBnO5NaXLT2IFe4/bCKdo1uBciPCiUZ0kDfC5J2BJ8cVog8rjBXIjq6RFASfLJxeWv/ABEH94tQqeglE+uK8suME0wDqeYAqCfeJA8sgZx+RphBENeXeL+3T9uKX9zf4TVbl+8SNEKeaDqE0Jhq0+IGT6AnA/f+FWJZM/Y7A1MBIzRg+b/bYP8AS0v3UP8Ay1vt/SVzKJWkrFcOnbbTFHV1OCjKw9CrBh+lcxk6i8cP+h3s8wji4jIZ2Mk2HhhhALFy0hGQqhsnfy23rPPKJlf50W0SZVsXldI0AZnbUpcEnETYGUG2+B6VKEXKEskfY3PbAmbqOTbDwpt8R1r5zpGfBafZs3XHqRQDXqGYxQCgFAKAUAoBQCgFAKAUAoCy+zv+UrX7z9xrJ1D+Gn9C2j619SSvY4jxOUTrK8X0iXWkIzKy6m2TJ659elenZ/wlPH9K/wAFNX/9WTvGOMWM8XZxS3ttaA4ESW0fZasZHaOJiZWxv3iflViUk8nGVHjnD/o87xd8hdONahWwyhhlVJA2Pga0xllFcjQrpEUBIcu/xu1/4iD+9WoT9JKJ9d15Zca17AJVK5IPUMPeUjoRRpnU8Mqt1xdnSS2mxHcxYZG+y2k6kdfQ4xj4iqKkzZCgm1PsQN9zEHu7K4I04cow8Q2h1dR54Y1R4ic0z0KVrJ0JwRNcO5lCRNMQXmuZD2ca7kqO5GB6EAt/7iauVXsYJ2zznsizcNt3UapmBkfGrHur5KvoPzq+PyY5tdiRrpA+cPbcP9LSfdQ/oa32/pK5lDrSQFcZ1A9K4dPW/oMMtpFA1sIIyqt2L30cLTNjIkkXRqbOxGo+WBWNt6skzz3nC3SKTsltHtWQNrDStKX1AaGBO2MA7jY59K0U3yRfYkfa2e/bekEefwr5vpfpn/5M3XHK+h5+a9MzGKAUAoBQCgFAKAUAoBQCgFATHKc5jvbZh1E0Y+TMFP5E1RdR1UJL4f8AgnDaa+pdpmFvx9WJwPpUZPwkwCfQd41d0yprsYfTH9iNZYqs2n5TZLGa3kns43N0kkeu4TdArRtkLkgkFPCtjl5iBX+erhHuVKSRy4ggRnjJZDIiBGwSBn3R4eNXUeCEivVaQFAb/AD/AJ1bf8RB/eLUJek7E+tLi9jj990X4sB+teW9i/DfBCcT4jZuMmYBvB42w4+Y6/A7VXKqkaIUauVhFG49JJMwxNGxj/g5SNLgHqjqPeBHkfXasc5JntW1Jw2lHnkjuMQmTsQCmVk1Pv3QMd7/AKVXE1U24tm1w4yRTdoJIQ3uq3UQx+SJ4sfE5FTjJp7FFWDnTxjYu3C+L2aYLzl3/blO/wAvBflWuNSPc8Wpb1P6dietuLwyYCSoxPkc1bqTMrg0eAe27+Vn+5h/Q1vtvSUzKFWogK4zqOyBwrKxGQrKSPMA5I+eMfOo8nVyWDnGATXZmilSZbxy8eD301EARyqfcZchd/AdetQgsLDJDm5f4namRZZYIeykZG1qGklZkjDDZtCsBt51DPklI6lnBse2GRfpKqDuiqMemmvnekfw+r3bNdw/MkeemvUM5igFAKAUAoBQCgFAKAUAoBQHNHI3GxG4+I6UaTWB3yehe0tdcsNyuNNzbxvtuNYGGGfgV/Cs/Q5aadSk+YSf6k7pZ85qczxJaT262yiPs4IZVlHvyPIutnyTjY5AA6aTXrwxPOSiXY7+YZHuLG3urgAXDzSRB9IUzwqgYOygAHS5I1eOa5BpSwjr4KrWkqFcBu8E/jNv9/D/AHi1CXpOxPruWJWHeUH4gH9a8wvTwQfFOFW52FmkrHw0KB82OAKrcUXQrzT2lg835i4BFFIO0ggVnziCAEuT1He2x5nHQb5rFNbnu2ty5Rwnt3bIa/slEECBFXVKQ6r3t99Qz44/dVefMbYS8zl7G7wHlyN5QgERZu9CXXMUy9dLD9obnarYLLM91cyjT8vHc9P4PYRJhXs44nHiqBkP9FgNvga2KKPn6lWTWVIsSrjpgD0qZnyfOvtw/lVvuYf8Vb7f0FUygVoICu4ydNrhrxCRTOjvFvqVGCuRjbDEHGDg9KhLPYFsg4Zw0273UUd3cCNgJIGdI2iBxpZjGCzxk7alIx6VRqlnBZgjeXY1uuJQCOFIY9Ybs0LFVWMas5YksdskmsnU6vg2k33f3LKCzVIfn2+E17K4JI1HH4nH5YrJaU/Doxj8E6rzNsrlaSsUAoBQCgFAKAUAoBQCgFAKIHIGiB6Dasbvgo6l7CU58SYn8fQDPTyQVgoPweo78VF+qLZ+ejhco0eHc3XMMaxDsZETOgTRJKY874QsMgenSvf0J5ZmbwZijvOLXG7dpIF95u7HGgOQO6MIufADes91d0LOnrmSpQlU4I7jPCpLWZoZca1xnScjDbgg4FXWtzG4pqpHhkakNDwzRrQys2+Dn/OIPvof7xajJeU7E+wK8svNW/dwuIwCx2GdlHq3oPLxrh1YK/c8EEMblDruZyE7Ruve64H2VAycD9TVUoGmNxJtZ4RA8W4Ckd7YwKO4GB+OlHLE+pK5zVMoLxVE3UbiToTkTFpy2jRyW75VopC8Ui+8qudaEH0bUMegq5UzG7qWU+z5RYeGSOV0yj6xdiR7r+TL8fLwNWrYyzxqyjfoRPnT24j/AEqfuIf8Vehbegqmef1fggdttEHdVLKgYgam91cnqfQVCpPTTcl27EoLLwXmf2XykZhuYZNsgEMufgw1fur5mP7S0oycZxawbnZSxlMrUb3PDbkHGiVQdj3kdG7pBHR0O9e9QrwuqeuHBklCUHuTfIqCGG7vWAGheyj8tb4LY+A0ivJ61U8SpTt4++X9DTb7Rczzu7m1uzdNRJ/GteMFT5OihwUAoBQCgFAKAUAoBQCgFAKAUBa/Z1xdYLoJKR2Fwpil1HC6W6MT4YPj5E1iv6MqlLMPVHdFtGSjLc4cb4SbW4eCQnuEd7HVD0YD4fvr1rW68e2VWHP3KJU/Dnpke3cu8Iito+ztx3Wwxk6mTIBByevw6Cvzjql5Vr1H4nK7Hs0acYxyjzr2pcAaKf6SuTHNgMSSSsgGME+RGCPgRX1n7O9QhUo+C+Uedf0Wpaii19SYextcLP18P30X/OKhL0nYn2DmvLLxQHAoMg43HT0zTk5wQ9/aar22f9hZs/1cD/mNVafOmaITxTlH6Ev2YznG+MZ9OtWmfB2YoAa4+AfOvty/lU/cRfq9ehbegrmefVfnBBFg5M4H9Kny4PYRDXKcHoNwox4nHTyzXk9YvVb0dK9T4NdnR1zPbYLyKQ6VZcge6dmAxn3TggYr81qUqylma5+57jWhHifOXEvpl6xiBZV0wxAb6gpIGPixY/hX6R0uh+Es05fVnhV5a6mEb3P8wtbaGwQjKAPLjxkbvHHpn9a86zzXqzupfzPb6Ium9K0HnRr1GZzFcAoBQCgFAKAUAoBQCgFAKAUAoDIrqB6O0h4pY9oBm7slCv5yw+DfEb/n5159Casq+l+ifHwy2UfFh8k17MubML9ElOTgmAk4B2z2eT+I+OKxdf6Op/v4L6/7NFpXz5Zdi1XkkbxMk4aRZf4XIYYONkjXrqHXbpjJNeHQ8SnUVSm8OPHz9T0Z01VR5LzXy3JYzaWy0bbxyY2YeR8mHiK+76b1KleUsraXdHhXFDRLfghCK9OSxszMpdkfQ/s69o0FzAkdzKsdxGAp1kKJABgOpOxz4jzrz6tJp7FyZdP8u23+0wf2qf8AWqdLJZOtuY7QbG6t8n/ep/3V1RZw30ZWwwwdtiN9j5EfKuPY6ad3x22ibRLcQI37LSKp/Ammlg6jzRZf7Xbf2yf91d0M5kiuP+0Gwtoi5njlbHdjiZXdj5AA7fE1KNJtjUfNvG+KyXdxJPL78rFiPBR4KPQDA+VehFKESmTTOfAuCy3cojhG/wBpj7iDzY+HwrNdXlO1g5T/ACLaVFzeD2DgdtDaKIkYrGoyWO3aS5OvtM+ONGF8jt0r4G+q1brzy5f6I96lRUI4ILnbjwtbfsIjia4Gph4xI2NQz13wQM7gV6fR+n/iani1F5Y7L5+TNe3WI6UV7kqxS3jbiE4AWPKwKftyYxq36geHxPpXr9Vr+LNWtHh8mC3hpi6j5KJxm/aeZ5WJJYk71op01CCUeCM5ank0KkRFAKAUAoBQCgFAKAUAoBQCgFAKAzmgJPl3jMlpcRzR+8h3G+GU7Mpx4EVVcUo1qbgyUJaXktnMXDI5UF/Y/wAC5zIg9+3l6nOBkLnofn0NRsLpp/hrjnGF/wByJVIN+eBauVeafpqCGVlW7AASRt1kQEE4Hg+Oo8a8XqfTJ20/Fj6PZG6zu09mWC7sO0j7KRO07Uk9k530j3pC/wBl+m4yOijxry6Nzoqa4bJd/sbKlOFRbnmvMHJ0kOp7fM0Q643lj/pqOo2PeXbavr7Hq9OslGpszx7izlTeUVbAr2spmLjkxoHkPwqWEAEHkK4vodLLy/zrc2dvNbxOwWUDSc57E57xTPTK5Hod6qnSTfB3LK225JO5JJJO5JO5JJ6mrVB9kR3ZjT8KYSOvYzRuKC34LVy/yRNOBJN9RBkDU4wzaiAAiHzJAycV4171qjS8kPNM10LRze56Fw2xjSHRbIAqHJQ7mQ9D2zeMm2dHTYD4fJXN1Oc9VZ/+j2qdFUljB0cw8cj4cgOrtJyoEaHYhSOsuPsjfGRnqKtsLGrey9orn5+hnuLuME0ef8v8Hk4hO807ERKdU8p29dK/ziMfAGvqb25hZUo0qS83Zf7PKhF1JapcGhzzzOLl+yhAW3iAWNMYxpPWstlbulHVP1PklUnnZFTzW7JWYrgFAKAUAoBQCgFAKAUAoBQCgFAKAUBkUBN8s8xS2UhZMOjAiSJj3JFPUHyPr1/OqLq1hXjpls1w/YlGTXHBZeKcBjljN5w7LwggvEP4aBve6Kdx06HbHjXbW+kpeBdLfjPZo7Omn54Evyzz9lOxu2ILLpW4AyQPASAdfHvDz+def1Hob1eLbcc4NNve48si8JoAjw2mMgsHRiygD3UR8Zwfe0nyx5187LXGbb5PUTUllkVxrla2njR5YmSaQ4DRkIxO5GtThM4HiM5NbbLqtejVcVLKSM1S0hV4Khe+z2QMBDNG2QCElDROfyKnw8a9y3/aCm45qLv2MNTp7XBFXPJV8n/l2YeaEN+hzXoU+r21TbVuUu0muxqf+Gbzp9Fn/szV/wDyNsv5iv8ADVPY3rTka+f/AFBX+myr+/8AdVFXrNpT2ciStKjJWw9n3jPcIMY7sQLsdRCjBYBcZPUZFefW6+l6I5NVPpzlu2XKw5YtrSIywxAyjHfk+tYbgHAGw8dl/Ovna3Vbi5raJPEfjY3U7WEGbciSS68ghGC60kOFUoQThvAEYI8NiDg1RBKMtt38cmvMYFX5i50hgJS1+um8ZTvErDbUFzh3wAC2MbfKvcsejVa711tl7HmXN7jaJWeBcvy3zNcXLlIQSZZnPeb0TzPQZGwr17m9p2sPAoLMjDGDm9Ujr5u5sQoLWzXs7dOmDu5/aY9SazWls4t1au7f6FlWaW0Sjk1uKDjQCgFAKAUAoBQCgFAKAUAoBQCgFAKAUAoBQEjwPjM1pKJYHKsNj4hh4qw8QfKq6tGNWOmZKMnEuST2XEhkslndndtW1tKQNzn7BP8A+zWanVubN4S1w/VFmIVPhnSkl/wl/tRqd/27d8+Rxp/Q1pnGwv444f6kU61F5b2LNbe0SGcabpHiJBUsgDxkHzVtx5gjOK8er+z1Si3Oi8/U2UuoRxui2WnGbeXU1vcQs2hUQM4BBBJJIO/l+FeDOxuIJKcHz2NcbiEjtj4YRE6EBhrUqQOobTrPXz1k/GoSliomotNfYt8WOeTlFaETP3Tp1DSdBOBoUbNnC76vCkqrlBbf/ZJOUccjhluUyCNCaACWCq2RtuVOG2zvXa0ZT3jHLyRc4JEVf8UtkVUuLm3ARGQaH1s2V0bqBt5433ArXRsq8szpxeX2ZU7mESI4t7S4FXRbwtJ6vhI/jgbnffwr0LX9mq0566ssGKpfexT73jF9xJ+z78g/9KJcRj+lj9WPlXuws7OxjmWE/wDJldSrWeEScfL9rYL2nEXWSQYIt42/DtCOu/h0+NZat9XufLb7R9/9Eo0VS9ZXeauc5bzCj6uJfdjXZdPhkDxqdtZqj5pbv3OTqZ2RVTWsqMUAoBQCgFAKAUAoBQCgFAKAUAoBQCgFAKAUAoDNAAaAsnAudbq2GjX2sWd4pQHU7Y2LAlfkay1bOnN6sYfuiyNWS2JuO/4Vde/HJZyHq0Z1Q5/onOPkKjGd3Q9L1L55Ovw59jm/I4l3tru1mB6Bm7N/wOatj1Zxf72DRz8Ov5WcDybxKP3I5P8A45dvlhhU1fWMs61j6o66VTszgeCcV/Yu/wC0J/V667jp+Mbf2OeHXxgweTOIye/DIfvHUj82p/yFjB5XPwjnhVe5sx+z+Zd557aAeOX1N/VX/rUZdYpr0Rb/ACH4fPLO8cO4XbDVLLJdEeCns4s9MbHVWadxeVliPlRNU6cdyN4x7QpNPZWaJbxfzFAJx64qNOwjnVVep/IlWfCKXc3LSMWdixPUmt8YqKwkVNt8nVmunDFAKAUAoBQCgFAKAUAoBQCgFAKAUAoBQCgFAKAUAoBQGaAV3IOStg5HUU27jdEhb8fuYxhJ5FHo1UyoU5cxJeJL3N9OdLwAfXNt5kk/Peq/wdD+k7rfudN1zXdSYzM23kTv8R41KNrRjxFHNcvcjZb+Rs6nY56jOx+VXKKXAy/c1qkRFGDFcAoBQCgFAKAUAoBQCgFAKAUAoBQCgFAKAUAoBQCgFAKAUAoBQCgFAKAUAoBQCgFAKAUAoBQCgFAKAUAoBQCgFAKAUAoBQCgFAKAUAoBQCgFAKAUAoBQCgFAKAUAoBQCgFAKAUAoBQCgFAKAUAoB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AutoShape 6" descr="http://uchaguzi.co.ke/wp-content/uploads/2014/12/CI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0" t="24955" r="22820" b="3644"/>
          <a:stretch/>
        </p:blipFill>
        <p:spPr>
          <a:xfrm>
            <a:off x="3420139" y="4039506"/>
            <a:ext cx="1768765" cy="194756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67660"/>
            <a:ext cx="1734541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191" y="1337179"/>
            <a:ext cx="3581400" cy="185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603" y="1328159"/>
            <a:ext cx="2702535" cy="202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25640"/>
            <a:ext cx="1981200" cy="206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34" y="3989971"/>
            <a:ext cx="894380" cy="200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3282385"/>
            <a:ext cx="1971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 smtClean="0">
                <a:solidFill>
                  <a:srgbClr val="FFFFFF"/>
                </a:solidFill>
              </a:rPr>
              <a:t>Canadarm</a:t>
            </a:r>
            <a:endParaRPr lang="en-US" u="none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52192" y="3279717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 smtClean="0">
                <a:solidFill>
                  <a:srgbClr val="FFFFFF"/>
                </a:solidFill>
              </a:rPr>
              <a:t>Canadarm</a:t>
            </a:r>
            <a:r>
              <a:rPr lang="en-US" u="none" dirty="0" smtClean="0">
                <a:solidFill>
                  <a:srgbClr val="FFFFFF"/>
                </a:solidFill>
              </a:rPr>
              <a:t> II, Dexter</a:t>
            </a:r>
            <a:endParaRPr lang="en-US" u="none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1057" y="3255576"/>
            <a:ext cx="334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rgbClr val="FFFFFF"/>
                </a:solidFill>
              </a:rPr>
              <a:t>DARPA Orbital Express</a:t>
            </a:r>
            <a:endParaRPr lang="en-US" u="none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732" y="6019858"/>
            <a:ext cx="199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rgbClr val="FFFFFF"/>
                </a:solidFill>
              </a:rPr>
              <a:t>CanX1</a:t>
            </a:r>
            <a:endParaRPr lang="en-US" u="none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8290" y="6062369"/>
            <a:ext cx="199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rgbClr val="FFFFFF"/>
                </a:solidFill>
              </a:rPr>
              <a:t>CanX2</a:t>
            </a:r>
            <a:endParaRPr lang="en-US" u="none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05000" y="6062367"/>
            <a:ext cx="199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>
                <a:solidFill>
                  <a:srgbClr val="FFFFFF"/>
                </a:solidFill>
              </a:rPr>
              <a:t>AOSAT I</a:t>
            </a:r>
            <a:endParaRPr lang="en-US" u="none" dirty="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529" y="4055773"/>
            <a:ext cx="1828799" cy="191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369529" y="6077583"/>
            <a:ext cx="182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 smtClean="0">
                <a:solidFill>
                  <a:srgbClr val="FFFFFF"/>
                </a:solidFill>
              </a:rPr>
              <a:t>SWIMSat</a:t>
            </a:r>
            <a:endParaRPr lang="en-US" u="none" dirty="0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9" r="25000"/>
          <a:stretch/>
        </p:blipFill>
        <p:spPr bwMode="auto">
          <a:xfrm>
            <a:off x="7282551" y="3976639"/>
            <a:ext cx="1768131" cy="201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264499" y="5992257"/>
            <a:ext cx="1828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 smtClean="0">
                <a:solidFill>
                  <a:srgbClr val="FFFFFF"/>
                </a:solidFill>
              </a:rPr>
              <a:t>SunCube</a:t>
            </a:r>
            <a:r>
              <a:rPr lang="en-US" u="none" dirty="0" smtClean="0">
                <a:solidFill>
                  <a:srgbClr val="FFFFFF"/>
                </a:solidFill>
              </a:rPr>
              <a:t> </a:t>
            </a:r>
            <a:r>
              <a:rPr lang="en-US" u="none" dirty="0" err="1" smtClean="0">
                <a:solidFill>
                  <a:srgbClr val="FFFFFF"/>
                </a:solidFill>
              </a:rPr>
              <a:t>FemtoSats</a:t>
            </a:r>
            <a:endParaRPr lang="en-US" u="non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68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80511</TotalTime>
  <Words>805</Words>
  <Application>Microsoft Office PowerPoint</Application>
  <PresentationFormat>On-screen Show (4:3)</PresentationFormat>
  <Paragraphs>176</Paragraphs>
  <Slides>35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Garamond</vt:lpstr>
      <vt:lpstr>Wingdings</vt:lpstr>
      <vt:lpstr>Stream</vt:lpstr>
      <vt:lpstr>1_Stream</vt:lpstr>
      <vt:lpstr>3_Stream</vt:lpstr>
      <vt:lpstr>5_Stream</vt:lpstr>
      <vt:lpstr>6_Stream</vt:lpstr>
      <vt:lpstr>7_Stream</vt:lpstr>
      <vt:lpstr>9_Stream</vt:lpstr>
      <vt:lpstr>10_Stream</vt:lpstr>
      <vt:lpstr>Bitmap Image</vt:lpstr>
      <vt:lpstr>PowerPoint Presentation</vt:lpstr>
      <vt:lpstr>PowerPoint Presentation</vt:lpstr>
      <vt:lpstr>Motivation</vt:lpstr>
      <vt:lpstr>Motivation</vt:lpstr>
      <vt:lpstr>Motivation</vt:lpstr>
      <vt:lpstr>PowerPoint Presentation</vt:lpstr>
      <vt:lpstr>SunCube FemtoSat</vt:lpstr>
      <vt:lpstr>SunCube FemtoSat</vt:lpstr>
      <vt:lpstr>SunCube FemtoSat</vt:lpstr>
      <vt:lpstr>FemtoSat Standard</vt:lpstr>
      <vt:lpstr>FemtoSat – 1F Reference Design</vt:lpstr>
      <vt:lpstr>PowerPoint Presentation</vt:lpstr>
      <vt:lpstr>FemtoSat – 3F Reference Design</vt:lpstr>
      <vt:lpstr>Deployment</vt:lpstr>
      <vt:lpstr>Packaging for Space</vt:lpstr>
      <vt:lpstr>Packaging for Space</vt:lpstr>
      <vt:lpstr>Requirement Specifications</vt:lpstr>
      <vt:lpstr>Launch Costs</vt:lpstr>
      <vt:lpstr>Launch Costs</vt:lpstr>
      <vt:lpstr>Interplanetary Travel</vt:lpstr>
      <vt:lpstr>Going Interplanetary: Sherpa Option</vt:lpstr>
      <vt:lpstr>Spacecraft Selfies</vt:lpstr>
      <vt:lpstr>Looking for Rare Phenomena</vt:lpstr>
      <vt:lpstr>Troubleshooting</vt:lpstr>
      <vt:lpstr>Asteroid and Comet Missions</vt:lpstr>
      <vt:lpstr>PowerPoint Presentation</vt:lpstr>
      <vt:lpstr>Having Many Eyes All at Once</vt:lpstr>
      <vt:lpstr>Communications</vt:lpstr>
      <vt:lpstr>Mass Budget</vt:lpstr>
      <vt:lpstr>Interplanetary Exploration</vt:lpstr>
      <vt:lpstr>Waiver Request</vt:lpstr>
      <vt:lpstr>Flight Qualification Process</vt:lpstr>
      <vt:lpstr>PowerPoint Presentation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</cp:lastModifiedBy>
  <cp:revision>618</cp:revision>
  <dcterms:created xsi:type="dcterms:W3CDTF">2008-05-21T01:02:12Z</dcterms:created>
  <dcterms:modified xsi:type="dcterms:W3CDTF">2017-04-24T23:56:56Z</dcterms:modified>
</cp:coreProperties>
</file>