
<file path=[Content_Types].xml><?xml version="1.0" encoding="utf-8"?>
<Types xmlns="http://schemas.openxmlformats.org/package/2006/content-types">
  <Default Extension="xml" ContentType="application/xml"/>
  <Default Extension="jpeg" ContentType="image/jpeg"/>
  <Default Extension="png" ContentType="image/png"/>
  <Default Extension="wdp" ContentType="image/vnd.ms-photo"/>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47" r:id="rId1"/>
  </p:sldMasterIdLst>
  <p:sldIdLst>
    <p:sldId id="256" r:id="rId2"/>
    <p:sldId id="260" r:id="rId3"/>
    <p:sldId id="263" r:id="rId4"/>
    <p:sldId id="269" r:id="rId5"/>
    <p:sldId id="258" r:id="rId6"/>
    <p:sldId id="264" r:id="rId7"/>
    <p:sldId id="265" r:id="rId8"/>
    <p:sldId id="267" r:id="rId9"/>
    <p:sldId id="257" r:id="rId10"/>
    <p:sldId id="268" r:id="rId11"/>
    <p:sldId id="273" r:id="rId12"/>
    <p:sldId id="266" r:id="rId13"/>
    <p:sldId id="271" r:id="rId14"/>
    <p:sldId id="270"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46"/>
    <p:restoredTop sz="94631"/>
  </p:normalViewPr>
  <p:slideViewPr>
    <p:cSldViewPr snapToGrid="0" snapToObjects="1">
      <p:cViewPr>
        <p:scale>
          <a:sx n="92" d="100"/>
          <a:sy n="92" d="100"/>
        </p:scale>
        <p:origin x="848" y="5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39FE721E-0DE5-DB4E-B006-31D76B77B549}" type="datetimeFigureOut">
              <a:rPr lang="en-US" smtClean="0"/>
              <a:t>4/18/17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FE721E-0DE5-DB4E-B006-31D76B77B549}" type="datetimeFigureOut">
              <a:rPr lang="en-US" smtClean="0"/>
              <a:t>4/18/17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9FE721E-0DE5-DB4E-B006-31D76B77B549}" type="datetimeFigureOut">
              <a:rPr lang="en-US" smtClean="0"/>
              <a:t>4/18/17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9FE721E-0DE5-DB4E-B006-31D76B77B549}" type="datetimeFigureOut">
              <a:rPr lang="en-US" smtClean="0"/>
              <a:t>4/18/17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9FE721E-0DE5-DB4E-B006-31D76B77B549}" type="datetimeFigureOut">
              <a:rPr lang="en-US" smtClean="0"/>
              <a:t>4/18/17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9FE721E-0DE5-DB4E-B006-31D76B77B549}" type="datetimeFigureOut">
              <a:rPr lang="en-US" smtClean="0"/>
              <a:t>4/18/17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FE721E-0DE5-DB4E-B006-31D76B77B549}" type="datetimeFigureOut">
              <a:rPr lang="en-US" smtClean="0"/>
              <a:t>4/18/17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FE721E-0DE5-DB4E-B006-31D76B77B549}" type="datetimeFigureOut">
              <a:rPr lang="en-US" smtClean="0"/>
              <a:t>4/18/17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FE721E-0DE5-DB4E-B006-31D76B77B549}" type="datetimeFigureOut">
              <a:rPr lang="en-US" smtClean="0"/>
              <a:t>4/18/17</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FE721E-0DE5-DB4E-B006-31D76B77B549}" type="datetimeFigureOut">
              <a:rPr lang="en-US" smtClean="0"/>
              <a:t>4/18/17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FE721E-0DE5-DB4E-B006-31D76B77B549}" type="datetimeFigureOut">
              <a:rPr lang="en-US" smtClean="0"/>
              <a:t>4/18/17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FE721E-0DE5-DB4E-B006-31D76B77B549}" type="datetimeFigureOut">
              <a:rPr lang="en-US" smtClean="0"/>
              <a:t>4/18/17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3B745-960C-014A-86AF-322FA2C6DD4B}"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FE721E-0DE5-DB4E-B006-31D76B77B549}" type="datetimeFigureOut">
              <a:rPr lang="en-US" smtClean="0"/>
              <a:t>4/18/17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9FE721E-0DE5-DB4E-B006-31D76B77B549}" type="datetimeFigureOut">
              <a:rPr lang="en-US" smtClean="0"/>
              <a:t>4/18/17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9FE721E-0DE5-DB4E-B006-31D76B77B549}" type="datetimeFigureOut">
              <a:rPr lang="en-US" smtClean="0"/>
              <a:t>4/18/17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FE721E-0DE5-DB4E-B006-31D76B77B549}" type="datetimeFigureOut">
              <a:rPr lang="en-US" smtClean="0"/>
              <a:t>4/18/17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FE721E-0DE5-DB4E-B006-31D76B77B549}" type="datetimeFigureOut">
              <a:rPr lang="en-US" smtClean="0"/>
              <a:t>4/18/17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3B745-960C-014A-86AF-322FA2C6DD4B}"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9FE721E-0DE5-DB4E-B006-31D76B77B549}" type="datetimeFigureOut">
              <a:rPr lang="en-US" smtClean="0"/>
              <a:t>4/18/17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AAA3B745-960C-014A-86AF-322FA2C6DD4B}" type="slidenum">
              <a:rPr lang="en-US" smtClean="0"/>
              <a:t>‹#›</a:t>
            </a:fld>
            <a:endParaRPr lang="en-US"/>
          </a:p>
        </p:txBody>
      </p:sp>
    </p:spTree>
    <p:extLst>
      <p:ext uri="{BB962C8B-B14F-4D97-AF65-F5344CB8AC3E}">
        <p14:creationId xmlns:p14="http://schemas.microsoft.com/office/powerpoint/2010/main" val="1239584086"/>
      </p:ext>
    </p:extLst>
  </p:cSld>
  <p:clrMap bg1="dk1" tx1="lt1" bg2="dk2" tx2="lt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 id="2147483961" r:id="rId14"/>
    <p:sldLayoutId id="2147483962" r:id="rId15"/>
    <p:sldLayoutId id="2147483963" r:id="rId16"/>
    <p:sldLayoutId id="2147483964"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 Id="rId3" Type="http://schemas.openxmlformats.org/officeDocument/2006/relationships/image" Target="../media/image7.tiff"/></Relationships>
</file>

<file path=ppt/slides/_rels/slide6.xml.rels><?xml version="1.0" encoding="UTF-8" standalone="yes"?>
<Relationships xmlns="http://schemas.openxmlformats.org/package/2006/relationships"><Relationship Id="rId3" Type="http://schemas.openxmlformats.org/officeDocument/2006/relationships/image" Target="../media/image9.tiff"/><Relationship Id="rId4" Type="http://schemas.openxmlformats.org/officeDocument/2006/relationships/image" Target="../media/image10.tiff"/><Relationship Id="rId1" Type="http://schemas.openxmlformats.org/officeDocument/2006/relationships/slideLayout" Target="../slideLayouts/slideLayout2.xml"/><Relationship Id="rId2" Type="http://schemas.openxmlformats.org/officeDocument/2006/relationships/image" Target="../media/image8.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f"/><Relationship Id="rId3" Type="http://schemas.openxmlformats.org/officeDocument/2006/relationships/image" Target="../media/image17.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33749" y="-77822"/>
            <a:ext cx="6174083" cy="8326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374032" y="603422"/>
            <a:ext cx="5487593" cy="1007304"/>
          </a:xfrm>
        </p:spPr>
        <p:txBody>
          <a:bodyPr>
            <a:normAutofit/>
          </a:bodyPr>
          <a:lstStyle/>
          <a:p>
            <a:pPr algn="ctr"/>
            <a:r>
              <a:rPr lang="en-US" dirty="0" smtClean="0"/>
              <a:t>Spacecraft Penetrator for Increasing Knowledge of NEOs</a:t>
            </a:r>
            <a:endParaRPr lang="en-US" dirty="0"/>
          </a:p>
        </p:txBody>
      </p:sp>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l="-6844"/>
          <a:stretch/>
        </p:blipFill>
        <p:spPr>
          <a:xfrm rot="19916692">
            <a:off x="1025712" y="-263455"/>
            <a:ext cx="3479240" cy="6889761"/>
          </a:xfrm>
          <a:prstGeom prst="rect">
            <a:avLst/>
          </a:prstGeom>
        </p:spPr>
      </p:pic>
      <p:pic>
        <p:nvPicPr>
          <p:cNvPr id="5" name="Picture 4"/>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729073" y="6034775"/>
            <a:ext cx="4936033" cy="674279"/>
          </a:xfrm>
          <a:prstGeom prst="rect">
            <a:avLst/>
          </a:prstGeom>
          <a:ln>
            <a:solidFill>
              <a:srgbClr val="FF0000"/>
            </a:solidFill>
          </a:ln>
        </p:spPr>
      </p:pic>
      <p:sp>
        <p:nvSpPr>
          <p:cNvPr id="7" name="TextBox 6"/>
          <p:cNvSpPr txBox="1"/>
          <p:nvPr/>
        </p:nvSpPr>
        <p:spPr>
          <a:xfrm>
            <a:off x="6945549" y="8249055"/>
            <a:ext cx="184731" cy="369332"/>
          </a:xfrm>
          <a:prstGeom prst="rect">
            <a:avLst/>
          </a:prstGeom>
          <a:noFill/>
        </p:spPr>
        <p:txBody>
          <a:bodyPr wrap="none" rtlCol="0">
            <a:spAutoFit/>
          </a:bodyPr>
          <a:lstStyle/>
          <a:p>
            <a:endParaRPr lang="en-US" dirty="0"/>
          </a:p>
        </p:txBody>
      </p:sp>
      <p:sp>
        <p:nvSpPr>
          <p:cNvPr id="14" name="Subtitle 2"/>
          <p:cNvSpPr txBox="1">
            <a:spLocks/>
          </p:cNvSpPr>
          <p:nvPr/>
        </p:nvSpPr>
        <p:spPr>
          <a:xfrm>
            <a:off x="6177065" y="4534867"/>
            <a:ext cx="6014935" cy="1141104"/>
          </a:xfrm>
          <a:prstGeom prst="rect">
            <a:avLst/>
          </a:prstGeom>
        </p:spPr>
        <p:txBody>
          <a:bodyPr vert="horz" lIns="91440" tIns="45720" rIns="91440" bIns="45720" rtlCol="0" anchor="b">
            <a:normAutofit fontScale="92500" lnSpcReduction="10000"/>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800" dirty="0" smtClean="0">
                <a:latin typeface="+mn-lt"/>
              </a:rPr>
              <a:t>Erik Asphaug, Jekan Thangavelautham, Stephen Schwartz (ASU) Roberto </a:t>
            </a:r>
            <a:r>
              <a:rPr lang="en-US" sz="1800" dirty="0" err="1" smtClean="0">
                <a:latin typeface="+mn-lt"/>
              </a:rPr>
              <a:t>Furfaro</a:t>
            </a:r>
            <a:r>
              <a:rPr lang="en-US" sz="1800" dirty="0" smtClean="0">
                <a:latin typeface="+mn-lt"/>
              </a:rPr>
              <a:t>, Tim Swindle (UA) </a:t>
            </a:r>
            <a:br>
              <a:rPr lang="en-US" sz="1800" dirty="0" smtClean="0">
                <a:latin typeface="+mn-lt"/>
              </a:rPr>
            </a:br>
            <a:r>
              <a:rPr lang="en-US" sz="1800" dirty="0" smtClean="0">
                <a:latin typeface="+mn-lt"/>
              </a:rPr>
              <a:t>Paul Sava (CSM)</a:t>
            </a:r>
            <a:br>
              <a:rPr lang="en-US" sz="1800" dirty="0" smtClean="0">
                <a:latin typeface="+mn-lt"/>
              </a:rPr>
            </a:br>
            <a:r>
              <a:rPr lang="en-US" sz="1800" dirty="0" smtClean="0">
                <a:latin typeface="+mn-lt"/>
              </a:rPr>
              <a:t>Dan </a:t>
            </a:r>
            <a:r>
              <a:rPr lang="en-US" sz="1800" dirty="0">
                <a:latin typeface="+mn-lt"/>
              </a:rPr>
              <a:t>Scheeres (CU</a:t>
            </a:r>
            <a:r>
              <a:rPr lang="en-US" sz="1800" dirty="0" smtClean="0">
                <a:latin typeface="+mn-lt"/>
              </a:rPr>
              <a:t>)</a:t>
            </a:r>
            <a:br>
              <a:rPr lang="en-US" sz="1800" dirty="0" smtClean="0">
                <a:latin typeface="+mn-lt"/>
              </a:rPr>
            </a:br>
            <a:r>
              <a:rPr lang="en-US" sz="1800" dirty="0" smtClean="0">
                <a:latin typeface="+mn-lt"/>
              </a:rPr>
              <a:t>Mathieu </a:t>
            </a:r>
            <a:r>
              <a:rPr lang="en-US" sz="1800" dirty="0" err="1" smtClean="0">
                <a:latin typeface="+mn-lt"/>
              </a:rPr>
              <a:t>Choukroun</a:t>
            </a:r>
            <a:r>
              <a:rPr lang="en-US" sz="1800" dirty="0">
                <a:latin typeface="+mn-lt"/>
              </a:rPr>
              <a:t>, </a:t>
            </a:r>
            <a:r>
              <a:rPr lang="en-US" sz="1800" dirty="0" smtClean="0">
                <a:latin typeface="+mn-lt"/>
              </a:rPr>
              <a:t>John Baker </a:t>
            </a:r>
            <a:r>
              <a:rPr lang="en-US" sz="1800" dirty="0">
                <a:latin typeface="+mn-lt"/>
              </a:rPr>
              <a:t>(JPL)</a:t>
            </a:r>
          </a:p>
        </p:txBody>
      </p:sp>
      <p:pic>
        <p:nvPicPr>
          <p:cNvPr id="16" name="Picture 15"/>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7488315" y="2483089"/>
            <a:ext cx="3259025" cy="1396671"/>
          </a:xfrm>
          <a:prstGeom prst="rect">
            <a:avLst/>
          </a:prstGeom>
          <a:ln>
            <a:solidFill>
              <a:srgbClr val="FFC000"/>
            </a:solidFill>
          </a:ln>
        </p:spPr>
      </p:pic>
    </p:spTree>
    <p:extLst>
      <p:ext uri="{BB962C8B-B14F-4D97-AF65-F5344CB8AC3E}">
        <p14:creationId xmlns:p14="http://schemas.microsoft.com/office/powerpoint/2010/main" val="15480132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SPIKE?	</a:t>
            </a:r>
            <a:endParaRPr lang="en-US" dirty="0"/>
          </a:p>
        </p:txBody>
      </p:sp>
      <p:sp>
        <p:nvSpPr>
          <p:cNvPr id="3" name="Content Placeholder 2"/>
          <p:cNvSpPr>
            <a:spLocks noGrp="1"/>
          </p:cNvSpPr>
          <p:nvPr>
            <p:ph idx="1"/>
          </p:nvPr>
        </p:nvSpPr>
        <p:spPr>
          <a:xfrm>
            <a:off x="171736" y="1492625"/>
            <a:ext cx="6775474" cy="5365375"/>
          </a:xfrm>
        </p:spPr>
        <p:txBody>
          <a:bodyPr>
            <a:normAutofit/>
          </a:bodyPr>
          <a:lstStyle/>
          <a:p>
            <a:r>
              <a:rPr lang="en-US" dirty="0" smtClean="0"/>
              <a:t>We require a comprehensive understanding of a wide variety of common NEOs</a:t>
            </a:r>
          </a:p>
          <a:p>
            <a:pPr lvl="1"/>
            <a:r>
              <a:rPr lang="en-US" dirty="0" smtClean="0"/>
              <a:t>A scientifically significant sampling will require </a:t>
            </a:r>
            <a:r>
              <a:rPr lang="en-US" i="1" dirty="0" smtClean="0"/>
              <a:t>tens of rendezvous missions </a:t>
            </a:r>
          </a:p>
          <a:p>
            <a:pPr lvl="1"/>
            <a:r>
              <a:rPr lang="en-US" dirty="0" smtClean="0"/>
              <a:t>Each investigation must acquire </a:t>
            </a:r>
            <a:r>
              <a:rPr lang="en-US" u="sng" dirty="0" smtClean="0"/>
              <a:t>subsurface </a:t>
            </a:r>
            <a:r>
              <a:rPr lang="en-US" u="sng" dirty="0"/>
              <a:t>geophysical and compositional </a:t>
            </a:r>
            <a:r>
              <a:rPr lang="en-US" u="sng" dirty="0" smtClean="0"/>
              <a:t>data</a:t>
            </a:r>
          </a:p>
          <a:p>
            <a:pPr lvl="2"/>
            <a:r>
              <a:rPr lang="en-US" dirty="0" smtClean="0"/>
              <a:t>beyond remote sensing</a:t>
            </a:r>
          </a:p>
          <a:p>
            <a:pPr lvl="1"/>
            <a:r>
              <a:rPr lang="en-US" dirty="0"/>
              <a:t>B</a:t>
            </a:r>
            <a:r>
              <a:rPr lang="en-US" dirty="0" smtClean="0"/>
              <a:t>est achieved by</a:t>
            </a:r>
            <a:r>
              <a:rPr lang="en-US" dirty="0"/>
              <a:t> </a:t>
            </a:r>
            <a:r>
              <a:rPr lang="en-US" i="1" dirty="0"/>
              <a:t>m</a:t>
            </a:r>
            <a:r>
              <a:rPr lang="en-US" i="1" dirty="0" smtClean="0"/>
              <a:t>ultiple identical </a:t>
            </a:r>
            <a:r>
              <a:rPr lang="en-US" i="1" dirty="0" err="1" smtClean="0"/>
              <a:t>smallsats</a:t>
            </a:r>
            <a:r>
              <a:rPr lang="en-US" i="1" dirty="0" smtClean="0"/>
              <a:t> </a:t>
            </a:r>
            <a:r>
              <a:rPr lang="en-US" dirty="0" smtClean="0"/>
              <a:t>built and launched at </a:t>
            </a:r>
            <a:r>
              <a:rPr lang="en-US" u="sng" dirty="0" smtClean="0"/>
              <a:t>low cost </a:t>
            </a:r>
            <a:r>
              <a:rPr lang="en-US" dirty="0" smtClean="0"/>
              <a:t>(&lt;$100</a:t>
            </a:r>
            <a:r>
              <a:rPr lang="en-US" sz="1800" dirty="0" smtClean="0"/>
              <a:t>M</a:t>
            </a:r>
            <a:r>
              <a:rPr lang="en-US" dirty="0"/>
              <a:t> </a:t>
            </a:r>
            <a:r>
              <a:rPr lang="en-US" dirty="0" smtClean="0"/>
              <a:t>per sat)</a:t>
            </a:r>
            <a:endParaRPr lang="en-US" dirty="0"/>
          </a:p>
          <a:p>
            <a:pPr lvl="2"/>
            <a:r>
              <a:rPr lang="en-US" dirty="0" smtClean="0"/>
              <a:t>Each capable of in situ, comprehensive subsurface exploration e.g. GCMS, seismology, force sensing</a:t>
            </a:r>
          </a:p>
          <a:p>
            <a:pPr lvl="2"/>
            <a:r>
              <a:rPr lang="en-US" dirty="0" smtClean="0"/>
              <a:t>Each spacecraft equipped with a capable, flexible, efficient and robust propulsion system </a:t>
            </a:r>
          </a:p>
        </p:txBody>
      </p:sp>
      <p:pic>
        <p:nvPicPr>
          <p:cNvPr id="6" name="Picture 5"/>
          <p:cNvPicPr>
            <a:picLocks noChangeAspect="1"/>
          </p:cNvPicPr>
          <p:nvPr/>
        </p:nvPicPr>
        <p:blipFill>
          <a:blip r:embed="rId2"/>
          <a:stretch>
            <a:fillRect/>
          </a:stretch>
        </p:blipFill>
        <p:spPr>
          <a:xfrm rot="16200000">
            <a:off x="7405079" y="231854"/>
            <a:ext cx="7321708" cy="6858000"/>
          </a:xfrm>
          <a:prstGeom prst="rect">
            <a:avLst/>
          </a:prstGeom>
        </p:spPr>
      </p:pic>
    </p:spTree>
    <p:extLst>
      <p:ext uri="{BB962C8B-B14F-4D97-AF65-F5344CB8AC3E}">
        <p14:creationId xmlns:p14="http://schemas.microsoft.com/office/powerpoint/2010/main" val="6548187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SPIKE?	</a:t>
            </a:r>
            <a:endParaRPr lang="en-US" dirty="0"/>
          </a:p>
        </p:txBody>
      </p:sp>
      <p:sp>
        <p:nvSpPr>
          <p:cNvPr id="3" name="Content Placeholder 2"/>
          <p:cNvSpPr>
            <a:spLocks noGrp="1"/>
          </p:cNvSpPr>
          <p:nvPr>
            <p:ph idx="1"/>
          </p:nvPr>
        </p:nvSpPr>
        <p:spPr>
          <a:xfrm>
            <a:off x="171736" y="1492625"/>
            <a:ext cx="7465197" cy="3278158"/>
          </a:xfrm>
        </p:spPr>
        <p:txBody>
          <a:bodyPr>
            <a:normAutofit fontScale="92500"/>
          </a:bodyPr>
          <a:lstStyle/>
          <a:p>
            <a:r>
              <a:rPr lang="en-US" dirty="0" smtClean="0"/>
              <a:t>Reduce cost further using spare launch capacity</a:t>
            </a:r>
          </a:p>
          <a:p>
            <a:pPr lvl="1"/>
            <a:r>
              <a:rPr lang="en-US" dirty="0" smtClean="0">
                <a:sym typeface="Wingdings"/>
              </a:rPr>
              <a:t>While reaching </a:t>
            </a:r>
            <a:r>
              <a:rPr lang="en-US" dirty="0" smtClean="0"/>
              <a:t>diverse </a:t>
            </a:r>
            <a:r>
              <a:rPr lang="en-US" dirty="0"/>
              <a:t>NEOs in diverse </a:t>
            </a:r>
            <a:r>
              <a:rPr lang="en-US" dirty="0" smtClean="0"/>
              <a:t>orbits</a:t>
            </a:r>
          </a:p>
          <a:p>
            <a:pPr lvl="2"/>
            <a:r>
              <a:rPr lang="en-US" dirty="0" smtClean="0"/>
              <a:t>Solar </a:t>
            </a:r>
            <a:r>
              <a:rPr lang="en-US" dirty="0"/>
              <a:t>Electric </a:t>
            </a:r>
            <a:r>
              <a:rPr lang="en-US" dirty="0" smtClean="0"/>
              <a:t>Propulsion (SEP)</a:t>
            </a:r>
            <a:endParaRPr lang="en-US" dirty="0"/>
          </a:p>
          <a:p>
            <a:pPr lvl="2"/>
            <a:r>
              <a:rPr lang="en-US" dirty="0"/>
              <a:t>Any Earth-escaping launch will </a:t>
            </a:r>
            <a:r>
              <a:rPr lang="en-US" dirty="0" smtClean="0"/>
              <a:t>suffice</a:t>
            </a:r>
          </a:p>
          <a:p>
            <a:pPr lvl="1"/>
            <a:r>
              <a:rPr lang="en-US" dirty="0" smtClean="0"/>
              <a:t>Further optimization </a:t>
            </a:r>
            <a:r>
              <a:rPr lang="en-US" dirty="0" smtClean="0">
                <a:sym typeface="Wingdings"/>
              </a:rPr>
              <a:t> ESPA Ring deployment</a:t>
            </a:r>
            <a:endParaRPr lang="en-US" dirty="0" smtClean="0"/>
          </a:p>
          <a:p>
            <a:r>
              <a:rPr lang="en-US" dirty="0" smtClean="0"/>
              <a:t>Comprehensive </a:t>
            </a:r>
            <a:r>
              <a:rPr lang="en-US" dirty="0"/>
              <a:t>subsurface exploration </a:t>
            </a:r>
            <a:r>
              <a:rPr lang="en-US" dirty="0" smtClean="0"/>
              <a:t>requires </a:t>
            </a:r>
            <a:r>
              <a:rPr lang="en-US" dirty="0"/>
              <a:t>high power and high </a:t>
            </a:r>
            <a:r>
              <a:rPr lang="en-US" dirty="0" smtClean="0"/>
              <a:t>bandwidth communications</a:t>
            </a:r>
            <a:endParaRPr lang="en-US" dirty="0"/>
          </a:p>
          <a:p>
            <a:pPr lvl="1"/>
            <a:r>
              <a:rPr lang="en-US" i="1" dirty="0"/>
              <a:t>How </a:t>
            </a:r>
            <a:r>
              <a:rPr lang="en-US" i="1" dirty="0" smtClean="0"/>
              <a:t>to fit </a:t>
            </a:r>
            <a:r>
              <a:rPr lang="en-US" i="1" dirty="0"/>
              <a:t>this capability into a small surface deployable</a:t>
            </a:r>
            <a:r>
              <a:rPr lang="en-US" i="1" dirty="0" smtClean="0"/>
              <a:t>?</a:t>
            </a:r>
          </a:p>
        </p:txBody>
      </p:sp>
      <p:pic>
        <p:nvPicPr>
          <p:cNvPr id="6" name="Picture 5"/>
          <p:cNvPicPr>
            <a:picLocks noChangeAspect="1"/>
          </p:cNvPicPr>
          <p:nvPr/>
        </p:nvPicPr>
        <p:blipFill>
          <a:blip r:embed="rId2"/>
          <a:stretch>
            <a:fillRect/>
          </a:stretch>
        </p:blipFill>
        <p:spPr>
          <a:xfrm rot="16200000">
            <a:off x="7405079" y="231854"/>
            <a:ext cx="7321708" cy="6858000"/>
          </a:xfrm>
          <a:prstGeom prst="rect">
            <a:avLst/>
          </a:prstGeom>
        </p:spPr>
      </p:pic>
    </p:spTree>
    <p:extLst>
      <p:ext uri="{BB962C8B-B14F-4D97-AF65-F5344CB8AC3E}">
        <p14:creationId xmlns:p14="http://schemas.microsoft.com/office/powerpoint/2010/main" val="1911412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SPIKE?	</a:t>
            </a:r>
            <a:endParaRPr lang="en-US" dirty="0"/>
          </a:p>
        </p:txBody>
      </p:sp>
      <p:sp>
        <p:nvSpPr>
          <p:cNvPr id="3" name="Content Placeholder 2"/>
          <p:cNvSpPr>
            <a:spLocks noGrp="1"/>
          </p:cNvSpPr>
          <p:nvPr>
            <p:ph idx="1"/>
          </p:nvPr>
        </p:nvSpPr>
        <p:spPr>
          <a:xfrm>
            <a:off x="171736" y="1492625"/>
            <a:ext cx="7465197" cy="5094442"/>
          </a:xfrm>
        </p:spPr>
        <p:txBody>
          <a:bodyPr>
            <a:normAutofit fontScale="92500"/>
          </a:bodyPr>
          <a:lstStyle/>
          <a:p>
            <a:r>
              <a:rPr lang="en-US" dirty="0" smtClean="0"/>
              <a:t>Reduce cost further using spare launch capacity</a:t>
            </a:r>
          </a:p>
          <a:p>
            <a:pPr lvl="1"/>
            <a:r>
              <a:rPr lang="en-US" dirty="0" smtClean="0">
                <a:sym typeface="Wingdings"/>
              </a:rPr>
              <a:t>While reaching </a:t>
            </a:r>
            <a:r>
              <a:rPr lang="en-US" dirty="0" smtClean="0"/>
              <a:t>diverse </a:t>
            </a:r>
            <a:r>
              <a:rPr lang="en-US" dirty="0"/>
              <a:t>NEOs in diverse </a:t>
            </a:r>
            <a:r>
              <a:rPr lang="en-US" dirty="0" smtClean="0"/>
              <a:t>orbits</a:t>
            </a:r>
          </a:p>
          <a:p>
            <a:pPr lvl="2"/>
            <a:r>
              <a:rPr lang="en-US" dirty="0" smtClean="0"/>
              <a:t>Solar </a:t>
            </a:r>
            <a:r>
              <a:rPr lang="en-US" dirty="0"/>
              <a:t>Electric Propulsion (SEP</a:t>
            </a:r>
            <a:r>
              <a:rPr lang="en-US" dirty="0" smtClean="0"/>
              <a:t>)</a:t>
            </a:r>
            <a:endParaRPr lang="en-US" dirty="0"/>
          </a:p>
          <a:p>
            <a:pPr lvl="2"/>
            <a:r>
              <a:rPr lang="en-US" dirty="0"/>
              <a:t>Any Earth-escaping launch will </a:t>
            </a:r>
            <a:r>
              <a:rPr lang="en-US" dirty="0" smtClean="0"/>
              <a:t>suffice</a:t>
            </a:r>
          </a:p>
          <a:p>
            <a:pPr lvl="1"/>
            <a:r>
              <a:rPr lang="en-US" dirty="0" smtClean="0"/>
              <a:t>Further optimization </a:t>
            </a:r>
            <a:r>
              <a:rPr lang="en-US" dirty="0" smtClean="0">
                <a:sym typeface="Wingdings"/>
              </a:rPr>
              <a:t> ESPA Ring deployment</a:t>
            </a:r>
            <a:endParaRPr lang="en-US" dirty="0" smtClean="0"/>
          </a:p>
          <a:p>
            <a:r>
              <a:rPr lang="en-US" dirty="0" smtClean="0"/>
              <a:t>Comprehensive </a:t>
            </a:r>
            <a:r>
              <a:rPr lang="en-US" dirty="0"/>
              <a:t>subsurface exploration </a:t>
            </a:r>
            <a:r>
              <a:rPr lang="en-US" dirty="0" smtClean="0"/>
              <a:t>requires </a:t>
            </a:r>
            <a:r>
              <a:rPr lang="en-US" dirty="0"/>
              <a:t>high power and high </a:t>
            </a:r>
            <a:r>
              <a:rPr lang="en-US" dirty="0" smtClean="0"/>
              <a:t>bandwidth communications</a:t>
            </a:r>
            <a:endParaRPr lang="en-US" dirty="0"/>
          </a:p>
          <a:p>
            <a:pPr lvl="1"/>
            <a:r>
              <a:rPr lang="en-US" i="1" dirty="0"/>
              <a:t>How </a:t>
            </a:r>
            <a:r>
              <a:rPr lang="en-US" i="1" dirty="0" smtClean="0"/>
              <a:t>to fit </a:t>
            </a:r>
            <a:r>
              <a:rPr lang="en-US" i="1" dirty="0"/>
              <a:t>this capability into a small surface deployable?</a:t>
            </a:r>
          </a:p>
          <a:p>
            <a:r>
              <a:rPr lang="en-US" i="1" dirty="0">
                <a:solidFill>
                  <a:srgbClr val="FFFF00"/>
                </a:solidFill>
              </a:rPr>
              <a:t>The SEP bus becomes the lander</a:t>
            </a:r>
          </a:p>
          <a:p>
            <a:pPr lvl="1"/>
            <a:r>
              <a:rPr lang="en-US" dirty="0" smtClean="0">
                <a:solidFill>
                  <a:schemeClr val="tx1"/>
                </a:solidFill>
              </a:rPr>
              <a:t>A long </a:t>
            </a:r>
            <a:r>
              <a:rPr lang="en-US" dirty="0">
                <a:solidFill>
                  <a:schemeClr val="tx1"/>
                </a:solidFill>
              </a:rPr>
              <a:t>deployable boom </a:t>
            </a:r>
            <a:r>
              <a:rPr lang="en-US" dirty="0" smtClean="0">
                <a:solidFill>
                  <a:schemeClr val="tx1"/>
                </a:solidFill>
              </a:rPr>
              <a:t>keeps the bus protected</a:t>
            </a:r>
          </a:p>
          <a:p>
            <a:pPr lvl="1"/>
            <a:r>
              <a:rPr lang="en-US" dirty="0" smtClean="0">
                <a:solidFill>
                  <a:schemeClr val="tx1"/>
                </a:solidFill>
              </a:rPr>
              <a:t>Supports a capable penetrating </a:t>
            </a:r>
            <a:r>
              <a:rPr lang="en-US" dirty="0">
                <a:solidFill>
                  <a:schemeClr val="tx1"/>
                </a:solidFill>
              </a:rPr>
              <a:t>science payload</a:t>
            </a:r>
          </a:p>
          <a:p>
            <a:pPr lvl="1"/>
            <a:r>
              <a:rPr lang="en-US" dirty="0">
                <a:solidFill>
                  <a:schemeClr val="tx1"/>
                </a:solidFill>
              </a:rPr>
              <a:t>Emphasis on </a:t>
            </a:r>
            <a:r>
              <a:rPr lang="en-US" dirty="0" smtClean="0">
                <a:solidFill>
                  <a:schemeClr val="tx1"/>
                </a:solidFill>
              </a:rPr>
              <a:t>0.1-1 km NEOs </a:t>
            </a:r>
            <a:r>
              <a:rPr lang="en-US" dirty="0">
                <a:solidFill>
                  <a:schemeClr val="tx1"/>
                </a:solidFill>
                <a:sym typeface="Wingdings"/>
              </a:rPr>
              <a:t> can eliminate the need for chemical </a:t>
            </a:r>
            <a:r>
              <a:rPr lang="en-US" dirty="0" smtClean="0">
                <a:solidFill>
                  <a:schemeClr val="tx1"/>
                </a:solidFill>
                <a:sym typeface="Wingdings"/>
              </a:rPr>
              <a:t>propulsion</a:t>
            </a:r>
            <a:r>
              <a:rPr lang="en-US" dirty="0" smtClean="0">
                <a:solidFill>
                  <a:schemeClr val="tx1"/>
                </a:solidFill>
              </a:rPr>
              <a:t> </a:t>
            </a:r>
            <a:r>
              <a:rPr lang="en-US" dirty="0" smtClean="0">
                <a:solidFill>
                  <a:schemeClr val="tx1"/>
                </a:solidFill>
                <a:sym typeface="Wingdings"/>
              </a:rPr>
              <a:t> long mission lifetime</a:t>
            </a:r>
            <a:endParaRPr lang="en-US" dirty="0" smtClean="0">
              <a:solidFill>
                <a:schemeClr val="tx1"/>
              </a:solidFill>
            </a:endParaRPr>
          </a:p>
        </p:txBody>
      </p:sp>
      <p:pic>
        <p:nvPicPr>
          <p:cNvPr id="6" name="Picture 5"/>
          <p:cNvPicPr>
            <a:picLocks noChangeAspect="1"/>
          </p:cNvPicPr>
          <p:nvPr/>
        </p:nvPicPr>
        <p:blipFill>
          <a:blip r:embed="rId2"/>
          <a:stretch>
            <a:fillRect/>
          </a:stretch>
        </p:blipFill>
        <p:spPr>
          <a:xfrm rot="16200000">
            <a:off x="7405079" y="231854"/>
            <a:ext cx="7321708" cy="6858000"/>
          </a:xfrm>
          <a:prstGeom prst="rect">
            <a:avLst/>
          </a:prstGeom>
        </p:spPr>
      </p:pic>
    </p:spTree>
    <p:extLst>
      <p:ext uri="{BB962C8B-B14F-4D97-AF65-F5344CB8AC3E}">
        <p14:creationId xmlns:p14="http://schemas.microsoft.com/office/powerpoint/2010/main" val="4361772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Asteroid and Comet Landers</a:t>
            </a:r>
            <a:endParaRPr lang="en-US" dirty="0"/>
          </a:p>
        </p:txBody>
      </p:sp>
      <p:sp>
        <p:nvSpPr>
          <p:cNvPr id="3" name="Content Placeholder 2"/>
          <p:cNvSpPr>
            <a:spLocks noGrp="1"/>
          </p:cNvSpPr>
          <p:nvPr>
            <p:ph idx="1"/>
          </p:nvPr>
        </p:nvSpPr>
        <p:spPr>
          <a:xfrm>
            <a:off x="1120000" y="1510748"/>
            <a:ext cx="10233800" cy="5091933"/>
          </a:xfrm>
        </p:spPr>
        <p:txBody>
          <a:bodyPr>
            <a:normAutofit fontScale="92500"/>
          </a:bodyPr>
          <a:lstStyle/>
          <a:p>
            <a:r>
              <a:rPr lang="en-US" dirty="0" smtClean="0"/>
              <a:t>A typical mission concept for asteroid regolith and interior exploration is to attain rendezvous and deploy one or more </a:t>
            </a:r>
            <a:r>
              <a:rPr lang="en-US" dirty="0" err="1" smtClean="0"/>
              <a:t>subspacecraft</a:t>
            </a:r>
            <a:r>
              <a:rPr lang="en-US" dirty="0" smtClean="0"/>
              <a:t> landers</a:t>
            </a:r>
          </a:p>
          <a:p>
            <a:pPr lvl="1"/>
            <a:r>
              <a:rPr lang="en-US" dirty="0" smtClean="0"/>
              <a:t>Hayabusa: MINERVA, MASCOT</a:t>
            </a:r>
          </a:p>
          <a:p>
            <a:pPr lvl="1"/>
            <a:r>
              <a:rPr lang="en-US" dirty="0" smtClean="0"/>
              <a:t>Rosetta: Philae</a:t>
            </a:r>
          </a:p>
          <a:p>
            <a:r>
              <a:rPr lang="en-US" dirty="0" smtClean="0"/>
              <a:t>Although </a:t>
            </a:r>
            <a:r>
              <a:rPr lang="en-US" i="1" dirty="0" smtClean="0"/>
              <a:t>g</a:t>
            </a:r>
            <a:r>
              <a:rPr lang="en-US" dirty="0" smtClean="0"/>
              <a:t> is small, landing is not easy!</a:t>
            </a:r>
          </a:p>
          <a:p>
            <a:r>
              <a:rPr lang="en-US" dirty="0" smtClean="0"/>
              <a:t>Small landers are severely limited</a:t>
            </a:r>
          </a:p>
          <a:p>
            <a:pPr lvl="1"/>
            <a:r>
              <a:rPr lang="en-US" dirty="0" smtClean="0"/>
              <a:t>Require miniaturized science payloads </a:t>
            </a:r>
          </a:p>
          <a:p>
            <a:pPr lvl="1"/>
            <a:r>
              <a:rPr lang="en-US" dirty="0" smtClean="0"/>
              <a:t>Solar power may be useless (dirt, burial, thermal cycle)</a:t>
            </a:r>
          </a:p>
          <a:p>
            <a:pPr lvl="1"/>
            <a:r>
              <a:rPr lang="en-US" dirty="0" smtClean="0"/>
              <a:t>Battery life is limited to hours-days</a:t>
            </a:r>
          </a:p>
          <a:p>
            <a:pPr lvl="1"/>
            <a:r>
              <a:rPr lang="en-US" dirty="0" smtClean="0"/>
              <a:t>Operations are high risk</a:t>
            </a:r>
          </a:p>
          <a:p>
            <a:pPr lvl="2"/>
            <a:r>
              <a:rPr lang="en-US" dirty="0" smtClean="0"/>
              <a:t>Might land upside-down, or sink beneath the surface, or get jammed by </a:t>
            </a:r>
            <a:br>
              <a:rPr lang="en-US" dirty="0" smtClean="0"/>
            </a:br>
            <a:r>
              <a:rPr lang="en-US" dirty="0" smtClean="0"/>
              <a:t>dirt, or experience static discharge, or high thermal loading</a:t>
            </a:r>
          </a:p>
          <a:p>
            <a:pPr lvl="1"/>
            <a:r>
              <a:rPr lang="en-US" dirty="0" smtClean="0"/>
              <a:t>Data transmission is limited and requires orbiter relay</a:t>
            </a:r>
          </a:p>
        </p:txBody>
      </p:sp>
      <p:pic>
        <p:nvPicPr>
          <p:cNvPr id="4" name="Picture 3"/>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821650" y="2623931"/>
            <a:ext cx="2674610" cy="1504468"/>
          </a:xfrm>
          <a:prstGeom prst="rect">
            <a:avLst/>
          </a:prstGeom>
          <a:ln>
            <a:solidFill>
              <a:srgbClr val="FFC000"/>
            </a:solidFill>
          </a:ln>
        </p:spPr>
      </p:pic>
      <p:pic>
        <p:nvPicPr>
          <p:cNvPr id="5" name="Picture 4"/>
          <p:cNvPicPr>
            <a:picLocks noChangeAspect="1"/>
          </p:cNvPicPr>
          <p:nvPr/>
        </p:nvPicPr>
        <p:blipFill>
          <a:blip r:embed="rId3"/>
          <a:stretch>
            <a:fillRect/>
          </a:stretch>
        </p:blipFill>
        <p:spPr>
          <a:xfrm>
            <a:off x="9940181" y="4611755"/>
            <a:ext cx="1484849" cy="1792633"/>
          </a:xfrm>
          <a:prstGeom prst="rect">
            <a:avLst/>
          </a:prstGeom>
        </p:spPr>
      </p:pic>
    </p:spTree>
    <p:extLst>
      <p:ext uri="{BB962C8B-B14F-4D97-AF65-F5344CB8AC3E}">
        <p14:creationId xmlns:p14="http://schemas.microsoft.com/office/powerpoint/2010/main" val="17827268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Touch-and-Go</a:t>
            </a:r>
            <a:endParaRPr lang="en-US" dirty="0"/>
          </a:p>
        </p:txBody>
      </p:sp>
      <p:sp>
        <p:nvSpPr>
          <p:cNvPr id="3" name="Content Placeholder 2"/>
          <p:cNvSpPr>
            <a:spLocks noGrp="1"/>
          </p:cNvSpPr>
          <p:nvPr>
            <p:ph idx="1"/>
          </p:nvPr>
        </p:nvSpPr>
        <p:spPr>
          <a:xfrm>
            <a:off x="1120000" y="1825625"/>
            <a:ext cx="4112400" cy="4351338"/>
          </a:xfrm>
        </p:spPr>
        <p:txBody>
          <a:bodyPr/>
          <a:lstStyle/>
          <a:p>
            <a:r>
              <a:rPr lang="en-US" dirty="0" smtClean="0"/>
              <a:t>Hayabusa-1, Hayabusa-2</a:t>
            </a:r>
          </a:p>
          <a:p>
            <a:r>
              <a:rPr lang="en-US" dirty="0" smtClean="0"/>
              <a:t>OSIRIS-</a:t>
            </a:r>
            <a:r>
              <a:rPr lang="en-US" dirty="0" err="1" smtClean="0"/>
              <a:t>REx</a:t>
            </a:r>
            <a:endParaRPr lang="en-US" dirty="0" smtClean="0"/>
          </a:p>
          <a:p>
            <a:r>
              <a:rPr lang="en-US" dirty="0" smtClean="0"/>
              <a:t>Comet sample return</a:t>
            </a:r>
          </a:p>
        </p:txBody>
      </p:sp>
      <p:pic>
        <p:nvPicPr>
          <p:cNvPr id="4" name="Picture 3"/>
          <p:cNvPicPr>
            <a:picLocks noChangeAspect="1"/>
          </p:cNvPicPr>
          <p:nvPr/>
        </p:nvPicPr>
        <p:blipFill>
          <a:blip r:embed="rId2"/>
          <a:stretch>
            <a:fillRect/>
          </a:stretch>
        </p:blipFill>
        <p:spPr>
          <a:xfrm>
            <a:off x="6149800" y="458788"/>
            <a:ext cx="3680000" cy="2745846"/>
          </a:xfrm>
          <a:prstGeom prst="rect">
            <a:avLst/>
          </a:prstGeom>
        </p:spPr>
      </p:pic>
      <p:pic>
        <p:nvPicPr>
          <p:cNvPr id="5" name="Picture 4"/>
          <p:cNvPicPr>
            <a:picLocks noChangeAspect="1"/>
          </p:cNvPicPr>
          <p:nvPr/>
        </p:nvPicPr>
        <p:blipFill>
          <a:blip r:embed="rId3"/>
          <a:stretch>
            <a:fillRect/>
          </a:stretch>
        </p:blipFill>
        <p:spPr>
          <a:xfrm>
            <a:off x="1981969" y="3580342"/>
            <a:ext cx="5845365" cy="3054674"/>
          </a:xfrm>
          <a:prstGeom prst="rect">
            <a:avLst/>
          </a:prstGeom>
        </p:spPr>
      </p:pic>
      <p:pic>
        <p:nvPicPr>
          <p:cNvPr id="6" name="Picture 5"/>
          <p:cNvPicPr>
            <a:picLocks noChangeAspect="1"/>
          </p:cNvPicPr>
          <p:nvPr/>
        </p:nvPicPr>
        <p:blipFill>
          <a:blip r:embed="rId4"/>
          <a:stretch>
            <a:fillRect/>
          </a:stretch>
        </p:blipFill>
        <p:spPr>
          <a:xfrm>
            <a:off x="8239837" y="3357359"/>
            <a:ext cx="2622126" cy="3277657"/>
          </a:xfrm>
          <a:prstGeom prst="rect">
            <a:avLst/>
          </a:prstGeom>
        </p:spPr>
      </p:pic>
    </p:spTree>
    <p:extLst>
      <p:ext uri="{BB962C8B-B14F-4D97-AF65-F5344CB8AC3E}">
        <p14:creationId xmlns:p14="http://schemas.microsoft.com/office/powerpoint/2010/main" val="1470462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4394200" cy="2139536"/>
          </a:xfrm>
        </p:spPr>
        <p:txBody>
          <a:bodyPr>
            <a:normAutofit/>
          </a:bodyPr>
          <a:lstStyle/>
          <a:p>
            <a:r>
              <a:rPr lang="en-US" dirty="0" smtClean="0"/>
              <a:t>Touch-and-Stay-a-While!</a:t>
            </a:r>
            <a:endParaRPr lang="en-US" dirty="0"/>
          </a:p>
        </p:txBody>
      </p:sp>
      <p:sp>
        <p:nvSpPr>
          <p:cNvPr id="3" name="Content Placeholder 2"/>
          <p:cNvSpPr>
            <a:spLocks noGrp="1"/>
          </p:cNvSpPr>
          <p:nvPr>
            <p:ph idx="1"/>
          </p:nvPr>
        </p:nvSpPr>
        <p:spPr>
          <a:xfrm>
            <a:off x="397565" y="2345635"/>
            <a:ext cx="6877877" cy="4229823"/>
          </a:xfrm>
        </p:spPr>
        <p:txBody>
          <a:bodyPr>
            <a:normAutofit/>
          </a:bodyPr>
          <a:lstStyle/>
          <a:p>
            <a:r>
              <a:rPr lang="en-US" dirty="0" smtClean="0"/>
              <a:t>Instead of a retractable arm with sampling capability, use a fixed rigid ~3-m  boom with conduit for power and data</a:t>
            </a:r>
          </a:p>
          <a:p>
            <a:pPr lvl="1"/>
            <a:r>
              <a:rPr lang="en-US" dirty="0" smtClean="0"/>
              <a:t>Keeps the asteroid away from the bus/panels</a:t>
            </a:r>
          </a:p>
          <a:p>
            <a:pPr lvl="1"/>
            <a:r>
              <a:rPr lang="en-US" dirty="0" smtClean="0"/>
              <a:t>Supports a free-fall landing at ~1-10 cm/s </a:t>
            </a:r>
          </a:p>
          <a:p>
            <a:pPr lvl="1"/>
            <a:r>
              <a:rPr lang="en-US" dirty="0"/>
              <a:t>Powers the science instruments </a:t>
            </a:r>
            <a:r>
              <a:rPr lang="en-US" dirty="0" smtClean="0"/>
              <a:t>module</a:t>
            </a:r>
          </a:p>
          <a:p>
            <a:r>
              <a:rPr lang="en-US" dirty="0" smtClean="0"/>
              <a:t>Balancing is easy! (in principle)</a:t>
            </a:r>
          </a:p>
          <a:p>
            <a:pPr lvl="1"/>
            <a:r>
              <a:rPr lang="en-US" dirty="0" smtClean="0"/>
              <a:t>Inverse-pendulum maintained using reaction wheels </a:t>
            </a:r>
            <a:r>
              <a:rPr lang="en-US" dirty="0" smtClean="0">
                <a:sym typeface="Wingdings"/>
              </a:rPr>
              <a:t> no chemical propulsion required</a:t>
            </a:r>
          </a:p>
          <a:p>
            <a:pPr lvl="1"/>
            <a:r>
              <a:rPr lang="en-US" i="1" dirty="0" smtClean="0">
                <a:sym typeface="Wingdings"/>
              </a:rPr>
              <a:t>Can we eliminate </a:t>
            </a:r>
            <a:r>
              <a:rPr lang="en-US" i="1" dirty="0" err="1" smtClean="0">
                <a:sym typeface="Wingdings"/>
              </a:rPr>
              <a:t>chemprop</a:t>
            </a:r>
            <a:r>
              <a:rPr lang="en-US" i="1" dirty="0" smtClean="0">
                <a:sym typeface="Wingdings"/>
              </a:rPr>
              <a:t> entirely?</a:t>
            </a:r>
            <a:endParaRPr lang="en-US" i="1" dirty="0" smtClean="0"/>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7716077" y="522536"/>
            <a:ext cx="3428768" cy="6052922"/>
          </a:xfrm>
          <a:prstGeom prst="rect">
            <a:avLst/>
          </a:prstGeom>
          <a:ln>
            <a:solidFill>
              <a:srgbClr val="FFC000"/>
            </a:solidFill>
          </a:ln>
        </p:spPr>
      </p:pic>
    </p:spTree>
    <p:extLst>
      <p:ext uri="{BB962C8B-B14F-4D97-AF65-F5344CB8AC3E}">
        <p14:creationId xmlns:p14="http://schemas.microsoft.com/office/powerpoint/2010/main" val="12468063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Inverted Pendulum Lander</a:t>
            </a:r>
            <a:endParaRPr lang="en-US" dirty="0"/>
          </a:p>
        </p:txBody>
      </p:sp>
      <p:pic>
        <p:nvPicPr>
          <p:cNvPr id="5" name="Picture 4"/>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00269" y="1690688"/>
            <a:ext cx="5786455" cy="3247994"/>
          </a:xfrm>
          <a:prstGeom prst="rect">
            <a:avLst/>
          </a:prstGeom>
          <a:ln>
            <a:solidFill>
              <a:srgbClr val="FFC000"/>
            </a:solidFill>
          </a:ln>
        </p:spPr>
      </p:pic>
      <p:pic>
        <p:nvPicPr>
          <p:cNvPr id="9" name="picture"/>
          <p:cNvPicPr/>
          <p:nvPr/>
        </p:nvPicPr>
        <p:blipFill>
          <a:blip r:embed="rId3">
            <a:extLst>
              <a:ext uri="{28A0092B-C50C-407E-A947-70E740481C1C}">
                <a14:useLocalDpi xmlns:a14="http://schemas.microsoft.com/office/drawing/2010/main"/>
              </a:ext>
            </a:extLst>
          </a:blip>
          <a:stretch>
            <a:fillRect/>
          </a:stretch>
        </p:blipFill>
        <p:spPr>
          <a:xfrm>
            <a:off x="10159346" y="1919095"/>
            <a:ext cx="1661872" cy="3733246"/>
          </a:xfrm>
          <a:prstGeom prst="rect">
            <a:avLst/>
          </a:prstGeom>
          <a:ln>
            <a:solidFill>
              <a:srgbClr val="FFC000"/>
            </a:solidFill>
          </a:ln>
        </p:spPr>
      </p:pic>
      <p:sp>
        <p:nvSpPr>
          <p:cNvPr id="10" name="TextBox 9"/>
          <p:cNvSpPr txBox="1"/>
          <p:nvPr/>
        </p:nvSpPr>
        <p:spPr>
          <a:xfrm>
            <a:off x="921117" y="5329175"/>
            <a:ext cx="8889803" cy="1323439"/>
          </a:xfrm>
          <a:prstGeom prst="rect">
            <a:avLst/>
          </a:prstGeom>
          <a:noFill/>
        </p:spPr>
        <p:txBody>
          <a:bodyPr wrap="square" rtlCol="0">
            <a:spAutoFit/>
          </a:bodyPr>
          <a:lstStyle/>
          <a:p>
            <a:pPr marL="285750" indent="-285750">
              <a:buFont typeface="Arial" charset="0"/>
              <a:buChar char="•"/>
            </a:pPr>
            <a:r>
              <a:rPr lang="en-US" sz="2000" dirty="0" smtClean="0">
                <a:solidFill>
                  <a:srgbClr val="FFC000"/>
                </a:solidFill>
              </a:rPr>
              <a:t>Lightweight boom is sufficient to support free-fall (1-10 cm/s) landing stresses</a:t>
            </a:r>
          </a:p>
          <a:p>
            <a:pPr marL="285750" indent="-285750">
              <a:buFont typeface="Arial" charset="0"/>
              <a:buChar char="•"/>
            </a:pPr>
            <a:r>
              <a:rPr lang="en-US" sz="2000" dirty="0" smtClean="0">
                <a:solidFill>
                  <a:srgbClr val="FFC000"/>
                </a:solidFill>
              </a:rPr>
              <a:t>The spacecraft mass (~75 kg) enables slow </a:t>
            </a:r>
            <a:r>
              <a:rPr lang="en-US" sz="2000" i="1" dirty="0" smtClean="0">
                <a:solidFill>
                  <a:srgbClr val="FFC000"/>
                </a:solidFill>
              </a:rPr>
              <a:t>inertial penetration</a:t>
            </a:r>
          </a:p>
          <a:p>
            <a:pPr marL="285750" indent="-285750">
              <a:buFont typeface="Arial" charset="0"/>
              <a:buChar char="•"/>
            </a:pPr>
            <a:r>
              <a:rPr lang="en-US" sz="2000" dirty="0" smtClean="0">
                <a:solidFill>
                  <a:srgbClr val="FFC000"/>
                </a:solidFill>
              </a:rPr>
              <a:t>Low impact velocity and high momentum = buried instrument suite</a:t>
            </a:r>
          </a:p>
          <a:p>
            <a:pPr marL="285750" indent="-285750">
              <a:buFont typeface="Arial" charset="0"/>
              <a:buChar char="•"/>
            </a:pPr>
            <a:endParaRPr lang="en-US" sz="2000" dirty="0">
              <a:solidFill>
                <a:srgbClr val="FFC000"/>
              </a:solidFill>
            </a:endParaRPr>
          </a:p>
        </p:txBody>
      </p:sp>
      <p:sp>
        <p:nvSpPr>
          <p:cNvPr id="11" name="TextBox 10"/>
          <p:cNvSpPr txBox="1"/>
          <p:nvPr/>
        </p:nvSpPr>
        <p:spPr>
          <a:xfrm>
            <a:off x="10292576" y="5765179"/>
            <a:ext cx="1528642" cy="769441"/>
          </a:xfrm>
          <a:prstGeom prst="rect">
            <a:avLst/>
          </a:prstGeom>
          <a:noFill/>
        </p:spPr>
        <p:txBody>
          <a:bodyPr wrap="square" rtlCol="0">
            <a:spAutoFit/>
          </a:bodyPr>
          <a:lstStyle/>
          <a:p>
            <a:r>
              <a:rPr lang="en-US" sz="1100" dirty="0" smtClean="0">
                <a:solidFill>
                  <a:srgbClr val="FFC000"/>
                </a:solidFill>
              </a:rPr>
              <a:t>Initial </a:t>
            </a:r>
            <a:r>
              <a:rPr lang="en-US" sz="1100" smtClean="0">
                <a:solidFill>
                  <a:srgbClr val="FFC000"/>
                </a:solidFill>
              </a:rPr>
              <a:t>design point: extremely </a:t>
            </a:r>
            <a:r>
              <a:rPr lang="en-US" sz="1100" dirty="0" smtClean="0">
                <a:solidFill>
                  <a:srgbClr val="FFC000"/>
                </a:solidFill>
              </a:rPr>
              <a:t>lightweight truss (Orbital-ATK) </a:t>
            </a:r>
            <a:r>
              <a:rPr lang="en-US" sz="1100" smtClean="0">
                <a:solidFill>
                  <a:srgbClr val="FFC000"/>
                </a:solidFill>
              </a:rPr>
              <a:t>withstands 180N loads.</a:t>
            </a:r>
            <a:endParaRPr lang="en-US" sz="1100" dirty="0">
              <a:solidFill>
                <a:srgbClr val="FFC000"/>
              </a:solidFill>
            </a:endParaRPr>
          </a:p>
        </p:txBody>
      </p:sp>
      <p:pic>
        <p:nvPicPr>
          <p:cNvPr id="13" name="Picture 12"/>
          <p:cNvPicPr/>
          <p:nvPr/>
        </p:nvPicPr>
        <p:blipFill rotWithShape="1">
          <a:blip r:embed="rId4">
            <a:extLst>
              <a:ext uri="{28A0092B-C50C-407E-A947-70E740481C1C}">
                <a14:useLocalDpi xmlns:a14="http://schemas.microsoft.com/office/drawing/2010/main" val="0"/>
              </a:ext>
            </a:extLst>
          </a:blip>
          <a:srcRect l="19231"/>
          <a:stretch/>
        </p:blipFill>
        <p:spPr bwMode="auto">
          <a:xfrm>
            <a:off x="6572035" y="1917050"/>
            <a:ext cx="3302000" cy="2795270"/>
          </a:xfrm>
          <a:prstGeom prst="rect">
            <a:avLst/>
          </a:prstGeom>
          <a:ln>
            <a:solidFill>
              <a:srgbClr val="FFC000"/>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034971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SEP: A Perfect Match for Small NEOs?</a:t>
            </a:r>
            <a:endParaRPr lang="en-US" dirty="0"/>
          </a:p>
        </p:txBody>
      </p:sp>
      <p:sp>
        <p:nvSpPr>
          <p:cNvPr id="3" name="Content Placeholder 2"/>
          <p:cNvSpPr>
            <a:spLocks noGrp="1"/>
          </p:cNvSpPr>
          <p:nvPr>
            <p:ph idx="1"/>
          </p:nvPr>
        </p:nvSpPr>
        <p:spPr>
          <a:xfrm>
            <a:off x="1120000" y="1690688"/>
            <a:ext cx="10233800" cy="4911993"/>
          </a:xfrm>
        </p:spPr>
        <p:txBody>
          <a:bodyPr>
            <a:normAutofit/>
          </a:bodyPr>
          <a:lstStyle/>
          <a:p>
            <a:r>
              <a:rPr lang="en-US" dirty="0" smtClean="0"/>
              <a:t>Rendezvous with a NEO can require high delta-V</a:t>
            </a:r>
          </a:p>
          <a:p>
            <a:pPr lvl="1"/>
            <a:r>
              <a:rPr lang="en-US" dirty="0" smtClean="0"/>
              <a:t>SEP has the highest I</a:t>
            </a:r>
            <a:r>
              <a:rPr lang="en-US" baseline="-25000" dirty="0" smtClean="0"/>
              <a:t>SP</a:t>
            </a:r>
            <a:r>
              <a:rPr lang="en-US" dirty="0" smtClean="0"/>
              <a:t> of any mature technology</a:t>
            </a:r>
          </a:p>
          <a:p>
            <a:pPr lvl="1"/>
            <a:r>
              <a:rPr lang="en-US" dirty="0" smtClean="0"/>
              <a:t>Small, long-duration SEP systems are becoming available</a:t>
            </a:r>
          </a:p>
          <a:p>
            <a:pPr lvl="2"/>
            <a:r>
              <a:rPr lang="en-US" dirty="0" smtClean="0"/>
              <a:t>Example: </a:t>
            </a:r>
            <a:r>
              <a:rPr lang="en-US" dirty="0" err="1" smtClean="0"/>
              <a:t>MaSMi</a:t>
            </a:r>
            <a:r>
              <a:rPr lang="en-US" dirty="0" smtClean="0"/>
              <a:t> Hall thruster (</a:t>
            </a:r>
            <a:r>
              <a:rPr lang="en-US" dirty="0" err="1" smtClean="0"/>
              <a:t>Xe</a:t>
            </a:r>
            <a:r>
              <a:rPr lang="en-US" dirty="0" smtClean="0"/>
              <a:t>)</a:t>
            </a:r>
            <a:endParaRPr lang="en-US" dirty="0"/>
          </a:p>
          <a:p>
            <a:r>
              <a:rPr lang="en-US" dirty="0" smtClean="0"/>
              <a:t>Can utilize any Earth-escaping launch opportunity</a:t>
            </a:r>
          </a:p>
          <a:p>
            <a:pPr lvl="1"/>
            <a:r>
              <a:rPr lang="en-US" dirty="0" smtClean="0"/>
              <a:t>SEP can ‘take </a:t>
            </a:r>
            <a:r>
              <a:rPr lang="en-US" dirty="0"/>
              <a:t>it from there’ to </a:t>
            </a:r>
            <a:r>
              <a:rPr lang="en-US" dirty="0" smtClean="0"/>
              <a:t>attain many NEOs</a:t>
            </a:r>
            <a:endParaRPr lang="en-US" dirty="0"/>
          </a:p>
          <a:p>
            <a:pPr lvl="1"/>
            <a:r>
              <a:rPr lang="en-US" dirty="0" smtClean="0"/>
              <a:t>Single </a:t>
            </a:r>
            <a:r>
              <a:rPr lang="en-US" dirty="0" err="1" smtClean="0"/>
              <a:t>smallsat</a:t>
            </a:r>
            <a:r>
              <a:rPr lang="en-US" dirty="0" smtClean="0"/>
              <a:t> could visit 2-3 asteroids (mini-Dawn tour)</a:t>
            </a:r>
          </a:p>
          <a:p>
            <a:r>
              <a:rPr lang="en-US" dirty="0" smtClean="0"/>
              <a:t>Once at the asteroid, solar arrays provide ample power</a:t>
            </a:r>
          </a:p>
          <a:p>
            <a:pPr lvl="1"/>
            <a:r>
              <a:rPr lang="en-US" dirty="0" smtClean="0"/>
              <a:t>~750 </a:t>
            </a:r>
            <a:r>
              <a:rPr lang="en-US" sz="2000" dirty="0" smtClean="0"/>
              <a:t>W BOL</a:t>
            </a:r>
            <a:r>
              <a:rPr lang="en-US" dirty="0" smtClean="0"/>
              <a:t>; enables robust science and data transmission</a:t>
            </a:r>
          </a:p>
          <a:p>
            <a:r>
              <a:rPr lang="en-US" i="1" dirty="0" smtClean="0">
                <a:solidFill>
                  <a:srgbClr val="FFFF00"/>
                </a:solidFill>
              </a:rPr>
              <a:t>SEP thrust exceeds surface gravity of a small (&lt;1 km) NEO</a:t>
            </a:r>
          </a:p>
          <a:p>
            <a:pPr lvl="1"/>
            <a:r>
              <a:rPr lang="en-US" i="1" dirty="0" smtClean="0">
                <a:solidFill>
                  <a:srgbClr val="FFFF00"/>
                </a:solidFill>
              </a:rPr>
              <a:t>In principle, can avoid the use of </a:t>
            </a:r>
            <a:r>
              <a:rPr lang="en-US" i="1" dirty="0" err="1" smtClean="0">
                <a:solidFill>
                  <a:srgbClr val="FFFF00"/>
                </a:solidFill>
              </a:rPr>
              <a:t>chemprop</a:t>
            </a:r>
            <a:r>
              <a:rPr lang="en-US" i="1" dirty="0" smtClean="0">
                <a:solidFill>
                  <a:srgbClr val="FFFF00"/>
                </a:solidFill>
              </a:rPr>
              <a:t> systems</a:t>
            </a:r>
          </a:p>
          <a:p>
            <a:pPr lvl="1"/>
            <a:endParaRPr lang="en-US" dirty="0"/>
          </a:p>
        </p:txBody>
      </p:sp>
      <p:sp>
        <p:nvSpPr>
          <p:cNvPr id="5" name="TextBox 4"/>
          <p:cNvSpPr txBox="1"/>
          <p:nvPr/>
        </p:nvSpPr>
        <p:spPr>
          <a:xfrm>
            <a:off x="10236820" y="4166259"/>
            <a:ext cx="1750741" cy="577081"/>
          </a:xfrm>
          <a:prstGeom prst="rect">
            <a:avLst/>
          </a:prstGeom>
          <a:noFill/>
        </p:spPr>
        <p:txBody>
          <a:bodyPr wrap="square" rtlCol="0">
            <a:spAutoFit/>
          </a:bodyPr>
          <a:lstStyle/>
          <a:p>
            <a:r>
              <a:rPr lang="en-US" sz="1050" dirty="0" smtClean="0"/>
              <a:t>Example: dual rendezvous based on 75 kg (wet) 750W </a:t>
            </a:r>
            <a:r>
              <a:rPr lang="en-US" sz="1050" dirty="0" err="1" smtClean="0"/>
              <a:t>MicroSurveyor</a:t>
            </a:r>
            <a:r>
              <a:rPr lang="en-US" sz="1050" dirty="0" smtClean="0"/>
              <a:t> (JPL)</a:t>
            </a:r>
            <a:endParaRPr lang="en-US" sz="1050" dirty="0"/>
          </a:p>
        </p:txBody>
      </p:sp>
      <p:pic>
        <p:nvPicPr>
          <p:cNvPr id="6" name="Picture 5"/>
          <p:cNvPicPr/>
          <p:nvPr/>
        </p:nvPicPr>
        <p:blipFill rotWithShape="1">
          <a:blip r:embed="rId2">
            <a:extLst>
              <a:ext uri="{28A0092B-C50C-407E-A947-70E740481C1C}">
                <a14:useLocalDpi xmlns:a14="http://schemas.microsoft.com/office/drawing/2010/main" val="0"/>
              </a:ext>
            </a:extLst>
          </a:blip>
          <a:srcRect l="20895" t="819" r="15515" b="12714"/>
          <a:stretch/>
        </p:blipFill>
        <p:spPr bwMode="auto">
          <a:xfrm>
            <a:off x="9521452" y="1756039"/>
            <a:ext cx="2466109" cy="2344869"/>
          </a:xfrm>
          <a:prstGeom prst="rect">
            <a:avLst/>
          </a:prstGeom>
          <a:ln>
            <a:solidFill>
              <a:srgbClr val="FFC000"/>
            </a:solidFill>
          </a:ln>
          <a:extLst>
            <a:ext uri="{53640926-AAD7-44d8-BBD7-CCE9431645EC}">
              <a14:shadowObscured xmlns:wpc="http://schemas.microsoft.com/office/word/2010/wordprocessingCanvas" xmlns:mo="http://schemas.microsoft.com/office/mac/office/2008/main" xmlns:mc="http://schemas.openxmlformats.org/markup-compatibility/2006" xmlns:mv="urn:schemas-microsoft-com:mac:vml"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w="http://schemas.openxmlformats.org/wordprocessingml/2006/main" xmlns:w10="urn:schemas-microsoft-com:office:word" xmlns:v="urn:schemas-microsoft-com:vml" xmlns:o="urn:schemas-microsoft-com:office:office" xmlns="" xmlns:lc="http://schemas.openxmlformats.org/drawingml/2006/lockedCanvas"/>
            </a:ext>
          </a:extLst>
        </p:spPr>
      </p:pic>
    </p:spTree>
    <p:extLst>
      <p:ext uri="{BB962C8B-B14F-4D97-AF65-F5344CB8AC3E}">
        <p14:creationId xmlns:p14="http://schemas.microsoft.com/office/powerpoint/2010/main" val="16640634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645979075"/>
              </p:ext>
            </p:extLst>
          </p:nvPr>
        </p:nvGraphicFramePr>
        <p:xfrm>
          <a:off x="817122" y="676763"/>
          <a:ext cx="10460478" cy="5348608"/>
        </p:xfrm>
        <a:graphic>
          <a:graphicData uri="http://schemas.openxmlformats.org/drawingml/2006/table">
            <a:tbl>
              <a:tblPr firstRow="1" firstCol="1" bandRow="1"/>
              <a:tblGrid>
                <a:gridCol w="1910956"/>
                <a:gridCol w="2637064"/>
                <a:gridCol w="2322212"/>
                <a:gridCol w="1748787"/>
                <a:gridCol w="1841459"/>
              </a:tblGrid>
              <a:tr h="479428">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marL="0" marR="0" algn="l">
                        <a:spcBef>
                          <a:spcPts val="0"/>
                        </a:spcBef>
                        <a:spcAft>
                          <a:spcPts val="0"/>
                        </a:spcAft>
                      </a:pPr>
                      <a:r>
                        <a:rPr lang="en-US" sz="2400" baseline="0" dirty="0" smtClean="0">
                          <a:effectLst/>
                        </a:rPr>
                        <a:t>      </a:t>
                      </a:r>
                      <a:r>
                        <a:rPr lang="en-US" sz="2400" dirty="0" smtClean="0">
                          <a:effectLst/>
                        </a:rPr>
                        <a:t>Goals</a:t>
                      </a:r>
                      <a:endParaRPr lang="en-US" sz="20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marL="0" marR="0" algn="l">
                        <a:spcBef>
                          <a:spcPts val="0"/>
                        </a:spcBef>
                        <a:spcAft>
                          <a:spcPts val="0"/>
                        </a:spcAft>
                      </a:pPr>
                      <a:r>
                        <a:rPr lang="en-US" sz="2400" dirty="0" smtClean="0">
                          <a:effectLst/>
                        </a:rPr>
                        <a:t> </a:t>
                      </a:r>
                      <a:r>
                        <a:rPr lang="en-US" sz="2400" dirty="0" err="1" smtClean="0">
                          <a:effectLst/>
                        </a:rPr>
                        <a:t>Measurables</a:t>
                      </a:r>
                      <a:endParaRPr lang="en-US" sz="20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marL="0" marR="0" algn="l">
                        <a:spcBef>
                          <a:spcPts val="0"/>
                        </a:spcBef>
                        <a:spcAft>
                          <a:spcPts val="0"/>
                        </a:spcAft>
                      </a:pPr>
                      <a:r>
                        <a:rPr lang="en-US" sz="2400" dirty="0" smtClean="0">
                          <a:effectLst/>
                        </a:rPr>
                        <a:t>Observables</a:t>
                      </a:r>
                      <a:endParaRPr lang="en-US" sz="20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marL="0" marR="0" algn="l">
                        <a:spcBef>
                          <a:spcPts val="0"/>
                        </a:spcBef>
                        <a:spcAft>
                          <a:spcPts val="0"/>
                        </a:spcAft>
                      </a:pPr>
                      <a:r>
                        <a:rPr lang="en-US" sz="2400" dirty="0" smtClean="0">
                          <a:effectLst/>
                        </a:rPr>
                        <a:t>Payload </a:t>
                      </a:r>
                      <a:endParaRPr lang="en-US" sz="20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marL="0" marR="0" algn="l">
                        <a:spcBef>
                          <a:spcPts val="0"/>
                        </a:spcBef>
                        <a:spcAft>
                          <a:spcPts val="0"/>
                        </a:spcAft>
                      </a:pPr>
                      <a:r>
                        <a:rPr lang="en-US" sz="2400" dirty="0" smtClean="0">
                          <a:effectLst/>
                        </a:rPr>
                        <a:t>Capability</a:t>
                      </a:r>
                      <a:endParaRPr lang="en-US" sz="20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r>
              <a:tr h="599285">
                <a:tc rowSpan="2">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marL="0" marR="0" algn="l">
                        <a:spcBef>
                          <a:spcPts val="0"/>
                        </a:spcBef>
                        <a:spcAft>
                          <a:spcPts val="0"/>
                        </a:spcAft>
                      </a:pPr>
                      <a:r>
                        <a:rPr lang="en-US" sz="2400" dirty="0" smtClean="0">
                          <a:effectLst/>
                        </a:rPr>
                        <a:t> Volatiles </a:t>
                      </a:r>
                      <a:r>
                        <a:rPr lang="en-US" sz="2400" dirty="0">
                          <a:effectLst/>
                        </a:rPr>
                        <a:t>&amp; </a:t>
                      </a:r>
                      <a:br>
                        <a:rPr lang="en-US" sz="2400" dirty="0">
                          <a:effectLst/>
                        </a:rPr>
                      </a:br>
                      <a:r>
                        <a:rPr lang="en-US" sz="2400" dirty="0" smtClean="0">
                          <a:effectLst/>
                        </a:rPr>
                        <a:t>     Organics</a:t>
                      </a:r>
                      <a:endParaRPr lang="en-US" sz="20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marL="0" marR="0" algn="l">
                        <a:spcBef>
                          <a:spcPts val="0"/>
                        </a:spcBef>
                        <a:spcAft>
                          <a:spcPts val="0"/>
                        </a:spcAft>
                      </a:pPr>
                      <a:r>
                        <a:rPr lang="en-US" sz="2000" dirty="0">
                          <a:effectLst/>
                        </a:rPr>
                        <a:t>Bound and free water content </a:t>
                      </a:r>
                      <a:r>
                        <a:rPr lang="en-US" sz="2000" dirty="0" smtClean="0">
                          <a:effectLst/>
                        </a:rPr>
                        <a:t>in the </a:t>
                      </a:r>
                      <a:r>
                        <a:rPr lang="en-US" sz="2000" dirty="0">
                          <a:effectLst/>
                        </a:rPr>
                        <a:t>regolith</a:t>
                      </a:r>
                      <a:endParaRPr lang="en-US" sz="18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marL="0" marR="0" algn="l">
                        <a:spcBef>
                          <a:spcPts val="0"/>
                        </a:spcBef>
                        <a:spcAft>
                          <a:spcPts val="0"/>
                        </a:spcAft>
                      </a:pPr>
                      <a:r>
                        <a:rPr lang="en-US" sz="2000" dirty="0" smtClean="0">
                          <a:effectLst/>
                        </a:rPr>
                        <a:t>Abundance </a:t>
                      </a:r>
                      <a:r>
                        <a:rPr lang="en-US" sz="2000" dirty="0">
                          <a:effectLst/>
                        </a:rPr>
                        <a:t>of H</a:t>
                      </a:r>
                      <a:r>
                        <a:rPr lang="en-US" sz="2000" baseline="-25000" dirty="0">
                          <a:effectLst/>
                        </a:rPr>
                        <a:t>2</a:t>
                      </a:r>
                      <a:r>
                        <a:rPr lang="en-US" sz="2000" dirty="0">
                          <a:effectLst/>
                        </a:rPr>
                        <a:t>O ice in </a:t>
                      </a:r>
                      <a:r>
                        <a:rPr lang="en-US" sz="2000" dirty="0" smtClean="0">
                          <a:effectLst/>
                        </a:rPr>
                        <a:t>the regolith</a:t>
                      </a:r>
                      <a:endParaRPr lang="en-US" sz="18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rowSpan="2">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marL="0" marR="0" lvl="0" indent="0" algn="l">
                        <a:spcBef>
                          <a:spcPts val="0"/>
                        </a:spcBef>
                        <a:spcAft>
                          <a:spcPts val="0"/>
                        </a:spcAft>
                        <a:buFont typeface="Symbol" charset="2"/>
                        <a:buNone/>
                      </a:pPr>
                      <a:r>
                        <a:rPr lang="en-US" sz="2000" dirty="0" smtClean="0">
                          <a:effectLst/>
                        </a:rPr>
                        <a:t>Gas</a:t>
                      </a:r>
                      <a:r>
                        <a:rPr lang="en-US" sz="2000" baseline="0" dirty="0" smtClean="0">
                          <a:effectLst/>
                        </a:rPr>
                        <a:t> </a:t>
                      </a:r>
                      <a:r>
                        <a:rPr lang="en-US" sz="2000" dirty="0" smtClean="0">
                          <a:effectLst/>
                        </a:rPr>
                        <a:t>Chroma-</a:t>
                      </a:r>
                      <a:r>
                        <a:rPr lang="en-US" sz="2000" dirty="0" err="1" smtClean="0">
                          <a:effectLst/>
                        </a:rPr>
                        <a:t>tograph</a:t>
                      </a:r>
                      <a:r>
                        <a:rPr lang="en-US" sz="2000" baseline="0" dirty="0" smtClean="0">
                          <a:effectLst/>
                        </a:rPr>
                        <a:t> </a:t>
                      </a:r>
                      <a:br>
                        <a:rPr lang="en-US" sz="2000" baseline="0" dirty="0" smtClean="0">
                          <a:effectLst/>
                        </a:rPr>
                      </a:br>
                      <a:r>
                        <a:rPr lang="en-US" sz="2000" baseline="0" dirty="0" smtClean="0">
                          <a:effectLst/>
                        </a:rPr>
                        <a:t>and M</a:t>
                      </a:r>
                      <a:r>
                        <a:rPr lang="en-US" sz="2000" dirty="0" smtClean="0">
                          <a:effectLst/>
                        </a:rPr>
                        <a:t>ass</a:t>
                      </a:r>
                      <a:r>
                        <a:rPr lang="en-US" sz="2000" baseline="0" dirty="0" smtClean="0">
                          <a:effectLst/>
                        </a:rPr>
                        <a:t> </a:t>
                      </a:r>
                      <a:r>
                        <a:rPr lang="en-US" sz="2000" dirty="0" smtClean="0">
                          <a:effectLst/>
                        </a:rPr>
                        <a:t>Spectrometer</a:t>
                      </a:r>
                    </a:p>
                    <a:p>
                      <a:pPr marL="164592" marR="0" lvl="0" indent="-164592" algn="l">
                        <a:spcBef>
                          <a:spcPts val="0"/>
                        </a:spcBef>
                        <a:spcAft>
                          <a:spcPts val="0"/>
                        </a:spcAft>
                        <a:buFont typeface="Symbol" charset="2"/>
                        <a:buChar char=""/>
                      </a:pPr>
                      <a:endParaRPr lang="en-US" sz="1000" dirty="0" smtClean="0">
                        <a:effectLst/>
                        <a:latin typeface="+mn-lt"/>
                      </a:endParaRPr>
                    </a:p>
                    <a:p>
                      <a:pPr marL="0" marR="0" lvl="0" indent="0" algn="l">
                        <a:spcBef>
                          <a:spcPts val="0"/>
                        </a:spcBef>
                        <a:spcAft>
                          <a:spcPts val="0"/>
                        </a:spcAft>
                        <a:buFont typeface="Symbol" charset="2"/>
                        <a:buNone/>
                      </a:pPr>
                      <a:r>
                        <a:rPr lang="en-US" sz="2000" dirty="0" smtClean="0">
                          <a:effectLst/>
                          <a:latin typeface="+mn-lt"/>
                          <a:ea typeface="Times New Roman" charset="0"/>
                        </a:rPr>
                        <a:t>     (GCMS)</a:t>
                      </a:r>
                      <a:endParaRPr lang="en-US" sz="1800" dirty="0" smtClean="0">
                        <a:effectLst/>
                        <a:latin typeface="+mn-lt"/>
                        <a:ea typeface="Times New Roman"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rowSpan="2">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marL="0" marR="0" algn="l">
                        <a:spcBef>
                          <a:spcPts val="0"/>
                        </a:spcBef>
                        <a:spcAft>
                          <a:spcPts val="0"/>
                        </a:spcAft>
                      </a:pPr>
                      <a:r>
                        <a:rPr lang="en-US" sz="2000" dirty="0">
                          <a:effectLst/>
                        </a:rPr>
                        <a:t>Collector to acquire volatiles and organics from &gt;30 cm below surface</a:t>
                      </a:r>
                      <a:endParaRPr lang="en-US" sz="18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r>
              <a:tr h="998808">
                <a:tc vMerge="1">
                  <a:txBody>
                    <a:bodyPr/>
                    <a:lstStyle/>
                    <a:p>
                      <a:endParaRPr lang="en-US"/>
                    </a:p>
                  </a:txBody>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marL="0" marR="0" algn="l">
                        <a:spcBef>
                          <a:spcPts val="0"/>
                        </a:spcBef>
                        <a:spcAft>
                          <a:spcPts val="0"/>
                        </a:spcAft>
                      </a:pPr>
                      <a:r>
                        <a:rPr lang="en-US" sz="2000" dirty="0">
                          <a:effectLst/>
                        </a:rPr>
                        <a:t>Spatial and chemical distribution of </a:t>
                      </a:r>
                      <a:r>
                        <a:rPr lang="en-US" sz="2000" dirty="0" smtClean="0">
                          <a:effectLst/>
                        </a:rPr>
                        <a:t>identified organic </a:t>
                      </a:r>
                      <a:r>
                        <a:rPr lang="en-US" sz="2000" dirty="0">
                          <a:effectLst/>
                        </a:rPr>
                        <a:t>species</a:t>
                      </a:r>
                      <a:endParaRPr lang="en-US" sz="18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marL="0" marR="0" algn="l">
                        <a:spcBef>
                          <a:spcPts val="0"/>
                        </a:spcBef>
                        <a:spcAft>
                          <a:spcPts val="0"/>
                        </a:spcAft>
                      </a:pPr>
                      <a:r>
                        <a:rPr lang="en-US" sz="2000" dirty="0" smtClean="0">
                          <a:effectLst/>
                        </a:rPr>
                        <a:t>Abundance and composition </a:t>
                      </a:r>
                      <a:r>
                        <a:rPr lang="en-US" sz="2000" dirty="0">
                          <a:effectLst/>
                        </a:rPr>
                        <a:t>of carboxylic </a:t>
                      </a:r>
                      <a:r>
                        <a:rPr lang="en-US" sz="2000" dirty="0" smtClean="0">
                          <a:effectLst/>
                        </a:rPr>
                        <a:t>acids,</a:t>
                      </a:r>
                      <a:r>
                        <a:rPr lang="en-US" sz="2000" baseline="0" dirty="0" smtClean="0">
                          <a:effectLst/>
                        </a:rPr>
                        <a:t> </a:t>
                      </a:r>
                      <a:r>
                        <a:rPr lang="en-US" sz="2000" dirty="0" smtClean="0">
                          <a:effectLst/>
                        </a:rPr>
                        <a:t>PAHs </a:t>
                      </a:r>
                      <a:r>
                        <a:rPr lang="en-US" sz="2000" dirty="0">
                          <a:effectLst/>
                        </a:rPr>
                        <a:t>and amino acids</a:t>
                      </a:r>
                      <a:endParaRPr lang="en-US" sz="18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vMerge="1">
                  <a:txBody>
                    <a:bodyPr/>
                    <a:lstStyle/>
                    <a:p>
                      <a:endParaRPr lang="en-US"/>
                    </a:p>
                  </a:txBody>
                  <a:tcPr/>
                </a:tc>
                <a:tc vMerge="1">
                  <a:txBody>
                    <a:bodyPr/>
                    <a:lstStyle/>
                    <a:p>
                      <a:endParaRPr lang="en-US"/>
                    </a:p>
                  </a:txBody>
                  <a:tcPr/>
                </a:tc>
              </a:tr>
              <a:tr h="799047">
                <a:tc rowSpan="2">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marL="0" marR="0" algn="l">
                        <a:spcBef>
                          <a:spcPts val="0"/>
                        </a:spcBef>
                        <a:spcAft>
                          <a:spcPts val="0"/>
                        </a:spcAft>
                      </a:pPr>
                      <a:r>
                        <a:rPr lang="en-US" sz="2400" dirty="0" smtClean="0">
                          <a:effectLst/>
                        </a:rPr>
                        <a:t> Seismology</a:t>
                      </a:r>
                      <a:endParaRPr lang="en-US" sz="20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marL="0" marR="0" algn="l">
                        <a:spcBef>
                          <a:spcPts val="0"/>
                        </a:spcBef>
                        <a:spcAft>
                          <a:spcPts val="0"/>
                        </a:spcAft>
                      </a:pPr>
                      <a:r>
                        <a:rPr lang="en-US" sz="2000" dirty="0" smtClean="0">
                          <a:effectLst/>
                        </a:rPr>
                        <a:t>Seismological properties of asteroid and local regolith</a:t>
                      </a:r>
                      <a:endParaRPr lang="en-US" sz="18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marL="0" marR="0" algn="l">
                        <a:spcBef>
                          <a:spcPts val="0"/>
                        </a:spcBef>
                        <a:spcAft>
                          <a:spcPts val="0"/>
                        </a:spcAft>
                      </a:pPr>
                      <a:r>
                        <a:rPr lang="en-US" sz="2000" dirty="0" smtClean="0">
                          <a:effectLst/>
                        </a:rPr>
                        <a:t>Seismic </a:t>
                      </a:r>
                      <a:r>
                        <a:rPr lang="en-US" sz="2000" dirty="0">
                          <a:effectLst/>
                        </a:rPr>
                        <a:t>reflections detected for &gt;1 minute</a:t>
                      </a:r>
                      <a:endParaRPr lang="en-US" sz="18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rowSpan="2">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marL="164592" marR="0" lvl="0" indent="-164592" algn="l">
                        <a:spcBef>
                          <a:spcPts val="0"/>
                        </a:spcBef>
                        <a:spcAft>
                          <a:spcPts val="0"/>
                        </a:spcAft>
                        <a:buFont typeface="Symbol" charset="2"/>
                        <a:buChar char=""/>
                      </a:pPr>
                      <a:r>
                        <a:rPr lang="en-US" sz="2000" dirty="0">
                          <a:effectLst/>
                        </a:rPr>
                        <a:t>Geophone</a:t>
                      </a:r>
                      <a:endParaRPr lang="en-US" sz="1800" dirty="0">
                        <a:effectLst/>
                      </a:endParaRPr>
                    </a:p>
                    <a:p>
                      <a:pPr marL="164592" marR="0" lvl="0" indent="-164592" algn="l">
                        <a:spcBef>
                          <a:spcPts val="0"/>
                        </a:spcBef>
                        <a:spcAft>
                          <a:spcPts val="0"/>
                        </a:spcAft>
                        <a:buFont typeface="Symbol" charset="2"/>
                        <a:buChar char=""/>
                      </a:pPr>
                      <a:r>
                        <a:rPr lang="en-US" sz="2000" dirty="0">
                          <a:effectLst/>
                        </a:rPr>
                        <a:t>Thumper</a:t>
                      </a:r>
                      <a:endParaRPr lang="en-US" sz="1800" dirty="0">
                        <a:effectLst/>
                      </a:endParaRPr>
                    </a:p>
                    <a:p>
                      <a:pPr marL="164592" marR="0" lvl="0" indent="-164592" algn="l">
                        <a:spcBef>
                          <a:spcPts val="0"/>
                        </a:spcBef>
                        <a:spcAft>
                          <a:spcPts val="0"/>
                        </a:spcAft>
                        <a:buFont typeface="Symbol" charset="2"/>
                        <a:buChar char=""/>
                      </a:pPr>
                      <a:r>
                        <a:rPr lang="en-US" sz="2000" dirty="0" smtClean="0">
                          <a:effectLst/>
                        </a:rPr>
                        <a:t>Vibrators</a:t>
                      </a:r>
                      <a:endParaRPr lang="en-US" sz="1800" dirty="0">
                        <a:effectLst/>
                      </a:endParaRPr>
                    </a:p>
                    <a:p>
                      <a:pPr marL="164592" marR="0" lvl="0" indent="-164592" algn="l">
                        <a:spcBef>
                          <a:spcPts val="0"/>
                        </a:spcBef>
                        <a:spcAft>
                          <a:spcPts val="0"/>
                        </a:spcAft>
                        <a:buFont typeface="Symbol" charset="2"/>
                        <a:buChar char=""/>
                      </a:pPr>
                      <a:r>
                        <a:rPr lang="en-US" sz="2000" dirty="0" err="1" smtClean="0">
                          <a:effectLst/>
                        </a:rPr>
                        <a:t>Accelero</a:t>
                      </a:r>
                      <a:r>
                        <a:rPr lang="en-US" sz="2000" dirty="0" smtClean="0">
                          <a:effectLst/>
                        </a:rPr>
                        <a:t>-meters</a:t>
                      </a:r>
                    </a:p>
                    <a:p>
                      <a:pPr marL="164592" marR="0" lvl="0" indent="-164592" algn="l">
                        <a:spcBef>
                          <a:spcPts val="0"/>
                        </a:spcBef>
                        <a:spcAft>
                          <a:spcPts val="0"/>
                        </a:spcAft>
                        <a:buFont typeface="Symbol" charset="2"/>
                        <a:buChar char=""/>
                      </a:pPr>
                      <a:endParaRPr lang="en-US" sz="2000" dirty="0" smtClean="0">
                        <a:effectLst/>
                      </a:endParaRPr>
                    </a:p>
                    <a:p>
                      <a:pPr marL="164592" marR="0" lvl="0" indent="-164592" algn="l">
                        <a:spcBef>
                          <a:spcPts val="0"/>
                        </a:spcBef>
                        <a:spcAft>
                          <a:spcPts val="0"/>
                        </a:spcAft>
                        <a:buFont typeface="Symbol" charset="2"/>
                        <a:buChar char=""/>
                      </a:pPr>
                      <a:r>
                        <a:rPr lang="en-US" sz="2000" dirty="0" smtClean="0">
                          <a:effectLst/>
                          <a:latin typeface="+mn-lt"/>
                          <a:ea typeface="Times New Roman" charset="0"/>
                        </a:rPr>
                        <a:t>Camera</a:t>
                      </a:r>
                      <a:r>
                        <a:rPr lang="en-US" sz="2000" baseline="0" dirty="0" smtClean="0">
                          <a:effectLst/>
                          <a:latin typeface="+mn-lt"/>
                          <a:ea typeface="Times New Roman" charset="0"/>
                        </a:rPr>
                        <a:t> Imaging</a:t>
                      </a:r>
                      <a:endParaRPr lang="en-US" sz="1800" dirty="0" smtClean="0">
                        <a:effectLst/>
                        <a:latin typeface="+mn-lt"/>
                        <a:ea typeface="Times New Roman"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rowSpan="2">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marL="0" marR="0" lvl="0" indent="0" algn="l">
                        <a:spcBef>
                          <a:spcPts val="0"/>
                        </a:spcBef>
                        <a:spcAft>
                          <a:spcPts val="0"/>
                        </a:spcAft>
                        <a:buFont typeface="Symbol" charset="2"/>
                        <a:buNone/>
                      </a:pPr>
                      <a:r>
                        <a:rPr lang="en-US" sz="2000" dirty="0">
                          <a:effectLst/>
                        </a:rPr>
                        <a:t>Sensors buried to &gt;30 cm depth into seismically competent </a:t>
                      </a:r>
                      <a:r>
                        <a:rPr lang="en-US" sz="2000" dirty="0" smtClean="0">
                          <a:effectLst/>
                        </a:rPr>
                        <a:t>material</a:t>
                      </a:r>
                    </a:p>
                    <a:p>
                      <a:pPr marL="164592" marR="0" lvl="0" indent="-164592" algn="l">
                        <a:spcBef>
                          <a:spcPts val="0"/>
                        </a:spcBef>
                        <a:spcAft>
                          <a:spcPts val="0"/>
                        </a:spcAft>
                        <a:buFont typeface="Symbol" charset="2"/>
                        <a:buChar char=""/>
                      </a:pPr>
                      <a:endParaRPr lang="en-US" sz="2000" dirty="0" smtClean="0">
                        <a:effectLst/>
                        <a:latin typeface="+mn-lt"/>
                        <a:ea typeface="+mn-ea"/>
                      </a:endParaRPr>
                    </a:p>
                    <a:p>
                      <a:pPr marL="0" marR="0" lvl="0" indent="0" algn="l">
                        <a:spcBef>
                          <a:spcPts val="0"/>
                        </a:spcBef>
                        <a:spcAft>
                          <a:spcPts val="0"/>
                        </a:spcAft>
                        <a:buFont typeface="Symbol" charset="2"/>
                        <a:buNone/>
                      </a:pPr>
                      <a:r>
                        <a:rPr lang="en-US" sz="2000" dirty="0" smtClean="0">
                          <a:effectLst/>
                          <a:latin typeface="+mn-lt"/>
                          <a:ea typeface="Times New Roman" charset="0"/>
                        </a:rPr>
                        <a:t>Navigation</a:t>
                      </a:r>
                      <a:endParaRPr lang="en-US" sz="1800" dirty="0" smtClean="0">
                        <a:effectLst/>
                        <a:latin typeface="+mn-lt"/>
                        <a:ea typeface="Times New Roman" charset="0"/>
                      </a:endParaRPr>
                    </a:p>
                    <a:p>
                      <a:pPr marL="0" marR="0" algn="l">
                        <a:spcBef>
                          <a:spcPts val="0"/>
                        </a:spcBef>
                        <a:spcAft>
                          <a:spcPts val="0"/>
                        </a:spcAft>
                      </a:pPr>
                      <a:endParaRPr lang="en-US" sz="2000" dirty="0" smtClean="0">
                        <a:effectLst/>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r>
              <a:tr h="1593099">
                <a:tc vMerge="1">
                  <a:txBody>
                    <a:bodyPr/>
                    <a:lstStyle/>
                    <a:p>
                      <a:endParaRPr lang="en-US"/>
                    </a:p>
                  </a:txBody>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marL="0" marR="0" algn="l">
                        <a:spcBef>
                          <a:spcPts val="0"/>
                        </a:spcBef>
                        <a:spcAft>
                          <a:spcPts val="0"/>
                        </a:spcAft>
                      </a:pPr>
                      <a:r>
                        <a:rPr lang="en-US" sz="2000" dirty="0" smtClean="0">
                          <a:effectLst/>
                        </a:rPr>
                        <a:t>Regolith response to tactile forces, compactions,</a:t>
                      </a:r>
                      <a:r>
                        <a:rPr lang="en-US" sz="2000" baseline="0" dirty="0" smtClean="0">
                          <a:effectLst/>
                        </a:rPr>
                        <a:t> vibrations and jolts</a:t>
                      </a:r>
                      <a:endParaRPr lang="en-US" sz="18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marL="0" marR="0" algn="l">
                        <a:spcBef>
                          <a:spcPts val="0"/>
                        </a:spcBef>
                        <a:spcAft>
                          <a:spcPts val="0"/>
                        </a:spcAft>
                      </a:pPr>
                      <a:r>
                        <a:rPr lang="en-US" sz="2000" dirty="0" smtClean="0">
                          <a:effectLst/>
                        </a:rPr>
                        <a:t>Landing/takeoff</a:t>
                      </a:r>
                      <a:r>
                        <a:rPr lang="en-US" sz="2000" baseline="0" dirty="0" smtClean="0">
                          <a:effectLst/>
                        </a:rPr>
                        <a:t> </a:t>
                      </a:r>
                      <a:r>
                        <a:rPr lang="en-US" sz="2000" dirty="0" smtClean="0">
                          <a:effectLst/>
                        </a:rPr>
                        <a:t>forces</a:t>
                      </a:r>
                      <a:r>
                        <a:rPr lang="en-US" sz="2000" baseline="0" dirty="0" smtClean="0">
                          <a:effectLst/>
                        </a:rPr>
                        <a:t> and accelerations</a:t>
                      </a:r>
                    </a:p>
                    <a:p>
                      <a:pPr marL="0" marR="0" algn="l">
                        <a:spcBef>
                          <a:spcPts val="0"/>
                        </a:spcBef>
                        <a:spcAft>
                          <a:spcPts val="0"/>
                        </a:spcAft>
                      </a:pPr>
                      <a:endParaRPr lang="en-US" sz="1050" baseline="0" dirty="0" smtClean="0">
                        <a:effectLst/>
                      </a:endParaRPr>
                    </a:p>
                    <a:p>
                      <a:pPr marL="0" marR="0" algn="l">
                        <a:spcBef>
                          <a:spcPts val="0"/>
                        </a:spcBef>
                        <a:spcAft>
                          <a:spcPts val="0"/>
                        </a:spcAft>
                      </a:pPr>
                      <a:r>
                        <a:rPr lang="en-US" sz="2000" baseline="0" dirty="0" smtClean="0">
                          <a:effectLst/>
                        </a:rPr>
                        <a:t>Vibration response</a:t>
                      </a:r>
                    </a:p>
                    <a:p>
                      <a:pPr marL="0" marR="0" algn="l">
                        <a:spcBef>
                          <a:spcPts val="0"/>
                        </a:spcBef>
                        <a:spcAft>
                          <a:spcPts val="0"/>
                        </a:spcAft>
                      </a:pPr>
                      <a:endParaRPr lang="en-US" sz="900" dirty="0" smtClean="0">
                        <a:effectLst/>
                      </a:endParaRPr>
                    </a:p>
                    <a:p>
                      <a:pPr marL="0" marR="0" algn="l">
                        <a:spcBef>
                          <a:spcPts val="0"/>
                        </a:spcBef>
                        <a:spcAft>
                          <a:spcPts val="0"/>
                        </a:spcAft>
                      </a:pPr>
                      <a:r>
                        <a:rPr lang="en-US" sz="2000" dirty="0" smtClean="0">
                          <a:effectLst/>
                        </a:rPr>
                        <a:t>Penetration </a:t>
                      </a:r>
                      <a:r>
                        <a:rPr lang="en-US" sz="2000" dirty="0">
                          <a:effectLst/>
                        </a:rPr>
                        <a:t>depth</a:t>
                      </a:r>
                      <a:endParaRPr lang="en-US" sz="1800" dirty="0">
                        <a:effectLst/>
                        <a:latin typeface="Times New Roman" charset="0"/>
                        <a:ea typeface="Times New Roman"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vMerge="1">
                  <a:txBody>
                    <a:bodyPr/>
                    <a:lstStyle/>
                    <a:p>
                      <a:endParaRPr lang="en-US"/>
                    </a:p>
                  </a:txBody>
                  <a:tcPr/>
                </a:tc>
                <a:tc vMerge="1">
                  <a:txBody>
                    <a:bodyPr/>
                    <a:lstStyle/>
                    <a:p>
                      <a:endParaRPr lang="en-US"/>
                    </a:p>
                  </a:txBody>
                  <a:tcPr/>
                </a:tc>
              </a:tr>
            </a:tbl>
          </a:graphicData>
        </a:graphic>
      </p:graphicFrame>
    </p:spTree>
    <p:extLst>
      <p:ext uri="{BB962C8B-B14F-4D97-AF65-F5344CB8AC3E}">
        <p14:creationId xmlns:p14="http://schemas.microsoft.com/office/powerpoint/2010/main" val="8944523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Candidate Payload</a:t>
            </a:r>
            <a:endParaRPr lang="en-US" dirty="0"/>
          </a:p>
        </p:txBody>
      </p:sp>
      <p:sp>
        <p:nvSpPr>
          <p:cNvPr id="3" name="Content Placeholder 2"/>
          <p:cNvSpPr>
            <a:spLocks noGrp="1"/>
          </p:cNvSpPr>
          <p:nvPr>
            <p:ph idx="1"/>
          </p:nvPr>
        </p:nvSpPr>
        <p:spPr>
          <a:xfrm>
            <a:off x="979100" y="1457633"/>
            <a:ext cx="10233800" cy="4809352"/>
          </a:xfrm>
        </p:spPr>
        <p:txBody>
          <a:bodyPr>
            <a:normAutofit fontScale="70000" lnSpcReduction="20000"/>
          </a:bodyPr>
          <a:lstStyle/>
          <a:p>
            <a:r>
              <a:rPr lang="en-US" b="1" dirty="0" smtClean="0">
                <a:solidFill>
                  <a:srgbClr val="FFC000"/>
                </a:solidFill>
              </a:rPr>
              <a:t>GCMS. </a:t>
            </a:r>
            <a:r>
              <a:rPr lang="en-US" dirty="0"/>
              <a:t>The SPIKE miniature gas chromatograph (GC) mass spectrometer (MS) is based upon the Spacecraft Atmosphere Monitor (SAM), a technology demonstration that will fly to the </a:t>
            </a:r>
            <a:r>
              <a:rPr lang="en-US" dirty="0" smtClean="0"/>
              <a:t>International </a:t>
            </a:r>
            <a:r>
              <a:rPr lang="en-US" dirty="0"/>
              <a:t>Space Station (ISS) in 2018. SAM is </a:t>
            </a:r>
            <a:r>
              <a:rPr lang="en-US" dirty="0" smtClean="0"/>
              <a:t>intended </a:t>
            </a:r>
            <a:r>
              <a:rPr lang="en-US" dirty="0"/>
              <a:t>for assessing trace volatile organic </a:t>
            </a:r>
            <a:r>
              <a:rPr lang="en-US" dirty="0" smtClean="0"/>
              <a:t>compounds </a:t>
            </a:r>
            <a:r>
              <a:rPr lang="en-US" dirty="0"/>
              <a:t>and the major constituents in the atmosphere of present and future crewed spacecraft. As such, SAM will continuously sample concentrations of major air constituents (CH4, H2O, N2, O2, and CO2) and report results in two-second intervals. SAM will provide on-demand reporting on trace volatile organic compounds at ppm to ppb levels of 40+ species relevant for astronaut health. SAM  is the first instrument to have successfully demonstrated a fully electrostatic micro-electro-mechanical system (MEMS) GC, requiring no pneumatics for its MEMS valves. The GC is </a:t>
            </a:r>
            <a:r>
              <a:rPr lang="en-US" dirty="0" smtClean="0"/>
              <a:t>coupled </a:t>
            </a:r>
            <a:r>
              <a:rPr lang="en-US" dirty="0"/>
              <a:t>to a quadrupole ion trap mass spectrometer (QITMS). SAM can operate at sub-atmospheric pressures relevant to extra-vehicular activities, which makes it amenable to operation on airless bodies. For the SPIKE </a:t>
            </a:r>
            <a:r>
              <a:rPr lang="en-US" dirty="0" smtClean="0"/>
              <a:t>embodiment the </a:t>
            </a:r>
            <a:r>
              <a:rPr lang="en-US" dirty="0"/>
              <a:t>total instrument mass is projected at 6 kg with power consumption estimated at 35 W.</a:t>
            </a:r>
          </a:p>
          <a:p>
            <a:r>
              <a:rPr lang="en-US" b="1" dirty="0" smtClean="0">
                <a:solidFill>
                  <a:srgbClr val="FFC000"/>
                </a:solidFill>
              </a:rPr>
              <a:t>Seismology. </a:t>
            </a:r>
            <a:r>
              <a:rPr lang="en-US" dirty="0"/>
              <a:t>The seismic experiment consists of four components, to be assessed during the study. For activation, we will use a mechanical thumper integrated into the base of the </a:t>
            </a:r>
            <a:r>
              <a:rPr lang="en-US" dirty="0" smtClean="0"/>
              <a:t>SIM, </a:t>
            </a:r>
            <a:r>
              <a:rPr lang="en-US" dirty="0"/>
              <a:t>directly above the spikes. We will also integrate tunable piezoelectric vibrators to both spikes, as a signal source and to facilitate disengaging from possibly cohesive regolith. For science we will use MEMS accelerometers in the seismology spike, plus one or more geophones. Our initial choice is to begin rigorously testing and space qualifying the 24 bit </a:t>
            </a:r>
            <a:r>
              <a:rPr lang="en-US" dirty="0" err="1"/>
              <a:t>NuSeis</a:t>
            </a:r>
            <a:r>
              <a:rPr lang="en-US" dirty="0"/>
              <a:t> NRU-1C by GTI, which has 120-123 dB dynamic range for 1-2 </a:t>
            </a:r>
            <a:r>
              <a:rPr lang="en-US" dirty="0" err="1"/>
              <a:t>ms</a:t>
            </a:r>
            <a:r>
              <a:rPr lang="en-US" dirty="0"/>
              <a:t> sampling.</a:t>
            </a:r>
          </a:p>
          <a:p>
            <a:endParaRPr lang="en-US" dirty="0"/>
          </a:p>
        </p:txBody>
      </p:sp>
    </p:spTree>
    <p:extLst>
      <p:ext uri="{BB962C8B-B14F-4D97-AF65-F5344CB8AC3E}">
        <p14:creationId xmlns:p14="http://schemas.microsoft.com/office/powerpoint/2010/main" val="11455715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Requirements: Small NEOs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510800407"/>
              </p:ext>
            </p:extLst>
          </p:nvPr>
        </p:nvGraphicFramePr>
        <p:xfrm>
          <a:off x="697523" y="1768304"/>
          <a:ext cx="5937739" cy="4412346"/>
        </p:xfrm>
        <a:graphic>
          <a:graphicData uri="http://schemas.openxmlformats.org/drawingml/2006/table">
            <a:tbl>
              <a:tblPr firstRow="1" firstCol="1" bandRow="1">
                <a:tableStyleId>{5C22544A-7EE6-4342-B048-85BDC9FD1C3A}</a:tableStyleId>
              </a:tblPr>
              <a:tblGrid>
                <a:gridCol w="2983523"/>
                <a:gridCol w="2954216"/>
              </a:tblGrid>
              <a:tr h="0">
                <a:tc>
                  <a:txBody>
                    <a:bodyPr/>
                    <a:lstStyle/>
                    <a:p>
                      <a:pPr marL="0" marR="0" algn="l">
                        <a:spcBef>
                          <a:spcPts val="0"/>
                        </a:spcBef>
                        <a:spcAft>
                          <a:spcPts val="0"/>
                        </a:spcAft>
                      </a:pPr>
                      <a:r>
                        <a:rPr lang="en-US" sz="1800" b="0" dirty="0">
                          <a:effectLst/>
                        </a:rPr>
                        <a:t>Target </a:t>
                      </a:r>
                      <a:r>
                        <a:rPr lang="en-US" sz="1800" b="0" dirty="0" smtClean="0">
                          <a:effectLst/>
                        </a:rPr>
                        <a:t>Requirement</a:t>
                      </a:r>
                      <a:endParaRPr lang="en-US" sz="1800" b="0" dirty="0">
                        <a:effectLst/>
                        <a:latin typeface="Times New Roman" charset="0"/>
                        <a:ea typeface="Times New Roman" charset="0"/>
                      </a:endParaRPr>
                    </a:p>
                  </a:txBody>
                  <a:tcPr marL="68580" marR="68580" marT="0" marB="0">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marL="0" marR="0" algn="l">
                        <a:spcBef>
                          <a:spcPts val="0"/>
                        </a:spcBef>
                        <a:spcAft>
                          <a:spcPts val="0"/>
                        </a:spcAft>
                      </a:pPr>
                      <a:r>
                        <a:rPr lang="en-US" sz="1800" b="0" dirty="0" smtClean="0">
                          <a:effectLst/>
                        </a:rPr>
                        <a:t>Probability</a:t>
                      </a:r>
                      <a:endParaRPr lang="en-US" sz="1800" b="0" dirty="0">
                        <a:effectLst/>
                        <a:latin typeface="Times New Roman" charset="0"/>
                        <a:ea typeface="Times New Roman" charset="0"/>
                      </a:endParaRPr>
                    </a:p>
                  </a:txBody>
                  <a:tcPr marL="68580" marR="68580" marT="0" marB="0">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r>
              <a:tr h="423093">
                <a:tc>
                  <a:txBody>
                    <a:bodyPr/>
                    <a:lstStyle/>
                    <a:p>
                      <a:pPr marL="0" marR="0" algn="l">
                        <a:spcBef>
                          <a:spcPts val="0"/>
                        </a:spcBef>
                        <a:spcAft>
                          <a:spcPts val="0"/>
                        </a:spcAft>
                      </a:pPr>
                      <a:r>
                        <a:rPr lang="en-US" sz="1800" b="0" dirty="0">
                          <a:effectLst/>
                        </a:rPr>
                        <a:t>First </a:t>
                      </a:r>
                      <a:r>
                        <a:rPr lang="en-US" sz="1800" b="0" dirty="0" smtClean="0">
                          <a:effectLst/>
                        </a:rPr>
                        <a:t>asteroid target </a:t>
                      </a:r>
                      <a:r>
                        <a:rPr lang="en-US" sz="1800" b="0" dirty="0">
                          <a:effectLst/>
                        </a:rPr>
                        <a:t>must be primitive (B, C or D)</a:t>
                      </a:r>
                      <a:endParaRPr lang="en-US" sz="1800" b="0" dirty="0">
                        <a:effectLst/>
                        <a:latin typeface="Times New Roman" charset="0"/>
                        <a:ea typeface="Times New Roman" charset="0"/>
                      </a:endParaRPr>
                    </a:p>
                  </a:txBody>
                  <a:tcPr marL="68580" marR="68580" marT="0" marB="0" anchor="ctr">
                    <a:lnL w="28575" cap="flat" cmpd="sng" algn="ctr">
                      <a:solidFill>
                        <a:schemeClr val="tx1"/>
                      </a:solidFill>
                      <a:prstDash val="solid"/>
                      <a:round/>
                      <a:headEnd type="none" w="med" len="med"/>
                      <a:tailEnd type="none" w="med" len="med"/>
                    </a:lnL>
                  </a:tcPr>
                </a:tc>
                <a:tc>
                  <a:txBody>
                    <a:bodyPr/>
                    <a:lstStyle/>
                    <a:p>
                      <a:pPr marL="0" marR="0" algn="l">
                        <a:spcBef>
                          <a:spcPts val="0"/>
                        </a:spcBef>
                        <a:spcAft>
                          <a:spcPts val="0"/>
                        </a:spcAft>
                      </a:pPr>
                      <a:r>
                        <a:rPr lang="en-US" sz="1800" b="0">
                          <a:effectLst/>
                        </a:rPr>
                        <a:t>Certain; many candidates</a:t>
                      </a:r>
                      <a:endParaRPr lang="en-US" sz="1800" b="0">
                        <a:effectLst/>
                        <a:latin typeface="Times New Roman" charset="0"/>
                        <a:ea typeface="Times New Roman" charset="0"/>
                      </a:endParaRPr>
                    </a:p>
                  </a:txBody>
                  <a:tcPr marL="68580" marR="68580" marT="0" marB="0" anchor="ctr">
                    <a:lnR w="28575" cap="flat" cmpd="sng" algn="ctr">
                      <a:solidFill>
                        <a:schemeClr val="tx1"/>
                      </a:solidFill>
                      <a:prstDash val="solid"/>
                      <a:round/>
                      <a:headEnd type="none" w="med" len="med"/>
                      <a:tailEnd type="none" w="med" len="med"/>
                    </a:lnR>
                  </a:tcPr>
                </a:tc>
              </a:tr>
              <a:tr h="0">
                <a:tc>
                  <a:txBody>
                    <a:bodyPr/>
                    <a:lstStyle/>
                    <a:p>
                      <a:pPr marL="0" marR="0" algn="l">
                        <a:spcBef>
                          <a:spcPts val="0"/>
                        </a:spcBef>
                        <a:spcAft>
                          <a:spcPts val="0"/>
                        </a:spcAft>
                      </a:pPr>
                      <a:r>
                        <a:rPr lang="en-US" sz="1800" b="0" dirty="0">
                          <a:effectLst/>
                        </a:rPr>
                        <a:t>Regolith bed at least </a:t>
                      </a:r>
                      <a:r>
                        <a:rPr lang="en-US" sz="1800" b="0" dirty="0" smtClean="0">
                          <a:effectLst/>
                        </a:rPr>
                        <a:t>1</a:t>
                      </a:r>
                      <a:r>
                        <a:rPr lang="en-US" sz="1800" b="0" baseline="0" dirty="0" smtClean="0">
                          <a:effectLst/>
                        </a:rPr>
                        <a:t> </a:t>
                      </a:r>
                      <a:r>
                        <a:rPr lang="en-US" sz="1800" b="0" dirty="0" smtClean="0">
                          <a:effectLst/>
                        </a:rPr>
                        <a:t>m </a:t>
                      </a:r>
                      <a:r>
                        <a:rPr lang="en-US" sz="1800" b="0" dirty="0">
                          <a:effectLst/>
                        </a:rPr>
                        <a:t>deep exists somewhere on the asteroid</a:t>
                      </a:r>
                      <a:endParaRPr lang="en-US" sz="1800" b="0" dirty="0">
                        <a:effectLst/>
                        <a:latin typeface="Times New Roman" charset="0"/>
                        <a:ea typeface="Times New Roman" charset="0"/>
                      </a:endParaRPr>
                    </a:p>
                  </a:txBody>
                  <a:tcPr marL="68580" marR="68580" marT="0" marB="0" anchor="ctr">
                    <a:lnL w="28575" cap="flat" cmpd="sng" algn="ctr">
                      <a:solidFill>
                        <a:schemeClr val="tx1"/>
                      </a:solidFill>
                      <a:prstDash val="solid"/>
                      <a:round/>
                      <a:headEnd type="none" w="med" len="med"/>
                      <a:tailEnd type="none" w="med" len="med"/>
                    </a:lnL>
                  </a:tcPr>
                </a:tc>
                <a:tc>
                  <a:txBody>
                    <a:bodyPr/>
                    <a:lstStyle/>
                    <a:p>
                      <a:pPr marL="0" marR="0" algn="l">
                        <a:spcBef>
                          <a:spcPts val="0"/>
                        </a:spcBef>
                        <a:spcAft>
                          <a:spcPts val="0"/>
                        </a:spcAft>
                      </a:pPr>
                      <a:r>
                        <a:rPr lang="en-US" sz="1800" b="0" dirty="0">
                          <a:effectLst/>
                        </a:rPr>
                        <a:t>Almost certain for NEOs &gt;</a:t>
                      </a:r>
                      <a:r>
                        <a:rPr lang="en-US" sz="1800" b="0" dirty="0" smtClean="0">
                          <a:effectLst/>
                        </a:rPr>
                        <a:t>100 m </a:t>
                      </a:r>
                      <a:r>
                        <a:rPr lang="en-US" sz="1800" b="0" dirty="0">
                          <a:effectLst/>
                        </a:rPr>
                        <a:t>diameter; can be verified by </a:t>
                      </a:r>
                      <a:r>
                        <a:rPr lang="en-US" sz="1800" b="0" dirty="0" err="1">
                          <a:effectLst/>
                        </a:rPr>
                        <a:t>groundbased</a:t>
                      </a:r>
                      <a:r>
                        <a:rPr lang="en-US" sz="1800" b="0" dirty="0">
                          <a:effectLst/>
                        </a:rPr>
                        <a:t> IR/radar</a:t>
                      </a:r>
                      <a:endParaRPr lang="en-US" sz="1800" b="0" dirty="0">
                        <a:effectLst/>
                        <a:latin typeface="Times New Roman" charset="0"/>
                        <a:ea typeface="Times New Roman" charset="0"/>
                      </a:endParaRPr>
                    </a:p>
                  </a:txBody>
                  <a:tcPr marL="68580" marR="68580" marT="0" marB="0" anchor="ctr">
                    <a:lnR w="28575" cap="flat" cmpd="sng" algn="ctr">
                      <a:solidFill>
                        <a:schemeClr val="tx1"/>
                      </a:solidFill>
                      <a:prstDash val="solid"/>
                      <a:round/>
                      <a:headEnd type="none" w="med" len="med"/>
                      <a:tailEnd type="none" w="med" len="med"/>
                    </a:lnR>
                  </a:tcPr>
                </a:tc>
              </a:tr>
              <a:tr h="0">
                <a:tc>
                  <a:txBody>
                    <a:bodyPr/>
                    <a:lstStyle/>
                    <a:p>
                      <a:pPr marL="0" marR="0" algn="l">
                        <a:spcBef>
                          <a:spcPts val="0"/>
                        </a:spcBef>
                        <a:spcAft>
                          <a:spcPts val="0"/>
                        </a:spcAft>
                      </a:pPr>
                      <a:r>
                        <a:rPr lang="en-US" sz="1800" b="0" dirty="0">
                          <a:effectLst/>
                        </a:rPr>
                        <a:t>Clast sizes &lt;30 cm in the target footprint (dust ponds, gravel beds are ideal)</a:t>
                      </a:r>
                      <a:endParaRPr lang="en-US" sz="1800" b="0" dirty="0">
                        <a:effectLst/>
                        <a:latin typeface="Times New Roman" charset="0"/>
                        <a:ea typeface="Times New Roman" charset="0"/>
                      </a:endParaRPr>
                    </a:p>
                  </a:txBody>
                  <a:tcPr marL="68580" marR="68580" marT="0" marB="0" anchor="ctr">
                    <a:lnL w="28575" cap="flat" cmpd="sng" algn="ctr">
                      <a:solidFill>
                        <a:schemeClr val="tx1"/>
                      </a:solidFill>
                      <a:prstDash val="solid"/>
                      <a:round/>
                      <a:headEnd type="none" w="med" len="med"/>
                      <a:tailEnd type="none" w="med" len="med"/>
                    </a:lnL>
                  </a:tcPr>
                </a:tc>
                <a:tc>
                  <a:txBody>
                    <a:bodyPr/>
                    <a:lstStyle/>
                    <a:p>
                      <a:pPr marL="0" marR="0" algn="l">
                        <a:spcBef>
                          <a:spcPts val="0"/>
                        </a:spcBef>
                        <a:spcAft>
                          <a:spcPts val="0"/>
                        </a:spcAft>
                      </a:pPr>
                      <a:r>
                        <a:rPr lang="en-US" sz="1800" b="0" dirty="0">
                          <a:effectLst/>
                        </a:rPr>
                        <a:t>Unknown for the smallest </a:t>
                      </a:r>
                      <a:r>
                        <a:rPr lang="en-US" sz="1800" b="0" dirty="0" smtClean="0">
                          <a:effectLst/>
                        </a:rPr>
                        <a:t>(~50</a:t>
                      </a:r>
                      <a:r>
                        <a:rPr lang="en-US" sz="1800" b="0" baseline="0" dirty="0" smtClean="0">
                          <a:effectLst/>
                        </a:rPr>
                        <a:t> </a:t>
                      </a:r>
                      <a:r>
                        <a:rPr lang="en-US" sz="1800" b="0" dirty="0" smtClean="0">
                          <a:effectLst/>
                        </a:rPr>
                        <a:t>m</a:t>
                      </a:r>
                      <a:r>
                        <a:rPr lang="en-US" sz="1800" b="0" dirty="0">
                          <a:effectLst/>
                        </a:rPr>
                        <a:t>) bodies </a:t>
                      </a:r>
                      <a:r>
                        <a:rPr lang="en-US" sz="1800" b="0" dirty="0" smtClean="0">
                          <a:effectLst/>
                        </a:rPr>
                        <a:t>considered;</a:t>
                      </a:r>
                      <a:r>
                        <a:rPr lang="en-US" sz="1800" b="0" baseline="0" dirty="0" smtClean="0">
                          <a:effectLst/>
                        </a:rPr>
                        <a:t> almost </a:t>
                      </a:r>
                      <a:r>
                        <a:rPr lang="en-US" sz="1800" b="0" dirty="0" smtClean="0">
                          <a:effectLst/>
                        </a:rPr>
                        <a:t>certain </a:t>
                      </a:r>
                      <a:r>
                        <a:rPr lang="en-US" sz="1800" b="0" dirty="0">
                          <a:effectLst/>
                        </a:rPr>
                        <a:t>for </a:t>
                      </a:r>
                      <a:r>
                        <a:rPr lang="en-US" sz="1800" b="0" dirty="0" smtClean="0">
                          <a:effectLst/>
                        </a:rPr>
                        <a:t>0.3–1 </a:t>
                      </a:r>
                      <a:r>
                        <a:rPr lang="en-US" sz="1800" b="0" dirty="0">
                          <a:effectLst/>
                        </a:rPr>
                        <a:t>km</a:t>
                      </a:r>
                      <a:endParaRPr lang="en-US" sz="1800" b="0" dirty="0">
                        <a:effectLst/>
                        <a:latin typeface="Times New Roman" charset="0"/>
                        <a:ea typeface="Times New Roman" charset="0"/>
                      </a:endParaRPr>
                    </a:p>
                  </a:txBody>
                  <a:tcPr marL="68580" marR="68580" marT="0" marB="0" anchor="ctr">
                    <a:lnR w="28575" cap="flat" cmpd="sng" algn="ctr">
                      <a:solidFill>
                        <a:schemeClr val="tx1"/>
                      </a:solidFill>
                      <a:prstDash val="solid"/>
                      <a:round/>
                      <a:headEnd type="none" w="med" len="med"/>
                      <a:tailEnd type="none" w="med" len="med"/>
                    </a:lnR>
                  </a:tcPr>
                </a:tc>
              </a:tr>
              <a:tr h="846186">
                <a:tc>
                  <a:txBody>
                    <a:bodyPr/>
                    <a:lstStyle/>
                    <a:p>
                      <a:pPr marL="0" marR="0" algn="l">
                        <a:spcBef>
                          <a:spcPts val="0"/>
                        </a:spcBef>
                        <a:spcAft>
                          <a:spcPts val="0"/>
                        </a:spcAft>
                      </a:pPr>
                      <a:r>
                        <a:rPr lang="en-US" sz="1800" b="0" dirty="0">
                          <a:effectLst/>
                        </a:rPr>
                        <a:t>Regolith cohesion &lt; 10 </a:t>
                      </a:r>
                      <a:r>
                        <a:rPr lang="en-US" sz="1800" b="0" dirty="0" err="1" smtClean="0">
                          <a:effectLst/>
                        </a:rPr>
                        <a:t>kPa</a:t>
                      </a:r>
                      <a:r>
                        <a:rPr lang="en-US" sz="1800" b="0" dirty="0" smtClean="0">
                          <a:effectLst/>
                        </a:rPr>
                        <a:t> in the target footprint</a:t>
                      </a:r>
                      <a:endParaRPr lang="en-US" sz="1800" b="0" dirty="0">
                        <a:effectLst/>
                        <a:latin typeface="Times New Roman" charset="0"/>
                        <a:ea typeface="Times New Roman" charset="0"/>
                      </a:endParaRPr>
                    </a:p>
                  </a:txBody>
                  <a:tcPr marL="68580" marR="68580" marT="0" marB="0" anchor="ctr">
                    <a:lnL w="28575" cap="flat" cmpd="sng" algn="ctr">
                      <a:solidFill>
                        <a:schemeClr val="tx1"/>
                      </a:solidFill>
                      <a:prstDash val="solid"/>
                      <a:round/>
                      <a:headEnd type="none" w="med" len="med"/>
                      <a:tailEnd type="none" w="med" len="med"/>
                    </a:lnL>
                  </a:tcPr>
                </a:tc>
                <a:tc>
                  <a:txBody>
                    <a:bodyPr/>
                    <a:lstStyle/>
                    <a:p>
                      <a:pPr marL="0" marR="0" algn="l">
                        <a:spcBef>
                          <a:spcPts val="0"/>
                        </a:spcBef>
                        <a:spcAft>
                          <a:spcPts val="0"/>
                        </a:spcAft>
                      </a:pPr>
                      <a:r>
                        <a:rPr lang="en-US" sz="1800" b="0" dirty="0" smtClean="0">
                          <a:effectLst/>
                        </a:rPr>
                        <a:t>Could be greater </a:t>
                      </a:r>
                      <a:r>
                        <a:rPr lang="en-US" sz="1800" b="0" dirty="0">
                          <a:effectLst/>
                        </a:rPr>
                        <a:t>if ice-cemented materials (unlikely), or as low as 10–100 Pa</a:t>
                      </a:r>
                      <a:endParaRPr lang="en-US" sz="1800" b="0" dirty="0">
                        <a:effectLst/>
                        <a:latin typeface="Times New Roman" charset="0"/>
                        <a:ea typeface="Times New Roman" charset="0"/>
                      </a:endParaRPr>
                    </a:p>
                  </a:txBody>
                  <a:tcPr marL="68580" marR="68580" marT="0" marB="0" anchor="ctr">
                    <a:lnR w="28575" cap="flat" cmpd="sng" algn="ctr">
                      <a:solidFill>
                        <a:schemeClr val="tx1"/>
                      </a:solidFill>
                      <a:prstDash val="solid"/>
                      <a:round/>
                      <a:headEnd type="none" w="med" len="med"/>
                      <a:tailEnd type="none" w="med" len="med"/>
                    </a:lnR>
                  </a:tcPr>
                </a:tc>
              </a:tr>
              <a:tr h="846186">
                <a:tc>
                  <a:txBody>
                    <a:bodyPr/>
                    <a:lstStyle/>
                    <a:p>
                      <a:pPr marL="0" marR="0" algn="l">
                        <a:spcBef>
                          <a:spcPts val="0"/>
                        </a:spcBef>
                        <a:spcAft>
                          <a:spcPts val="0"/>
                        </a:spcAft>
                      </a:pPr>
                      <a:r>
                        <a:rPr lang="en-US" sz="1800" b="0" dirty="0">
                          <a:effectLst/>
                        </a:rPr>
                        <a:t>Surface </a:t>
                      </a:r>
                      <a:r>
                        <a:rPr lang="en-US" sz="1800" b="0" i="1" dirty="0">
                          <a:effectLst/>
                        </a:rPr>
                        <a:t>g</a:t>
                      </a:r>
                      <a:r>
                        <a:rPr lang="en-US" sz="1800" b="0" dirty="0">
                          <a:effectLst/>
                        </a:rPr>
                        <a:t> &lt; 0.3 mm/s</a:t>
                      </a:r>
                      <a:r>
                        <a:rPr lang="en-US" sz="1800" b="0" baseline="30000" dirty="0">
                          <a:effectLst/>
                        </a:rPr>
                        <a:t>2</a:t>
                      </a:r>
                      <a:r>
                        <a:rPr lang="en-US" sz="1800" b="0" dirty="0">
                          <a:effectLst/>
                        </a:rPr>
                        <a:t> for gentle landing and to allow SEP-powered escape</a:t>
                      </a:r>
                      <a:endParaRPr lang="en-US" sz="1800" b="0" dirty="0">
                        <a:effectLst/>
                        <a:latin typeface="Times New Roman" charset="0"/>
                        <a:ea typeface="Times New Roman" charset="0"/>
                      </a:endParaRPr>
                    </a:p>
                  </a:txBody>
                  <a:tcPr marL="68580" marR="68580" marT="0" marB="0"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800" b="0" dirty="0">
                          <a:effectLst/>
                        </a:rPr>
                        <a:t>Certain for &lt;1 km diameter</a:t>
                      </a:r>
                      <a:endParaRPr lang="en-US" sz="1800" b="0" dirty="0">
                        <a:effectLst/>
                        <a:latin typeface="Times New Roman" charset="0"/>
                        <a:ea typeface="Times New Roman" charset="0"/>
                      </a:endParaRPr>
                    </a:p>
                  </a:txBody>
                  <a:tcPr marL="68580" marR="68580" marT="0"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r>
            </a:tbl>
          </a:graphicData>
        </a:graphic>
      </p:graphicFrame>
      <p:pic>
        <p:nvPicPr>
          <p:cNvPr id="5" name="Picture 4"/>
          <p:cNvPicPr>
            <a:picLocks noChangeAspect="1"/>
          </p:cNvPicPr>
          <p:nvPr/>
        </p:nvPicPr>
        <p:blipFill>
          <a:blip r:embed="rId2"/>
          <a:stretch>
            <a:fillRect/>
          </a:stretch>
        </p:blipFill>
        <p:spPr>
          <a:xfrm>
            <a:off x="7104185" y="1690688"/>
            <a:ext cx="2943719" cy="2495005"/>
          </a:xfrm>
          <a:prstGeom prst="rect">
            <a:avLst/>
          </a:prstGeom>
          <a:ln>
            <a:solidFill>
              <a:srgbClr val="FFC000"/>
            </a:solidFill>
          </a:ln>
        </p:spPr>
      </p:pic>
      <p:pic>
        <p:nvPicPr>
          <p:cNvPr id="7" name="Picture 6"/>
          <p:cNvPicPr>
            <a:picLocks noChangeAspect="1"/>
          </p:cNvPicPr>
          <p:nvPr/>
        </p:nvPicPr>
        <p:blipFill>
          <a:blip r:embed="rId3"/>
          <a:stretch>
            <a:fillRect/>
          </a:stretch>
        </p:blipFill>
        <p:spPr>
          <a:xfrm>
            <a:off x="7990254" y="4365259"/>
            <a:ext cx="3363546" cy="2208896"/>
          </a:xfrm>
          <a:prstGeom prst="rect">
            <a:avLst/>
          </a:prstGeom>
          <a:ln>
            <a:solidFill>
              <a:srgbClr val="FFC000"/>
            </a:solidFill>
          </a:ln>
        </p:spPr>
      </p:pic>
      <p:sp>
        <p:nvSpPr>
          <p:cNvPr id="8" name="TextBox 7"/>
          <p:cNvSpPr txBox="1"/>
          <p:nvPr/>
        </p:nvSpPr>
        <p:spPr>
          <a:xfrm>
            <a:off x="10199077" y="3176954"/>
            <a:ext cx="1781257" cy="646331"/>
          </a:xfrm>
          <a:prstGeom prst="rect">
            <a:avLst/>
          </a:prstGeom>
          <a:noFill/>
        </p:spPr>
        <p:txBody>
          <a:bodyPr wrap="none" rtlCol="0">
            <a:spAutoFit/>
          </a:bodyPr>
          <a:lstStyle/>
          <a:p>
            <a:r>
              <a:rPr lang="en-US" dirty="0" smtClean="0">
                <a:solidFill>
                  <a:srgbClr val="FFC000"/>
                </a:solidFill>
              </a:rPr>
              <a:t>Any asteroid</a:t>
            </a:r>
          </a:p>
          <a:p>
            <a:r>
              <a:rPr lang="en-US" dirty="0" smtClean="0">
                <a:solidFill>
                  <a:srgbClr val="FFC000"/>
                </a:solidFill>
              </a:rPr>
              <a:t>~0.1-1 km will do</a:t>
            </a:r>
            <a:endParaRPr lang="en-US" dirty="0">
              <a:solidFill>
                <a:srgbClr val="FFC000"/>
              </a:solidFill>
            </a:endParaRPr>
          </a:p>
        </p:txBody>
      </p:sp>
    </p:spTree>
    <p:extLst>
      <p:ext uri="{BB962C8B-B14F-4D97-AF65-F5344CB8AC3E}">
        <p14:creationId xmlns:p14="http://schemas.microsoft.com/office/powerpoint/2010/main" val="21063582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 Mission Concept</a:t>
            </a:r>
            <a:endParaRPr lang="en-US" dirty="0"/>
          </a:p>
        </p:txBody>
      </p:sp>
      <p:sp>
        <p:nvSpPr>
          <p:cNvPr id="3" name="Content Placeholder 2"/>
          <p:cNvSpPr>
            <a:spLocks noGrp="1"/>
          </p:cNvSpPr>
          <p:nvPr>
            <p:ph idx="1"/>
          </p:nvPr>
        </p:nvSpPr>
        <p:spPr>
          <a:xfrm>
            <a:off x="1120000" y="1779898"/>
            <a:ext cx="10233800" cy="4753595"/>
          </a:xfrm>
        </p:spPr>
        <p:txBody>
          <a:bodyPr>
            <a:normAutofit fontScale="92500" lnSpcReduction="10000"/>
          </a:bodyPr>
          <a:lstStyle/>
          <a:p>
            <a:r>
              <a:rPr lang="en-US" dirty="0" smtClean="0"/>
              <a:t>Launch up to 6 identical </a:t>
            </a:r>
            <a:r>
              <a:rPr lang="en-US" dirty="0" err="1" smtClean="0"/>
              <a:t>smallsats</a:t>
            </a:r>
            <a:r>
              <a:rPr lang="en-US" dirty="0" smtClean="0"/>
              <a:t> in an ESPA ring configuration</a:t>
            </a:r>
          </a:p>
          <a:p>
            <a:pPr lvl="1"/>
            <a:r>
              <a:rPr lang="en-US" dirty="0" smtClean="0"/>
              <a:t>Or, a single &lt;$100</a:t>
            </a:r>
            <a:r>
              <a:rPr lang="en-US" sz="2200" dirty="0" smtClean="0"/>
              <a:t>M</a:t>
            </a:r>
            <a:r>
              <a:rPr lang="en-US" dirty="0" smtClean="0"/>
              <a:t> mission</a:t>
            </a:r>
          </a:p>
          <a:p>
            <a:r>
              <a:rPr lang="en-US" dirty="0" smtClean="0"/>
              <a:t>Each unit goes to 2+ NEOs </a:t>
            </a:r>
            <a:r>
              <a:rPr lang="en-US" dirty="0" smtClean="0">
                <a:sym typeface="Wingdings"/>
              </a:rPr>
              <a:t> landed science at a dozen asteroids</a:t>
            </a:r>
          </a:p>
          <a:p>
            <a:pPr lvl="1"/>
            <a:r>
              <a:rPr lang="en-US" dirty="0" smtClean="0">
                <a:sym typeface="Wingdings"/>
              </a:rPr>
              <a:t>Discovery cost cap &lt;$500</a:t>
            </a:r>
            <a:r>
              <a:rPr lang="en-US" sz="2200" dirty="0" smtClean="0">
                <a:sym typeface="Wingdings"/>
              </a:rPr>
              <a:t>M</a:t>
            </a:r>
            <a:endParaRPr lang="en-US" dirty="0" smtClean="0">
              <a:sym typeface="Wingdings"/>
            </a:endParaRPr>
          </a:p>
          <a:p>
            <a:r>
              <a:rPr lang="en-US" dirty="0" smtClean="0">
                <a:sym typeface="Wingdings"/>
              </a:rPr>
              <a:t>At each NEO:</a:t>
            </a:r>
          </a:p>
          <a:p>
            <a:pPr lvl="1"/>
            <a:r>
              <a:rPr lang="en-US" dirty="0" smtClean="0">
                <a:sym typeface="Wingdings"/>
              </a:rPr>
              <a:t>3 or more landings per asteroid  comprehensive knowledge of the body</a:t>
            </a:r>
          </a:p>
          <a:p>
            <a:pPr lvl="1"/>
            <a:r>
              <a:rPr lang="en-US" dirty="0" smtClean="0">
                <a:sym typeface="Wingdings"/>
              </a:rPr>
              <a:t>Each landing explores </a:t>
            </a:r>
            <a:r>
              <a:rPr lang="en-US" i="1" dirty="0" smtClean="0">
                <a:sym typeface="Wingdings"/>
              </a:rPr>
              <a:t>surface physics</a:t>
            </a:r>
            <a:r>
              <a:rPr lang="en-US" dirty="0" smtClean="0">
                <a:sym typeface="Wingdings"/>
              </a:rPr>
              <a:t>, conducts </a:t>
            </a:r>
            <a:r>
              <a:rPr lang="en-US" i="1" dirty="0" smtClean="0">
                <a:sym typeface="Wingdings"/>
              </a:rPr>
              <a:t>global seismology</a:t>
            </a:r>
            <a:r>
              <a:rPr lang="en-US" dirty="0" smtClean="0">
                <a:sym typeface="Wingdings"/>
              </a:rPr>
              <a:t>, and measures the </a:t>
            </a:r>
            <a:r>
              <a:rPr lang="en-US" i="1" dirty="0" smtClean="0">
                <a:sym typeface="Wingdings"/>
              </a:rPr>
              <a:t>volatile and organic </a:t>
            </a:r>
            <a:r>
              <a:rPr lang="en-US" dirty="0" smtClean="0">
                <a:sym typeface="Wingdings"/>
              </a:rPr>
              <a:t>subsurface composition</a:t>
            </a:r>
          </a:p>
          <a:p>
            <a:pPr lvl="2"/>
            <a:r>
              <a:rPr lang="en-US" dirty="0" smtClean="0">
                <a:sym typeface="Wingdings"/>
              </a:rPr>
              <a:t>Other instruments of course possible, e.g. IR/VIS/XGRS/ND</a:t>
            </a:r>
          </a:p>
          <a:p>
            <a:r>
              <a:rPr lang="en-US" dirty="0" smtClean="0">
                <a:sym typeface="Wingdings"/>
              </a:rPr>
              <a:t>After each landing:</a:t>
            </a:r>
          </a:p>
          <a:p>
            <a:pPr lvl="1"/>
            <a:r>
              <a:rPr lang="en-US" dirty="0">
                <a:sym typeface="Wingdings"/>
              </a:rPr>
              <a:t>T</a:t>
            </a:r>
            <a:r>
              <a:rPr lang="en-US" dirty="0" smtClean="0">
                <a:sym typeface="Wingdings"/>
              </a:rPr>
              <a:t>he spacecraft jumps (~1 cm/s), thrusts (SEP) to </a:t>
            </a:r>
            <a:r>
              <a:rPr lang="en-US" dirty="0" err="1" smtClean="0">
                <a:sym typeface="Wingdings"/>
              </a:rPr>
              <a:t>stationkeeping</a:t>
            </a:r>
            <a:r>
              <a:rPr lang="en-US" dirty="0" smtClean="0">
                <a:sym typeface="Wingdings"/>
              </a:rPr>
              <a:t>, and lands/impacts again</a:t>
            </a:r>
          </a:p>
          <a:p>
            <a:pPr lvl="1"/>
            <a:r>
              <a:rPr lang="en-US" dirty="0" smtClean="0">
                <a:sym typeface="Wingdings"/>
              </a:rPr>
              <a:t>Or, departs to the next asteroid</a:t>
            </a:r>
          </a:p>
        </p:txBody>
      </p:sp>
    </p:spTree>
    <p:extLst>
      <p:ext uri="{BB962C8B-B14F-4D97-AF65-F5344CB8AC3E}">
        <p14:creationId xmlns:p14="http://schemas.microsoft.com/office/powerpoint/2010/main" val="19059486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Mitigation / Design Study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78592035"/>
              </p:ext>
            </p:extLst>
          </p:nvPr>
        </p:nvGraphicFramePr>
        <p:xfrm>
          <a:off x="1782417" y="1957809"/>
          <a:ext cx="8627165" cy="4145280"/>
        </p:xfrm>
        <a:graphic>
          <a:graphicData uri="http://schemas.openxmlformats.org/drawingml/2006/table">
            <a:tbl>
              <a:tblPr firstRow="1" firstCol="1" bandRow="1">
                <a:tableStyleId>{5C22544A-7EE6-4342-B048-85BDC9FD1C3A}</a:tableStyleId>
              </a:tblPr>
              <a:tblGrid>
                <a:gridCol w="1600053"/>
                <a:gridCol w="1224642"/>
                <a:gridCol w="1691172"/>
                <a:gridCol w="4111298"/>
              </a:tblGrid>
              <a:tr h="0">
                <a:tc>
                  <a:txBody>
                    <a:bodyPr/>
                    <a:lstStyle/>
                    <a:p>
                      <a:pPr marL="0" marR="0" algn="just">
                        <a:spcBef>
                          <a:spcPts val="0"/>
                        </a:spcBef>
                        <a:spcAft>
                          <a:spcPts val="0"/>
                        </a:spcAft>
                      </a:pPr>
                      <a:r>
                        <a:rPr lang="en-US" sz="1600" dirty="0">
                          <a:effectLst/>
                        </a:rPr>
                        <a:t>Risk</a:t>
                      </a:r>
                      <a:endParaRPr lang="en-US" sz="1600" dirty="0">
                        <a:effectLst/>
                        <a:latin typeface="Times New Roman" charset="0"/>
                        <a:ea typeface="Times New Roman" charset="0"/>
                      </a:endParaRPr>
                    </a:p>
                  </a:txBody>
                  <a:tcPr marL="68580" marR="68580" marT="0" marB="0" anchor="ctr"/>
                </a:tc>
                <a:tc>
                  <a:txBody>
                    <a:bodyPr/>
                    <a:lstStyle/>
                    <a:p>
                      <a:pPr marL="0" marR="0" algn="just">
                        <a:spcBef>
                          <a:spcPts val="0"/>
                        </a:spcBef>
                        <a:spcAft>
                          <a:spcPts val="0"/>
                        </a:spcAft>
                      </a:pPr>
                      <a:r>
                        <a:rPr lang="en-US" sz="1600">
                          <a:effectLst/>
                        </a:rPr>
                        <a:t>Likelihood</a:t>
                      </a:r>
                      <a:endParaRPr lang="en-US" sz="1600">
                        <a:effectLst/>
                        <a:latin typeface="Times New Roman" charset="0"/>
                        <a:ea typeface="Times New Roman" charset="0"/>
                      </a:endParaRPr>
                    </a:p>
                  </a:txBody>
                  <a:tcPr marL="68580" marR="68580" marT="0" marB="0" anchor="ctr"/>
                </a:tc>
                <a:tc>
                  <a:txBody>
                    <a:bodyPr/>
                    <a:lstStyle/>
                    <a:p>
                      <a:pPr marL="0" marR="0" algn="just">
                        <a:spcBef>
                          <a:spcPts val="0"/>
                        </a:spcBef>
                        <a:spcAft>
                          <a:spcPts val="0"/>
                        </a:spcAft>
                      </a:pPr>
                      <a:r>
                        <a:rPr lang="en-US" sz="1600">
                          <a:effectLst/>
                        </a:rPr>
                        <a:t>Impact</a:t>
                      </a:r>
                      <a:endParaRPr lang="en-US" sz="1600">
                        <a:effectLst/>
                        <a:latin typeface="Times New Roman" charset="0"/>
                        <a:ea typeface="Times New Roman" charset="0"/>
                      </a:endParaRPr>
                    </a:p>
                  </a:txBody>
                  <a:tcPr marL="68580" marR="68580" marT="0" marB="0" anchor="ctr"/>
                </a:tc>
                <a:tc>
                  <a:txBody>
                    <a:bodyPr/>
                    <a:lstStyle/>
                    <a:p>
                      <a:pPr marL="0" marR="0" algn="just">
                        <a:spcBef>
                          <a:spcPts val="0"/>
                        </a:spcBef>
                        <a:spcAft>
                          <a:spcPts val="0"/>
                        </a:spcAft>
                      </a:pPr>
                      <a:r>
                        <a:rPr lang="en-US" sz="1600">
                          <a:effectLst/>
                        </a:rPr>
                        <a:t>Mitigation (study effort)</a:t>
                      </a:r>
                      <a:endParaRPr lang="en-US" sz="1600">
                        <a:effectLst/>
                        <a:latin typeface="Times New Roman" charset="0"/>
                        <a:ea typeface="Times New Roman" charset="0"/>
                      </a:endParaRPr>
                    </a:p>
                  </a:txBody>
                  <a:tcPr marL="68580" marR="68580" marT="0" marB="0" anchor="ctr"/>
                </a:tc>
              </a:tr>
              <a:tr h="0">
                <a:tc>
                  <a:txBody>
                    <a:bodyPr/>
                    <a:lstStyle/>
                    <a:p>
                      <a:pPr marL="0" marR="0">
                        <a:spcBef>
                          <a:spcPts val="0"/>
                        </a:spcBef>
                        <a:spcAft>
                          <a:spcPts val="0"/>
                        </a:spcAft>
                      </a:pPr>
                      <a:r>
                        <a:rPr lang="en-US" sz="1600" dirty="0">
                          <a:effectLst/>
                        </a:rPr>
                        <a:t>Spike tip breaks</a:t>
                      </a:r>
                      <a:endParaRPr lang="en-US" sz="1600" dirty="0">
                        <a:effectLst/>
                        <a:latin typeface="Times New Roman" charset="0"/>
                        <a:ea typeface="Times New Roman" charset="0"/>
                      </a:endParaRPr>
                    </a:p>
                  </a:txBody>
                  <a:tcPr marL="68580" marR="68580" marT="0" marB="0" anchor="ctr"/>
                </a:tc>
                <a:tc>
                  <a:txBody>
                    <a:bodyPr/>
                    <a:lstStyle/>
                    <a:p>
                      <a:pPr marL="0" marR="0" algn="just">
                        <a:spcBef>
                          <a:spcPts val="0"/>
                        </a:spcBef>
                        <a:spcAft>
                          <a:spcPts val="0"/>
                        </a:spcAft>
                      </a:pPr>
                      <a:r>
                        <a:rPr lang="en-US" sz="1600" dirty="0">
                          <a:effectLst/>
                        </a:rPr>
                        <a:t>Low</a:t>
                      </a:r>
                      <a:endParaRPr lang="en-US" sz="1600" dirty="0">
                        <a:effectLst/>
                        <a:latin typeface="Times New Roman" charset="0"/>
                        <a:ea typeface="Times New Roman" charset="0"/>
                      </a:endParaRPr>
                    </a:p>
                  </a:txBody>
                  <a:tcPr marL="68580" marR="68580" marT="0" marB="0" anchor="ctr">
                    <a:solidFill>
                      <a:srgbClr val="00B050"/>
                    </a:solidFill>
                  </a:tcPr>
                </a:tc>
                <a:tc>
                  <a:txBody>
                    <a:bodyPr/>
                    <a:lstStyle/>
                    <a:p>
                      <a:pPr marL="0" marR="0" algn="l">
                        <a:spcBef>
                          <a:spcPts val="0"/>
                        </a:spcBef>
                        <a:spcAft>
                          <a:spcPts val="0"/>
                        </a:spcAft>
                      </a:pPr>
                      <a:r>
                        <a:rPr lang="en-US" sz="1600" dirty="0" smtClean="0">
                          <a:effectLst/>
                        </a:rPr>
                        <a:t>Medium/</a:t>
                      </a:r>
                      <a:r>
                        <a:rPr lang="en-US" sz="1600" dirty="0">
                          <a:effectLst/>
                        </a:rPr>
                        <a:t/>
                      </a:r>
                      <a:br>
                        <a:rPr lang="en-US" sz="1600" dirty="0">
                          <a:effectLst/>
                        </a:rPr>
                      </a:br>
                      <a:r>
                        <a:rPr lang="en-US" sz="1600" dirty="0">
                          <a:effectLst/>
                        </a:rPr>
                        <a:t>Severe</a:t>
                      </a:r>
                      <a:endParaRPr lang="en-US" sz="1600" dirty="0">
                        <a:effectLst/>
                        <a:latin typeface="Times New Roman" charset="0"/>
                        <a:ea typeface="Times New Roman" charset="0"/>
                      </a:endParaRPr>
                    </a:p>
                  </a:txBody>
                  <a:tcPr marL="68580" marR="68580" marT="0" marB="0" anchor="ctr">
                    <a:solidFill>
                      <a:srgbClr val="FFFF00"/>
                    </a:solidFill>
                  </a:tcPr>
                </a:tc>
                <a:tc>
                  <a:txBody>
                    <a:bodyPr/>
                    <a:lstStyle/>
                    <a:p>
                      <a:pPr marL="0" marR="0" algn="just">
                        <a:spcBef>
                          <a:spcPts val="0"/>
                        </a:spcBef>
                        <a:spcAft>
                          <a:spcPts val="0"/>
                        </a:spcAft>
                      </a:pPr>
                      <a:r>
                        <a:rPr lang="en-US" sz="1600" dirty="0">
                          <a:effectLst/>
                        </a:rPr>
                        <a:t>Explore penetrator materials/designs; develop failsafe mode for immediate departure</a:t>
                      </a:r>
                      <a:endParaRPr lang="en-US" sz="1600" dirty="0">
                        <a:effectLst/>
                        <a:latin typeface="Times New Roman" charset="0"/>
                        <a:ea typeface="Times New Roman" charset="0"/>
                      </a:endParaRPr>
                    </a:p>
                  </a:txBody>
                  <a:tcPr marL="68580" marR="68580" marT="0" marB="0" anchor="ctr">
                    <a:solidFill>
                      <a:schemeClr val="accent4">
                        <a:lumMod val="20000"/>
                        <a:lumOff val="80000"/>
                      </a:schemeClr>
                    </a:solidFill>
                  </a:tcPr>
                </a:tc>
              </a:tr>
              <a:tr h="0">
                <a:tc>
                  <a:txBody>
                    <a:bodyPr/>
                    <a:lstStyle/>
                    <a:p>
                      <a:pPr marL="0" marR="0">
                        <a:spcBef>
                          <a:spcPts val="0"/>
                        </a:spcBef>
                        <a:spcAft>
                          <a:spcPts val="0"/>
                        </a:spcAft>
                      </a:pPr>
                      <a:r>
                        <a:rPr lang="en-US" sz="1600" dirty="0">
                          <a:effectLst/>
                        </a:rPr>
                        <a:t>Boom mechanism collapses</a:t>
                      </a:r>
                      <a:endParaRPr lang="en-US" sz="1600" dirty="0">
                        <a:effectLst/>
                        <a:latin typeface="Times New Roman" charset="0"/>
                        <a:ea typeface="Times New Roman" charset="0"/>
                      </a:endParaRPr>
                    </a:p>
                  </a:txBody>
                  <a:tcPr marL="68580" marR="68580" marT="0" marB="0" anchor="ctr"/>
                </a:tc>
                <a:tc>
                  <a:txBody>
                    <a:bodyPr/>
                    <a:lstStyle/>
                    <a:p>
                      <a:pPr marL="0" marR="0" algn="just">
                        <a:spcBef>
                          <a:spcPts val="0"/>
                        </a:spcBef>
                        <a:spcAft>
                          <a:spcPts val="0"/>
                        </a:spcAft>
                      </a:pPr>
                      <a:r>
                        <a:rPr lang="en-US" sz="1600" dirty="0">
                          <a:effectLst/>
                        </a:rPr>
                        <a:t>Low</a:t>
                      </a:r>
                      <a:endParaRPr lang="en-US" sz="1600" dirty="0">
                        <a:effectLst/>
                        <a:latin typeface="Times New Roman" charset="0"/>
                        <a:ea typeface="Times New Roman" charset="0"/>
                      </a:endParaRPr>
                    </a:p>
                  </a:txBody>
                  <a:tcPr marL="68580" marR="68580" marT="0" marB="0" anchor="ctr">
                    <a:solidFill>
                      <a:srgbClr val="00B050"/>
                    </a:solidFill>
                  </a:tcPr>
                </a:tc>
                <a:tc>
                  <a:txBody>
                    <a:bodyPr/>
                    <a:lstStyle/>
                    <a:p>
                      <a:pPr marL="0" marR="0" algn="just">
                        <a:spcBef>
                          <a:spcPts val="0"/>
                        </a:spcBef>
                        <a:spcAft>
                          <a:spcPts val="0"/>
                        </a:spcAft>
                      </a:pPr>
                      <a:r>
                        <a:rPr lang="en-US" sz="1600" dirty="0">
                          <a:effectLst/>
                        </a:rPr>
                        <a:t>Severe</a:t>
                      </a:r>
                      <a:endParaRPr lang="en-US" sz="1600" dirty="0">
                        <a:effectLst/>
                        <a:latin typeface="Times New Roman" charset="0"/>
                        <a:ea typeface="Times New Roman" charset="0"/>
                      </a:endParaRPr>
                    </a:p>
                  </a:txBody>
                  <a:tcPr marL="68580" marR="68580" marT="0" marB="0" anchor="ctr">
                    <a:solidFill>
                      <a:srgbClr val="FF0000"/>
                    </a:solidFill>
                  </a:tcPr>
                </a:tc>
                <a:tc>
                  <a:txBody>
                    <a:bodyPr/>
                    <a:lstStyle/>
                    <a:p>
                      <a:pPr marL="0" marR="0">
                        <a:spcBef>
                          <a:spcPts val="0"/>
                        </a:spcBef>
                        <a:spcAft>
                          <a:spcPts val="0"/>
                        </a:spcAft>
                      </a:pPr>
                      <a:r>
                        <a:rPr lang="en-US" sz="1600" dirty="0">
                          <a:effectLst/>
                        </a:rPr>
                        <a:t>Obtain engineering copy early to begin exhaustive testing</a:t>
                      </a:r>
                      <a:endParaRPr lang="en-US" sz="1600" dirty="0">
                        <a:effectLst/>
                        <a:latin typeface="Times New Roman" charset="0"/>
                        <a:ea typeface="Times New Roman" charset="0"/>
                      </a:endParaRPr>
                    </a:p>
                  </a:txBody>
                  <a:tcPr marL="68580" marR="68580" marT="0" marB="0" anchor="ctr">
                    <a:solidFill>
                      <a:schemeClr val="accent4">
                        <a:lumMod val="20000"/>
                        <a:lumOff val="80000"/>
                      </a:schemeClr>
                    </a:solidFill>
                  </a:tcPr>
                </a:tc>
              </a:tr>
              <a:tr h="0">
                <a:tc>
                  <a:txBody>
                    <a:bodyPr/>
                    <a:lstStyle/>
                    <a:p>
                      <a:pPr marL="0" marR="0">
                        <a:spcBef>
                          <a:spcPts val="0"/>
                        </a:spcBef>
                        <a:spcAft>
                          <a:spcPts val="0"/>
                        </a:spcAft>
                      </a:pPr>
                      <a:r>
                        <a:rPr lang="en-US" sz="1600" dirty="0">
                          <a:effectLst/>
                        </a:rPr>
                        <a:t>Bus and arrays encounter dust</a:t>
                      </a:r>
                      <a:endParaRPr lang="en-US" sz="1600" dirty="0">
                        <a:effectLst/>
                        <a:latin typeface="Times New Roman" charset="0"/>
                        <a:ea typeface="Times New Roman" charset="0"/>
                      </a:endParaRPr>
                    </a:p>
                  </a:txBody>
                  <a:tcPr marL="68580" marR="68580" marT="0" marB="0" anchor="ctr"/>
                </a:tc>
                <a:tc>
                  <a:txBody>
                    <a:bodyPr/>
                    <a:lstStyle/>
                    <a:p>
                      <a:pPr marL="0" marR="0" algn="just">
                        <a:spcBef>
                          <a:spcPts val="0"/>
                        </a:spcBef>
                        <a:spcAft>
                          <a:spcPts val="0"/>
                        </a:spcAft>
                      </a:pPr>
                      <a:r>
                        <a:rPr lang="en-US" sz="1600" dirty="0" smtClean="0">
                          <a:effectLst/>
                        </a:rPr>
                        <a:t>Medium</a:t>
                      </a:r>
                      <a:endParaRPr lang="en-US" sz="1600" dirty="0">
                        <a:effectLst/>
                        <a:latin typeface="Times New Roman" charset="0"/>
                        <a:ea typeface="Times New Roman" charset="0"/>
                      </a:endParaRPr>
                    </a:p>
                  </a:txBody>
                  <a:tcPr marL="68580" marR="68580" marT="0" marB="0" anchor="ctr">
                    <a:solidFill>
                      <a:srgbClr val="FFFF00"/>
                    </a:solidFill>
                  </a:tcPr>
                </a:tc>
                <a:tc>
                  <a:txBody>
                    <a:bodyPr/>
                    <a:lstStyle/>
                    <a:p>
                      <a:pPr marL="0" marR="0" algn="just">
                        <a:spcBef>
                          <a:spcPts val="0"/>
                        </a:spcBef>
                        <a:spcAft>
                          <a:spcPts val="0"/>
                        </a:spcAft>
                      </a:pPr>
                      <a:r>
                        <a:rPr lang="en-US" sz="1600" dirty="0" smtClean="0">
                          <a:effectLst/>
                        </a:rPr>
                        <a:t>Medium</a:t>
                      </a:r>
                      <a:endParaRPr lang="en-US" sz="1600" dirty="0">
                        <a:effectLst/>
                        <a:latin typeface="Times New Roman" charset="0"/>
                        <a:ea typeface="Times New Roman" charset="0"/>
                      </a:endParaRPr>
                    </a:p>
                  </a:txBody>
                  <a:tcPr marL="68580" marR="68580" marT="0" marB="0" anchor="ctr">
                    <a:solidFill>
                      <a:srgbClr val="FFFF00"/>
                    </a:solidFill>
                  </a:tcPr>
                </a:tc>
                <a:tc>
                  <a:txBody>
                    <a:bodyPr/>
                    <a:lstStyle/>
                    <a:p>
                      <a:pPr marL="0" marR="0">
                        <a:spcBef>
                          <a:spcPts val="0"/>
                        </a:spcBef>
                        <a:spcAft>
                          <a:spcPts val="0"/>
                        </a:spcAft>
                      </a:pPr>
                      <a:r>
                        <a:rPr lang="en-US" sz="1600" dirty="0">
                          <a:effectLst/>
                        </a:rPr>
                        <a:t>Design preprogrammed auto-depart sequences and status monitors/cameras</a:t>
                      </a:r>
                      <a:endParaRPr lang="en-US" sz="1600" dirty="0">
                        <a:effectLst/>
                        <a:latin typeface="Times New Roman" charset="0"/>
                        <a:ea typeface="Times New Roman" charset="0"/>
                      </a:endParaRPr>
                    </a:p>
                  </a:txBody>
                  <a:tcPr marL="68580" marR="68580" marT="0" marB="0" anchor="ctr">
                    <a:solidFill>
                      <a:schemeClr val="accent4">
                        <a:lumMod val="20000"/>
                        <a:lumOff val="80000"/>
                      </a:schemeClr>
                    </a:solidFill>
                  </a:tcPr>
                </a:tc>
              </a:tr>
              <a:tr h="0">
                <a:tc>
                  <a:txBody>
                    <a:bodyPr/>
                    <a:lstStyle/>
                    <a:p>
                      <a:pPr marL="0" marR="0">
                        <a:spcBef>
                          <a:spcPts val="0"/>
                        </a:spcBef>
                        <a:spcAft>
                          <a:spcPts val="0"/>
                        </a:spcAft>
                      </a:pPr>
                      <a:r>
                        <a:rPr lang="en-US" sz="1600" dirty="0">
                          <a:effectLst/>
                        </a:rPr>
                        <a:t>Wobble of spacecraft</a:t>
                      </a:r>
                      <a:endParaRPr lang="en-US" sz="1600" dirty="0">
                        <a:effectLst/>
                        <a:latin typeface="Times New Roman" charset="0"/>
                        <a:ea typeface="Times New Roman" charset="0"/>
                      </a:endParaRPr>
                    </a:p>
                  </a:txBody>
                  <a:tcPr marL="68580" marR="68580" marT="0" marB="0" anchor="ctr"/>
                </a:tc>
                <a:tc>
                  <a:txBody>
                    <a:bodyPr/>
                    <a:lstStyle/>
                    <a:p>
                      <a:pPr marL="0" marR="0" algn="just">
                        <a:spcBef>
                          <a:spcPts val="0"/>
                        </a:spcBef>
                        <a:spcAft>
                          <a:spcPts val="0"/>
                        </a:spcAft>
                      </a:pPr>
                      <a:r>
                        <a:rPr lang="en-US" sz="1600" dirty="0">
                          <a:effectLst/>
                        </a:rPr>
                        <a:t>High</a:t>
                      </a:r>
                      <a:endParaRPr lang="en-US" sz="1600" dirty="0">
                        <a:effectLst/>
                        <a:latin typeface="Times New Roman" charset="0"/>
                        <a:ea typeface="Times New Roman" charset="0"/>
                      </a:endParaRPr>
                    </a:p>
                  </a:txBody>
                  <a:tcPr marL="68580" marR="68580" marT="0" marB="0" anchor="ctr">
                    <a:solidFill>
                      <a:srgbClr val="FF0000"/>
                    </a:solidFill>
                  </a:tcPr>
                </a:tc>
                <a:tc>
                  <a:txBody>
                    <a:bodyPr/>
                    <a:lstStyle/>
                    <a:p>
                      <a:pPr marL="0" marR="0" algn="just">
                        <a:spcBef>
                          <a:spcPts val="0"/>
                        </a:spcBef>
                        <a:spcAft>
                          <a:spcPts val="0"/>
                        </a:spcAft>
                      </a:pPr>
                      <a:r>
                        <a:rPr lang="en-US" sz="1600" dirty="0">
                          <a:effectLst/>
                        </a:rPr>
                        <a:t>Low</a:t>
                      </a:r>
                      <a:endParaRPr lang="en-US" sz="1600" dirty="0">
                        <a:effectLst/>
                        <a:latin typeface="Times New Roman" charset="0"/>
                        <a:ea typeface="Times New Roman" charset="0"/>
                      </a:endParaRPr>
                    </a:p>
                  </a:txBody>
                  <a:tcPr marL="68580" marR="68580" marT="0" marB="0" anchor="ctr">
                    <a:solidFill>
                      <a:srgbClr val="00B050"/>
                    </a:solidFill>
                  </a:tcPr>
                </a:tc>
                <a:tc>
                  <a:txBody>
                    <a:bodyPr/>
                    <a:lstStyle/>
                    <a:p>
                      <a:pPr marL="0" marR="0">
                        <a:spcBef>
                          <a:spcPts val="0"/>
                        </a:spcBef>
                        <a:spcAft>
                          <a:spcPts val="0"/>
                        </a:spcAft>
                      </a:pPr>
                      <a:r>
                        <a:rPr lang="en-US" sz="1600" dirty="0">
                          <a:effectLst/>
                        </a:rPr>
                        <a:t>Develop one-minute science acquisition strategies; model in detail</a:t>
                      </a:r>
                      <a:endParaRPr lang="en-US" sz="1600" dirty="0">
                        <a:effectLst/>
                        <a:latin typeface="Times New Roman" charset="0"/>
                        <a:ea typeface="Times New Roman" charset="0"/>
                      </a:endParaRPr>
                    </a:p>
                  </a:txBody>
                  <a:tcPr marL="68580" marR="68580" marT="0" marB="0" anchor="ctr">
                    <a:solidFill>
                      <a:schemeClr val="accent4">
                        <a:lumMod val="20000"/>
                        <a:lumOff val="80000"/>
                      </a:schemeClr>
                    </a:solidFill>
                  </a:tcPr>
                </a:tc>
              </a:tr>
              <a:tr h="0">
                <a:tc>
                  <a:txBody>
                    <a:bodyPr/>
                    <a:lstStyle/>
                    <a:p>
                      <a:pPr marL="0" marR="0">
                        <a:spcBef>
                          <a:spcPts val="0"/>
                        </a:spcBef>
                        <a:spcAft>
                          <a:spcPts val="0"/>
                        </a:spcAft>
                      </a:pPr>
                      <a:r>
                        <a:rPr lang="en-US" sz="1600" dirty="0">
                          <a:effectLst/>
                        </a:rPr>
                        <a:t>Spikes encounter big boulder </a:t>
                      </a:r>
                      <a:endParaRPr lang="en-US" sz="1600" dirty="0">
                        <a:effectLst/>
                        <a:latin typeface="Times New Roman" charset="0"/>
                        <a:ea typeface="Times New Roman" charset="0"/>
                      </a:endParaRPr>
                    </a:p>
                  </a:txBody>
                  <a:tcPr marL="68580" marR="68580" marT="0" marB="0" anchor="ctr"/>
                </a:tc>
                <a:tc>
                  <a:txBody>
                    <a:bodyPr/>
                    <a:lstStyle/>
                    <a:p>
                      <a:pPr marL="0" marR="0" algn="just">
                        <a:spcBef>
                          <a:spcPts val="0"/>
                        </a:spcBef>
                        <a:spcAft>
                          <a:spcPts val="0"/>
                        </a:spcAft>
                      </a:pPr>
                      <a:r>
                        <a:rPr lang="en-US" sz="1600" dirty="0">
                          <a:effectLst/>
                        </a:rPr>
                        <a:t>Medium</a:t>
                      </a:r>
                      <a:endParaRPr lang="en-US" sz="1600" dirty="0">
                        <a:effectLst/>
                        <a:latin typeface="Times New Roman" charset="0"/>
                        <a:ea typeface="Times New Roman" charset="0"/>
                      </a:endParaRPr>
                    </a:p>
                  </a:txBody>
                  <a:tcPr marL="68580" marR="68580" marT="0" marB="0" anchor="ctr">
                    <a:solidFill>
                      <a:srgbClr val="FFFF00"/>
                    </a:solidFill>
                  </a:tcPr>
                </a:tc>
                <a:tc>
                  <a:txBody>
                    <a:bodyPr/>
                    <a:lstStyle/>
                    <a:p>
                      <a:pPr marL="0" marR="0" algn="just">
                        <a:spcBef>
                          <a:spcPts val="0"/>
                        </a:spcBef>
                        <a:spcAft>
                          <a:spcPts val="0"/>
                        </a:spcAft>
                      </a:pPr>
                      <a:r>
                        <a:rPr lang="en-US" sz="1600" dirty="0">
                          <a:effectLst/>
                        </a:rPr>
                        <a:t>Medium</a:t>
                      </a:r>
                      <a:endParaRPr lang="en-US" sz="1600" dirty="0">
                        <a:effectLst/>
                        <a:latin typeface="Times New Roman" charset="0"/>
                        <a:ea typeface="Times New Roman" charset="0"/>
                      </a:endParaRPr>
                    </a:p>
                  </a:txBody>
                  <a:tcPr marL="68580" marR="68580" marT="0" marB="0" anchor="ctr">
                    <a:solidFill>
                      <a:srgbClr val="FFFF00"/>
                    </a:solidFill>
                  </a:tcPr>
                </a:tc>
                <a:tc>
                  <a:txBody>
                    <a:bodyPr/>
                    <a:lstStyle/>
                    <a:p>
                      <a:pPr marL="0" marR="0">
                        <a:spcBef>
                          <a:spcPts val="0"/>
                        </a:spcBef>
                        <a:spcAft>
                          <a:spcPts val="0"/>
                        </a:spcAft>
                      </a:pPr>
                      <a:r>
                        <a:rPr lang="en-US" sz="1600" dirty="0">
                          <a:effectLst/>
                        </a:rPr>
                        <a:t>Design mission to low-TI targets; develop algorithms to survey for buried rocks</a:t>
                      </a:r>
                      <a:endParaRPr lang="en-US" sz="1600" dirty="0">
                        <a:effectLst/>
                        <a:latin typeface="Times New Roman" charset="0"/>
                        <a:ea typeface="Times New Roman" charset="0"/>
                      </a:endParaRPr>
                    </a:p>
                  </a:txBody>
                  <a:tcPr marL="68580" marR="68580" marT="0" marB="0" anchor="ctr">
                    <a:solidFill>
                      <a:schemeClr val="accent4">
                        <a:lumMod val="20000"/>
                        <a:lumOff val="80000"/>
                      </a:schemeClr>
                    </a:solidFill>
                  </a:tcPr>
                </a:tc>
              </a:tr>
              <a:tr h="0">
                <a:tc>
                  <a:txBody>
                    <a:bodyPr/>
                    <a:lstStyle/>
                    <a:p>
                      <a:pPr marL="0" marR="0">
                        <a:spcBef>
                          <a:spcPts val="0"/>
                        </a:spcBef>
                        <a:spcAft>
                          <a:spcPts val="0"/>
                        </a:spcAft>
                      </a:pPr>
                      <a:r>
                        <a:rPr lang="en-US" sz="1600" dirty="0">
                          <a:effectLst/>
                        </a:rPr>
                        <a:t>Spacecraft cannot extract</a:t>
                      </a:r>
                      <a:endParaRPr lang="en-US" sz="1600" dirty="0">
                        <a:effectLst/>
                        <a:latin typeface="Times New Roman" charset="0"/>
                        <a:ea typeface="Times New Roman" charset="0"/>
                      </a:endParaRPr>
                    </a:p>
                  </a:txBody>
                  <a:tcPr marL="68580" marR="68580" marT="0" marB="0" anchor="ctr"/>
                </a:tc>
                <a:tc>
                  <a:txBody>
                    <a:bodyPr/>
                    <a:lstStyle/>
                    <a:p>
                      <a:pPr marL="0" marR="0" algn="just">
                        <a:spcBef>
                          <a:spcPts val="0"/>
                        </a:spcBef>
                        <a:spcAft>
                          <a:spcPts val="0"/>
                        </a:spcAft>
                      </a:pPr>
                      <a:r>
                        <a:rPr lang="en-US" sz="1600" dirty="0">
                          <a:effectLst/>
                        </a:rPr>
                        <a:t>Medium</a:t>
                      </a:r>
                      <a:endParaRPr lang="en-US" sz="1600" dirty="0">
                        <a:effectLst/>
                        <a:latin typeface="Times New Roman" charset="0"/>
                        <a:ea typeface="Times New Roman" charset="0"/>
                      </a:endParaRPr>
                    </a:p>
                  </a:txBody>
                  <a:tcPr marL="68580" marR="68580" marT="0" marB="0" anchor="ctr">
                    <a:solidFill>
                      <a:srgbClr val="FFFF00"/>
                    </a:solidFill>
                  </a:tcPr>
                </a:tc>
                <a:tc>
                  <a:txBody>
                    <a:bodyPr/>
                    <a:lstStyle/>
                    <a:p>
                      <a:pPr marL="0" marR="0" algn="just">
                        <a:spcBef>
                          <a:spcPts val="0"/>
                        </a:spcBef>
                        <a:spcAft>
                          <a:spcPts val="0"/>
                        </a:spcAft>
                      </a:pPr>
                      <a:r>
                        <a:rPr lang="en-US" sz="1600" dirty="0">
                          <a:effectLst/>
                        </a:rPr>
                        <a:t>Medium</a:t>
                      </a:r>
                      <a:endParaRPr lang="en-US" sz="1600" dirty="0">
                        <a:effectLst/>
                        <a:latin typeface="Times New Roman" charset="0"/>
                        <a:ea typeface="Times New Roman" charset="0"/>
                      </a:endParaRPr>
                    </a:p>
                  </a:txBody>
                  <a:tcPr marL="68580" marR="68580" marT="0" marB="0" anchor="ctr">
                    <a:solidFill>
                      <a:srgbClr val="FFFF00"/>
                    </a:solidFill>
                  </a:tcPr>
                </a:tc>
                <a:tc>
                  <a:txBody>
                    <a:bodyPr/>
                    <a:lstStyle/>
                    <a:p>
                      <a:pPr marL="0" marR="0">
                        <a:spcBef>
                          <a:spcPts val="0"/>
                        </a:spcBef>
                        <a:spcAft>
                          <a:spcPts val="0"/>
                        </a:spcAft>
                      </a:pPr>
                      <a:r>
                        <a:rPr lang="en-US" sz="1600" dirty="0">
                          <a:effectLst/>
                        </a:rPr>
                        <a:t>Develop event sequence using vibrators and thumpers and springs to get clear.</a:t>
                      </a:r>
                      <a:endParaRPr lang="en-US" sz="1600" dirty="0">
                        <a:effectLst/>
                        <a:latin typeface="Times New Roman" charset="0"/>
                        <a:ea typeface="Times New Roman" charset="0"/>
                      </a:endParaRPr>
                    </a:p>
                  </a:txBody>
                  <a:tcPr marL="68580" marR="68580" marT="0" marB="0" anchor="ctr">
                    <a:solidFill>
                      <a:schemeClr val="accent4">
                        <a:lumMod val="20000"/>
                        <a:lumOff val="80000"/>
                      </a:schemeClr>
                    </a:solidFill>
                  </a:tcPr>
                </a:tc>
              </a:tr>
              <a:tr h="0">
                <a:tc>
                  <a:txBody>
                    <a:bodyPr/>
                    <a:lstStyle/>
                    <a:p>
                      <a:pPr marL="0" marR="0">
                        <a:spcBef>
                          <a:spcPts val="0"/>
                        </a:spcBef>
                        <a:spcAft>
                          <a:spcPts val="0"/>
                        </a:spcAft>
                      </a:pPr>
                      <a:r>
                        <a:rPr lang="en-US" sz="1600" dirty="0">
                          <a:effectLst/>
                        </a:rPr>
                        <a:t>Asteroid lacking regolith</a:t>
                      </a:r>
                      <a:endParaRPr lang="en-US" sz="1600" dirty="0">
                        <a:effectLst/>
                        <a:latin typeface="Times New Roman" charset="0"/>
                        <a:ea typeface="Times New Roman" charset="0"/>
                      </a:endParaRPr>
                    </a:p>
                  </a:txBody>
                  <a:tcPr marL="68580" marR="68580" marT="0" marB="0" anchor="ctr"/>
                </a:tc>
                <a:tc>
                  <a:txBody>
                    <a:bodyPr/>
                    <a:lstStyle/>
                    <a:p>
                      <a:pPr marL="0" marR="0">
                        <a:spcBef>
                          <a:spcPts val="0"/>
                        </a:spcBef>
                        <a:spcAft>
                          <a:spcPts val="0"/>
                        </a:spcAft>
                      </a:pPr>
                      <a:r>
                        <a:rPr lang="en-US" sz="1600" dirty="0">
                          <a:effectLst/>
                        </a:rPr>
                        <a:t>Low</a:t>
                      </a:r>
                      <a:endParaRPr lang="en-US" sz="1600" dirty="0">
                        <a:effectLst/>
                        <a:latin typeface="Times New Roman" charset="0"/>
                        <a:ea typeface="Times New Roman" charset="0"/>
                      </a:endParaRPr>
                    </a:p>
                  </a:txBody>
                  <a:tcPr marL="68580" marR="68580" marT="0" marB="0" anchor="ctr">
                    <a:solidFill>
                      <a:srgbClr val="00B050"/>
                    </a:solidFill>
                  </a:tcPr>
                </a:tc>
                <a:tc>
                  <a:txBody>
                    <a:bodyPr/>
                    <a:lstStyle/>
                    <a:p>
                      <a:pPr marL="0" marR="0">
                        <a:spcBef>
                          <a:spcPts val="0"/>
                        </a:spcBef>
                        <a:spcAft>
                          <a:spcPts val="0"/>
                        </a:spcAft>
                      </a:pPr>
                      <a:r>
                        <a:rPr lang="en-US" sz="1600" dirty="0">
                          <a:effectLst/>
                        </a:rPr>
                        <a:t>Medium</a:t>
                      </a:r>
                      <a:endParaRPr lang="en-US" sz="1600" dirty="0">
                        <a:effectLst/>
                        <a:latin typeface="Times New Roman" charset="0"/>
                        <a:ea typeface="Times New Roman" charset="0"/>
                      </a:endParaRPr>
                    </a:p>
                  </a:txBody>
                  <a:tcPr marL="68580" marR="68580" marT="0" marB="0" anchor="ctr">
                    <a:solidFill>
                      <a:srgbClr val="FFFF00"/>
                    </a:solidFill>
                  </a:tcPr>
                </a:tc>
                <a:tc>
                  <a:txBody>
                    <a:bodyPr/>
                    <a:lstStyle/>
                    <a:p>
                      <a:pPr marL="0" marR="0">
                        <a:spcBef>
                          <a:spcPts val="0"/>
                        </a:spcBef>
                        <a:spcAft>
                          <a:spcPts val="0"/>
                        </a:spcAft>
                      </a:pPr>
                      <a:r>
                        <a:rPr lang="en-US" sz="1600" dirty="0">
                          <a:effectLst/>
                        </a:rPr>
                        <a:t>Attempt landing in area of lowest thermal inertia; use thruster to increase penetration</a:t>
                      </a:r>
                      <a:endParaRPr lang="en-US" sz="1600" dirty="0">
                        <a:effectLst/>
                        <a:latin typeface="Times New Roman" charset="0"/>
                        <a:ea typeface="Times New Roman" charset="0"/>
                      </a:endParaRPr>
                    </a:p>
                  </a:txBody>
                  <a:tcPr marL="68580" marR="68580" marT="0" marB="0" anchor="ctr">
                    <a:solidFill>
                      <a:schemeClr val="accent4">
                        <a:lumMod val="20000"/>
                        <a:lumOff val="80000"/>
                      </a:schemeClr>
                    </a:solidFill>
                  </a:tcPr>
                </a:tc>
              </a:tr>
            </a:tbl>
          </a:graphicData>
        </a:graphic>
      </p:graphicFrame>
    </p:spTree>
    <p:extLst>
      <p:ext uri="{BB962C8B-B14F-4D97-AF65-F5344CB8AC3E}">
        <p14:creationId xmlns:p14="http://schemas.microsoft.com/office/powerpoint/2010/main" val="3840135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5333118" cy="6858000"/>
          </a:xfrm>
          <a:prstGeom prst="rect">
            <a:avLst/>
          </a:prstGeom>
        </p:spPr>
      </p:pic>
      <p:sp>
        <p:nvSpPr>
          <p:cNvPr id="5" name="TextBox 4"/>
          <p:cNvSpPr txBox="1"/>
          <p:nvPr/>
        </p:nvSpPr>
        <p:spPr>
          <a:xfrm>
            <a:off x="6361044" y="2206487"/>
            <a:ext cx="5128327" cy="1600438"/>
          </a:xfrm>
          <a:prstGeom prst="rect">
            <a:avLst/>
          </a:prstGeom>
          <a:noFill/>
        </p:spPr>
        <p:txBody>
          <a:bodyPr wrap="none" rtlCol="0">
            <a:spAutoFit/>
          </a:bodyPr>
          <a:lstStyle/>
          <a:p>
            <a:r>
              <a:rPr lang="en-US" sz="6600" dirty="0" smtClean="0">
                <a:solidFill>
                  <a:srgbClr val="FFC000"/>
                </a:solidFill>
              </a:rPr>
              <a:t>Questions?</a:t>
            </a:r>
          </a:p>
          <a:p>
            <a:r>
              <a:rPr lang="en-US" sz="3200" dirty="0" smtClean="0">
                <a:solidFill>
                  <a:srgbClr val="FFC000"/>
                </a:solidFill>
              </a:rPr>
              <a:t>Comments/Opinions/Advice?</a:t>
            </a:r>
          </a:p>
        </p:txBody>
      </p:sp>
    </p:spTree>
    <p:extLst>
      <p:ext uri="{BB962C8B-B14F-4D97-AF65-F5344CB8AC3E}">
        <p14:creationId xmlns:p14="http://schemas.microsoft.com/office/powerpoint/2010/main" val="203577680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Depth</Template>
  <TotalTime>8145</TotalTime>
  <Words>1398</Words>
  <Application>Microsoft Macintosh PowerPoint</Application>
  <PresentationFormat>Widescreen</PresentationFormat>
  <Paragraphs>169</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Calibri</vt:lpstr>
      <vt:lpstr>Corbel</vt:lpstr>
      <vt:lpstr>Symbol</vt:lpstr>
      <vt:lpstr>Times New Roman</vt:lpstr>
      <vt:lpstr>Wingdings</vt:lpstr>
      <vt:lpstr>Arial</vt:lpstr>
      <vt:lpstr>Depth</vt:lpstr>
      <vt:lpstr>PowerPoint Presentation</vt:lpstr>
      <vt:lpstr>Why SPIKE? </vt:lpstr>
      <vt:lpstr>Why SPIKE? </vt:lpstr>
      <vt:lpstr>Why SPIKE? </vt:lpstr>
      <vt:lpstr>Asteroid and Comet Landers</vt:lpstr>
      <vt:lpstr>Touch-and-Go</vt:lpstr>
      <vt:lpstr>Touch-and-Stay-a-While!</vt:lpstr>
      <vt:lpstr>Inverted Pendulum Lander</vt:lpstr>
      <vt:lpstr>SEP: A Perfect Match for Small NEOs?</vt:lpstr>
      <vt:lpstr>PowerPoint Presentation</vt:lpstr>
      <vt:lpstr>Candidate Payload</vt:lpstr>
      <vt:lpstr>Target Requirements: Small NEOs</vt:lpstr>
      <vt:lpstr>Example Mission Concept</vt:lpstr>
      <vt:lpstr>Risk Mitigation / Design Study</vt:lpstr>
      <vt:lpstr>PowerPoint Presentation</vt:lpstr>
    </vt:vector>
  </TitlesOfParts>
  <Company/>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SPIKE</dc:title>
  <dc:creator>Erik Asphaug</dc:creator>
  <cp:lastModifiedBy>Erik Asphaug</cp:lastModifiedBy>
  <cp:revision>38</cp:revision>
  <dcterms:created xsi:type="dcterms:W3CDTF">2017-04-19T04:53:00Z</dcterms:created>
  <dcterms:modified xsi:type="dcterms:W3CDTF">2017-04-24T20:38:40Z</dcterms:modified>
</cp:coreProperties>
</file>