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83" r:id="rId2"/>
    <p:sldId id="287" r:id="rId3"/>
    <p:sldId id="295" r:id="rId4"/>
    <p:sldId id="294" r:id="rId5"/>
    <p:sldId id="289" r:id="rId6"/>
    <p:sldId id="300" r:id="rId7"/>
    <p:sldId id="292" r:id="rId8"/>
    <p:sldId id="299" r:id="rId9"/>
    <p:sldId id="303" r:id="rId10"/>
  </p:sldIdLst>
  <p:sldSz cx="13004800" cy="9753600"/>
  <p:notesSz cx="6858000" cy="9144000"/>
  <p:defaultTextStyle>
    <a:lvl1pPr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bw" scaleToFitPaper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497F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308B16">
              <a:alpha val="3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48" autoAdjust="0"/>
    <p:restoredTop sz="94560"/>
  </p:normalViewPr>
  <p:slideViewPr>
    <p:cSldViewPr snapToGrid="0" snapToObjects="1">
      <p:cViewPr>
        <p:scale>
          <a:sx n="73" d="100"/>
          <a:sy n="73" d="100"/>
        </p:scale>
        <p:origin x="2760" y="1072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27526822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>
                <a:effectLst/>
                <a:latin typeface="Avenir Roman"/>
                <a:ea typeface="Avenir Roman"/>
                <a:cs typeface="Avenir Roman"/>
                <a:sym typeface="Avenir Roman"/>
              </a:rPr>
              <a:t>  Outstanding goals in Heliophysics related to these</a:t>
            </a:r>
            <a:r>
              <a:rPr lang="en-US" sz="2400" baseline="0" dirty="0" smtClean="0">
                <a:effectLst/>
                <a:latin typeface="Avenir Roman"/>
                <a:ea typeface="Avenir Roman"/>
                <a:cs typeface="Avenir Roman"/>
                <a:sym typeface="Avenir Roman"/>
              </a:rPr>
              <a:t> </a:t>
            </a:r>
            <a:r>
              <a:rPr lang="en-US" sz="2400" dirty="0" smtClean="0">
                <a:effectLst/>
                <a:latin typeface="Avenir Roman"/>
                <a:ea typeface="Avenir Roman"/>
                <a:cs typeface="Avenir Roman"/>
                <a:sym typeface="Avenir Roman"/>
              </a:rPr>
              <a:t>major CME-associated SEP events are to determine where</a:t>
            </a:r>
            <a:r>
              <a:rPr lang="en-US" sz="2400" baseline="0" dirty="0" smtClean="0">
                <a:effectLst/>
                <a:latin typeface="Avenir Roman"/>
                <a:ea typeface="Avenir Roman"/>
                <a:cs typeface="Avenir Roman"/>
                <a:sym typeface="Avenir Roman"/>
              </a:rPr>
              <a:t> </a:t>
            </a:r>
            <a:r>
              <a:rPr lang="en-US" sz="2400" dirty="0" smtClean="0">
                <a:effectLst/>
                <a:latin typeface="Avenir Roman"/>
                <a:ea typeface="Avenir Roman"/>
                <a:cs typeface="Avenir Roman"/>
                <a:sym typeface="Avenir Roman"/>
              </a:rPr>
              <a:t>the acceleration takes place relative to the CME, to establish</a:t>
            </a:r>
            <a:r>
              <a:rPr lang="en-US" sz="2400" baseline="0" dirty="0" smtClean="0">
                <a:effectLst/>
                <a:latin typeface="Avenir Roman"/>
                <a:ea typeface="Avenir Roman"/>
                <a:cs typeface="Avenir Roman"/>
                <a:sym typeface="Avenir Roman"/>
              </a:rPr>
              <a:t> </a:t>
            </a:r>
            <a:r>
              <a:rPr lang="en-US" sz="2400" dirty="0" smtClean="0">
                <a:effectLst/>
                <a:latin typeface="Avenir Roman"/>
                <a:ea typeface="Avenir Roman"/>
                <a:cs typeface="Avenir Roman"/>
                <a:sym typeface="Avenir Roman"/>
              </a:rPr>
              <a:t>what precise physics is responsible for the acceleration, and</a:t>
            </a:r>
            <a:r>
              <a:rPr lang="en-US" sz="2400" baseline="0" dirty="0" smtClean="0">
                <a:effectLst/>
                <a:latin typeface="Avenir Roman"/>
                <a:ea typeface="Avenir Roman"/>
                <a:cs typeface="Avenir Roman"/>
                <a:sym typeface="Avenir Roman"/>
              </a:rPr>
              <a:t> </a:t>
            </a:r>
            <a:r>
              <a:rPr lang="en-US" sz="2400" dirty="0" smtClean="0">
                <a:effectLst/>
                <a:latin typeface="Avenir Roman"/>
                <a:ea typeface="Avenir Roman"/>
                <a:cs typeface="Avenir Roman"/>
                <a:sym typeface="Avenir Roman"/>
              </a:rPr>
              <a:t>to develop the ability to predict the severity of an SEP event</a:t>
            </a:r>
            <a:r>
              <a:rPr lang="en-US" sz="2400" baseline="0" dirty="0" smtClean="0">
                <a:effectLst/>
                <a:latin typeface="Avenir Roman"/>
                <a:ea typeface="Avenir Roman"/>
                <a:cs typeface="Avenir Roman"/>
                <a:sym typeface="Avenir Roman"/>
              </a:rPr>
              <a:t> </a:t>
            </a:r>
            <a:r>
              <a:rPr lang="en-US" sz="2400" dirty="0" smtClean="0">
                <a:effectLst/>
                <a:latin typeface="Avenir Roman"/>
                <a:ea typeface="Avenir Roman"/>
                <a:cs typeface="Avenir Roman"/>
                <a:sym typeface="Avenir Roman"/>
              </a:rPr>
              <a:t>given the properties of the CME and corona.</a:t>
            </a:r>
          </a:p>
          <a:p>
            <a:r>
              <a:rPr lang="en-US" sz="2400" dirty="0" smtClean="0">
                <a:effectLst/>
                <a:latin typeface="Avenir Roman"/>
                <a:ea typeface="Avenir Roman"/>
                <a:cs typeface="Avenir Roman"/>
                <a:sym typeface="Avenir Roman"/>
              </a:rPr>
              <a:t>Particle acceleration</a:t>
            </a:r>
            <a:r>
              <a:rPr lang="en-US" sz="2400" baseline="0" dirty="0" smtClean="0">
                <a:effectLst/>
                <a:latin typeface="Avenir Roman"/>
                <a:ea typeface="Avenir Roman"/>
                <a:cs typeface="Avenir Roman"/>
                <a:sym typeface="Avenir Roman"/>
              </a:rPr>
              <a:t> </a:t>
            </a:r>
            <a:r>
              <a:rPr lang="en-US" sz="2400" dirty="0" smtClean="0">
                <a:effectLst/>
                <a:latin typeface="Avenir Roman"/>
                <a:ea typeface="Avenir Roman"/>
                <a:cs typeface="Avenir Roman"/>
                <a:sym typeface="Avenir Roman"/>
              </a:rPr>
              <a:t>may be due to coronal shocks or compressions</a:t>
            </a:r>
            <a:r>
              <a:rPr lang="en-US" sz="2400" baseline="0" dirty="0" smtClean="0">
                <a:effectLst/>
                <a:latin typeface="Avenir Roman"/>
                <a:ea typeface="Avenir Roman"/>
                <a:cs typeface="Avenir Roman"/>
                <a:sym typeface="Avenir Roman"/>
              </a:rPr>
              <a:t> </a:t>
            </a:r>
            <a:r>
              <a:rPr lang="en-US" sz="2400" dirty="0" smtClean="0">
                <a:effectLst/>
                <a:latin typeface="Avenir Roman"/>
                <a:ea typeface="Avenir Roman"/>
                <a:cs typeface="Avenir Roman"/>
                <a:sym typeface="Avenir Roman"/>
              </a:rPr>
              <a:t>driven by CMEs, by magnetic reconnection behind the</a:t>
            </a:r>
            <a:r>
              <a:rPr lang="en-US" sz="2400" baseline="0" dirty="0" smtClean="0">
                <a:effectLst/>
                <a:latin typeface="Avenir Roman"/>
                <a:ea typeface="Avenir Roman"/>
                <a:cs typeface="Avenir Roman"/>
                <a:sym typeface="Avenir Roman"/>
              </a:rPr>
              <a:t> </a:t>
            </a:r>
            <a:r>
              <a:rPr lang="en-US" sz="2400" dirty="0" smtClean="0">
                <a:effectLst/>
                <a:latin typeface="Avenir Roman"/>
                <a:ea typeface="Avenir Roman"/>
                <a:cs typeface="Avenir Roman"/>
                <a:sym typeface="Avenir Roman"/>
              </a:rPr>
              <a:t>expanding CME, or by stochastic acceleration mechanisms</a:t>
            </a:r>
            <a:r>
              <a:rPr lang="en-US" sz="2400" baseline="0" dirty="0" smtClean="0">
                <a:effectLst/>
                <a:latin typeface="Avenir Roman"/>
                <a:ea typeface="Avenir Roman"/>
                <a:cs typeface="Avenir Roman"/>
                <a:sym typeface="Avenir Roman"/>
              </a:rPr>
              <a:t> </a:t>
            </a:r>
            <a:r>
              <a:rPr lang="en-US" sz="2400" dirty="0" smtClean="0">
                <a:effectLst/>
                <a:latin typeface="Avenir Roman"/>
                <a:ea typeface="Avenir Roman"/>
                <a:cs typeface="Avenir Roman"/>
                <a:sym typeface="Avenir Roman"/>
              </a:rPr>
              <a:t>operating throughout the corona.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0474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>
                <a:effectLst/>
                <a:latin typeface="Avenir Roman"/>
                <a:ea typeface="Avenir Roman"/>
                <a:cs typeface="Avenir Roman"/>
                <a:sym typeface="Avenir Roman"/>
              </a:rPr>
              <a:t> The second science objective would be to</a:t>
            </a:r>
            <a:r>
              <a:rPr lang="en-US" sz="2400" baseline="0" dirty="0" smtClean="0">
                <a:effectLst/>
                <a:latin typeface="Avenir Roman"/>
                <a:ea typeface="Avenir Roman"/>
                <a:cs typeface="Avenir Roman"/>
                <a:sym typeface="Avenir Roman"/>
              </a:rPr>
              <a:t> </a:t>
            </a:r>
            <a:r>
              <a:rPr lang="en-US" sz="2400" dirty="0" smtClean="0">
                <a:effectLst/>
                <a:latin typeface="Avenir Roman"/>
                <a:ea typeface="Avenir Roman"/>
                <a:cs typeface="Avenir Roman"/>
                <a:sym typeface="Avenir Roman"/>
              </a:rPr>
              <a:t>determine if a broad magnetic connection between active</a:t>
            </a:r>
            <a:r>
              <a:rPr lang="en-US" sz="2400" baseline="0" dirty="0" smtClean="0">
                <a:effectLst/>
                <a:latin typeface="Avenir Roman"/>
                <a:ea typeface="Avenir Roman"/>
                <a:cs typeface="Avenir Roman"/>
                <a:sym typeface="Avenir Roman"/>
              </a:rPr>
              <a:t> </a:t>
            </a:r>
            <a:r>
              <a:rPr lang="en-US" sz="2400" dirty="0" smtClean="0">
                <a:effectLst/>
                <a:latin typeface="Avenir Roman"/>
                <a:ea typeface="Avenir Roman"/>
                <a:cs typeface="Avenir Roman"/>
                <a:sym typeface="Avenir Roman"/>
              </a:rPr>
              <a:t>regions and interplanetary space is responsible for the wide</a:t>
            </a:r>
            <a:r>
              <a:rPr lang="en-US" sz="2400" baseline="0" dirty="0" smtClean="0">
                <a:effectLst/>
                <a:latin typeface="Avenir Roman"/>
                <a:ea typeface="Avenir Roman"/>
                <a:cs typeface="Avenir Roman"/>
                <a:sym typeface="Avenir Roman"/>
              </a:rPr>
              <a:t> </a:t>
            </a:r>
            <a:r>
              <a:rPr lang="en-US" sz="2400" dirty="0" smtClean="0">
                <a:effectLst/>
                <a:latin typeface="Avenir Roman"/>
                <a:ea typeface="Avenir Roman"/>
                <a:cs typeface="Avenir Roman"/>
                <a:sym typeface="Avenir Roman"/>
              </a:rPr>
              <a:t>longitudinal extent of some flare and CME SEPs by</a:t>
            </a:r>
            <a:r>
              <a:rPr lang="en-US" sz="2400" baseline="0" dirty="0" smtClean="0">
                <a:effectLst/>
                <a:latin typeface="Avenir Roman"/>
                <a:ea typeface="Avenir Roman"/>
                <a:cs typeface="Avenir Roman"/>
                <a:sym typeface="Avenir Roman"/>
              </a:rPr>
              <a:t> </a:t>
            </a:r>
            <a:r>
              <a:rPr lang="en-US" sz="2400" dirty="0" smtClean="0">
                <a:effectLst/>
                <a:latin typeface="Avenir Roman"/>
                <a:ea typeface="Avenir Roman"/>
                <a:cs typeface="Avenir Roman"/>
                <a:sym typeface="Avenir Roman"/>
              </a:rPr>
              <a:t>imaging the field lines traced by Type III bursts from 2–20 </a:t>
            </a:r>
            <a:r>
              <a:rPr lang="en-US" sz="2400" dirty="0" err="1" smtClean="0">
                <a:effectLst/>
                <a:latin typeface="Avenir Roman"/>
                <a:ea typeface="Avenir Roman"/>
                <a:cs typeface="Avenir Roman"/>
                <a:sym typeface="Avenir Roman"/>
              </a:rPr>
              <a:t>Rs</a:t>
            </a:r>
            <a:endParaRPr lang="en-US" sz="2400" dirty="0" smtClean="0">
              <a:effectLst/>
              <a:latin typeface="Avenir Roman"/>
              <a:ea typeface="Avenir Roman"/>
              <a:cs typeface="Avenir Roman"/>
              <a:sym typeface="Avenir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6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bg>
      <p:bgPr>
        <a:gradFill flip="none" rotWithShape="1">
          <a:gsLst>
            <a:gs pos="0">
              <a:srgbClr val="4A4B4A"/>
            </a:gs>
            <a:gs pos="100000">
              <a:srgbClr val="000000"/>
            </a:gs>
          </a:gsLst>
          <a:lin ang="9433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xStyles>
    <p:titleStyle>
      <a:lvl1pPr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8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71"/>
          <p:cNvSpPr>
            <a:spLocks noGrp="1"/>
          </p:cNvSpPr>
          <p:nvPr/>
        </p:nvSpPr>
        <p:spPr>
          <a:xfrm>
            <a:off x="1" y="1405467"/>
            <a:ext cx="13004799" cy="7128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t">
            <a:normAutofit lnSpcReduction="10000"/>
          </a:bodyPr>
          <a:lstStyle>
            <a:lvl1pPr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  <a:lvl2pPr indent="2286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2pPr>
            <a:lvl3pPr indent="4572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3pPr>
            <a:lvl4pPr indent="6858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4pPr>
            <a:lvl5pPr indent="9144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5pPr>
            <a:lvl6pPr indent="11430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6pPr>
            <a:lvl7pPr indent="13716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7pPr>
            <a:lvl8pPr indent="16002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8pPr>
            <a:lvl9pPr indent="18288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sz="6600" dirty="0" smtClean="0">
                <a:solidFill>
                  <a:schemeClr val="tx1"/>
                </a:solidFill>
                <a:latin typeface="Futura Condensed"/>
                <a:ea typeface="Eurostile"/>
                <a:cs typeface="Futura Condensed"/>
              </a:rPr>
              <a:t>SunRISE</a:t>
            </a:r>
            <a:r>
              <a:rPr lang="en-US" sz="6600" dirty="0">
                <a:solidFill>
                  <a:schemeClr val="tx1"/>
                </a:solidFill>
                <a:latin typeface="Futura Condensed"/>
                <a:ea typeface="Eurostile"/>
                <a:cs typeface="Futura Condensed"/>
              </a:rPr>
              <a:t>: Sun Radio Interferometer Space Experiment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endParaRPr lang="en-US" sz="7200" dirty="0" smtClean="0">
              <a:solidFill>
                <a:srgbClr val="FFFFFF"/>
              </a:solidFill>
              <a:latin typeface="Futura Condensed"/>
              <a:ea typeface="Eurostile"/>
              <a:cs typeface="Futura Condensed"/>
              <a:sym typeface="Eurostile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3600" dirty="0" smtClean="0">
                <a:solidFill>
                  <a:srgbClr val="FFFFFF"/>
                </a:solidFill>
                <a:latin typeface="Futura Condensed"/>
                <a:ea typeface="Eurostile"/>
                <a:cs typeface="Futura Condensed"/>
                <a:sym typeface="Eurostile"/>
              </a:rPr>
              <a:t>Interplanetary Small Satellite Conference</a:t>
            </a:r>
            <a:endParaRPr lang="en-US" sz="3600" dirty="0" smtClean="0">
              <a:solidFill>
                <a:srgbClr val="FFFFFF"/>
              </a:solidFill>
              <a:latin typeface="Futura Condensed"/>
              <a:ea typeface="Eurostile"/>
              <a:cs typeface="Futura Condensed"/>
              <a:sym typeface="Eurostile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3600" dirty="0" smtClean="0">
                <a:solidFill>
                  <a:srgbClr val="FFFFFF"/>
                </a:solidFill>
                <a:latin typeface="Futura Condensed"/>
                <a:ea typeface="Eurostile"/>
                <a:cs typeface="Futura Condensed"/>
                <a:sym typeface="Eurostile"/>
              </a:rPr>
              <a:t>May </a:t>
            </a:r>
            <a:r>
              <a:rPr lang="en-US" sz="3600" dirty="0" smtClean="0">
                <a:solidFill>
                  <a:srgbClr val="FFFFFF"/>
                </a:solidFill>
                <a:latin typeface="Futura Condensed"/>
                <a:ea typeface="Eurostile"/>
                <a:cs typeface="Futura Condensed"/>
                <a:sym typeface="Eurostile"/>
              </a:rPr>
              <a:t>2017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endParaRPr lang="en-US" sz="7200" dirty="0" smtClean="0">
              <a:solidFill>
                <a:srgbClr val="FFFFFF"/>
              </a:solidFill>
              <a:latin typeface="Futura Condensed"/>
              <a:ea typeface="Eurostile"/>
              <a:cs typeface="Futura Condensed"/>
              <a:sym typeface="Eurostile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4400" dirty="0" smtClean="0">
                <a:solidFill>
                  <a:srgbClr val="FFFFFF"/>
                </a:solidFill>
                <a:latin typeface="Futura Condensed"/>
                <a:ea typeface="Eurostile"/>
                <a:cs typeface="Futura Condensed"/>
                <a:sym typeface="Eurostile"/>
              </a:rPr>
              <a:t>Farah Alibay (JPL), Justin Kasper (UM), 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4400" dirty="0" smtClean="0">
                <a:solidFill>
                  <a:srgbClr val="FFFFFF"/>
                </a:solidFill>
                <a:latin typeface="Futura Condensed"/>
                <a:ea typeface="Eurostile"/>
                <a:cs typeface="Futura Condensed"/>
                <a:sym typeface="Eurostile"/>
              </a:rPr>
              <a:t>Joseph Lazio (JPL), and Tim Neilsen (SDL)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3200" i="1" dirty="0" smtClean="0">
                <a:solidFill>
                  <a:srgbClr val="FF6600"/>
                </a:solidFill>
                <a:latin typeface="Futura Condensed"/>
                <a:ea typeface="Eurostile"/>
                <a:cs typeface="Futura Condensed"/>
                <a:sym typeface="Eurostile"/>
              </a:rPr>
              <a:t>Contact: farah.alibay@jpl.nasa.gov</a:t>
            </a:r>
          </a:p>
        </p:txBody>
      </p:sp>
      <p:pic>
        <p:nvPicPr>
          <p:cNvPr id="8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68801" y="8779933"/>
            <a:ext cx="4495800" cy="8509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4068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fill="hold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71"/>
          <p:cNvSpPr>
            <a:spLocks noGrp="1"/>
          </p:cNvSpPr>
          <p:nvPr/>
        </p:nvSpPr>
        <p:spPr>
          <a:xfrm>
            <a:off x="1490134" y="0"/>
            <a:ext cx="11227142" cy="162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85000" lnSpcReduction="10000"/>
          </a:bodyPr>
          <a:lstStyle>
            <a:lvl1pPr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  <a:lvl2pPr indent="2286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2pPr>
            <a:lvl3pPr indent="4572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3pPr>
            <a:lvl4pPr indent="6858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4pPr>
            <a:lvl5pPr indent="9144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5pPr>
            <a:lvl6pPr indent="11430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6pPr>
            <a:lvl7pPr indent="13716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7pPr>
            <a:lvl8pPr indent="16002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8pPr>
            <a:lvl9pPr indent="18288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lvl="0" algn="r">
              <a:defRPr sz="1800">
                <a:solidFill>
                  <a:srgbClr val="000000"/>
                </a:solidFill>
              </a:defRPr>
            </a:pPr>
            <a:r>
              <a:rPr lang="en-US" sz="8000" dirty="0" smtClean="0">
                <a:solidFill>
                  <a:srgbClr val="FFFFFF"/>
                </a:solidFill>
                <a:latin typeface="Futura Condensed"/>
                <a:ea typeface="Eurostile"/>
                <a:cs typeface="Futura Condensed"/>
                <a:sym typeface="Eurostile"/>
              </a:rPr>
              <a:t>How are energetic particles produced?</a:t>
            </a:r>
            <a:endParaRPr sz="3200" dirty="0">
              <a:solidFill>
                <a:srgbClr val="FFFFFF"/>
              </a:solidFill>
              <a:latin typeface="Futura Condensed"/>
              <a:ea typeface="Eurostile"/>
              <a:cs typeface="Futura Condensed"/>
              <a:sym typeface="Eurostile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86292" y="4545570"/>
            <a:ext cx="4473575" cy="2249487"/>
          </a:xfrm>
          <a:prstGeom prst="rect">
            <a:avLst/>
          </a:prstGeom>
        </p:spPr>
        <p:txBody>
          <a:bodyPr anchor="ctr"/>
          <a:lstStyle>
            <a:lvl1pPr marL="444500" indent="-444500" defTabSz="584200">
              <a:spcBef>
                <a:spcPts val="4200"/>
              </a:spcBef>
              <a:buSzPct val="75000"/>
              <a:buChar char="•"/>
              <a:defRPr sz="3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SzPct val="75000"/>
              <a:buChar char="•"/>
              <a:defRPr sz="3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2pPr>
            <a:lvl3pPr marL="1333500" indent="-444500" defTabSz="584200">
              <a:spcBef>
                <a:spcPts val="4200"/>
              </a:spcBef>
              <a:buSzPct val="75000"/>
              <a:buChar char="•"/>
              <a:defRPr sz="3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SzPct val="75000"/>
              <a:buChar char="•"/>
              <a:defRPr sz="3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SzPct val="75000"/>
              <a:buChar char="•"/>
              <a:defRPr sz="3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5pPr>
            <a:lvl6pPr marL="2667000" indent="-444500" defTabSz="584200">
              <a:spcBef>
                <a:spcPts val="4200"/>
              </a:spcBef>
              <a:buSzPct val="75000"/>
              <a:buChar char="•"/>
              <a:defRPr sz="3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6pPr>
            <a:lvl7pPr marL="3111500" indent="-444500" defTabSz="584200">
              <a:spcBef>
                <a:spcPts val="4200"/>
              </a:spcBef>
              <a:buSzPct val="75000"/>
              <a:buChar char="•"/>
              <a:defRPr sz="3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7pPr>
            <a:lvl8pPr marL="3556000" indent="-444500" defTabSz="584200">
              <a:spcBef>
                <a:spcPts val="4200"/>
              </a:spcBef>
              <a:buSzPct val="75000"/>
              <a:buChar char="•"/>
              <a:defRPr sz="3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8pPr>
            <a:lvl9pPr marL="4000500" indent="-444500" defTabSz="584200">
              <a:spcBef>
                <a:spcPts val="4200"/>
              </a:spcBef>
              <a:buSzPct val="75000"/>
              <a:buChar char="•"/>
              <a:defRPr sz="3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>
              <a:buFont typeface="Times" charset="0"/>
              <a:buNone/>
            </a:pPr>
            <a:r>
              <a:rPr lang="en-US" altLang="en-US" dirty="0" smtClean="0">
                <a:solidFill>
                  <a:schemeClr val="tx1"/>
                </a:solidFill>
                <a:latin typeface="Futura Condensed Medium" charset="0"/>
                <a:ea typeface="Futura Condensed Medium" charset="0"/>
                <a:cs typeface="Futura Condensed Medium" charset="0"/>
              </a:rPr>
              <a:t>Goal #1: </a:t>
            </a:r>
            <a:r>
              <a:rPr lang="en-US" altLang="en-US" dirty="0" smtClean="0">
                <a:latin typeface="Futura Condensed Medium" charset="0"/>
                <a:ea typeface="Futura Condensed Medium" charset="0"/>
                <a:cs typeface="Futura Condensed Medium" charset="0"/>
              </a:rPr>
              <a:t>Discriminate competing hypothesis for generation of solar energetic particles (SEPs) by localizing radio emission generated by CME-accelerated electrons relative to expanding CMEs 2-20 solar radii from the Sun where the most intense acceleration occurs</a:t>
            </a:r>
            <a:endParaRPr lang="en-US" altLang="en-US" dirty="0">
              <a:latin typeface="Futura Condensed Medium" charset="0"/>
              <a:ea typeface="Futura Condensed Medium" charset="0"/>
              <a:cs typeface="Futura Condensed Medium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7198" y="2334446"/>
            <a:ext cx="6686112" cy="667173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9353431"/>
            <a:ext cx="1300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</a:rPr>
              <a:t>Pre-Decisional Information -- For Planning and Discussion Purposes Only</a:t>
            </a:r>
          </a:p>
        </p:txBody>
      </p:sp>
    </p:spTree>
    <p:extLst>
      <p:ext uri="{BB962C8B-B14F-4D97-AF65-F5344CB8AC3E}">
        <p14:creationId xmlns:p14="http://schemas.microsoft.com/office/powerpoint/2010/main" val="436197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fill="hold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71"/>
          <p:cNvSpPr>
            <a:spLocks noGrp="1"/>
          </p:cNvSpPr>
          <p:nvPr/>
        </p:nvSpPr>
        <p:spPr>
          <a:xfrm>
            <a:off x="1490134" y="0"/>
            <a:ext cx="11227142" cy="162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  <a:lvl2pPr indent="2286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2pPr>
            <a:lvl3pPr indent="4572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3pPr>
            <a:lvl4pPr indent="6858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4pPr>
            <a:lvl5pPr indent="9144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5pPr>
            <a:lvl6pPr indent="11430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6pPr>
            <a:lvl7pPr indent="13716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7pPr>
            <a:lvl8pPr indent="16002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8pPr>
            <a:lvl9pPr indent="18288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lvl="0" algn="r">
              <a:defRPr sz="1800">
                <a:solidFill>
                  <a:srgbClr val="000000"/>
                </a:solidFill>
              </a:defRPr>
            </a:pPr>
            <a:r>
              <a:rPr lang="en-US" sz="8000" dirty="0" smtClean="0">
                <a:solidFill>
                  <a:srgbClr val="FFFFFF"/>
                </a:solidFill>
                <a:latin typeface="Futura Condensed"/>
                <a:ea typeface="Eurostile"/>
                <a:cs typeface="Futura Condensed"/>
                <a:sym typeface="Eurostile"/>
              </a:rPr>
              <a:t>What is the magnetic connection?</a:t>
            </a:r>
            <a:endParaRPr sz="3200" dirty="0">
              <a:solidFill>
                <a:srgbClr val="FFFFFF"/>
              </a:solidFill>
              <a:latin typeface="Futura Condensed"/>
              <a:ea typeface="Eurostile"/>
              <a:cs typeface="Futura Condensed"/>
              <a:sym typeface="Eurostile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951781" y="2083329"/>
            <a:ext cx="4500753" cy="6247871"/>
          </a:xfrm>
          <a:prstGeom prst="rect">
            <a:avLst/>
          </a:prstGeom>
        </p:spPr>
        <p:txBody>
          <a:bodyPr/>
          <a:lstStyle>
            <a:lvl1pPr marL="444500" indent="-444500" defTabSz="584200">
              <a:spcBef>
                <a:spcPts val="4200"/>
              </a:spcBef>
              <a:buSzPct val="75000"/>
              <a:buChar char="•"/>
              <a:defRPr sz="3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SzPct val="75000"/>
              <a:buChar char="•"/>
              <a:defRPr sz="3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2pPr>
            <a:lvl3pPr marL="1333500" indent="-444500" defTabSz="584200">
              <a:spcBef>
                <a:spcPts val="4200"/>
              </a:spcBef>
              <a:buSzPct val="75000"/>
              <a:buChar char="•"/>
              <a:defRPr sz="3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SzPct val="75000"/>
              <a:buChar char="•"/>
              <a:defRPr sz="3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SzPct val="75000"/>
              <a:buChar char="•"/>
              <a:defRPr sz="3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5pPr>
            <a:lvl6pPr marL="2667000" indent="-444500" defTabSz="584200">
              <a:spcBef>
                <a:spcPts val="4200"/>
              </a:spcBef>
              <a:buSzPct val="75000"/>
              <a:buChar char="•"/>
              <a:defRPr sz="3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6pPr>
            <a:lvl7pPr marL="3111500" indent="-444500" defTabSz="584200">
              <a:spcBef>
                <a:spcPts val="4200"/>
              </a:spcBef>
              <a:buSzPct val="75000"/>
              <a:buChar char="•"/>
              <a:defRPr sz="3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7pPr>
            <a:lvl8pPr marL="3556000" indent="-444500" defTabSz="584200">
              <a:spcBef>
                <a:spcPts val="4200"/>
              </a:spcBef>
              <a:buSzPct val="75000"/>
              <a:buChar char="•"/>
              <a:defRPr sz="3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8pPr>
            <a:lvl9pPr marL="4000500" indent="-444500" defTabSz="584200">
              <a:spcBef>
                <a:spcPts val="4200"/>
              </a:spcBef>
              <a:buSzPct val="75000"/>
              <a:buChar char="•"/>
              <a:defRPr sz="3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>
              <a:buFont typeface="Times" charset="0"/>
              <a:buNone/>
            </a:pPr>
            <a:r>
              <a:rPr lang="en-US" altLang="en-US" dirty="0" smtClean="0">
                <a:solidFill>
                  <a:schemeClr val="tx1"/>
                </a:solidFill>
                <a:latin typeface="Futura Condensed Medium" charset="0"/>
                <a:ea typeface="Futura Condensed Medium" charset="0"/>
                <a:cs typeface="Futura Condensed Medium" charset="0"/>
              </a:rPr>
              <a:t>Goal #2: Discriminate </a:t>
            </a:r>
            <a:r>
              <a:rPr lang="en-US" altLang="en-US" dirty="0" smtClean="0">
                <a:latin typeface="Futura Condensed Medium" charset="0"/>
                <a:ea typeface="Futura Condensed Medium" charset="0"/>
                <a:cs typeface="Futura Condensed Medium" charset="0"/>
              </a:rPr>
              <a:t>competing hypotheses for variable magnetic connection between active regions and inner heliosphere by reconstructing three dimensional magnetic field lines from 2-20 solar radii using emission from electron beams</a:t>
            </a:r>
            <a:endParaRPr lang="en-US" altLang="en-US" dirty="0">
              <a:latin typeface="Futura Condensed Medium" charset="0"/>
              <a:ea typeface="Futura Condensed Medium" charset="0"/>
              <a:cs typeface="Futura Condensed Medium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968" r="51003" b="2359"/>
          <a:stretch/>
        </p:blipFill>
        <p:spPr>
          <a:xfrm>
            <a:off x="6366933" y="2448189"/>
            <a:ext cx="5672667" cy="551815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9353431"/>
            <a:ext cx="1300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</a:rPr>
              <a:t>Pre-Decisional Information -- For Planning and Discussion Purposes Only</a:t>
            </a:r>
          </a:p>
        </p:txBody>
      </p:sp>
    </p:spTree>
    <p:extLst>
      <p:ext uri="{BB962C8B-B14F-4D97-AF65-F5344CB8AC3E}">
        <p14:creationId xmlns:p14="http://schemas.microsoft.com/office/powerpoint/2010/main" val="1315724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fill="hold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4" descr="Hinkle_SunRISE-v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4" r="14190" b="2021"/>
          <a:stretch/>
        </p:blipFill>
        <p:spPr>
          <a:xfrm>
            <a:off x="169334" y="897465"/>
            <a:ext cx="12574898" cy="8534402"/>
          </a:xfrm>
          <a:prstGeom prst="rect">
            <a:avLst/>
          </a:prstGeom>
        </p:spPr>
      </p:pic>
      <p:sp>
        <p:nvSpPr>
          <p:cNvPr id="6" name="Shape 171"/>
          <p:cNvSpPr>
            <a:spLocks noGrp="1"/>
          </p:cNvSpPr>
          <p:nvPr/>
        </p:nvSpPr>
        <p:spPr>
          <a:xfrm>
            <a:off x="1490134" y="0"/>
            <a:ext cx="11227142" cy="162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  <a:lvl2pPr indent="2286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2pPr>
            <a:lvl3pPr indent="4572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3pPr>
            <a:lvl4pPr indent="6858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4pPr>
            <a:lvl5pPr indent="9144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5pPr>
            <a:lvl6pPr indent="11430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6pPr>
            <a:lvl7pPr indent="13716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7pPr>
            <a:lvl8pPr indent="16002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8pPr>
            <a:lvl9pPr indent="18288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lvl="0" algn="r">
              <a:defRPr sz="1800">
                <a:solidFill>
                  <a:srgbClr val="000000"/>
                </a:solidFill>
              </a:defRPr>
            </a:pPr>
            <a:r>
              <a:rPr lang="en-US" sz="8000" dirty="0" smtClean="0">
                <a:solidFill>
                  <a:srgbClr val="FFFFFF"/>
                </a:solidFill>
                <a:latin typeface="Futura Condensed"/>
                <a:ea typeface="Eurostile"/>
                <a:cs typeface="Futura Condensed"/>
                <a:sym typeface="Eurostile"/>
              </a:rPr>
              <a:t>Science Implementation</a:t>
            </a:r>
            <a:endParaRPr sz="3200" dirty="0">
              <a:solidFill>
                <a:srgbClr val="FFFFFF"/>
              </a:solidFill>
              <a:latin typeface="Futura Condensed"/>
              <a:ea typeface="Eurostile"/>
              <a:cs typeface="Futura Condensed"/>
              <a:sym typeface="Eurostile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9353431"/>
            <a:ext cx="1300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</a:rPr>
              <a:t>Pre-Decisional Information -- For Planning and Discussion Purposes Only</a:t>
            </a:r>
          </a:p>
        </p:txBody>
      </p:sp>
    </p:spTree>
    <p:extLst>
      <p:ext uri="{BB962C8B-B14F-4D97-AF65-F5344CB8AC3E}">
        <p14:creationId xmlns:p14="http://schemas.microsoft.com/office/powerpoint/2010/main" val="1684247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fill="hold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823414"/>
            <a:ext cx="12395200" cy="8750146"/>
          </a:xfrm>
          <a:prstGeom prst="rect">
            <a:avLst/>
          </a:prstGeom>
        </p:spPr>
      </p:pic>
      <p:sp>
        <p:nvSpPr>
          <p:cNvPr id="6" name="Shape 171"/>
          <p:cNvSpPr>
            <a:spLocks noGrp="1"/>
          </p:cNvSpPr>
          <p:nvPr/>
        </p:nvSpPr>
        <p:spPr>
          <a:xfrm>
            <a:off x="1490134" y="0"/>
            <a:ext cx="11227142" cy="162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  <a:lvl2pPr indent="2286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2pPr>
            <a:lvl3pPr indent="4572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3pPr>
            <a:lvl4pPr indent="6858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4pPr>
            <a:lvl5pPr indent="9144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5pPr>
            <a:lvl6pPr indent="11430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6pPr>
            <a:lvl7pPr indent="13716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7pPr>
            <a:lvl8pPr indent="16002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8pPr>
            <a:lvl9pPr indent="18288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lvl="0" algn="r">
              <a:defRPr sz="1800">
                <a:solidFill>
                  <a:srgbClr val="000000"/>
                </a:solidFill>
              </a:defRPr>
            </a:pPr>
            <a:r>
              <a:rPr lang="en-US" sz="8000" dirty="0" smtClean="0">
                <a:solidFill>
                  <a:srgbClr val="FFFFFF"/>
                </a:solidFill>
                <a:latin typeface="Futura Condensed"/>
                <a:ea typeface="Eurostile"/>
                <a:cs typeface="Futura Condensed"/>
                <a:sym typeface="Eurostile"/>
              </a:rPr>
              <a:t>Concept of Operations</a:t>
            </a:r>
            <a:endParaRPr sz="3200" dirty="0">
              <a:solidFill>
                <a:srgbClr val="FFFFFF"/>
              </a:solidFill>
              <a:latin typeface="Futura Condensed"/>
              <a:ea typeface="Eurostile"/>
              <a:cs typeface="Futura Condensed"/>
              <a:sym typeface="Eurostile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9353431"/>
            <a:ext cx="1300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</a:rPr>
              <a:t>Pre-Decisional Information -- For Planning and Discussion Purposes Only</a:t>
            </a:r>
          </a:p>
        </p:txBody>
      </p:sp>
    </p:spTree>
    <p:extLst>
      <p:ext uri="{BB962C8B-B14F-4D97-AF65-F5344CB8AC3E}">
        <p14:creationId xmlns:p14="http://schemas.microsoft.com/office/powerpoint/2010/main" val="90941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fill="hold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490134" y="1439334"/>
            <a:ext cx="8156236" cy="8314266"/>
            <a:chOff x="3019764" y="792999"/>
            <a:chExt cx="6015230" cy="6065001"/>
          </a:xfrm>
        </p:grpSpPr>
        <p:grpSp>
          <p:nvGrpSpPr>
            <p:cNvPr id="12" name="Group 11"/>
            <p:cNvGrpSpPr/>
            <p:nvPr/>
          </p:nvGrpSpPr>
          <p:grpSpPr>
            <a:xfrm>
              <a:off x="3019764" y="792999"/>
              <a:ext cx="5138585" cy="6065001"/>
              <a:chOff x="894080" y="1623060"/>
              <a:chExt cx="6982460" cy="8265795"/>
            </a:xfrm>
          </p:grpSpPr>
          <p:grpSp>
            <p:nvGrpSpPr>
              <p:cNvPr id="19" name="Group 18"/>
              <p:cNvGrpSpPr/>
              <p:nvPr/>
            </p:nvGrpSpPr>
            <p:grpSpPr>
              <a:xfrm>
                <a:off x="2378710" y="1623060"/>
                <a:ext cx="5497830" cy="8265795"/>
                <a:chOff x="0" y="0"/>
                <a:chExt cx="5498334" cy="8266176"/>
              </a:xfrm>
            </p:grpSpPr>
            <p:sp>
              <p:nvSpPr>
                <p:cNvPr id="92" name="Triangle 91"/>
                <p:cNvSpPr>
                  <a:spLocks noChangeAspect="1"/>
                </p:cNvSpPr>
                <p:nvPr/>
              </p:nvSpPr>
              <p:spPr>
                <a:xfrm rot="14551741">
                  <a:off x="-1389888" y="1389888"/>
                  <a:ext cx="8266176" cy="5486400"/>
                </a:xfrm>
                <a:prstGeom prst="triangl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>
                    <a:latin typeface="Arial Narrow" charset="0"/>
                    <a:ea typeface="Arial Narrow" charset="0"/>
                    <a:cs typeface="Arial Narrow" charset="0"/>
                  </a:endParaRPr>
                </a:p>
              </p:txBody>
            </p:sp>
            <p:sp>
              <p:nvSpPr>
                <p:cNvPr id="93" name="Triangle 92"/>
                <p:cNvSpPr>
                  <a:spLocks/>
                </p:cNvSpPr>
                <p:nvPr/>
              </p:nvSpPr>
              <p:spPr>
                <a:xfrm rot="14551741">
                  <a:off x="423414" y="1382139"/>
                  <a:ext cx="4663440" cy="5486400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>
                    <a:latin typeface="Arial Narrow" charset="0"/>
                    <a:ea typeface="Arial Narrow" charset="0"/>
                    <a:cs typeface="Arial Narrow" charset="0"/>
                  </a:endParaRPr>
                </a:p>
              </p:txBody>
            </p:sp>
          </p:grpSp>
          <p:sp>
            <p:nvSpPr>
              <p:cNvPr id="20" name="Triangle 19"/>
              <p:cNvSpPr>
                <a:spLocks noChangeAspect="1"/>
              </p:cNvSpPr>
              <p:nvPr/>
            </p:nvSpPr>
            <p:spPr>
              <a:xfrm rot="14551741">
                <a:off x="2914967" y="3012758"/>
                <a:ext cx="4430395" cy="5486400"/>
              </a:xfrm>
              <a:prstGeom prst="triangle">
                <a:avLst/>
              </a:prstGeom>
              <a:solidFill>
                <a:srgbClr val="FEFE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  <p:sp>
            <p:nvSpPr>
              <p:cNvPr id="21" name="Triangle 20"/>
              <p:cNvSpPr>
                <a:spLocks noChangeAspect="1"/>
              </p:cNvSpPr>
              <p:nvPr/>
            </p:nvSpPr>
            <p:spPr>
              <a:xfrm rot="14535451">
                <a:off x="3784282" y="2997518"/>
                <a:ext cx="2677795" cy="5486400"/>
              </a:xfrm>
              <a:prstGeom prst="triangle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  <p:sp>
            <p:nvSpPr>
              <p:cNvPr id="22" name="Oval 21"/>
              <p:cNvSpPr>
                <a:spLocks noChangeAspect="1"/>
              </p:cNvSpPr>
              <p:nvPr/>
            </p:nvSpPr>
            <p:spPr>
              <a:xfrm>
                <a:off x="1079500" y="3051175"/>
                <a:ext cx="6217920" cy="6217920"/>
              </a:xfrm>
              <a:prstGeom prst="ellipse">
                <a:avLst/>
              </a:prstGeom>
              <a:noFill/>
              <a:ln w="28575" cmpd="sng">
                <a:solidFill>
                  <a:schemeClr val="accent4"/>
                </a:solidFill>
                <a:prstDash val="dash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  <p:sp>
            <p:nvSpPr>
              <p:cNvPr id="23" name="Oval 22"/>
              <p:cNvSpPr>
                <a:spLocks noChangeAspect="1"/>
              </p:cNvSpPr>
              <p:nvPr/>
            </p:nvSpPr>
            <p:spPr>
              <a:xfrm>
                <a:off x="2404110" y="4323080"/>
                <a:ext cx="3749040" cy="3749040"/>
              </a:xfrm>
              <a:prstGeom prst="ellipse">
                <a:avLst/>
              </a:prstGeom>
              <a:noFill/>
              <a:ln w="28575" cmpd="sng">
                <a:solidFill>
                  <a:schemeClr val="accent6">
                    <a:lumMod val="40000"/>
                    <a:lumOff val="6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  <p:grpSp>
            <p:nvGrpSpPr>
              <p:cNvPr id="24" name="Group 23"/>
              <p:cNvGrpSpPr>
                <a:grpSpLocks noChangeAspect="1"/>
              </p:cNvGrpSpPr>
              <p:nvPr/>
            </p:nvGrpSpPr>
            <p:grpSpPr>
              <a:xfrm>
                <a:off x="6106795" y="3277235"/>
                <a:ext cx="151765" cy="135255"/>
                <a:chOff x="0" y="2797779"/>
                <a:chExt cx="1022677" cy="878926"/>
              </a:xfrm>
            </p:grpSpPr>
            <p:sp>
              <p:nvSpPr>
                <p:cNvPr id="83" name="Rectangle 82"/>
                <p:cNvSpPr/>
                <p:nvPr/>
              </p:nvSpPr>
              <p:spPr>
                <a:xfrm>
                  <a:off x="319438" y="3109111"/>
                  <a:ext cx="382618" cy="255670"/>
                </a:xfrm>
                <a:prstGeom prst="rect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28575" cmpd="sng"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>
                    <a:latin typeface="Arial Narrow" charset="0"/>
                    <a:ea typeface="Arial Narrow" charset="0"/>
                    <a:cs typeface="Arial Narrow" charset="0"/>
                  </a:endParaRPr>
                </a:p>
              </p:txBody>
            </p:sp>
            <p:cxnSp>
              <p:nvCxnSpPr>
                <p:cNvPr id="84" name="Straight Connector 83"/>
                <p:cNvCxnSpPr/>
                <p:nvPr/>
              </p:nvCxnSpPr>
              <p:spPr>
                <a:xfrm>
                  <a:off x="446978" y="3083799"/>
                  <a:ext cx="127539" cy="0"/>
                </a:xfrm>
                <a:prstGeom prst="line">
                  <a:avLst/>
                </a:prstGeom>
                <a:ln w="57150" cmpd="sng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Straight Connector 84"/>
                <p:cNvCxnSpPr/>
                <p:nvPr/>
              </p:nvCxnSpPr>
              <p:spPr>
                <a:xfrm>
                  <a:off x="245846" y="3109111"/>
                  <a:ext cx="0" cy="255670"/>
                </a:xfrm>
                <a:prstGeom prst="line">
                  <a:avLst/>
                </a:prstGeom>
                <a:ln w="76200" cmpd="sng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6" name="Isosceles Triangle 38"/>
                <p:cNvSpPr/>
                <p:nvPr/>
              </p:nvSpPr>
              <p:spPr>
                <a:xfrm>
                  <a:off x="2362" y="3421035"/>
                  <a:ext cx="1020315" cy="255670"/>
                </a:xfrm>
                <a:prstGeom prst="triangle">
                  <a:avLst/>
                </a:prstGeom>
                <a:solidFill>
                  <a:srgbClr val="008000"/>
                </a:solidFill>
                <a:ln>
                  <a:solidFill>
                    <a:srgbClr val="008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>
                    <a:latin typeface="Arial Narrow" charset="0"/>
                    <a:ea typeface="Arial Narrow" charset="0"/>
                    <a:cs typeface="Arial Narrow" charset="0"/>
                  </a:endParaRPr>
                </a:p>
              </p:txBody>
            </p:sp>
            <p:sp>
              <p:nvSpPr>
                <p:cNvPr id="87" name="Isosceles Triangle 39"/>
                <p:cNvSpPr/>
                <p:nvPr/>
              </p:nvSpPr>
              <p:spPr>
                <a:xfrm flipV="1">
                  <a:off x="0" y="2797779"/>
                  <a:ext cx="1020315" cy="255669"/>
                </a:xfrm>
                <a:prstGeom prst="triangle">
                  <a:avLst/>
                </a:prstGeom>
                <a:solidFill>
                  <a:srgbClr val="008000"/>
                </a:solidFill>
                <a:ln>
                  <a:solidFill>
                    <a:srgbClr val="008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>
                    <a:latin typeface="Arial Narrow" charset="0"/>
                    <a:ea typeface="Arial Narrow" charset="0"/>
                    <a:cs typeface="Arial Narrow" charset="0"/>
                  </a:endParaRPr>
                </a:p>
              </p:txBody>
            </p:sp>
            <p:cxnSp>
              <p:nvCxnSpPr>
                <p:cNvPr id="88" name="Straight Connector 87"/>
                <p:cNvCxnSpPr/>
                <p:nvPr/>
              </p:nvCxnSpPr>
              <p:spPr>
                <a:xfrm>
                  <a:off x="446978" y="3394769"/>
                  <a:ext cx="127539" cy="0"/>
                </a:xfrm>
                <a:prstGeom prst="line">
                  <a:avLst/>
                </a:prstGeom>
                <a:ln w="57150" cmpd="sng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Straight Connector 88"/>
                <p:cNvCxnSpPr/>
                <p:nvPr/>
              </p:nvCxnSpPr>
              <p:spPr>
                <a:xfrm>
                  <a:off x="446978" y="3109111"/>
                  <a:ext cx="0" cy="25567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Straight Connector 89"/>
                <p:cNvCxnSpPr/>
                <p:nvPr/>
              </p:nvCxnSpPr>
              <p:spPr>
                <a:xfrm>
                  <a:off x="574518" y="3109111"/>
                  <a:ext cx="0" cy="25567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Connector 90"/>
                <p:cNvCxnSpPr/>
                <p:nvPr/>
              </p:nvCxnSpPr>
              <p:spPr>
                <a:xfrm>
                  <a:off x="319438" y="3236946"/>
                  <a:ext cx="382618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" name="Group 24"/>
              <p:cNvGrpSpPr>
                <a:grpSpLocks noChangeAspect="1"/>
              </p:cNvGrpSpPr>
              <p:nvPr/>
            </p:nvGrpSpPr>
            <p:grpSpPr>
              <a:xfrm>
                <a:off x="6264910" y="3622040"/>
                <a:ext cx="151765" cy="135255"/>
                <a:chOff x="0" y="2797779"/>
                <a:chExt cx="1022677" cy="878926"/>
              </a:xfrm>
            </p:grpSpPr>
            <p:sp>
              <p:nvSpPr>
                <p:cNvPr id="74" name="Rectangle 73"/>
                <p:cNvSpPr/>
                <p:nvPr/>
              </p:nvSpPr>
              <p:spPr>
                <a:xfrm>
                  <a:off x="319438" y="3109111"/>
                  <a:ext cx="382618" cy="255670"/>
                </a:xfrm>
                <a:prstGeom prst="rect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28575" cmpd="sng"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>
                    <a:latin typeface="Arial Narrow" charset="0"/>
                    <a:ea typeface="Arial Narrow" charset="0"/>
                    <a:cs typeface="Arial Narrow" charset="0"/>
                  </a:endParaRPr>
                </a:p>
              </p:txBody>
            </p:sp>
            <p:cxnSp>
              <p:nvCxnSpPr>
                <p:cNvPr id="75" name="Straight Connector 74"/>
                <p:cNvCxnSpPr/>
                <p:nvPr/>
              </p:nvCxnSpPr>
              <p:spPr>
                <a:xfrm>
                  <a:off x="446978" y="3083799"/>
                  <a:ext cx="127539" cy="0"/>
                </a:xfrm>
                <a:prstGeom prst="line">
                  <a:avLst/>
                </a:prstGeom>
                <a:ln w="57150" cmpd="sng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75"/>
                <p:cNvCxnSpPr/>
                <p:nvPr/>
              </p:nvCxnSpPr>
              <p:spPr>
                <a:xfrm>
                  <a:off x="245846" y="3109111"/>
                  <a:ext cx="0" cy="255670"/>
                </a:xfrm>
                <a:prstGeom prst="line">
                  <a:avLst/>
                </a:prstGeom>
                <a:ln w="76200" cmpd="sng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7" name="Isosceles Triangle 38"/>
                <p:cNvSpPr/>
                <p:nvPr/>
              </p:nvSpPr>
              <p:spPr>
                <a:xfrm>
                  <a:off x="2362" y="3421035"/>
                  <a:ext cx="1020315" cy="255670"/>
                </a:xfrm>
                <a:prstGeom prst="triangle">
                  <a:avLst/>
                </a:prstGeom>
                <a:solidFill>
                  <a:srgbClr val="008000"/>
                </a:solidFill>
                <a:ln>
                  <a:solidFill>
                    <a:srgbClr val="008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>
                    <a:latin typeface="Arial Narrow" charset="0"/>
                    <a:ea typeface="Arial Narrow" charset="0"/>
                    <a:cs typeface="Arial Narrow" charset="0"/>
                  </a:endParaRPr>
                </a:p>
              </p:txBody>
            </p:sp>
            <p:sp>
              <p:nvSpPr>
                <p:cNvPr id="78" name="Isosceles Triangle 39"/>
                <p:cNvSpPr/>
                <p:nvPr/>
              </p:nvSpPr>
              <p:spPr>
                <a:xfrm flipV="1">
                  <a:off x="0" y="2797779"/>
                  <a:ext cx="1020315" cy="255669"/>
                </a:xfrm>
                <a:prstGeom prst="triangle">
                  <a:avLst/>
                </a:prstGeom>
                <a:solidFill>
                  <a:srgbClr val="008000"/>
                </a:solidFill>
                <a:ln>
                  <a:solidFill>
                    <a:srgbClr val="008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>
                    <a:latin typeface="Arial Narrow" charset="0"/>
                    <a:ea typeface="Arial Narrow" charset="0"/>
                    <a:cs typeface="Arial Narrow" charset="0"/>
                  </a:endParaRPr>
                </a:p>
              </p:txBody>
            </p:sp>
            <p:cxnSp>
              <p:nvCxnSpPr>
                <p:cNvPr id="79" name="Straight Connector 78"/>
                <p:cNvCxnSpPr/>
                <p:nvPr/>
              </p:nvCxnSpPr>
              <p:spPr>
                <a:xfrm>
                  <a:off x="446978" y="3394769"/>
                  <a:ext cx="127539" cy="0"/>
                </a:xfrm>
                <a:prstGeom prst="line">
                  <a:avLst/>
                </a:prstGeom>
                <a:ln w="57150" cmpd="sng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Connector 79"/>
                <p:cNvCxnSpPr/>
                <p:nvPr/>
              </p:nvCxnSpPr>
              <p:spPr>
                <a:xfrm>
                  <a:off x="446978" y="3109111"/>
                  <a:ext cx="0" cy="25567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Straight Connector 80"/>
                <p:cNvCxnSpPr/>
                <p:nvPr/>
              </p:nvCxnSpPr>
              <p:spPr>
                <a:xfrm>
                  <a:off x="574518" y="3109111"/>
                  <a:ext cx="0" cy="25567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Straight Connector 81"/>
                <p:cNvCxnSpPr/>
                <p:nvPr/>
              </p:nvCxnSpPr>
              <p:spPr>
                <a:xfrm>
                  <a:off x="319438" y="3236946"/>
                  <a:ext cx="382618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" name="Group 25"/>
              <p:cNvGrpSpPr>
                <a:grpSpLocks noChangeAspect="1"/>
              </p:cNvGrpSpPr>
              <p:nvPr/>
            </p:nvGrpSpPr>
            <p:grpSpPr>
              <a:xfrm>
                <a:off x="6109335" y="3509010"/>
                <a:ext cx="151765" cy="135255"/>
                <a:chOff x="0" y="2797779"/>
                <a:chExt cx="1022677" cy="878926"/>
              </a:xfrm>
            </p:grpSpPr>
            <p:sp>
              <p:nvSpPr>
                <p:cNvPr id="65" name="Rectangle 64"/>
                <p:cNvSpPr/>
                <p:nvPr/>
              </p:nvSpPr>
              <p:spPr>
                <a:xfrm>
                  <a:off x="319438" y="3109111"/>
                  <a:ext cx="382618" cy="255670"/>
                </a:xfrm>
                <a:prstGeom prst="rect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28575" cmpd="sng"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>
                    <a:latin typeface="Arial Narrow" charset="0"/>
                    <a:ea typeface="Arial Narrow" charset="0"/>
                    <a:cs typeface="Arial Narrow" charset="0"/>
                  </a:endParaRPr>
                </a:p>
              </p:txBody>
            </p:sp>
            <p:cxnSp>
              <p:nvCxnSpPr>
                <p:cNvPr id="66" name="Straight Connector 65"/>
                <p:cNvCxnSpPr/>
                <p:nvPr/>
              </p:nvCxnSpPr>
              <p:spPr>
                <a:xfrm>
                  <a:off x="446978" y="3083799"/>
                  <a:ext cx="127539" cy="0"/>
                </a:xfrm>
                <a:prstGeom prst="line">
                  <a:avLst/>
                </a:prstGeom>
                <a:ln w="57150" cmpd="sng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/>
                <p:cNvCxnSpPr/>
                <p:nvPr/>
              </p:nvCxnSpPr>
              <p:spPr>
                <a:xfrm>
                  <a:off x="245846" y="3109111"/>
                  <a:ext cx="0" cy="255670"/>
                </a:xfrm>
                <a:prstGeom prst="line">
                  <a:avLst/>
                </a:prstGeom>
                <a:ln w="76200" cmpd="sng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8" name="Isosceles Triangle 38"/>
                <p:cNvSpPr/>
                <p:nvPr/>
              </p:nvSpPr>
              <p:spPr>
                <a:xfrm>
                  <a:off x="2362" y="3421035"/>
                  <a:ext cx="1020315" cy="255670"/>
                </a:xfrm>
                <a:prstGeom prst="triangle">
                  <a:avLst/>
                </a:prstGeom>
                <a:solidFill>
                  <a:srgbClr val="008000"/>
                </a:solidFill>
                <a:ln>
                  <a:solidFill>
                    <a:srgbClr val="008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>
                    <a:latin typeface="Arial Narrow" charset="0"/>
                    <a:ea typeface="Arial Narrow" charset="0"/>
                    <a:cs typeface="Arial Narrow" charset="0"/>
                  </a:endParaRPr>
                </a:p>
              </p:txBody>
            </p:sp>
            <p:sp>
              <p:nvSpPr>
                <p:cNvPr id="69" name="Isosceles Triangle 39"/>
                <p:cNvSpPr/>
                <p:nvPr/>
              </p:nvSpPr>
              <p:spPr>
                <a:xfrm flipV="1">
                  <a:off x="0" y="2797779"/>
                  <a:ext cx="1020315" cy="255669"/>
                </a:xfrm>
                <a:prstGeom prst="triangle">
                  <a:avLst/>
                </a:prstGeom>
                <a:solidFill>
                  <a:srgbClr val="008000"/>
                </a:solidFill>
                <a:ln>
                  <a:solidFill>
                    <a:srgbClr val="008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>
                    <a:latin typeface="Arial Narrow" charset="0"/>
                    <a:ea typeface="Arial Narrow" charset="0"/>
                    <a:cs typeface="Arial Narrow" charset="0"/>
                  </a:endParaRPr>
                </a:p>
              </p:txBody>
            </p:sp>
            <p:cxnSp>
              <p:nvCxnSpPr>
                <p:cNvPr id="70" name="Straight Connector 69"/>
                <p:cNvCxnSpPr/>
                <p:nvPr/>
              </p:nvCxnSpPr>
              <p:spPr>
                <a:xfrm>
                  <a:off x="446978" y="3394769"/>
                  <a:ext cx="127539" cy="0"/>
                </a:xfrm>
                <a:prstGeom prst="line">
                  <a:avLst/>
                </a:prstGeom>
                <a:ln w="57150" cmpd="sng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/>
                <p:cNvCxnSpPr/>
                <p:nvPr/>
              </p:nvCxnSpPr>
              <p:spPr>
                <a:xfrm>
                  <a:off x="446978" y="3109111"/>
                  <a:ext cx="0" cy="25567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Straight Connector 71"/>
                <p:cNvCxnSpPr/>
                <p:nvPr/>
              </p:nvCxnSpPr>
              <p:spPr>
                <a:xfrm>
                  <a:off x="574518" y="3109111"/>
                  <a:ext cx="0" cy="25567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Connector 72"/>
                <p:cNvCxnSpPr/>
                <p:nvPr/>
              </p:nvCxnSpPr>
              <p:spPr>
                <a:xfrm>
                  <a:off x="319438" y="3236946"/>
                  <a:ext cx="382618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6"/>
              <p:cNvGrpSpPr>
                <a:grpSpLocks noChangeAspect="1"/>
              </p:cNvGrpSpPr>
              <p:nvPr/>
            </p:nvGrpSpPr>
            <p:grpSpPr>
              <a:xfrm>
                <a:off x="5957570" y="3392805"/>
                <a:ext cx="151765" cy="135255"/>
                <a:chOff x="0" y="2797779"/>
                <a:chExt cx="1022677" cy="878926"/>
              </a:xfrm>
            </p:grpSpPr>
            <p:sp>
              <p:nvSpPr>
                <p:cNvPr id="56" name="Rectangle 55"/>
                <p:cNvSpPr/>
                <p:nvPr/>
              </p:nvSpPr>
              <p:spPr>
                <a:xfrm>
                  <a:off x="319438" y="3109111"/>
                  <a:ext cx="382618" cy="255670"/>
                </a:xfrm>
                <a:prstGeom prst="rect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28575" cmpd="sng"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>
                    <a:latin typeface="Arial Narrow" charset="0"/>
                    <a:ea typeface="Arial Narrow" charset="0"/>
                    <a:cs typeface="Arial Narrow" charset="0"/>
                  </a:endParaRPr>
                </a:p>
              </p:txBody>
            </p:sp>
            <p:cxnSp>
              <p:nvCxnSpPr>
                <p:cNvPr id="57" name="Straight Connector 56"/>
                <p:cNvCxnSpPr/>
                <p:nvPr/>
              </p:nvCxnSpPr>
              <p:spPr>
                <a:xfrm>
                  <a:off x="446978" y="3083799"/>
                  <a:ext cx="127539" cy="0"/>
                </a:xfrm>
                <a:prstGeom prst="line">
                  <a:avLst/>
                </a:prstGeom>
                <a:ln w="57150" cmpd="sng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>
                <a:xfrm>
                  <a:off x="245846" y="3109111"/>
                  <a:ext cx="0" cy="255670"/>
                </a:xfrm>
                <a:prstGeom prst="line">
                  <a:avLst/>
                </a:prstGeom>
                <a:ln w="76200" cmpd="sng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9" name="Isosceles Triangle 38"/>
                <p:cNvSpPr/>
                <p:nvPr/>
              </p:nvSpPr>
              <p:spPr>
                <a:xfrm>
                  <a:off x="2362" y="3421035"/>
                  <a:ext cx="1020315" cy="255670"/>
                </a:xfrm>
                <a:prstGeom prst="triangle">
                  <a:avLst/>
                </a:prstGeom>
                <a:solidFill>
                  <a:srgbClr val="008000"/>
                </a:solidFill>
                <a:ln>
                  <a:solidFill>
                    <a:srgbClr val="008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>
                    <a:latin typeface="Arial Narrow" charset="0"/>
                    <a:ea typeface="Arial Narrow" charset="0"/>
                    <a:cs typeface="Arial Narrow" charset="0"/>
                  </a:endParaRPr>
                </a:p>
              </p:txBody>
            </p:sp>
            <p:sp>
              <p:nvSpPr>
                <p:cNvPr id="60" name="Isosceles Triangle 39"/>
                <p:cNvSpPr/>
                <p:nvPr/>
              </p:nvSpPr>
              <p:spPr>
                <a:xfrm flipV="1">
                  <a:off x="0" y="2797779"/>
                  <a:ext cx="1020315" cy="255669"/>
                </a:xfrm>
                <a:prstGeom prst="triangle">
                  <a:avLst/>
                </a:prstGeom>
                <a:solidFill>
                  <a:srgbClr val="008000"/>
                </a:solidFill>
                <a:ln>
                  <a:solidFill>
                    <a:srgbClr val="008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>
                    <a:latin typeface="Arial Narrow" charset="0"/>
                    <a:ea typeface="Arial Narrow" charset="0"/>
                    <a:cs typeface="Arial Narrow" charset="0"/>
                  </a:endParaRPr>
                </a:p>
              </p:txBody>
            </p:sp>
            <p:cxnSp>
              <p:nvCxnSpPr>
                <p:cNvPr id="61" name="Straight Connector 60"/>
                <p:cNvCxnSpPr/>
                <p:nvPr/>
              </p:nvCxnSpPr>
              <p:spPr>
                <a:xfrm>
                  <a:off x="446978" y="3394769"/>
                  <a:ext cx="127539" cy="0"/>
                </a:xfrm>
                <a:prstGeom prst="line">
                  <a:avLst/>
                </a:prstGeom>
                <a:ln w="57150" cmpd="sng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Connector 61"/>
                <p:cNvCxnSpPr/>
                <p:nvPr/>
              </p:nvCxnSpPr>
              <p:spPr>
                <a:xfrm>
                  <a:off x="446978" y="3109111"/>
                  <a:ext cx="0" cy="25567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2"/>
                <p:cNvCxnSpPr/>
                <p:nvPr/>
              </p:nvCxnSpPr>
              <p:spPr>
                <a:xfrm>
                  <a:off x="574518" y="3109111"/>
                  <a:ext cx="0" cy="25567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Connector 63"/>
                <p:cNvCxnSpPr/>
                <p:nvPr/>
              </p:nvCxnSpPr>
              <p:spPr>
                <a:xfrm>
                  <a:off x="319438" y="3236946"/>
                  <a:ext cx="382618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8" name="Group 27"/>
              <p:cNvGrpSpPr>
                <a:grpSpLocks noChangeAspect="1"/>
              </p:cNvGrpSpPr>
              <p:nvPr/>
            </p:nvGrpSpPr>
            <p:grpSpPr>
              <a:xfrm>
                <a:off x="5956300" y="3165475"/>
                <a:ext cx="151765" cy="135255"/>
                <a:chOff x="0" y="2797779"/>
                <a:chExt cx="1022677" cy="878926"/>
              </a:xfrm>
            </p:grpSpPr>
            <p:sp>
              <p:nvSpPr>
                <p:cNvPr id="47" name="Rectangle 46"/>
                <p:cNvSpPr/>
                <p:nvPr/>
              </p:nvSpPr>
              <p:spPr>
                <a:xfrm>
                  <a:off x="319438" y="3109111"/>
                  <a:ext cx="382618" cy="255670"/>
                </a:xfrm>
                <a:prstGeom prst="rect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28575" cmpd="sng"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>
                    <a:latin typeface="Arial Narrow" charset="0"/>
                    <a:ea typeface="Arial Narrow" charset="0"/>
                    <a:cs typeface="Arial Narrow" charset="0"/>
                  </a:endParaRPr>
                </a:p>
              </p:txBody>
            </p:sp>
            <p:cxnSp>
              <p:nvCxnSpPr>
                <p:cNvPr id="48" name="Straight Connector 47"/>
                <p:cNvCxnSpPr/>
                <p:nvPr/>
              </p:nvCxnSpPr>
              <p:spPr>
                <a:xfrm>
                  <a:off x="446978" y="3083799"/>
                  <a:ext cx="127539" cy="0"/>
                </a:xfrm>
                <a:prstGeom prst="line">
                  <a:avLst/>
                </a:prstGeom>
                <a:ln w="57150" cmpd="sng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/>
                <p:cNvCxnSpPr/>
                <p:nvPr/>
              </p:nvCxnSpPr>
              <p:spPr>
                <a:xfrm>
                  <a:off x="245846" y="3109111"/>
                  <a:ext cx="0" cy="255670"/>
                </a:xfrm>
                <a:prstGeom prst="line">
                  <a:avLst/>
                </a:prstGeom>
                <a:ln w="76200" cmpd="sng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0" name="Isosceles Triangle 38"/>
                <p:cNvSpPr/>
                <p:nvPr/>
              </p:nvSpPr>
              <p:spPr>
                <a:xfrm>
                  <a:off x="2362" y="3421035"/>
                  <a:ext cx="1020315" cy="255670"/>
                </a:xfrm>
                <a:prstGeom prst="triangle">
                  <a:avLst/>
                </a:prstGeom>
                <a:solidFill>
                  <a:srgbClr val="008000"/>
                </a:solidFill>
                <a:ln>
                  <a:solidFill>
                    <a:srgbClr val="008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>
                    <a:latin typeface="Arial Narrow" charset="0"/>
                    <a:ea typeface="Arial Narrow" charset="0"/>
                    <a:cs typeface="Arial Narrow" charset="0"/>
                  </a:endParaRPr>
                </a:p>
              </p:txBody>
            </p:sp>
            <p:sp>
              <p:nvSpPr>
                <p:cNvPr id="51" name="Isosceles Triangle 39"/>
                <p:cNvSpPr/>
                <p:nvPr/>
              </p:nvSpPr>
              <p:spPr>
                <a:xfrm flipV="1">
                  <a:off x="0" y="2797779"/>
                  <a:ext cx="1020315" cy="255669"/>
                </a:xfrm>
                <a:prstGeom prst="triangle">
                  <a:avLst/>
                </a:prstGeom>
                <a:solidFill>
                  <a:srgbClr val="008000"/>
                </a:solidFill>
                <a:ln>
                  <a:solidFill>
                    <a:srgbClr val="008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>
                    <a:latin typeface="Arial Narrow" charset="0"/>
                    <a:ea typeface="Arial Narrow" charset="0"/>
                    <a:cs typeface="Arial Narrow" charset="0"/>
                  </a:endParaRPr>
                </a:p>
              </p:txBody>
            </p:sp>
            <p:cxnSp>
              <p:nvCxnSpPr>
                <p:cNvPr id="52" name="Straight Connector 51"/>
                <p:cNvCxnSpPr/>
                <p:nvPr/>
              </p:nvCxnSpPr>
              <p:spPr>
                <a:xfrm>
                  <a:off x="446978" y="3394769"/>
                  <a:ext cx="127539" cy="0"/>
                </a:xfrm>
                <a:prstGeom prst="line">
                  <a:avLst/>
                </a:prstGeom>
                <a:ln w="57150" cmpd="sng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>
                <a:xfrm>
                  <a:off x="446978" y="3109111"/>
                  <a:ext cx="0" cy="25567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>
                <a:xfrm>
                  <a:off x="574518" y="3109111"/>
                  <a:ext cx="0" cy="25567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>
                <a:xfrm>
                  <a:off x="319438" y="3236946"/>
                  <a:ext cx="382618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9" name="Triangle 28"/>
              <p:cNvSpPr>
                <a:spLocks noChangeAspect="1"/>
              </p:cNvSpPr>
              <p:nvPr/>
            </p:nvSpPr>
            <p:spPr>
              <a:xfrm rot="14535451">
                <a:off x="2985770" y="5804535"/>
                <a:ext cx="822960" cy="1685290"/>
              </a:xfrm>
              <a:prstGeom prst="triangle">
                <a:avLst/>
              </a:prstGeom>
              <a:solidFill>
                <a:srgbClr val="FEFE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  <p:sp>
            <p:nvSpPr>
              <p:cNvPr id="30" name="Oval 29"/>
              <p:cNvSpPr>
                <a:spLocks noChangeAspect="1"/>
              </p:cNvSpPr>
              <p:nvPr/>
            </p:nvSpPr>
            <p:spPr>
              <a:xfrm>
                <a:off x="3841115" y="5765165"/>
                <a:ext cx="850265" cy="85471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  <p:grpSp>
            <p:nvGrpSpPr>
              <p:cNvPr id="31" name="Group 30"/>
              <p:cNvGrpSpPr>
                <a:grpSpLocks noChangeAspect="1"/>
              </p:cNvGrpSpPr>
              <p:nvPr/>
            </p:nvGrpSpPr>
            <p:grpSpPr>
              <a:xfrm>
                <a:off x="6261735" y="3393440"/>
                <a:ext cx="151765" cy="135255"/>
                <a:chOff x="0" y="2797779"/>
                <a:chExt cx="1022677" cy="878926"/>
              </a:xfrm>
            </p:grpSpPr>
            <p:sp>
              <p:nvSpPr>
                <p:cNvPr id="38" name="Rectangle 37"/>
                <p:cNvSpPr/>
                <p:nvPr/>
              </p:nvSpPr>
              <p:spPr>
                <a:xfrm>
                  <a:off x="319438" y="3109111"/>
                  <a:ext cx="382618" cy="255670"/>
                </a:xfrm>
                <a:prstGeom prst="rect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28575" cmpd="sng"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>
                    <a:latin typeface="Arial Narrow" charset="0"/>
                    <a:ea typeface="Arial Narrow" charset="0"/>
                    <a:cs typeface="Arial Narrow" charset="0"/>
                  </a:endParaRPr>
                </a:p>
              </p:txBody>
            </p:sp>
            <p:cxnSp>
              <p:nvCxnSpPr>
                <p:cNvPr id="39" name="Straight Connector 38"/>
                <p:cNvCxnSpPr/>
                <p:nvPr/>
              </p:nvCxnSpPr>
              <p:spPr>
                <a:xfrm>
                  <a:off x="446978" y="3083799"/>
                  <a:ext cx="127539" cy="0"/>
                </a:xfrm>
                <a:prstGeom prst="line">
                  <a:avLst/>
                </a:prstGeom>
                <a:ln w="57150" cmpd="sng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>
                  <a:off x="245846" y="3109111"/>
                  <a:ext cx="0" cy="255670"/>
                </a:xfrm>
                <a:prstGeom prst="line">
                  <a:avLst/>
                </a:prstGeom>
                <a:ln w="76200" cmpd="sng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" name="Isosceles Triangle 38"/>
                <p:cNvSpPr/>
                <p:nvPr/>
              </p:nvSpPr>
              <p:spPr>
                <a:xfrm>
                  <a:off x="2362" y="3421035"/>
                  <a:ext cx="1020315" cy="255670"/>
                </a:xfrm>
                <a:prstGeom prst="triangle">
                  <a:avLst/>
                </a:prstGeom>
                <a:solidFill>
                  <a:srgbClr val="008000"/>
                </a:solidFill>
                <a:ln>
                  <a:solidFill>
                    <a:srgbClr val="008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>
                    <a:latin typeface="Arial Narrow" charset="0"/>
                    <a:ea typeface="Arial Narrow" charset="0"/>
                    <a:cs typeface="Arial Narrow" charset="0"/>
                  </a:endParaRPr>
                </a:p>
              </p:txBody>
            </p:sp>
            <p:sp>
              <p:nvSpPr>
                <p:cNvPr id="42" name="Isosceles Triangle 39"/>
                <p:cNvSpPr/>
                <p:nvPr/>
              </p:nvSpPr>
              <p:spPr>
                <a:xfrm flipV="1">
                  <a:off x="0" y="2797779"/>
                  <a:ext cx="1020315" cy="255669"/>
                </a:xfrm>
                <a:prstGeom prst="triangle">
                  <a:avLst/>
                </a:prstGeom>
                <a:solidFill>
                  <a:srgbClr val="008000"/>
                </a:solidFill>
                <a:ln>
                  <a:solidFill>
                    <a:srgbClr val="008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>
                    <a:latin typeface="Arial Narrow" charset="0"/>
                    <a:ea typeface="Arial Narrow" charset="0"/>
                    <a:cs typeface="Arial Narrow" charset="0"/>
                  </a:endParaRPr>
                </a:p>
              </p:txBody>
            </p:sp>
            <p:cxnSp>
              <p:nvCxnSpPr>
                <p:cNvPr id="43" name="Straight Connector 42"/>
                <p:cNvCxnSpPr/>
                <p:nvPr/>
              </p:nvCxnSpPr>
              <p:spPr>
                <a:xfrm>
                  <a:off x="446978" y="3394769"/>
                  <a:ext cx="127539" cy="0"/>
                </a:xfrm>
                <a:prstGeom prst="line">
                  <a:avLst/>
                </a:prstGeom>
                <a:ln w="57150" cmpd="sng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43"/>
                <p:cNvCxnSpPr/>
                <p:nvPr/>
              </p:nvCxnSpPr>
              <p:spPr>
                <a:xfrm>
                  <a:off x="446978" y="3109111"/>
                  <a:ext cx="0" cy="25567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44"/>
                <p:cNvCxnSpPr/>
                <p:nvPr/>
              </p:nvCxnSpPr>
              <p:spPr>
                <a:xfrm>
                  <a:off x="574518" y="3109111"/>
                  <a:ext cx="0" cy="25567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/>
                <p:cNvCxnSpPr/>
                <p:nvPr/>
              </p:nvCxnSpPr>
              <p:spPr>
                <a:xfrm>
                  <a:off x="319438" y="3236946"/>
                  <a:ext cx="382618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2" name="Group 31"/>
              <p:cNvGrpSpPr/>
              <p:nvPr/>
            </p:nvGrpSpPr>
            <p:grpSpPr>
              <a:xfrm rot="3758111">
                <a:off x="2172653" y="6954837"/>
                <a:ext cx="824230" cy="235585"/>
                <a:chOff x="0" y="0"/>
                <a:chExt cx="824604" cy="236189"/>
              </a:xfrm>
            </p:grpSpPr>
            <p:sp>
              <p:nvSpPr>
                <p:cNvPr id="35" name="Rectangle 34"/>
                <p:cNvSpPr/>
                <p:nvPr/>
              </p:nvSpPr>
              <p:spPr>
                <a:xfrm>
                  <a:off x="0" y="3795"/>
                  <a:ext cx="304800" cy="228600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>
                    <a:latin typeface="Arial Narrow" charset="0"/>
                    <a:ea typeface="Arial Narrow" charset="0"/>
                    <a:cs typeface="Arial Narrow" charset="0"/>
                  </a:endParaRPr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519804" y="7589"/>
                  <a:ext cx="304800" cy="228600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>
                    <a:latin typeface="Arial Narrow" charset="0"/>
                    <a:ea typeface="Arial Narrow" charset="0"/>
                    <a:cs typeface="Arial Narrow" charset="0"/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311124" y="0"/>
                  <a:ext cx="202439" cy="220402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>
                    <a:latin typeface="Arial Narrow" charset="0"/>
                    <a:ea typeface="Arial Narrow" charset="0"/>
                    <a:cs typeface="Arial Narrow" charset="0"/>
                  </a:endParaRPr>
                </a:p>
              </p:txBody>
            </p:sp>
          </p:grpSp>
          <p:sp>
            <p:nvSpPr>
              <p:cNvPr id="33" name="Oval 32"/>
              <p:cNvSpPr>
                <a:spLocks noChangeAspect="1"/>
              </p:cNvSpPr>
              <p:nvPr/>
            </p:nvSpPr>
            <p:spPr>
              <a:xfrm>
                <a:off x="3721735" y="5641975"/>
                <a:ext cx="1096010" cy="1096010"/>
              </a:xfrm>
              <a:prstGeom prst="ellipse">
                <a:avLst/>
              </a:prstGeom>
              <a:noFill/>
              <a:ln w="28575" cmpd="sng">
                <a:prstDash val="dash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  <p:sp>
            <p:nvSpPr>
              <p:cNvPr id="34" name="Oval 33"/>
              <p:cNvSpPr>
                <a:spLocks noChangeAspect="1"/>
              </p:cNvSpPr>
              <p:nvPr/>
            </p:nvSpPr>
            <p:spPr>
              <a:xfrm>
                <a:off x="894080" y="2844165"/>
                <a:ext cx="6583680" cy="6583680"/>
              </a:xfrm>
              <a:prstGeom prst="ellipse">
                <a:avLst/>
              </a:prstGeom>
              <a:noFill/>
              <a:ln w="28575" cmpd="sng">
                <a:solidFill>
                  <a:schemeClr val="accent2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>
                  <a:latin typeface="Arial Narrow" charset="0"/>
                  <a:ea typeface="Arial Narrow" charset="0"/>
                  <a:cs typeface="Arial Narrow" charset="0"/>
                </a:endParaRP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3888030" y="5094945"/>
              <a:ext cx="17269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mtClean="0">
                  <a:latin typeface="Arial Narrow" charset="0"/>
                  <a:ea typeface="Arial Narrow" charset="0"/>
                  <a:cs typeface="Arial Narrow" charset="0"/>
                </a:rPr>
                <a:t>GNSS (MEO)</a:t>
              </a:r>
              <a:endParaRPr lang="en-US" sz="2400">
                <a:latin typeface="Arial Narrow" charset="0"/>
                <a:ea typeface="Arial Narrow" charset="0"/>
                <a:cs typeface="Arial Narrow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069010" y="5615366"/>
              <a:ext cx="26349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atin typeface="Arial Narrow" charset="0"/>
                  <a:ea typeface="Arial Narrow" charset="0"/>
                  <a:cs typeface="Arial Narrow" charset="0"/>
                </a:rPr>
                <a:t>GEO:  Alt. 35786 km  </a:t>
              </a:r>
              <a:endParaRPr lang="en-US" sz="2400" dirty="0">
                <a:latin typeface="Arial Narrow" charset="0"/>
                <a:ea typeface="Arial Narrow" charset="0"/>
                <a:cs typeface="Arial Narrow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708990" y="4850648"/>
              <a:ext cx="132600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mtClean="0">
                  <a:latin typeface="Arial Narrow" charset="0"/>
                  <a:ea typeface="Arial Narrow" charset="0"/>
                  <a:cs typeface="Arial Narrow" charset="0"/>
                </a:rPr>
                <a:t>Side Lobe</a:t>
              </a:r>
              <a:endParaRPr lang="en-US" sz="2400" dirty="0">
                <a:latin typeface="Arial Narrow" charset="0"/>
                <a:ea typeface="Arial Narrow" charset="0"/>
                <a:cs typeface="Arial Narrow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043986" y="3940192"/>
              <a:ext cx="14638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mtClean="0">
                  <a:latin typeface="Arial Narrow" charset="0"/>
                  <a:ea typeface="Arial Narrow" charset="0"/>
                  <a:cs typeface="Arial Narrow" charset="0"/>
                </a:rPr>
                <a:t>Main Beam</a:t>
              </a:r>
              <a:endParaRPr lang="en-US" sz="2400" dirty="0">
                <a:latin typeface="Arial Narrow" charset="0"/>
                <a:ea typeface="Arial Narrow" charset="0"/>
                <a:cs typeface="Arial Narrow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515664" y="2987903"/>
              <a:ext cx="1100879" cy="3367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</a:rPr>
                <a:t>No Visibility</a:t>
              </a:r>
              <a:endParaRPr lang="en-US" sz="24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701684" y="1674351"/>
              <a:ext cx="122501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atin typeface="Arial Narrow" charset="0"/>
                  <a:ea typeface="Arial Narrow" charset="0"/>
                  <a:cs typeface="Arial Narrow" charset="0"/>
                </a:rPr>
                <a:t>SunRISE</a:t>
              </a:r>
              <a:endParaRPr lang="en-US" sz="2400" dirty="0"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sp>
        <p:nvSpPr>
          <p:cNvPr id="6" name="Shape 171"/>
          <p:cNvSpPr>
            <a:spLocks noGrp="1"/>
          </p:cNvSpPr>
          <p:nvPr/>
        </p:nvSpPr>
        <p:spPr>
          <a:xfrm>
            <a:off x="1490134" y="0"/>
            <a:ext cx="11227142" cy="162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  <a:lvl2pPr indent="2286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2pPr>
            <a:lvl3pPr indent="4572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3pPr>
            <a:lvl4pPr indent="6858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4pPr>
            <a:lvl5pPr indent="9144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5pPr>
            <a:lvl6pPr indent="11430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6pPr>
            <a:lvl7pPr indent="13716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7pPr>
            <a:lvl8pPr indent="16002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8pPr>
            <a:lvl9pPr indent="18288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lvl="0" algn="r">
              <a:defRPr sz="1800">
                <a:solidFill>
                  <a:srgbClr val="000000"/>
                </a:solidFill>
              </a:defRPr>
            </a:pPr>
            <a:r>
              <a:rPr lang="en-US" sz="8000" dirty="0" smtClean="0">
                <a:solidFill>
                  <a:srgbClr val="FFFFFF"/>
                </a:solidFill>
                <a:latin typeface="Futura Condensed"/>
                <a:ea typeface="Eurostile"/>
                <a:cs typeface="Futura Condensed"/>
                <a:sym typeface="Eurostile"/>
              </a:rPr>
              <a:t>Position Determination</a:t>
            </a:r>
            <a:endParaRPr sz="3200" dirty="0">
              <a:solidFill>
                <a:srgbClr val="FFFFFF"/>
              </a:solidFill>
              <a:latin typeface="Futura Condensed"/>
              <a:ea typeface="Eurostile"/>
              <a:cs typeface="Futura Condensed"/>
              <a:sym typeface="Eurostile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0" y="9353431"/>
            <a:ext cx="1300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</a:rPr>
              <a:t>Pre-Decisional Information -- For Planning and Discussion Purposes Only</a:t>
            </a:r>
          </a:p>
        </p:txBody>
      </p:sp>
    </p:spTree>
    <p:extLst>
      <p:ext uri="{BB962C8B-B14F-4D97-AF65-F5344CB8AC3E}">
        <p14:creationId xmlns:p14="http://schemas.microsoft.com/office/powerpoint/2010/main" val="130005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fill="hold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71"/>
          <p:cNvSpPr>
            <a:spLocks noGrp="1"/>
          </p:cNvSpPr>
          <p:nvPr/>
        </p:nvSpPr>
        <p:spPr>
          <a:xfrm>
            <a:off x="1490134" y="0"/>
            <a:ext cx="11227142" cy="162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  <a:lvl2pPr indent="2286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2pPr>
            <a:lvl3pPr indent="4572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3pPr>
            <a:lvl4pPr indent="6858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4pPr>
            <a:lvl5pPr indent="9144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5pPr>
            <a:lvl6pPr indent="11430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6pPr>
            <a:lvl7pPr indent="13716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7pPr>
            <a:lvl8pPr indent="16002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8pPr>
            <a:lvl9pPr indent="18288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lvl="0" algn="r">
              <a:defRPr sz="1800">
                <a:solidFill>
                  <a:srgbClr val="000000"/>
                </a:solidFill>
              </a:defRPr>
            </a:pPr>
            <a:r>
              <a:rPr lang="en-US" sz="8000" dirty="0" smtClean="0">
                <a:solidFill>
                  <a:srgbClr val="FFFFFF"/>
                </a:solidFill>
                <a:latin typeface="Futura Condensed"/>
                <a:ea typeface="Eurostile"/>
                <a:cs typeface="Futura Condensed"/>
                <a:sym typeface="Eurostile"/>
              </a:rPr>
              <a:t>End-to-End Information System</a:t>
            </a:r>
            <a:endParaRPr sz="3200" dirty="0">
              <a:solidFill>
                <a:srgbClr val="FFFFFF"/>
              </a:solidFill>
              <a:latin typeface="Futura Condensed"/>
              <a:ea typeface="Eurostile"/>
              <a:cs typeface="Futura Condensed"/>
              <a:sym typeface="Eurostile"/>
            </a:endParaRPr>
          </a:p>
        </p:txBody>
      </p:sp>
      <p:pic>
        <p:nvPicPr>
          <p:cNvPr id="3" name="Content Placeholder 4"/>
          <p:cNvPicPr>
            <a:picLocks noChangeAspect="1"/>
          </p:cNvPicPr>
          <p:nvPr/>
        </p:nvPicPr>
        <p:blipFill rotWithShape="1">
          <a:blip r:embed="rId2"/>
          <a:srcRect t="-146" b="-1053"/>
          <a:stretch/>
        </p:blipFill>
        <p:spPr>
          <a:xfrm>
            <a:off x="0" y="2691973"/>
            <a:ext cx="13041545" cy="455549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9353431"/>
            <a:ext cx="1300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</a:rPr>
              <a:t>Pre-Decisional Information -- For Planning and Discussion Purposes Only</a:t>
            </a:r>
          </a:p>
        </p:txBody>
      </p:sp>
    </p:spTree>
    <p:extLst>
      <p:ext uri="{BB962C8B-B14F-4D97-AF65-F5344CB8AC3E}">
        <p14:creationId xmlns:p14="http://schemas.microsoft.com/office/powerpoint/2010/main" val="293072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fill="hold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9659" r="10551" b="6947"/>
          <a:stretch/>
        </p:blipFill>
        <p:spPr>
          <a:xfrm>
            <a:off x="-1" y="0"/>
            <a:ext cx="13004801" cy="9753600"/>
          </a:xfrm>
          <a:prstGeom prst="rect">
            <a:avLst/>
          </a:prstGeom>
        </p:spPr>
      </p:pic>
      <p:sp>
        <p:nvSpPr>
          <p:cNvPr id="6" name="Shape 171"/>
          <p:cNvSpPr>
            <a:spLocks noGrp="1"/>
          </p:cNvSpPr>
          <p:nvPr/>
        </p:nvSpPr>
        <p:spPr>
          <a:xfrm>
            <a:off x="1490134" y="0"/>
            <a:ext cx="11227142" cy="162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  <a:lvl2pPr indent="2286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2pPr>
            <a:lvl3pPr indent="4572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3pPr>
            <a:lvl4pPr indent="6858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4pPr>
            <a:lvl5pPr indent="9144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5pPr>
            <a:lvl6pPr indent="11430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6pPr>
            <a:lvl7pPr indent="13716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7pPr>
            <a:lvl8pPr indent="16002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8pPr>
            <a:lvl9pPr indent="18288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lvl="0" algn="r">
              <a:defRPr sz="1800">
                <a:solidFill>
                  <a:srgbClr val="000000"/>
                </a:solidFill>
              </a:defRPr>
            </a:pPr>
            <a:r>
              <a:rPr lang="en-US" sz="8000" dirty="0" smtClean="0">
                <a:solidFill>
                  <a:srgbClr val="FFFFFF"/>
                </a:solidFill>
                <a:latin typeface="Futura Condensed"/>
                <a:ea typeface="Eurostile"/>
                <a:cs typeface="Futura Condensed"/>
                <a:sym typeface="Eurostile"/>
              </a:rPr>
              <a:t>SunRISE Spacecraft*</a:t>
            </a:r>
            <a:endParaRPr sz="3200" dirty="0">
              <a:solidFill>
                <a:srgbClr val="FFFFFF"/>
              </a:solidFill>
              <a:latin typeface="Futura Condensed"/>
              <a:ea typeface="Eurostile"/>
              <a:cs typeface="Futura Condensed"/>
              <a:sym typeface="Eurostile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9353431"/>
            <a:ext cx="1300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</a:rPr>
              <a:t>Pre-Decisional Information -- For Planning and Discussion Purposes Only</a:t>
            </a:r>
          </a:p>
        </p:txBody>
      </p:sp>
      <p:sp>
        <p:nvSpPr>
          <p:cNvPr id="5" name="Rectangle 4"/>
          <p:cNvSpPr/>
          <p:nvPr/>
        </p:nvSpPr>
        <p:spPr>
          <a:xfrm>
            <a:off x="10888133" y="6762630"/>
            <a:ext cx="18291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800" i="1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</a:rPr>
              <a:t>*Artist’s Concept</a:t>
            </a:r>
            <a:endParaRPr lang="en-US" sz="1800" i="1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527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fill="hold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/>
          <a:srcRect l="93" t="9666" r="13029" b="30335"/>
          <a:stretch/>
        </p:blipFill>
        <p:spPr>
          <a:xfrm>
            <a:off x="3514103" y="6066692"/>
            <a:ext cx="9490697" cy="3686907"/>
          </a:xfrm>
          <a:prstGeom prst="rect">
            <a:avLst/>
          </a:prstGeom>
        </p:spPr>
      </p:pic>
      <p:sp>
        <p:nvSpPr>
          <p:cNvPr id="6" name="Shape 171"/>
          <p:cNvSpPr>
            <a:spLocks noGrp="1"/>
          </p:cNvSpPr>
          <p:nvPr/>
        </p:nvSpPr>
        <p:spPr>
          <a:xfrm>
            <a:off x="1490134" y="0"/>
            <a:ext cx="11227142" cy="162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  <a:lvl2pPr indent="2286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2pPr>
            <a:lvl3pPr indent="4572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3pPr>
            <a:lvl4pPr indent="6858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4pPr>
            <a:lvl5pPr indent="9144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5pPr>
            <a:lvl6pPr indent="11430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6pPr>
            <a:lvl7pPr indent="13716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7pPr>
            <a:lvl8pPr indent="16002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8pPr>
            <a:lvl9pPr indent="1828800" algn="ctr" defTabSz="584200"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lvl="0" algn="r">
              <a:defRPr sz="1800">
                <a:solidFill>
                  <a:srgbClr val="000000"/>
                </a:solidFill>
              </a:defRPr>
            </a:pPr>
            <a:r>
              <a:rPr lang="en-US" sz="8000" dirty="0" smtClean="0">
                <a:solidFill>
                  <a:srgbClr val="FFFFFF"/>
                </a:solidFill>
                <a:latin typeface="Futura Condensed"/>
                <a:ea typeface="Eurostile"/>
                <a:cs typeface="Futura Condensed"/>
                <a:sym typeface="Eurostile"/>
              </a:rPr>
              <a:t>Conclusion</a:t>
            </a:r>
            <a:endParaRPr sz="3200" dirty="0">
              <a:solidFill>
                <a:srgbClr val="FFFFFF"/>
              </a:solidFill>
              <a:latin typeface="Futura Condensed"/>
              <a:ea typeface="Eurostile"/>
              <a:cs typeface="Futura Condensed"/>
              <a:sym typeface="Eurostile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300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300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1209524" y="9322594"/>
            <a:ext cx="17952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800" i="1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</a:rPr>
              <a:t>Artist’s Concept</a:t>
            </a:r>
            <a:endParaRPr lang="en-US" sz="1800" i="1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9353431"/>
            <a:ext cx="1300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</a:rPr>
              <a:t>Pre-Decisional Information -- For Planning and Discussion Purposes Only</a:t>
            </a: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353905" y="1625601"/>
            <a:ext cx="12201510" cy="5595510"/>
          </a:xfrm>
          <a:prstGeom prst="rect">
            <a:avLst/>
          </a:prstGeom>
        </p:spPr>
        <p:txBody>
          <a:bodyPr/>
          <a:lstStyle>
            <a:lvl1pPr marL="444500" indent="-444500" defTabSz="584200">
              <a:spcBef>
                <a:spcPts val="4200"/>
              </a:spcBef>
              <a:buSzPct val="75000"/>
              <a:buChar char="•"/>
              <a:defRPr sz="3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SzPct val="75000"/>
              <a:buChar char="•"/>
              <a:defRPr sz="3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2pPr>
            <a:lvl3pPr marL="1333500" indent="-444500" defTabSz="584200">
              <a:spcBef>
                <a:spcPts val="4200"/>
              </a:spcBef>
              <a:buSzPct val="75000"/>
              <a:buChar char="•"/>
              <a:defRPr sz="3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SzPct val="75000"/>
              <a:buChar char="•"/>
              <a:defRPr sz="3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SzPct val="75000"/>
              <a:buChar char="•"/>
              <a:defRPr sz="3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5pPr>
            <a:lvl6pPr marL="2667000" indent="-444500" defTabSz="584200">
              <a:spcBef>
                <a:spcPts val="4200"/>
              </a:spcBef>
              <a:buSzPct val="75000"/>
              <a:buChar char="•"/>
              <a:defRPr sz="3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6pPr>
            <a:lvl7pPr marL="3111500" indent="-444500" defTabSz="584200">
              <a:spcBef>
                <a:spcPts val="4200"/>
              </a:spcBef>
              <a:buSzPct val="75000"/>
              <a:buChar char="•"/>
              <a:defRPr sz="3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7pPr>
            <a:lvl8pPr marL="3556000" indent="-444500" defTabSz="584200">
              <a:spcBef>
                <a:spcPts val="4200"/>
              </a:spcBef>
              <a:buSzPct val="75000"/>
              <a:buChar char="•"/>
              <a:defRPr sz="3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8pPr>
            <a:lvl9pPr marL="4000500" indent="-444500" defTabSz="584200">
              <a:spcBef>
                <a:spcPts val="4200"/>
              </a:spcBef>
              <a:buSzPct val="75000"/>
              <a:buChar char="•"/>
              <a:defRPr sz="3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91440" algn="l">
              <a:spcBef>
                <a:spcPts val="3600"/>
              </a:spcBef>
            </a:pPr>
            <a:r>
              <a:rPr lang="en-US" altLang="en-US" dirty="0" smtClean="0">
                <a:solidFill>
                  <a:schemeClr val="tx1"/>
                </a:solidFill>
                <a:latin typeface="Futura Condensed Medium" charset="0"/>
                <a:ea typeface="Futura Condensed Medium" charset="0"/>
                <a:cs typeface="Futura Condensed Medium" charset="0"/>
              </a:rPr>
              <a:t>Mission concept would achieve Decadal Survey science for &lt; $100M</a:t>
            </a:r>
          </a:p>
          <a:p>
            <a:pPr marL="91440" algn="l">
              <a:spcBef>
                <a:spcPts val="3600"/>
              </a:spcBef>
            </a:pPr>
            <a:r>
              <a:rPr lang="en-US" altLang="en-US" dirty="0" smtClean="0">
                <a:solidFill>
                  <a:schemeClr val="tx1"/>
                </a:solidFill>
                <a:latin typeface="Futura Condensed Medium" charset="0"/>
                <a:ea typeface="Futura Condensed Medium" charset="0"/>
                <a:cs typeface="Futura Condensed Medium" charset="0"/>
              </a:rPr>
              <a:t>Proposal with high heritage bus and straight-forward operations</a:t>
            </a:r>
          </a:p>
          <a:p>
            <a:pPr marL="91440" algn="l">
              <a:spcBef>
                <a:spcPts val="3600"/>
              </a:spcBef>
            </a:pPr>
            <a:r>
              <a:rPr lang="en-US" altLang="en-US" dirty="0" smtClean="0">
                <a:solidFill>
                  <a:schemeClr val="tx1"/>
                </a:solidFill>
                <a:latin typeface="Futura Condensed Medium" charset="0"/>
                <a:ea typeface="Futura Condensed Medium" charset="0"/>
                <a:cs typeface="Futura Condensed Medium" charset="0"/>
              </a:rPr>
              <a:t>Key enablers: GPS at GEO, FX correlator, economies of scale for multiple builds, secondary payload launch, passive formation, and MSPA.</a:t>
            </a:r>
          </a:p>
          <a:p>
            <a:pPr marL="91440" algn="l">
              <a:spcBef>
                <a:spcPts val="3600"/>
              </a:spcBef>
            </a:pPr>
            <a:r>
              <a:rPr lang="en-US" altLang="en-US" dirty="0" smtClean="0">
                <a:solidFill>
                  <a:schemeClr val="tx1"/>
                </a:solidFill>
                <a:latin typeface="Futura Condensed Medium" charset="0"/>
                <a:ea typeface="Futura Condensed Medium" charset="0"/>
                <a:cs typeface="Futura Condensed Medium" charset="0"/>
              </a:rPr>
              <a:t>SunRISE 3D interferometer would be a stepping stone for future, more complex, space-based interferometers</a:t>
            </a:r>
            <a:endParaRPr lang="en-US" altLang="en-US" dirty="0">
              <a:latin typeface="Futura Condensed Medium" charset="0"/>
              <a:ea typeface="Futura Condensed Medium" charset="0"/>
              <a:cs typeface="Futura Condensed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742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fill="hold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5693</TotalTime>
  <Words>292</Words>
  <Application>Microsoft Macintosh PowerPoint</Application>
  <PresentationFormat>Custom</PresentationFormat>
  <Paragraphs>41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 Narrow</vt:lpstr>
      <vt:lpstr>Avenir Roman</vt:lpstr>
      <vt:lpstr>Eurostile</vt:lpstr>
      <vt:lpstr>Futura Condensed</vt:lpstr>
      <vt:lpstr>Futura Condensed Medium</vt:lpstr>
      <vt:lpstr>Helvetica Light</vt:lpstr>
      <vt:lpstr>Times</vt:lpstr>
      <vt:lpstr>Black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Farah Alibay</cp:lastModifiedBy>
  <cp:revision>64</cp:revision>
  <cp:lastPrinted>2015-07-27T19:56:31Z</cp:lastPrinted>
  <dcterms:modified xsi:type="dcterms:W3CDTF">2017-04-20T21:51:28Z</dcterms:modified>
</cp:coreProperties>
</file>