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ADB"/>
          </a:solidFill>
        </a:fill>
      </a:tcStyle>
    </a:wholeTbl>
    <a:band2H>
      <a:tcTxStyle b="def" i="def"/>
      <a:tcStyle>
        <a:tcBdr/>
        <a:fill>
          <a:solidFill>
            <a:srgbClr val="E6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7CB"/>
          </a:solidFill>
        </a:fill>
      </a:tcStyle>
    </a:wholeTbl>
    <a:band2H>
      <a:tcTxStyle b="def" i="def"/>
      <a:tcStyle>
        <a:tcBdr/>
        <a:fill>
          <a:solidFill>
            <a:srgbClr val="F3EC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ACA"/>
          </a:solidFill>
        </a:fill>
      </a:tcStyle>
    </a:wholeTbl>
    <a:band2H>
      <a:tcTxStyle b="def" i="def"/>
      <a:tcStyle>
        <a:tcBdr/>
        <a:fill>
          <a:solidFill>
            <a:srgbClr val="FF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1" name="Shape 12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" name="Shape 13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63062" y="6790952"/>
            <a:ext cx="4293966" cy="429396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Shape 23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Shape 41"/>
          <p:cNvSpPr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3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91303" y="7904260"/>
            <a:ext cx="2120902" cy="2120902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hape 6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0" name="Shape 70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hape 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Shape 7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Shape 87"/>
          <p:cNvSpPr/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hape 88"/>
          <p:cNvSpPr/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9" name="Shape 8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body" sz="quarter" idx="1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2800">
                <a:latin typeface="+mj-lt"/>
                <a:ea typeface="+mj-ea"/>
                <a:cs typeface="+mj-cs"/>
                <a:sym typeface="Helvetica"/>
              </a:defRPr>
            </a:lvl1pPr>
            <a:lvl2pPr marL="794084" indent="-336884" algn="ctr">
              <a:spcBef>
                <a:spcPts val="0"/>
              </a:spcBef>
              <a:defRPr b="1" sz="2800">
                <a:latin typeface="+mj-lt"/>
                <a:ea typeface="+mj-ea"/>
                <a:cs typeface="+mj-cs"/>
                <a:sym typeface="Helvetica"/>
              </a:defRPr>
            </a:lvl2pPr>
            <a:lvl3pPr marL="1251284" indent="-336884" algn="ctr">
              <a:spcBef>
                <a:spcPts val="0"/>
              </a:spcBef>
              <a:defRPr b="1" sz="2800">
                <a:latin typeface="+mj-lt"/>
                <a:ea typeface="+mj-ea"/>
                <a:cs typeface="+mj-cs"/>
                <a:sym typeface="Helvetica"/>
              </a:defRPr>
            </a:lvl3pPr>
            <a:lvl4pPr marL="1708484" indent="-336884" algn="ctr">
              <a:spcBef>
                <a:spcPts val="0"/>
              </a:spcBef>
              <a:defRPr b="1" sz="2800">
                <a:latin typeface="+mj-lt"/>
                <a:ea typeface="+mj-ea"/>
                <a:cs typeface="+mj-cs"/>
                <a:sym typeface="Helvetica"/>
              </a:defRPr>
            </a:lvl4pPr>
            <a:lvl5pPr marL="2165684" indent="-336884" algn="ctr">
              <a:spcBef>
                <a:spcPts val="0"/>
              </a:spcBef>
              <a:defRPr b="1" sz="28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body" sz="quarter" idx="13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2400"/>
              </a:spcBef>
              <a:buSzTx/>
              <a:buNone/>
              <a:defRPr sz="4000"/>
            </a:pPr>
          </a:p>
        </p:txBody>
      </p:sp>
      <p:sp>
        <p:nvSpPr>
          <p:cNvPr id="98" name="Shape 9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pic" idx="13"/>
          </p:nvPr>
        </p:nvSpPr>
        <p:spPr>
          <a:xfrm>
            <a:off x="-88900" y="-41910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pic>
        <p:nvPicPr>
          <p:cNvPr id="106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15203" y="8412260"/>
            <a:ext cx="2120902" cy="2120902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" name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81803" y="8158260"/>
            <a:ext cx="2120902" cy="212090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5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outerspacecolonization@gmail.com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ctrTitle"/>
          </p:nvPr>
        </p:nvSpPr>
        <p:spPr>
          <a:xfrm>
            <a:off x="1358900" y="0"/>
            <a:ext cx="10464800" cy="3302000"/>
          </a:xfrm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pPr/>
            <a:r>
              <a:t>Economical Mars Transits Outside the Hohman 26 Month Transfer Window</a:t>
            </a:r>
          </a:p>
        </p:txBody>
      </p:sp>
      <p:sp>
        <p:nvSpPr>
          <p:cNvPr id="124" name="Shape 124"/>
          <p:cNvSpPr/>
          <p:nvPr>
            <p:ph type="subTitle" sz="quarter" idx="1"/>
          </p:nvPr>
        </p:nvSpPr>
        <p:spPr>
          <a:xfrm>
            <a:off x="1270000" y="5880100"/>
            <a:ext cx="10464800" cy="1130300"/>
          </a:xfrm>
          <a:prstGeom prst="rect">
            <a:avLst/>
          </a:prstGeom>
        </p:spPr>
        <p:txBody>
          <a:bodyPr/>
          <a:lstStyle/>
          <a:p>
            <a:pPr defTabSz="327676">
              <a:defRPr sz="1738"/>
            </a:pPr>
          </a:p>
          <a:p>
            <a:pPr defTabSz="327676">
              <a:defRPr sz="1738"/>
            </a:pPr>
            <a:r>
              <a:t>Darrin Taylor</a:t>
            </a:r>
          </a:p>
          <a:p>
            <a:pPr defTabSz="327676">
              <a:defRPr sz="1738"/>
            </a:pPr>
            <a:r>
              <a:t>Outer Space Colonization</a:t>
            </a:r>
          </a:p>
          <a:p>
            <a:pPr defTabSz="327676">
              <a:defRPr sz="1738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outerspacecolonization@gmail.com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xfrm>
            <a:off x="952500" y="520700"/>
            <a:ext cx="11099800" cy="2120900"/>
          </a:xfrm>
          <a:prstGeom prst="rect">
            <a:avLst/>
          </a:prstGeom>
        </p:spPr>
        <p:txBody>
          <a:bodyPr/>
          <a:lstStyle/>
          <a:p>
            <a:pPr/>
            <a:r>
              <a:t>Thank you</a:t>
            </a:r>
          </a:p>
        </p:txBody>
      </p:sp>
      <p:sp>
        <p:nvSpPr>
          <p:cNvPr id="127" name="Shape 12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 to Dr. Alessandra Babuscia</a:t>
            </a:r>
          </a:p>
          <a:p>
            <a:pPr/>
            <a:r>
              <a:t>Thanks to the acceptance committee</a:t>
            </a:r>
          </a:p>
          <a:p>
            <a:pPr/>
            <a:r>
              <a:t>Thanks to listeners for your patience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/>
            <a:r>
              <a:t>This is a talk about the future</a:t>
            </a:r>
          </a:p>
        </p:txBody>
      </p:sp>
      <p:sp>
        <p:nvSpPr>
          <p:cNvPr id="130" name="Shape 13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Mars will have a colony</a:t>
            </a:r>
          </a:p>
          <a:p>
            <a:pPr/>
            <a:r>
              <a:t>Regular human missions will transit to Mars</a:t>
            </a:r>
          </a:p>
          <a:p>
            <a:pPr/>
            <a:r>
              <a:t>People will forget things</a:t>
            </a:r>
          </a:p>
          <a:p>
            <a:pPr/>
            <a:r>
              <a:t>This talk is about a colonist who has just left Earth and the Hohman transfer window has just closed but they forgot their toothbrush.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Statement</a:t>
            </a:r>
          </a:p>
        </p:txBody>
      </p:sp>
      <p:sp>
        <p:nvSpPr>
          <p:cNvPr id="133" name="Shape 1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8620" indent="-388620" defTabSz="496570">
              <a:spcBef>
                <a:spcPts val="3500"/>
              </a:spcBef>
              <a:defRPr sz="3230"/>
            </a:pPr>
            <a:r>
              <a:t>Hohman Transfer (~6 months) only available at Earth once every ~26 months.  Total wait varies  ~6-32 months.  Thats 26 months before the toothbrush can be sent…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t>Rocket equation limits the practical delta V of space ships that carry reaction mass.  So rockets can’t go faster.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t>We want an economical option that can leave any day of synod that is faster/cheaper than next Hohman transit</a:t>
            </a:r>
          </a:p>
          <a:p>
            <a:pPr marL="388620" indent="-388620" defTabSz="496570">
              <a:spcBef>
                <a:spcPts val="3500"/>
              </a:spcBef>
              <a:defRPr sz="3230"/>
            </a:pPr>
            <a:r>
              <a:t>Hohman roundtrip of 12.2 km/s has a Mass Fraction of  26.47 at 380s Isp (SpaceX) or 15.61 at 453s Isp (NASA)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254">
              <a:defRPr sz="6900"/>
            </a:lvl1pPr>
          </a:lstStyle>
          <a:p>
            <a:pPr/>
            <a:r>
              <a:t>Solar Sail Performance</a:t>
            </a:r>
          </a:p>
        </p:txBody>
      </p:sp>
      <p:sp>
        <p:nvSpPr>
          <p:cNvPr id="136" name="Shape 1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2042" indent="-352042" defTabSz="449833">
              <a:spcBef>
                <a:spcPts val="3200"/>
              </a:spcBef>
              <a:defRPr sz="2900"/>
            </a:pPr>
            <a:r>
              <a:t>Solar Sail powered spacecraft do not carry fuel and are therefore not governed by Rocket Equation 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Lifetime Delta V can far exceed that of similar mass rocket fuel.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Lifetime Delta V is determined by spacecraft lifetime and integrated photon density (distance from sun). Not a fixed number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Sails become impractical for heavy loads.  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Acceleration rate limited to less than 0.5 mm/s^2</a:t>
            </a:r>
          </a:p>
          <a:p>
            <a:pPr marL="352042" indent="-352042" defTabSz="449833">
              <a:spcBef>
                <a:spcPts val="3200"/>
              </a:spcBef>
              <a:defRPr sz="2900"/>
            </a:pPr>
            <a:r>
              <a:t>If only we could transfer this momentum to something faster…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pPr/>
            <a:r>
              <a:t>“Transferred Momentum” </a:t>
            </a:r>
          </a:p>
        </p:txBody>
      </p:sp>
      <p:sp>
        <p:nvSpPr>
          <p:cNvPr id="139" name="Shape 1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06003" indent="-306003" defTabSz="391004">
              <a:spcBef>
                <a:spcPts val="2700"/>
              </a:spcBef>
              <a:defRPr sz="2522"/>
            </a:pPr>
            <a:r>
              <a:t>Two classes of spacecraft:  a single “Pusher” and many Solar Sail powered “Bricks”</a:t>
            </a:r>
          </a:p>
          <a:p>
            <a:pPr marL="306003" indent="-306003" defTabSz="391004">
              <a:spcBef>
                <a:spcPts val="2700"/>
              </a:spcBef>
              <a:defRPr sz="2522"/>
            </a:pPr>
            <a:r>
              <a:t>“Pusher” pushes “Bricks” at 8 Gs acceleration over 400m track using maglev to achieve 900 km/hr which is 250 m/s or 25.5 seconds Isp</a:t>
            </a:r>
          </a:p>
          <a:p>
            <a:pPr marL="306003" indent="-306003" defTabSz="391004">
              <a:spcBef>
                <a:spcPts val="2700"/>
              </a:spcBef>
              <a:defRPr sz="2522"/>
            </a:pPr>
            <a:r>
              <a:t>“Bricks” match the pusher orbit and are intercepted at low differential velocity (&lt;1m/s) and not carried by “Pusher” except for short 100 m/s segments between interception points. </a:t>
            </a:r>
          </a:p>
          <a:p>
            <a:pPr marL="306003" indent="-306003" defTabSz="391004">
              <a:spcBef>
                <a:spcPts val="2700"/>
              </a:spcBef>
              <a:defRPr sz="2522"/>
            </a:pPr>
            <a:r>
              <a:t>No mass is permanently consumed except the photons from the sun which are inexhaustible within Earth’s lifetime.  </a:t>
            </a:r>
          </a:p>
          <a:p>
            <a:pPr marL="430179" indent="-430179" defTabSz="549673">
              <a:spcBef>
                <a:spcPts val="3800"/>
              </a:spcBef>
              <a:defRPr sz="2522"/>
            </a:pPr>
            <a:r>
              <a:t>“Pusher” acceleration is 19 mm/s^2 based on 30 watts per kg (10% solar cells by mass at 300 W/kg) and 10% efficient transfer of kinetic energy to “brick” (25.5s Isp over 100m/s segment)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 or Multiply?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xfrm>
            <a:off x="939800" y="2590800"/>
            <a:ext cx="11099800" cy="6286500"/>
          </a:xfrm>
          <a:prstGeom prst="rect">
            <a:avLst/>
          </a:prstGeom>
        </p:spPr>
        <p:txBody>
          <a:bodyPr/>
          <a:lstStyle/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Carried fuel architectures Multiply the Mass Fractions when adding multiple segment lengths.</a:t>
            </a:r>
          </a:p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The fuel used in future segments needs to be moved by the current segment which requires more fuel to move fuel…</a:t>
            </a:r>
          </a:p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Fuel becomes 99% of initial mass when delta V = 45.13 * Isp *m/s^2 </a:t>
            </a:r>
          </a:p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Transferred Momentum Adds the Fuel Fractions instead of Multiplying because it intercepts its reaction mass in flight.</a:t>
            </a:r>
          </a:p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The “pusher” mass at the end of each segment is the dry mass+fixed reserve.  Always the same mass so segments are independent.</a:t>
            </a:r>
          </a:p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Over 80km/s “Bricks” at 25.5s Isp have a mass fraction of 401. </a:t>
            </a:r>
          </a:p>
          <a:p>
            <a:pPr marL="254106" indent="-254106" defTabSz="385572">
              <a:lnSpc>
                <a:spcPct val="150000"/>
              </a:lnSpc>
              <a:spcBef>
                <a:spcPts val="0"/>
              </a:spcBef>
              <a:defRPr sz="2508"/>
            </a:pPr>
            <a:r>
              <a:t>Over 80km/s 453s Isp rocket fuel has a mass fraction of 67,016,754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Recycle or Consume?</a:t>
            </a:r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7472" indent="-347472" defTabSz="443991">
              <a:spcBef>
                <a:spcPts val="3100"/>
              </a:spcBef>
              <a:defRPr sz="2888"/>
            </a:pPr>
            <a:r>
              <a:t>Rocket fuel is available for a single use. After this single use the mass is vented into space in a way unlikely to ever be usable in the future.</a:t>
            </a:r>
          </a:p>
          <a:p>
            <a:pPr marL="347472" indent="-347472" defTabSz="443991">
              <a:spcBef>
                <a:spcPts val="3100"/>
              </a:spcBef>
              <a:defRPr sz="2888"/>
            </a:pPr>
            <a:r>
              <a:t>“Bricks” are solar sail powered spacecraft able to navigate back to a useful location to rendezvous with another “Pusher”.</a:t>
            </a:r>
          </a:p>
          <a:p>
            <a:pPr marL="347472" indent="-347472" defTabSz="443991">
              <a:spcBef>
                <a:spcPts val="3100"/>
              </a:spcBef>
              <a:defRPr sz="2888"/>
            </a:pPr>
            <a:r>
              <a:t>CisLunar “Bricks” could be used 60-120+ times in a 30 year lifetime. The delta V removed from “Bricks” is 150-250 m/s and the CisLunar “Bricks” can accelerate at 460 m/s per month. Mass Fraction of 1.5 gives Delta V=6-12km/s</a:t>
            </a:r>
          </a:p>
          <a:p>
            <a:pPr marL="347472" indent="-347472" defTabSz="443991">
              <a:spcBef>
                <a:spcPts val="3100"/>
              </a:spcBef>
              <a:defRPr sz="2888"/>
            </a:pPr>
            <a:r>
              <a:t>Near Martian “bricks” would deliver slightly poorer performance.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300976" y="965200"/>
            <a:ext cx="1240284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8000">
                <a:solidFill>
                  <a:srgbClr val="3774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Proposed Transit</a:t>
            </a:r>
          </a:p>
        </p:txBody>
      </p:sp>
      <p:pic>
        <p:nvPicPr>
          <p:cNvPr id="148" name="always hohman transi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8777" y="2546250"/>
            <a:ext cx="6855156" cy="70580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Excessive delta V</a:t>
            </a:r>
          </a:p>
        </p:txBody>
      </p:sp>
      <p:sp>
        <p:nvSpPr>
          <p:cNvPr id="151" name="Shape 1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0623" indent="-420623" defTabSz="537463">
              <a:spcBef>
                <a:spcPts val="3800"/>
              </a:spcBef>
              <a:defRPr sz="3496"/>
            </a:pPr>
            <a:r>
              <a:t>Optimum performance involves moving closer to Sun </a:t>
            </a:r>
          </a:p>
          <a:p>
            <a:pPr marL="420623" indent="-420623" defTabSz="537463">
              <a:spcBef>
                <a:spcPts val="3800"/>
              </a:spcBef>
              <a:defRPr sz="3496"/>
            </a:pPr>
            <a:r>
              <a:t>Expands the lifetime delta V of solar sail “Bricks”</a:t>
            </a:r>
          </a:p>
          <a:p>
            <a:pPr marL="420623" indent="-420623" defTabSz="537463">
              <a:spcBef>
                <a:spcPts val="3800"/>
              </a:spcBef>
              <a:defRPr sz="3496"/>
            </a:pPr>
            <a:r>
              <a:t>Allows fast phase adjustment in orbit</a:t>
            </a:r>
          </a:p>
          <a:p>
            <a:pPr marL="420623" indent="-420623" defTabSz="537463">
              <a:spcBef>
                <a:spcPts val="3800"/>
              </a:spcBef>
              <a:defRPr sz="3496"/>
            </a:pPr>
            <a:r>
              <a:t>Lowers the delta V for realignment to Mars orbital plane</a:t>
            </a:r>
          </a:p>
          <a:p>
            <a:pPr marL="420623" indent="-420623" defTabSz="537463">
              <a:spcBef>
                <a:spcPts val="3800"/>
              </a:spcBef>
              <a:defRPr sz="3496"/>
            </a:pPr>
            <a:r>
              <a:t>Minimizes ejected “Brick” orbital period and radius from sun.  This shortens time to recycle for next trip.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“Fast”Transfer</a:t>
            </a:r>
          </a:p>
        </p:txBody>
      </p:sp>
      <p:sp>
        <p:nvSpPr>
          <p:cNvPr id="154" name="Shape 1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8911" indent="-438911" defTabSz="560831">
              <a:spcBef>
                <a:spcPts val="4000"/>
              </a:spcBef>
              <a:defRPr sz="3648"/>
            </a:pPr>
            <a:r>
              <a:t>From Earth execute a Hohman transfer to 35.4 Million km from Sun.</a:t>
            </a:r>
          </a:p>
          <a:p>
            <a:pPr marL="438911" indent="-438911" defTabSz="560831">
              <a:spcBef>
                <a:spcPts val="4000"/>
              </a:spcBef>
              <a:defRPr sz="3648"/>
            </a:pPr>
            <a:r>
              <a:t>Hold at this radius to adjust phase 0-360 degrees relative to Mars Hohman departure location.</a:t>
            </a:r>
          </a:p>
          <a:p>
            <a:pPr marL="438911" indent="-438911" defTabSz="560831">
              <a:spcBef>
                <a:spcPts val="4000"/>
              </a:spcBef>
              <a:defRPr sz="3648"/>
            </a:pPr>
            <a:r>
              <a:t>Take Hohman transfer from 35.4 Million km to Mars</a:t>
            </a:r>
          </a:p>
          <a:p>
            <a:pPr marL="438911" indent="-438911" defTabSz="560831">
              <a:spcBef>
                <a:spcPts val="4000"/>
              </a:spcBef>
              <a:defRPr sz="3648"/>
            </a:pPr>
            <a:r>
              <a:t>Total delta V ~80 km/s oneway, 160km/s roundtrip</a:t>
            </a:r>
          </a:p>
          <a:p>
            <a:pPr marL="438911" indent="-438911" defTabSz="560831">
              <a:spcBef>
                <a:spcPts val="4000"/>
              </a:spcBef>
              <a:defRPr sz="3648"/>
            </a:pPr>
            <a:r>
              <a:t>Total one way transit time &lt;281 days (9.39 months)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“Medium” Transfer</a:t>
            </a:r>
          </a:p>
        </p:txBody>
      </p:sp>
      <p:sp>
        <p:nvSpPr>
          <p:cNvPr id="157" name="Shape 1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9768" indent="-429768" defTabSz="549148">
              <a:spcBef>
                <a:spcPts val="3900"/>
              </a:spcBef>
              <a:defRPr sz="3572"/>
            </a:pPr>
            <a:r>
              <a:t>From Earth execute a Hohman transfer to 96.2 Million km from Sun.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Hold at this radius to adjust phase 0-360 degrees relative to Mars Hohman departure location.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Take Hohman transfer from 96.2 Million km to Mars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Total delta V ~40 km/s oneway, 80km/s roundtrip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Total one way transit time &lt;530 days (17.67 months)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“Slow” Transfer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9768" indent="-429768" defTabSz="549148">
              <a:spcBef>
                <a:spcPts val="3900"/>
              </a:spcBef>
              <a:defRPr sz="3572"/>
            </a:pPr>
            <a:r>
              <a:t>From Earth execute a Hohman transfer to 131.8 Million km from Sun.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Hold at this radius to adjust phase 0-360 degrees relative to Mars Hohman departure location.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Take Hohman transfer from 131.8 Million km to Mars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Total delta V ~25 km/s oneway, 50 km/s roundtrip</a:t>
            </a:r>
          </a:p>
          <a:p>
            <a:pPr marL="429768" indent="-429768" defTabSz="549148">
              <a:spcBef>
                <a:spcPts val="3900"/>
              </a:spcBef>
              <a:defRPr sz="3572"/>
            </a:pPr>
            <a:r>
              <a:t>Total one way transit time &lt;708 days (23.65 months)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Average Mass Fraction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Round trip Fuel Fraction is 800, 400, or 250</a:t>
            </a:r>
          </a:p>
          <a:p>
            <a:pPr/>
            <a:r>
              <a:t>30 year lifetime “brick” reuse of 5 would give 160, 80, 50 average fuel fraction</a:t>
            </a:r>
          </a:p>
          <a:p>
            <a:pPr/>
            <a:r>
              <a:t>Equivalent Isp if rocket fuel was used is 3213 s, 1858 s, 1298 s if we allow rocket fuel refueling each time at Earth.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Generational Recycling</a:t>
            </a:r>
          </a:p>
        </p:txBody>
      </p:sp>
      <p:sp>
        <p:nvSpPr>
          <p:cNvPr id="166" name="Shape 1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8327" indent="-338327" defTabSz="432308">
              <a:spcBef>
                <a:spcPts val="3100"/>
              </a:spcBef>
              <a:defRPr sz="2812"/>
            </a:pPr>
            <a:r>
              <a:t>“Bricks” ~46% solar sail by mass with a large fraction of the remainder being aluminum</a:t>
            </a:r>
          </a:p>
          <a:p>
            <a:pPr marL="338327" indent="-338327" defTabSz="432308">
              <a:spcBef>
                <a:spcPts val="3100"/>
              </a:spcBef>
              <a:defRPr sz="2812"/>
            </a:pPr>
            <a:r>
              <a:t>1st Generation EOL recycling should be able to remanufacture “bricks” in space using only 50% new material from Earth.</a:t>
            </a:r>
          </a:p>
          <a:p>
            <a:pPr marL="338327" indent="-338327" defTabSz="432308">
              <a:spcBef>
                <a:spcPts val="3100"/>
              </a:spcBef>
              <a:defRPr sz="2812"/>
            </a:pPr>
            <a:r>
              <a:t>2nd Generation EOL recycling should be able to remanufacture “bricks” in space using only 25% new material from Earth</a:t>
            </a:r>
          </a:p>
          <a:p>
            <a:pPr marL="338327" indent="-338327" defTabSz="432308">
              <a:spcBef>
                <a:spcPts val="3100"/>
              </a:spcBef>
              <a:defRPr sz="2812"/>
            </a:pPr>
            <a:r>
              <a:t>nth Generation EOL will recycle 99% of “brick” mass requiring only 1% new material from Earth</a:t>
            </a:r>
          </a:p>
          <a:p>
            <a:pPr marL="338327" indent="-338327" defTabSz="432308">
              <a:spcBef>
                <a:spcPts val="3100"/>
              </a:spcBef>
              <a:defRPr sz="2812"/>
            </a:pPr>
            <a:r>
              <a:t>Future average mass fractions will become 2.6, 1.8, 1.5 for the 3 transits once 99% generational recycling is achieved at End of Life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Conclusion</a:t>
            </a:r>
          </a:p>
        </p:txBody>
      </p:sp>
      <p:sp>
        <p:nvSpPr>
          <p:cNvPr id="169" name="Shape 1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8326" indent="-338326" defTabSz="432308">
              <a:spcBef>
                <a:spcPts val="3100"/>
              </a:spcBef>
              <a:defRPr sz="2800"/>
            </a:pPr>
            <a:r>
              <a:t>1st gen. Transferred Momentum any day Mars transit has a fuel fraction of ~6X, ~3X or ~2X of SpaceX 380 s Isp (or ~11X, ~6X, ~3X of SLS 453 s Isp)  Hohman transfer.  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Transferred Momentum transit time from Earth to Mars is &lt;9.39, &lt;17.67 or &lt;23.65, months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Acceleration of 19 mm/s^2 is fast enough to compete against rocket fuel for interplanetary 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Essentially n</a:t>
            </a:r>
            <a:r>
              <a:t>o reaction mass destroyed or permanently consumed over entire system life.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Conclusion cont.</a:t>
            </a:r>
          </a:p>
        </p:txBody>
      </p:sp>
      <p:sp>
        <p:nvSpPr>
          <p:cNvPr id="172" name="Shape 1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8326" indent="-338326" defTabSz="432308">
              <a:spcBef>
                <a:spcPts val="3100"/>
              </a:spcBef>
              <a:defRPr sz="2800"/>
            </a:pPr>
            <a:r>
              <a:t>nth Generation: mass fractions for 160 km/s round trip transit could be 2.6 giving equivalent 17087 s Isp and 9.39 months each way departing daily. 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 nth Generation160km/s Transferred Momentum transit beats Hohman window 12.2km/s Transits by 15.9 times vs. SpaceX, 9.1 times vs. SLS 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nth generation 160km/s “Transferred Momentum” uses 2.8 E15 times less reaction mass that SLS at 453 s Isp.</a:t>
            </a:r>
          </a:p>
          <a:p>
            <a:pPr marL="338326" indent="-338326" defTabSz="432308">
              <a:spcBef>
                <a:spcPts val="3100"/>
              </a:spcBef>
              <a:defRPr sz="2800"/>
            </a:pPr>
            <a:r>
              <a:t>After arrival at Mars our colonist could expect their toothbrush in roughly 3-4 months vs. 26 months using traditional Hohman Transfer.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</a:t>
            </a:r>
          </a:p>
        </p:txBody>
      </p:sp>
      <p:sp>
        <p:nvSpPr>
          <p:cNvPr id="175" name="Shape 1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Contact info for Outer Space Colonization</a:t>
            </a:r>
          </a:p>
          <a:p>
            <a:pPr/>
            <a:r>
              <a:t>outerspacecoloniztion@gmail.com</a:t>
            </a:r>
          </a:p>
          <a:p>
            <a:pPr/>
            <a:r>
              <a:t>outerspacecoloniztion.com</a:t>
            </a:r>
          </a:p>
          <a:p>
            <a:pPr/>
            <a:r>
              <a:t>Twitter   @spacecolonize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FFFF"/>
      </a:dk1>
      <a:lt1>
        <a:srgbClr val="FF0000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