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574" r:id="rId2"/>
    <p:sldId id="575" r:id="rId3"/>
    <p:sldId id="576" r:id="rId4"/>
    <p:sldId id="586" r:id="rId5"/>
    <p:sldId id="584" r:id="rId6"/>
    <p:sldId id="578" r:id="rId7"/>
    <p:sldId id="583" r:id="rId8"/>
    <p:sldId id="580" r:id="rId9"/>
    <p:sldId id="594" r:id="rId10"/>
    <p:sldId id="595" r:id="rId11"/>
    <p:sldId id="593" r:id="rId12"/>
    <p:sldId id="602" r:id="rId13"/>
    <p:sldId id="603" r:id="rId14"/>
    <p:sldId id="589" r:id="rId15"/>
    <p:sldId id="590" r:id="rId16"/>
    <p:sldId id="591" r:id="rId17"/>
    <p:sldId id="592" r:id="rId18"/>
    <p:sldId id="596" r:id="rId19"/>
    <p:sldId id="597" r:id="rId20"/>
    <p:sldId id="598" r:id="rId21"/>
    <p:sldId id="604" r:id="rId22"/>
    <p:sldId id="599" r:id="rId23"/>
    <p:sldId id="605" r:id="rId24"/>
    <p:sldId id="60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PL" initials="" lastIdx="73" clrIdx="0"/>
  <p:cmAuthor id="1" name="Steve Matousek" initials="SEM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0BB12"/>
    <a:srgbClr val="00EF6C"/>
    <a:srgbClr val="5A3B25"/>
    <a:srgbClr val="22443B"/>
    <a:srgbClr val="FFE543"/>
    <a:srgbClr val="FF3300"/>
    <a:srgbClr val="B2C7FF"/>
    <a:srgbClr val="0E8EB6"/>
    <a:srgbClr val="278ED5"/>
    <a:srgbClr val="D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10" autoAdjust="0"/>
    <p:restoredTop sz="95701" autoAdjust="0"/>
  </p:normalViewPr>
  <p:slideViewPr>
    <p:cSldViewPr snapToGrid="0" snapToObjects="1">
      <p:cViewPr varScale="1">
        <p:scale>
          <a:sx n="103" d="100"/>
          <a:sy n="103" d="100"/>
        </p:scale>
        <p:origin x="108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1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commentAuthors" Target="commentAuthor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92C5C-87C5-0047-AFE8-AE77FA55A105}" type="datetimeFigureOut">
              <a:rPr lang="en-US" smtClean="0"/>
              <a:t>4/19/17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39EEAE-39C4-6F4C-9587-B3507BF07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0392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FA943C-9911-6E47-A9EF-0FD86013B11F}" type="datetimeFigureOut">
              <a:rPr lang="en-US" smtClean="0"/>
              <a:t>4/19/17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1AAFE-2293-E949-A4CA-B232D30C5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996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0" y="3101836"/>
            <a:ext cx="8561917" cy="634999"/>
          </a:xfrm>
          <a:prstGeom prst="rect">
            <a:avLst/>
          </a:prstGeom>
        </p:spPr>
        <p:txBody>
          <a:bodyPr anchor="ctr"/>
          <a:lstStyle>
            <a:lvl1pPr algn="l">
              <a:defRPr sz="2400" b="1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386417" y="627591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920750" y="6265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331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8534284" cy="634999"/>
          </a:xfrm>
          <a:prstGeom prst="rect">
            <a:avLst/>
          </a:prstGeom>
        </p:spPr>
        <p:txBody>
          <a:bodyPr anchor="ctr"/>
          <a:lstStyle>
            <a:lvl1pPr algn="l">
              <a:defRPr sz="2400" b="1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81" y="778599"/>
            <a:ext cx="8983135" cy="5595042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CC0000"/>
              </a:buClr>
              <a:buSzPct val="75000"/>
              <a:buFont typeface="Wingdings" charset="2"/>
              <a:buChar char="²"/>
              <a:defRPr sz="1800">
                <a:latin typeface="Arial"/>
                <a:cs typeface="Arial"/>
              </a:defRPr>
            </a:lvl1pPr>
            <a:lvl2pPr marL="742950" indent="-285750">
              <a:buFont typeface="Arial"/>
              <a:buChar char="•"/>
              <a:defRPr sz="1600">
                <a:latin typeface="Arial"/>
                <a:cs typeface="Arial"/>
              </a:defRPr>
            </a:lvl2pPr>
            <a:lvl3pPr marL="1200150" indent="-285750">
              <a:buFont typeface="Lucida Grande"/>
              <a:buChar char="→"/>
              <a:defRPr sz="1400">
                <a:latin typeface="Arial"/>
                <a:cs typeface="Arial"/>
              </a:defRPr>
            </a:lvl3pPr>
            <a:lvl4pPr>
              <a:defRPr sz="16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1386417" y="627591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920750" y="6265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296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4EED5E4-064E-4AA4-88B7-2D6261C73B66}" type="datetimeFigureOut">
              <a:rPr lang="en-US" smtClean="0"/>
              <a:t>4/19/17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7BDCD2-1F0E-40E1-B2E3-FE93369C8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857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6728188"/>
            <a:ext cx="9145548" cy="1298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 userDrawn="1"/>
        </p:nvSpPr>
        <p:spPr>
          <a:xfrm>
            <a:off x="1548" y="6462510"/>
            <a:ext cx="9142452" cy="261059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13500000" sx="83000" sy="83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548" y="629920"/>
            <a:ext cx="9042228" cy="0"/>
          </a:xfrm>
          <a:prstGeom prst="line">
            <a:avLst/>
          </a:prstGeom>
          <a:ln cap="flat">
            <a:solidFill>
              <a:schemeClr val="bg1">
                <a:lumMod val="65000"/>
              </a:schemeClr>
            </a:solidFill>
            <a:tailEnd type="diamond" w="lg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Slide Number Placeholder 9"/>
          <p:cNvSpPr txBox="1">
            <a:spLocks/>
          </p:cNvSpPr>
          <p:nvPr userDrawn="1"/>
        </p:nvSpPr>
        <p:spPr>
          <a:xfrm>
            <a:off x="7028457" y="649478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DC1518D-902A-D546-800C-7FD9CF277723}" type="slidenum">
              <a:rPr lang="en-US" sz="1000" smtClean="0">
                <a:solidFill>
                  <a:srgbClr val="FF0000"/>
                </a:solidFill>
                <a:latin typeface="Arial"/>
                <a:cs typeface="Arial"/>
              </a:rPr>
              <a:pPr algn="r"/>
              <a:t>‹#›</a:t>
            </a:fld>
            <a:endParaRPr lang="en-US" sz="10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5" name="Footer Placeholder 4"/>
          <p:cNvSpPr txBox="1">
            <a:spLocks/>
          </p:cNvSpPr>
          <p:nvPr userDrawn="1"/>
        </p:nvSpPr>
        <p:spPr>
          <a:xfrm>
            <a:off x="0" y="6457891"/>
            <a:ext cx="9144000" cy="26358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rgbClr val="FF000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0" i="1" u="none" strike="noStrike" kern="1200" baseline="0" dirty="0" smtClean="0">
                <a:solidFill>
                  <a:srgbClr val="FF0000"/>
                </a:solidFill>
                <a:latin typeface="Arial"/>
                <a:ea typeface="+mn-ea"/>
                <a:cs typeface="Arial"/>
              </a:rPr>
              <a:t>Copyright ©2017 California Institute of Technology. Government Sponsorship Acknowledged.</a:t>
            </a:r>
            <a:endParaRPr lang="en-US" sz="1000" dirty="0">
              <a:solidFill>
                <a:srgbClr val="FF0000"/>
              </a:solidFill>
            </a:endParaRPr>
          </a:p>
        </p:txBody>
      </p:sp>
      <p:pic>
        <p:nvPicPr>
          <p:cNvPr id="8" name="Picture 35" descr="RGB_Color small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4284" y="78054"/>
            <a:ext cx="533515" cy="44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489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0" r:id="rId2"/>
    <p:sldLayoutId id="2147483667" r:id="rId3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5.pn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jpeg"/><Relationship Id="rId7" Type="http://schemas.microsoft.com/office/2007/relationships/hdphoto" Target="../media/hdphoto3.wdp"/><Relationship Id="rId8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png"/><Relationship Id="rId5" Type="http://schemas.openxmlformats.org/officeDocument/2006/relationships/image" Target="../media/image35.jpeg"/><Relationship Id="rId6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4" Type="http://schemas.openxmlformats.org/officeDocument/2006/relationships/image" Target="../media/image37.png"/><Relationship Id="rId5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40.tiff"/><Relationship Id="rId5" Type="http://schemas.openxmlformats.org/officeDocument/2006/relationships/image" Target="../media/image41.tiff"/><Relationship Id="rId6" Type="http://schemas.openxmlformats.org/officeDocument/2006/relationships/image" Target="../media/image42.tiff"/><Relationship Id="rId7" Type="http://schemas.openxmlformats.org/officeDocument/2006/relationships/image" Target="../media/image4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4" Type="http://schemas.openxmlformats.org/officeDocument/2006/relationships/image" Target="../media/image47.jpeg"/><Relationship Id="rId5" Type="http://schemas.openxmlformats.org/officeDocument/2006/relationships/image" Target="../media/image48.jpeg"/><Relationship Id="rId6" Type="http://schemas.microsoft.com/office/2007/relationships/hdphoto" Target="../media/hdphoto4.wdp"/><Relationship Id="rId7" Type="http://schemas.openxmlformats.org/officeDocument/2006/relationships/image" Target="../media/image49.jpeg"/><Relationship Id="rId8" Type="http://schemas.microsoft.com/office/2007/relationships/hdphoto" Target="../media/hdphoto5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46304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617390" cy="64630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8556" y="1859396"/>
            <a:ext cx="387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Telecom System Design 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96501" y="132053"/>
            <a:ext cx="4375071" cy="7061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chemeClr val="bg1">
                    <a:lumMod val="75000"/>
                  </a:schemeClr>
                </a:solidFill>
              </a:rPr>
              <a:t>2017 Interplanetary Small Satellite Conf.</a:t>
            </a:r>
          </a:p>
          <a:p>
            <a:r>
              <a:rPr lang="en-US" sz="1800" dirty="0" smtClean="0">
                <a:solidFill>
                  <a:schemeClr val="bg1">
                    <a:lumMod val="75000"/>
                  </a:schemeClr>
                </a:solidFill>
              </a:rPr>
              <a:t>San Jose, CA, USA; 1-2 May 2017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25102" y="2382616"/>
            <a:ext cx="3917871" cy="879263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</a:rPr>
              <a:t>M. Michael Kobayashi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</a:rPr>
              <a:t>Jet Propulsion Laboratory at 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</a:rPr>
              <a:t>the California Institute of Technology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713135" y="6485465"/>
            <a:ext cx="1236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mtClean="0">
                <a:solidFill>
                  <a:srgbClr val="FF0000"/>
                </a:solidFill>
              </a:rPr>
              <a:t>CL#17-1803</a:t>
            </a:r>
            <a:endParaRPr lang="en-US" sz="12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6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ctr"/>
            <a:r>
              <a:rPr lang="en-US" sz="2800" dirty="0" err="1"/>
              <a:t>MarCO</a:t>
            </a:r>
            <a:r>
              <a:rPr lang="en-US" sz="2800" dirty="0"/>
              <a:t> </a:t>
            </a:r>
            <a:r>
              <a:rPr lang="en-US" sz="2800" dirty="0" smtClean="0"/>
              <a:t>Concept of Operations and Overview</a:t>
            </a:r>
            <a:endParaRPr lang="en-US" sz="2800" dirty="0"/>
          </a:p>
          <a:p>
            <a:pPr fontAlgn="ctr"/>
            <a:r>
              <a:rPr lang="en-US" sz="2800" dirty="0" smtClean="0"/>
              <a:t>Challenging Requirements for EDL Telecom</a:t>
            </a:r>
          </a:p>
          <a:p>
            <a:pPr fontAlgn="ctr"/>
            <a:r>
              <a:rPr lang="en-US" sz="2800" dirty="0"/>
              <a:t>Telecom </a:t>
            </a:r>
            <a:r>
              <a:rPr lang="en-US" sz="2800" dirty="0" smtClean="0"/>
              <a:t>System Elements</a:t>
            </a:r>
            <a:endParaRPr lang="en-US" sz="2800" dirty="0"/>
          </a:p>
          <a:p>
            <a:pPr fontAlgn="ctr"/>
            <a:r>
              <a:rPr lang="en-US" sz="2800" dirty="0" err="1" smtClean="0"/>
              <a:t>MarCO</a:t>
            </a:r>
            <a:r>
              <a:rPr lang="en-US" sz="2800" dirty="0" smtClean="0"/>
              <a:t> CubeSat Configuration</a:t>
            </a:r>
          </a:p>
          <a:p>
            <a:pPr fontAlgn="ctr"/>
            <a:r>
              <a:rPr lang="en-US" sz="2800" dirty="0" smtClean="0"/>
              <a:t>Digital Bent-Pipe Architecture</a:t>
            </a:r>
          </a:p>
          <a:p>
            <a:pPr fontAlgn="ctr"/>
            <a:r>
              <a:rPr lang="en-US" sz="2800" dirty="0" smtClean="0"/>
              <a:t>UHF Receiver Design</a:t>
            </a:r>
          </a:p>
          <a:p>
            <a:pPr fontAlgn="ctr"/>
            <a:r>
              <a:rPr lang="en-US" sz="2800" dirty="0" smtClean="0"/>
              <a:t>Link margins (DTE and </a:t>
            </a:r>
            <a:r>
              <a:rPr lang="en-US" sz="2800" dirty="0" err="1" smtClean="0"/>
              <a:t>InSight</a:t>
            </a:r>
            <a:r>
              <a:rPr lang="en-US" sz="2800" dirty="0" smtClean="0"/>
              <a:t>)</a:t>
            </a:r>
            <a:endParaRPr lang="en-US" sz="2800" dirty="0"/>
          </a:p>
          <a:p>
            <a:pPr fontAlgn="ctr"/>
            <a:r>
              <a:rPr lang="en-US" sz="2800" dirty="0" smtClean="0"/>
              <a:t>Major Telecom Test Campaigns</a:t>
            </a:r>
          </a:p>
          <a:p>
            <a:pPr fontAlgn="ctr"/>
            <a:r>
              <a:rPr lang="en-US" sz="2800" dirty="0" smtClean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65026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4641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781" y="138562"/>
            <a:ext cx="40016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Concept of Operations</a:t>
            </a:r>
            <a:endParaRPr 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408" y="4375270"/>
            <a:ext cx="1435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FF0000"/>
                </a:solidFill>
                <a:latin typeface="Arial Narrow"/>
                <a:cs typeface="Arial Narrow"/>
              </a:rPr>
              <a:t>InSight</a:t>
            </a:r>
            <a:r>
              <a:rPr lang="en-US" sz="1600" dirty="0" smtClean="0">
                <a:solidFill>
                  <a:srgbClr val="FF0000"/>
                </a:solidFill>
                <a:latin typeface="Arial Narrow"/>
                <a:cs typeface="Arial Narrow"/>
              </a:rPr>
              <a:t> Launch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Arial Narrow"/>
                <a:cs typeface="Arial Narrow"/>
              </a:rPr>
              <a:t>May 2018</a:t>
            </a:r>
            <a:endParaRPr lang="en-US" sz="1600" dirty="0">
              <a:solidFill>
                <a:srgbClr val="FF0000"/>
              </a:solidFill>
              <a:latin typeface="Arial Narrow"/>
              <a:cs typeface="Arial Narrow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03629" y="1609865"/>
            <a:ext cx="1245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err="1" smtClean="0">
                <a:solidFill>
                  <a:srgbClr val="FF0000"/>
                </a:solidFill>
                <a:latin typeface="Arial Narrow"/>
                <a:cs typeface="Arial Narrow"/>
              </a:rPr>
              <a:t>InSight</a:t>
            </a:r>
            <a:r>
              <a:rPr lang="en-US" sz="1600" dirty="0" smtClean="0">
                <a:solidFill>
                  <a:srgbClr val="FF0000"/>
                </a:solidFill>
                <a:latin typeface="Arial Narrow"/>
                <a:cs typeface="Arial Narrow"/>
              </a:rPr>
              <a:t> EDL</a:t>
            </a:r>
          </a:p>
          <a:p>
            <a:pPr algn="r"/>
            <a:r>
              <a:rPr lang="en-US" sz="1600" dirty="0" smtClean="0">
                <a:solidFill>
                  <a:srgbClr val="FF0000"/>
                </a:solidFill>
                <a:latin typeface="Arial Narrow"/>
                <a:cs typeface="Arial Narrow"/>
              </a:rPr>
              <a:t>Nov 2018</a:t>
            </a:r>
            <a:endParaRPr lang="en-US" sz="1600" dirty="0">
              <a:solidFill>
                <a:srgbClr val="FF0000"/>
              </a:solidFill>
              <a:latin typeface="Arial Narrow"/>
              <a:cs typeface="Arial Narrow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40051" y="4001252"/>
            <a:ext cx="656492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solidFill>
                  <a:schemeClr val="bg1">
                    <a:lumMod val="95000"/>
                  </a:schemeClr>
                </a:solidFill>
              </a:rPr>
              <a:t>MarCO</a:t>
            </a: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 is a tech demo mission to provide </a:t>
            </a:r>
            <a:r>
              <a:rPr lang="en-US" sz="2800" i="1" dirty="0">
                <a:solidFill>
                  <a:srgbClr val="FFFF00"/>
                </a:solidFill>
              </a:rPr>
              <a:t>8kbps real-time relay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 during </a:t>
            </a:r>
            <a:r>
              <a:rPr lang="en-US" sz="2800" dirty="0" err="1" smtClean="0">
                <a:solidFill>
                  <a:schemeClr val="bg1">
                    <a:lumMod val="95000"/>
                  </a:schemeClr>
                </a:solidFill>
              </a:rPr>
              <a:t>InSight’s</a:t>
            </a: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 Entry-Descent-Landing to Mars </a:t>
            </a:r>
            <a:r>
              <a:rPr lang="en-US" sz="2800" dirty="0" smtClean="0">
                <a:solidFill>
                  <a:schemeClr val="bg1"/>
                </a:solidFill>
              </a:rPr>
              <a:t>with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i="1" u="sng" dirty="0" err="1" smtClean="0">
                <a:solidFill>
                  <a:srgbClr val="FFFF00"/>
                </a:solidFill>
              </a:rPr>
              <a:t>CubeSats</a:t>
            </a: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  <a:p>
            <a:pPr algn="ctr"/>
            <a:endParaRPr lang="en-US" sz="28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“Bring your own </a:t>
            </a:r>
            <a:r>
              <a:rPr lang="en-US" sz="2800" dirty="0" err="1" smtClean="0">
                <a:solidFill>
                  <a:schemeClr val="bg1">
                    <a:lumMod val="95000"/>
                  </a:schemeClr>
                </a:solidFill>
              </a:rPr>
              <a:t>comm</a:t>
            </a: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” concept</a:t>
            </a:r>
            <a:endParaRPr 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61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4805" l="0" r="904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0" r="32641" b="49227"/>
          <a:stretch/>
        </p:blipFill>
        <p:spPr bwMode="auto">
          <a:xfrm>
            <a:off x="7312596" y="4972236"/>
            <a:ext cx="1831404" cy="1497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61" y="703440"/>
            <a:ext cx="6033526" cy="1911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Challenging Requirements for EDL Telecom</a:t>
            </a:r>
            <a:endParaRPr lang="en-US" dirty="0"/>
          </a:p>
        </p:txBody>
      </p:sp>
      <p:pic>
        <p:nvPicPr>
          <p:cNvPr id="4" name="Picture 3" descr="23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516269">
            <a:off x="5840283" y="1065095"/>
            <a:ext cx="2743200" cy="2943554"/>
          </a:xfrm>
          <a:prstGeom prst="rect">
            <a:avLst/>
          </a:prstGeom>
        </p:spPr>
      </p:pic>
      <p:sp>
        <p:nvSpPr>
          <p:cNvPr id="7" name="Arc 6"/>
          <p:cNvSpPr/>
          <p:nvPr/>
        </p:nvSpPr>
        <p:spPr>
          <a:xfrm>
            <a:off x="6147581" y="2457610"/>
            <a:ext cx="564461" cy="544034"/>
          </a:xfrm>
          <a:prstGeom prst="arc">
            <a:avLst>
              <a:gd name="adj1" fmla="val 16200000"/>
              <a:gd name="adj2" fmla="val 165254"/>
            </a:avLst>
          </a:prstGeom>
          <a:ln w="6350" cmpd="sng">
            <a:solidFill>
              <a:srgbClr val="0000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cxnSp>
        <p:nvCxnSpPr>
          <p:cNvPr id="8" name="Straight Arrow Connector 7"/>
          <p:cNvCxnSpPr>
            <a:endCxn id="4" idx="0"/>
          </p:cNvCxnSpPr>
          <p:nvPr/>
        </p:nvCxnSpPr>
        <p:spPr>
          <a:xfrm flipV="1">
            <a:off x="6311554" y="1137623"/>
            <a:ext cx="444006" cy="1734133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504886" flipV="1">
            <a:off x="6755836" y="780257"/>
            <a:ext cx="1132858" cy="2444269"/>
          </a:xfrm>
          <a:prstGeom prst="straightConnector1">
            <a:avLst/>
          </a:prstGeom>
          <a:ln>
            <a:solidFill>
              <a:srgbClr val="10BB1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884314" y="3837949"/>
            <a:ext cx="343667" cy="67947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20437616">
            <a:off x="6254369" y="2615467"/>
            <a:ext cx="158706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 rot="20467764">
            <a:off x="6902207" y="2207583"/>
            <a:ext cx="676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Arial"/>
                <a:cs typeface="Arial"/>
              </a:rPr>
              <a:t>22.75°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57136" y="2162315"/>
            <a:ext cx="442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Arial"/>
                <a:cs typeface="Arial"/>
              </a:rPr>
              <a:t>45°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55283" y="1444025"/>
            <a:ext cx="812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latin typeface="Arial"/>
                <a:cs typeface="Arial"/>
              </a:rPr>
              <a:t>To Sun</a:t>
            </a:r>
            <a:endParaRPr lang="en-US" sz="1400" i="1" dirty="0"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16537" y="1309678"/>
            <a:ext cx="895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latin typeface="Arial"/>
                <a:cs typeface="Arial"/>
              </a:rPr>
              <a:t>To Earth</a:t>
            </a:r>
            <a:endParaRPr lang="en-US" sz="1400" i="1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019285" y="3828266"/>
            <a:ext cx="993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latin typeface="Arial"/>
                <a:cs typeface="Arial"/>
              </a:rPr>
              <a:t>To InSight</a:t>
            </a:r>
            <a:endParaRPr lang="en-US" sz="1400" i="1" dirty="0">
              <a:latin typeface="Arial"/>
              <a:cs typeface="Arial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7458061" y="4003586"/>
            <a:ext cx="392746" cy="1181265"/>
          </a:xfrm>
          <a:prstGeom prst="straightConnector1">
            <a:avLst/>
          </a:prstGeom>
          <a:ln>
            <a:solidFill>
              <a:srgbClr val="BFBFBF"/>
            </a:solidFill>
            <a:prstDash val="dot"/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 rot="4295602">
            <a:off x="8412577" y="4959535"/>
            <a:ext cx="91440" cy="9144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DCD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66509" y="5142354"/>
            <a:ext cx="8816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0000"/>
                </a:solidFill>
                <a:latin typeface="Arial"/>
                <a:cs typeface="Arial"/>
              </a:rPr>
              <a:t>InSight</a:t>
            </a:r>
            <a:endParaRPr lang="en-US" sz="1400" i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10252" y="4466756"/>
            <a:ext cx="113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A6A6A6"/>
                </a:solidFill>
                <a:latin typeface="Arial"/>
                <a:cs typeface="Arial"/>
              </a:rPr>
              <a:t>Max Range</a:t>
            </a:r>
          </a:p>
          <a:p>
            <a:pPr algn="r"/>
            <a:r>
              <a:rPr lang="en-US" sz="1400" dirty="0" smtClean="0">
                <a:solidFill>
                  <a:srgbClr val="A6A6A6"/>
                </a:solidFill>
                <a:latin typeface="Arial"/>
                <a:cs typeface="Arial"/>
              </a:rPr>
              <a:t>~ 3500 km</a:t>
            </a:r>
            <a:endParaRPr lang="en-US" sz="14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24" name="Arc 23"/>
          <p:cNvSpPr/>
          <p:nvPr/>
        </p:nvSpPr>
        <p:spPr>
          <a:xfrm rot="20957982">
            <a:off x="7955134" y="967878"/>
            <a:ext cx="564461" cy="544034"/>
          </a:xfrm>
          <a:prstGeom prst="arc">
            <a:avLst>
              <a:gd name="adj1" fmla="val 16200000"/>
              <a:gd name="adj2" fmla="val 1425055"/>
            </a:avLst>
          </a:prstGeom>
          <a:ln w="19050" cmpd="sng">
            <a:solidFill>
              <a:srgbClr val="10BB12"/>
            </a:solidFill>
            <a:prstDash val="solid"/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25" name="Arc 24"/>
          <p:cNvSpPr/>
          <p:nvPr/>
        </p:nvSpPr>
        <p:spPr>
          <a:xfrm rot="6904886">
            <a:off x="7220161" y="3211146"/>
            <a:ext cx="1581427" cy="1510614"/>
          </a:xfrm>
          <a:prstGeom prst="arc">
            <a:avLst/>
          </a:prstGeom>
          <a:ln>
            <a:solidFill>
              <a:srgbClr val="FF0000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107069" y="4620527"/>
            <a:ext cx="1062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>
                <a:latin typeface="Arial"/>
                <a:cs typeface="Arial"/>
              </a:rPr>
              <a:t>±</a:t>
            </a:r>
            <a:r>
              <a:rPr lang="en-US" sz="1400" i="1" smtClean="0">
                <a:latin typeface="Arial"/>
                <a:cs typeface="Arial"/>
              </a:rPr>
              <a:t>30</a:t>
            </a:r>
            <a:r>
              <a:rPr lang="en-US" sz="1400" i="1" dirty="0">
                <a:latin typeface="Arial"/>
                <a:cs typeface="Arial"/>
              </a:rPr>
              <a:t>° </a:t>
            </a:r>
            <a:r>
              <a:rPr lang="en-US" sz="1400" i="1" dirty="0" smtClean="0">
                <a:latin typeface="Arial"/>
                <a:cs typeface="Arial"/>
              </a:rPr>
              <a:t>(3σ)</a:t>
            </a:r>
            <a:endParaRPr lang="en-US" sz="1400" i="1" dirty="0">
              <a:latin typeface="Arial"/>
              <a:cs typeface="Arial"/>
            </a:endParaRPr>
          </a:p>
        </p:txBody>
      </p:sp>
      <p:sp>
        <p:nvSpPr>
          <p:cNvPr id="27" name="Arc 26"/>
          <p:cNvSpPr/>
          <p:nvPr/>
        </p:nvSpPr>
        <p:spPr>
          <a:xfrm rot="19023763">
            <a:off x="6457612" y="1010018"/>
            <a:ext cx="564461" cy="544034"/>
          </a:xfrm>
          <a:prstGeom prst="arc">
            <a:avLst>
              <a:gd name="adj1" fmla="val 16200000"/>
              <a:gd name="adj2" fmla="val 1425055"/>
            </a:avLst>
          </a:prstGeom>
          <a:ln w="19050" cmpd="sng">
            <a:solidFill>
              <a:srgbClr val="FFF76B"/>
            </a:solidFill>
            <a:prstDash val="solid"/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43" name="Content Placeholder 2"/>
          <p:cNvSpPr>
            <a:spLocks noGrp="1"/>
          </p:cNvSpPr>
          <p:nvPr>
            <p:ph idx="1"/>
          </p:nvPr>
        </p:nvSpPr>
        <p:spPr>
          <a:xfrm>
            <a:off x="146042" y="2901964"/>
            <a:ext cx="6000482" cy="3443971"/>
          </a:xfrm>
        </p:spPr>
        <p:txBody>
          <a:bodyPr/>
          <a:lstStyle/>
          <a:p>
            <a:pPr fontAlgn="ctr"/>
            <a:r>
              <a:rPr lang="en-US" dirty="0" smtClean="0"/>
              <a:t>High spacecraft dynamics b/w </a:t>
            </a:r>
            <a:r>
              <a:rPr lang="en-US" dirty="0" err="1" smtClean="0"/>
              <a:t>MarCO</a:t>
            </a:r>
            <a:r>
              <a:rPr lang="en-US" dirty="0" smtClean="0"/>
              <a:t> and </a:t>
            </a:r>
            <a:r>
              <a:rPr lang="en-US" dirty="0" err="1" smtClean="0"/>
              <a:t>InSight</a:t>
            </a:r>
            <a:endParaRPr lang="en-US" dirty="0" smtClean="0"/>
          </a:p>
          <a:p>
            <a:pPr lvl="1" fontAlgn="ctr"/>
            <a:r>
              <a:rPr lang="en-US" dirty="0"/>
              <a:t>±</a:t>
            </a:r>
            <a:r>
              <a:rPr lang="en-US" dirty="0" smtClean="0"/>
              <a:t>20kHz Doppler shift with max 200 Hz/s rate</a:t>
            </a:r>
          </a:p>
          <a:p>
            <a:pPr fontAlgn="ctr"/>
            <a:r>
              <a:rPr lang="en-US" dirty="0" smtClean="0"/>
              <a:t>Direct-to-Earth at 8kbps to 70m DSN station</a:t>
            </a:r>
          </a:p>
          <a:p>
            <a:pPr lvl="1" fontAlgn="ctr"/>
            <a:r>
              <a:rPr lang="en-US" dirty="0" smtClean="0"/>
              <a:t>X-band transmit EIRP of 59 </a:t>
            </a:r>
            <a:r>
              <a:rPr lang="en-US" dirty="0" err="1" smtClean="0"/>
              <a:t>dBm</a:t>
            </a:r>
            <a:r>
              <a:rPr lang="en-US" dirty="0" smtClean="0"/>
              <a:t> over ±2°</a:t>
            </a:r>
          </a:p>
          <a:p>
            <a:pPr lvl="1" fontAlgn="ctr"/>
            <a:r>
              <a:rPr lang="en-US" dirty="0" smtClean="0"/>
              <a:t>Max </a:t>
            </a:r>
            <a:r>
              <a:rPr lang="en-US" dirty="0" err="1" smtClean="0"/>
              <a:t>topocentric</a:t>
            </a:r>
            <a:r>
              <a:rPr lang="en-US" dirty="0" smtClean="0"/>
              <a:t> range: 1.07 AU (160 </a:t>
            </a:r>
            <a:r>
              <a:rPr lang="en-US" dirty="0" err="1" smtClean="0"/>
              <a:t>Mkm</a:t>
            </a:r>
            <a:r>
              <a:rPr lang="en-US" dirty="0" smtClean="0"/>
              <a:t>)</a:t>
            </a:r>
          </a:p>
          <a:p>
            <a:pPr fontAlgn="ctr"/>
            <a:r>
              <a:rPr lang="en-US" dirty="0" smtClean="0"/>
              <a:t>Large UHF antenna angle of observation</a:t>
            </a:r>
          </a:p>
          <a:p>
            <a:pPr lvl="1" fontAlgn="ctr"/>
            <a:r>
              <a:rPr lang="en-US" dirty="0" smtClean="0"/>
              <a:t>UHF </a:t>
            </a:r>
            <a:r>
              <a:rPr lang="en-US" dirty="0"/>
              <a:t>0</a:t>
            </a:r>
            <a:r>
              <a:rPr lang="en-US" dirty="0" smtClean="0"/>
              <a:t> </a:t>
            </a:r>
            <a:r>
              <a:rPr lang="en-US" dirty="0" err="1" smtClean="0"/>
              <a:t>dBi</a:t>
            </a:r>
            <a:r>
              <a:rPr lang="en-US" dirty="0" smtClean="0"/>
              <a:t> gain over ±30°</a:t>
            </a:r>
          </a:p>
          <a:p>
            <a:pPr lvl="1" fontAlgn="ctr"/>
            <a:r>
              <a:rPr lang="en-US" dirty="0" smtClean="0"/>
              <a:t>Max slant range: 3500 km</a:t>
            </a:r>
          </a:p>
          <a:p>
            <a:pPr fontAlgn="ctr"/>
            <a:r>
              <a:rPr lang="en-US" dirty="0" smtClean="0"/>
              <a:t>Bent-pipe Relay Transmission</a:t>
            </a:r>
          </a:p>
          <a:p>
            <a:pPr lvl="1" fontAlgn="ctr"/>
            <a:r>
              <a:rPr lang="en-US" dirty="0" smtClean="0"/>
              <a:t>22 minutes of EDL data recording capacity</a:t>
            </a:r>
          </a:p>
          <a:p>
            <a:pPr lvl="1" fontAlgn="ctr"/>
            <a:r>
              <a:rPr lang="en-US" dirty="0" smtClean="0"/>
              <a:t>Capability for post-EDL re-transmission</a:t>
            </a:r>
          </a:p>
          <a:p>
            <a:pPr fontAlgn="ctr"/>
            <a:endParaRPr lang="en-US" dirty="0" smtClean="0"/>
          </a:p>
          <a:p>
            <a:pPr lvl="1" fontAlgn="ctr"/>
            <a:endParaRPr lang="en-US" dirty="0" smtClean="0"/>
          </a:p>
        </p:txBody>
      </p:sp>
      <p:sp>
        <p:nvSpPr>
          <p:cNvPr id="85" name="TextBox 84"/>
          <p:cNvSpPr txBox="1"/>
          <p:nvPr/>
        </p:nvSpPr>
        <p:spPr>
          <a:xfrm>
            <a:off x="1343202" y="2527047"/>
            <a:ext cx="757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E-420s</a:t>
            </a:r>
            <a:endParaRPr lang="en-US" sz="1200" dirty="0"/>
          </a:p>
        </p:txBody>
      </p:sp>
      <p:sp>
        <p:nvSpPr>
          <p:cNvPr id="105" name="TextBox 104"/>
          <p:cNvSpPr txBox="1"/>
          <p:nvPr/>
        </p:nvSpPr>
        <p:spPr>
          <a:xfrm rot="16200000">
            <a:off x="3897985" y="1602539"/>
            <a:ext cx="1465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Min. Range</a:t>
            </a:r>
            <a:endParaRPr lang="en-US" sz="1600" dirty="0"/>
          </a:p>
        </p:txBody>
      </p:sp>
      <p:sp>
        <p:nvSpPr>
          <p:cNvPr id="106" name="TextBox 105"/>
          <p:cNvSpPr txBox="1"/>
          <p:nvPr/>
        </p:nvSpPr>
        <p:spPr>
          <a:xfrm rot="16200000">
            <a:off x="3498379" y="1602539"/>
            <a:ext cx="1465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Touchdown</a:t>
            </a:r>
            <a:endParaRPr lang="en-US" sz="1600" dirty="0"/>
          </a:p>
        </p:txBody>
      </p:sp>
      <p:sp>
        <p:nvSpPr>
          <p:cNvPr id="107" name="TextBox 106"/>
          <p:cNvSpPr txBox="1"/>
          <p:nvPr/>
        </p:nvSpPr>
        <p:spPr>
          <a:xfrm>
            <a:off x="2933684" y="884807"/>
            <a:ext cx="1128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Parachute Deploy</a:t>
            </a:r>
            <a:endParaRPr lang="en-US" sz="1600" dirty="0"/>
          </a:p>
        </p:txBody>
      </p:sp>
      <p:sp>
        <p:nvSpPr>
          <p:cNvPr id="108" name="TextBox 107"/>
          <p:cNvSpPr txBox="1"/>
          <p:nvPr/>
        </p:nvSpPr>
        <p:spPr>
          <a:xfrm rot="16200000">
            <a:off x="1778316" y="1602539"/>
            <a:ext cx="1465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UHF </a:t>
            </a:r>
            <a:r>
              <a:rPr lang="en-US" sz="1600" dirty="0" err="1" smtClean="0"/>
              <a:t>Tx</a:t>
            </a:r>
            <a:r>
              <a:rPr lang="en-US" sz="1600" dirty="0" smtClean="0"/>
              <a:t> 8kbps</a:t>
            </a:r>
            <a:endParaRPr lang="en-US" sz="1600" dirty="0"/>
          </a:p>
        </p:txBody>
      </p:sp>
      <p:sp>
        <p:nvSpPr>
          <p:cNvPr id="109" name="TextBox 108"/>
          <p:cNvSpPr txBox="1"/>
          <p:nvPr/>
        </p:nvSpPr>
        <p:spPr>
          <a:xfrm rot="16200000">
            <a:off x="988866" y="1602539"/>
            <a:ext cx="1465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UHF Carrier ON</a:t>
            </a:r>
            <a:endParaRPr lang="en-US" sz="1600" dirty="0"/>
          </a:p>
        </p:txBody>
      </p:sp>
      <p:sp>
        <p:nvSpPr>
          <p:cNvPr id="110" name="TextBox 109"/>
          <p:cNvSpPr txBox="1"/>
          <p:nvPr/>
        </p:nvSpPr>
        <p:spPr>
          <a:xfrm>
            <a:off x="2153290" y="2527047"/>
            <a:ext cx="757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E-120s</a:t>
            </a:r>
            <a:endParaRPr lang="en-US" sz="1200" dirty="0"/>
          </a:p>
        </p:txBody>
      </p:sp>
      <p:sp>
        <p:nvSpPr>
          <p:cNvPr id="111" name="TextBox 110"/>
          <p:cNvSpPr txBox="1"/>
          <p:nvPr/>
        </p:nvSpPr>
        <p:spPr>
          <a:xfrm>
            <a:off x="3129805" y="2527047"/>
            <a:ext cx="757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E+200s</a:t>
            </a:r>
            <a:endParaRPr lang="en-US" sz="1200" dirty="0"/>
          </a:p>
        </p:txBody>
      </p:sp>
      <p:sp>
        <p:nvSpPr>
          <p:cNvPr id="112" name="TextBox 111"/>
          <p:cNvSpPr txBox="1"/>
          <p:nvPr/>
        </p:nvSpPr>
        <p:spPr>
          <a:xfrm>
            <a:off x="3856192" y="2527047"/>
            <a:ext cx="757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mtClean="0"/>
              <a:t>E+390s</a:t>
            </a:r>
            <a:endParaRPr lang="en-US" sz="1200" dirty="0"/>
          </a:p>
        </p:txBody>
      </p:sp>
      <p:sp>
        <p:nvSpPr>
          <p:cNvPr id="113" name="Arc 112"/>
          <p:cNvSpPr/>
          <p:nvPr/>
        </p:nvSpPr>
        <p:spPr>
          <a:xfrm>
            <a:off x="6414449" y="2349270"/>
            <a:ext cx="564461" cy="544034"/>
          </a:xfrm>
          <a:prstGeom prst="arc">
            <a:avLst>
              <a:gd name="adj1" fmla="val 18297392"/>
              <a:gd name="adj2" fmla="val 165254"/>
            </a:avLst>
          </a:prstGeom>
          <a:ln w="6350" cmpd="sng">
            <a:solidFill>
              <a:srgbClr val="0000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8282054" y="721774"/>
            <a:ext cx="852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smtClean="0">
                <a:latin typeface="Arial"/>
                <a:cs typeface="Arial"/>
              </a:rPr>
              <a:t>±</a:t>
            </a:r>
            <a:r>
              <a:rPr lang="en-US" sz="1400" i="1">
                <a:latin typeface="Arial"/>
                <a:cs typeface="Arial"/>
              </a:rPr>
              <a:t>2</a:t>
            </a:r>
            <a:r>
              <a:rPr lang="en-US" sz="1400" i="1" smtClean="0">
                <a:latin typeface="Arial"/>
                <a:cs typeface="Arial"/>
              </a:rPr>
              <a:t>° </a:t>
            </a:r>
            <a:r>
              <a:rPr lang="en-US" sz="1400" i="1" dirty="0" smtClean="0">
                <a:latin typeface="Arial"/>
                <a:cs typeface="Arial"/>
              </a:rPr>
              <a:t>(3σ)</a:t>
            </a:r>
            <a:endParaRPr lang="en-US" sz="1400" i="1" dirty="0">
              <a:latin typeface="Arial"/>
              <a:cs typeface="Arial"/>
            </a:endParaRPr>
          </a:p>
        </p:txBody>
      </p:sp>
      <p:cxnSp>
        <p:nvCxnSpPr>
          <p:cNvPr id="117" name="Straight Arrow Connector 116"/>
          <p:cNvCxnSpPr/>
          <p:nvPr/>
        </p:nvCxnSpPr>
        <p:spPr>
          <a:xfrm>
            <a:off x="3426315" y="1396625"/>
            <a:ext cx="58899" cy="259895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/>
        </p:nvSpPr>
        <p:spPr>
          <a:xfrm>
            <a:off x="2922523" y="2223297"/>
            <a:ext cx="1162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Max </a:t>
            </a:r>
            <a:r>
              <a:rPr lang="en-US" sz="1600" dirty="0" err="1" smtClean="0"/>
              <a:t>Decel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cxnSp>
        <p:nvCxnSpPr>
          <p:cNvPr id="123" name="Straight Arrow Connector 122"/>
          <p:cNvCxnSpPr/>
          <p:nvPr/>
        </p:nvCxnSpPr>
        <p:spPr>
          <a:xfrm flipH="1" flipV="1">
            <a:off x="3156791" y="2037696"/>
            <a:ext cx="68129" cy="222177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067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Telecom System Elements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7312" y="826276"/>
            <a:ext cx="8837231" cy="167825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C0000"/>
              </a:buClr>
              <a:buSzPct val="75000"/>
              <a:buFont typeface="Wingdings" charset="2"/>
              <a:buChar char="²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buFont typeface="Lucida Grande"/>
              <a:buChar char="→"/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/>
            <a:r>
              <a:rPr lang="en-US" dirty="0" smtClean="0"/>
              <a:t>Greatly upgraded transponder designs based on Iris V1 from INSPIRE</a:t>
            </a:r>
          </a:p>
          <a:p>
            <a:pPr fontAlgn="ctr"/>
            <a:r>
              <a:rPr lang="en-US" dirty="0" smtClean="0"/>
              <a:t>Novel X-band </a:t>
            </a:r>
            <a:r>
              <a:rPr lang="en-US" dirty="0" err="1" smtClean="0"/>
              <a:t>reflectarray</a:t>
            </a:r>
            <a:r>
              <a:rPr lang="en-US" dirty="0" smtClean="0"/>
              <a:t> design for DTE communications</a:t>
            </a:r>
          </a:p>
          <a:p>
            <a:pPr fontAlgn="ctr"/>
            <a:r>
              <a:rPr lang="en-US" dirty="0"/>
              <a:t>Newly developed UHF receiver</a:t>
            </a:r>
          </a:p>
          <a:p>
            <a:pPr fontAlgn="ctr"/>
            <a:r>
              <a:rPr lang="en-US" dirty="0" smtClean="0"/>
              <a:t>Deployable UHF loop antenna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155" y="2800020"/>
            <a:ext cx="8453388" cy="298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21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MarCO</a:t>
            </a:r>
            <a:r>
              <a:rPr lang="en-US" dirty="0" smtClean="0"/>
              <a:t> CubeSat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7" b="84191" l="7261" r="89982">
                        <a14:foregroundMark x1="59252" y1="59641" x2="59252" y2="59641"/>
                        <a14:foregroundMark x1="66820" y1="57843" x2="66820" y2="57843"/>
                        <a14:foregroundMark x1="71752" y1="56250" x2="71752" y2="56250"/>
                        <a14:foregroundMark x1="79871" y1="53922" x2="79871" y2="53922"/>
                        <a14:foregroundMark x1="49449" y1="11438" x2="49449" y2="11438"/>
                        <a14:foregroundMark x1="59099" y1="40523" x2="59099" y2="40523"/>
                        <a14:foregroundMark x1="57261" y1="40972" x2="57261" y2="40972"/>
                        <a14:foregroundMark x1="58058" y1="40850" x2="58058" y2="40850"/>
                        <a14:foregroundMark x1="42923" y1="58783" x2="42923" y2="58783"/>
                        <a14:foregroundMark x1="39185" y1="59028" x2="39185" y2="59028"/>
                        <a14:foregroundMark x1="36703" y1="51471" x2="36703" y2="51471"/>
                        <a14:foregroundMark x1="36949" y1="54779" x2="36949" y2="54779"/>
                        <a14:foregroundMark x1="59498" y1="53922" x2="59498" y2="53922"/>
                        <a14:foregroundMark x1="75490" y1="52124" x2="75490" y2="52124"/>
                        <a14:foregroundMark x1="80515" y1="54984" x2="80515" y2="54984"/>
                        <a14:foregroundMark x1="68719" y1="63889" x2="68719" y2="63889"/>
                        <a14:foregroundMark x1="86397" y1="59028" x2="86397" y2="59028"/>
                        <a14:foregroundMark x1="87286" y1="59028" x2="87286" y2="59028"/>
                        <a14:foregroundMark x1="86091" y1="57966" x2="86091" y2="57966"/>
                        <a14:foregroundMark x1="83211" y1="57639" x2="83211" y2="57639"/>
                        <a14:foregroundMark x1="73591" y1="62827" x2="73591" y2="62827"/>
                        <a14:foregroundMark x1="70956" y1="63807" x2="70956" y2="63807"/>
                        <a14:foregroundMark x1="78370" y1="52737" x2="78370" y2="52737"/>
                        <a14:foregroundMark x1="77237" y1="51471" x2="77237" y2="51471"/>
                        <a14:foregroundMark x1="76440" y1="51062" x2="76440" y2="51062"/>
                        <a14:foregroundMark x1="64675" y1="60907" x2="64675" y2="60907"/>
                        <a14:foregroundMark x1="66085" y1="62296" x2="66085" y2="62296"/>
                        <a14:foregroundMark x1="67065" y1="61356" x2="67065" y2="61356"/>
                        <a14:foregroundMark x1="59896" y1="61887" x2="59896" y2="61887"/>
                        <a14:foregroundMark x1="60938" y1="65155" x2="60938" y2="65155"/>
                        <a14:foregroundMark x1="61091" y1="62745" x2="61091" y2="62745"/>
                        <a14:foregroundMark x1="61642" y1="61438" x2="61642" y2="61438"/>
                        <a14:foregroundMark x1="61336" y1="64011" x2="61336" y2="64011"/>
                        <a14:foregroundMark x1="61734" y1="62418" x2="61734" y2="62418"/>
                        <a14:foregroundMark x1="58058" y1="66340" x2="58058" y2="66340"/>
                        <a14:foregroundMark x1="59896" y1="65931" x2="59896" y2="65931"/>
                        <a14:foregroundMark x1="54963" y1="67525" x2="54963" y2="67525"/>
                        <a14:foregroundMark x1="59161" y1="66136" x2="59161" y2="66136"/>
                        <a14:foregroundMark x1="61397" y1="66013" x2="61397" y2="66013"/>
                        <a14:foregroundMark x1="54167" y1="67198" x2="54167" y2="67198"/>
                        <a14:foregroundMark x1="53585" y1="67810" x2="53585" y2="67810"/>
                        <a14:foregroundMark x1="46998" y1="69526" x2="46998" y2="69526"/>
                        <a14:foregroundMark x1="40625" y1="60090" x2="40625" y2="60090"/>
                        <a14:foregroundMark x1="39491" y1="55923" x2="39491" y2="55923"/>
                        <a14:foregroundMark x1="34406" y1="54330" x2="34406" y2="54330"/>
                        <a14:foregroundMark x1="33456" y1="52002" x2="33456" y2="52002"/>
                        <a14:foregroundMark x1="33303" y1="50286" x2="33303" y2="50286"/>
                        <a14:foregroundMark x1="66422" y1="54779" x2="66422" y2="54779"/>
                        <a14:foregroundMark x1="35294" y1="69853" x2="35294" y2="69853"/>
                        <a14:foregroundMark x1="21415" y1="70180" x2="21415" y2="70180"/>
                        <a14:foregroundMark x1="10754" y1="66871" x2="10754" y2="66871"/>
                        <a14:foregroundMark x1="35355" y1="61969" x2="35355" y2="61969"/>
                        <a14:foregroundMark x1="13297" y1="78431" x2="13297" y2="78431"/>
                        <a14:foregroundMark x1="41330" y1="71773" x2="41330" y2="71773"/>
                        <a14:foregroundMark x1="22855" y1="78145" x2="22855" y2="78145"/>
                        <a14:foregroundMark x1="17984" y1="78758" x2="17984" y2="78758"/>
                        <a14:foregroundMark x1="9161" y1="72917" x2="9161" y2="72917"/>
                        <a14:foregroundMark x1="9161" y1="75163" x2="9161" y2="75163"/>
                        <a14:foregroundMark x1="9161" y1="77288" x2="9161" y2="77288"/>
                        <a14:foregroundMark x1="60600" y1="55719" x2="60600" y2="55719"/>
                        <a14:foregroundMark x1="8364" y1="70711" x2="8364" y2="70711"/>
                        <a14:foregroundMark x1="8854" y1="68791" x2="8854" y2="68791"/>
                        <a14:foregroundMark x1="8456" y1="71977" x2="8456" y2="71977"/>
                        <a14:foregroundMark x1="30821" y1="76103" x2="30821" y2="76103"/>
                        <a14:foregroundMark x1="21967" y1="79085" x2="21967" y2="79085"/>
                        <a14:foregroundMark x1="22549" y1="79208" x2="22549" y2="79208"/>
                        <a14:foregroundMark x1="23958" y1="78881" x2="23958" y2="78881"/>
                        <a14:foregroundMark x1="29136" y1="77083" x2="29136" y2="77083"/>
                        <a14:foregroundMark x1="33517" y1="75694" x2="33517" y2="75694"/>
                        <a14:foregroundMark x1="19271" y1="43301" x2="19271" y2="43301"/>
                        <a14:foregroundMark x1="18781" y1="40850" x2="18781" y2="40850"/>
                        <a14:foregroundMark x1="20067" y1="47222" x2="20067" y2="47222"/>
                        <a14:foregroundMark x1="19026" y1="42116" x2="19026" y2="42116"/>
                        <a14:foregroundMark x1="52390" y1="42565" x2="52390" y2="42565"/>
                        <a14:backgroundMark x1="53585" y1="44894" x2="53585" y2="44894"/>
                        <a14:backgroundMark x1="80913" y1="51593" x2="80913" y2="51593"/>
                        <a14:backgroundMark x1="75337" y1="66462" x2="75337" y2="66462"/>
                        <a14:backgroundMark x1="88235" y1="59967" x2="88235" y2="59967"/>
                        <a14:backgroundMark x1="78033" y1="62623" x2="78033" y2="62623"/>
                        <a14:backgroundMark x1="35999" y1="58578" x2="35999" y2="58578"/>
                        <a14:backgroundMark x1="85539" y1="56454" x2="85539" y2="564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009" t="8343" b="15376"/>
          <a:stretch/>
        </p:blipFill>
        <p:spPr>
          <a:xfrm>
            <a:off x="68366" y="828942"/>
            <a:ext cx="8723191" cy="53667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809833" y="1425906"/>
            <a:ext cx="3040529" cy="1991143"/>
          </a:xfrm>
          <a:prstGeom prst="rect">
            <a:avLst/>
          </a:prstGeom>
          <a:ln w="38100" cmpd="sng">
            <a:solidFill>
              <a:srgbClr val="0000FF"/>
            </a:solidFill>
          </a:ln>
        </p:spPr>
      </p:pic>
      <p:cxnSp>
        <p:nvCxnSpPr>
          <p:cNvPr id="7" name="Straight Connector 6"/>
          <p:cNvCxnSpPr/>
          <p:nvPr/>
        </p:nvCxnSpPr>
        <p:spPr>
          <a:xfrm flipH="1">
            <a:off x="3929532" y="1410056"/>
            <a:ext cx="1864517" cy="1854593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3597779" y="3443955"/>
            <a:ext cx="5272757" cy="103048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599765" y="3264649"/>
            <a:ext cx="1329765" cy="15240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599765" y="3417049"/>
            <a:ext cx="998014" cy="1060947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929530" y="3264649"/>
            <a:ext cx="1197947" cy="897153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720409" y="1056573"/>
            <a:ext cx="1209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“Guts”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3597779" y="4169162"/>
            <a:ext cx="1529698" cy="305273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76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MarCO</a:t>
            </a:r>
            <a:r>
              <a:rPr lang="en-US" dirty="0" smtClean="0"/>
              <a:t> CubeSat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707" t="678" r="2133" b="977"/>
          <a:stretch/>
        </p:blipFill>
        <p:spPr>
          <a:xfrm>
            <a:off x="410198" y="752030"/>
            <a:ext cx="8417608" cy="5665862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7592548" y="1445776"/>
            <a:ext cx="421860" cy="19491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6005787" y="5336395"/>
            <a:ext cx="659108" cy="4497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5253539" y="4545752"/>
            <a:ext cx="1035878" cy="3671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392397" y="3863725"/>
            <a:ext cx="1186359" cy="24680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111103" y="4018355"/>
            <a:ext cx="98066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111103" y="4510343"/>
            <a:ext cx="980662" cy="23991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868147" y="4912876"/>
            <a:ext cx="1540435" cy="21720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546104" y="1070298"/>
            <a:ext cx="1519294" cy="9762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111103" y="3176841"/>
            <a:ext cx="881268" cy="3727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4568843" y="1094042"/>
            <a:ext cx="1170608" cy="139865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307625" y="1070298"/>
            <a:ext cx="1714928" cy="375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Narrow"/>
                <a:cs typeface="Arial Narrow"/>
              </a:rPr>
              <a:t>Solar Array</a:t>
            </a:r>
            <a:endParaRPr lang="en-US" dirty="0">
              <a:latin typeface="Arial Narrow"/>
              <a:cs typeface="Arial Narrow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44356" y="713041"/>
            <a:ext cx="139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3300"/>
                </a:solidFill>
                <a:latin typeface="Arial Narrow"/>
                <a:cs typeface="Arial Narrow"/>
              </a:rPr>
              <a:t>Antenna Feed</a:t>
            </a:r>
            <a:endParaRPr lang="en-US" dirty="0">
              <a:solidFill>
                <a:srgbClr val="FF3300"/>
              </a:solidFill>
              <a:latin typeface="Arial Narrow"/>
              <a:cs typeface="Arial Narrow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25127" y="718564"/>
            <a:ext cx="1954696" cy="375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Narrow"/>
                <a:cs typeface="Arial Narrow"/>
              </a:rPr>
              <a:t>Sun Sensor</a:t>
            </a:r>
            <a:endParaRPr lang="en-US" dirty="0">
              <a:latin typeface="Arial Narrow"/>
              <a:cs typeface="Arial Narrow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66843" y="3361821"/>
            <a:ext cx="1833218" cy="375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Arial Narrow"/>
                <a:cs typeface="Arial Narrow"/>
              </a:rPr>
              <a:t>Cold Gas System</a:t>
            </a:r>
            <a:endParaRPr lang="en-US" dirty="0">
              <a:latin typeface="Arial Narrow"/>
              <a:cs typeface="Arial Narrow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66843" y="3830616"/>
            <a:ext cx="1833218" cy="375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3300"/>
                </a:solidFill>
                <a:latin typeface="Arial Narrow"/>
                <a:cs typeface="Arial Narrow"/>
              </a:rPr>
              <a:t>Iris Stack</a:t>
            </a:r>
            <a:endParaRPr lang="en-US" dirty="0">
              <a:solidFill>
                <a:srgbClr val="FF3300"/>
              </a:solidFill>
              <a:latin typeface="Arial Narrow"/>
              <a:cs typeface="Arial Narrow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8942" y="4322604"/>
            <a:ext cx="2271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3300"/>
                </a:solidFill>
                <a:latin typeface="Arial Narrow"/>
                <a:cs typeface="Arial Narrow"/>
              </a:rPr>
              <a:t>SSPA &amp; LNA Assembly</a:t>
            </a:r>
            <a:endParaRPr lang="en-US" dirty="0">
              <a:solidFill>
                <a:srgbClr val="FF3300"/>
              </a:solidFill>
              <a:latin typeface="Arial Narrow"/>
              <a:cs typeface="Arial Narrow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8942" y="4711126"/>
            <a:ext cx="2028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Arial Narrow"/>
                <a:cs typeface="Arial Narrow"/>
              </a:rPr>
              <a:t>Cabling &amp; Cameras</a:t>
            </a:r>
            <a:endParaRPr lang="en-US" dirty="0">
              <a:latin typeface="Arial Narrow"/>
              <a:cs typeface="Arial Narrow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78755" y="3679059"/>
            <a:ext cx="1801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/>
                <a:cs typeface="Arial Narrow"/>
              </a:rPr>
              <a:t>Battery Assembly</a:t>
            </a:r>
            <a:endParaRPr lang="en-US" dirty="0">
              <a:latin typeface="Arial Narrow"/>
              <a:cs typeface="Arial Narrow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64895" y="5130081"/>
            <a:ext cx="1714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3300"/>
                </a:solidFill>
                <a:latin typeface="Arial Narrow"/>
                <a:cs typeface="Arial Narrow"/>
              </a:rPr>
              <a:t>ReflectArray</a:t>
            </a:r>
            <a:endParaRPr lang="en-US" dirty="0">
              <a:solidFill>
                <a:srgbClr val="FF3300"/>
              </a:solidFill>
              <a:latin typeface="Arial Narrow"/>
              <a:cs typeface="Arial Narrow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89417" y="4222586"/>
            <a:ext cx="1875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/>
                <a:cs typeface="Arial Narrow"/>
              </a:rPr>
              <a:t>C&amp;DH, EPS, XACT stack</a:t>
            </a:r>
            <a:endParaRPr lang="en-US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46791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MarCO</a:t>
            </a:r>
            <a:r>
              <a:rPr lang="en-US" dirty="0" smtClean="0"/>
              <a:t> CubeSat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879" y="706954"/>
            <a:ext cx="8147254" cy="5699058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V="1">
            <a:off x="1831380" y="4201168"/>
            <a:ext cx="423062" cy="4317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4440043" y="1573868"/>
            <a:ext cx="825860" cy="131675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6452" y="4424740"/>
            <a:ext cx="171492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3300"/>
                </a:solidFill>
                <a:latin typeface="Arial Narrow"/>
                <a:cs typeface="Arial Narrow"/>
              </a:rPr>
              <a:t>UHF Loop Antenna</a:t>
            </a:r>
            <a:endParaRPr lang="en-US" dirty="0">
              <a:solidFill>
                <a:srgbClr val="FF3300"/>
              </a:solidFill>
              <a:latin typeface="Arial Narrow"/>
              <a:cs typeface="Arial Narrow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65903" y="1385336"/>
            <a:ext cx="1415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/>
                <a:cs typeface="Arial Narrow"/>
              </a:rPr>
              <a:t>Thrusters</a:t>
            </a:r>
            <a:endParaRPr lang="en-US" dirty="0">
              <a:latin typeface="Arial Narrow"/>
              <a:cs typeface="Arial Narrow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2879" y="5561466"/>
            <a:ext cx="231365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3300"/>
                </a:solidFill>
                <a:latin typeface="Arial Narrow"/>
                <a:cs typeface="Arial Narrow"/>
              </a:rPr>
              <a:t>Tx/ Rx LGA </a:t>
            </a:r>
          </a:p>
          <a:p>
            <a:pPr algn="r"/>
            <a:r>
              <a:rPr lang="en-US" dirty="0" smtClean="0">
                <a:solidFill>
                  <a:srgbClr val="FF3300"/>
                </a:solidFill>
                <a:latin typeface="Arial Narrow"/>
                <a:cs typeface="Arial Narrow"/>
              </a:rPr>
              <a:t>(bottom, not shown)</a:t>
            </a:r>
            <a:endParaRPr lang="en-US" dirty="0">
              <a:solidFill>
                <a:srgbClr val="FF3300"/>
              </a:solidFill>
              <a:latin typeface="Arial Narrow"/>
              <a:cs typeface="Arial Narrow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976307" y="2702887"/>
            <a:ext cx="2696044" cy="26123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3521032" y="1570002"/>
            <a:ext cx="1744871" cy="83212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672351" y="2515148"/>
            <a:ext cx="1714928" cy="375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/>
                <a:cs typeface="Arial Narrow"/>
              </a:rPr>
              <a:t>Radiator</a:t>
            </a:r>
            <a:endParaRPr lang="en-US" dirty="0">
              <a:latin typeface="Arial Narrow"/>
              <a:cs typeface="Arial Narrow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073158" y="1573868"/>
            <a:ext cx="2192744" cy="9412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4073206" y="1573868"/>
            <a:ext cx="1192696" cy="14197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3890990" y="1198390"/>
            <a:ext cx="364432" cy="147057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073205" y="811869"/>
            <a:ext cx="431407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3300"/>
                </a:solidFill>
                <a:latin typeface="Arial Narrow"/>
                <a:cs typeface="Arial Narrow"/>
              </a:rPr>
              <a:t>Tx</a:t>
            </a:r>
            <a:r>
              <a:rPr lang="en-US" dirty="0" smtClean="0">
                <a:solidFill>
                  <a:srgbClr val="FF3300"/>
                </a:solidFill>
                <a:latin typeface="Arial Narrow"/>
                <a:cs typeface="Arial Narrow"/>
              </a:rPr>
              <a:t>/Rx MGA (co-</a:t>
            </a:r>
            <a:r>
              <a:rPr lang="en-US" dirty="0" err="1" smtClean="0">
                <a:solidFill>
                  <a:srgbClr val="FF3300"/>
                </a:solidFill>
                <a:latin typeface="Arial Narrow"/>
                <a:cs typeface="Arial Narrow"/>
              </a:rPr>
              <a:t>boresighted</a:t>
            </a:r>
            <a:r>
              <a:rPr lang="en-US" dirty="0" smtClean="0">
                <a:solidFill>
                  <a:srgbClr val="FF3300"/>
                </a:solidFill>
                <a:latin typeface="Arial Narrow"/>
                <a:cs typeface="Arial Narrow"/>
              </a:rPr>
              <a:t> with HGA)</a:t>
            </a:r>
            <a:endParaRPr lang="en-US" dirty="0">
              <a:solidFill>
                <a:srgbClr val="FF3300"/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39379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Antenna Designs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81" y="778599"/>
            <a:ext cx="8983135" cy="2562807"/>
          </a:xfrm>
        </p:spPr>
        <p:txBody>
          <a:bodyPr/>
          <a:lstStyle/>
          <a:p>
            <a:r>
              <a:rPr lang="en-US" dirty="0"/>
              <a:t>R. E. Hodges, N. Chahat, D. J. Hoppe and J. D. Vacchione, "A Deployable High-Gain Antenna Bound for Mars: Developing a new folded-panel </a:t>
            </a:r>
            <a:r>
              <a:rPr lang="en-US" dirty="0" err="1"/>
              <a:t>reflectarray</a:t>
            </a:r>
            <a:r>
              <a:rPr lang="en-US" dirty="0"/>
              <a:t> for the first CubeSat mission to Mars.," in </a:t>
            </a:r>
            <a:r>
              <a:rPr lang="en-US" i="1" dirty="0"/>
              <a:t>IEEE Antennas and Propagation Magazine</a:t>
            </a:r>
            <a:r>
              <a:rPr lang="en-US" dirty="0"/>
              <a:t>, vol. 59, no. 2, pp. 39-49, April 2017.</a:t>
            </a:r>
          </a:p>
          <a:p>
            <a:r>
              <a:rPr lang="en-US" dirty="0" smtClean="0"/>
              <a:t>N</a:t>
            </a:r>
            <a:r>
              <a:rPr lang="en-US" dirty="0"/>
              <a:t>. Chahat and </a:t>
            </a:r>
            <a:r>
              <a:rPr lang="en-US" dirty="0" smtClean="0"/>
              <a:t>R. E. Hodges</a:t>
            </a:r>
            <a:r>
              <a:rPr lang="en-US" dirty="0"/>
              <a:t>, “Enabling deep space CubeSat missions: Telecommunication challenge”, MARS CubeSat/</a:t>
            </a:r>
            <a:r>
              <a:rPr lang="en-US" dirty="0" err="1"/>
              <a:t>NanoSat</a:t>
            </a:r>
            <a:r>
              <a:rPr lang="en-US" dirty="0"/>
              <a:t> Workshop, Pasadena, CA, Nov 2014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87112" y="3142734"/>
            <a:ext cx="1995487" cy="290252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90557" y="5694618"/>
            <a:ext cx="2580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X-band Patch Antennas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394440" y="5678366"/>
            <a:ext cx="2580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UHF Loop Antenna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393573" y="5683019"/>
            <a:ext cx="2580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X-band HGA </a:t>
            </a:r>
            <a:r>
              <a:rPr lang="en-US" dirty="0" err="1" smtClean="0"/>
              <a:t>Reflectarray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8060" y="3596252"/>
            <a:ext cx="2771856" cy="19970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93" y="3596252"/>
            <a:ext cx="2981358" cy="199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27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Bent-Pipe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81" y="778599"/>
            <a:ext cx="8983135" cy="3126829"/>
          </a:xfrm>
        </p:spPr>
        <p:txBody>
          <a:bodyPr/>
          <a:lstStyle/>
          <a:p>
            <a:r>
              <a:rPr lang="en-US" dirty="0" smtClean="0"/>
              <a:t>Digital bent-pipe scheme (non-analog), performed directly by the radio</a:t>
            </a:r>
          </a:p>
          <a:p>
            <a:pPr lvl="1"/>
            <a:r>
              <a:rPr lang="en-US" dirty="0" err="1" smtClean="0"/>
              <a:t>InSight</a:t>
            </a:r>
            <a:r>
              <a:rPr lang="en-US" dirty="0" smtClean="0"/>
              <a:t> transmits in raw mode, incompatible with DSN station processing</a:t>
            </a:r>
          </a:p>
          <a:p>
            <a:pPr lvl="1"/>
            <a:r>
              <a:rPr lang="en-US" dirty="0" err="1" smtClean="0"/>
              <a:t>MarCO</a:t>
            </a:r>
            <a:r>
              <a:rPr lang="en-US" dirty="0" smtClean="0"/>
              <a:t> flight system uses MSP430-based CDH running at 12 MHz with only 8kByte RAM</a:t>
            </a:r>
          </a:p>
          <a:p>
            <a:pPr lvl="1"/>
            <a:r>
              <a:rPr lang="en-US" dirty="0" err="1" smtClean="0"/>
              <a:t>MarCO</a:t>
            </a:r>
            <a:r>
              <a:rPr lang="en-US" dirty="0" smtClean="0"/>
              <a:t> requires a re-transmission mode for post-EDL</a:t>
            </a:r>
          </a:p>
          <a:p>
            <a:r>
              <a:rPr lang="en-US" dirty="0" smtClean="0"/>
              <a:t>Relay is done with CDH out-of-the-loop</a:t>
            </a:r>
            <a:r>
              <a:rPr lang="en-US" dirty="0"/>
              <a:t> </a:t>
            </a:r>
            <a:r>
              <a:rPr lang="en-US" dirty="0" smtClean="0"/>
              <a:t>to minimize data latency</a:t>
            </a:r>
          </a:p>
          <a:p>
            <a:r>
              <a:rPr lang="en-US" dirty="0" smtClean="0"/>
              <a:t>Iris Digital Processor Board upgrades</a:t>
            </a:r>
          </a:p>
          <a:p>
            <a:pPr lvl="1"/>
            <a:r>
              <a:rPr lang="en-US" dirty="0" smtClean="0"/>
              <a:t>Embedded Leon-3FT softcore processor for EDL data management</a:t>
            </a:r>
          </a:p>
          <a:p>
            <a:pPr lvl="1"/>
            <a:r>
              <a:rPr lang="en-US" dirty="0" smtClean="0"/>
              <a:t>AOS Framer (typically on CDH unit) implemented in software</a:t>
            </a:r>
          </a:p>
          <a:p>
            <a:pPr lvl="1"/>
            <a:r>
              <a:rPr lang="en-US" dirty="0" smtClean="0"/>
              <a:t>Hardware memory elements (2MB SRAM, FLASH)</a:t>
            </a:r>
          </a:p>
          <a:p>
            <a:pPr lvl="1"/>
            <a:r>
              <a:rPr lang="en-US" dirty="0" smtClean="0"/>
              <a:t>Firmware Viterbi decoder for </a:t>
            </a:r>
            <a:r>
              <a:rPr lang="en-US" dirty="0" err="1" smtClean="0"/>
              <a:t>InSight</a:t>
            </a:r>
            <a:r>
              <a:rPr lang="en-US" dirty="0" smtClean="0"/>
              <a:t> EDL data (convolutional coded)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5843" y="3986879"/>
            <a:ext cx="6685009" cy="2284213"/>
          </a:xfrm>
          <a:prstGeom prst="rect">
            <a:avLst/>
          </a:prstGeom>
        </p:spPr>
      </p:pic>
      <p:pic>
        <p:nvPicPr>
          <p:cNvPr id="6" name="Picture 27" descr="GroundStation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8191562" y="5048783"/>
            <a:ext cx="447345" cy="632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838843" y="5752744"/>
            <a:ext cx="1231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mtClean="0"/>
              <a:t>DSS-63 (70m)</a:t>
            </a:r>
            <a:endParaRPr lang="en-US" sz="1400" dirty="0" smtClean="0"/>
          </a:p>
          <a:p>
            <a:pPr algn="ctr"/>
            <a:r>
              <a:rPr lang="en-US" sz="1400" dirty="0" smtClean="0"/>
              <a:t>Madrid</a:t>
            </a:r>
            <a:endParaRPr lang="en-US" sz="1400" dirty="0"/>
          </a:p>
        </p:txBody>
      </p:sp>
      <p:grpSp>
        <p:nvGrpSpPr>
          <p:cNvPr id="10" name="Group 9"/>
          <p:cNvGrpSpPr/>
          <p:nvPr/>
        </p:nvGrpSpPr>
        <p:grpSpPr>
          <a:xfrm>
            <a:off x="261253" y="5165879"/>
            <a:ext cx="690886" cy="751490"/>
            <a:chOff x="350077" y="5171988"/>
            <a:chExt cx="690886" cy="75149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350077" y="5171988"/>
              <a:ext cx="690886" cy="751490"/>
            </a:xfrm>
            <a:prstGeom prst="rect">
              <a:avLst/>
            </a:prstGeom>
            <a:effectLst/>
          </p:spPr>
        </p:pic>
        <p:sp>
          <p:nvSpPr>
            <p:cNvPr id="9" name="Rectangle 8"/>
            <p:cNvSpPr/>
            <p:nvPr/>
          </p:nvSpPr>
          <p:spPr>
            <a:xfrm>
              <a:off x="350077" y="5171988"/>
              <a:ext cx="273766" cy="2460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" y="5917369"/>
            <a:ext cx="1042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mtClean="0"/>
              <a:t>InSight</a:t>
            </a:r>
            <a:endParaRPr lang="en-US" sz="14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838178" y="4566310"/>
            <a:ext cx="601881" cy="599569"/>
            <a:chOff x="2358341" y="2926831"/>
            <a:chExt cx="601881" cy="599569"/>
          </a:xfrm>
        </p:grpSpPr>
        <p:sp>
          <p:nvSpPr>
            <p:cNvPr id="17" name="Arc 16"/>
            <p:cNvSpPr/>
            <p:nvPr/>
          </p:nvSpPr>
          <p:spPr>
            <a:xfrm rot="10800000">
              <a:off x="2543534" y="2926831"/>
              <a:ext cx="416688" cy="416688"/>
            </a:xfrm>
            <a:prstGeom prst="arc">
              <a:avLst/>
            </a:prstGeom>
            <a:ln w="12700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c 17"/>
            <p:cNvSpPr/>
            <p:nvPr/>
          </p:nvSpPr>
          <p:spPr>
            <a:xfrm rot="10800000">
              <a:off x="2450939" y="3158820"/>
              <a:ext cx="272004" cy="277015"/>
            </a:xfrm>
            <a:prstGeom prst="arc">
              <a:avLst/>
            </a:prstGeom>
            <a:ln w="12700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Arc 18"/>
            <p:cNvSpPr/>
            <p:nvPr/>
          </p:nvSpPr>
          <p:spPr>
            <a:xfrm rot="10800000">
              <a:off x="2358341" y="3345271"/>
              <a:ext cx="185193" cy="181129"/>
            </a:xfrm>
            <a:prstGeom prst="arc">
              <a:avLst/>
            </a:prstGeom>
            <a:ln w="12700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 flipV="1">
            <a:off x="7866690" y="4609639"/>
            <a:ext cx="601881" cy="599569"/>
            <a:chOff x="2358341" y="2926831"/>
            <a:chExt cx="601881" cy="599569"/>
          </a:xfrm>
        </p:grpSpPr>
        <p:sp>
          <p:nvSpPr>
            <p:cNvPr id="22" name="Arc 21"/>
            <p:cNvSpPr/>
            <p:nvPr/>
          </p:nvSpPr>
          <p:spPr>
            <a:xfrm rot="10800000">
              <a:off x="2543534" y="2926831"/>
              <a:ext cx="416688" cy="416688"/>
            </a:xfrm>
            <a:prstGeom prst="arc">
              <a:avLst/>
            </a:prstGeom>
            <a:ln w="12700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/>
            <p:cNvSpPr/>
            <p:nvPr/>
          </p:nvSpPr>
          <p:spPr>
            <a:xfrm rot="10800000">
              <a:off x="2450939" y="3158820"/>
              <a:ext cx="272004" cy="277015"/>
            </a:xfrm>
            <a:prstGeom prst="arc">
              <a:avLst/>
            </a:prstGeom>
            <a:ln w="12700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/>
            <p:cNvSpPr/>
            <p:nvPr/>
          </p:nvSpPr>
          <p:spPr>
            <a:xfrm rot="10800000">
              <a:off x="2358341" y="3345271"/>
              <a:ext cx="185193" cy="181129"/>
            </a:xfrm>
            <a:prstGeom prst="arc">
              <a:avLst/>
            </a:prstGeom>
            <a:ln w="12700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Down Arrow 3"/>
          <p:cNvSpPr/>
          <p:nvPr/>
        </p:nvSpPr>
        <p:spPr>
          <a:xfrm rot="13422454">
            <a:off x="1109433" y="4817776"/>
            <a:ext cx="457200" cy="1024810"/>
          </a:xfrm>
          <a:prstGeom prst="downArrow">
            <a:avLst/>
          </a:prstGeom>
          <a:noFill/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050" dirty="0" smtClean="0">
                <a:solidFill>
                  <a:srgbClr val="FF0000"/>
                </a:solidFill>
              </a:rPr>
              <a:t>RAW MODE</a:t>
            </a:r>
            <a:endParaRPr lang="en-US" sz="1050" dirty="0">
              <a:solidFill>
                <a:srgbClr val="FF0000"/>
              </a:solidFill>
            </a:endParaRPr>
          </a:p>
        </p:txBody>
      </p:sp>
      <p:sp>
        <p:nvSpPr>
          <p:cNvPr id="25" name="Down Arrow 24"/>
          <p:cNvSpPr/>
          <p:nvPr/>
        </p:nvSpPr>
        <p:spPr>
          <a:xfrm rot="18922510">
            <a:off x="8186633" y="3917036"/>
            <a:ext cx="457200" cy="1298548"/>
          </a:xfrm>
          <a:prstGeom prst="downArrow">
            <a:avLst/>
          </a:prstGeom>
          <a:noFill/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050" dirty="0" smtClean="0">
                <a:solidFill>
                  <a:srgbClr val="FF0000"/>
                </a:solidFill>
              </a:rPr>
              <a:t>AOS TX FRAMES</a:t>
            </a:r>
            <a:endParaRPr lang="en-US" sz="105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80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UHF Receiver Design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6782" y="778598"/>
            <a:ext cx="5767088" cy="30228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C0000"/>
              </a:buClr>
              <a:buSzPct val="75000"/>
              <a:buFont typeface="Wingdings" charset="2"/>
              <a:buChar char="²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buFont typeface="Lucida Grande"/>
              <a:buChar char="→"/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Shares IF amplification/filter stage with X-band Rx</a:t>
            </a:r>
          </a:p>
          <a:p>
            <a:pPr lvl="1"/>
            <a:r>
              <a:rPr lang="en-US" dirty="0" smtClean="0"/>
              <a:t>Reduces size and volume</a:t>
            </a:r>
          </a:p>
          <a:p>
            <a:pPr lvl="1"/>
            <a:r>
              <a:rPr lang="en-US" dirty="0" smtClean="0"/>
              <a:t>Only one ADC required on digital board</a:t>
            </a:r>
          </a:p>
          <a:p>
            <a:r>
              <a:rPr lang="en-US" dirty="0" smtClean="0"/>
              <a:t>Traditional </a:t>
            </a:r>
            <a:r>
              <a:rPr lang="en-US" dirty="0" err="1" smtClean="0"/>
              <a:t>superheterodyne</a:t>
            </a:r>
            <a:r>
              <a:rPr lang="en-US" dirty="0" smtClean="0"/>
              <a:t> receiver with one downconverter stage</a:t>
            </a:r>
          </a:p>
          <a:p>
            <a:r>
              <a:rPr lang="en-US" dirty="0" smtClean="0"/>
              <a:t>General Requirements:</a:t>
            </a:r>
          </a:p>
          <a:p>
            <a:pPr lvl="1"/>
            <a:r>
              <a:rPr lang="en-US" dirty="0" smtClean="0"/>
              <a:t>Receive frequency range: 390 </a:t>
            </a:r>
            <a:r>
              <a:rPr lang="mr-IN" dirty="0" smtClean="0"/>
              <a:t>–</a:t>
            </a:r>
            <a:r>
              <a:rPr lang="en-US" dirty="0" smtClean="0"/>
              <a:t> 405 MHz</a:t>
            </a:r>
          </a:p>
          <a:p>
            <a:pPr lvl="1"/>
            <a:r>
              <a:rPr lang="en-US" dirty="0" err="1" smtClean="0"/>
              <a:t>Downconvert</a:t>
            </a:r>
            <a:r>
              <a:rPr lang="en-US" dirty="0" smtClean="0"/>
              <a:t> to 112.5 MHz</a:t>
            </a:r>
          </a:p>
          <a:p>
            <a:pPr lvl="1"/>
            <a:r>
              <a:rPr lang="en-US" dirty="0" smtClean="0"/>
              <a:t>Noise figure &lt; 5 dB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6060" y="3636906"/>
            <a:ext cx="2982481" cy="27417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6060" y="778598"/>
            <a:ext cx="2982481" cy="27713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26184" y="3713906"/>
            <a:ext cx="664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EF6C"/>
                </a:solidFill>
              </a:rPr>
              <a:t>VCO</a:t>
            </a:r>
            <a:endParaRPr lang="en-US" dirty="0">
              <a:solidFill>
                <a:srgbClr val="00EF6C"/>
              </a:solidFill>
            </a:endParaRPr>
          </a:p>
        </p:txBody>
      </p:sp>
      <p:cxnSp>
        <p:nvCxnSpPr>
          <p:cNvPr id="11" name="Straight Arrow Connector 10"/>
          <p:cNvCxnSpPr>
            <a:stCxn id="10" idx="1"/>
          </p:cNvCxnSpPr>
          <p:nvPr/>
        </p:nvCxnSpPr>
        <p:spPr>
          <a:xfrm flipH="1">
            <a:off x="6879364" y="3898572"/>
            <a:ext cx="346820" cy="305959"/>
          </a:xfrm>
          <a:prstGeom prst="straightConnector1">
            <a:avLst/>
          </a:prstGeom>
          <a:ln>
            <a:solidFill>
              <a:srgbClr val="00EF6C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946782" y="3050641"/>
            <a:ext cx="664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00EF6C"/>
                </a:solidFill>
              </a:rPr>
              <a:t>BPF</a:t>
            </a:r>
            <a:endParaRPr lang="en-US" dirty="0">
              <a:solidFill>
                <a:srgbClr val="00EF6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8279889" y="2325180"/>
            <a:ext cx="664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EF6C"/>
                </a:solidFill>
              </a:rPr>
              <a:t>BPF</a:t>
            </a:r>
            <a:endParaRPr lang="en-US" dirty="0">
              <a:solidFill>
                <a:srgbClr val="00EF6C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35568" y="1458441"/>
            <a:ext cx="766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00EF6C"/>
                </a:solidFill>
              </a:rPr>
              <a:t>Mixer</a:t>
            </a:r>
            <a:endParaRPr lang="en-US" dirty="0">
              <a:solidFill>
                <a:srgbClr val="00EF6C"/>
              </a:solidFill>
            </a:endParaRPr>
          </a:p>
        </p:txBody>
      </p:sp>
      <p:cxnSp>
        <p:nvCxnSpPr>
          <p:cNvPr id="17" name="Straight Arrow Connector 16"/>
          <p:cNvCxnSpPr>
            <a:stCxn id="16" idx="3"/>
          </p:cNvCxnSpPr>
          <p:nvPr/>
        </p:nvCxnSpPr>
        <p:spPr>
          <a:xfrm flipV="1">
            <a:off x="7801917" y="1458441"/>
            <a:ext cx="537750" cy="184666"/>
          </a:xfrm>
          <a:prstGeom prst="straightConnector1">
            <a:avLst/>
          </a:prstGeom>
          <a:ln>
            <a:solidFill>
              <a:srgbClr val="00EF6C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001933" y="2408356"/>
            <a:ext cx="716888" cy="369332"/>
          </a:xfrm>
          <a:prstGeom prst="rect">
            <a:avLst/>
          </a:prstGeom>
          <a:solidFill>
            <a:srgbClr val="22443B"/>
          </a:solidFill>
          <a:effectLst>
            <a:softEdge rad="12700"/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00EF6C"/>
                </a:solidFill>
              </a:rPr>
              <a:t>Amps</a:t>
            </a:r>
            <a:endParaRPr lang="en-US" dirty="0">
              <a:solidFill>
                <a:srgbClr val="00EF6C"/>
              </a:solidFill>
            </a:endParaRPr>
          </a:p>
        </p:txBody>
      </p:sp>
      <p:cxnSp>
        <p:nvCxnSpPr>
          <p:cNvPr id="25" name="Straight Arrow Connector 24"/>
          <p:cNvCxnSpPr>
            <a:stCxn id="24" idx="3"/>
          </p:cNvCxnSpPr>
          <p:nvPr/>
        </p:nvCxnSpPr>
        <p:spPr>
          <a:xfrm>
            <a:off x="7718821" y="2593022"/>
            <a:ext cx="430231" cy="327978"/>
          </a:xfrm>
          <a:prstGeom prst="straightConnector1">
            <a:avLst/>
          </a:prstGeom>
          <a:ln>
            <a:solidFill>
              <a:srgbClr val="00EF6C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7184610" y="5149312"/>
            <a:ext cx="448733" cy="460510"/>
          </a:xfrm>
          <a:prstGeom prst="rect">
            <a:avLst/>
          </a:prstGeom>
          <a:solidFill>
            <a:srgbClr val="5A3B25"/>
          </a:solidFill>
          <a:ln>
            <a:noFill/>
          </a:ln>
          <a:effectLst>
            <a:softEdge rad="12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7069933" y="5192155"/>
            <a:ext cx="664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rgbClr val="00EF6C"/>
                </a:solidFill>
              </a:rPr>
              <a:t>PLL</a:t>
            </a:r>
            <a:endParaRPr lang="en-US" dirty="0">
              <a:solidFill>
                <a:srgbClr val="00EF6C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400685" y="4618503"/>
            <a:ext cx="664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EF6C"/>
                </a:solidFill>
              </a:rPr>
              <a:t>Loop Filter</a:t>
            </a:r>
            <a:endParaRPr lang="en-US" dirty="0">
              <a:solidFill>
                <a:srgbClr val="00EF6C"/>
              </a:solidFill>
            </a:endParaRPr>
          </a:p>
        </p:txBody>
      </p:sp>
      <p:cxnSp>
        <p:nvCxnSpPr>
          <p:cNvPr id="31" name="Straight Arrow Connector 30"/>
          <p:cNvCxnSpPr>
            <a:stCxn id="30" idx="1"/>
          </p:cNvCxnSpPr>
          <p:nvPr/>
        </p:nvCxnSpPr>
        <p:spPr>
          <a:xfrm flipH="1" flipV="1">
            <a:off x="7027101" y="4668485"/>
            <a:ext cx="1373584" cy="273184"/>
          </a:xfrm>
          <a:prstGeom prst="straightConnector1">
            <a:avLst/>
          </a:prstGeom>
          <a:ln>
            <a:solidFill>
              <a:srgbClr val="00EF6C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18" y="3715140"/>
            <a:ext cx="6023354" cy="249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8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X-band Link Margins at EDL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539551"/>
              </p:ext>
            </p:extLst>
          </p:nvPr>
        </p:nvGraphicFramePr>
        <p:xfrm>
          <a:off x="310605" y="901343"/>
          <a:ext cx="4073496" cy="52120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64622"/>
                <a:gridCol w="2230453"/>
                <a:gridCol w="717846"/>
                <a:gridCol w="760575"/>
              </a:tblGrid>
              <a:tr h="232411"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Uplink Parameter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Units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Value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rowSpan="4"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Tx</a:t>
                      </a:r>
                      <a:r>
                        <a:rPr lang="en-US" sz="1200" dirty="0" smtClean="0"/>
                        <a:t> Station</a:t>
                      </a:r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Transmitter Power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kW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20.0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Passive/Pointing</a:t>
                      </a:r>
                      <a:r>
                        <a:rPr lang="en-US" sz="1200" baseline="0" dirty="0" smtClean="0"/>
                        <a:t> Losses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-0.75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DSS-54, 34m</a:t>
                      </a:r>
                      <a:r>
                        <a:rPr lang="en-US" sz="1200" baseline="0" dirty="0" smtClean="0"/>
                        <a:t> Antenna Gain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err="1" smtClean="0"/>
                        <a:t>dBi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67.0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EIRP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err="1" smtClean="0"/>
                        <a:t>dBm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139.25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Path</a:t>
                      </a:r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Atmospheric</a:t>
                      </a:r>
                      <a:r>
                        <a:rPr lang="en-US" sz="1200" baseline="0" dirty="0" smtClean="0"/>
                        <a:t> Attenuation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-0.20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Free</a:t>
                      </a:r>
                      <a:r>
                        <a:rPr lang="en-US" sz="1200" baseline="0" dirty="0" smtClean="0"/>
                        <a:t> Space Path Loss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-273.6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rowSpan="6"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MarCO</a:t>
                      </a:r>
                      <a:r>
                        <a:rPr lang="en-US" sz="1200" dirty="0" smtClean="0"/>
                        <a:t> Receiver</a:t>
                      </a:r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Receiving Antenna Gain (MGA)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err="1" smtClean="0"/>
                        <a:t>dBi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8.9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Antenna/Passive Losses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-3.3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Total Received Power (Pt)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err="1" smtClean="0"/>
                        <a:t>dBm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-129.0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Rcvr</a:t>
                      </a:r>
                      <a:r>
                        <a:rPr lang="en-US" sz="1200" dirty="0" smtClean="0"/>
                        <a:t> Noise Figure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3.5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Noise Spectral Density (No)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err="1" smtClean="0"/>
                        <a:t>dBm</a:t>
                      </a:r>
                      <a:r>
                        <a:rPr lang="en-US" sz="1200" dirty="0" smtClean="0"/>
                        <a:t>/Hz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-172.0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Received Pt/No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dB-Hz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43.0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rowSpan="5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Data Channel</a:t>
                      </a:r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Data Supp. (mod</a:t>
                      </a:r>
                      <a:r>
                        <a:rPr lang="en-US" sz="1200" baseline="0" dirty="0" smtClean="0"/>
                        <a:t> index = 1.5r)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-2.1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Data Rate (62.5 bps)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dB-bps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18.0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System Losses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-3.0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Th. </a:t>
                      </a:r>
                      <a:r>
                        <a:rPr lang="en-US" sz="1200" dirty="0" err="1" smtClean="0"/>
                        <a:t>Eb</a:t>
                      </a:r>
                      <a:r>
                        <a:rPr lang="en-US" sz="1200" dirty="0" smtClean="0"/>
                        <a:t>/No (</a:t>
                      </a:r>
                      <a:r>
                        <a:rPr lang="en-US" sz="1200" dirty="0" err="1" smtClean="0"/>
                        <a:t>uncoded</a:t>
                      </a:r>
                      <a:r>
                        <a:rPr lang="en-US" sz="1200" dirty="0" smtClean="0"/>
                        <a:t>, BER=1e-5)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9.6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Req’d</a:t>
                      </a:r>
                      <a:r>
                        <a:rPr lang="en-US" sz="1200" dirty="0" smtClean="0"/>
                        <a:t> Pt/No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dB-Hz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32.7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0BB12"/>
                          </a:solidFill>
                        </a:rPr>
                        <a:t>Uplink Margin</a:t>
                      </a:r>
                      <a:endParaRPr lang="en-US" sz="1200" b="1" dirty="0">
                        <a:solidFill>
                          <a:srgbClr val="10BB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 smtClean="0">
                          <a:solidFill>
                            <a:srgbClr val="10BB12"/>
                          </a:solidFill>
                        </a:rPr>
                        <a:t>dB</a:t>
                      </a:r>
                      <a:endParaRPr lang="en-US" sz="1200" b="1" dirty="0">
                        <a:solidFill>
                          <a:srgbClr val="10BB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 smtClean="0">
                          <a:solidFill>
                            <a:srgbClr val="10BB12"/>
                          </a:solidFill>
                        </a:rPr>
                        <a:t>10.3</a:t>
                      </a:r>
                      <a:endParaRPr lang="en-US" sz="1200" b="1" dirty="0">
                        <a:solidFill>
                          <a:srgbClr val="10BB1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039345"/>
              </p:ext>
            </p:extLst>
          </p:nvPr>
        </p:nvGraphicFramePr>
        <p:xfrm>
          <a:off x="4751346" y="901343"/>
          <a:ext cx="4073496" cy="52120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64622"/>
                <a:gridCol w="2264637"/>
                <a:gridCol w="683662"/>
                <a:gridCol w="760575"/>
              </a:tblGrid>
              <a:tr h="232411"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Downlink Parameter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Units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Value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rowSpan="4"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MarCO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Tx</a:t>
                      </a:r>
                      <a:r>
                        <a:rPr lang="en-US" sz="1200" dirty="0" smtClean="0"/>
                        <a:t>.</a:t>
                      </a:r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Transmitter Power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W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4.6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Passive/Pointing Losses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-4.2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Transmit Antenna Gain (HGA)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err="1" smtClean="0"/>
                        <a:t>dBi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28.8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EIRP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err="1" smtClean="0"/>
                        <a:t>dBm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61.2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Path</a:t>
                      </a:r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Atmospheric Attenuation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smtClean="0"/>
                        <a:t>-0.15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Free Space Path Loss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-275.0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rowSpan="6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Receiving Station</a:t>
                      </a:r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DSS-63, 70m Antenna Gain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err="1" smtClean="0"/>
                        <a:t>dBi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74.3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Antenna/Passive Losses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-0.3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Total Received Power (Pt)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err="1" smtClean="0"/>
                        <a:t>dBm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-139.8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System Noise Temp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K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25.5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Noise Spectral Density (No)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err="1" smtClean="0"/>
                        <a:t>dBm</a:t>
                      </a:r>
                      <a:r>
                        <a:rPr lang="en-US" sz="1200" dirty="0" smtClean="0"/>
                        <a:t>/Hz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-184.5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Received Pt/No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dB-Hz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44.7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rowSpan="5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Data Channel</a:t>
                      </a:r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Data</a:t>
                      </a:r>
                      <a:r>
                        <a:rPr lang="en-US" sz="1200" baseline="0" dirty="0" smtClean="0"/>
                        <a:t> Supp. (mod index = 77°)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-0.23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Data Rate (8000 bps)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dB-bps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39.0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System Losses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-0.8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Th. </a:t>
                      </a:r>
                      <a:r>
                        <a:rPr lang="en-US" sz="1200" dirty="0" err="1" smtClean="0"/>
                        <a:t>Eb</a:t>
                      </a:r>
                      <a:r>
                        <a:rPr lang="en-US" sz="1200" dirty="0" smtClean="0"/>
                        <a:t>/No (Turbo-1/6, FER=1e-4)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-0.1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Req’d</a:t>
                      </a:r>
                      <a:r>
                        <a:rPr lang="en-US" sz="1200" dirty="0" smtClean="0"/>
                        <a:t> Pt/No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dB-Hz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40.0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0BB12"/>
                          </a:solidFill>
                        </a:rPr>
                        <a:t>Downlink Margin</a:t>
                      </a:r>
                      <a:endParaRPr lang="en-US" sz="1200" b="1" dirty="0">
                        <a:solidFill>
                          <a:srgbClr val="10BB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 smtClean="0">
                          <a:solidFill>
                            <a:srgbClr val="10BB12"/>
                          </a:solidFill>
                        </a:rPr>
                        <a:t>dB</a:t>
                      </a:r>
                      <a:endParaRPr lang="en-US" sz="1200" b="1" dirty="0">
                        <a:solidFill>
                          <a:srgbClr val="10BB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 smtClean="0">
                          <a:solidFill>
                            <a:srgbClr val="10BB12"/>
                          </a:solidFill>
                        </a:rPr>
                        <a:t>4.7</a:t>
                      </a:r>
                      <a:endParaRPr lang="en-US" sz="1200" b="1" dirty="0">
                        <a:solidFill>
                          <a:srgbClr val="10BB1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170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UHF Link Margins at EDL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230220"/>
              </p:ext>
            </p:extLst>
          </p:nvPr>
        </p:nvGraphicFramePr>
        <p:xfrm>
          <a:off x="132416" y="896609"/>
          <a:ext cx="3848220" cy="52120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44457"/>
                <a:gridCol w="2071183"/>
                <a:gridCol w="709300"/>
                <a:gridCol w="723280"/>
              </a:tblGrid>
              <a:tr h="232411"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Uplink Parameter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Units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Value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rowSpan="4"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InSight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Tx</a:t>
                      </a:r>
                      <a:r>
                        <a:rPr lang="en-US" sz="1200" baseline="0" dirty="0" smtClean="0"/>
                        <a:t>.</a:t>
                      </a:r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Transmitter Power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W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14.8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Passive/Pointing</a:t>
                      </a:r>
                      <a:r>
                        <a:rPr lang="en-US" sz="1200" baseline="0" dirty="0" smtClean="0"/>
                        <a:t> Losses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-2.0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InSight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baseline="0" dirty="0" smtClean="0"/>
                        <a:t>Antenna Gain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err="1" smtClean="0"/>
                        <a:t>dBi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-1.0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EIRP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err="1" smtClean="0"/>
                        <a:t>dBm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38.7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Path</a:t>
                      </a:r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Atmospheric</a:t>
                      </a:r>
                      <a:r>
                        <a:rPr lang="en-US" sz="1200" baseline="0" dirty="0" smtClean="0"/>
                        <a:t> Attenuation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Free</a:t>
                      </a:r>
                      <a:r>
                        <a:rPr lang="en-US" sz="1200" baseline="0" dirty="0" smtClean="0"/>
                        <a:t> Space Path Loss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-154.9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rowSpan="6"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MarCO</a:t>
                      </a:r>
                      <a:r>
                        <a:rPr lang="en-US" sz="1200" dirty="0" smtClean="0"/>
                        <a:t> Receiver</a:t>
                      </a:r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Receiving Antenna Gain (UHF)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err="1" smtClean="0"/>
                        <a:t>dBi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2.9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Antenna/Passive Losses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-3.8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Total Received Power (Pt)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err="1" smtClean="0"/>
                        <a:t>dBm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-117.1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Rcvr</a:t>
                      </a:r>
                      <a:r>
                        <a:rPr lang="en-US" sz="1200" dirty="0" smtClean="0"/>
                        <a:t> Noise Figure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3.6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Noise Spectral Density (No)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err="1" smtClean="0"/>
                        <a:t>dBm</a:t>
                      </a:r>
                      <a:r>
                        <a:rPr lang="en-US" sz="1200" dirty="0" smtClean="0"/>
                        <a:t>/Hz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-170.9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Received Pt/No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dB-Hz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53.8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rowSpan="5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Data Channel</a:t>
                      </a:r>
                      <a:endParaRPr lang="en-U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Data Supp. (mod</a:t>
                      </a:r>
                      <a:r>
                        <a:rPr lang="en-US" sz="1200" baseline="0" dirty="0" smtClean="0"/>
                        <a:t> index = 60°)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-1.25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Data Rate (8000 bps)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dB-bps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39.0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System Losses + EMI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-7.2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Th. </a:t>
                      </a:r>
                      <a:r>
                        <a:rPr lang="en-US" sz="1200" dirty="0" err="1" smtClean="0"/>
                        <a:t>Eb</a:t>
                      </a:r>
                      <a:r>
                        <a:rPr lang="en-US" sz="1200" dirty="0" smtClean="0"/>
                        <a:t>/No (RS, BER=1e-3)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3.5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Req’d</a:t>
                      </a:r>
                      <a:r>
                        <a:rPr lang="en-US" sz="1200" dirty="0" smtClean="0"/>
                        <a:t> Pt/No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dB-Hz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51.0</a:t>
                      </a:r>
                      <a:endParaRPr lang="en-US" sz="1200" dirty="0"/>
                    </a:p>
                  </a:txBody>
                  <a:tcPr/>
                </a:tc>
              </a:tr>
              <a:tr h="232411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>
                          <a:solidFill>
                            <a:srgbClr val="10BB12"/>
                          </a:solidFill>
                        </a:rPr>
                        <a:t>InSight-MarCO</a:t>
                      </a:r>
                      <a:r>
                        <a:rPr lang="en-US" sz="1200" b="1" baseline="0" dirty="0" smtClean="0">
                          <a:solidFill>
                            <a:srgbClr val="10BB12"/>
                          </a:solidFill>
                        </a:rPr>
                        <a:t> Link </a:t>
                      </a:r>
                      <a:r>
                        <a:rPr lang="en-US" sz="1200" b="1" dirty="0" smtClean="0">
                          <a:solidFill>
                            <a:srgbClr val="10BB12"/>
                          </a:solidFill>
                        </a:rPr>
                        <a:t>Margin</a:t>
                      </a:r>
                      <a:endParaRPr lang="en-US" sz="1200" b="1" dirty="0">
                        <a:solidFill>
                          <a:srgbClr val="10BB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 smtClean="0">
                          <a:solidFill>
                            <a:srgbClr val="10BB12"/>
                          </a:solidFill>
                        </a:rPr>
                        <a:t>dB</a:t>
                      </a:r>
                      <a:endParaRPr lang="en-US" sz="1200" b="1" dirty="0">
                        <a:solidFill>
                          <a:srgbClr val="10BB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 smtClean="0">
                          <a:solidFill>
                            <a:srgbClr val="10BB12"/>
                          </a:solidFill>
                        </a:rPr>
                        <a:t>2.8</a:t>
                      </a:r>
                      <a:endParaRPr lang="en-US" sz="1200" b="1" dirty="0">
                        <a:solidFill>
                          <a:srgbClr val="10BB1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156049" y="634999"/>
            <a:ext cx="487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InSight</a:t>
            </a:r>
            <a:r>
              <a:rPr lang="en-US" sz="1400" dirty="0" smtClean="0"/>
              <a:t> antennas may have up to 5dBi gain on boresight.</a:t>
            </a:r>
          </a:p>
          <a:p>
            <a:pPr algn="ctr"/>
            <a:r>
              <a:rPr lang="en-US" sz="1400" dirty="0" smtClean="0"/>
              <a:t>Antennas will be switching during EDL = causes dropouts</a:t>
            </a:r>
            <a:endParaRPr lang="en-US" sz="1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8717" y="1269998"/>
            <a:ext cx="1849176" cy="11846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017" y="1269998"/>
            <a:ext cx="2129054" cy="11846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56048" y="1218722"/>
            <a:ext cx="9571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smtClean="0"/>
              <a:t>Wrap-around Antenna</a:t>
            </a:r>
            <a:endParaRPr lang="en-US" sz="105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939469" y="1477747"/>
            <a:ext cx="299103" cy="88659"/>
          </a:xfrm>
          <a:prstGeom prst="straightConnector1">
            <a:avLst/>
          </a:prstGeom>
          <a:ln>
            <a:solidFill>
              <a:srgbClr val="00EF6C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944625" y="2085848"/>
            <a:ext cx="9571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/>
              <a:t>UHF Helix Antenna</a:t>
            </a:r>
            <a:endParaRPr lang="en-US" sz="105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7621544" y="1737322"/>
            <a:ext cx="496961" cy="556275"/>
          </a:xfrm>
          <a:prstGeom prst="straightConnector1">
            <a:avLst/>
          </a:prstGeom>
          <a:ln>
            <a:solidFill>
              <a:srgbClr val="00EF6C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075775" y="1121648"/>
            <a:ext cx="9571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/>
              <a:t>UHF MGA Antennas</a:t>
            </a:r>
            <a:endParaRPr lang="en-US" sz="1050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7447665" y="1269998"/>
            <a:ext cx="781879" cy="252079"/>
          </a:xfrm>
          <a:prstGeom prst="straightConnector1">
            <a:avLst/>
          </a:prstGeom>
          <a:ln>
            <a:solidFill>
              <a:srgbClr val="00EF6C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7772462" y="1269998"/>
            <a:ext cx="457082" cy="432334"/>
          </a:xfrm>
          <a:prstGeom prst="straightConnector1">
            <a:avLst/>
          </a:prstGeom>
          <a:ln>
            <a:solidFill>
              <a:srgbClr val="00EF6C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264180" y="2682173"/>
            <a:ext cx="9571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err="1" smtClean="0"/>
              <a:t>MarCO</a:t>
            </a:r>
            <a:r>
              <a:rPr lang="en-US" sz="1050" dirty="0" smtClean="0"/>
              <a:t> UHF Loop Antenna</a:t>
            </a:r>
            <a:endParaRPr lang="en-US" sz="1050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309" y="2642123"/>
            <a:ext cx="1881096" cy="180099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817" y="2642123"/>
            <a:ext cx="1881096" cy="18009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56" r="21371"/>
          <a:stretch/>
        </p:blipFill>
        <p:spPr>
          <a:xfrm rot="5400000">
            <a:off x="4196546" y="2952394"/>
            <a:ext cx="1223109" cy="1418417"/>
          </a:xfrm>
          <a:prstGeom prst="rect">
            <a:avLst/>
          </a:prstGeom>
        </p:spPr>
      </p:pic>
      <p:cxnSp>
        <p:nvCxnSpPr>
          <p:cNvPr id="34" name="Straight Connector 33"/>
          <p:cNvCxnSpPr/>
          <p:nvPr/>
        </p:nvCxnSpPr>
        <p:spPr>
          <a:xfrm>
            <a:off x="5943400" y="3084086"/>
            <a:ext cx="2832202" cy="0"/>
          </a:xfrm>
          <a:prstGeom prst="line">
            <a:avLst/>
          </a:prstGeom>
          <a:ln>
            <a:solidFill>
              <a:srgbClr val="00EF6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283952" y="2742271"/>
            <a:ext cx="2090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mtClean="0"/>
              <a:t>Gain &gt; 2.9dBi over ±30°</a:t>
            </a:r>
            <a:endParaRPr lang="en-US" sz="1400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24" t="498" r="15382" b="45171"/>
          <a:stretch/>
        </p:blipFill>
        <p:spPr>
          <a:xfrm>
            <a:off x="4098892" y="4479492"/>
            <a:ext cx="3336760" cy="1932042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398404" y="4747879"/>
            <a:ext cx="174559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InSight</a:t>
            </a:r>
            <a:r>
              <a:rPr lang="en-US" sz="1400" dirty="0" smtClean="0"/>
              <a:t> Spectrum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/>
              <a:t>8kbps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/>
              <a:t>Manchester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/>
              <a:t>RS(252,220)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/>
              <a:t>Conv (k=7, r=1/2)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Residual </a:t>
            </a:r>
            <a:r>
              <a:rPr lang="en-US" sz="1400" dirty="0" smtClean="0"/>
              <a:t>Carrier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/>
              <a:t>Mod index 60°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0628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5775157" y="3795426"/>
            <a:ext cx="3136873" cy="14233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err="1" smtClean="0">
                <a:solidFill>
                  <a:schemeClr val="accent2"/>
                </a:solidFill>
              </a:rPr>
              <a:t>MarCO</a:t>
            </a:r>
            <a:r>
              <a:rPr lang="en-US" dirty="0" smtClean="0">
                <a:solidFill>
                  <a:schemeClr val="accent2"/>
                </a:solidFill>
              </a:rPr>
              <a:t> I&amp;T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82880" y="3795426"/>
            <a:ext cx="5504688" cy="14233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Unit-Level Testing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Telecom Test Campaigns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81" y="797850"/>
            <a:ext cx="8983135" cy="3131952"/>
          </a:xfrm>
        </p:spPr>
        <p:txBody>
          <a:bodyPr/>
          <a:lstStyle/>
          <a:p>
            <a:r>
              <a:rPr lang="en-US" sz="2400" dirty="0" smtClean="0"/>
              <a:t>Iris Transponder ambient tests</a:t>
            </a:r>
          </a:p>
          <a:p>
            <a:r>
              <a:rPr lang="en-US" sz="2400" dirty="0" smtClean="0"/>
              <a:t>Downlink tests against TDL Block-V Receiver</a:t>
            </a:r>
          </a:p>
          <a:p>
            <a:r>
              <a:rPr lang="en-US" sz="2400" dirty="0" smtClean="0"/>
              <a:t>UHF channel simulator tests</a:t>
            </a:r>
          </a:p>
          <a:p>
            <a:r>
              <a:rPr lang="en-US" sz="2400" dirty="0" err="1"/>
              <a:t>InSight-MarCO</a:t>
            </a:r>
            <a:r>
              <a:rPr lang="en-US" sz="2400" dirty="0"/>
              <a:t> compatibility tests at Lockheed </a:t>
            </a:r>
            <a:r>
              <a:rPr lang="en-US" sz="2400" dirty="0" smtClean="0"/>
              <a:t>Martin</a:t>
            </a:r>
          </a:p>
          <a:p>
            <a:r>
              <a:rPr lang="en-US" sz="2400" dirty="0" smtClean="0"/>
              <a:t>DTF-21 DSN compatibility test</a:t>
            </a:r>
          </a:p>
          <a:p>
            <a:r>
              <a:rPr lang="en-US" sz="2400" dirty="0" smtClean="0"/>
              <a:t>EMI/EMC “plugs-out” self-compatibility test</a:t>
            </a:r>
          </a:p>
          <a:p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65760" y="4282762"/>
            <a:ext cx="108813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Iris Ambient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00784" y="4282760"/>
            <a:ext cx="108813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Block-V Receiver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35808" y="4282760"/>
            <a:ext cx="108813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Channel Simulator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70832" y="4282760"/>
            <a:ext cx="1088136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InSight</a:t>
            </a:r>
            <a:r>
              <a:rPr lang="en-US" dirty="0" smtClean="0"/>
              <a:t> </a:t>
            </a:r>
            <a:r>
              <a:rPr lang="en-US" dirty="0" err="1" smtClean="0"/>
              <a:t>Compat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050923" y="4282759"/>
            <a:ext cx="108813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DSN </a:t>
            </a:r>
            <a:r>
              <a:rPr lang="en-US" dirty="0" err="1" smtClean="0"/>
              <a:t>Compat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455248" y="4282759"/>
            <a:ext cx="1261872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EMI/EMC “plugs-out”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4" idx="3"/>
            <a:endCxn id="6" idx="1"/>
          </p:cNvCxnSpPr>
          <p:nvPr/>
        </p:nvCxnSpPr>
        <p:spPr>
          <a:xfrm flipV="1">
            <a:off x="1453896" y="4605926"/>
            <a:ext cx="246888" cy="2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3"/>
            <a:endCxn id="7" idx="1"/>
          </p:cNvCxnSpPr>
          <p:nvPr/>
        </p:nvCxnSpPr>
        <p:spPr>
          <a:xfrm>
            <a:off x="2788920" y="4605926"/>
            <a:ext cx="246888" cy="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3"/>
            <a:endCxn id="8" idx="1"/>
          </p:cNvCxnSpPr>
          <p:nvPr/>
        </p:nvCxnSpPr>
        <p:spPr>
          <a:xfrm>
            <a:off x="4123944" y="4605926"/>
            <a:ext cx="246888" cy="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3"/>
            <a:endCxn id="9" idx="1"/>
          </p:cNvCxnSpPr>
          <p:nvPr/>
        </p:nvCxnSpPr>
        <p:spPr>
          <a:xfrm flipV="1">
            <a:off x="5458968" y="4605925"/>
            <a:ext cx="591955" cy="1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9" idx="3"/>
            <a:endCxn id="10" idx="1"/>
          </p:cNvCxnSpPr>
          <p:nvPr/>
        </p:nvCxnSpPr>
        <p:spPr>
          <a:xfrm>
            <a:off x="7139059" y="4605925"/>
            <a:ext cx="316189" cy="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430018" y="5595346"/>
            <a:ext cx="1211579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JPL XPDR </a:t>
            </a:r>
          </a:p>
          <a:p>
            <a:pPr algn="ctr"/>
            <a:r>
              <a:rPr lang="en-US" sz="1400" dirty="0" smtClean="0"/>
              <a:t>Dev Lab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988953" y="5595346"/>
            <a:ext cx="120652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Lockheed Martin</a:t>
            </a:r>
            <a:endParaRPr lang="en-US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3709485" y="5595582"/>
            <a:ext cx="121158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JPL Anechoic Chamber</a:t>
            </a:r>
            <a:endParaRPr lang="en-US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6263369" y="5595346"/>
            <a:ext cx="120652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JPL/DSN</a:t>
            </a:r>
          </a:p>
          <a:p>
            <a:pPr algn="ctr"/>
            <a:r>
              <a:rPr lang="en-US" sz="1400" dirty="0" smtClean="0"/>
              <a:t>DTF-21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932417" y="5747851"/>
            <a:ext cx="1424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mtClean="0"/>
              <a:t>Test Area: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Iris Ambient Tests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6781" y="778599"/>
            <a:ext cx="4533345" cy="3158134"/>
          </a:xfrm>
        </p:spPr>
        <p:txBody>
          <a:bodyPr/>
          <a:lstStyle/>
          <a:p>
            <a:r>
              <a:rPr lang="en-US" dirty="0" smtClean="0"/>
              <a:t>Power consumption and in-rush</a:t>
            </a:r>
          </a:p>
          <a:p>
            <a:r>
              <a:rPr lang="en-US" dirty="0" smtClean="0"/>
              <a:t>LNA noise figure</a:t>
            </a:r>
          </a:p>
          <a:p>
            <a:r>
              <a:rPr lang="en-US" dirty="0"/>
              <a:t>SSPA RF Output </a:t>
            </a:r>
            <a:r>
              <a:rPr lang="en-US" dirty="0" smtClean="0"/>
              <a:t>Power</a:t>
            </a:r>
          </a:p>
          <a:p>
            <a:r>
              <a:rPr lang="en-US" dirty="0" smtClean="0"/>
              <a:t>Downlink tests at 62.5, 1k, 8k bps</a:t>
            </a:r>
          </a:p>
          <a:p>
            <a:r>
              <a:rPr lang="en-US" dirty="0" smtClean="0"/>
              <a:t>Uplink tests at 62.5 and 1kbps</a:t>
            </a:r>
          </a:p>
          <a:p>
            <a:r>
              <a:rPr lang="en-US" dirty="0" smtClean="0"/>
              <a:t>Uplink threshold and bit-error rate</a:t>
            </a:r>
          </a:p>
          <a:p>
            <a:r>
              <a:rPr lang="en-US" dirty="0" smtClean="0"/>
              <a:t>UHF return link at 8kbps</a:t>
            </a:r>
          </a:p>
          <a:p>
            <a:r>
              <a:rPr lang="en-US" dirty="0" smtClean="0"/>
              <a:t>UHF return link threshold/BER</a:t>
            </a:r>
          </a:p>
          <a:p>
            <a:r>
              <a:rPr lang="en-US" dirty="0" smtClean="0"/>
              <a:t>Navigational test (Ranging, DDOR)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51133" y="778599"/>
            <a:ext cx="4052235" cy="29212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8" r="15383" b="17134"/>
          <a:stretch/>
        </p:blipFill>
        <p:spPr>
          <a:xfrm>
            <a:off x="415454" y="3777111"/>
            <a:ext cx="2961446" cy="261188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41640" y="5705612"/>
            <a:ext cx="290831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Downlink Spectrum</a:t>
            </a:r>
          </a:p>
          <a:p>
            <a:pPr algn="ctr"/>
            <a:r>
              <a:rPr lang="en-US" sz="1600" dirty="0" smtClean="0"/>
              <a:t>8kbps, Manchester, Turbo-1/6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205" y="3786071"/>
            <a:ext cx="5272163" cy="259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1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Block-V Receiver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81" y="778599"/>
            <a:ext cx="8983135" cy="2005305"/>
          </a:xfrm>
        </p:spPr>
        <p:txBody>
          <a:bodyPr/>
          <a:lstStyle/>
          <a:p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generation DSN receivers currently used at all DSN complexes</a:t>
            </a:r>
          </a:p>
          <a:p>
            <a:r>
              <a:rPr lang="en-US" dirty="0" smtClean="0"/>
              <a:t>Supports all telemetry reception and decoding described in DSN 810-206B</a:t>
            </a:r>
          </a:p>
          <a:p>
            <a:r>
              <a:rPr lang="en-US" dirty="0" smtClean="0"/>
              <a:t>Early compatibility tests before formal DSN compatibility tests</a:t>
            </a:r>
          </a:p>
          <a:p>
            <a:pPr lvl="1"/>
            <a:r>
              <a:rPr lang="en-US" dirty="0" smtClean="0"/>
              <a:t>Verifies carrier performance for acquisition and tracking</a:t>
            </a:r>
          </a:p>
          <a:p>
            <a:pPr lvl="1"/>
            <a:r>
              <a:rPr lang="en-US" dirty="0" smtClean="0"/>
              <a:t>Verifies telemetry encoding (Turbo-1/6) integrity</a:t>
            </a:r>
          </a:p>
          <a:p>
            <a:pPr lvl="1"/>
            <a:r>
              <a:rPr lang="en-US" dirty="0" smtClean="0"/>
              <a:t>Measure expected performance loss with FER curves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81" y="3085365"/>
            <a:ext cx="4516172" cy="3085536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866274" y="5723924"/>
            <a:ext cx="673768" cy="0"/>
          </a:xfrm>
          <a:prstGeom prst="straightConnector1">
            <a:avLst/>
          </a:prstGeom>
          <a:ln>
            <a:solidFill>
              <a:srgbClr val="FF33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65170" y="5175283"/>
            <a:ext cx="2367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3300"/>
                </a:solidFill>
              </a:rPr>
              <a:t>Radio Implementation Loss: 0.8 dB</a:t>
            </a:r>
            <a:endParaRPr lang="en-US" dirty="0">
              <a:solidFill>
                <a:srgbClr val="FF33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6709" y="2710904"/>
            <a:ext cx="4403208" cy="36645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81347" y="3021697"/>
            <a:ext cx="1021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EF6C"/>
                </a:solidFill>
              </a:rPr>
              <a:t>Telemetry Processor</a:t>
            </a:r>
            <a:endParaRPr lang="en-US" sz="1200" dirty="0">
              <a:solidFill>
                <a:srgbClr val="00EF6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6985" y="4277834"/>
            <a:ext cx="1021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mtClean="0">
                <a:solidFill>
                  <a:srgbClr val="00EF6C"/>
                </a:solidFill>
              </a:rPr>
              <a:t>Downlink Channel Computer</a:t>
            </a:r>
            <a:endParaRPr lang="en-US" sz="1200" dirty="0">
              <a:solidFill>
                <a:srgbClr val="00EF6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64255" y="5609726"/>
            <a:ext cx="1166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EF6C"/>
                </a:solidFill>
              </a:rPr>
              <a:t>IF/baseband</a:t>
            </a:r>
          </a:p>
          <a:p>
            <a:pPr algn="ctr"/>
            <a:r>
              <a:rPr lang="en-US" sz="1200" dirty="0" err="1" smtClean="0">
                <a:solidFill>
                  <a:srgbClr val="00EF6C"/>
                </a:solidFill>
              </a:rPr>
              <a:t>Downconv</a:t>
            </a:r>
            <a:r>
              <a:rPr lang="en-US" sz="1200" dirty="0" smtClean="0">
                <a:solidFill>
                  <a:srgbClr val="00EF6C"/>
                </a:solidFill>
              </a:rPr>
              <a:t>.</a:t>
            </a:r>
            <a:endParaRPr lang="en-US" sz="1200" dirty="0">
              <a:solidFill>
                <a:srgbClr val="00EF6C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6985" y="4937242"/>
            <a:ext cx="1021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mtClean="0">
                <a:solidFill>
                  <a:srgbClr val="00EF6C"/>
                </a:solidFill>
              </a:rPr>
              <a:t>Receiver &amp; Ranging Processor</a:t>
            </a:r>
            <a:endParaRPr lang="en-US" sz="1200" dirty="0">
              <a:solidFill>
                <a:srgbClr val="00EF6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04697" y="4027889"/>
            <a:ext cx="1021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mtClean="0">
                <a:solidFill>
                  <a:srgbClr val="00EF6C"/>
                </a:solidFill>
              </a:rPr>
              <a:t>Timing Synchronizer</a:t>
            </a:r>
            <a:endParaRPr lang="en-US" sz="1200" dirty="0">
              <a:solidFill>
                <a:srgbClr val="00EF6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1221" y="4716371"/>
            <a:ext cx="1021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EF6C"/>
                </a:solidFill>
              </a:rPr>
              <a:t>RF/IF </a:t>
            </a:r>
            <a:r>
              <a:rPr lang="en-US" sz="1200" dirty="0" err="1" smtClean="0">
                <a:solidFill>
                  <a:srgbClr val="00EF6C"/>
                </a:solidFill>
              </a:rPr>
              <a:t>Downconv</a:t>
            </a:r>
            <a:r>
              <a:rPr lang="en-US" sz="1200" dirty="0" smtClean="0">
                <a:solidFill>
                  <a:srgbClr val="00EF6C"/>
                </a:solidFill>
              </a:rPr>
              <a:t>.</a:t>
            </a:r>
            <a:endParaRPr lang="en-US" sz="1200" dirty="0">
              <a:solidFill>
                <a:srgbClr val="00EF6C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23660" y="3743035"/>
            <a:ext cx="1021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EF6C"/>
                </a:solidFill>
              </a:rPr>
              <a:t>Downlink Maintenance Terminal</a:t>
            </a:r>
            <a:endParaRPr lang="en-US" sz="1200" dirty="0">
              <a:solidFill>
                <a:srgbClr val="00EF6C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85405" y="3035019"/>
            <a:ext cx="1021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EF6C"/>
                </a:solidFill>
              </a:rPr>
              <a:t>RF </a:t>
            </a:r>
            <a:r>
              <a:rPr lang="en-US" sz="1200" smtClean="0">
                <a:solidFill>
                  <a:srgbClr val="00EF6C"/>
                </a:solidFill>
              </a:rPr>
              <a:t>Channel </a:t>
            </a:r>
            <a:r>
              <a:rPr lang="en-US" sz="1200" dirty="0" err="1" smtClean="0">
                <a:solidFill>
                  <a:srgbClr val="00EF6C"/>
                </a:solidFill>
              </a:rPr>
              <a:t>Atten</a:t>
            </a:r>
            <a:r>
              <a:rPr lang="en-US" sz="1200" dirty="0" smtClean="0">
                <a:solidFill>
                  <a:srgbClr val="00EF6C"/>
                </a:solidFill>
              </a:rPr>
              <a:t>.</a:t>
            </a:r>
            <a:endParaRPr lang="en-US" sz="1200" dirty="0">
              <a:solidFill>
                <a:srgbClr val="00EF6C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35182" y="6070834"/>
            <a:ext cx="2239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smtClean="0">
                <a:solidFill>
                  <a:srgbClr val="00EF6C"/>
                </a:solidFill>
              </a:rPr>
              <a:t>Block-V Receiver</a:t>
            </a:r>
            <a:endParaRPr lang="en-US" sz="1600" u="sng" dirty="0">
              <a:solidFill>
                <a:srgbClr val="00EF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78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UHF Channel Simulator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81" y="778599"/>
            <a:ext cx="8983135" cy="1059523"/>
          </a:xfrm>
        </p:spPr>
        <p:txBody>
          <a:bodyPr/>
          <a:lstStyle/>
          <a:p>
            <a:r>
              <a:rPr lang="en-US" dirty="0" smtClean="0"/>
              <a:t>Flight-like end-to-end bent-pipe configuration test with Channel Simulator</a:t>
            </a:r>
          </a:p>
          <a:p>
            <a:pPr lvl="1"/>
            <a:r>
              <a:rPr lang="en-US" dirty="0" smtClean="0"/>
              <a:t>Provides Doppler profiles (expected and worst-case predicts)</a:t>
            </a:r>
          </a:p>
          <a:p>
            <a:pPr lvl="1"/>
            <a:r>
              <a:rPr lang="en-US" dirty="0" smtClean="0"/>
              <a:t>Injects signal drop-outs to stress test Iris receiver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231051" y="5268457"/>
            <a:ext cx="746043" cy="3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6781" y="5724774"/>
            <a:ext cx="1426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InSight</a:t>
            </a:r>
            <a:r>
              <a:rPr lang="en-US" dirty="0" smtClean="0"/>
              <a:t> </a:t>
            </a:r>
            <a:r>
              <a:rPr lang="en-US" dirty="0" err="1" smtClean="0"/>
              <a:t>Tx</a:t>
            </a:r>
            <a:r>
              <a:rPr lang="en-US" dirty="0" smtClean="0"/>
              <a:t> equivalent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4350619" y="5268457"/>
            <a:ext cx="481274" cy="1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522420" y="5268458"/>
            <a:ext cx="395781" cy="4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976654"/>
              </p:ext>
            </p:extLst>
          </p:nvPr>
        </p:nvGraphicFramePr>
        <p:xfrm>
          <a:off x="322599" y="1778451"/>
          <a:ext cx="5837571" cy="27432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420602"/>
                <a:gridCol w="1414914"/>
                <a:gridCol w="1087655"/>
                <a:gridCol w="914400"/>
              </a:tblGrid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Test</a:t>
                      </a:r>
                      <a:r>
                        <a:rPr lang="en-US" sz="1400" baseline="0" dirty="0" smtClean="0"/>
                        <a:t> Case Description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Doppler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Dropouts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Duration</a:t>
                      </a:r>
                      <a:endParaRPr lang="en-US" sz="1400" dirty="0"/>
                    </a:p>
                  </a:txBody>
                  <a:tcPr/>
                </a:tc>
              </a:tr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Basic,</a:t>
                      </a:r>
                      <a:r>
                        <a:rPr lang="en-US" sz="1400" baseline="0" dirty="0" smtClean="0"/>
                        <a:t> short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None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None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 min</a:t>
                      </a:r>
                      <a:endParaRPr lang="en-US" sz="1400" dirty="0"/>
                    </a:p>
                  </a:txBody>
                  <a:tcPr/>
                </a:tc>
              </a:tr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Basic, full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None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None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24 min</a:t>
                      </a:r>
                      <a:endParaRPr lang="en-US" sz="1400" dirty="0"/>
                    </a:p>
                  </a:txBody>
                  <a:tcPr/>
                </a:tc>
              </a:tr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Expected Doppler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Flight Profile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None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24 min</a:t>
                      </a:r>
                      <a:endParaRPr lang="en-US" sz="1400" dirty="0"/>
                    </a:p>
                  </a:txBody>
                  <a:tcPr/>
                </a:tc>
              </a:tr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Worst-Case Doppler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±20kHz, 200Hz/s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None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24 min</a:t>
                      </a:r>
                      <a:endParaRPr lang="en-US" sz="1400" dirty="0"/>
                    </a:p>
                  </a:txBody>
                  <a:tcPr/>
                </a:tc>
              </a:tr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Expected Doppler + Dropout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Flight Profile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24 min</a:t>
                      </a:r>
                      <a:endParaRPr lang="en-US" sz="1400" dirty="0"/>
                    </a:p>
                  </a:txBody>
                  <a:tcPr/>
                </a:tc>
              </a:tr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Worst-case Doppler</a:t>
                      </a:r>
                      <a:r>
                        <a:rPr lang="en-US" sz="1400" baseline="0" dirty="0" smtClean="0"/>
                        <a:t> + Dropout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±20kHz, 200Hz/s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24 min</a:t>
                      </a:r>
                      <a:endParaRPr lang="en-US" sz="1400" dirty="0"/>
                    </a:p>
                  </a:txBody>
                  <a:tcPr/>
                </a:tc>
              </a:tr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Flight-like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Flight Profile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24 min</a:t>
                      </a:r>
                      <a:endParaRPr lang="en-US" sz="1400" dirty="0"/>
                    </a:p>
                  </a:txBody>
                  <a:tcPr/>
                </a:tc>
              </a:tr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Retransmit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None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None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N/A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761" y="4645369"/>
            <a:ext cx="2436858" cy="176707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300438" y="5838667"/>
            <a:ext cx="1665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mtClean="0"/>
              <a:t>Flight Profile</a:t>
            </a:r>
            <a:endParaRPr lang="en-US" sz="1600" dirty="0"/>
          </a:p>
        </p:txBody>
      </p:sp>
      <p:pic>
        <p:nvPicPr>
          <p:cNvPr id="28" name="Picture 27" descr="2015-10-01 18.57.3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1894" y="4629351"/>
            <a:ext cx="1880432" cy="17830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1" y="4734326"/>
            <a:ext cx="1532954" cy="10682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082177" y="1639426"/>
            <a:ext cx="3319686" cy="244476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639192" y="4111735"/>
            <a:ext cx="2239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 smtClean="0">
                <a:solidFill>
                  <a:srgbClr val="00EF6C"/>
                </a:solidFill>
              </a:rPr>
              <a:t>Channel Simulator</a:t>
            </a:r>
            <a:endParaRPr lang="en-US" sz="1600" u="sng" dirty="0">
              <a:solidFill>
                <a:srgbClr val="00EF6C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77094" y="4629351"/>
            <a:ext cx="2092822" cy="174175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977094" y="6030908"/>
            <a:ext cx="20928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smtClean="0">
                <a:solidFill>
                  <a:srgbClr val="00EF6C"/>
                </a:solidFill>
              </a:rPr>
              <a:t>Block-V Receiver</a:t>
            </a:r>
            <a:endParaRPr lang="en-US" sz="1600" u="sng" dirty="0">
              <a:solidFill>
                <a:srgbClr val="00EF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8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InSight-MarCO</a:t>
            </a:r>
            <a:r>
              <a:rPr lang="en-US" dirty="0" smtClean="0"/>
              <a:t> UHF Compatibility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81" y="778599"/>
            <a:ext cx="8983135" cy="747946"/>
          </a:xfrm>
        </p:spPr>
        <p:txBody>
          <a:bodyPr/>
          <a:lstStyle/>
          <a:p>
            <a:r>
              <a:rPr lang="en-US" dirty="0" smtClean="0"/>
              <a:t>Field test conducted at Lockheed Martin (Nov 11-12, 2015)</a:t>
            </a:r>
          </a:p>
        </p:txBody>
      </p:sp>
      <p:cxnSp>
        <p:nvCxnSpPr>
          <p:cNvPr id="5" name="Straight Arrow Connector 4"/>
          <p:cNvCxnSpPr>
            <a:stCxn id="9" idx="3"/>
            <a:endCxn id="6" idx="3"/>
          </p:cNvCxnSpPr>
          <p:nvPr/>
        </p:nvCxnSpPr>
        <p:spPr>
          <a:xfrm flipV="1">
            <a:off x="5971220" y="5467312"/>
            <a:ext cx="612377" cy="1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279618" y="3740623"/>
            <a:ext cx="1713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InSight</a:t>
            </a:r>
            <a:r>
              <a:rPr lang="en-US" dirty="0" smtClean="0"/>
              <a:t> STL </a:t>
            </a:r>
            <a:r>
              <a:rPr lang="en-US" dirty="0" err="1" smtClean="0"/>
              <a:t>Tx</a:t>
            </a:r>
            <a:endParaRPr lang="en-US" dirty="0"/>
          </a:p>
        </p:txBody>
      </p:sp>
      <p:cxnSp>
        <p:nvCxnSpPr>
          <p:cNvPr id="8" name="Straight Arrow Connector 7"/>
          <p:cNvCxnSpPr>
            <a:endCxn id="9" idx="1"/>
          </p:cNvCxnSpPr>
          <p:nvPr/>
        </p:nvCxnSpPr>
        <p:spPr>
          <a:xfrm>
            <a:off x="2721830" y="5467312"/>
            <a:ext cx="1368958" cy="1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2015-10-01 18.57.31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0788" y="4575765"/>
            <a:ext cx="1880432" cy="1783096"/>
          </a:xfrm>
          <a:prstGeom prst="rect">
            <a:avLst/>
          </a:prstGeom>
        </p:spPr>
      </p:pic>
      <p:cxnSp>
        <p:nvCxnSpPr>
          <p:cNvPr id="19" name="Elbow Connector 18"/>
          <p:cNvCxnSpPr>
            <a:stCxn id="7" idx="2"/>
            <a:endCxn id="9" idx="0"/>
          </p:cNvCxnSpPr>
          <p:nvPr/>
        </p:nvCxnSpPr>
        <p:spPr>
          <a:xfrm rot="5400000">
            <a:off x="6350692" y="2790267"/>
            <a:ext cx="465810" cy="3105186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813389"/>
              </p:ext>
            </p:extLst>
          </p:nvPr>
        </p:nvGraphicFramePr>
        <p:xfrm>
          <a:off x="199345" y="1271379"/>
          <a:ext cx="6957568" cy="27736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793408"/>
                <a:gridCol w="1758104"/>
                <a:gridCol w="1015328"/>
                <a:gridCol w="2390728"/>
              </a:tblGrid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Test Relay Partner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Description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BER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Notes</a:t>
                      </a:r>
                      <a:endParaRPr lang="en-US" sz="1400" dirty="0"/>
                    </a:p>
                  </a:txBody>
                  <a:tcPr anchor="ctr"/>
                </a:tc>
              </a:tr>
              <a:tr h="192592">
                <a:tc rowSpan="3">
                  <a:txBody>
                    <a:bodyPr/>
                    <a:lstStyle/>
                    <a:p>
                      <a:r>
                        <a:rPr lang="en-US" sz="1400" dirty="0" err="1" smtClean="0"/>
                        <a:t>InSight</a:t>
                      </a:r>
                      <a:r>
                        <a:rPr lang="en-US" sz="1400" dirty="0" smtClean="0"/>
                        <a:t> Flight System</a:t>
                      </a:r>
                    </a:p>
                    <a:p>
                      <a:r>
                        <a:rPr lang="en-US" sz="1400" dirty="0" smtClean="0"/>
                        <a:t>UHF Transmitter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 min</a:t>
                      </a:r>
                      <a:r>
                        <a:rPr lang="en-US" sz="1400" baseline="0" dirty="0" smtClean="0"/>
                        <a:t> transmission</a:t>
                      </a:r>
                    </a:p>
                    <a:p>
                      <a:pPr algn="ctr"/>
                      <a:r>
                        <a:rPr lang="en-US" sz="1400" baseline="0" dirty="0" smtClean="0"/>
                        <a:t>2 signal dropouts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6.26e-5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Symbol sync errors during dropout transitions</a:t>
                      </a:r>
                      <a:r>
                        <a:rPr lang="en-US" sz="1400" baseline="0" dirty="0" smtClean="0"/>
                        <a:t> appear as bit errors in final transmission.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92592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4.50e-1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</a:tr>
              <a:tr h="192592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8.47e-6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</a:tr>
              <a:tr h="192592">
                <a:tc rowSpan="3">
                  <a:txBody>
                    <a:bodyPr/>
                    <a:lstStyle/>
                    <a:p>
                      <a:r>
                        <a:rPr lang="en-US" sz="1400" dirty="0" err="1" smtClean="0"/>
                        <a:t>InSight</a:t>
                      </a:r>
                      <a:r>
                        <a:rPr lang="en-US" sz="1400" dirty="0" smtClean="0"/>
                        <a:t> STL</a:t>
                      </a:r>
                    </a:p>
                    <a:p>
                      <a:r>
                        <a:rPr lang="en-US" sz="1400" dirty="0" smtClean="0"/>
                        <a:t>(mostly</a:t>
                      </a:r>
                      <a:r>
                        <a:rPr lang="en-US" sz="1400" baseline="0" dirty="0" smtClean="0"/>
                        <a:t> EM HW)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 min transmission</a:t>
                      </a:r>
                    </a:p>
                    <a:p>
                      <a:pPr algn="ctr"/>
                      <a:r>
                        <a:rPr lang="en-US" sz="1400" dirty="0" smtClean="0"/>
                        <a:t>No signal dropouts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 bit errors.</a:t>
                      </a:r>
                      <a:endParaRPr lang="en-US" sz="1400" dirty="0"/>
                    </a:p>
                  </a:txBody>
                  <a:tcPr anchor="ctr"/>
                </a:tc>
              </a:tr>
              <a:tr h="192592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 min transmission</a:t>
                      </a:r>
                    </a:p>
                    <a:p>
                      <a:pPr algn="ctr"/>
                      <a:r>
                        <a:rPr lang="en-US" sz="1400" dirty="0" smtClean="0"/>
                        <a:t>1 signal dropout</a:t>
                      </a:r>
                    </a:p>
                    <a:p>
                      <a:pPr algn="ctr"/>
                      <a:r>
                        <a:rPr lang="en-US" sz="1400" dirty="0" smtClean="0"/>
                        <a:t>10 min transmission</a:t>
                      </a:r>
                      <a:endParaRPr lang="en-US" sz="14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 bit errors.</a:t>
                      </a:r>
                      <a:endParaRPr lang="en-US" sz="1400" dirty="0"/>
                    </a:p>
                  </a:txBody>
                  <a:tcPr anchor="ctr">
                    <a:noFill/>
                  </a:tcPr>
                </a:tc>
              </a:tr>
              <a:tr h="192592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1.66e-6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Errors </a:t>
                      </a:r>
                      <a:r>
                        <a:rPr lang="en-US" sz="1400" baseline="0" dirty="0" smtClean="0"/>
                        <a:t>in first/last frames. Symbol sync errors during dropout transitions.</a:t>
                      </a:r>
                      <a:endParaRPr lang="en-US" sz="14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45" y="4209408"/>
            <a:ext cx="3231426" cy="215428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6915" y="2715121"/>
            <a:ext cx="1532954" cy="10682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583597" y="4575764"/>
            <a:ext cx="2377462" cy="17830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994186" y="6082184"/>
            <a:ext cx="20928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smtClean="0">
                <a:solidFill>
                  <a:srgbClr val="00EF6C"/>
                </a:solidFill>
              </a:rPr>
              <a:t>GSE Receiver</a:t>
            </a:r>
            <a:endParaRPr lang="en-US" sz="1600" u="sng" dirty="0">
              <a:solidFill>
                <a:srgbClr val="00EF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13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DSN DTF-21 Compatibility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81" y="778599"/>
            <a:ext cx="8983135" cy="1069452"/>
          </a:xfrm>
        </p:spPr>
        <p:txBody>
          <a:bodyPr/>
          <a:lstStyle/>
          <a:p>
            <a:r>
              <a:rPr lang="en-US" dirty="0" smtClean="0"/>
              <a:t>Compatibility tests required by the DSN to demonstrate RF interoperability</a:t>
            </a:r>
          </a:p>
          <a:p>
            <a:r>
              <a:rPr lang="en-US" dirty="0"/>
              <a:t>DTF-21 provides an environment that represents an actual DSN Signal Processing Center for testing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893294"/>
              </p:ext>
            </p:extLst>
          </p:nvPr>
        </p:nvGraphicFramePr>
        <p:xfrm>
          <a:off x="213291" y="2068653"/>
          <a:ext cx="8768616" cy="39014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869356"/>
                <a:gridCol w="2449630"/>
                <a:gridCol w="2449630"/>
              </a:tblGrid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Compatibility Test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MarCO</a:t>
                      </a:r>
                      <a:r>
                        <a:rPr lang="en-US" sz="1400" dirty="0" smtClean="0"/>
                        <a:t>-A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MarCO</a:t>
                      </a:r>
                      <a:r>
                        <a:rPr lang="en-US" sz="1400" dirty="0" smtClean="0"/>
                        <a:t>-B</a:t>
                      </a:r>
                      <a:endParaRPr lang="en-US" sz="1400" dirty="0"/>
                    </a:p>
                  </a:txBody>
                  <a:tcPr anchor="ctr"/>
                </a:tc>
              </a:tr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Uplink Receiver</a:t>
                      </a:r>
                      <a:r>
                        <a:rPr lang="en-US" sz="1400" baseline="0" dirty="0" smtClean="0"/>
                        <a:t> Threshold and AGC Calibration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Carrier Only: -140 </a:t>
                      </a:r>
                      <a:r>
                        <a:rPr lang="en-US" sz="1400" dirty="0" err="1" smtClean="0"/>
                        <a:t>dBm</a:t>
                      </a:r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Carrier/CMD/RNG: -132 </a:t>
                      </a:r>
                      <a:r>
                        <a:rPr lang="en-US" sz="1400" dirty="0" err="1" smtClean="0"/>
                        <a:t>dBm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Carrier Only: -140 </a:t>
                      </a:r>
                      <a:r>
                        <a:rPr lang="en-US" sz="1400" dirty="0" err="1" smtClean="0"/>
                        <a:t>dBm</a:t>
                      </a:r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Carrier/CMD/RNG: -132 </a:t>
                      </a:r>
                      <a:r>
                        <a:rPr lang="en-US" sz="1400" dirty="0" err="1" smtClean="0"/>
                        <a:t>dBm</a:t>
                      </a:r>
                      <a:endParaRPr lang="en-US" sz="1400" dirty="0"/>
                    </a:p>
                  </a:txBody>
                  <a:tcPr anchor="ctr"/>
                </a:tc>
              </a:tr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Uplink Receiver Acquisition and Tracking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100 Hz/s threshold: -134 </a:t>
                      </a:r>
                      <a:r>
                        <a:rPr lang="en-US" sz="1400" dirty="0" err="1" smtClean="0"/>
                        <a:t>dBm</a:t>
                      </a:r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200 Hz/s threshold: -131 </a:t>
                      </a:r>
                      <a:r>
                        <a:rPr lang="en-US" sz="1400" dirty="0" err="1" smtClean="0"/>
                        <a:t>dBm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100 Hz/s threshold: -134 </a:t>
                      </a:r>
                      <a:r>
                        <a:rPr lang="en-US" sz="1400" dirty="0" err="1" smtClean="0"/>
                        <a:t>dBm</a:t>
                      </a:r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200 Hz/s threshold: -132 </a:t>
                      </a:r>
                      <a:r>
                        <a:rPr lang="en-US" sz="1400" dirty="0" err="1" smtClean="0"/>
                        <a:t>dBm</a:t>
                      </a:r>
                      <a:endParaRPr lang="en-US" sz="1400" dirty="0" smtClean="0"/>
                    </a:p>
                  </a:txBody>
                  <a:tcPr anchor="ctr"/>
                </a:tc>
              </a:tr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Uplink Receiver Tracking Range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Pass: ±20 kHz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Pass: ±20 kHz</a:t>
                      </a:r>
                    </a:p>
                  </a:txBody>
                  <a:tcPr anchor="ctr"/>
                </a:tc>
              </a:tr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Downlink Transmitter RF Output Power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+36.0 </a:t>
                      </a:r>
                      <a:r>
                        <a:rPr lang="en-US" sz="1400" dirty="0" err="1" smtClean="0"/>
                        <a:t>dBm</a:t>
                      </a:r>
                      <a:r>
                        <a:rPr lang="en-US" sz="1400" dirty="0" smtClean="0"/>
                        <a:t> (3.98 W)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+34.0 </a:t>
                      </a:r>
                      <a:r>
                        <a:rPr lang="en-US" sz="1400" dirty="0" err="1" smtClean="0"/>
                        <a:t>dBm</a:t>
                      </a:r>
                      <a:r>
                        <a:rPr lang="en-US" sz="1400" dirty="0" smtClean="0"/>
                        <a:t> (2.51 W)</a:t>
                      </a:r>
                      <a:endParaRPr lang="en-US" sz="1400" dirty="0"/>
                    </a:p>
                  </a:txBody>
                  <a:tcPr anchor="ctr"/>
                </a:tc>
              </a:tr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Downlink RF Spectrum Analysis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Captured 62.5,</a:t>
                      </a:r>
                      <a:r>
                        <a:rPr lang="en-US" sz="1400" baseline="0" dirty="0" smtClean="0"/>
                        <a:t> 1k, 8k bps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Captured 62.5,</a:t>
                      </a:r>
                      <a:r>
                        <a:rPr lang="en-US" sz="1400" baseline="0" dirty="0" smtClean="0"/>
                        <a:t> 1k, 8k bps</a:t>
                      </a:r>
                      <a:endParaRPr lang="en-US" sz="1400" dirty="0" smtClean="0"/>
                    </a:p>
                  </a:txBody>
                  <a:tcPr anchor="ctr"/>
                </a:tc>
              </a:tr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Downlink Receiver Threshold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 Hz LBW: -159 </a:t>
                      </a:r>
                      <a:r>
                        <a:rPr lang="en-US" sz="1400" dirty="0" err="1" smtClean="0"/>
                        <a:t>dBm</a:t>
                      </a:r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20 Hz LBW: -152 </a:t>
                      </a:r>
                      <a:r>
                        <a:rPr lang="en-US" sz="1400" dirty="0" err="1" smtClean="0"/>
                        <a:t>dBm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 Hz LBW: -155 </a:t>
                      </a:r>
                      <a:r>
                        <a:rPr lang="en-US" sz="1400" dirty="0" err="1" smtClean="0"/>
                        <a:t>dBm</a:t>
                      </a:r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20 Hz LBW: -150 </a:t>
                      </a:r>
                      <a:r>
                        <a:rPr lang="en-US" sz="1400" dirty="0" err="1" smtClean="0"/>
                        <a:t>dBm</a:t>
                      </a:r>
                      <a:endParaRPr lang="en-US" sz="1400" dirty="0" smtClean="0"/>
                    </a:p>
                  </a:txBody>
                  <a:tcPr anchor="ctr"/>
                </a:tc>
              </a:tr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Command Performance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1kbps threshold:</a:t>
                      </a:r>
                      <a:r>
                        <a:rPr lang="en-US" sz="1400" baseline="0" dirty="0" smtClean="0"/>
                        <a:t> -132 </a:t>
                      </a:r>
                      <a:r>
                        <a:rPr lang="en-US" sz="1400" baseline="0" dirty="0" err="1" smtClean="0"/>
                        <a:t>dBm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1kbps threshold:</a:t>
                      </a:r>
                      <a:r>
                        <a:rPr lang="en-US" sz="1400" baseline="0" dirty="0" smtClean="0"/>
                        <a:t> -132 </a:t>
                      </a:r>
                      <a:r>
                        <a:rPr lang="en-US" sz="1400" baseline="0" dirty="0" err="1" smtClean="0"/>
                        <a:t>dBm</a:t>
                      </a:r>
                      <a:endParaRPr lang="en-US" sz="1400" dirty="0" smtClean="0"/>
                    </a:p>
                  </a:txBody>
                  <a:tcPr anchor="ctr"/>
                </a:tc>
              </a:tr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Telemetry Performance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Symbol Rate: 48,076.9 </a:t>
                      </a:r>
                      <a:r>
                        <a:rPr lang="en-US" sz="1400" dirty="0" err="1" smtClean="0"/>
                        <a:t>sps</a:t>
                      </a:r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8kbps Pt/No: 42.7 dB-Hz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Symbol Rate: 48,076.9 </a:t>
                      </a:r>
                      <a:r>
                        <a:rPr lang="en-US" sz="1400" dirty="0" err="1" smtClean="0"/>
                        <a:t>sps</a:t>
                      </a:r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8kbps Pt/No: 42.8 dB-Hz</a:t>
                      </a:r>
                    </a:p>
                  </a:txBody>
                  <a:tcPr anchor="ctr"/>
                </a:tc>
              </a:tr>
              <a:tr h="1925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Range Delay and Polarity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Range Delay: 10314 ns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Range Delay: 10797 ns</a:t>
                      </a:r>
                      <a:endParaRPr lang="en-US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50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EMI/EMC Self-Compatibility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81" y="778599"/>
            <a:ext cx="8983135" cy="1809154"/>
          </a:xfrm>
        </p:spPr>
        <p:txBody>
          <a:bodyPr/>
          <a:lstStyle/>
          <a:p>
            <a:r>
              <a:rPr lang="en-US" sz="2000" dirty="0" smtClean="0"/>
              <a:t>Instead of traditional subsystem EMI/EMC tests, </a:t>
            </a:r>
            <a:r>
              <a:rPr lang="en-US" sz="2000" dirty="0" err="1" smtClean="0"/>
              <a:t>MarCO</a:t>
            </a:r>
            <a:r>
              <a:rPr lang="en-US" sz="2000" dirty="0" smtClean="0"/>
              <a:t> elicited a flight-system level self-compatibility test to reduce schedule.</a:t>
            </a:r>
          </a:p>
          <a:p>
            <a:r>
              <a:rPr lang="en-US" sz="2000" dirty="0" smtClean="0"/>
              <a:t>Various configurations were tested to observe the effect on the UHF receive threshold as subsystems were turned on/off.</a:t>
            </a:r>
          </a:p>
          <a:p>
            <a:r>
              <a:rPr lang="en-US" sz="2000" dirty="0" smtClean="0"/>
              <a:t>Results were used to update </a:t>
            </a:r>
            <a:r>
              <a:rPr lang="en-US" sz="2000" dirty="0" err="1" smtClean="0"/>
              <a:t>InSight-MarCO</a:t>
            </a:r>
            <a:r>
              <a:rPr lang="en-US" sz="2000" dirty="0" smtClean="0"/>
              <a:t> UHF link budget.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50233" y="2991250"/>
            <a:ext cx="4219683" cy="30986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76214" y="3065057"/>
            <a:ext cx="8797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UHF </a:t>
            </a:r>
            <a:r>
              <a:rPr lang="en-US" sz="1350" dirty="0" smtClean="0"/>
              <a:t>Test Antenna</a:t>
            </a:r>
            <a:endParaRPr lang="en-US" sz="1350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940107" y="3318973"/>
            <a:ext cx="836107" cy="34070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798576"/>
              </p:ext>
            </p:extLst>
          </p:nvPr>
        </p:nvGraphicFramePr>
        <p:xfrm>
          <a:off x="140806" y="3559924"/>
          <a:ext cx="4641351" cy="20421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682154"/>
                <a:gridCol w="530352"/>
                <a:gridCol w="1188720"/>
                <a:gridCol w="530352"/>
                <a:gridCol w="768096"/>
                <a:gridCol w="941677"/>
              </a:tblGrid>
              <a:tr h="1925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Plugs </a:t>
                      </a:r>
                      <a:r>
                        <a:rPr lang="en-US" sz="1400" dirty="0" err="1" smtClean="0"/>
                        <a:t>Config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CDH/EPS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XACT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Cam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UHF Rx</a:t>
                      </a:r>
                    </a:p>
                    <a:p>
                      <a:pPr algn="ctr"/>
                      <a:r>
                        <a:rPr lang="en-US" sz="1400" dirty="0" smtClean="0"/>
                        <a:t>Thresh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Viterbi Thresh</a:t>
                      </a:r>
                      <a:endParaRPr lang="en-US" sz="1400" dirty="0"/>
                    </a:p>
                  </a:txBody>
                  <a:tcPr anchor="ctr"/>
                </a:tc>
              </a:tr>
              <a:tr h="1925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In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ON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OFF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OFF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-128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-118</a:t>
                      </a:r>
                      <a:endParaRPr lang="en-US" sz="1400" dirty="0"/>
                    </a:p>
                  </a:txBody>
                  <a:tcPr anchor="ctr"/>
                </a:tc>
              </a:tr>
              <a:tr h="1925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In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ON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ON; 3500rpm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OFF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-127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-118</a:t>
                      </a:r>
                      <a:endParaRPr lang="en-US" sz="1400" dirty="0"/>
                    </a:p>
                  </a:txBody>
                  <a:tcPr anchor="ctr"/>
                </a:tc>
              </a:tr>
              <a:tr h="1925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In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ON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ON; 3500rpm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ON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-124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-117</a:t>
                      </a:r>
                      <a:endParaRPr lang="en-US" sz="1400" dirty="0"/>
                    </a:p>
                  </a:txBody>
                  <a:tcPr anchor="ctr"/>
                </a:tc>
              </a:tr>
              <a:tr h="1925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Out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ON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ON; 3500rpm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OFF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-122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-117</a:t>
                      </a:r>
                      <a:endParaRPr lang="en-US" sz="1400" dirty="0"/>
                    </a:p>
                  </a:txBody>
                  <a:tcPr anchor="ctr"/>
                </a:tc>
              </a:tr>
              <a:tr h="1925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Out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ON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ON; 3500rpm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ON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-121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-116</a:t>
                      </a:r>
                      <a:endParaRPr lang="en-US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17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</a:t>
            </a:r>
            <a:r>
              <a:rPr lang="en-US" dirty="0" err="1" smtClean="0"/>
              <a:t>MarCO</a:t>
            </a:r>
            <a:r>
              <a:rPr lang="en-US" dirty="0" smtClean="0"/>
              <a:t> Status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7" b="84191" l="7261" r="89982">
                        <a14:foregroundMark x1="59252" y1="59641" x2="59252" y2="59641"/>
                        <a14:foregroundMark x1="66820" y1="57843" x2="66820" y2="57843"/>
                        <a14:foregroundMark x1="71752" y1="56250" x2="71752" y2="56250"/>
                        <a14:foregroundMark x1="79871" y1="53922" x2="79871" y2="53922"/>
                        <a14:foregroundMark x1="49449" y1="11438" x2="49449" y2="11438"/>
                        <a14:foregroundMark x1="59099" y1="40523" x2="59099" y2="40523"/>
                        <a14:foregroundMark x1="57261" y1="40972" x2="57261" y2="40972"/>
                        <a14:foregroundMark x1="58058" y1="40850" x2="58058" y2="40850"/>
                        <a14:foregroundMark x1="42923" y1="58783" x2="42923" y2="58783"/>
                        <a14:foregroundMark x1="39185" y1="59028" x2="39185" y2="59028"/>
                        <a14:foregroundMark x1="36703" y1="51471" x2="36703" y2="51471"/>
                        <a14:foregroundMark x1="36949" y1="54779" x2="36949" y2="54779"/>
                        <a14:foregroundMark x1="59498" y1="53922" x2="59498" y2="53922"/>
                        <a14:foregroundMark x1="75490" y1="52124" x2="75490" y2="52124"/>
                        <a14:foregroundMark x1="80515" y1="54984" x2="80515" y2="54984"/>
                        <a14:foregroundMark x1="68719" y1="63889" x2="68719" y2="63889"/>
                        <a14:foregroundMark x1="86397" y1="59028" x2="86397" y2="59028"/>
                        <a14:foregroundMark x1="87286" y1="59028" x2="87286" y2="59028"/>
                        <a14:foregroundMark x1="86091" y1="57966" x2="86091" y2="57966"/>
                        <a14:foregroundMark x1="83211" y1="57639" x2="83211" y2="57639"/>
                        <a14:foregroundMark x1="73591" y1="62827" x2="73591" y2="62827"/>
                        <a14:foregroundMark x1="70956" y1="63807" x2="70956" y2="63807"/>
                        <a14:foregroundMark x1="78370" y1="52737" x2="78370" y2="52737"/>
                        <a14:foregroundMark x1="77237" y1="51471" x2="77237" y2="51471"/>
                        <a14:foregroundMark x1="76440" y1="51062" x2="76440" y2="51062"/>
                        <a14:foregroundMark x1="64675" y1="60907" x2="64675" y2="60907"/>
                        <a14:foregroundMark x1="66085" y1="62296" x2="66085" y2="62296"/>
                        <a14:foregroundMark x1="67065" y1="61356" x2="67065" y2="61356"/>
                        <a14:foregroundMark x1="59896" y1="61887" x2="59896" y2="61887"/>
                        <a14:foregroundMark x1="60938" y1="65155" x2="60938" y2="65155"/>
                        <a14:foregroundMark x1="61091" y1="62745" x2="61091" y2="62745"/>
                        <a14:foregroundMark x1="61642" y1="61438" x2="61642" y2="61438"/>
                        <a14:foregroundMark x1="61336" y1="64011" x2="61336" y2="64011"/>
                        <a14:foregroundMark x1="61734" y1="62418" x2="61734" y2="62418"/>
                        <a14:foregroundMark x1="58058" y1="66340" x2="58058" y2="66340"/>
                        <a14:foregroundMark x1="59896" y1="65931" x2="59896" y2="65931"/>
                        <a14:foregroundMark x1="54963" y1="67525" x2="54963" y2="67525"/>
                        <a14:foregroundMark x1="59161" y1="66136" x2="59161" y2="66136"/>
                        <a14:foregroundMark x1="61397" y1="66013" x2="61397" y2="66013"/>
                        <a14:foregroundMark x1="54167" y1="67198" x2="54167" y2="67198"/>
                        <a14:foregroundMark x1="53585" y1="67810" x2="53585" y2="67810"/>
                        <a14:foregroundMark x1="46998" y1="69526" x2="46998" y2="69526"/>
                        <a14:foregroundMark x1="40625" y1="60090" x2="40625" y2="60090"/>
                        <a14:foregroundMark x1="39491" y1="55923" x2="39491" y2="55923"/>
                        <a14:foregroundMark x1="34406" y1="54330" x2="34406" y2="54330"/>
                        <a14:foregroundMark x1="33456" y1="52002" x2="33456" y2="52002"/>
                        <a14:foregroundMark x1="33303" y1="50286" x2="33303" y2="50286"/>
                        <a14:foregroundMark x1="66422" y1="54779" x2="66422" y2="54779"/>
                        <a14:foregroundMark x1="35294" y1="69853" x2="35294" y2="69853"/>
                        <a14:foregroundMark x1="21415" y1="70180" x2="21415" y2="70180"/>
                        <a14:foregroundMark x1="10754" y1="66871" x2="10754" y2="66871"/>
                        <a14:foregroundMark x1="35355" y1="61969" x2="35355" y2="61969"/>
                        <a14:foregroundMark x1="13297" y1="78431" x2="13297" y2="78431"/>
                        <a14:foregroundMark x1="41330" y1="71773" x2="41330" y2="71773"/>
                        <a14:foregroundMark x1="22855" y1="78145" x2="22855" y2="78145"/>
                        <a14:foregroundMark x1="17984" y1="78758" x2="17984" y2="78758"/>
                        <a14:foregroundMark x1="9161" y1="72917" x2="9161" y2="72917"/>
                        <a14:foregroundMark x1="9161" y1="75163" x2="9161" y2="75163"/>
                        <a14:foregroundMark x1="9161" y1="77288" x2="9161" y2="77288"/>
                        <a14:foregroundMark x1="60600" y1="55719" x2="60600" y2="55719"/>
                        <a14:foregroundMark x1="8364" y1="70711" x2="8364" y2="70711"/>
                        <a14:foregroundMark x1="8854" y1="68791" x2="8854" y2="68791"/>
                        <a14:foregroundMark x1="8456" y1="71977" x2="8456" y2="71977"/>
                        <a14:foregroundMark x1="30821" y1="76103" x2="30821" y2="76103"/>
                        <a14:foregroundMark x1="21967" y1="79085" x2="21967" y2="79085"/>
                        <a14:foregroundMark x1="22549" y1="79208" x2="22549" y2="79208"/>
                        <a14:foregroundMark x1="23958" y1="78881" x2="23958" y2="78881"/>
                        <a14:foregroundMark x1="29136" y1="77083" x2="29136" y2="77083"/>
                        <a14:foregroundMark x1="33517" y1="75694" x2="33517" y2="75694"/>
                        <a14:foregroundMark x1="19271" y1="43301" x2="19271" y2="43301"/>
                        <a14:foregroundMark x1="18781" y1="40850" x2="18781" y2="40850"/>
                        <a14:foregroundMark x1="20067" y1="47222" x2="20067" y2="47222"/>
                        <a14:foregroundMark x1="19026" y1="42116" x2="19026" y2="42116"/>
                        <a14:foregroundMark x1="52390" y1="42565" x2="52390" y2="42565"/>
                        <a14:backgroundMark x1="53585" y1="44894" x2="53585" y2="44894"/>
                        <a14:backgroundMark x1="80913" y1="51593" x2="80913" y2="51593"/>
                        <a14:backgroundMark x1="75337" y1="66462" x2="75337" y2="66462"/>
                        <a14:backgroundMark x1="88235" y1="59967" x2="88235" y2="59967"/>
                        <a14:backgroundMark x1="78033" y1="62623" x2="78033" y2="62623"/>
                        <a14:backgroundMark x1="35999" y1="58578" x2="35999" y2="58578"/>
                        <a14:backgroundMark x1="85539" y1="56454" x2="85539" y2="564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010" t="8343" r="11546" b="15376"/>
          <a:stretch/>
        </p:blipFill>
        <p:spPr>
          <a:xfrm>
            <a:off x="340593" y="1247228"/>
            <a:ext cx="2480417" cy="17423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9219" y="677501"/>
            <a:ext cx="573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Mar’18: Deliver FM1 &amp; FM2 to Launch Vehicle</a:t>
            </a:r>
            <a:endParaRPr lang="en-US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6349084" y="5772757"/>
            <a:ext cx="2461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InSight</a:t>
            </a:r>
            <a:r>
              <a:rPr lang="en-US" dirty="0" smtClean="0"/>
              <a:t> Launch Window: May 2018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699" r="3414"/>
          <a:stretch/>
        </p:blipFill>
        <p:spPr>
          <a:xfrm>
            <a:off x="6349084" y="862167"/>
            <a:ext cx="2461957" cy="48789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2765" y="3606485"/>
            <a:ext cx="1579661" cy="273534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047" y="3806880"/>
            <a:ext cx="3904248" cy="241181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2384" y="1258124"/>
            <a:ext cx="2755492" cy="17365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72384" y="946561"/>
            <a:ext cx="2755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Stowed Configuration</a:t>
            </a:r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89219" y="677501"/>
            <a:ext cx="5854381" cy="2422315"/>
          </a:xfrm>
          <a:prstGeom prst="roundRect">
            <a:avLst>
              <a:gd name="adj" fmla="val 8828"/>
            </a:avLst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89219" y="3205931"/>
            <a:ext cx="5854381" cy="3213157"/>
          </a:xfrm>
          <a:prstGeom prst="roundRect">
            <a:avLst>
              <a:gd name="adj" fmla="val 8828"/>
            </a:avLst>
          </a:prstGeom>
          <a:noFill/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89219" y="3237153"/>
            <a:ext cx="573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Apr’18: Integrate to </a:t>
            </a:r>
            <a:r>
              <a:rPr lang="en-US" u="sng" dirty="0" err="1" smtClean="0"/>
              <a:t>InSight</a:t>
            </a:r>
            <a:r>
              <a:rPr lang="en-US" u="sng" dirty="0" smtClean="0"/>
              <a:t> Launch Vehicle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74055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600"/>
          <a:stretch/>
        </p:blipFill>
        <p:spPr>
          <a:xfrm>
            <a:off x="0" y="0"/>
            <a:ext cx="9144000" cy="64739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536315" y="1117515"/>
            <a:ext cx="8254809" cy="473464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i="1" dirty="0" err="1" smtClean="0">
                <a:solidFill>
                  <a:schemeClr val="bg1"/>
                </a:solidFill>
              </a:rPr>
              <a:t>MarCO</a:t>
            </a:r>
            <a:r>
              <a:rPr lang="en-US" sz="2400" b="1" i="1" dirty="0" smtClean="0">
                <a:solidFill>
                  <a:schemeClr val="bg1"/>
                </a:solidFill>
              </a:rPr>
              <a:t> mission will demonstrate </a:t>
            </a:r>
            <a:r>
              <a:rPr lang="en-US" sz="2400" b="1" i="1" dirty="0" smtClean="0">
                <a:solidFill>
                  <a:srgbClr val="FFFF00"/>
                </a:solidFill>
              </a:rPr>
              <a:t>small </a:t>
            </a:r>
            <a:r>
              <a:rPr lang="en-US" sz="2400" b="1" i="1" dirty="0">
                <a:solidFill>
                  <a:srgbClr val="FFFF00"/>
                </a:solidFill>
              </a:rPr>
              <a:t>spacecraft </a:t>
            </a:r>
            <a:r>
              <a:rPr lang="en-US" sz="2400" b="1" i="1" dirty="0" smtClean="0">
                <a:solidFill>
                  <a:srgbClr val="FFFF00"/>
                </a:solidFill>
              </a:rPr>
              <a:t>capabilities </a:t>
            </a:r>
            <a:r>
              <a:rPr lang="en-US" sz="2400" b="1" i="1" dirty="0" smtClean="0">
                <a:solidFill>
                  <a:schemeClr val="bg1"/>
                </a:solidFill>
              </a:rPr>
              <a:t>and </a:t>
            </a:r>
            <a:r>
              <a:rPr lang="en-US" sz="2400" b="1" i="1" dirty="0" smtClean="0">
                <a:solidFill>
                  <a:srgbClr val="FFFF00"/>
                </a:solidFill>
              </a:rPr>
              <a:t>new</a:t>
            </a:r>
            <a:r>
              <a:rPr lang="en-US" sz="2400" b="1" i="1" dirty="0" smtClean="0">
                <a:solidFill>
                  <a:schemeClr val="bg1"/>
                </a:solidFill>
              </a:rPr>
              <a:t> </a:t>
            </a:r>
            <a:r>
              <a:rPr lang="en-US" sz="2400" b="1" i="1" dirty="0">
                <a:solidFill>
                  <a:srgbClr val="FFFF00"/>
                </a:solidFill>
              </a:rPr>
              <a:t>instruments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smtClean="0">
                <a:solidFill>
                  <a:schemeClr val="bg1"/>
                </a:solidFill>
              </a:rPr>
              <a:t>for </a:t>
            </a:r>
            <a:r>
              <a:rPr lang="en-US" sz="2400" b="1" i="1" dirty="0">
                <a:solidFill>
                  <a:srgbClr val="FFFF00"/>
                </a:solidFill>
              </a:rPr>
              <a:t>future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smtClean="0">
                <a:solidFill>
                  <a:schemeClr val="bg1"/>
                </a:solidFill>
              </a:rPr>
              <a:t>(larger) planetary </a:t>
            </a:r>
            <a:r>
              <a:rPr lang="en-US" sz="2400" b="1" i="1" dirty="0">
                <a:solidFill>
                  <a:schemeClr val="bg1"/>
                </a:solidFill>
              </a:rPr>
              <a:t>missions</a:t>
            </a:r>
            <a:r>
              <a:rPr lang="en-US" sz="2400" b="1" i="1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endParaRPr lang="en-US" sz="2400" b="1" i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2400" b="1" i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2400" b="1" i="1" dirty="0">
                <a:solidFill>
                  <a:schemeClr val="accent2"/>
                </a:solidFill>
              </a:rPr>
              <a:t>	</a:t>
            </a:r>
            <a:r>
              <a:rPr lang="en-US" sz="2400" b="1" i="1" dirty="0">
                <a:solidFill>
                  <a:schemeClr val="bg1"/>
                </a:solidFill>
              </a:rPr>
              <a:t>Go new </a:t>
            </a:r>
            <a:r>
              <a:rPr lang="en-US" sz="2400" b="1" i="1" dirty="0" smtClean="0">
                <a:solidFill>
                  <a:schemeClr val="bg1"/>
                </a:solidFill>
              </a:rPr>
              <a:t>places</a:t>
            </a:r>
          </a:p>
          <a:p>
            <a:pPr marL="0" indent="0">
              <a:buNone/>
            </a:pPr>
            <a:endParaRPr lang="en-US" sz="2400" b="1" i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400" b="1" i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400" b="1" i="1" dirty="0">
                <a:solidFill>
                  <a:schemeClr val="bg1"/>
                </a:solidFill>
              </a:rPr>
              <a:t>		Increase the </a:t>
            </a:r>
            <a:r>
              <a:rPr lang="en-US" sz="2400" b="1" i="1" dirty="0" smtClean="0">
                <a:solidFill>
                  <a:schemeClr val="bg1"/>
                </a:solidFill>
              </a:rPr>
              <a:t>frequency</a:t>
            </a:r>
          </a:p>
          <a:p>
            <a:pPr marL="0" indent="0">
              <a:buNone/>
            </a:pPr>
            <a:endParaRPr lang="en-US" sz="2400" b="1" i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400" b="1" i="1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i="1" dirty="0">
                <a:solidFill>
                  <a:schemeClr val="bg1"/>
                </a:solidFill>
              </a:rPr>
              <a:t>			Validate instrument and S/C technologies </a:t>
            </a:r>
          </a:p>
        </p:txBody>
      </p:sp>
    </p:spTree>
    <p:extLst>
      <p:ext uri="{BB962C8B-B14F-4D97-AF65-F5344CB8AC3E}">
        <p14:creationId xmlns:p14="http://schemas.microsoft.com/office/powerpoint/2010/main" val="195570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starfield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774"/>
          <a:stretch/>
        </p:blipFill>
        <p:spPr bwMode="auto">
          <a:xfrm>
            <a:off x="0" y="0"/>
            <a:ext cx="9144000" cy="647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MarCO</a:t>
            </a:r>
            <a:r>
              <a:rPr lang="en-US" dirty="0" smtClean="0"/>
              <a:t> Telecom Team (and those who helped!)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625238"/>
            <a:ext cx="5674407" cy="3253356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Alex Hackett, Amy Smith, </a:t>
            </a:r>
            <a:r>
              <a:rPr lang="en-US" sz="1600" dirty="0" err="1" smtClean="0">
                <a:solidFill>
                  <a:schemeClr val="bg1"/>
                </a:solidFill>
              </a:rPr>
              <a:t>Anusha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Yarlagadda</a:t>
            </a:r>
            <a:r>
              <a:rPr lang="en-US" sz="1600" dirty="0" smtClean="0">
                <a:solidFill>
                  <a:schemeClr val="bg1"/>
                </a:solidFill>
              </a:rPr>
              <a:t>, Brian </a:t>
            </a:r>
            <a:r>
              <a:rPr lang="en-US" sz="1600" dirty="0" err="1" smtClean="0">
                <a:solidFill>
                  <a:schemeClr val="bg1"/>
                </a:solidFill>
              </a:rPr>
              <a:t>Custodero</a:t>
            </a:r>
            <a:r>
              <a:rPr lang="en-US" sz="1600" dirty="0" smtClean="0">
                <a:solidFill>
                  <a:schemeClr val="bg1"/>
                </a:solidFill>
              </a:rPr>
              <a:t>, Bob </a:t>
            </a:r>
            <a:r>
              <a:rPr lang="en-US" sz="1600" dirty="0" err="1" smtClean="0">
                <a:solidFill>
                  <a:schemeClr val="bg1"/>
                </a:solidFill>
              </a:rPr>
              <a:t>Dengler</a:t>
            </a:r>
            <a:r>
              <a:rPr lang="en-US" sz="1600" dirty="0" smtClean="0">
                <a:solidFill>
                  <a:schemeClr val="bg1"/>
                </a:solidFill>
              </a:rPr>
              <a:t>, Charley Dunn, </a:t>
            </a:r>
            <a:r>
              <a:rPr lang="en-US" sz="1600" dirty="0" err="1" smtClean="0">
                <a:solidFill>
                  <a:schemeClr val="bg1"/>
                </a:solidFill>
              </a:rPr>
              <a:t>Danh</a:t>
            </a:r>
            <a:r>
              <a:rPr lang="en-US" sz="1600" dirty="0" smtClean="0">
                <a:solidFill>
                  <a:schemeClr val="bg1"/>
                </a:solidFill>
              </a:rPr>
              <a:t> Nguyen, Daniel Hoppe, Dave Bell Deborah Drake, Don </a:t>
            </a:r>
            <a:r>
              <a:rPr lang="en-US" sz="1600" dirty="0" err="1" smtClean="0">
                <a:solidFill>
                  <a:schemeClr val="bg1"/>
                </a:solidFill>
              </a:rPr>
              <a:t>Heyer</a:t>
            </a:r>
            <a:r>
              <a:rPr lang="en-US" sz="1600" dirty="0" smtClean="0">
                <a:solidFill>
                  <a:schemeClr val="bg1"/>
                </a:solidFill>
              </a:rPr>
              <a:t>, Dorothy Lewis, Douglas Wang, Edgar </a:t>
            </a:r>
            <a:r>
              <a:rPr lang="en-US" sz="1600" dirty="0" err="1" smtClean="0">
                <a:solidFill>
                  <a:schemeClr val="bg1"/>
                </a:solidFill>
              </a:rPr>
              <a:t>Satorius</a:t>
            </a:r>
            <a:r>
              <a:rPr lang="en-US" sz="1600" dirty="0" smtClean="0">
                <a:solidFill>
                  <a:schemeClr val="bg1"/>
                </a:solidFill>
              </a:rPr>
              <a:t>, Emmanuel </a:t>
            </a:r>
            <a:r>
              <a:rPr lang="en-US" sz="1600" dirty="0" err="1" smtClean="0">
                <a:solidFill>
                  <a:schemeClr val="bg1"/>
                </a:solidFill>
              </a:rPr>
              <a:t>Decrossas</a:t>
            </a:r>
            <a:r>
              <a:rPr lang="en-US" sz="1600" dirty="0" smtClean="0">
                <a:solidFill>
                  <a:schemeClr val="bg1"/>
                </a:solidFill>
              </a:rPr>
              <a:t>, Eric Archer, Fernando Aguirre, Gerald Walsh, </a:t>
            </a:r>
            <a:r>
              <a:rPr lang="en-US" sz="1600" dirty="0" err="1" smtClean="0">
                <a:solidFill>
                  <a:schemeClr val="bg1"/>
                </a:solidFill>
              </a:rPr>
              <a:t>Hadi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Mojaradi</a:t>
            </a:r>
            <a:r>
              <a:rPr lang="en-US" sz="1600" dirty="0" smtClean="0">
                <a:solidFill>
                  <a:schemeClr val="bg1"/>
                </a:solidFill>
              </a:rPr>
              <a:t>, Heather Owen, Igor </a:t>
            </a:r>
            <a:r>
              <a:rPr lang="en-US" sz="1600" dirty="0" err="1" smtClean="0">
                <a:solidFill>
                  <a:schemeClr val="bg1"/>
                </a:solidFill>
              </a:rPr>
              <a:t>Kuperman</a:t>
            </a:r>
            <a:r>
              <a:rPr lang="en-US" sz="1600" dirty="0" smtClean="0">
                <a:solidFill>
                  <a:schemeClr val="bg1"/>
                </a:solidFill>
              </a:rPr>
              <a:t>, Jim Lux, Jimmy Chen, Joel Steinkraus, John Baker, John </a:t>
            </a:r>
            <a:r>
              <a:rPr lang="en-US" sz="1600" dirty="0" err="1" smtClean="0">
                <a:solidFill>
                  <a:schemeClr val="bg1"/>
                </a:solidFill>
              </a:rPr>
              <a:t>Leichty</a:t>
            </a:r>
            <a:r>
              <a:rPr lang="en-US" sz="1600" dirty="0" smtClean="0">
                <a:solidFill>
                  <a:schemeClr val="bg1"/>
                </a:solidFill>
              </a:rPr>
              <a:t>, Joseph </a:t>
            </a:r>
            <a:r>
              <a:rPr lang="en-US" sz="1600" dirty="0" err="1" smtClean="0">
                <a:solidFill>
                  <a:schemeClr val="bg1"/>
                </a:solidFill>
              </a:rPr>
              <a:t>Vacchione</a:t>
            </a:r>
            <a:r>
              <a:rPr lang="en-US" sz="1600" dirty="0" smtClean="0">
                <a:solidFill>
                  <a:schemeClr val="bg1"/>
                </a:solidFill>
              </a:rPr>
              <a:t>, Kameron Larsen, Kris </a:t>
            </a:r>
            <a:r>
              <a:rPr lang="en-US" sz="1600" dirty="0" err="1" smtClean="0">
                <a:solidFill>
                  <a:schemeClr val="bg1"/>
                </a:solidFill>
              </a:rPr>
              <a:t>Angkasa</a:t>
            </a:r>
            <a:r>
              <a:rPr lang="en-US" sz="1600" dirty="0" smtClean="0">
                <a:solidFill>
                  <a:schemeClr val="bg1"/>
                </a:solidFill>
              </a:rPr>
              <a:t>, Larry </a:t>
            </a:r>
            <a:r>
              <a:rPr lang="en-US" sz="1600" dirty="0" err="1" smtClean="0">
                <a:solidFill>
                  <a:schemeClr val="bg1"/>
                </a:solidFill>
              </a:rPr>
              <a:t>Epp</a:t>
            </a:r>
            <a:r>
              <a:rPr lang="en-US" sz="1600" dirty="0" smtClean="0">
                <a:solidFill>
                  <a:schemeClr val="bg1"/>
                </a:solidFill>
              </a:rPr>
              <a:t>, Mary Soria, Matthew Chase, Michael </a:t>
            </a:r>
            <a:r>
              <a:rPr lang="en-US" sz="1600" dirty="0" err="1" smtClean="0">
                <a:solidFill>
                  <a:schemeClr val="bg1"/>
                </a:solidFill>
              </a:rPr>
              <a:t>Ciminera</a:t>
            </a:r>
            <a:r>
              <a:rPr lang="en-US" sz="1600" dirty="0" smtClean="0">
                <a:solidFill>
                  <a:schemeClr val="bg1"/>
                </a:solidFill>
              </a:rPr>
              <a:t>, Michael </a:t>
            </a:r>
            <a:r>
              <a:rPr lang="en-US" sz="1600" dirty="0" err="1" smtClean="0">
                <a:solidFill>
                  <a:schemeClr val="bg1"/>
                </a:solidFill>
              </a:rPr>
              <a:t>Kilzer</a:t>
            </a:r>
            <a:r>
              <a:rPr lang="en-US" sz="1600" dirty="0" smtClean="0">
                <a:solidFill>
                  <a:schemeClr val="bg1"/>
                </a:solidFill>
              </a:rPr>
              <a:t>, </a:t>
            </a:r>
            <a:r>
              <a:rPr lang="en-US" sz="1600" dirty="0" err="1" smtClean="0">
                <a:solidFill>
                  <a:schemeClr val="bg1"/>
                </a:solidFill>
              </a:rPr>
              <a:t>Nacer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Chahat</a:t>
            </a:r>
            <a:r>
              <a:rPr lang="en-US" sz="1600" dirty="0" smtClean="0">
                <a:solidFill>
                  <a:schemeClr val="bg1"/>
                </a:solidFill>
              </a:rPr>
              <a:t>, Peter </a:t>
            </a:r>
            <a:r>
              <a:rPr lang="en-US" sz="1600" dirty="0" err="1" smtClean="0">
                <a:solidFill>
                  <a:schemeClr val="bg1"/>
                </a:solidFill>
              </a:rPr>
              <a:t>Ilott</a:t>
            </a:r>
            <a:r>
              <a:rPr lang="en-US" sz="1600" dirty="0" smtClean="0">
                <a:solidFill>
                  <a:schemeClr val="bg1"/>
                </a:solidFill>
              </a:rPr>
              <a:t>, Quintin Ng, Ray Quintero, Ricardo Mendoza, Richard Hodges, Richard </a:t>
            </a:r>
            <a:r>
              <a:rPr lang="en-US" sz="1600" dirty="0" err="1" smtClean="0">
                <a:solidFill>
                  <a:schemeClr val="bg1"/>
                </a:solidFill>
              </a:rPr>
              <a:t>Rebele</a:t>
            </a:r>
            <a:r>
              <a:rPr lang="en-US" sz="1600" dirty="0" smtClean="0">
                <a:solidFill>
                  <a:schemeClr val="bg1"/>
                </a:solidFill>
              </a:rPr>
              <a:t>, Robert Cong, Ronald Morgan, Salman </a:t>
            </a:r>
            <a:r>
              <a:rPr lang="en-US" sz="1600" dirty="0" err="1" smtClean="0">
                <a:solidFill>
                  <a:schemeClr val="bg1"/>
                </a:solidFill>
              </a:rPr>
              <a:t>Haque</a:t>
            </a:r>
            <a:r>
              <a:rPr lang="en-US" sz="1600" dirty="0" smtClean="0">
                <a:solidFill>
                  <a:schemeClr val="bg1"/>
                </a:solidFill>
              </a:rPr>
              <a:t>, Samuel </a:t>
            </a:r>
            <a:r>
              <a:rPr lang="en-US" sz="1600" dirty="0" err="1" smtClean="0">
                <a:solidFill>
                  <a:schemeClr val="bg1"/>
                </a:solidFill>
              </a:rPr>
              <a:t>Zingales</a:t>
            </a:r>
            <a:r>
              <a:rPr lang="en-US" sz="1600" dirty="0" smtClean="0">
                <a:solidFill>
                  <a:schemeClr val="bg1"/>
                </a:solidFill>
              </a:rPr>
              <a:t>, Sarah Holmes, Steve </a:t>
            </a:r>
            <a:r>
              <a:rPr lang="en-US" sz="1600" dirty="0" err="1" smtClean="0">
                <a:solidFill>
                  <a:schemeClr val="bg1"/>
                </a:solidFill>
              </a:rPr>
              <a:t>Waldherr</a:t>
            </a:r>
            <a:r>
              <a:rPr lang="en-US" sz="1600" dirty="0" smtClean="0">
                <a:solidFill>
                  <a:schemeClr val="bg1"/>
                </a:solidFill>
              </a:rPr>
              <a:t>, Tatyana </a:t>
            </a:r>
            <a:r>
              <a:rPr lang="en-US" sz="1600" dirty="0" err="1" smtClean="0">
                <a:solidFill>
                  <a:schemeClr val="bg1"/>
                </a:solidFill>
              </a:rPr>
              <a:t>Dobreva</a:t>
            </a:r>
            <a:r>
              <a:rPr lang="en-US" sz="1600" dirty="0" smtClean="0">
                <a:solidFill>
                  <a:schemeClr val="bg1"/>
                </a:solidFill>
              </a:rPr>
              <a:t>, </a:t>
            </a:r>
            <a:r>
              <a:rPr lang="en-US" sz="1600" dirty="0" err="1" smtClean="0">
                <a:solidFill>
                  <a:schemeClr val="bg1"/>
                </a:solidFill>
              </a:rPr>
              <a:t>Tuyen</a:t>
            </a:r>
            <a:r>
              <a:rPr lang="en-US" sz="1600" dirty="0" smtClean="0">
                <a:solidFill>
                  <a:schemeClr val="bg1"/>
                </a:solidFill>
              </a:rPr>
              <a:t> Ly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8241" y="606950"/>
            <a:ext cx="3551551" cy="2051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427368" y="3896882"/>
            <a:ext cx="4819669" cy="2563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8240" y="4572190"/>
            <a:ext cx="3551552" cy="1806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69643" y="2725208"/>
            <a:ext cx="3540149" cy="1780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884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/>
          <a:lstStyle/>
          <a:p>
            <a:fld id="{3BFA9CC2-EF64-AC47-BD92-282D5E7C1A7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920" y="2219960"/>
            <a:ext cx="4658360" cy="241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0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neric Content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2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00000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29855</TotalTime>
  <Words>1964</Words>
  <Application>Microsoft Macintosh PowerPoint</Application>
  <PresentationFormat>On-screen Show (4:3)</PresentationFormat>
  <Paragraphs>546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Arial Narrow</vt:lpstr>
      <vt:lpstr>Calibri</vt:lpstr>
      <vt:lpstr>Lucida Grande</vt:lpstr>
      <vt:lpstr>Wingdings</vt:lpstr>
      <vt:lpstr>Generic Content Slide</vt:lpstr>
      <vt:lpstr>PowerPoint Presentation</vt:lpstr>
      <vt:lpstr>Outline</vt:lpstr>
      <vt:lpstr>PowerPoint Presentation</vt:lpstr>
      <vt:lpstr>Challenging Requirements for EDL Telecom</vt:lpstr>
      <vt:lpstr>Telecom System Elements</vt:lpstr>
      <vt:lpstr>MarCO CubeSat</vt:lpstr>
      <vt:lpstr>MarCO CubeSat</vt:lpstr>
      <vt:lpstr>MarCO CubeSat</vt:lpstr>
      <vt:lpstr>Antenna Designs</vt:lpstr>
      <vt:lpstr>Digital Bent-Pipe Architecture</vt:lpstr>
      <vt:lpstr>UHF Receiver Design</vt:lpstr>
      <vt:lpstr>X-band Link Margins at EDL</vt:lpstr>
      <vt:lpstr>UHF Link Margins at EDL</vt:lpstr>
      <vt:lpstr>Major Telecom Test Campaigns</vt:lpstr>
      <vt:lpstr>Iris Ambient Tests</vt:lpstr>
      <vt:lpstr>Block-V Receiver Tests</vt:lpstr>
      <vt:lpstr>UHF Channel Simulator Tests</vt:lpstr>
      <vt:lpstr>InSight-MarCO UHF Compatibility Tests</vt:lpstr>
      <vt:lpstr>DSN DTF-21 Compatibility Tests</vt:lpstr>
      <vt:lpstr>EMI/EMC Self-Compatibility Tests</vt:lpstr>
      <vt:lpstr>Current MarCO Status</vt:lpstr>
      <vt:lpstr>Conclusions</vt:lpstr>
      <vt:lpstr>MarCO Telecom Team (and those who helped!)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JPL</dc:creator>
  <cp:lastModifiedBy>Mike Kobayashi</cp:lastModifiedBy>
  <cp:revision>1112</cp:revision>
  <cp:lastPrinted>2017-04-12T04:04:32Z</cp:lastPrinted>
  <dcterms:created xsi:type="dcterms:W3CDTF">2014-02-27T06:22:23Z</dcterms:created>
  <dcterms:modified xsi:type="dcterms:W3CDTF">2017-04-19T20:42:54Z</dcterms:modified>
</cp:coreProperties>
</file>