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19"/>
  </p:notesMasterIdLst>
  <p:sldIdLst>
    <p:sldId id="256" r:id="rId2"/>
    <p:sldId id="257" r:id="rId3"/>
    <p:sldId id="258" r:id="rId4"/>
    <p:sldId id="280" r:id="rId5"/>
    <p:sldId id="265" r:id="rId6"/>
    <p:sldId id="273" r:id="rId7"/>
    <p:sldId id="281" r:id="rId8"/>
    <p:sldId id="282" r:id="rId9"/>
    <p:sldId id="269" r:id="rId10"/>
    <p:sldId id="270" r:id="rId11"/>
    <p:sldId id="278" r:id="rId12"/>
    <p:sldId id="259" r:id="rId13"/>
    <p:sldId id="279" r:id="rId14"/>
    <p:sldId id="260" r:id="rId15"/>
    <p:sldId id="261" r:id="rId16"/>
    <p:sldId id="262" r:id="rId17"/>
    <p:sldId id="2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99" d="100"/>
          <a:sy n="99" d="100"/>
        </p:scale>
        <p:origin x="555"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13F53-BA07-4D85-85CF-16C9F9A49BEE}" type="datetimeFigureOut">
              <a:rPr lang="en-US" smtClean="0"/>
              <a:t>4/27/2017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83732-9D09-4323-B92D-8F6F25465322}" type="slidenum">
              <a:rPr lang="en-US" smtClean="0"/>
              <a:t>‹#›</a:t>
            </a:fld>
            <a:endParaRPr lang="en-US"/>
          </a:p>
        </p:txBody>
      </p:sp>
    </p:spTree>
    <p:extLst>
      <p:ext uri="{BB962C8B-B14F-4D97-AF65-F5344CB8AC3E}">
        <p14:creationId xmlns:p14="http://schemas.microsoft.com/office/powerpoint/2010/main" val="95335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83732-9D09-4323-B92D-8F6F25465322}" type="slidenum">
              <a:rPr lang="en-US" smtClean="0"/>
              <a:t>11</a:t>
            </a:fld>
            <a:endParaRPr lang="en-US"/>
          </a:p>
        </p:txBody>
      </p:sp>
    </p:spTree>
    <p:extLst>
      <p:ext uri="{BB962C8B-B14F-4D97-AF65-F5344CB8AC3E}">
        <p14:creationId xmlns:p14="http://schemas.microsoft.com/office/powerpoint/2010/main" val="4027139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1" name="Picture 70"/>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67200" y="0"/>
            <a:ext cx="60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E544FBD-9836-45CF-8555-7B2734096614}"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544FBD-9836-45CF-8555-7B2734096614}" type="datetimeFigureOut">
              <a:rPr lang="en-US" smtClean="0"/>
              <a:t>4/27/2017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E544FBD-9836-45CF-8555-7B2734096614}" type="datetimeFigureOut">
              <a:rPr lang="en-US" smtClean="0"/>
              <a:t>4/27/2017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544FBD-9836-45CF-8555-7B2734096614}" type="datetimeFigureOut">
              <a:rPr lang="en-US" smtClean="0"/>
              <a:t>4/27/2017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44FBD-9836-45CF-8555-7B2734096614}" type="datetimeFigureOut">
              <a:rPr lang="en-US" smtClean="0"/>
              <a:t>4/27/2017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E544FBD-9836-45CF-8555-7B2734096614}" type="datetimeFigureOut">
              <a:rPr lang="en-US" smtClean="0"/>
              <a:t>4/27/2017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071C8-9D5D-44FF-8C9C-1FFBDF39D1CC}"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E544FBD-9836-45CF-8555-7B2734096614}" type="datetimeFigureOut">
              <a:rPr lang="en-US" smtClean="0"/>
              <a:t>4/27/2017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91071C8-9D5D-44FF-8C9C-1FFBDF39D1C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44FBD-9836-45CF-8555-7B2734096614}" type="datetimeFigureOut">
              <a:rPr lang="en-US" smtClean="0"/>
              <a:t>4/27/2017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91071C8-9D5D-44FF-8C9C-1FFBDF39D1C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E544FBD-9836-45CF-8555-7B2734096614}" type="datetimeFigureOut">
              <a:rPr lang="en-US" smtClean="0"/>
              <a:t>4/27/2017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91071C8-9D5D-44FF-8C9C-1FFBDF39D1CC}" type="slidenum">
              <a:rPr lang="en-US" smtClean="0"/>
              <a:t>‹#›</a:t>
            </a:fld>
            <a:endParaRPr lang="en-US"/>
          </a:p>
        </p:txBody>
      </p:sp>
      <p:pic>
        <p:nvPicPr>
          <p:cNvPr id="9" name="Picture 70"/>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60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914400"/>
            <a:ext cx="8077200" cy="1673352"/>
          </a:xfrm>
        </p:spPr>
        <p:txBody>
          <a:bodyPr>
            <a:normAutofit fontScale="90000"/>
          </a:bodyPr>
          <a:lstStyle/>
          <a:p>
            <a:r>
              <a:rPr lang="en-US" dirty="0"/>
              <a:t>Inflatable Antenna for </a:t>
            </a:r>
            <a:r>
              <a:rPr lang="en-US" dirty="0" err="1" smtClean="0"/>
              <a:t>CubeSats</a:t>
            </a:r>
            <a:r>
              <a:rPr lang="en-US" dirty="0" smtClean="0"/>
              <a:t> at X-Band: results of the experimental tests</a:t>
            </a:r>
            <a:endParaRPr lang="en-US" dirty="0"/>
          </a:p>
        </p:txBody>
      </p:sp>
      <p:sp>
        <p:nvSpPr>
          <p:cNvPr id="3" name="Subtitle 2"/>
          <p:cNvSpPr>
            <a:spLocks noGrp="1"/>
          </p:cNvSpPr>
          <p:nvPr>
            <p:ph type="subTitle" idx="1"/>
          </p:nvPr>
        </p:nvSpPr>
        <p:spPr>
          <a:xfrm>
            <a:off x="685800" y="2057400"/>
            <a:ext cx="8077200" cy="3657600"/>
          </a:xfrm>
        </p:spPr>
        <p:txBody>
          <a:bodyPr>
            <a:normAutofit/>
          </a:bodyPr>
          <a:lstStyle/>
          <a:p>
            <a:r>
              <a:rPr lang="en-US" dirty="0" smtClean="0"/>
              <a:t>Alessandra Babuscia, Jonathan Sauder</a:t>
            </a:r>
          </a:p>
          <a:p>
            <a:r>
              <a:rPr lang="en-US" dirty="0" smtClean="0"/>
              <a:t>(Jet Propulsion Laboratory, California Institute of Technology)</a:t>
            </a:r>
          </a:p>
          <a:p>
            <a:r>
              <a:rPr lang="en-US" dirty="0" smtClean="0"/>
              <a:t>Aman Chandra, Jekan </a:t>
            </a:r>
            <a:r>
              <a:rPr lang="en-US" dirty="0" err="1" smtClean="0"/>
              <a:t>Thangavelautham</a:t>
            </a:r>
            <a:endParaRPr lang="en-US" dirty="0" smtClean="0"/>
          </a:p>
          <a:p>
            <a:r>
              <a:rPr lang="en-US" dirty="0" smtClean="0"/>
              <a:t>(Arizona State University)</a:t>
            </a:r>
          </a:p>
          <a:p>
            <a:r>
              <a:rPr lang="en-US" dirty="0" smtClean="0"/>
              <a:t> </a:t>
            </a:r>
            <a:endParaRPr lang="en-US" dirty="0"/>
          </a:p>
          <a:p>
            <a:endParaRPr lang="en-US" dirty="0" smtClean="0"/>
          </a:p>
          <a:p>
            <a:r>
              <a:rPr lang="en-US" dirty="0" smtClean="0"/>
              <a:t>Interplanetary Small Satellite Conference 2017</a:t>
            </a:r>
          </a:p>
        </p:txBody>
      </p:sp>
      <p:sp>
        <p:nvSpPr>
          <p:cNvPr id="5" name="Rectangle 7"/>
          <p:cNvSpPr>
            <a:spLocks noChangeArrowheads="1"/>
          </p:cNvSpPr>
          <p:nvPr/>
        </p:nvSpPr>
        <p:spPr bwMode="auto">
          <a:xfrm>
            <a:off x="-76200" y="5867400"/>
            <a:ext cx="9067800" cy="1015663"/>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fontAlgn="base">
              <a:spcBef>
                <a:spcPct val="0"/>
              </a:spcBef>
              <a:spcAft>
                <a:spcPct val="0"/>
              </a:spcAft>
            </a:pPr>
            <a:r>
              <a:rPr lang="en-US" sz="1200" dirty="0">
                <a:solidFill>
                  <a:prstClr val="white"/>
                </a:solidFill>
                <a:cs typeface="Arial" pitchFamily="34" charset="0"/>
              </a:rPr>
              <a:t>Part of this work was performed at the Jet Propulsion Laboratory, California Institute of Technology, under a contract with the National Aeronautics and Space Administration</a:t>
            </a:r>
            <a:r>
              <a:rPr lang="en-US" sz="1200" dirty="0" smtClean="0">
                <a:solidFill>
                  <a:prstClr val="white"/>
                </a:solidFill>
                <a:cs typeface="Arial" pitchFamily="34" charset="0"/>
              </a:rPr>
              <a:t>.</a:t>
            </a:r>
          </a:p>
          <a:p>
            <a:pPr fontAlgn="base">
              <a:spcBef>
                <a:spcPct val="0"/>
              </a:spcBef>
              <a:spcAft>
                <a:spcPct val="0"/>
              </a:spcAft>
            </a:pPr>
            <a:r>
              <a:rPr lang="en-US" sz="1200" dirty="0">
                <a:solidFill>
                  <a:prstClr val="white"/>
                </a:solidFill>
                <a:cs typeface="Arial" pitchFamily="34" charset="0"/>
              </a:rPr>
              <a:t> © </a:t>
            </a:r>
            <a:r>
              <a:rPr lang="en-US" sz="1200" dirty="0" smtClean="0">
                <a:solidFill>
                  <a:prstClr val="white"/>
                </a:solidFill>
                <a:cs typeface="Arial" pitchFamily="34" charset="0"/>
              </a:rPr>
              <a:t>2017 </a:t>
            </a:r>
            <a:r>
              <a:rPr lang="en-US" sz="1200" dirty="0">
                <a:solidFill>
                  <a:prstClr val="white"/>
                </a:solidFill>
                <a:cs typeface="Arial" pitchFamily="34" charset="0"/>
              </a:rPr>
              <a:t>California Institute of Technology. Government sponsorship acknowledged. </a:t>
            </a:r>
            <a:endParaRPr lang="en-US" sz="1200" dirty="0" smtClean="0">
              <a:solidFill>
                <a:prstClr val="white"/>
              </a:solidFill>
              <a:cs typeface="Arial" pitchFamily="34" charset="0"/>
            </a:endParaRPr>
          </a:p>
          <a:p>
            <a:pPr fontAlgn="base">
              <a:spcBef>
                <a:spcPct val="0"/>
              </a:spcBef>
              <a:spcAft>
                <a:spcPct val="0"/>
              </a:spcAft>
            </a:pPr>
            <a:r>
              <a:rPr lang="en-US" sz="1200" dirty="0"/>
              <a:t>Reference herein to any specific commercial product, process, or service by trade name, trademark, manufacturer, or otherwise, does not constitute or imply its endorsement by the United States Government or the Jet Propulsion Laboratory, California Institute of Technology.</a:t>
            </a:r>
            <a:endParaRPr lang="en-US" sz="1200" dirty="0">
              <a:solidFill>
                <a:prstClr val="white"/>
              </a:solidFill>
              <a:cs typeface="Arial" pitchFamily="34" charset="0"/>
            </a:endParaRPr>
          </a:p>
        </p:txBody>
      </p:sp>
    </p:spTree>
    <p:extLst>
      <p:ext uri="{BB962C8B-B14F-4D97-AF65-F5344CB8AC3E}">
        <p14:creationId xmlns:p14="http://schemas.microsoft.com/office/powerpoint/2010/main" val="3976934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Introduction</a:t>
            </a:r>
          </a:p>
          <a:p>
            <a:r>
              <a:rPr lang="en-US" dirty="0" smtClean="0"/>
              <a:t>Spherical Design</a:t>
            </a:r>
          </a:p>
          <a:p>
            <a:r>
              <a:rPr lang="en-US" dirty="0" smtClean="0"/>
              <a:t>Feed Design</a:t>
            </a:r>
          </a:p>
          <a:p>
            <a:r>
              <a:rPr lang="en-US" smtClean="0"/>
              <a:t>Inflation </a:t>
            </a:r>
            <a:r>
              <a:rPr lang="en-US" dirty="0" smtClean="0"/>
              <a:t>and </a:t>
            </a:r>
            <a:r>
              <a:rPr lang="en-US" dirty="0" err="1"/>
              <a:t>r</a:t>
            </a:r>
            <a:r>
              <a:rPr lang="en-US" dirty="0" err="1" smtClean="0"/>
              <a:t>igidization</a:t>
            </a:r>
            <a:endParaRPr lang="en-US" dirty="0" smtClean="0"/>
          </a:p>
          <a:p>
            <a:r>
              <a:rPr lang="en-US" dirty="0" smtClean="0"/>
              <a:t>Dynamic</a:t>
            </a:r>
          </a:p>
          <a:p>
            <a:r>
              <a:rPr lang="en-US" dirty="0" smtClean="0"/>
              <a:t>Conclusion and </a:t>
            </a:r>
            <a:r>
              <a:rPr lang="en-US" dirty="0"/>
              <a:t>f</a:t>
            </a:r>
            <a:r>
              <a:rPr lang="en-US" dirty="0" smtClean="0"/>
              <a:t>uture work</a:t>
            </a:r>
            <a:endParaRPr lang="en-US" dirty="0"/>
          </a:p>
        </p:txBody>
      </p:sp>
    </p:spTree>
    <p:extLst>
      <p:ext uri="{BB962C8B-B14F-4D97-AF65-F5344CB8AC3E}">
        <p14:creationId xmlns:p14="http://schemas.microsoft.com/office/powerpoint/2010/main" val="3912421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0" y="1408176"/>
            <a:ext cx="8915400" cy="5373624"/>
          </a:xfrm>
        </p:spPr>
        <p:txBody>
          <a:bodyPr>
            <a:normAutofit fontScale="70000" lnSpcReduction="20000"/>
          </a:bodyPr>
          <a:lstStyle/>
          <a:p>
            <a:r>
              <a:rPr lang="en-US" dirty="0" err="1"/>
              <a:t>Cubesats</a:t>
            </a:r>
            <a:r>
              <a:rPr lang="en-US" dirty="0"/>
              <a:t> are now becoming a new way to explore space</a:t>
            </a:r>
            <a:r>
              <a:rPr lang="en-US" dirty="0" smtClean="0"/>
              <a:t>. </a:t>
            </a:r>
            <a:r>
              <a:rPr lang="en-US" dirty="0"/>
              <a:t>They are designed to be smaller, with high stowing efficiency, and they are fabricated at a lower cost and faster development schedule than traditional spacecraft. </a:t>
            </a:r>
            <a:endParaRPr lang="en-US" dirty="0" smtClean="0"/>
          </a:p>
          <a:p>
            <a:endParaRPr lang="en-US" dirty="0" smtClean="0"/>
          </a:p>
          <a:p>
            <a:r>
              <a:rPr lang="en-US" dirty="0" smtClean="0"/>
              <a:t>As </a:t>
            </a:r>
            <a:r>
              <a:rPr lang="en-US" dirty="0" err="1"/>
              <a:t>CubeSats</a:t>
            </a:r>
            <a:r>
              <a:rPr lang="en-US" dirty="0"/>
              <a:t> are becoming a way to explore deep space in a more affordable way than traditional spacecraft, new needs </a:t>
            </a:r>
            <a:r>
              <a:rPr lang="en-US" dirty="0" smtClean="0"/>
              <a:t>emerge</a:t>
            </a:r>
            <a:r>
              <a:rPr lang="en-US" dirty="0"/>
              <a:t>:</a:t>
            </a:r>
            <a:r>
              <a:rPr lang="en-US" dirty="0" smtClean="0"/>
              <a:t> </a:t>
            </a:r>
            <a:r>
              <a:rPr lang="en-US" dirty="0"/>
              <a:t>propulsion systems, thermal and radiation protection and telecommunication systems that can sustain a </a:t>
            </a:r>
            <a:r>
              <a:rPr lang="en-US" dirty="0" smtClean="0"/>
              <a:t>severely </a:t>
            </a:r>
            <a:r>
              <a:rPr lang="en-US" dirty="0"/>
              <a:t>increased path loss</a:t>
            </a:r>
            <a:r>
              <a:rPr lang="en-US" dirty="0" smtClean="0"/>
              <a:t>.</a:t>
            </a:r>
          </a:p>
          <a:p>
            <a:endParaRPr lang="en-US" dirty="0" smtClean="0"/>
          </a:p>
          <a:p>
            <a:r>
              <a:rPr lang="en-US" dirty="0" smtClean="0"/>
              <a:t> Different </a:t>
            </a:r>
            <a:r>
              <a:rPr lang="en-US" dirty="0"/>
              <a:t>communication technologies are in development to approach this problem and to support interplanetary exploration with </a:t>
            </a:r>
            <a:r>
              <a:rPr lang="en-US" dirty="0" err="1"/>
              <a:t>CubeSats</a:t>
            </a:r>
            <a:r>
              <a:rPr lang="en-US" dirty="0"/>
              <a:t> and small satellites</a:t>
            </a:r>
            <a:r>
              <a:rPr lang="en-US" dirty="0" smtClean="0"/>
              <a:t>.</a:t>
            </a:r>
          </a:p>
          <a:p>
            <a:endParaRPr lang="en-US" dirty="0" smtClean="0"/>
          </a:p>
          <a:p>
            <a:r>
              <a:rPr lang="en-US" dirty="0" smtClean="0"/>
              <a:t> The </a:t>
            </a:r>
            <a:r>
              <a:rPr lang="en-US" dirty="0"/>
              <a:t>inflatable antenna is unique as it provides an extremely high stowing efficiency (20: 1), low mass (&lt;0.5 Kg), scalability and inflation with sublimating powder. </a:t>
            </a:r>
            <a:endParaRPr lang="en-US" dirty="0" smtClean="0"/>
          </a:p>
          <a:p>
            <a:endParaRPr lang="en-US" dirty="0"/>
          </a:p>
        </p:txBody>
      </p:sp>
    </p:spTree>
    <p:extLst>
      <p:ext uri="{BB962C8B-B14F-4D97-AF65-F5344CB8AC3E}">
        <p14:creationId xmlns:p14="http://schemas.microsoft.com/office/powerpoint/2010/main" val="3820825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Spherical Redesign</a:t>
            </a:r>
            <a:endParaRPr lang="en-US" dirty="0"/>
          </a:p>
        </p:txBody>
      </p:sp>
      <p:sp>
        <p:nvSpPr>
          <p:cNvPr id="3" name="Content Placeholder 2"/>
          <p:cNvSpPr>
            <a:spLocks noGrp="1"/>
          </p:cNvSpPr>
          <p:nvPr>
            <p:ph idx="1"/>
          </p:nvPr>
        </p:nvSpPr>
        <p:spPr>
          <a:xfrm>
            <a:off x="-76200" y="1524000"/>
            <a:ext cx="5257800" cy="5257800"/>
          </a:xfrm>
        </p:spPr>
        <p:txBody>
          <a:bodyPr>
            <a:normAutofit fontScale="62500" lnSpcReduction="20000"/>
          </a:bodyPr>
          <a:lstStyle/>
          <a:p>
            <a:r>
              <a:rPr lang="en-US" dirty="0"/>
              <a:t>The </a:t>
            </a:r>
            <a:r>
              <a:rPr lang="en-US" dirty="0" smtClean="0"/>
              <a:t>original </a:t>
            </a:r>
            <a:r>
              <a:rPr lang="en-US" dirty="0"/>
              <a:t>inflation concept </a:t>
            </a:r>
            <a:r>
              <a:rPr lang="en-US" dirty="0" smtClean="0"/>
              <a:t>was based on the </a:t>
            </a:r>
            <a:r>
              <a:rPr lang="en-US" dirty="0"/>
              <a:t>idea of using </a:t>
            </a:r>
            <a:r>
              <a:rPr lang="en-US" dirty="0" smtClean="0"/>
              <a:t>sublimating </a:t>
            </a:r>
            <a:r>
              <a:rPr lang="en-US" dirty="0"/>
              <a:t>powder to inflate </a:t>
            </a:r>
            <a:r>
              <a:rPr lang="en-US" dirty="0" smtClean="0"/>
              <a:t>into </a:t>
            </a:r>
            <a:r>
              <a:rPr lang="en-US" dirty="0"/>
              <a:t>a parabolic </a:t>
            </a:r>
            <a:r>
              <a:rPr lang="en-US" dirty="0" smtClean="0"/>
              <a:t>shape.</a:t>
            </a:r>
          </a:p>
          <a:p>
            <a:endParaRPr lang="en-US" dirty="0" smtClean="0"/>
          </a:p>
          <a:p>
            <a:r>
              <a:rPr lang="en-US" dirty="0"/>
              <a:t>M</a:t>
            </a:r>
            <a:r>
              <a:rPr lang="en-US" dirty="0" smtClean="0"/>
              <a:t>any </a:t>
            </a:r>
            <a:r>
              <a:rPr lang="en-US" dirty="0"/>
              <a:t>experiments with photogrammetry </a:t>
            </a:r>
            <a:r>
              <a:rPr lang="en-US" dirty="0" smtClean="0"/>
              <a:t>shown that when </a:t>
            </a:r>
            <a:r>
              <a:rPr lang="en-US" dirty="0"/>
              <a:t>the membrane is inflate, the final shapes tends </a:t>
            </a:r>
            <a:r>
              <a:rPr lang="en-US" dirty="0" smtClean="0"/>
              <a:t>to </a:t>
            </a:r>
            <a:r>
              <a:rPr lang="en-US" dirty="0"/>
              <a:t>deviate from a </a:t>
            </a:r>
            <a:r>
              <a:rPr lang="en-US" dirty="0" smtClean="0"/>
              <a:t>parabola</a:t>
            </a:r>
            <a:r>
              <a:rPr lang="en-US" dirty="0" smtClean="0">
                <a:sym typeface="Wingdings" panose="05000000000000000000" pitchFamily="2" charset="2"/>
              </a:rPr>
              <a:t></a:t>
            </a:r>
            <a:r>
              <a:rPr lang="en-US" dirty="0" smtClean="0"/>
              <a:t> </a:t>
            </a:r>
            <a:r>
              <a:rPr lang="en-US" dirty="0"/>
              <a:t>the gas tends to inflate the structure into a sphere</a:t>
            </a:r>
            <a:r>
              <a:rPr lang="en-US" dirty="0" smtClean="0"/>
              <a:t>.</a:t>
            </a:r>
          </a:p>
          <a:p>
            <a:endParaRPr lang="en-US" dirty="0" smtClean="0"/>
          </a:p>
          <a:p>
            <a:r>
              <a:rPr lang="en-US" dirty="0" smtClean="0"/>
              <a:t> A </a:t>
            </a:r>
            <a:r>
              <a:rPr lang="en-US" dirty="0"/>
              <a:t>new design was </a:t>
            </a:r>
            <a:r>
              <a:rPr lang="en-US" dirty="0" smtClean="0"/>
              <a:t>conceived: the </a:t>
            </a:r>
            <a:r>
              <a:rPr lang="en-US" dirty="0"/>
              <a:t>inflatable antenna is </a:t>
            </a:r>
            <a:r>
              <a:rPr lang="en-US" dirty="0" smtClean="0"/>
              <a:t>now a </a:t>
            </a:r>
            <a:r>
              <a:rPr lang="en-US" dirty="0"/>
              <a:t>sphere </a:t>
            </a:r>
            <a:r>
              <a:rPr lang="en-US" dirty="0" smtClean="0"/>
              <a:t>with </a:t>
            </a:r>
            <a:r>
              <a:rPr lang="en-US" dirty="0"/>
              <a:t>only a </a:t>
            </a:r>
            <a:r>
              <a:rPr lang="en-US" dirty="0" smtClean="0"/>
              <a:t>portion reflective</a:t>
            </a:r>
            <a:r>
              <a:rPr lang="en-US" dirty="0"/>
              <a:t>, while the rest is transparent. </a:t>
            </a:r>
            <a:endParaRPr lang="en-US" dirty="0" smtClean="0"/>
          </a:p>
          <a:p>
            <a:pPr marL="118872" indent="0">
              <a:buNone/>
            </a:pPr>
            <a:endParaRPr lang="en-US" dirty="0" smtClean="0"/>
          </a:p>
          <a:p>
            <a:r>
              <a:rPr lang="en-US" dirty="0" smtClean="0"/>
              <a:t>Challenges are:</a:t>
            </a:r>
          </a:p>
          <a:p>
            <a:pPr lvl="1"/>
            <a:r>
              <a:rPr lang="en-US" dirty="0" smtClean="0"/>
              <a:t>Feed placement inside the reflector</a:t>
            </a:r>
          </a:p>
          <a:p>
            <a:pPr lvl="1"/>
            <a:r>
              <a:rPr lang="en-US" dirty="0" smtClean="0"/>
              <a:t>Reflector size is </a:t>
            </a:r>
            <a:r>
              <a:rPr lang="en-US" dirty="0"/>
              <a:t>reduced from </a:t>
            </a:r>
            <a:r>
              <a:rPr lang="en-US" dirty="0" smtClean="0"/>
              <a:t>1 </a:t>
            </a:r>
            <a:r>
              <a:rPr lang="en-US" dirty="0"/>
              <a:t>m </a:t>
            </a:r>
            <a:r>
              <a:rPr lang="en-US" dirty="0" smtClean="0"/>
              <a:t> to 71.3 </a:t>
            </a:r>
            <a:r>
              <a:rPr lang="en-US" dirty="0"/>
              <a:t>cm in </a:t>
            </a:r>
            <a:r>
              <a:rPr lang="en-US" dirty="0" smtClean="0"/>
              <a:t>diameter.</a:t>
            </a:r>
          </a:p>
          <a:p>
            <a:pPr lvl="1"/>
            <a:r>
              <a:rPr lang="en-US" dirty="0" smtClean="0"/>
              <a:t>Manufacturing</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810000"/>
            <a:ext cx="2965161" cy="2602468"/>
          </a:xfrm>
          <a:prstGeom prst="rect">
            <a:avLst/>
          </a:prstGeom>
          <a:noFill/>
        </p:spPr>
      </p:pic>
      <p:sp>
        <p:nvSpPr>
          <p:cNvPr id="4" name="TextBox 3"/>
          <p:cNvSpPr txBox="1"/>
          <p:nvPr/>
        </p:nvSpPr>
        <p:spPr>
          <a:xfrm>
            <a:off x="6400800" y="6412468"/>
            <a:ext cx="2682529" cy="276999"/>
          </a:xfrm>
          <a:prstGeom prst="rect">
            <a:avLst/>
          </a:prstGeom>
          <a:noFill/>
        </p:spPr>
        <p:txBody>
          <a:bodyPr wrap="none" rtlCol="0">
            <a:spAutoFit/>
          </a:bodyPr>
          <a:lstStyle/>
          <a:p>
            <a:r>
              <a:rPr lang="en-US" sz="1200" dirty="0" smtClean="0"/>
              <a:t>New design (Babuscia et al., 2017, IEEE)</a:t>
            </a:r>
            <a:endParaRPr lang="en-US" sz="1200" dirty="0"/>
          </a:p>
        </p:txBody>
      </p:sp>
      <p:pic>
        <p:nvPicPr>
          <p:cNvPr id="6" name="Picture 5"/>
          <p:cNvPicPr>
            <a:picLocks noChangeAspect="1"/>
          </p:cNvPicPr>
          <p:nvPr/>
        </p:nvPicPr>
        <p:blipFill>
          <a:blip r:embed="rId3"/>
          <a:stretch>
            <a:fillRect/>
          </a:stretch>
        </p:blipFill>
        <p:spPr>
          <a:xfrm>
            <a:off x="6289926" y="1408176"/>
            <a:ext cx="2373613" cy="2039243"/>
          </a:xfrm>
          <a:prstGeom prst="rect">
            <a:avLst/>
          </a:prstGeom>
        </p:spPr>
      </p:pic>
      <p:sp>
        <p:nvSpPr>
          <p:cNvPr id="7" name="TextBox 6"/>
          <p:cNvSpPr txBox="1"/>
          <p:nvPr/>
        </p:nvSpPr>
        <p:spPr>
          <a:xfrm>
            <a:off x="5174499" y="3262753"/>
            <a:ext cx="3831690" cy="276999"/>
          </a:xfrm>
          <a:prstGeom prst="rect">
            <a:avLst/>
          </a:prstGeom>
          <a:noFill/>
        </p:spPr>
        <p:txBody>
          <a:bodyPr wrap="none" rtlCol="0">
            <a:spAutoFit/>
          </a:bodyPr>
          <a:lstStyle/>
          <a:p>
            <a:r>
              <a:rPr lang="en-US" sz="1200" dirty="0" smtClean="0"/>
              <a:t>Inflatable antenna original concept, (Babuscia,2014, IEEE)</a:t>
            </a:r>
            <a:endParaRPr lang="en-US" sz="1200" dirty="0"/>
          </a:p>
        </p:txBody>
      </p:sp>
    </p:spTree>
    <p:extLst>
      <p:ext uri="{BB962C8B-B14F-4D97-AF65-F5344CB8AC3E}">
        <p14:creationId xmlns:p14="http://schemas.microsoft.com/office/powerpoint/2010/main" val="2014148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 design</a:t>
            </a:r>
            <a:endParaRPr lang="en-US" dirty="0"/>
          </a:p>
        </p:txBody>
      </p:sp>
      <p:sp>
        <p:nvSpPr>
          <p:cNvPr id="5" name="Content Placeholder 2"/>
          <p:cNvSpPr txBox="1">
            <a:spLocks/>
          </p:cNvSpPr>
          <p:nvPr/>
        </p:nvSpPr>
        <p:spPr>
          <a:xfrm>
            <a:off x="-80482" y="1490624"/>
            <a:ext cx="5109682" cy="5181600"/>
          </a:xfrm>
          <a:prstGeom prst="rect">
            <a:avLst/>
          </a:prstGeom>
        </p:spPr>
        <p:txBody>
          <a:bodyPr vert="horz" lIns="54864" tIns="91440" rtlCol="0">
            <a:normAutofit fontScale="55000" lnSpcReduction="2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dirty="0"/>
              <a:t>A single </a:t>
            </a:r>
            <a:r>
              <a:rPr lang="en-US" dirty="0" smtClean="0"/>
              <a:t>RHCP patch </a:t>
            </a:r>
            <a:r>
              <a:rPr lang="en-US" dirty="0"/>
              <a:t>was selected as the feed for the inflatable reflector  </a:t>
            </a:r>
            <a:r>
              <a:rPr lang="en-US" dirty="0" smtClean="0"/>
              <a:t>( Feed gain: 7.16 </a:t>
            </a:r>
            <a:r>
              <a:rPr lang="en-US" dirty="0" err="1" smtClean="0"/>
              <a:t>dBi</a:t>
            </a:r>
            <a:r>
              <a:rPr lang="en-US" dirty="0" smtClean="0"/>
              <a:t>).</a:t>
            </a:r>
            <a:endParaRPr lang="en-US" dirty="0"/>
          </a:p>
          <a:p>
            <a:r>
              <a:rPr lang="en-US" dirty="0"/>
              <a:t>Two reflector-feed configurations were considered and evaluated with TICRA </a:t>
            </a:r>
            <a:r>
              <a:rPr lang="en-US" dirty="0" smtClean="0"/>
              <a:t>GRASP:</a:t>
            </a:r>
          </a:p>
          <a:p>
            <a:pPr lvl="1"/>
            <a:r>
              <a:rPr lang="en-US" dirty="0" smtClean="0"/>
              <a:t>The </a:t>
            </a:r>
            <a:r>
              <a:rPr lang="en-US" dirty="0"/>
              <a:t>first design prioritized gain </a:t>
            </a:r>
            <a:r>
              <a:rPr lang="en-US" dirty="0" smtClean="0"/>
              <a:t>maximization</a:t>
            </a:r>
            <a:r>
              <a:rPr lang="en-US" dirty="0" smtClean="0">
                <a:sym typeface="Wingdings" panose="05000000000000000000" pitchFamily="2" charset="2"/>
              </a:rPr>
              <a:t> </a:t>
            </a:r>
            <a:r>
              <a:rPr lang="en-US" dirty="0" smtClean="0"/>
              <a:t>Gain </a:t>
            </a:r>
            <a:r>
              <a:rPr lang="en-US" dirty="0"/>
              <a:t>is a function of both feed placement and reflector diameter and is maximum when reflector diameter is 71.3 cm and feed placement is 22 cm from the reflector.   </a:t>
            </a:r>
          </a:p>
          <a:p>
            <a:pPr lvl="1"/>
            <a:r>
              <a:rPr lang="en-US" dirty="0"/>
              <a:t>The second design constrained the feed placement so that the seam of the feed support structure was co-located with the reflector </a:t>
            </a:r>
            <a:r>
              <a:rPr lang="en-US" dirty="0" smtClean="0"/>
              <a:t>seam for easier manufacturing</a:t>
            </a:r>
            <a:r>
              <a:rPr lang="en-US" dirty="0" smtClean="0">
                <a:sym typeface="Wingdings" panose="05000000000000000000" pitchFamily="2" charset="2"/>
              </a:rPr>
              <a:t></a:t>
            </a:r>
            <a:r>
              <a:rPr lang="en-US" dirty="0" smtClean="0"/>
              <a:t> </a:t>
            </a:r>
            <a:r>
              <a:rPr lang="en-US" dirty="0"/>
              <a:t>The seam constraint caused feed placement to be a function of reflector diameter. Therefore, gain was only a function of reflector diameter and was maximum with a reflector of 81.9 cm. </a:t>
            </a:r>
            <a:endParaRPr lang="en-US" dirty="0" smtClean="0"/>
          </a:p>
          <a:p>
            <a:r>
              <a:rPr lang="en-US" dirty="0" smtClean="0"/>
              <a:t>The first design was selected because of higher gain, lower </a:t>
            </a:r>
            <a:r>
              <a:rPr lang="en-US" dirty="0" err="1" smtClean="0"/>
              <a:t>sidelobes</a:t>
            </a:r>
            <a:r>
              <a:rPr lang="en-US" dirty="0" smtClean="0"/>
              <a:t> and the increased manufacturing complexity which is non-consequential. </a:t>
            </a:r>
            <a:r>
              <a:rPr lang="en-US" sz="1600" dirty="0" smtClean="0"/>
              <a:t>.</a:t>
            </a:r>
            <a:endParaRPr lang="en-US" sz="1600" dirty="0"/>
          </a:p>
        </p:txBody>
      </p:sp>
      <p:sp>
        <p:nvSpPr>
          <p:cNvPr id="6" name="Slide Number Placeholder 3"/>
          <p:cNvSpPr>
            <a:spLocks noGrp="1"/>
          </p:cNvSpPr>
          <p:nvPr>
            <p:ph type="sldNum" sz="quarter" idx="12"/>
          </p:nvPr>
        </p:nvSpPr>
        <p:spPr>
          <a:xfrm>
            <a:off x="6553200" y="6248400"/>
            <a:ext cx="1905000" cy="457200"/>
          </a:xfrm>
        </p:spPr>
        <p:txBody>
          <a:bodyPr/>
          <a:lstStyle/>
          <a:p>
            <a:pPr>
              <a:defRPr/>
            </a:pPr>
            <a:fld id="{DF317779-8E6C-47D5-BE9C-F5E8CE6A8331}" type="slidenum">
              <a:rPr lang="en-US" smtClean="0"/>
              <a:pPr>
                <a:defRPr/>
              </a:pPr>
              <a:t>5</a:t>
            </a:fld>
            <a:endParaRPr lang="en-US" dirty="0"/>
          </a:p>
        </p:txBody>
      </p:sp>
      <p:grpSp>
        <p:nvGrpSpPr>
          <p:cNvPr id="10" name="Group 9"/>
          <p:cNvGrpSpPr/>
          <p:nvPr/>
        </p:nvGrpSpPr>
        <p:grpSpPr>
          <a:xfrm>
            <a:off x="5803232" y="1387890"/>
            <a:ext cx="3231579" cy="2662476"/>
            <a:chOff x="0" y="0"/>
            <a:chExt cx="3196590" cy="2726688"/>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12400"/>
              <a:ext cx="3196590" cy="2397125"/>
            </a:xfrm>
            <a:prstGeom prst="rect">
              <a:avLst/>
            </a:prstGeom>
            <a:noFill/>
          </p:spPr>
        </p:pic>
        <p:grpSp>
          <p:nvGrpSpPr>
            <p:cNvPr id="12" name="Group 11"/>
            <p:cNvGrpSpPr/>
            <p:nvPr/>
          </p:nvGrpSpPr>
          <p:grpSpPr>
            <a:xfrm>
              <a:off x="0" y="0"/>
              <a:ext cx="3117630" cy="2726688"/>
              <a:chOff x="0" y="0"/>
              <a:chExt cx="3117630" cy="2726688"/>
            </a:xfrm>
          </p:grpSpPr>
          <p:sp>
            <p:nvSpPr>
              <p:cNvPr id="13" name="Text Box 2"/>
              <p:cNvSpPr txBox="1">
                <a:spLocks noChangeArrowheads="1"/>
              </p:cNvSpPr>
              <p:nvPr/>
            </p:nvSpPr>
            <p:spPr bwMode="auto">
              <a:xfrm rot="16200000">
                <a:off x="-775805" y="1189800"/>
                <a:ext cx="1953975" cy="402366"/>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Max Gain (dB)</a:t>
                </a:r>
                <a:endParaRPr lang="en-US" sz="1200">
                  <a:effectLst/>
                  <a:latin typeface="Times New Roman" panose="02020603050405020304" pitchFamily="18" charset="0"/>
                  <a:ea typeface="Times New Roman" panose="02020603050405020304" pitchFamily="18" charset="0"/>
                </a:endParaRPr>
              </a:p>
            </p:txBody>
          </p:sp>
          <p:sp>
            <p:nvSpPr>
              <p:cNvPr id="14" name="Text Box 2"/>
              <p:cNvSpPr txBox="1">
                <a:spLocks noChangeArrowheads="1"/>
              </p:cNvSpPr>
              <p:nvPr/>
            </p:nvSpPr>
            <p:spPr bwMode="auto">
              <a:xfrm>
                <a:off x="179995" y="2368051"/>
                <a:ext cx="2937635" cy="358637"/>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750">
                    <a:effectLst/>
                    <a:latin typeface="Times New Roman" panose="02020603050405020304" pitchFamily="18" charset="0"/>
                    <a:ea typeface="Times New Roman" panose="02020603050405020304" pitchFamily="18" charset="0"/>
                  </a:rPr>
                  <a:t>20        20.5        21       21.5       22       22.5       23       23.5       24</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Feed Displacement from Reflector (cm)</a:t>
                </a:r>
                <a:endParaRPr lang="en-US" sz="1200">
                  <a:effectLst/>
                  <a:latin typeface="Times New Roman" panose="02020603050405020304" pitchFamily="18" charset="0"/>
                  <a:ea typeface="Times New Roman" panose="02020603050405020304" pitchFamily="18" charset="0"/>
                </a:endParaRPr>
              </a:p>
            </p:txBody>
          </p:sp>
          <p:sp>
            <p:nvSpPr>
              <p:cNvPr id="15" name="Text Box 2"/>
              <p:cNvSpPr txBox="1">
                <a:spLocks noChangeArrowheads="1"/>
              </p:cNvSpPr>
              <p:nvPr/>
            </p:nvSpPr>
            <p:spPr bwMode="auto">
              <a:xfrm>
                <a:off x="536395" y="0"/>
                <a:ext cx="2242185" cy="445770"/>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Max Gain vs. Feed Placement</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71.3cm Reflector</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Optimal Placement = 22cm, Gain = 32.79dB</a:t>
                </a:r>
                <a:endParaRPr lang="en-US" sz="1200">
                  <a:effectLst/>
                  <a:latin typeface="Times New Roman" panose="02020603050405020304" pitchFamily="18" charset="0"/>
                  <a:ea typeface="Times New Roman" panose="02020603050405020304" pitchFamily="18" charset="0"/>
                </a:endParaRPr>
              </a:p>
            </p:txBody>
          </p:sp>
          <p:sp>
            <p:nvSpPr>
              <p:cNvPr id="16" name="Text Box 2"/>
              <p:cNvSpPr txBox="1">
                <a:spLocks noChangeArrowheads="1"/>
              </p:cNvSpPr>
              <p:nvPr/>
            </p:nvSpPr>
            <p:spPr bwMode="auto">
              <a:xfrm>
                <a:off x="39595" y="345592"/>
                <a:ext cx="416415" cy="2208995"/>
              </a:xfrm>
              <a:prstGeom prst="rect">
                <a:avLst/>
              </a:prstGeom>
              <a:noFill/>
              <a:ln w="9525">
                <a:noFill/>
                <a:miter lim="800000"/>
                <a:headEnd/>
                <a:tailEnd/>
              </a:ln>
            </p:spPr>
            <p:txBody>
              <a:bodyPr rot="0" vert="horz" wrap="square" lIns="91440" tIns="45720" rIns="91440" bIns="45720" anchor="t" anchorCtr="0">
                <a:noAutofit/>
              </a:bodyPr>
              <a:lstStyle/>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33</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32.5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32</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31.5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31</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30.5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30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1175"/>
                  </a:spcAft>
                </a:pPr>
                <a:r>
                  <a:rPr lang="en-US" sz="750">
                    <a:effectLst/>
                    <a:latin typeface="Times New Roman" panose="02020603050405020304" pitchFamily="18" charset="0"/>
                    <a:ea typeface="Times New Roman" panose="02020603050405020304" pitchFamily="18" charset="0"/>
                  </a:rPr>
                  <a:t>29.5</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0"/>
                  </a:spcAft>
                </a:pPr>
                <a:r>
                  <a:rPr lang="en-US" sz="1200">
                    <a:effectLst/>
                    <a:latin typeface="Times New Roman" panose="02020603050405020304" pitchFamily="18" charset="0"/>
                    <a:ea typeface="Times New Roman" panose="02020603050405020304" pitchFamily="18" charset="0"/>
                  </a:rPr>
                  <a:t> </a:t>
                </a:r>
              </a:p>
              <a:p>
                <a:pPr marL="0" marR="0" algn="just">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grpSp>
      </p:grpSp>
      <p:grpSp>
        <p:nvGrpSpPr>
          <p:cNvPr id="17" name="Group 16"/>
          <p:cNvGrpSpPr/>
          <p:nvPr/>
        </p:nvGrpSpPr>
        <p:grpSpPr>
          <a:xfrm>
            <a:off x="5715000" y="4166885"/>
            <a:ext cx="3674699" cy="2631973"/>
            <a:chOff x="0" y="-1"/>
            <a:chExt cx="3487875" cy="2468054"/>
          </a:xfrm>
        </p:grpSpPr>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r="10489"/>
            <a:stretch/>
          </p:blipFill>
          <p:spPr bwMode="auto">
            <a:xfrm>
              <a:off x="223200" y="162000"/>
              <a:ext cx="2606040" cy="2075180"/>
            </a:xfrm>
            <a:prstGeom prst="rect">
              <a:avLst/>
            </a:prstGeom>
            <a:noFill/>
            <a:ln>
              <a:noFill/>
            </a:ln>
            <a:extLst>
              <a:ext uri="{53640926-AAD7-44D8-BBD7-CCE9431645EC}">
                <a14:shadowObscured xmlns:a14="http://schemas.microsoft.com/office/drawing/2010/main"/>
              </a:ext>
            </a:extLst>
          </p:spPr>
        </p:pic>
        <p:grpSp>
          <p:nvGrpSpPr>
            <p:cNvPr id="19" name="Group 18"/>
            <p:cNvGrpSpPr/>
            <p:nvPr/>
          </p:nvGrpSpPr>
          <p:grpSpPr>
            <a:xfrm>
              <a:off x="0" y="-1"/>
              <a:ext cx="3487875" cy="2468054"/>
              <a:chOff x="0" y="-1"/>
              <a:chExt cx="3487875" cy="2468054"/>
            </a:xfrm>
          </p:grpSpPr>
          <p:grpSp>
            <p:nvGrpSpPr>
              <p:cNvPr id="20" name="Group 19"/>
              <p:cNvGrpSpPr/>
              <p:nvPr/>
            </p:nvGrpSpPr>
            <p:grpSpPr>
              <a:xfrm>
                <a:off x="0" y="-1"/>
                <a:ext cx="3050102" cy="2468054"/>
                <a:chOff x="0" y="241241"/>
                <a:chExt cx="3052795" cy="2471796"/>
              </a:xfrm>
            </p:grpSpPr>
            <p:sp>
              <p:nvSpPr>
                <p:cNvPr id="22" name="Text Box 2"/>
                <p:cNvSpPr txBox="1">
                  <a:spLocks noChangeArrowheads="1"/>
                </p:cNvSpPr>
                <p:nvPr/>
              </p:nvSpPr>
              <p:spPr bwMode="auto">
                <a:xfrm rot="16200000">
                  <a:off x="-775805" y="1189800"/>
                  <a:ext cx="1953975" cy="402366"/>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Gain (dB)</a:t>
                  </a:r>
                  <a:endParaRPr lang="en-US" sz="1200">
                    <a:effectLst/>
                    <a:latin typeface="Times New Roman" panose="02020603050405020304" pitchFamily="18" charset="0"/>
                    <a:ea typeface="Times New Roman" panose="02020603050405020304" pitchFamily="18" charset="0"/>
                  </a:endParaRPr>
                </a:p>
              </p:txBody>
            </p:sp>
            <p:sp>
              <p:nvSpPr>
                <p:cNvPr id="23" name="Text Box 2"/>
                <p:cNvSpPr txBox="1">
                  <a:spLocks noChangeArrowheads="1"/>
                </p:cNvSpPr>
                <p:nvPr/>
              </p:nvSpPr>
              <p:spPr bwMode="auto">
                <a:xfrm>
                  <a:off x="536253" y="241241"/>
                  <a:ext cx="2242185" cy="227144"/>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Radiation Pattern</a:t>
                  </a:r>
                  <a:endParaRPr lang="en-US" sz="1200">
                    <a:effectLst/>
                    <a:latin typeface="Times New Roman" panose="02020603050405020304" pitchFamily="18" charset="0"/>
                    <a:ea typeface="Times New Roman" panose="02020603050405020304" pitchFamily="18" charset="0"/>
                  </a:endParaRPr>
                </a:p>
              </p:txBody>
            </p:sp>
            <p:sp>
              <p:nvSpPr>
                <p:cNvPr id="24" name="Text Box 2"/>
                <p:cNvSpPr txBox="1">
                  <a:spLocks noChangeArrowheads="1"/>
                </p:cNvSpPr>
                <p:nvPr/>
              </p:nvSpPr>
              <p:spPr bwMode="auto">
                <a:xfrm>
                  <a:off x="115160" y="2354400"/>
                  <a:ext cx="2937635" cy="358637"/>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750">
                      <a:effectLst/>
                      <a:latin typeface="Times New Roman" panose="02020603050405020304" pitchFamily="18" charset="0"/>
                      <a:ea typeface="Times New Roman" panose="02020603050405020304" pitchFamily="18" charset="0"/>
                    </a:rPr>
                    <a:t>-10                      -5                       0                       5                       10</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a:effectLst/>
                      <a:latin typeface="Times New Roman" panose="02020603050405020304" pitchFamily="18" charset="0"/>
                      <a:ea typeface="Times New Roman" panose="02020603050405020304" pitchFamily="18" charset="0"/>
                    </a:rPr>
                    <a:t>Elevation Angle (degrees)</a:t>
                  </a:r>
                  <a:endParaRPr lang="en-US" sz="1200">
                    <a:effectLst/>
                    <a:latin typeface="Times New Roman" panose="02020603050405020304" pitchFamily="18" charset="0"/>
                    <a:ea typeface="Times New Roman" panose="02020603050405020304" pitchFamily="18" charset="0"/>
                  </a:endParaRPr>
                </a:p>
              </p:txBody>
            </p:sp>
            <p:sp>
              <p:nvSpPr>
                <p:cNvPr id="25" name="Text Box 2"/>
                <p:cNvSpPr txBox="1">
                  <a:spLocks noChangeArrowheads="1"/>
                </p:cNvSpPr>
                <p:nvPr/>
              </p:nvSpPr>
              <p:spPr bwMode="auto">
                <a:xfrm>
                  <a:off x="45466" y="540239"/>
                  <a:ext cx="416415" cy="1965079"/>
                </a:xfrm>
                <a:prstGeom prst="rect">
                  <a:avLst/>
                </a:prstGeom>
                <a:noFill/>
                <a:ln w="9525">
                  <a:noFill/>
                  <a:miter lim="800000"/>
                  <a:headEnd/>
                  <a:tailEnd/>
                </a:ln>
              </p:spPr>
              <p:txBody>
                <a:bodyPr rot="0" vert="horz" wrap="square" lIns="91440" tIns="45720" rIns="91440" bIns="45720" anchor="t" anchorCtr="0">
                  <a:noAutofit/>
                </a:bodyPr>
                <a:lstStyle/>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30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20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10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p>
                  <a:pPr marL="0" marR="0" algn="r">
                    <a:spcBef>
                      <a:spcPts val="0"/>
                    </a:spcBef>
                    <a:spcAft>
                      <a:spcPts val="2100"/>
                    </a:spcAft>
                  </a:pPr>
                  <a:r>
                    <a:rPr lang="en-US" sz="750">
                      <a:effectLst/>
                      <a:latin typeface="Times New Roman" panose="02020603050405020304" pitchFamily="18" charset="0"/>
                      <a:ea typeface="Times New Roman" panose="02020603050405020304" pitchFamily="18" charset="0"/>
                    </a:rPr>
                    <a:t>-10</a:t>
                  </a:r>
                  <a:endParaRPr lang="en-US" sz="1200">
                    <a:effectLst/>
                    <a:latin typeface="Times New Roman" panose="02020603050405020304" pitchFamily="18" charset="0"/>
                    <a:ea typeface="Times New Roman" panose="02020603050405020304" pitchFamily="18" charset="0"/>
                  </a:endParaRPr>
                </a:p>
              </p:txBody>
            </p:sp>
          </p:grpSp>
          <p:sp>
            <p:nvSpPr>
              <p:cNvPr id="21" name="Text Box 2"/>
              <p:cNvSpPr txBox="1">
                <a:spLocks noChangeArrowheads="1"/>
              </p:cNvSpPr>
              <p:nvPr/>
            </p:nvSpPr>
            <p:spPr bwMode="auto">
              <a:xfrm>
                <a:off x="1897200" y="237600"/>
                <a:ext cx="1590675" cy="511175"/>
              </a:xfrm>
              <a:prstGeom prst="rect">
                <a:avLst/>
              </a:prstGeom>
              <a:noFill/>
              <a:ln w="9525">
                <a:noFill/>
                <a:miter lim="800000"/>
                <a:headEnd/>
                <a:tailEnd/>
              </a:ln>
            </p:spPr>
            <p:txBody>
              <a:bodyPr rot="0" vert="horz" wrap="square" lIns="91440" tIns="45720" rIns="91440" bIns="45720" anchor="t" anchorCtr="0">
                <a:noAutofit/>
              </a:bodyPr>
              <a:lstStyle/>
              <a:p>
                <a:pPr marL="0" marR="0" algn="just">
                  <a:spcBef>
                    <a:spcPts val="0"/>
                  </a:spcBef>
                  <a:spcAft>
                    <a:spcPts val="0"/>
                  </a:spcAft>
                </a:pPr>
                <a:r>
                  <a:rPr lang="en-US" sz="600">
                    <a:effectLst/>
                    <a:latin typeface="Times New Roman" panose="02020603050405020304" pitchFamily="18" charset="0"/>
                    <a:ea typeface="Times New Roman" panose="02020603050405020304" pitchFamily="18" charset="0"/>
                  </a:rPr>
                  <a:t>█ </a:t>
                </a:r>
                <a:r>
                  <a:rPr lang="en-US" sz="800">
                    <a:effectLst/>
                    <a:latin typeface="Times New Roman" panose="02020603050405020304" pitchFamily="18" charset="0"/>
                    <a:ea typeface="Times New Roman" panose="02020603050405020304" pitchFamily="18" charset="0"/>
                  </a:rPr>
                  <a:t>71.3cm Reflector</a:t>
                </a:r>
                <a:endParaRPr lang="en-US" sz="120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600">
                    <a:solidFill>
                      <a:srgbClr val="0066FF"/>
                    </a:solidFill>
                    <a:effectLst/>
                    <a:latin typeface="Times New Roman" panose="02020603050405020304" pitchFamily="18" charset="0"/>
                    <a:ea typeface="Times New Roman" panose="02020603050405020304" pitchFamily="18" charset="0"/>
                  </a:rPr>
                  <a:t>█ </a:t>
                </a:r>
                <a:r>
                  <a:rPr lang="en-US" sz="800">
                    <a:effectLst/>
                    <a:latin typeface="Times New Roman" panose="02020603050405020304" pitchFamily="18" charset="0"/>
                    <a:ea typeface="Times New Roman" panose="02020603050405020304" pitchFamily="18" charset="0"/>
                  </a:rPr>
                  <a:t>81.9cm Reflector</a:t>
                </a:r>
                <a:endParaRPr lang="en-US" sz="1200">
                  <a:effectLst/>
                  <a:latin typeface="Times New Roman" panose="02020603050405020304" pitchFamily="18" charset="0"/>
                  <a:ea typeface="Times New Roman" panose="02020603050405020304" pitchFamily="18" charset="0"/>
                </a:endParaRPr>
              </a:p>
            </p:txBody>
          </p:sp>
        </p:grpSp>
      </p:grpSp>
      <p:sp>
        <p:nvSpPr>
          <p:cNvPr id="3" name="Right Arrow 2"/>
          <p:cNvSpPr/>
          <p:nvPr/>
        </p:nvSpPr>
        <p:spPr>
          <a:xfrm>
            <a:off x="5181600" y="28194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rot="2522345">
            <a:off x="5080759" y="4447402"/>
            <a:ext cx="569572" cy="2418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3466151" y="6536567"/>
            <a:ext cx="2637902" cy="369332"/>
          </a:xfrm>
          <a:prstGeom prst="rect">
            <a:avLst/>
          </a:prstGeom>
          <a:noFill/>
        </p:spPr>
        <p:txBody>
          <a:bodyPr wrap="none" rtlCol="0">
            <a:spAutoFit/>
          </a:bodyPr>
          <a:lstStyle/>
          <a:p>
            <a:r>
              <a:rPr lang="en-US" dirty="0" smtClean="0"/>
              <a:t>Babuscia et al., 2017, IEEE</a:t>
            </a:r>
            <a:endParaRPr lang="en-US" dirty="0"/>
          </a:p>
        </p:txBody>
      </p:sp>
    </p:spTree>
    <p:extLst>
      <p:ext uri="{BB962C8B-B14F-4D97-AF65-F5344CB8AC3E}">
        <p14:creationId xmlns:p14="http://schemas.microsoft.com/office/powerpoint/2010/main" val="3820870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Anechoic Chamber Test: Setup</a:t>
            </a:r>
            <a:endParaRPr lang="en-US" dirty="0"/>
          </a:p>
        </p:txBody>
      </p:sp>
      <p:pic>
        <p:nvPicPr>
          <p:cNvPr id="8" name="Picture 7" descr="C:\Documents and Settings\Administrator\Desktop\Inflatable Antenna\DSCN0420.JPG"/>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p:blipFill>
        <p:spPr bwMode="auto">
          <a:xfrm>
            <a:off x="914400" y="1524001"/>
            <a:ext cx="2961322" cy="2286000"/>
          </a:xfrm>
          <a:prstGeom prst="rect">
            <a:avLst/>
          </a:prstGeom>
          <a:noFill/>
          <a:ln w="9525">
            <a:noFill/>
            <a:miter lim="800000"/>
            <a:headEnd/>
            <a:tailEnd/>
          </a:ln>
        </p:spPr>
      </p:pic>
      <p:pic>
        <p:nvPicPr>
          <p:cNvPr id="6" name="Picture 5"/>
          <p:cNvPicPr>
            <a:picLocks noChangeAspect="1"/>
          </p:cNvPicPr>
          <p:nvPr/>
        </p:nvPicPr>
        <p:blipFill>
          <a:blip r:embed="rId4"/>
          <a:stretch>
            <a:fillRect/>
          </a:stretch>
        </p:blipFill>
        <p:spPr>
          <a:xfrm>
            <a:off x="2110659" y="4028003"/>
            <a:ext cx="4747341" cy="2766436"/>
          </a:xfrm>
          <a:prstGeom prst="rect">
            <a:avLst/>
          </a:prstGeom>
        </p:spPr>
      </p:pic>
      <p:pic>
        <p:nvPicPr>
          <p:cNvPr id="7" name="Picture 6"/>
          <p:cNvPicPr>
            <a:picLocks noChangeAspect="1"/>
          </p:cNvPicPr>
          <p:nvPr/>
        </p:nvPicPr>
        <p:blipFill>
          <a:blip r:embed="rId5"/>
          <a:stretch>
            <a:fillRect/>
          </a:stretch>
        </p:blipFill>
        <p:spPr>
          <a:xfrm>
            <a:off x="4648200" y="1497889"/>
            <a:ext cx="3187373" cy="2390530"/>
          </a:xfrm>
          <a:prstGeom prst="rect">
            <a:avLst/>
          </a:prstGeom>
        </p:spPr>
      </p:pic>
    </p:spTree>
    <p:extLst>
      <p:ext uri="{BB962C8B-B14F-4D97-AF65-F5344CB8AC3E}">
        <p14:creationId xmlns:p14="http://schemas.microsoft.com/office/powerpoint/2010/main" val="486200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Anechoic Chamber Tests Results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26072761"/>
              </p:ext>
            </p:extLst>
          </p:nvPr>
        </p:nvGraphicFramePr>
        <p:xfrm>
          <a:off x="152400" y="2362200"/>
          <a:ext cx="8686800" cy="2743199"/>
        </p:xfrm>
        <a:graphic>
          <a:graphicData uri="http://schemas.openxmlformats.org/drawingml/2006/table">
            <a:tbl>
              <a:tblPr firstRow="1" firstCol="1" bandRow="1"/>
              <a:tblGrid>
                <a:gridCol w="1421161">
                  <a:extLst>
                    <a:ext uri="{9D8B030D-6E8A-4147-A177-3AD203B41FA5}">
                      <a16:colId xmlns:a16="http://schemas.microsoft.com/office/drawing/2014/main" val="723012173"/>
                    </a:ext>
                  </a:extLst>
                </a:gridCol>
                <a:gridCol w="1285647">
                  <a:extLst>
                    <a:ext uri="{9D8B030D-6E8A-4147-A177-3AD203B41FA5}">
                      <a16:colId xmlns:a16="http://schemas.microsoft.com/office/drawing/2014/main" val="2696140687"/>
                    </a:ext>
                  </a:extLst>
                </a:gridCol>
                <a:gridCol w="1031992">
                  <a:extLst>
                    <a:ext uri="{9D8B030D-6E8A-4147-A177-3AD203B41FA5}">
                      <a16:colId xmlns:a16="http://schemas.microsoft.com/office/drawing/2014/main" val="2119238824"/>
                    </a:ext>
                  </a:extLst>
                </a:gridCol>
                <a:gridCol w="1779056">
                  <a:extLst>
                    <a:ext uri="{9D8B030D-6E8A-4147-A177-3AD203B41FA5}">
                      <a16:colId xmlns:a16="http://schemas.microsoft.com/office/drawing/2014/main" val="2973929863"/>
                    </a:ext>
                  </a:extLst>
                </a:gridCol>
                <a:gridCol w="1893723">
                  <a:extLst>
                    <a:ext uri="{9D8B030D-6E8A-4147-A177-3AD203B41FA5}">
                      <a16:colId xmlns:a16="http://schemas.microsoft.com/office/drawing/2014/main" val="2288694320"/>
                    </a:ext>
                  </a:extLst>
                </a:gridCol>
                <a:gridCol w="251916">
                  <a:extLst>
                    <a:ext uri="{9D8B030D-6E8A-4147-A177-3AD203B41FA5}">
                      <a16:colId xmlns:a16="http://schemas.microsoft.com/office/drawing/2014/main" val="1775461158"/>
                    </a:ext>
                  </a:extLst>
                </a:gridCol>
                <a:gridCol w="1023305">
                  <a:extLst>
                    <a:ext uri="{9D8B030D-6E8A-4147-A177-3AD203B41FA5}">
                      <a16:colId xmlns:a16="http://schemas.microsoft.com/office/drawing/2014/main" val="617903216"/>
                    </a:ext>
                  </a:extLst>
                </a:gridCol>
              </a:tblGrid>
              <a:tr h="312922">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JPL Inflatable</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19 Dec</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Pattern</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Estimated</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0207727"/>
                  </a:ext>
                </a:extLst>
              </a:tr>
              <a:tr h="552745">
                <a:tc>
                  <a:txBody>
                    <a:bodyPr/>
                    <a:lstStyle/>
                    <a:p>
                      <a:pPr marL="0" marR="0">
                        <a:lnSpc>
                          <a:spcPct val="115000"/>
                        </a:lnSpc>
                        <a:spcBef>
                          <a:spcPts val="0"/>
                        </a:spcBef>
                        <a:spcAft>
                          <a:spcPts val="0"/>
                        </a:spcAft>
                      </a:pPr>
                      <a:r>
                        <a:rPr lang="en-US" sz="1100" b="1" dirty="0" err="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Freq</a:t>
                      </a:r>
                      <a:r>
                        <a:rPr lang="en-US" sz="1100" b="1" dirty="0">
                          <a:effectLst/>
                          <a:latin typeface="Tahoma" panose="020B0604030504040204" pitchFamily="34" charset="0"/>
                          <a:ea typeface="Calibri" panose="020F0502020204030204" pitchFamily="34" charset="0"/>
                          <a:cs typeface="Times New Roman" panose="02020603050405020304" pitchFamily="18" charset="0"/>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100" b="1" dirty="0">
                          <a:effectLst/>
                          <a:latin typeface="Tahoma" panose="020B0604030504040204" pitchFamily="34" charset="0"/>
                          <a:ea typeface="Calibri" panose="020F0502020204030204" pitchFamily="34" charset="0"/>
                          <a:cs typeface="Times New Roman" panose="02020603050405020304" pitchFamily="18" charset="0"/>
                        </a:rPr>
                        <a:t>GHz</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N2 Pressure</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PSI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Integrated</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Gain </a:t>
                      </a:r>
                      <a:r>
                        <a:rPr lang="en-US" sz="1100" b="1" dirty="0" err="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dBi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 dB</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Beam Width</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10 dB</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Beam Width</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3/10</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Gain </a:t>
                      </a:r>
                      <a:r>
                        <a:rPr lang="en-US" sz="1100" b="1" dirty="0" err="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dBi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344264"/>
                  </a:ext>
                </a:extLst>
              </a:tr>
              <a:tr h="312922">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7.145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4.922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12.74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dirty="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29.64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922780"/>
                  </a:ext>
                </a:extLst>
              </a:tr>
              <a:tr h="312922">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7.19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4.926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12.66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7616760"/>
                  </a:ext>
                </a:extLst>
              </a:tr>
              <a:tr h="312922">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7.235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4.789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12.54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0426259"/>
                  </a:ext>
                </a:extLst>
              </a:tr>
              <a:tr h="312922">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8.4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4.212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11.17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30.93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127784304"/>
                  </a:ext>
                </a:extLst>
              </a:tr>
              <a:tr h="312922">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8.45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29.28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4.081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11.06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00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31.15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388608183"/>
                  </a:ext>
                </a:extLst>
              </a:tr>
              <a:tr h="312922">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8.5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0.20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28.82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4.214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11.12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pPr>
                      <a:endParaRPr lang="en-US" sz="1000" dirty="0">
                        <a:effectLst/>
                        <a:latin typeface="Calibri" panose="020F0502020204030204" pitchFamily="34"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0"/>
                        </a:spcAft>
                      </a:pPr>
                      <a:r>
                        <a:rPr lang="en-US" sz="11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30.94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76936256"/>
                  </a:ext>
                </a:extLst>
              </a:tr>
            </a:tbl>
          </a:graphicData>
        </a:graphic>
      </p:graphicFrame>
    </p:spTree>
    <p:extLst>
      <p:ext uri="{BB962C8B-B14F-4D97-AF65-F5344CB8AC3E}">
        <p14:creationId xmlns:p14="http://schemas.microsoft.com/office/powerpoint/2010/main" val="1195120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Anechoic Chamber Tests Results</a:t>
            </a:r>
            <a:endParaRPr lang="en-US" dirty="0"/>
          </a:p>
        </p:txBody>
      </p:sp>
      <p:pic>
        <p:nvPicPr>
          <p:cNvPr id="6" name="Picture 5"/>
          <p:cNvPicPr/>
          <p:nvPr/>
        </p:nvPicPr>
        <p:blipFill>
          <a:blip r:embed="rId2"/>
          <a:srcRect/>
          <a:stretch>
            <a:fillRect/>
          </a:stretch>
        </p:blipFill>
        <p:spPr bwMode="auto">
          <a:xfrm>
            <a:off x="721995" y="1447800"/>
            <a:ext cx="7700010" cy="5047615"/>
          </a:xfrm>
          <a:prstGeom prst="rect">
            <a:avLst/>
          </a:prstGeom>
          <a:noFill/>
        </p:spPr>
      </p:pic>
    </p:spTree>
    <p:extLst>
      <p:ext uri="{BB962C8B-B14F-4D97-AF65-F5344CB8AC3E}">
        <p14:creationId xmlns:p14="http://schemas.microsoft.com/office/powerpoint/2010/main" val="2848341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UV </a:t>
            </a:r>
            <a:r>
              <a:rPr lang="en-US" dirty="0" err="1" smtClean="0"/>
              <a:t>Rigidization</a:t>
            </a:r>
            <a:endParaRPr lang="en-US" dirty="0"/>
          </a:p>
        </p:txBody>
      </p:sp>
      <p:sp>
        <p:nvSpPr>
          <p:cNvPr id="3" name="Content Placeholder 2"/>
          <p:cNvSpPr>
            <a:spLocks noGrp="1"/>
          </p:cNvSpPr>
          <p:nvPr>
            <p:ph idx="1"/>
          </p:nvPr>
        </p:nvSpPr>
        <p:spPr>
          <a:xfrm>
            <a:off x="23553" y="1535295"/>
            <a:ext cx="4624647" cy="5322705"/>
          </a:xfrm>
        </p:spPr>
        <p:txBody>
          <a:bodyPr>
            <a:normAutofit fontScale="70000" lnSpcReduction="20000"/>
          </a:bodyPr>
          <a:lstStyle/>
          <a:p>
            <a:r>
              <a:rPr lang="en-US" dirty="0" smtClean="0"/>
              <a:t>One </a:t>
            </a:r>
            <a:r>
              <a:rPr lang="en-US" dirty="0"/>
              <a:t>of the critical aspects of the inflatable antenna design is its resistance to environmental </a:t>
            </a:r>
            <a:r>
              <a:rPr lang="en-US" dirty="0" smtClean="0"/>
              <a:t>phenomena, especially temperature fluctuations and micrometeoroids</a:t>
            </a:r>
          </a:p>
          <a:p>
            <a:r>
              <a:rPr lang="en-US" dirty="0" err="1" smtClean="0"/>
              <a:t>Rigidization</a:t>
            </a:r>
            <a:r>
              <a:rPr lang="en-US" dirty="0" smtClean="0"/>
              <a:t> </a:t>
            </a:r>
            <a:r>
              <a:rPr lang="en-US" dirty="0"/>
              <a:t>would allow the antenna to still maintain its shape even in case of puncturing and loss of pressure in the membrane. </a:t>
            </a:r>
            <a:endParaRPr lang="en-US" dirty="0" smtClean="0"/>
          </a:p>
          <a:p>
            <a:r>
              <a:rPr lang="en-US" dirty="0" err="1"/>
              <a:t>R</a:t>
            </a:r>
            <a:r>
              <a:rPr lang="en-US" dirty="0" err="1" smtClean="0"/>
              <a:t>igidization</a:t>
            </a:r>
            <a:r>
              <a:rPr lang="en-US" dirty="0" smtClean="0"/>
              <a:t> of the </a:t>
            </a:r>
            <a:r>
              <a:rPr lang="en-US" dirty="0"/>
              <a:t>antenna structure right after deployment to avoid these temperature-driven shape fluctuations. </a:t>
            </a:r>
          </a:p>
          <a:p>
            <a:r>
              <a:rPr lang="en-US" dirty="0" smtClean="0"/>
              <a:t>During </a:t>
            </a:r>
            <a:r>
              <a:rPr lang="en-US" dirty="0"/>
              <a:t>this past year, the first attempt to rigidize the entire antenna shape was carried on and tested at Arizona State University. </a:t>
            </a:r>
          </a:p>
        </p:txBody>
      </p:sp>
      <p:pic>
        <p:nvPicPr>
          <p:cNvPr id="9" name="Picture 8"/>
          <p:cNvPicPr/>
          <p:nvPr/>
        </p:nvPicPr>
        <p:blipFill>
          <a:blip r:embed="rId2"/>
          <a:stretch>
            <a:fillRect/>
          </a:stretch>
        </p:blipFill>
        <p:spPr>
          <a:xfrm>
            <a:off x="4771502" y="1930667"/>
            <a:ext cx="4267200" cy="3429000"/>
          </a:xfrm>
          <a:prstGeom prst="rect">
            <a:avLst/>
          </a:prstGeom>
        </p:spPr>
      </p:pic>
      <p:sp>
        <p:nvSpPr>
          <p:cNvPr id="5" name="TextBox 4"/>
          <p:cNvSpPr txBox="1"/>
          <p:nvPr/>
        </p:nvSpPr>
        <p:spPr>
          <a:xfrm>
            <a:off x="6400800" y="5334000"/>
            <a:ext cx="2637902" cy="369332"/>
          </a:xfrm>
          <a:prstGeom prst="rect">
            <a:avLst/>
          </a:prstGeom>
          <a:noFill/>
        </p:spPr>
        <p:txBody>
          <a:bodyPr wrap="none" rtlCol="0">
            <a:spAutoFit/>
          </a:bodyPr>
          <a:lstStyle/>
          <a:p>
            <a:r>
              <a:rPr lang="en-US" dirty="0" smtClean="0"/>
              <a:t>Babuscia et al., 2017, IEEE</a:t>
            </a:r>
            <a:endParaRPr lang="en-US" dirty="0"/>
          </a:p>
        </p:txBody>
      </p:sp>
    </p:spTree>
    <p:extLst>
      <p:ext uri="{BB962C8B-B14F-4D97-AF65-F5344CB8AC3E}">
        <p14:creationId xmlns:p14="http://schemas.microsoft.com/office/powerpoint/2010/main" val="4130056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Rigidization</a:t>
            </a:r>
            <a:r>
              <a:rPr lang="en-US" dirty="0" smtClean="0"/>
              <a:t> Experiment</a:t>
            </a:r>
            <a:endParaRPr lang="en-US" dirty="0"/>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p:cNvPicPr/>
          <p:nvPr/>
        </p:nvPicPr>
        <p:blipFill>
          <a:blip r:embed="rId2"/>
          <a:stretch>
            <a:fillRect/>
          </a:stretch>
        </p:blipFill>
        <p:spPr>
          <a:xfrm>
            <a:off x="76200" y="1524000"/>
            <a:ext cx="4038600" cy="2465780"/>
          </a:xfrm>
          <a:prstGeom prst="rect">
            <a:avLst/>
          </a:prstGeom>
        </p:spPr>
      </p:pic>
      <p:pic>
        <p:nvPicPr>
          <p:cNvPr id="13" name="Picture 12"/>
          <p:cNvPicPr/>
          <p:nvPr/>
        </p:nvPicPr>
        <p:blipFill>
          <a:blip r:embed="rId3"/>
          <a:stretch>
            <a:fillRect/>
          </a:stretch>
        </p:blipFill>
        <p:spPr>
          <a:xfrm>
            <a:off x="5097000" y="1492909"/>
            <a:ext cx="3894600" cy="2496871"/>
          </a:xfrm>
          <a:prstGeom prst="rect">
            <a:avLst/>
          </a:prstGeom>
        </p:spPr>
      </p:pic>
      <p:pic>
        <p:nvPicPr>
          <p:cNvPr id="14" name="Picture 13"/>
          <p:cNvPicPr/>
          <p:nvPr/>
        </p:nvPicPr>
        <p:blipFill>
          <a:blip r:embed="rId4">
            <a:extLst>
              <a:ext uri="{28A0092B-C50C-407E-A947-70E740481C1C}">
                <a14:useLocalDpi xmlns:a14="http://schemas.microsoft.com/office/drawing/2010/main" val="0"/>
              </a:ext>
            </a:extLst>
          </a:blip>
          <a:srcRect/>
          <a:stretch>
            <a:fillRect/>
          </a:stretch>
        </p:blipFill>
        <p:spPr bwMode="auto">
          <a:xfrm>
            <a:off x="16625" y="4326775"/>
            <a:ext cx="4098175" cy="2514600"/>
          </a:xfrm>
          <a:prstGeom prst="rect">
            <a:avLst/>
          </a:prstGeom>
          <a:noFill/>
        </p:spPr>
      </p:pic>
      <p:sp>
        <p:nvSpPr>
          <p:cNvPr id="16" name="Right Arrow 15"/>
          <p:cNvSpPr/>
          <p:nvPr/>
        </p:nvSpPr>
        <p:spPr>
          <a:xfrm>
            <a:off x="4343400" y="28194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4343400" y="5348548"/>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8390464">
            <a:off x="4491600" y="41148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a:stretch>
            <a:fillRect/>
          </a:stretch>
        </p:blipFill>
        <p:spPr>
          <a:xfrm>
            <a:off x="4838991" y="4419601"/>
            <a:ext cx="4172005" cy="2325110"/>
          </a:xfrm>
          <a:prstGeom prst="rect">
            <a:avLst/>
          </a:prstGeom>
        </p:spPr>
      </p:pic>
      <p:sp>
        <p:nvSpPr>
          <p:cNvPr id="15" name="TextBox 14"/>
          <p:cNvSpPr txBox="1"/>
          <p:nvPr/>
        </p:nvSpPr>
        <p:spPr>
          <a:xfrm>
            <a:off x="6781800" y="6629399"/>
            <a:ext cx="2485502" cy="261610"/>
          </a:xfrm>
          <a:prstGeom prst="rect">
            <a:avLst/>
          </a:prstGeom>
          <a:noFill/>
        </p:spPr>
        <p:txBody>
          <a:bodyPr wrap="square" rtlCol="0">
            <a:spAutoFit/>
          </a:bodyPr>
          <a:lstStyle/>
          <a:p>
            <a:r>
              <a:rPr lang="en-US" sz="1100" dirty="0" smtClean="0"/>
              <a:t>Babuscia et al., 2017, IEEE</a:t>
            </a:r>
            <a:endParaRPr lang="en-US" dirty="0"/>
          </a:p>
        </p:txBody>
      </p:sp>
    </p:spTree>
    <p:extLst>
      <p:ext uri="{BB962C8B-B14F-4D97-AF65-F5344CB8AC3E}">
        <p14:creationId xmlns:p14="http://schemas.microsoft.com/office/powerpoint/2010/main" val="3028659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Dynamic Test on JPL </a:t>
            </a:r>
            <a:r>
              <a:rPr lang="en-US" dirty="0" err="1" smtClean="0"/>
              <a:t>Airbearing</a:t>
            </a:r>
            <a:r>
              <a:rPr lang="en-US" dirty="0" smtClean="0"/>
              <a:t> platform: Results</a:t>
            </a:r>
            <a:endParaRPr lang="en-US" dirty="0"/>
          </a:p>
        </p:txBody>
      </p:sp>
      <p:sp>
        <p:nvSpPr>
          <p:cNvPr id="3" name="Content Placeholder 2"/>
          <p:cNvSpPr>
            <a:spLocks noGrp="1"/>
          </p:cNvSpPr>
          <p:nvPr>
            <p:ph idx="1"/>
          </p:nvPr>
        </p:nvSpPr>
        <p:spPr>
          <a:xfrm>
            <a:off x="-76200" y="1676401"/>
            <a:ext cx="9144000" cy="1371600"/>
          </a:xfrm>
        </p:spPr>
        <p:txBody>
          <a:bodyPr>
            <a:normAutofit fontScale="62500" lnSpcReduction="20000"/>
          </a:bodyPr>
          <a:lstStyle/>
          <a:p>
            <a:r>
              <a:rPr lang="en-US" dirty="0"/>
              <a:t>T</a:t>
            </a:r>
            <a:r>
              <a:rPr lang="en-US" dirty="0" smtClean="0"/>
              <a:t>est </a:t>
            </a:r>
            <a:r>
              <a:rPr lang="en-US" dirty="0"/>
              <a:t>results showed that the inflated antenna is controllable with state of the art reaction wheel systems for </a:t>
            </a:r>
            <a:r>
              <a:rPr lang="en-US" dirty="0" err="1" smtClean="0"/>
              <a:t>CubeSats</a:t>
            </a:r>
            <a:r>
              <a:rPr lang="en-US" dirty="0" smtClean="0"/>
              <a:t>.</a:t>
            </a:r>
          </a:p>
          <a:p>
            <a:r>
              <a:rPr lang="en-US" dirty="0" smtClean="0"/>
              <a:t>The </a:t>
            </a:r>
            <a:r>
              <a:rPr lang="en-US" dirty="0"/>
              <a:t>disturbances induced on the system by the oscillations of the antenna coupled with a flexible material were found to be negligible, and therefore compatible with foreseen mission profiles and selected hardware configurations.</a:t>
            </a:r>
          </a:p>
          <a:p>
            <a:pPr marL="118872" indent="0">
              <a:buNone/>
            </a:pPr>
            <a:endParaRPr lang="en-US"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843914" y="3061707"/>
            <a:ext cx="4267200" cy="3144916"/>
          </a:xfrm>
          <a:prstGeom prst="rect">
            <a:avLst/>
          </a:prstGeom>
          <a:noFill/>
        </p:spPr>
      </p:pic>
      <p:sp>
        <p:nvSpPr>
          <p:cNvPr id="4" name="TextBox 3"/>
          <p:cNvSpPr txBox="1"/>
          <p:nvPr/>
        </p:nvSpPr>
        <p:spPr>
          <a:xfrm>
            <a:off x="6019800" y="6035663"/>
            <a:ext cx="2472555" cy="369332"/>
          </a:xfrm>
          <a:prstGeom prst="rect">
            <a:avLst/>
          </a:prstGeom>
          <a:noFill/>
        </p:spPr>
        <p:txBody>
          <a:bodyPr wrap="square" rtlCol="0">
            <a:spAutoFit/>
          </a:bodyPr>
          <a:lstStyle/>
          <a:p>
            <a:r>
              <a:rPr lang="en-US" dirty="0" smtClean="0"/>
              <a:t>Stabilized behavior</a:t>
            </a:r>
            <a:endParaRPr lang="en-US" dirty="0"/>
          </a:p>
        </p:txBody>
      </p:sp>
      <p:pic>
        <p:nvPicPr>
          <p:cNvPr id="6" name="Picture 5"/>
          <p:cNvPicPr>
            <a:picLocks noChangeAspect="1"/>
          </p:cNvPicPr>
          <p:nvPr/>
        </p:nvPicPr>
        <p:blipFill>
          <a:blip r:embed="rId4"/>
          <a:stretch>
            <a:fillRect/>
          </a:stretch>
        </p:blipFill>
        <p:spPr>
          <a:xfrm>
            <a:off x="914400" y="3429000"/>
            <a:ext cx="2566638" cy="2591025"/>
          </a:xfrm>
          <a:prstGeom prst="rect">
            <a:avLst/>
          </a:prstGeom>
        </p:spPr>
      </p:pic>
      <p:sp>
        <p:nvSpPr>
          <p:cNvPr id="9" name="TextBox 8"/>
          <p:cNvSpPr txBox="1"/>
          <p:nvPr/>
        </p:nvSpPr>
        <p:spPr>
          <a:xfrm>
            <a:off x="6629400" y="6488668"/>
            <a:ext cx="2637902" cy="369332"/>
          </a:xfrm>
          <a:prstGeom prst="rect">
            <a:avLst/>
          </a:prstGeom>
          <a:noFill/>
        </p:spPr>
        <p:txBody>
          <a:bodyPr wrap="none" rtlCol="0">
            <a:spAutoFit/>
          </a:bodyPr>
          <a:lstStyle/>
          <a:p>
            <a:r>
              <a:rPr lang="en-US" dirty="0" smtClean="0"/>
              <a:t>Babuscia et al., 2017, IEEE</a:t>
            </a:r>
            <a:endParaRPr lang="en-US" dirty="0"/>
          </a:p>
        </p:txBody>
      </p:sp>
    </p:spTree>
    <p:extLst>
      <p:ext uri="{BB962C8B-B14F-4D97-AF65-F5344CB8AC3E}">
        <p14:creationId xmlns:p14="http://schemas.microsoft.com/office/powerpoint/2010/main" val="122774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and Future Work</a:t>
            </a:r>
            <a:endParaRPr lang="en-US" dirty="0"/>
          </a:p>
        </p:txBody>
      </p:sp>
      <p:sp>
        <p:nvSpPr>
          <p:cNvPr id="3" name="Content Placeholder 2"/>
          <p:cNvSpPr>
            <a:spLocks noGrp="1"/>
          </p:cNvSpPr>
          <p:nvPr>
            <p:ph idx="1"/>
          </p:nvPr>
        </p:nvSpPr>
        <p:spPr>
          <a:xfrm>
            <a:off x="152400" y="1524000"/>
            <a:ext cx="8763000" cy="5257799"/>
          </a:xfrm>
        </p:spPr>
        <p:txBody>
          <a:bodyPr>
            <a:normAutofit fontScale="77500" lnSpcReduction="20000"/>
          </a:bodyPr>
          <a:lstStyle/>
          <a:p>
            <a:r>
              <a:rPr lang="en-US" dirty="0"/>
              <a:t>This </a:t>
            </a:r>
            <a:r>
              <a:rPr lang="en-US" dirty="0" smtClean="0"/>
              <a:t>presentation </a:t>
            </a:r>
            <a:r>
              <a:rPr lang="en-US" dirty="0"/>
              <a:t>describes </a:t>
            </a:r>
            <a:r>
              <a:rPr lang="en-US" dirty="0" smtClean="0"/>
              <a:t>the test results for </a:t>
            </a:r>
            <a:r>
              <a:rPr lang="en-US" dirty="0"/>
              <a:t>the inflatable antenna for CubeSat project. </a:t>
            </a:r>
            <a:endParaRPr lang="en-US" dirty="0" smtClean="0"/>
          </a:p>
          <a:p>
            <a:endParaRPr lang="en-US" dirty="0" smtClean="0"/>
          </a:p>
          <a:p>
            <a:r>
              <a:rPr lang="en-US" dirty="0" smtClean="0"/>
              <a:t>Measurements showed between 29.6-31.2 </a:t>
            </a:r>
            <a:r>
              <a:rPr lang="en-US" dirty="0" err="1" smtClean="0"/>
              <a:t>dBi</a:t>
            </a:r>
            <a:r>
              <a:rPr lang="en-US" dirty="0" smtClean="0"/>
              <a:t> gain depending on gain integration method, pressure, frequency. They do not take into account cable loss (approx. 1 dB)</a:t>
            </a:r>
          </a:p>
          <a:p>
            <a:endParaRPr lang="en-US" dirty="0" smtClean="0"/>
          </a:p>
          <a:p>
            <a:r>
              <a:rPr lang="en-US" dirty="0" smtClean="0"/>
              <a:t>Progresses </a:t>
            </a:r>
            <a:r>
              <a:rPr lang="en-US" dirty="0"/>
              <a:t>have also been made in the process of rigidizing the antenna to increase its lifetime. A full scale </a:t>
            </a:r>
            <a:r>
              <a:rPr lang="en-US" dirty="0" err="1"/>
              <a:t>rigidization</a:t>
            </a:r>
            <a:r>
              <a:rPr lang="en-US" dirty="0"/>
              <a:t> experiment was carried on at Arizona State University. </a:t>
            </a:r>
            <a:endParaRPr lang="en-US" dirty="0" smtClean="0"/>
          </a:p>
          <a:p>
            <a:endParaRPr lang="en-US" dirty="0" smtClean="0"/>
          </a:p>
          <a:p>
            <a:r>
              <a:rPr lang="en-US" dirty="0" smtClean="0"/>
              <a:t>Finally</a:t>
            </a:r>
            <a:r>
              <a:rPr lang="en-US" dirty="0"/>
              <a:t>, an effort to investigate dynamic effects was carried on through tests at the JPL small satellite dynamic testbed. </a:t>
            </a:r>
            <a:endParaRPr lang="en-US" dirty="0" smtClean="0"/>
          </a:p>
          <a:p>
            <a:pPr marL="118872" indent="0">
              <a:buNone/>
            </a:pPr>
            <a:endParaRPr lang="en-US" dirty="0" smtClean="0"/>
          </a:p>
          <a:p>
            <a:r>
              <a:rPr lang="en-US" dirty="0" smtClean="0"/>
              <a:t>Future work includes the fabrication and test of the deployment system</a:t>
            </a:r>
            <a:endParaRPr lang="en-US" dirty="0"/>
          </a:p>
        </p:txBody>
      </p:sp>
    </p:spTree>
    <p:extLst>
      <p:ext uri="{BB962C8B-B14F-4D97-AF65-F5344CB8AC3E}">
        <p14:creationId xmlns:p14="http://schemas.microsoft.com/office/powerpoint/2010/main" val="1422409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p:txBody>
          <a:bodyPr/>
          <a:lstStyle/>
          <a:p>
            <a:r>
              <a:rPr lang="en-US" dirty="0" smtClean="0"/>
              <a:t>Center of Innovation Funds Grant</a:t>
            </a:r>
          </a:p>
          <a:p>
            <a:r>
              <a:rPr lang="en-US" dirty="0" smtClean="0"/>
              <a:t>Arizona State University, </a:t>
            </a:r>
            <a:r>
              <a:rPr lang="en-US" dirty="0" err="1" smtClean="0"/>
              <a:t>SpaceTrex</a:t>
            </a:r>
            <a:r>
              <a:rPr lang="en-US" dirty="0" smtClean="0"/>
              <a:t> Laboratory</a:t>
            </a:r>
          </a:p>
          <a:p>
            <a:r>
              <a:rPr lang="en-US" dirty="0" smtClean="0"/>
              <a:t>Jim Welinski (Meteorological Product Inc.)</a:t>
            </a:r>
          </a:p>
          <a:p>
            <a:r>
              <a:rPr lang="en-US" dirty="0" smtClean="0"/>
              <a:t>Jim Lewis (JPL)</a:t>
            </a:r>
          </a:p>
          <a:p>
            <a:r>
              <a:rPr lang="en-US" smtClean="0"/>
              <a:t>Nacer Chahat (JPL)</a:t>
            </a:r>
            <a:endParaRPr lang="en-US" dirty="0" smtClean="0"/>
          </a:p>
          <a:p>
            <a:r>
              <a:rPr lang="en-US" dirty="0" smtClean="0"/>
              <a:t>Jeff Harrell and Robert Beckon (JPL)</a:t>
            </a:r>
          </a:p>
          <a:p>
            <a:r>
              <a:rPr lang="en-US" dirty="0" smtClean="0"/>
              <a:t>Benjamin Malphrus (Morehead State University)</a:t>
            </a:r>
            <a:endParaRPr lang="en-US" dirty="0"/>
          </a:p>
        </p:txBody>
      </p:sp>
    </p:spTree>
    <p:extLst>
      <p:ext uri="{BB962C8B-B14F-4D97-AF65-F5344CB8AC3E}">
        <p14:creationId xmlns:p14="http://schemas.microsoft.com/office/powerpoint/2010/main" val="3583025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576089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98319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pic>
        <p:nvPicPr>
          <p:cNvPr id="3" name="Picture 2"/>
          <p:cNvPicPr>
            <a:picLocks noChangeAspect="1"/>
          </p:cNvPicPr>
          <p:nvPr/>
        </p:nvPicPr>
        <p:blipFill>
          <a:blip r:embed="rId2"/>
          <a:stretch>
            <a:fillRect/>
          </a:stretch>
        </p:blipFill>
        <p:spPr>
          <a:xfrm>
            <a:off x="762000" y="1524000"/>
            <a:ext cx="6781800" cy="5162178"/>
          </a:xfrm>
          <a:prstGeom prst="rect">
            <a:avLst/>
          </a:prstGeom>
        </p:spPr>
      </p:pic>
    </p:spTree>
    <p:extLst>
      <p:ext uri="{BB962C8B-B14F-4D97-AF65-F5344CB8AC3E}">
        <p14:creationId xmlns:p14="http://schemas.microsoft.com/office/powerpoint/2010/main" val="1970501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 up</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01352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Template>
  <TotalTime>15086</TotalTime>
  <Words>965</Words>
  <Application>Microsoft Office PowerPoint</Application>
  <PresentationFormat>On-screen Show (4:3)</PresentationFormat>
  <Paragraphs>169</Paragraphs>
  <Slides>17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Corbel</vt:lpstr>
      <vt:lpstr>Tahoma</vt:lpstr>
      <vt:lpstr>Times New Roman</vt:lpstr>
      <vt:lpstr>Wingdings</vt:lpstr>
      <vt:lpstr>Wingdings 2</vt:lpstr>
      <vt:lpstr>Wingdings 3</vt:lpstr>
      <vt:lpstr>Module</vt:lpstr>
      <vt:lpstr>Inflatable Antenna for CubeSats at X-Band: results of the experimental tests</vt:lpstr>
      <vt:lpstr>Outline</vt:lpstr>
      <vt:lpstr>Introduction</vt:lpstr>
      <vt:lpstr>Spherical Redesign</vt:lpstr>
      <vt:lpstr>Feed design</vt:lpstr>
      <vt:lpstr>Anechoic Chamber Test: Setup</vt:lpstr>
      <vt:lpstr>Anechoic Chamber Tests Results</vt:lpstr>
      <vt:lpstr>Anechoic Chamber Tests Results</vt:lpstr>
      <vt:lpstr>UV Rigidization</vt:lpstr>
      <vt:lpstr>Rigidization Experiment</vt:lpstr>
      <vt:lpstr>Dynamic Test on JPL Airbearing platform: Results</vt:lpstr>
      <vt:lpstr>Conclusions and Future Work</vt:lpstr>
      <vt:lpstr>Acknowledgments</vt:lpstr>
      <vt:lpstr>Thank you!</vt:lpstr>
      <vt:lpstr>Questions?</vt:lpstr>
      <vt:lpstr>References</vt:lpstr>
      <vt:lpstr>Back up</vt:lpstr>
    </vt:vector>
  </TitlesOfParts>
  <Company>JPL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Inflatable Antenna for CubeSats: Development of the X-band Prototype</dc:title>
  <dc:creator>Babuscia, Alessandra</dc:creator>
  <cp:lastModifiedBy>Babuscia, Alessandra (332H)</cp:lastModifiedBy>
  <cp:revision>58</cp:revision>
  <dcterms:created xsi:type="dcterms:W3CDTF">2015-09-29T23:14:05Z</dcterms:created>
  <dcterms:modified xsi:type="dcterms:W3CDTF">2017-04-27T23:35:16Z</dcterms:modified>
</cp:coreProperties>
</file>