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769" r:id="rId2"/>
    <p:sldId id="812" r:id="rId3"/>
    <p:sldId id="826" r:id="rId4"/>
    <p:sldId id="817" r:id="rId5"/>
    <p:sldId id="815" r:id="rId6"/>
    <p:sldId id="820" r:id="rId7"/>
    <p:sldId id="827" r:id="rId8"/>
    <p:sldId id="834" r:id="rId9"/>
    <p:sldId id="830" r:id="rId10"/>
    <p:sldId id="835" r:id="rId11"/>
    <p:sldId id="841" r:id="rId12"/>
    <p:sldId id="846" r:id="rId13"/>
    <p:sldId id="845" r:id="rId14"/>
    <p:sldId id="847" r:id="rId15"/>
    <p:sldId id="814" r:id="rId16"/>
    <p:sldId id="788" r:id="rId17"/>
    <p:sldId id="793" r:id="rId18"/>
    <p:sldId id="794" r:id="rId19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A8B13BCE-2A97-3C4E-99C2-EC80CB66AE0C}">
          <p14:sldIdLst>
            <p14:sldId id="769"/>
            <p14:sldId id="812"/>
            <p14:sldId id="826"/>
            <p14:sldId id="817"/>
            <p14:sldId id="815"/>
            <p14:sldId id="820"/>
            <p14:sldId id="827"/>
            <p14:sldId id="834"/>
            <p14:sldId id="830"/>
            <p14:sldId id="835"/>
            <p14:sldId id="841"/>
            <p14:sldId id="846"/>
            <p14:sldId id="845"/>
            <p14:sldId id="847"/>
            <p14:sldId id="814"/>
            <p14:sldId id="788"/>
            <p14:sldId id="793"/>
            <p14:sldId id="7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28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E1E1"/>
    <a:srgbClr val="CCFFCC"/>
    <a:srgbClr val="FFFF66"/>
    <a:srgbClr val="FFCDCD"/>
    <a:srgbClr val="F9FFC3"/>
    <a:srgbClr val="FDF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79" autoAdjust="0"/>
    <p:restoredTop sz="97855" autoAdjust="0"/>
  </p:normalViewPr>
  <p:slideViewPr>
    <p:cSldViewPr snapToGrid="0" snapToObjects="1">
      <p:cViewPr varScale="1">
        <p:scale>
          <a:sx n="166" d="100"/>
          <a:sy n="166" d="100"/>
        </p:scale>
        <p:origin x="282" y="186"/>
      </p:cViewPr>
      <p:guideLst>
        <p:guide orient="horz" pos="2328"/>
        <p:guide pos="2880"/>
        <p:guide orient="horz" pos="2160"/>
      </p:guideLst>
    </p:cSldViewPr>
  </p:slideViewPr>
  <p:outlineViewPr>
    <p:cViewPr>
      <p:scale>
        <a:sx n="33" d="100"/>
        <a:sy n="33" d="100"/>
      </p:scale>
      <p:origin x="0" y="14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14" d="100"/>
          <a:sy n="114" d="100"/>
        </p:scale>
        <p:origin x="-2968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9C5287A-1FBC-BB49-B59B-11A5207498CF}" type="datetimeFigureOut">
              <a:rPr lang="en-US" smtClean="0"/>
              <a:pPr/>
              <a:t>04/19/2017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2AD7A7B-32BF-7A4A-9BE1-DB7A38A9D2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348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17217A7-0E04-B74F-A1E8-12EDF4B7B299}" type="datetimeFigureOut">
              <a:rPr lang="en-US" smtClean="0"/>
              <a:pPr/>
              <a:t>04/19/2017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4A0D113-E29E-AE49-BB5D-BE5EB9CCB6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115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68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0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936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32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14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3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219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13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644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08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4726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392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798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25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424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680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21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45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9613" y="2590800"/>
            <a:ext cx="4624387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82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17" y="721257"/>
            <a:ext cx="8741107" cy="582201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714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37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131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850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6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838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896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89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5101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25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248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1728" y="85724"/>
            <a:ext cx="6985936" cy="438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96350"/>
            <a:ext cx="8229600" cy="5229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43930" y="579850"/>
            <a:ext cx="8466055" cy="0"/>
          </a:xfrm>
          <a:prstGeom prst="line">
            <a:avLst/>
          </a:prstGeom>
          <a:ln w="38100">
            <a:solidFill>
              <a:srgbClr val="000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2082742" y="6601133"/>
            <a:ext cx="49167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©2017 California Institute of Technology. Government Sponsorship Acknowledged.</a:t>
            </a:r>
            <a:endParaRPr lang="en-US" sz="800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35" descr="RGB_Color small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284" y="78054"/>
            <a:ext cx="533515" cy="44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49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tiff"/><Relationship Id="rId3" Type="http://schemas.openxmlformats.org/officeDocument/2006/relationships/image" Target="../media/image34.tiff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tiff"/><Relationship Id="rId5" Type="http://schemas.openxmlformats.org/officeDocument/2006/relationships/image" Target="../media/image36.tiff"/><Relationship Id="rId4" Type="http://schemas.openxmlformats.org/officeDocument/2006/relationships/image" Target="../media/image35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tiff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10" Type="http://schemas.openxmlformats.org/officeDocument/2006/relationships/image" Target="../media/image55.png"/><Relationship Id="rId4" Type="http://schemas.openxmlformats.org/officeDocument/2006/relationships/image" Target="../media/image50.jpeg"/><Relationship Id="rId9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4557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 err="1"/>
              <a:t>CubeSat</a:t>
            </a:r>
            <a:r>
              <a:rPr lang="en-US" b="1" dirty="0"/>
              <a:t> Telecom System Needs for Deep-Space Missions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449" y="5514527"/>
            <a:ext cx="8245103" cy="879263"/>
          </a:xfrm>
        </p:spPr>
        <p:txBody>
          <a:bodyPr>
            <a:normAutofit/>
          </a:bodyPr>
          <a:lstStyle/>
          <a:p>
            <a:pPr algn="l"/>
            <a:r>
              <a:rPr lang="en-US" sz="2000" dirty="0" smtClean="0"/>
              <a:t>M. Michael Kobayashi</a:t>
            </a:r>
          </a:p>
          <a:p>
            <a:pPr algn="l"/>
            <a:r>
              <a:rPr lang="en-US" sz="2000" dirty="0" smtClean="0"/>
              <a:t>Jet Propulsion Laboratory at the California Institute of Technology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49449" y="3182811"/>
            <a:ext cx="4375071" cy="1138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/>
              <a:t>2017 Interplanetary Small Satellite Conf.</a:t>
            </a:r>
          </a:p>
          <a:p>
            <a:pPr algn="l"/>
            <a:r>
              <a:rPr lang="en-US" sz="2000" dirty="0" smtClean="0"/>
              <a:t>San Jose, California, USA</a:t>
            </a:r>
          </a:p>
          <a:p>
            <a:pPr algn="l"/>
            <a:r>
              <a:rPr lang="en-US" sz="2000" dirty="0" smtClean="0"/>
              <a:t>1-2 May 2017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93924" y="6596390"/>
            <a:ext cx="13285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/>
              <a:t>CL#17-1703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45877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Deep-Space </a:t>
            </a:r>
            <a:r>
              <a:rPr lang="en-US" dirty="0"/>
              <a:t>t</a:t>
            </a:r>
            <a:r>
              <a:rPr lang="en-US" dirty="0" smtClean="0"/>
              <a:t>elecom needs</a:t>
            </a:r>
          </a:p>
          <a:p>
            <a:r>
              <a:rPr lang="en-US" dirty="0"/>
              <a:t>Survey of </a:t>
            </a:r>
            <a:r>
              <a:rPr lang="en-US" dirty="0" err="1"/>
              <a:t>CubeSat</a:t>
            </a:r>
            <a:r>
              <a:rPr lang="en-US" dirty="0"/>
              <a:t> </a:t>
            </a:r>
            <a:r>
              <a:rPr lang="en-US" dirty="0" smtClean="0"/>
              <a:t>communication </a:t>
            </a:r>
            <a:r>
              <a:rPr lang="en-US" dirty="0"/>
              <a:t>s</a:t>
            </a:r>
            <a:r>
              <a:rPr lang="en-US" dirty="0" smtClean="0"/>
              <a:t>ystems</a:t>
            </a:r>
            <a:endParaRPr lang="en-US" dirty="0"/>
          </a:p>
          <a:p>
            <a:r>
              <a:rPr lang="en-US" dirty="0" smtClean="0"/>
              <a:t>Overcoming large distances</a:t>
            </a:r>
          </a:p>
          <a:p>
            <a:r>
              <a:rPr lang="en-US" dirty="0" smtClean="0"/>
              <a:t>Navigation in deep space</a:t>
            </a:r>
          </a:p>
          <a:p>
            <a:r>
              <a:rPr lang="en-US" dirty="0" smtClean="0"/>
              <a:t>Iris Deep-Space Transponder</a:t>
            </a:r>
          </a:p>
          <a:p>
            <a:r>
              <a:rPr lang="en-US" dirty="0" smtClean="0"/>
              <a:t>Iris hardware design description</a:t>
            </a:r>
          </a:p>
          <a:p>
            <a:r>
              <a:rPr lang="en-US" dirty="0" smtClean="0"/>
              <a:t>Software Defined Radio heritage</a:t>
            </a:r>
          </a:p>
          <a:p>
            <a:r>
              <a:rPr lang="en-US" dirty="0" smtClean="0"/>
              <a:t>Comparison of deep-space transponders</a:t>
            </a:r>
          </a:p>
          <a:p>
            <a:r>
              <a:rPr lang="en-US" dirty="0" smtClean="0"/>
              <a:t>Planned deep-space </a:t>
            </a:r>
            <a:r>
              <a:rPr lang="en-US" dirty="0" err="1" smtClean="0"/>
              <a:t>CubeSat</a:t>
            </a:r>
            <a:r>
              <a:rPr lang="en-US" dirty="0" smtClean="0"/>
              <a:t> missions</a:t>
            </a:r>
          </a:p>
          <a:p>
            <a:r>
              <a:rPr lang="en-US" dirty="0" smtClean="0"/>
              <a:t>Future enhancements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312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683802"/>
            <a:ext cx="9144000" cy="617419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Deep-Space Telecom Needs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938813" y="6594247"/>
            <a:ext cx="5266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FFFFFF"/>
                </a:solidFill>
              </a:rPr>
              <a:t>Copyright ©2017 California Institute of Technology. Government Sponsorship Acknowledged. </a:t>
            </a:r>
            <a:endParaRPr lang="en-US" sz="900" i="1" dirty="0">
              <a:solidFill>
                <a:srgbClr val="FFFFFF"/>
              </a:solidFill>
            </a:endParaRPr>
          </a:p>
        </p:txBody>
      </p:sp>
      <p:pic>
        <p:nvPicPr>
          <p:cNvPr id="31" name="Picture 58" descr="Color image of the whole su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2188" y="1044644"/>
            <a:ext cx="1199273" cy="89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0" y="6566149"/>
            <a:ext cx="21778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rgbClr val="FFFFFF"/>
                </a:solidFill>
              </a:rPr>
              <a:t>*IMAGES NOT TO SCALE</a:t>
            </a:r>
            <a:endParaRPr lang="en-US" sz="1200" i="1" dirty="0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318313" y="4564209"/>
            <a:ext cx="3564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chemeClr val="accent6"/>
                </a:solidFill>
              </a:rPr>
              <a:t>Environment</a:t>
            </a:r>
          </a:p>
          <a:p>
            <a:pPr algn="ctr"/>
            <a:r>
              <a:rPr lang="en-US" dirty="0" smtClean="0">
                <a:solidFill>
                  <a:schemeClr val="accent6"/>
                </a:solidFill>
              </a:rPr>
              <a:t>High ionizing radiation</a:t>
            </a:r>
          </a:p>
          <a:p>
            <a:pPr algn="ctr"/>
            <a:r>
              <a:rPr lang="en-US" dirty="0" smtClean="0">
                <a:solidFill>
                  <a:schemeClr val="accent6"/>
                </a:solidFill>
              </a:rPr>
              <a:t>Clock stability over mission duration</a:t>
            </a:r>
          </a:p>
        </p:txBody>
      </p:sp>
      <p:pic>
        <p:nvPicPr>
          <p:cNvPr id="54" name="Picture 56" descr="http://www.freeimageslive.com/galleries/space/earth/pics/a17_h_148_22725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16" y="2362264"/>
            <a:ext cx="1778436" cy="1825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10804" y="935889"/>
            <a:ext cx="3213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chemeClr val="accent6"/>
                </a:solidFill>
              </a:rPr>
              <a:t>Trajectory</a:t>
            </a:r>
          </a:p>
          <a:p>
            <a:pPr algn="ctr"/>
            <a:r>
              <a:rPr lang="en-US" dirty="0" smtClean="0">
                <a:solidFill>
                  <a:schemeClr val="accent6"/>
                </a:solidFill>
              </a:rPr>
              <a:t>Large free-space path loss </a:t>
            </a:r>
          </a:p>
          <a:p>
            <a:pPr algn="ctr"/>
            <a:r>
              <a:rPr lang="en-US" dirty="0" smtClean="0">
                <a:solidFill>
                  <a:schemeClr val="accent6"/>
                </a:solidFill>
              </a:rPr>
              <a:t>Spacecraft dynamics effects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398172" y="2270374"/>
            <a:ext cx="2948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chemeClr val="accent6"/>
                </a:solidFill>
              </a:rPr>
              <a:t>Navigation</a:t>
            </a:r>
          </a:p>
          <a:p>
            <a:pPr algn="ctr"/>
            <a:r>
              <a:rPr lang="en-US" dirty="0" smtClean="0">
                <a:solidFill>
                  <a:schemeClr val="accent6"/>
                </a:solidFill>
              </a:rPr>
              <a:t>Outside GPS signal range</a:t>
            </a:r>
          </a:p>
          <a:p>
            <a:pPr algn="ctr"/>
            <a:r>
              <a:rPr lang="en-US" dirty="0" smtClean="0">
                <a:solidFill>
                  <a:schemeClr val="accent6"/>
                </a:solidFill>
              </a:rPr>
              <a:t>No Earth’s magnetic fields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44882">
            <a:off x="5216085" y="3348621"/>
            <a:ext cx="902252" cy="911366"/>
          </a:xfrm>
          <a:prstGeom prst="rect">
            <a:avLst/>
          </a:prstGeom>
        </p:spPr>
      </p:pic>
      <p:sp>
        <p:nvSpPr>
          <p:cNvPr id="65" name="Freeform 64"/>
          <p:cNvSpPr/>
          <p:nvPr/>
        </p:nvSpPr>
        <p:spPr>
          <a:xfrm rot="21353062">
            <a:off x="896726" y="3762716"/>
            <a:ext cx="4222275" cy="849474"/>
          </a:xfrm>
          <a:custGeom>
            <a:avLst/>
            <a:gdLst>
              <a:gd name="connsiteX0" fmla="*/ 0 w 3192087"/>
              <a:gd name="connsiteY0" fmla="*/ 0 h 840036"/>
              <a:gd name="connsiteX1" fmla="*/ 1364360 w 3192087"/>
              <a:gd name="connsiteY1" fmla="*/ 832313 h 840036"/>
              <a:gd name="connsiteX2" fmla="*/ 3192087 w 3192087"/>
              <a:gd name="connsiteY2" fmla="*/ 437608 h 840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92087" h="840036">
                <a:moveTo>
                  <a:pt x="0" y="0"/>
                </a:moveTo>
                <a:cubicBezTo>
                  <a:pt x="416173" y="379689"/>
                  <a:pt x="832346" y="759378"/>
                  <a:pt x="1364360" y="832313"/>
                </a:cubicBezTo>
                <a:cubicBezTo>
                  <a:pt x="1896374" y="905248"/>
                  <a:pt x="3192087" y="437608"/>
                  <a:pt x="3192087" y="437608"/>
                </a:cubicBezTo>
              </a:path>
            </a:pathLst>
          </a:custGeom>
          <a:ln>
            <a:gradFill flip="none" rotWithShape="1">
              <a:gsLst>
                <a:gs pos="36000">
                  <a:schemeClr val="accent1"/>
                </a:gs>
                <a:gs pos="0">
                  <a:schemeClr val="tx1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6873819" y="6563469"/>
            <a:ext cx="18976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>
                <a:solidFill>
                  <a:schemeClr val="bg1"/>
                </a:solidFill>
              </a:rPr>
              <a:t>Image credit: NASA</a:t>
            </a:r>
            <a:endParaRPr lang="en-US" sz="1100" i="1" dirty="0">
              <a:solidFill>
                <a:schemeClr val="bg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91540" y="2362265"/>
            <a:ext cx="1825190" cy="1825190"/>
          </a:xfrm>
          <a:prstGeom prst="ellipse">
            <a:avLst/>
          </a:prstGeom>
          <a:noFill/>
          <a:ln>
            <a:solidFill>
              <a:srgbClr val="CCFFCC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82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683802"/>
            <a:ext cx="9144000" cy="617419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Deep-Space Telecom Needs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938813" y="6594247"/>
            <a:ext cx="5266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FFFFFF"/>
                </a:solidFill>
              </a:rPr>
              <a:t>Copyright ©2017 California Institute of Technology. Government Sponsorship Acknowledged. </a:t>
            </a:r>
            <a:endParaRPr lang="en-US" sz="900" i="1" dirty="0">
              <a:solidFill>
                <a:srgbClr val="FFFFFF"/>
              </a:solidFill>
            </a:endParaRPr>
          </a:p>
        </p:txBody>
      </p:sp>
      <p:pic>
        <p:nvPicPr>
          <p:cNvPr id="31" name="Picture 58" descr="Color image of the whole su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2188" y="1044644"/>
            <a:ext cx="1199273" cy="89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0" y="6566149"/>
            <a:ext cx="21778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rgbClr val="FFFFFF"/>
                </a:solidFill>
              </a:rPr>
              <a:t>*IMAGES NOT TO SCALE</a:t>
            </a:r>
            <a:endParaRPr lang="en-US" sz="1200" i="1" dirty="0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318313" y="4564209"/>
            <a:ext cx="3564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chemeClr val="accent6"/>
                </a:solidFill>
              </a:rPr>
              <a:t>Environment</a:t>
            </a:r>
          </a:p>
          <a:p>
            <a:pPr algn="ctr"/>
            <a:r>
              <a:rPr lang="en-US" dirty="0" smtClean="0">
                <a:solidFill>
                  <a:schemeClr val="accent6"/>
                </a:solidFill>
              </a:rPr>
              <a:t>High ionizing radiation</a:t>
            </a:r>
          </a:p>
          <a:p>
            <a:pPr algn="ctr"/>
            <a:r>
              <a:rPr lang="en-US" dirty="0" smtClean="0">
                <a:solidFill>
                  <a:schemeClr val="accent6"/>
                </a:solidFill>
              </a:rPr>
              <a:t>Clock stability over mission duration</a:t>
            </a:r>
          </a:p>
        </p:txBody>
      </p:sp>
      <p:pic>
        <p:nvPicPr>
          <p:cNvPr id="54" name="Picture 56" descr="http://www.freeimageslive.com/galleries/space/earth/pics/a17_h_148_22725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16" y="2362264"/>
            <a:ext cx="1778436" cy="1825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10804" y="935889"/>
            <a:ext cx="3213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chemeClr val="accent6"/>
                </a:solidFill>
              </a:rPr>
              <a:t>Trajectory</a:t>
            </a:r>
          </a:p>
          <a:p>
            <a:pPr algn="ctr"/>
            <a:r>
              <a:rPr lang="en-US" dirty="0" smtClean="0">
                <a:solidFill>
                  <a:schemeClr val="accent6"/>
                </a:solidFill>
              </a:rPr>
              <a:t>Large free-space path loss </a:t>
            </a:r>
          </a:p>
          <a:p>
            <a:pPr algn="ctr"/>
            <a:r>
              <a:rPr lang="en-US" dirty="0" smtClean="0">
                <a:solidFill>
                  <a:schemeClr val="accent6"/>
                </a:solidFill>
              </a:rPr>
              <a:t>Spacecraft dynamics effects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398172" y="2270374"/>
            <a:ext cx="2948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chemeClr val="accent6"/>
                </a:solidFill>
              </a:rPr>
              <a:t>Navigation</a:t>
            </a:r>
          </a:p>
          <a:p>
            <a:pPr algn="ctr"/>
            <a:r>
              <a:rPr lang="en-US" dirty="0" smtClean="0">
                <a:solidFill>
                  <a:schemeClr val="accent6"/>
                </a:solidFill>
              </a:rPr>
              <a:t>Outside GPS signal range</a:t>
            </a:r>
          </a:p>
          <a:p>
            <a:pPr algn="ctr"/>
            <a:r>
              <a:rPr lang="en-US" dirty="0" smtClean="0">
                <a:solidFill>
                  <a:schemeClr val="accent6"/>
                </a:solidFill>
              </a:rPr>
              <a:t>No Earth’s magnetic fields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44882">
            <a:off x="5216085" y="3348621"/>
            <a:ext cx="902252" cy="911366"/>
          </a:xfrm>
          <a:prstGeom prst="rect">
            <a:avLst/>
          </a:prstGeom>
        </p:spPr>
      </p:pic>
      <p:sp>
        <p:nvSpPr>
          <p:cNvPr id="65" name="Freeform 64"/>
          <p:cNvSpPr/>
          <p:nvPr/>
        </p:nvSpPr>
        <p:spPr>
          <a:xfrm rot="21353062">
            <a:off x="896726" y="3762716"/>
            <a:ext cx="4222275" cy="849474"/>
          </a:xfrm>
          <a:custGeom>
            <a:avLst/>
            <a:gdLst>
              <a:gd name="connsiteX0" fmla="*/ 0 w 3192087"/>
              <a:gd name="connsiteY0" fmla="*/ 0 h 840036"/>
              <a:gd name="connsiteX1" fmla="*/ 1364360 w 3192087"/>
              <a:gd name="connsiteY1" fmla="*/ 832313 h 840036"/>
              <a:gd name="connsiteX2" fmla="*/ 3192087 w 3192087"/>
              <a:gd name="connsiteY2" fmla="*/ 437608 h 840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92087" h="840036">
                <a:moveTo>
                  <a:pt x="0" y="0"/>
                </a:moveTo>
                <a:cubicBezTo>
                  <a:pt x="416173" y="379689"/>
                  <a:pt x="832346" y="759378"/>
                  <a:pt x="1364360" y="832313"/>
                </a:cubicBezTo>
                <a:cubicBezTo>
                  <a:pt x="1896374" y="905248"/>
                  <a:pt x="3192087" y="437608"/>
                  <a:pt x="3192087" y="437608"/>
                </a:cubicBezTo>
              </a:path>
            </a:pathLst>
          </a:custGeom>
          <a:ln>
            <a:gradFill flip="none" rotWithShape="1">
              <a:gsLst>
                <a:gs pos="36000">
                  <a:schemeClr val="accent1"/>
                </a:gs>
                <a:gs pos="0">
                  <a:schemeClr val="tx1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6873819" y="6563469"/>
            <a:ext cx="18976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>
                <a:solidFill>
                  <a:schemeClr val="bg1"/>
                </a:solidFill>
              </a:rPr>
              <a:t>Image credit: NASA</a:t>
            </a:r>
            <a:endParaRPr lang="en-US" sz="1100" i="1" dirty="0">
              <a:solidFill>
                <a:schemeClr val="bg1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5328872" y="2638315"/>
            <a:ext cx="630544" cy="470669"/>
          </a:xfrm>
          <a:prstGeom prst="rightArrow">
            <a:avLst/>
          </a:prstGeom>
          <a:solidFill>
            <a:srgbClr val="CCFFCC"/>
          </a:solidFill>
          <a:ln>
            <a:solidFill>
              <a:srgbClr val="00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5852844" y="2547373"/>
            <a:ext cx="2948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CFFCC"/>
                </a:solidFill>
              </a:rPr>
              <a:t>Radiometric Navigation Techniques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78" name="Right Arrow 77"/>
          <p:cNvSpPr/>
          <p:nvPr/>
        </p:nvSpPr>
        <p:spPr>
          <a:xfrm>
            <a:off x="3199949" y="1299144"/>
            <a:ext cx="630544" cy="470669"/>
          </a:xfrm>
          <a:prstGeom prst="rightArrow">
            <a:avLst/>
          </a:prstGeom>
          <a:solidFill>
            <a:srgbClr val="CCFFCC"/>
          </a:solidFill>
          <a:ln>
            <a:solidFill>
              <a:srgbClr val="00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3635112" y="1208202"/>
            <a:ext cx="2948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CFFCC"/>
                </a:solidFill>
              </a:rPr>
              <a:t>Large aperture antennas</a:t>
            </a:r>
          </a:p>
          <a:p>
            <a:pPr algn="ctr"/>
            <a:r>
              <a:rPr lang="en-US" dirty="0" smtClean="0">
                <a:solidFill>
                  <a:srgbClr val="CCFFCC"/>
                </a:solidFill>
              </a:rPr>
              <a:t>Low receiver sensitivity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flipH="1">
            <a:off x="4507438" y="4918075"/>
            <a:ext cx="630544" cy="470669"/>
          </a:xfrm>
          <a:prstGeom prst="rightArrow">
            <a:avLst/>
          </a:prstGeom>
          <a:solidFill>
            <a:srgbClr val="CCFFCC"/>
          </a:solidFill>
          <a:ln>
            <a:solidFill>
              <a:srgbClr val="00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1687434" y="4827133"/>
            <a:ext cx="2948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CFFCC"/>
                </a:solidFill>
              </a:rPr>
              <a:t>Space-grade parts</a:t>
            </a:r>
          </a:p>
          <a:p>
            <a:pPr algn="ctr"/>
            <a:r>
              <a:rPr lang="en-US" dirty="0" smtClean="0">
                <a:solidFill>
                  <a:srgbClr val="CCFFCC"/>
                </a:solidFill>
              </a:rPr>
              <a:t>Coherent Transponder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93070" y="5883919"/>
            <a:ext cx="859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CFFCC"/>
                </a:solidFill>
              </a:rPr>
              <a:t>An equally capable </a:t>
            </a:r>
            <a:r>
              <a:rPr lang="en-US" u="sng" dirty="0" smtClean="0">
                <a:solidFill>
                  <a:srgbClr val="CCFFCC"/>
                </a:solidFill>
              </a:rPr>
              <a:t>ground station</a:t>
            </a:r>
            <a:r>
              <a:rPr lang="en-US" dirty="0" smtClean="0">
                <a:solidFill>
                  <a:srgbClr val="CCFFCC"/>
                </a:solidFill>
              </a:rPr>
              <a:t> to support deep-space exploration needs is required.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591540" y="2362265"/>
            <a:ext cx="1825190" cy="1825190"/>
          </a:xfrm>
          <a:prstGeom prst="ellipse">
            <a:avLst/>
          </a:prstGeom>
          <a:noFill/>
          <a:ln>
            <a:solidFill>
              <a:srgbClr val="CCFFCC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5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916942"/>
              </p:ext>
            </p:extLst>
          </p:nvPr>
        </p:nvGraphicFramePr>
        <p:xfrm>
          <a:off x="145975" y="827556"/>
          <a:ext cx="8778845" cy="2256037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96477"/>
                <a:gridCol w="1945592"/>
                <a:gridCol w="1945592"/>
                <a:gridCol w="1945592"/>
                <a:gridCol w="1945592"/>
              </a:tblGrid>
              <a:tr h="1433077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AstroDev</a:t>
                      </a:r>
                      <a:r>
                        <a:rPr lang="en-US" sz="1200" baseline="0" dirty="0" smtClean="0"/>
                        <a:t> Li-1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ISIS TRXUV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GomSpace</a:t>
                      </a:r>
                      <a:r>
                        <a:rPr lang="en-US" sz="1200" dirty="0" smtClean="0"/>
                        <a:t> AX100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Freewave</a:t>
                      </a:r>
                      <a:r>
                        <a:rPr lang="en-US" sz="1200" dirty="0" smtClean="0"/>
                        <a:t> FGRM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b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Bands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VHF/UHF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VHF/UHF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VHF/UHF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S-band</a:t>
                      </a:r>
                      <a:endParaRPr lang="en-US" sz="12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Mod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FSK/GMSK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BPSK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FSK/MSK/GFSK/GMSK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GFSK</a:t>
                      </a:r>
                      <a:endParaRPr lang="en-US" sz="1200" dirty="0"/>
                    </a:p>
                  </a:txBody>
                  <a:tcPr anchor="ctr"/>
                </a:tc>
              </a:tr>
              <a:tr h="17834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Rates (baud)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9600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1200 – 9600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100 – 115,200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115,200 – 153,600</a:t>
                      </a:r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Survey of </a:t>
            </a:r>
            <a:r>
              <a:rPr lang="en-US" dirty="0" err="1" smtClean="0"/>
              <a:t>CubeSat</a:t>
            </a:r>
            <a:r>
              <a:rPr lang="en-US" dirty="0" smtClean="0"/>
              <a:t> Telecom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594247"/>
            <a:ext cx="2075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Survey of 215 </a:t>
            </a:r>
            <a:r>
              <a:rPr lang="en-US" sz="1200" dirty="0" err="1" smtClean="0"/>
              <a:t>CubeSats</a:t>
            </a:r>
            <a:endParaRPr lang="en-US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8121" y="913969"/>
            <a:ext cx="1456590" cy="10183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9401" y="888350"/>
            <a:ext cx="1741868" cy="11446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4318" y="996288"/>
            <a:ext cx="1653059" cy="9360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1916" y="880842"/>
            <a:ext cx="1392690" cy="118768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16270" y="6384432"/>
            <a:ext cx="5818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 Data Source: B. </a:t>
            </a:r>
            <a:r>
              <a:rPr lang="en-US" sz="1200" dirty="0" err="1" smtClean="0"/>
              <a:t>Klofas</a:t>
            </a:r>
            <a:r>
              <a:rPr lang="en-US" sz="1200" dirty="0" smtClean="0"/>
              <a:t>, </a:t>
            </a:r>
            <a:r>
              <a:rPr lang="en-US" sz="1200" dirty="0" err="1" smtClean="0"/>
              <a:t>CubeSat</a:t>
            </a:r>
            <a:r>
              <a:rPr lang="en-US" sz="1200" dirty="0" smtClean="0"/>
              <a:t> </a:t>
            </a:r>
            <a:r>
              <a:rPr lang="en-US" sz="1200" dirty="0"/>
              <a:t>Communications System </a:t>
            </a:r>
            <a:r>
              <a:rPr lang="en-US" sz="1200" dirty="0" smtClean="0"/>
              <a:t>Table, Version 13, 16 Aug 2016.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145975" y="5799656"/>
            <a:ext cx="259949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Deep-space frequency band limited to S, X, and </a:t>
            </a:r>
            <a:r>
              <a:rPr lang="en-US" sz="1600" dirty="0" err="1" smtClean="0"/>
              <a:t>Ka</a:t>
            </a:r>
            <a:endParaRPr lang="en-US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3235649" y="5799656"/>
            <a:ext cx="259949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PSK highly recommended by CCSDS for deep-space use</a:t>
            </a:r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6325322" y="5799656"/>
            <a:ext cx="261630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Higher power for farther distances necessary</a:t>
            </a: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145975" y="3177784"/>
            <a:ext cx="2599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Frequency Bands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3235649" y="3177784"/>
            <a:ext cx="2599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Modulation Schemes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6325322" y="3177784"/>
            <a:ext cx="2599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RF Output Power</a:t>
            </a:r>
            <a:endParaRPr lang="en-US" sz="1200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415" y="3454783"/>
            <a:ext cx="2599498" cy="228900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4089" y="3454096"/>
            <a:ext cx="2601057" cy="229037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3763" y="3454096"/>
            <a:ext cx="2600278" cy="228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7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9418" y="732995"/>
            <a:ext cx="3325789" cy="22147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Overcoming Large Distances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6831978" y="758021"/>
            <a:ext cx="18932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2"/>
                </a:solidFill>
              </a:rPr>
              <a:t>DSS-14 (Goldstone, CA)</a:t>
            </a:r>
          </a:p>
          <a:p>
            <a:pPr algn="r"/>
            <a:r>
              <a:rPr lang="en-US" sz="1400" dirty="0" smtClean="0">
                <a:solidFill>
                  <a:schemeClr val="bg2"/>
                </a:solidFill>
              </a:rPr>
              <a:t>70-m Aperture</a:t>
            </a:r>
          </a:p>
          <a:p>
            <a:pPr algn="r"/>
            <a:r>
              <a:rPr lang="en-US" sz="1400" dirty="0" smtClean="0">
                <a:solidFill>
                  <a:schemeClr val="bg2"/>
                </a:solidFill>
              </a:rPr>
              <a:t>20 kW X-</a:t>
            </a:r>
            <a:r>
              <a:rPr lang="en-US" sz="1400" dirty="0" err="1" smtClean="0">
                <a:solidFill>
                  <a:schemeClr val="bg2"/>
                </a:solidFill>
              </a:rPr>
              <a:t>Xmtr</a:t>
            </a:r>
            <a:endParaRPr lang="en-US" sz="1400" dirty="0" smtClean="0">
              <a:solidFill>
                <a:schemeClr val="bg2"/>
              </a:solidFill>
            </a:endParaRPr>
          </a:p>
          <a:p>
            <a:pPr algn="r"/>
            <a:r>
              <a:rPr lang="en-US" sz="1400" dirty="0" smtClean="0">
                <a:solidFill>
                  <a:schemeClr val="bg2"/>
                </a:solidFill>
              </a:rPr>
              <a:t>EIRP: 145 </a:t>
            </a:r>
            <a:r>
              <a:rPr lang="en-US" sz="1400" dirty="0" err="1" smtClean="0">
                <a:solidFill>
                  <a:schemeClr val="bg2"/>
                </a:solidFill>
              </a:rPr>
              <a:t>dBm</a:t>
            </a:r>
            <a:endParaRPr lang="en-US" sz="1400" dirty="0">
              <a:solidFill>
                <a:schemeClr val="bg2"/>
              </a:solidFill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26" y="3112490"/>
            <a:ext cx="4423977" cy="340981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71658" y="3528509"/>
            <a:ext cx="3390900" cy="239395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40000"/>
                  <a:lumOff val="60000"/>
                  <a:alpha val="25000"/>
                </a:schemeClr>
              </a:gs>
              <a:gs pos="40000">
                <a:srgbClr val="00FF00">
                  <a:alpha val="15000"/>
                </a:srgbClr>
              </a:gs>
              <a:gs pos="65000">
                <a:schemeClr val="tx2">
                  <a:lumMod val="40000"/>
                  <a:lumOff val="60000"/>
                  <a:alpha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771658" y="5782759"/>
            <a:ext cx="3390900" cy="0"/>
          </a:xfrm>
          <a:prstGeom prst="line">
            <a:avLst/>
          </a:prstGeom>
          <a:ln w="127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1171708" y="3528509"/>
            <a:ext cx="0" cy="239395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 rot="16200000">
            <a:off x="690455" y="3742312"/>
            <a:ext cx="699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LEO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71658" y="4490869"/>
            <a:ext cx="2006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err="1" smtClean="0">
                <a:solidFill>
                  <a:schemeClr val="bg1">
                    <a:lumMod val="50000"/>
                  </a:schemeClr>
                </a:solidFill>
              </a:rPr>
              <a:t>AstroDev</a:t>
            </a:r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 Li-1 (9.6 </a:t>
            </a:r>
            <a:r>
              <a:rPr lang="en-US" sz="1050" i="1" dirty="0" err="1" smtClean="0">
                <a:solidFill>
                  <a:schemeClr val="bg1">
                    <a:lumMod val="50000"/>
                  </a:schemeClr>
                </a:solidFill>
              </a:rPr>
              <a:t>kbaud</a:t>
            </a:r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1657" y="4703870"/>
            <a:ext cx="2006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ISIS TRXUV (9.6 </a:t>
            </a:r>
            <a:r>
              <a:rPr lang="en-US" sz="1050" i="1" dirty="0" err="1" smtClean="0">
                <a:solidFill>
                  <a:schemeClr val="bg1">
                    <a:lumMod val="50000"/>
                  </a:schemeClr>
                </a:solidFill>
              </a:rPr>
              <a:t>kbaud</a:t>
            </a:r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71658" y="5727307"/>
            <a:ext cx="2247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Thermal Noise Floor</a:t>
            </a:r>
            <a:endParaRPr lang="en-US" sz="1050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71657" y="5088014"/>
            <a:ext cx="2006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Iris V2.1 (62.5 bps)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71658" y="5402453"/>
            <a:ext cx="2006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SDST (62.5 bps)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142996" y="5661712"/>
            <a:ext cx="546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 smtClean="0">
                <a:solidFill>
                  <a:schemeClr val="bg1">
                    <a:lumMod val="50000"/>
                  </a:schemeClr>
                </a:solidFill>
              </a:rPr>
              <a:t>-174</a:t>
            </a:r>
            <a:endParaRPr lang="en-US" sz="900" i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5" name="Straight Connector 74"/>
          <p:cNvCxnSpPr/>
          <p:nvPr/>
        </p:nvCxnSpPr>
        <p:spPr>
          <a:xfrm flipV="1">
            <a:off x="2448058" y="3528509"/>
            <a:ext cx="0" cy="239395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 rot="16200000">
            <a:off x="1966805" y="3742312"/>
            <a:ext cx="699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Lunar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7" name="Straight Connector 76"/>
          <p:cNvCxnSpPr/>
          <p:nvPr/>
        </p:nvCxnSpPr>
        <p:spPr>
          <a:xfrm flipV="1">
            <a:off x="3979667" y="3528509"/>
            <a:ext cx="0" cy="239395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 rot="16200000">
            <a:off x="3498414" y="3742312"/>
            <a:ext cx="699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Mars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771658" y="5456676"/>
            <a:ext cx="3390900" cy="0"/>
          </a:xfrm>
          <a:prstGeom prst="line">
            <a:avLst/>
          </a:prstGeom>
          <a:ln w="12700">
            <a:solidFill>
              <a:schemeClr val="accent6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771658" y="5321135"/>
            <a:ext cx="3390900" cy="0"/>
          </a:xfrm>
          <a:prstGeom prst="line">
            <a:avLst/>
          </a:prstGeom>
          <a:ln w="12700">
            <a:solidFill>
              <a:schemeClr val="accent6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771658" y="4923011"/>
            <a:ext cx="3390900" cy="0"/>
          </a:xfrm>
          <a:prstGeom prst="line">
            <a:avLst/>
          </a:prstGeom>
          <a:ln w="12700">
            <a:solidFill>
              <a:schemeClr val="accent6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771658" y="4726608"/>
            <a:ext cx="3390900" cy="0"/>
          </a:xfrm>
          <a:prstGeom prst="line">
            <a:avLst/>
          </a:prstGeom>
          <a:ln w="12700">
            <a:solidFill>
              <a:schemeClr val="accent6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4142996" y="5339031"/>
            <a:ext cx="546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 smtClean="0">
                <a:solidFill>
                  <a:schemeClr val="bg1">
                    <a:lumMod val="50000"/>
                  </a:schemeClr>
                </a:solidFill>
              </a:rPr>
              <a:t>-142</a:t>
            </a:r>
            <a:endParaRPr lang="en-US" sz="9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42996" y="5193019"/>
            <a:ext cx="546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 smtClean="0">
                <a:solidFill>
                  <a:schemeClr val="bg1">
                    <a:lumMod val="50000"/>
                  </a:schemeClr>
                </a:solidFill>
              </a:rPr>
              <a:t>-136</a:t>
            </a:r>
            <a:endParaRPr lang="en-US" sz="9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142996" y="4804371"/>
            <a:ext cx="546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 smtClean="0">
                <a:solidFill>
                  <a:schemeClr val="bg1">
                    <a:lumMod val="50000"/>
                  </a:schemeClr>
                </a:solidFill>
              </a:rPr>
              <a:t>-104</a:t>
            </a:r>
            <a:endParaRPr lang="en-US" sz="9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142996" y="4601554"/>
            <a:ext cx="546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 smtClean="0">
                <a:solidFill>
                  <a:schemeClr val="bg1">
                    <a:lumMod val="50000"/>
                  </a:schemeClr>
                </a:solidFill>
              </a:rPr>
              <a:t>-90</a:t>
            </a:r>
            <a:endParaRPr lang="en-US" sz="9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0698" y="3112490"/>
            <a:ext cx="4561167" cy="3403466"/>
          </a:xfrm>
          <a:prstGeom prst="rect">
            <a:avLst/>
          </a:prstGeom>
        </p:spPr>
      </p:pic>
      <p:cxnSp>
        <p:nvCxnSpPr>
          <p:cNvPr id="40" name="Straight Connector 39"/>
          <p:cNvCxnSpPr/>
          <p:nvPr/>
        </p:nvCxnSpPr>
        <p:spPr>
          <a:xfrm flipV="1">
            <a:off x="5909156" y="3580703"/>
            <a:ext cx="570" cy="23118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 rot="16200000">
            <a:off x="5428473" y="3794506"/>
            <a:ext cx="699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LEO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7159412" y="3580704"/>
            <a:ext cx="570" cy="231184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 rot="16200000">
            <a:off x="6678729" y="3794506"/>
            <a:ext cx="699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Lunar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 flipV="1">
            <a:off x="8638833" y="3580703"/>
            <a:ext cx="570" cy="23118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rot="16200000">
            <a:off x="8158150" y="3794506"/>
            <a:ext cx="699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Mars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521191" y="5399858"/>
            <a:ext cx="2006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Iris V2.1 (62.5 bps)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5521192" y="5632979"/>
            <a:ext cx="3290997" cy="0"/>
          </a:xfrm>
          <a:prstGeom prst="line">
            <a:avLst/>
          </a:prstGeom>
          <a:ln w="12700">
            <a:solidFill>
              <a:schemeClr val="accent6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7159982" y="3937483"/>
            <a:ext cx="16522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To DSN-34m Aperture</a:t>
            </a:r>
          </a:p>
          <a:p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Convolutional r=1/2, k=7</a:t>
            </a:r>
          </a:p>
          <a:p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3dB </a:t>
            </a:r>
            <a:r>
              <a:rPr lang="en-US" sz="1050" i="1" dirty="0" err="1" smtClean="0">
                <a:solidFill>
                  <a:schemeClr val="bg1">
                    <a:lumMod val="50000"/>
                  </a:schemeClr>
                </a:solidFill>
              </a:rPr>
              <a:t>Eb</a:t>
            </a:r>
            <a:r>
              <a:rPr lang="en-US" sz="1050" i="1" dirty="0" smtClean="0">
                <a:solidFill>
                  <a:schemeClr val="bg1">
                    <a:lumMod val="50000"/>
                  </a:schemeClr>
                </a:solidFill>
              </a:rPr>
              <a:t>/No margin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347" y="734494"/>
            <a:ext cx="2085329" cy="2214711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252499" y="2028395"/>
            <a:ext cx="13493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NEN USHI01</a:t>
            </a:r>
          </a:p>
          <a:p>
            <a:r>
              <a:rPr lang="en-US" sz="1400" dirty="0" smtClean="0">
                <a:solidFill>
                  <a:schemeClr val="bg2"/>
                </a:solidFill>
              </a:rPr>
              <a:t>13-m Aperture</a:t>
            </a:r>
          </a:p>
          <a:p>
            <a:r>
              <a:rPr lang="en-US" sz="1400" dirty="0">
                <a:solidFill>
                  <a:schemeClr val="bg2"/>
                </a:solidFill>
              </a:rPr>
              <a:t>3</a:t>
            </a:r>
            <a:r>
              <a:rPr lang="en-US" sz="1400" dirty="0" smtClean="0">
                <a:solidFill>
                  <a:schemeClr val="bg2"/>
                </a:solidFill>
              </a:rPr>
              <a:t> kW X-</a:t>
            </a:r>
            <a:r>
              <a:rPr lang="en-US" sz="1400" dirty="0" err="1" smtClean="0">
                <a:solidFill>
                  <a:schemeClr val="bg2"/>
                </a:solidFill>
              </a:rPr>
              <a:t>Xmtr</a:t>
            </a:r>
            <a:endParaRPr lang="en-US" sz="1400" dirty="0" smtClean="0">
              <a:solidFill>
                <a:schemeClr val="bg2"/>
              </a:solidFill>
            </a:endParaRPr>
          </a:p>
          <a:p>
            <a:r>
              <a:rPr lang="en-US" sz="1400" dirty="0" smtClean="0">
                <a:solidFill>
                  <a:schemeClr val="bg2"/>
                </a:solidFill>
              </a:rPr>
              <a:t>EIRP: 116 </a:t>
            </a:r>
            <a:r>
              <a:rPr lang="en-US" sz="1400" dirty="0" err="1" smtClean="0">
                <a:solidFill>
                  <a:schemeClr val="bg2"/>
                </a:solidFill>
              </a:rPr>
              <a:t>dBm</a:t>
            </a:r>
            <a:endParaRPr lang="en-US" sz="1400" dirty="0">
              <a:solidFill>
                <a:schemeClr val="bg2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6968" y="732995"/>
            <a:ext cx="1798296" cy="221621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3094980" y="732995"/>
            <a:ext cx="17902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Morehead State, KY</a:t>
            </a:r>
          </a:p>
          <a:p>
            <a:r>
              <a:rPr lang="en-US" sz="1400" dirty="0" smtClean="0">
                <a:solidFill>
                  <a:schemeClr val="bg2"/>
                </a:solidFill>
              </a:rPr>
              <a:t>21-m Aperture</a:t>
            </a:r>
          </a:p>
          <a:p>
            <a:endParaRPr lang="en-US" sz="1400" dirty="0">
              <a:solidFill>
                <a:schemeClr val="bg2"/>
              </a:solidFill>
            </a:endParaRPr>
          </a:p>
          <a:p>
            <a:endParaRPr lang="en-US" sz="1400" dirty="0" smtClean="0">
              <a:solidFill>
                <a:schemeClr val="bg2"/>
              </a:solidFill>
            </a:endParaRPr>
          </a:p>
          <a:p>
            <a:endParaRPr lang="en-US" sz="1400" dirty="0">
              <a:solidFill>
                <a:schemeClr val="bg2"/>
              </a:solidFill>
            </a:endParaRPr>
          </a:p>
          <a:p>
            <a:endParaRPr lang="en-US" sz="1400" dirty="0" smtClean="0">
              <a:solidFill>
                <a:schemeClr val="bg2"/>
              </a:solidFill>
            </a:endParaRPr>
          </a:p>
          <a:p>
            <a:endParaRPr lang="en-US" sz="1400" dirty="0">
              <a:solidFill>
                <a:schemeClr val="bg2"/>
              </a:solidFill>
            </a:endParaRPr>
          </a:p>
          <a:p>
            <a:endParaRPr lang="en-US" sz="1400" dirty="0" smtClean="0">
              <a:solidFill>
                <a:schemeClr val="bg2"/>
              </a:solidFill>
            </a:endParaRPr>
          </a:p>
          <a:p>
            <a:r>
              <a:rPr lang="en-US" sz="1400" dirty="0" smtClean="0">
                <a:solidFill>
                  <a:schemeClr val="bg2"/>
                </a:solidFill>
              </a:rPr>
              <a:t>2 kW X-</a:t>
            </a:r>
            <a:r>
              <a:rPr lang="en-US" sz="1400" dirty="0" err="1" smtClean="0">
                <a:solidFill>
                  <a:schemeClr val="bg2"/>
                </a:solidFill>
              </a:rPr>
              <a:t>Xmtr</a:t>
            </a:r>
            <a:r>
              <a:rPr lang="en-US" sz="1400" dirty="0" smtClean="0">
                <a:solidFill>
                  <a:schemeClr val="bg2"/>
                </a:solidFill>
              </a:rPr>
              <a:t>*</a:t>
            </a:r>
          </a:p>
          <a:p>
            <a:r>
              <a:rPr lang="en-US" sz="1400" dirty="0" smtClean="0">
                <a:solidFill>
                  <a:schemeClr val="bg2"/>
                </a:solidFill>
              </a:rPr>
              <a:t>EIRP: 125 </a:t>
            </a:r>
            <a:r>
              <a:rPr lang="en-US" sz="1400" dirty="0" err="1" smtClean="0">
                <a:solidFill>
                  <a:schemeClr val="bg2"/>
                </a:solidFill>
              </a:rPr>
              <a:t>dBm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318192" y="3584730"/>
            <a:ext cx="165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u="sng" dirty="0" smtClean="0"/>
              <a:t>UPLINK</a:t>
            </a:r>
            <a:endParaRPr lang="en-US" i="1" u="sng" dirty="0"/>
          </a:p>
        </p:txBody>
      </p:sp>
      <p:sp>
        <p:nvSpPr>
          <p:cNvPr id="63" name="TextBox 62"/>
          <p:cNvSpPr txBox="1"/>
          <p:nvPr/>
        </p:nvSpPr>
        <p:spPr>
          <a:xfrm>
            <a:off x="6987196" y="3584730"/>
            <a:ext cx="165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u="sng" dirty="0" smtClean="0"/>
              <a:t>DOWNLINK</a:t>
            </a:r>
            <a:endParaRPr lang="en-US" i="1" u="sng" dirty="0"/>
          </a:p>
        </p:txBody>
      </p:sp>
      <p:sp>
        <p:nvSpPr>
          <p:cNvPr id="21" name="TextBox 20"/>
          <p:cNvSpPr txBox="1"/>
          <p:nvPr/>
        </p:nvSpPr>
        <p:spPr>
          <a:xfrm>
            <a:off x="38726" y="6575296"/>
            <a:ext cx="24087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*2kW assumed for EIRP calculation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0114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" name="Rectangle 2254"/>
          <p:cNvSpPr>
            <a:spLocks noChangeArrowheads="1"/>
          </p:cNvSpPr>
          <p:nvPr/>
        </p:nvSpPr>
        <p:spPr bwMode="auto">
          <a:xfrm>
            <a:off x="6050280" y="1615551"/>
            <a:ext cx="2976880" cy="495974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Navigation in Deep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17" y="721258"/>
            <a:ext cx="8657733" cy="3133841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Support </a:t>
            </a:r>
            <a:r>
              <a:rPr lang="en-US" sz="1800" dirty="0"/>
              <a:t>radiometric navigation (ranging, Doppler track, VLBI) for orbit determination</a:t>
            </a:r>
          </a:p>
          <a:p>
            <a:pPr lvl="1"/>
            <a:r>
              <a:rPr lang="en-US" sz="1400" dirty="0"/>
              <a:t>A carefully characterized </a:t>
            </a:r>
            <a:r>
              <a:rPr lang="en-US" sz="1400" u="sng" dirty="0" smtClean="0"/>
              <a:t>Coherent Radio </a:t>
            </a:r>
            <a:r>
              <a:rPr lang="en-US" sz="1400" u="sng" dirty="0"/>
              <a:t>Transponder</a:t>
            </a:r>
            <a:r>
              <a:rPr lang="en-US" sz="1400" dirty="0"/>
              <a:t> is necessary for turn-around ranging on the S/C</a:t>
            </a:r>
          </a:p>
          <a:p>
            <a:pPr lvl="1"/>
            <a:r>
              <a:rPr lang="en-US" sz="1400" dirty="0"/>
              <a:t>Transmitter with special DOR tones for VLBI support (note: need two Earth stations to support)</a:t>
            </a:r>
          </a:p>
          <a:p>
            <a:pPr lvl="1"/>
            <a:r>
              <a:rPr lang="en-US" sz="1400" dirty="0"/>
              <a:t>Earth Station equipped with navigation processing tools</a:t>
            </a:r>
          </a:p>
          <a:p>
            <a:r>
              <a:rPr lang="en-US" sz="1800" dirty="0"/>
              <a:t>Stable reference clock for reduced navigational error</a:t>
            </a:r>
          </a:p>
          <a:p>
            <a:pPr lvl="1"/>
            <a:r>
              <a:rPr lang="en-US" sz="1400" dirty="0" smtClean="0"/>
              <a:t>Detect </a:t>
            </a:r>
            <a:r>
              <a:rPr lang="en-US" sz="1400" dirty="0" err="1" smtClean="0"/>
              <a:t>milli</a:t>
            </a:r>
            <a:r>
              <a:rPr lang="en-US" sz="1400" dirty="0" smtClean="0"/>
              <a:t>-Hertz variations within GHz signals.</a:t>
            </a:r>
          </a:p>
          <a:p>
            <a:pPr lvl="1"/>
            <a:r>
              <a:rPr lang="en-US" sz="1400" dirty="0" smtClean="0"/>
              <a:t>Long integration times with low frequency drift</a:t>
            </a:r>
          </a:p>
          <a:p>
            <a:pPr lvl="2"/>
            <a:r>
              <a:rPr lang="en-US" sz="1000" dirty="0" smtClean="0"/>
              <a:t>Stability required over round-trip light time (ranging)</a:t>
            </a:r>
          </a:p>
          <a:p>
            <a:pPr lvl="2"/>
            <a:r>
              <a:rPr lang="en-US" sz="1000" dirty="0" smtClean="0"/>
              <a:t>VLBI tracking times 8-12 hours.</a:t>
            </a:r>
          </a:p>
          <a:p>
            <a:r>
              <a:rPr lang="en-US" sz="1800" dirty="0" smtClean="0"/>
              <a:t>Overcome </a:t>
            </a:r>
            <a:r>
              <a:rPr lang="en-US" sz="1800" dirty="0"/>
              <a:t>S/C dynamic effects</a:t>
            </a:r>
          </a:p>
          <a:p>
            <a:pPr lvl="1"/>
            <a:r>
              <a:rPr lang="en-US" sz="1400" dirty="0" smtClean="0"/>
              <a:t>Configurable carrier tracking loops for varying dynamics</a:t>
            </a:r>
            <a:endParaRPr lang="en-US" sz="1400" dirty="0"/>
          </a:p>
          <a:p>
            <a:pPr lvl="1"/>
            <a:r>
              <a:rPr lang="en-US" sz="1400" dirty="0"/>
              <a:t>Pre-emphasis Doppler compensation from Earth station</a:t>
            </a:r>
          </a:p>
          <a:p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70" y="3812919"/>
            <a:ext cx="1608712" cy="2601321"/>
          </a:xfrm>
          <a:prstGeom prst="rect">
            <a:avLst/>
          </a:prstGeom>
        </p:spPr>
      </p:pic>
      <p:pic>
        <p:nvPicPr>
          <p:cNvPr id="13" name="Picture 56" descr="http://www.freeimageslive.com/galleries/space/earth/pics/a17_h_148_22725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3905" y="4648158"/>
            <a:ext cx="1778436" cy="1825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0" y="6575296"/>
            <a:ext cx="18976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/>
              <a:t>Image credit: NASA/DSN</a:t>
            </a:r>
            <a:endParaRPr lang="en-US" sz="1100" i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697372">
            <a:off x="7857263" y="1784649"/>
            <a:ext cx="902252" cy="911366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V="1">
            <a:off x="7218110" y="2608459"/>
            <a:ext cx="933532" cy="2286778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1641" y="1946874"/>
            <a:ext cx="519860" cy="492827"/>
          </a:xfrm>
          <a:prstGeom prst="rect">
            <a:avLst/>
          </a:prstGeom>
        </p:spPr>
      </p:pic>
      <p:cxnSp>
        <p:nvCxnSpPr>
          <p:cNvPr id="18" name="Straight Connector 17"/>
          <p:cNvCxnSpPr>
            <a:stCxn id="973" idx="1"/>
            <a:endCxn id="17" idx="2"/>
          </p:cNvCxnSpPr>
          <p:nvPr/>
        </p:nvCxnSpPr>
        <p:spPr>
          <a:xfrm flipH="1" flipV="1">
            <a:off x="6861571" y="2439701"/>
            <a:ext cx="343863" cy="2483714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2090" idx="1"/>
          </p:cNvCxnSpPr>
          <p:nvPr/>
        </p:nvCxnSpPr>
        <p:spPr>
          <a:xfrm flipH="1" flipV="1">
            <a:off x="6861571" y="2439701"/>
            <a:ext cx="870421" cy="3416834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2090" idx="1"/>
          </p:cNvCxnSpPr>
          <p:nvPr/>
        </p:nvCxnSpPr>
        <p:spPr>
          <a:xfrm flipV="1">
            <a:off x="7731992" y="2608459"/>
            <a:ext cx="419650" cy="3248076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648"/>
          <p:cNvGrpSpPr>
            <a:grpSpLocks/>
          </p:cNvGrpSpPr>
          <p:nvPr/>
        </p:nvGrpSpPr>
        <p:grpSpPr bwMode="auto">
          <a:xfrm flipH="1">
            <a:off x="7018917" y="4903877"/>
            <a:ext cx="263788" cy="273526"/>
            <a:chOff x="885" y="1400"/>
            <a:chExt cx="198" cy="210"/>
          </a:xfrm>
        </p:grpSpPr>
        <p:grpSp>
          <p:nvGrpSpPr>
            <p:cNvPr id="22" name="Group 649"/>
            <p:cNvGrpSpPr>
              <a:grpSpLocks/>
            </p:cNvGrpSpPr>
            <p:nvPr/>
          </p:nvGrpSpPr>
          <p:grpSpPr bwMode="auto">
            <a:xfrm>
              <a:off x="885" y="1400"/>
              <a:ext cx="198" cy="131"/>
              <a:chOff x="885" y="1400"/>
              <a:chExt cx="198" cy="131"/>
            </a:xfrm>
          </p:grpSpPr>
          <p:sp>
            <p:nvSpPr>
              <p:cNvPr id="938" name="Freeform 650"/>
              <p:cNvSpPr>
                <a:spLocks/>
              </p:cNvSpPr>
              <p:nvPr/>
            </p:nvSpPr>
            <p:spPr bwMode="auto">
              <a:xfrm>
                <a:off x="931" y="1400"/>
                <a:ext cx="25" cy="99"/>
              </a:xfrm>
              <a:custGeom>
                <a:avLst/>
                <a:gdLst>
                  <a:gd name="T0" fmla="*/ 0 w 25"/>
                  <a:gd name="T1" fmla="*/ 15 h 99"/>
                  <a:gd name="T2" fmla="*/ 14 w 25"/>
                  <a:gd name="T3" fmla="*/ 5 h 99"/>
                  <a:gd name="T4" fmla="*/ 25 w 25"/>
                  <a:gd name="T5" fmla="*/ 0 h 99"/>
                  <a:gd name="T6" fmla="*/ 12 w 25"/>
                  <a:gd name="T7" fmla="*/ 10 h 99"/>
                  <a:gd name="T8" fmla="*/ 0 w 25"/>
                  <a:gd name="T9" fmla="*/ 15 h 99"/>
                  <a:gd name="T10" fmla="*/ 25 w 25"/>
                  <a:gd name="T11" fmla="*/ 0 h 99"/>
                  <a:gd name="T12" fmla="*/ 14 w 25"/>
                  <a:gd name="T13" fmla="*/ 5 h 99"/>
                  <a:gd name="T14" fmla="*/ 12 w 25"/>
                  <a:gd name="T15" fmla="*/ 10 h 99"/>
                  <a:gd name="T16" fmla="*/ 0 w 25"/>
                  <a:gd name="T17" fmla="*/ 15 h 99"/>
                  <a:gd name="T18" fmla="*/ 7 w 25"/>
                  <a:gd name="T19" fmla="*/ 13 h 99"/>
                  <a:gd name="T20" fmla="*/ 15 w 25"/>
                  <a:gd name="T21" fmla="*/ 99 h 9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5"/>
                  <a:gd name="T34" fmla="*/ 0 h 99"/>
                  <a:gd name="T35" fmla="*/ 25 w 25"/>
                  <a:gd name="T36" fmla="*/ 99 h 9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5" h="99">
                    <a:moveTo>
                      <a:pt x="0" y="15"/>
                    </a:moveTo>
                    <a:lnTo>
                      <a:pt x="14" y="5"/>
                    </a:lnTo>
                    <a:lnTo>
                      <a:pt x="25" y="0"/>
                    </a:lnTo>
                    <a:lnTo>
                      <a:pt x="12" y="10"/>
                    </a:lnTo>
                    <a:lnTo>
                      <a:pt x="0" y="15"/>
                    </a:lnTo>
                    <a:lnTo>
                      <a:pt x="25" y="0"/>
                    </a:lnTo>
                    <a:lnTo>
                      <a:pt x="14" y="5"/>
                    </a:lnTo>
                    <a:lnTo>
                      <a:pt x="12" y="10"/>
                    </a:lnTo>
                    <a:lnTo>
                      <a:pt x="0" y="15"/>
                    </a:lnTo>
                    <a:lnTo>
                      <a:pt x="7" y="13"/>
                    </a:lnTo>
                    <a:lnTo>
                      <a:pt x="15" y="99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9" name="Freeform 651"/>
              <p:cNvSpPr>
                <a:spLocks/>
              </p:cNvSpPr>
              <p:nvPr/>
            </p:nvSpPr>
            <p:spPr bwMode="auto">
              <a:xfrm>
                <a:off x="931" y="1413"/>
                <a:ext cx="15" cy="100"/>
              </a:xfrm>
              <a:custGeom>
                <a:avLst/>
                <a:gdLst>
                  <a:gd name="T0" fmla="*/ 7 w 15"/>
                  <a:gd name="T1" fmla="*/ 0 h 100"/>
                  <a:gd name="T2" fmla="*/ 0 w 15"/>
                  <a:gd name="T3" fmla="*/ 2 h 100"/>
                  <a:gd name="T4" fmla="*/ 10 w 15"/>
                  <a:gd name="T5" fmla="*/ 88 h 100"/>
                  <a:gd name="T6" fmla="*/ 15 w 15"/>
                  <a:gd name="T7" fmla="*/ 86 h 100"/>
                  <a:gd name="T8" fmla="*/ 15 w 15"/>
                  <a:gd name="T9" fmla="*/ 100 h 100"/>
                  <a:gd name="T10" fmla="*/ 10 w 15"/>
                  <a:gd name="T11" fmla="*/ 88 h 100"/>
                  <a:gd name="T12" fmla="*/ 0 w 15"/>
                  <a:gd name="T13" fmla="*/ 2 h 1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"/>
                  <a:gd name="T22" fmla="*/ 0 h 100"/>
                  <a:gd name="T23" fmla="*/ 15 w 15"/>
                  <a:gd name="T24" fmla="*/ 100 h 1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" h="100">
                    <a:moveTo>
                      <a:pt x="7" y="0"/>
                    </a:moveTo>
                    <a:lnTo>
                      <a:pt x="0" y="2"/>
                    </a:lnTo>
                    <a:lnTo>
                      <a:pt x="10" y="88"/>
                    </a:lnTo>
                    <a:lnTo>
                      <a:pt x="15" y="86"/>
                    </a:lnTo>
                    <a:lnTo>
                      <a:pt x="15" y="100"/>
                    </a:lnTo>
                    <a:lnTo>
                      <a:pt x="10" y="88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0" name="Freeform 652"/>
              <p:cNvSpPr>
                <a:spLocks/>
              </p:cNvSpPr>
              <p:nvPr/>
            </p:nvSpPr>
            <p:spPr bwMode="auto">
              <a:xfrm>
                <a:off x="931" y="1415"/>
                <a:ext cx="15" cy="86"/>
              </a:xfrm>
              <a:custGeom>
                <a:avLst/>
                <a:gdLst>
                  <a:gd name="T0" fmla="*/ 2 w 15"/>
                  <a:gd name="T1" fmla="*/ 10 h 86"/>
                  <a:gd name="T2" fmla="*/ 7 w 15"/>
                  <a:gd name="T3" fmla="*/ 8 h 86"/>
                  <a:gd name="T4" fmla="*/ 9 w 15"/>
                  <a:gd name="T5" fmla="*/ 18 h 86"/>
                  <a:gd name="T6" fmla="*/ 2 w 15"/>
                  <a:gd name="T7" fmla="*/ 20 h 86"/>
                  <a:gd name="T8" fmla="*/ 4 w 15"/>
                  <a:gd name="T9" fmla="*/ 28 h 86"/>
                  <a:gd name="T10" fmla="*/ 10 w 15"/>
                  <a:gd name="T11" fmla="*/ 27 h 86"/>
                  <a:gd name="T12" fmla="*/ 10 w 15"/>
                  <a:gd name="T13" fmla="*/ 36 h 86"/>
                  <a:gd name="T14" fmla="*/ 5 w 15"/>
                  <a:gd name="T15" fmla="*/ 38 h 86"/>
                  <a:gd name="T16" fmla="*/ 5 w 15"/>
                  <a:gd name="T17" fmla="*/ 48 h 86"/>
                  <a:gd name="T18" fmla="*/ 12 w 15"/>
                  <a:gd name="T19" fmla="*/ 46 h 86"/>
                  <a:gd name="T20" fmla="*/ 14 w 15"/>
                  <a:gd name="T21" fmla="*/ 55 h 86"/>
                  <a:gd name="T22" fmla="*/ 7 w 15"/>
                  <a:gd name="T23" fmla="*/ 58 h 86"/>
                  <a:gd name="T24" fmla="*/ 9 w 15"/>
                  <a:gd name="T25" fmla="*/ 66 h 86"/>
                  <a:gd name="T26" fmla="*/ 14 w 15"/>
                  <a:gd name="T27" fmla="*/ 65 h 86"/>
                  <a:gd name="T28" fmla="*/ 15 w 15"/>
                  <a:gd name="T29" fmla="*/ 75 h 86"/>
                  <a:gd name="T30" fmla="*/ 9 w 15"/>
                  <a:gd name="T31" fmla="*/ 76 h 86"/>
                  <a:gd name="T32" fmla="*/ 10 w 15"/>
                  <a:gd name="T33" fmla="*/ 86 h 86"/>
                  <a:gd name="T34" fmla="*/ 15 w 15"/>
                  <a:gd name="T35" fmla="*/ 84 h 86"/>
                  <a:gd name="T36" fmla="*/ 9 w 15"/>
                  <a:gd name="T37" fmla="*/ 76 h 86"/>
                  <a:gd name="T38" fmla="*/ 14 w 15"/>
                  <a:gd name="T39" fmla="*/ 65 h 86"/>
                  <a:gd name="T40" fmla="*/ 7 w 15"/>
                  <a:gd name="T41" fmla="*/ 58 h 86"/>
                  <a:gd name="T42" fmla="*/ 12 w 15"/>
                  <a:gd name="T43" fmla="*/ 46 h 86"/>
                  <a:gd name="T44" fmla="*/ 5 w 15"/>
                  <a:gd name="T45" fmla="*/ 38 h 86"/>
                  <a:gd name="T46" fmla="*/ 10 w 15"/>
                  <a:gd name="T47" fmla="*/ 27 h 86"/>
                  <a:gd name="T48" fmla="*/ 2 w 15"/>
                  <a:gd name="T49" fmla="*/ 20 h 86"/>
                  <a:gd name="T50" fmla="*/ 7 w 15"/>
                  <a:gd name="T51" fmla="*/ 8 h 86"/>
                  <a:gd name="T52" fmla="*/ 0 w 15"/>
                  <a:gd name="T53" fmla="*/ 0 h 8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5"/>
                  <a:gd name="T82" fmla="*/ 0 h 86"/>
                  <a:gd name="T83" fmla="*/ 15 w 15"/>
                  <a:gd name="T84" fmla="*/ 86 h 8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5" h="86">
                    <a:moveTo>
                      <a:pt x="2" y="10"/>
                    </a:moveTo>
                    <a:lnTo>
                      <a:pt x="7" y="8"/>
                    </a:lnTo>
                    <a:lnTo>
                      <a:pt x="9" y="18"/>
                    </a:lnTo>
                    <a:lnTo>
                      <a:pt x="2" y="20"/>
                    </a:lnTo>
                    <a:lnTo>
                      <a:pt x="4" y="28"/>
                    </a:lnTo>
                    <a:lnTo>
                      <a:pt x="10" y="27"/>
                    </a:lnTo>
                    <a:lnTo>
                      <a:pt x="10" y="36"/>
                    </a:lnTo>
                    <a:lnTo>
                      <a:pt x="5" y="38"/>
                    </a:lnTo>
                    <a:lnTo>
                      <a:pt x="5" y="48"/>
                    </a:lnTo>
                    <a:lnTo>
                      <a:pt x="12" y="46"/>
                    </a:lnTo>
                    <a:lnTo>
                      <a:pt x="14" y="55"/>
                    </a:lnTo>
                    <a:lnTo>
                      <a:pt x="7" y="58"/>
                    </a:lnTo>
                    <a:lnTo>
                      <a:pt x="9" y="66"/>
                    </a:lnTo>
                    <a:lnTo>
                      <a:pt x="14" y="65"/>
                    </a:lnTo>
                    <a:lnTo>
                      <a:pt x="15" y="75"/>
                    </a:lnTo>
                    <a:lnTo>
                      <a:pt x="9" y="76"/>
                    </a:lnTo>
                    <a:lnTo>
                      <a:pt x="10" y="86"/>
                    </a:lnTo>
                    <a:lnTo>
                      <a:pt x="15" y="84"/>
                    </a:lnTo>
                    <a:lnTo>
                      <a:pt x="9" y="76"/>
                    </a:lnTo>
                    <a:lnTo>
                      <a:pt x="14" y="65"/>
                    </a:lnTo>
                    <a:lnTo>
                      <a:pt x="7" y="58"/>
                    </a:lnTo>
                    <a:lnTo>
                      <a:pt x="12" y="46"/>
                    </a:lnTo>
                    <a:lnTo>
                      <a:pt x="5" y="38"/>
                    </a:lnTo>
                    <a:lnTo>
                      <a:pt x="10" y="27"/>
                    </a:lnTo>
                    <a:lnTo>
                      <a:pt x="2" y="20"/>
                    </a:lnTo>
                    <a:lnTo>
                      <a:pt x="7" y="8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1" name="Freeform 653"/>
              <p:cNvSpPr>
                <a:spLocks/>
              </p:cNvSpPr>
              <p:nvPr/>
            </p:nvSpPr>
            <p:spPr bwMode="auto">
              <a:xfrm>
                <a:off x="941" y="1405"/>
                <a:ext cx="107" cy="46"/>
              </a:xfrm>
              <a:custGeom>
                <a:avLst/>
                <a:gdLst>
                  <a:gd name="T0" fmla="*/ 2 w 107"/>
                  <a:gd name="T1" fmla="*/ 46 h 46"/>
                  <a:gd name="T2" fmla="*/ 7 w 107"/>
                  <a:gd name="T3" fmla="*/ 43 h 46"/>
                  <a:gd name="T4" fmla="*/ 10 w 107"/>
                  <a:gd name="T5" fmla="*/ 41 h 46"/>
                  <a:gd name="T6" fmla="*/ 13 w 107"/>
                  <a:gd name="T7" fmla="*/ 38 h 46"/>
                  <a:gd name="T8" fmla="*/ 17 w 107"/>
                  <a:gd name="T9" fmla="*/ 37 h 46"/>
                  <a:gd name="T10" fmla="*/ 20 w 107"/>
                  <a:gd name="T11" fmla="*/ 35 h 46"/>
                  <a:gd name="T12" fmla="*/ 22 w 107"/>
                  <a:gd name="T13" fmla="*/ 33 h 46"/>
                  <a:gd name="T14" fmla="*/ 25 w 107"/>
                  <a:gd name="T15" fmla="*/ 32 h 46"/>
                  <a:gd name="T16" fmla="*/ 28 w 107"/>
                  <a:gd name="T17" fmla="*/ 30 h 46"/>
                  <a:gd name="T18" fmla="*/ 30 w 107"/>
                  <a:gd name="T19" fmla="*/ 28 h 46"/>
                  <a:gd name="T20" fmla="*/ 33 w 107"/>
                  <a:gd name="T21" fmla="*/ 28 h 46"/>
                  <a:gd name="T22" fmla="*/ 35 w 107"/>
                  <a:gd name="T23" fmla="*/ 27 h 46"/>
                  <a:gd name="T24" fmla="*/ 38 w 107"/>
                  <a:gd name="T25" fmla="*/ 25 h 46"/>
                  <a:gd name="T26" fmla="*/ 41 w 107"/>
                  <a:gd name="T27" fmla="*/ 23 h 46"/>
                  <a:gd name="T28" fmla="*/ 45 w 107"/>
                  <a:gd name="T29" fmla="*/ 22 h 46"/>
                  <a:gd name="T30" fmla="*/ 46 w 107"/>
                  <a:gd name="T31" fmla="*/ 20 h 46"/>
                  <a:gd name="T32" fmla="*/ 50 w 107"/>
                  <a:gd name="T33" fmla="*/ 18 h 46"/>
                  <a:gd name="T34" fmla="*/ 53 w 107"/>
                  <a:gd name="T35" fmla="*/ 17 h 46"/>
                  <a:gd name="T36" fmla="*/ 56 w 107"/>
                  <a:gd name="T37" fmla="*/ 17 h 46"/>
                  <a:gd name="T38" fmla="*/ 58 w 107"/>
                  <a:gd name="T39" fmla="*/ 15 h 46"/>
                  <a:gd name="T40" fmla="*/ 61 w 107"/>
                  <a:gd name="T41" fmla="*/ 13 h 46"/>
                  <a:gd name="T42" fmla="*/ 64 w 107"/>
                  <a:gd name="T43" fmla="*/ 13 h 46"/>
                  <a:gd name="T44" fmla="*/ 66 w 107"/>
                  <a:gd name="T45" fmla="*/ 12 h 46"/>
                  <a:gd name="T46" fmla="*/ 69 w 107"/>
                  <a:gd name="T47" fmla="*/ 10 h 46"/>
                  <a:gd name="T48" fmla="*/ 73 w 107"/>
                  <a:gd name="T49" fmla="*/ 10 h 46"/>
                  <a:gd name="T50" fmla="*/ 74 w 107"/>
                  <a:gd name="T51" fmla="*/ 8 h 46"/>
                  <a:gd name="T52" fmla="*/ 78 w 107"/>
                  <a:gd name="T53" fmla="*/ 7 h 46"/>
                  <a:gd name="T54" fmla="*/ 81 w 107"/>
                  <a:gd name="T55" fmla="*/ 7 h 46"/>
                  <a:gd name="T56" fmla="*/ 82 w 107"/>
                  <a:gd name="T57" fmla="*/ 5 h 46"/>
                  <a:gd name="T58" fmla="*/ 86 w 107"/>
                  <a:gd name="T59" fmla="*/ 5 h 46"/>
                  <a:gd name="T60" fmla="*/ 87 w 107"/>
                  <a:gd name="T61" fmla="*/ 3 h 46"/>
                  <a:gd name="T62" fmla="*/ 91 w 107"/>
                  <a:gd name="T63" fmla="*/ 3 h 46"/>
                  <a:gd name="T64" fmla="*/ 94 w 107"/>
                  <a:gd name="T65" fmla="*/ 3 h 46"/>
                  <a:gd name="T66" fmla="*/ 96 w 107"/>
                  <a:gd name="T67" fmla="*/ 2 h 46"/>
                  <a:gd name="T68" fmla="*/ 99 w 107"/>
                  <a:gd name="T69" fmla="*/ 2 h 46"/>
                  <a:gd name="T70" fmla="*/ 102 w 107"/>
                  <a:gd name="T71" fmla="*/ 0 h 46"/>
                  <a:gd name="T72" fmla="*/ 105 w 107"/>
                  <a:gd name="T73" fmla="*/ 0 h 4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7"/>
                  <a:gd name="T112" fmla="*/ 0 h 46"/>
                  <a:gd name="T113" fmla="*/ 107 w 107"/>
                  <a:gd name="T114" fmla="*/ 46 h 4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7" h="46">
                    <a:moveTo>
                      <a:pt x="0" y="46"/>
                    </a:moveTo>
                    <a:lnTo>
                      <a:pt x="2" y="46"/>
                    </a:lnTo>
                    <a:lnTo>
                      <a:pt x="5" y="45"/>
                    </a:lnTo>
                    <a:lnTo>
                      <a:pt x="7" y="43"/>
                    </a:lnTo>
                    <a:lnTo>
                      <a:pt x="8" y="41"/>
                    </a:lnTo>
                    <a:lnTo>
                      <a:pt x="10" y="41"/>
                    </a:lnTo>
                    <a:lnTo>
                      <a:pt x="12" y="40"/>
                    </a:lnTo>
                    <a:lnTo>
                      <a:pt x="13" y="38"/>
                    </a:lnTo>
                    <a:lnTo>
                      <a:pt x="15" y="38"/>
                    </a:lnTo>
                    <a:lnTo>
                      <a:pt x="17" y="37"/>
                    </a:lnTo>
                    <a:lnTo>
                      <a:pt x="18" y="35"/>
                    </a:lnTo>
                    <a:lnTo>
                      <a:pt x="20" y="35"/>
                    </a:lnTo>
                    <a:lnTo>
                      <a:pt x="22" y="35"/>
                    </a:lnTo>
                    <a:lnTo>
                      <a:pt x="22" y="33"/>
                    </a:lnTo>
                    <a:lnTo>
                      <a:pt x="23" y="33"/>
                    </a:lnTo>
                    <a:lnTo>
                      <a:pt x="25" y="32"/>
                    </a:lnTo>
                    <a:lnTo>
                      <a:pt x="27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8"/>
                    </a:lnTo>
                    <a:lnTo>
                      <a:pt x="31" y="28"/>
                    </a:lnTo>
                    <a:lnTo>
                      <a:pt x="33" y="28"/>
                    </a:lnTo>
                    <a:lnTo>
                      <a:pt x="33" y="27"/>
                    </a:lnTo>
                    <a:lnTo>
                      <a:pt x="35" y="27"/>
                    </a:lnTo>
                    <a:lnTo>
                      <a:pt x="36" y="25"/>
                    </a:lnTo>
                    <a:lnTo>
                      <a:pt x="38" y="25"/>
                    </a:lnTo>
                    <a:lnTo>
                      <a:pt x="40" y="23"/>
                    </a:lnTo>
                    <a:lnTo>
                      <a:pt x="41" y="23"/>
                    </a:lnTo>
                    <a:lnTo>
                      <a:pt x="43" y="22"/>
                    </a:lnTo>
                    <a:lnTo>
                      <a:pt x="45" y="22"/>
                    </a:lnTo>
                    <a:lnTo>
                      <a:pt x="46" y="22"/>
                    </a:lnTo>
                    <a:lnTo>
                      <a:pt x="46" y="20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1" y="18"/>
                    </a:lnTo>
                    <a:lnTo>
                      <a:pt x="53" y="17"/>
                    </a:lnTo>
                    <a:lnTo>
                      <a:pt x="55" y="17"/>
                    </a:lnTo>
                    <a:lnTo>
                      <a:pt x="56" y="17"/>
                    </a:lnTo>
                    <a:lnTo>
                      <a:pt x="56" y="15"/>
                    </a:lnTo>
                    <a:lnTo>
                      <a:pt x="58" y="15"/>
                    </a:lnTo>
                    <a:lnTo>
                      <a:pt x="59" y="15"/>
                    </a:lnTo>
                    <a:lnTo>
                      <a:pt x="61" y="13"/>
                    </a:lnTo>
                    <a:lnTo>
                      <a:pt x="63" y="13"/>
                    </a:lnTo>
                    <a:lnTo>
                      <a:pt x="64" y="13"/>
                    </a:lnTo>
                    <a:lnTo>
                      <a:pt x="64" y="12"/>
                    </a:lnTo>
                    <a:lnTo>
                      <a:pt x="66" y="12"/>
                    </a:lnTo>
                    <a:lnTo>
                      <a:pt x="68" y="12"/>
                    </a:lnTo>
                    <a:lnTo>
                      <a:pt x="69" y="10"/>
                    </a:lnTo>
                    <a:lnTo>
                      <a:pt x="71" y="10"/>
                    </a:lnTo>
                    <a:lnTo>
                      <a:pt x="73" y="10"/>
                    </a:lnTo>
                    <a:lnTo>
                      <a:pt x="73" y="8"/>
                    </a:lnTo>
                    <a:lnTo>
                      <a:pt x="74" y="8"/>
                    </a:lnTo>
                    <a:lnTo>
                      <a:pt x="76" y="8"/>
                    </a:lnTo>
                    <a:lnTo>
                      <a:pt x="78" y="7"/>
                    </a:lnTo>
                    <a:lnTo>
                      <a:pt x="79" y="7"/>
                    </a:lnTo>
                    <a:lnTo>
                      <a:pt x="81" y="7"/>
                    </a:lnTo>
                    <a:lnTo>
                      <a:pt x="82" y="7"/>
                    </a:lnTo>
                    <a:lnTo>
                      <a:pt x="82" y="5"/>
                    </a:lnTo>
                    <a:lnTo>
                      <a:pt x="84" y="5"/>
                    </a:lnTo>
                    <a:lnTo>
                      <a:pt x="86" y="5"/>
                    </a:lnTo>
                    <a:lnTo>
                      <a:pt x="87" y="5"/>
                    </a:lnTo>
                    <a:lnTo>
                      <a:pt x="87" y="3"/>
                    </a:lnTo>
                    <a:lnTo>
                      <a:pt x="89" y="3"/>
                    </a:lnTo>
                    <a:lnTo>
                      <a:pt x="91" y="3"/>
                    </a:lnTo>
                    <a:lnTo>
                      <a:pt x="92" y="3"/>
                    </a:lnTo>
                    <a:lnTo>
                      <a:pt x="94" y="3"/>
                    </a:lnTo>
                    <a:lnTo>
                      <a:pt x="94" y="2"/>
                    </a:lnTo>
                    <a:lnTo>
                      <a:pt x="96" y="2"/>
                    </a:lnTo>
                    <a:lnTo>
                      <a:pt x="97" y="2"/>
                    </a:lnTo>
                    <a:lnTo>
                      <a:pt x="99" y="2"/>
                    </a:lnTo>
                    <a:lnTo>
                      <a:pt x="101" y="0"/>
                    </a:lnTo>
                    <a:lnTo>
                      <a:pt x="102" y="0"/>
                    </a:lnTo>
                    <a:lnTo>
                      <a:pt x="104" y="0"/>
                    </a:lnTo>
                    <a:lnTo>
                      <a:pt x="105" y="0"/>
                    </a:lnTo>
                    <a:lnTo>
                      <a:pt x="107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2" name="Freeform 654"/>
              <p:cNvSpPr>
                <a:spLocks/>
              </p:cNvSpPr>
              <p:nvPr/>
            </p:nvSpPr>
            <p:spPr bwMode="auto">
              <a:xfrm>
                <a:off x="1048" y="1403"/>
                <a:ext cx="35" cy="34"/>
              </a:xfrm>
              <a:custGeom>
                <a:avLst/>
                <a:gdLst>
                  <a:gd name="T0" fmla="*/ 0 w 35"/>
                  <a:gd name="T1" fmla="*/ 2 h 34"/>
                  <a:gd name="T2" fmla="*/ 2 w 35"/>
                  <a:gd name="T3" fmla="*/ 2 h 34"/>
                  <a:gd name="T4" fmla="*/ 3 w 35"/>
                  <a:gd name="T5" fmla="*/ 2 h 34"/>
                  <a:gd name="T6" fmla="*/ 3 w 35"/>
                  <a:gd name="T7" fmla="*/ 0 h 34"/>
                  <a:gd name="T8" fmla="*/ 5 w 35"/>
                  <a:gd name="T9" fmla="*/ 0 h 34"/>
                  <a:gd name="T10" fmla="*/ 7 w 35"/>
                  <a:gd name="T11" fmla="*/ 0 h 34"/>
                  <a:gd name="T12" fmla="*/ 8 w 35"/>
                  <a:gd name="T13" fmla="*/ 0 h 34"/>
                  <a:gd name="T14" fmla="*/ 10 w 35"/>
                  <a:gd name="T15" fmla="*/ 0 h 34"/>
                  <a:gd name="T16" fmla="*/ 12 w 35"/>
                  <a:gd name="T17" fmla="*/ 0 h 34"/>
                  <a:gd name="T18" fmla="*/ 13 w 35"/>
                  <a:gd name="T19" fmla="*/ 0 h 34"/>
                  <a:gd name="T20" fmla="*/ 15 w 35"/>
                  <a:gd name="T21" fmla="*/ 0 h 34"/>
                  <a:gd name="T22" fmla="*/ 17 w 35"/>
                  <a:gd name="T23" fmla="*/ 0 h 34"/>
                  <a:gd name="T24" fmla="*/ 18 w 35"/>
                  <a:gd name="T25" fmla="*/ 0 h 34"/>
                  <a:gd name="T26" fmla="*/ 20 w 35"/>
                  <a:gd name="T27" fmla="*/ 0 h 34"/>
                  <a:gd name="T28" fmla="*/ 20 w 35"/>
                  <a:gd name="T29" fmla="*/ 2 h 34"/>
                  <a:gd name="T30" fmla="*/ 21 w 35"/>
                  <a:gd name="T31" fmla="*/ 2 h 34"/>
                  <a:gd name="T32" fmla="*/ 23 w 35"/>
                  <a:gd name="T33" fmla="*/ 2 h 34"/>
                  <a:gd name="T34" fmla="*/ 25 w 35"/>
                  <a:gd name="T35" fmla="*/ 2 h 34"/>
                  <a:gd name="T36" fmla="*/ 26 w 35"/>
                  <a:gd name="T37" fmla="*/ 2 h 34"/>
                  <a:gd name="T38" fmla="*/ 28 w 35"/>
                  <a:gd name="T39" fmla="*/ 4 h 34"/>
                  <a:gd name="T40" fmla="*/ 30 w 35"/>
                  <a:gd name="T41" fmla="*/ 4 h 34"/>
                  <a:gd name="T42" fmla="*/ 31 w 35"/>
                  <a:gd name="T43" fmla="*/ 4 h 34"/>
                  <a:gd name="T44" fmla="*/ 31 w 35"/>
                  <a:gd name="T45" fmla="*/ 5 h 34"/>
                  <a:gd name="T46" fmla="*/ 33 w 35"/>
                  <a:gd name="T47" fmla="*/ 5 h 34"/>
                  <a:gd name="T48" fmla="*/ 33 w 35"/>
                  <a:gd name="T49" fmla="*/ 7 h 34"/>
                  <a:gd name="T50" fmla="*/ 35 w 35"/>
                  <a:gd name="T51" fmla="*/ 7 h 34"/>
                  <a:gd name="T52" fmla="*/ 35 w 35"/>
                  <a:gd name="T53" fmla="*/ 9 h 34"/>
                  <a:gd name="T54" fmla="*/ 35 w 35"/>
                  <a:gd name="T55" fmla="*/ 10 h 34"/>
                  <a:gd name="T56" fmla="*/ 35 w 35"/>
                  <a:gd name="T57" fmla="*/ 12 h 34"/>
                  <a:gd name="T58" fmla="*/ 35 w 35"/>
                  <a:gd name="T59" fmla="*/ 14 h 34"/>
                  <a:gd name="T60" fmla="*/ 35 w 35"/>
                  <a:gd name="T61" fmla="*/ 15 h 34"/>
                  <a:gd name="T62" fmla="*/ 35 w 35"/>
                  <a:gd name="T63" fmla="*/ 17 h 34"/>
                  <a:gd name="T64" fmla="*/ 35 w 35"/>
                  <a:gd name="T65" fmla="*/ 19 h 34"/>
                  <a:gd name="T66" fmla="*/ 35 w 35"/>
                  <a:gd name="T67" fmla="*/ 20 h 34"/>
                  <a:gd name="T68" fmla="*/ 35 w 35"/>
                  <a:gd name="T69" fmla="*/ 22 h 34"/>
                  <a:gd name="T70" fmla="*/ 33 w 35"/>
                  <a:gd name="T71" fmla="*/ 24 h 34"/>
                  <a:gd name="T72" fmla="*/ 33 w 35"/>
                  <a:gd name="T73" fmla="*/ 25 h 34"/>
                  <a:gd name="T74" fmla="*/ 31 w 35"/>
                  <a:gd name="T75" fmla="*/ 25 h 34"/>
                  <a:gd name="T76" fmla="*/ 31 w 35"/>
                  <a:gd name="T77" fmla="*/ 27 h 34"/>
                  <a:gd name="T78" fmla="*/ 31 w 35"/>
                  <a:gd name="T79" fmla="*/ 29 h 34"/>
                  <a:gd name="T80" fmla="*/ 30 w 35"/>
                  <a:gd name="T81" fmla="*/ 30 h 34"/>
                  <a:gd name="T82" fmla="*/ 30 w 35"/>
                  <a:gd name="T83" fmla="*/ 32 h 34"/>
                  <a:gd name="T84" fmla="*/ 28 w 35"/>
                  <a:gd name="T85" fmla="*/ 32 h 34"/>
                  <a:gd name="T86" fmla="*/ 28 w 35"/>
                  <a:gd name="T87" fmla="*/ 34 h 3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5"/>
                  <a:gd name="T133" fmla="*/ 0 h 34"/>
                  <a:gd name="T134" fmla="*/ 35 w 35"/>
                  <a:gd name="T135" fmla="*/ 34 h 3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5" h="34">
                    <a:moveTo>
                      <a:pt x="0" y="2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2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5" y="2"/>
                    </a:lnTo>
                    <a:lnTo>
                      <a:pt x="26" y="2"/>
                    </a:lnTo>
                    <a:lnTo>
                      <a:pt x="28" y="4"/>
                    </a:lnTo>
                    <a:lnTo>
                      <a:pt x="30" y="4"/>
                    </a:lnTo>
                    <a:lnTo>
                      <a:pt x="31" y="4"/>
                    </a:lnTo>
                    <a:lnTo>
                      <a:pt x="31" y="5"/>
                    </a:lnTo>
                    <a:lnTo>
                      <a:pt x="33" y="5"/>
                    </a:lnTo>
                    <a:lnTo>
                      <a:pt x="33" y="7"/>
                    </a:lnTo>
                    <a:lnTo>
                      <a:pt x="35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5" y="12"/>
                    </a:lnTo>
                    <a:lnTo>
                      <a:pt x="35" y="14"/>
                    </a:lnTo>
                    <a:lnTo>
                      <a:pt x="35" y="15"/>
                    </a:lnTo>
                    <a:lnTo>
                      <a:pt x="35" y="17"/>
                    </a:lnTo>
                    <a:lnTo>
                      <a:pt x="35" y="19"/>
                    </a:lnTo>
                    <a:lnTo>
                      <a:pt x="35" y="20"/>
                    </a:lnTo>
                    <a:lnTo>
                      <a:pt x="35" y="22"/>
                    </a:lnTo>
                    <a:lnTo>
                      <a:pt x="33" y="24"/>
                    </a:lnTo>
                    <a:lnTo>
                      <a:pt x="33" y="25"/>
                    </a:lnTo>
                    <a:lnTo>
                      <a:pt x="31" y="25"/>
                    </a:lnTo>
                    <a:lnTo>
                      <a:pt x="31" y="27"/>
                    </a:lnTo>
                    <a:lnTo>
                      <a:pt x="31" y="29"/>
                    </a:lnTo>
                    <a:lnTo>
                      <a:pt x="30" y="30"/>
                    </a:lnTo>
                    <a:lnTo>
                      <a:pt x="30" y="32"/>
                    </a:lnTo>
                    <a:lnTo>
                      <a:pt x="28" y="32"/>
                    </a:lnTo>
                    <a:lnTo>
                      <a:pt x="28" y="34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3" name="Freeform 655"/>
              <p:cNvSpPr>
                <a:spLocks/>
              </p:cNvSpPr>
              <p:nvPr/>
            </p:nvSpPr>
            <p:spPr bwMode="auto">
              <a:xfrm>
                <a:off x="984" y="1437"/>
                <a:ext cx="92" cy="67"/>
              </a:xfrm>
              <a:custGeom>
                <a:avLst/>
                <a:gdLst>
                  <a:gd name="T0" fmla="*/ 90 w 92"/>
                  <a:gd name="T1" fmla="*/ 0 h 67"/>
                  <a:gd name="T2" fmla="*/ 89 w 92"/>
                  <a:gd name="T3" fmla="*/ 3 h 67"/>
                  <a:gd name="T4" fmla="*/ 87 w 92"/>
                  <a:gd name="T5" fmla="*/ 6 h 67"/>
                  <a:gd name="T6" fmla="*/ 84 w 92"/>
                  <a:gd name="T7" fmla="*/ 8 h 67"/>
                  <a:gd name="T8" fmla="*/ 82 w 92"/>
                  <a:gd name="T9" fmla="*/ 9 h 67"/>
                  <a:gd name="T10" fmla="*/ 81 w 92"/>
                  <a:gd name="T11" fmla="*/ 11 h 67"/>
                  <a:gd name="T12" fmla="*/ 79 w 92"/>
                  <a:gd name="T13" fmla="*/ 13 h 67"/>
                  <a:gd name="T14" fmla="*/ 77 w 92"/>
                  <a:gd name="T15" fmla="*/ 14 h 67"/>
                  <a:gd name="T16" fmla="*/ 76 w 92"/>
                  <a:gd name="T17" fmla="*/ 16 h 67"/>
                  <a:gd name="T18" fmla="*/ 74 w 92"/>
                  <a:gd name="T19" fmla="*/ 18 h 67"/>
                  <a:gd name="T20" fmla="*/ 72 w 92"/>
                  <a:gd name="T21" fmla="*/ 19 h 67"/>
                  <a:gd name="T22" fmla="*/ 69 w 92"/>
                  <a:gd name="T23" fmla="*/ 23 h 67"/>
                  <a:gd name="T24" fmla="*/ 67 w 92"/>
                  <a:gd name="T25" fmla="*/ 24 h 67"/>
                  <a:gd name="T26" fmla="*/ 64 w 92"/>
                  <a:gd name="T27" fmla="*/ 26 h 67"/>
                  <a:gd name="T28" fmla="*/ 62 w 92"/>
                  <a:gd name="T29" fmla="*/ 28 h 67"/>
                  <a:gd name="T30" fmla="*/ 61 w 92"/>
                  <a:gd name="T31" fmla="*/ 29 h 67"/>
                  <a:gd name="T32" fmla="*/ 58 w 92"/>
                  <a:gd name="T33" fmla="*/ 31 h 67"/>
                  <a:gd name="T34" fmla="*/ 56 w 92"/>
                  <a:gd name="T35" fmla="*/ 33 h 67"/>
                  <a:gd name="T36" fmla="*/ 53 w 92"/>
                  <a:gd name="T37" fmla="*/ 34 h 67"/>
                  <a:gd name="T38" fmla="*/ 51 w 92"/>
                  <a:gd name="T39" fmla="*/ 36 h 67"/>
                  <a:gd name="T40" fmla="*/ 48 w 92"/>
                  <a:gd name="T41" fmla="*/ 38 h 67"/>
                  <a:gd name="T42" fmla="*/ 46 w 92"/>
                  <a:gd name="T43" fmla="*/ 41 h 67"/>
                  <a:gd name="T44" fmla="*/ 44 w 92"/>
                  <a:gd name="T45" fmla="*/ 43 h 67"/>
                  <a:gd name="T46" fmla="*/ 41 w 92"/>
                  <a:gd name="T47" fmla="*/ 44 h 67"/>
                  <a:gd name="T48" fmla="*/ 39 w 92"/>
                  <a:gd name="T49" fmla="*/ 46 h 67"/>
                  <a:gd name="T50" fmla="*/ 36 w 92"/>
                  <a:gd name="T51" fmla="*/ 48 h 67"/>
                  <a:gd name="T52" fmla="*/ 33 w 92"/>
                  <a:gd name="T53" fmla="*/ 49 h 67"/>
                  <a:gd name="T54" fmla="*/ 30 w 92"/>
                  <a:gd name="T55" fmla="*/ 51 h 67"/>
                  <a:gd name="T56" fmla="*/ 26 w 92"/>
                  <a:gd name="T57" fmla="*/ 53 h 67"/>
                  <a:gd name="T58" fmla="*/ 23 w 92"/>
                  <a:gd name="T59" fmla="*/ 54 h 67"/>
                  <a:gd name="T60" fmla="*/ 21 w 92"/>
                  <a:gd name="T61" fmla="*/ 56 h 67"/>
                  <a:gd name="T62" fmla="*/ 18 w 92"/>
                  <a:gd name="T63" fmla="*/ 58 h 67"/>
                  <a:gd name="T64" fmla="*/ 15 w 92"/>
                  <a:gd name="T65" fmla="*/ 61 h 67"/>
                  <a:gd name="T66" fmla="*/ 12 w 92"/>
                  <a:gd name="T67" fmla="*/ 61 h 67"/>
                  <a:gd name="T68" fmla="*/ 8 w 92"/>
                  <a:gd name="T69" fmla="*/ 62 h 67"/>
                  <a:gd name="T70" fmla="*/ 5 w 92"/>
                  <a:gd name="T71" fmla="*/ 66 h 67"/>
                  <a:gd name="T72" fmla="*/ 2 w 92"/>
                  <a:gd name="T73" fmla="*/ 66 h 67"/>
                  <a:gd name="T74" fmla="*/ 0 w 92"/>
                  <a:gd name="T75" fmla="*/ 67 h 6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2"/>
                  <a:gd name="T115" fmla="*/ 0 h 67"/>
                  <a:gd name="T116" fmla="*/ 92 w 92"/>
                  <a:gd name="T117" fmla="*/ 67 h 67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2" h="67">
                    <a:moveTo>
                      <a:pt x="92" y="0"/>
                    </a:moveTo>
                    <a:lnTo>
                      <a:pt x="90" y="0"/>
                    </a:lnTo>
                    <a:lnTo>
                      <a:pt x="90" y="1"/>
                    </a:lnTo>
                    <a:lnTo>
                      <a:pt x="89" y="3"/>
                    </a:lnTo>
                    <a:lnTo>
                      <a:pt x="87" y="5"/>
                    </a:lnTo>
                    <a:lnTo>
                      <a:pt x="87" y="6"/>
                    </a:lnTo>
                    <a:lnTo>
                      <a:pt x="85" y="6"/>
                    </a:lnTo>
                    <a:lnTo>
                      <a:pt x="84" y="8"/>
                    </a:lnTo>
                    <a:lnTo>
                      <a:pt x="84" y="9"/>
                    </a:lnTo>
                    <a:lnTo>
                      <a:pt x="82" y="9"/>
                    </a:lnTo>
                    <a:lnTo>
                      <a:pt x="82" y="11"/>
                    </a:lnTo>
                    <a:lnTo>
                      <a:pt x="81" y="11"/>
                    </a:lnTo>
                    <a:lnTo>
                      <a:pt x="81" y="13"/>
                    </a:lnTo>
                    <a:lnTo>
                      <a:pt x="79" y="13"/>
                    </a:lnTo>
                    <a:lnTo>
                      <a:pt x="79" y="14"/>
                    </a:lnTo>
                    <a:lnTo>
                      <a:pt x="77" y="14"/>
                    </a:lnTo>
                    <a:lnTo>
                      <a:pt x="77" y="16"/>
                    </a:lnTo>
                    <a:lnTo>
                      <a:pt x="76" y="16"/>
                    </a:lnTo>
                    <a:lnTo>
                      <a:pt x="76" y="18"/>
                    </a:lnTo>
                    <a:lnTo>
                      <a:pt x="74" y="18"/>
                    </a:lnTo>
                    <a:lnTo>
                      <a:pt x="74" y="19"/>
                    </a:lnTo>
                    <a:lnTo>
                      <a:pt x="72" y="19"/>
                    </a:lnTo>
                    <a:lnTo>
                      <a:pt x="71" y="21"/>
                    </a:lnTo>
                    <a:lnTo>
                      <a:pt x="69" y="23"/>
                    </a:lnTo>
                    <a:lnTo>
                      <a:pt x="67" y="23"/>
                    </a:lnTo>
                    <a:lnTo>
                      <a:pt x="67" y="24"/>
                    </a:lnTo>
                    <a:lnTo>
                      <a:pt x="66" y="26"/>
                    </a:lnTo>
                    <a:lnTo>
                      <a:pt x="64" y="26"/>
                    </a:lnTo>
                    <a:lnTo>
                      <a:pt x="64" y="28"/>
                    </a:lnTo>
                    <a:lnTo>
                      <a:pt x="62" y="28"/>
                    </a:lnTo>
                    <a:lnTo>
                      <a:pt x="62" y="29"/>
                    </a:lnTo>
                    <a:lnTo>
                      <a:pt x="61" y="29"/>
                    </a:lnTo>
                    <a:lnTo>
                      <a:pt x="59" y="31"/>
                    </a:lnTo>
                    <a:lnTo>
                      <a:pt x="58" y="31"/>
                    </a:lnTo>
                    <a:lnTo>
                      <a:pt x="58" y="33"/>
                    </a:lnTo>
                    <a:lnTo>
                      <a:pt x="56" y="33"/>
                    </a:lnTo>
                    <a:lnTo>
                      <a:pt x="54" y="34"/>
                    </a:lnTo>
                    <a:lnTo>
                      <a:pt x="53" y="34"/>
                    </a:lnTo>
                    <a:lnTo>
                      <a:pt x="53" y="36"/>
                    </a:lnTo>
                    <a:lnTo>
                      <a:pt x="51" y="36"/>
                    </a:lnTo>
                    <a:lnTo>
                      <a:pt x="49" y="38"/>
                    </a:lnTo>
                    <a:lnTo>
                      <a:pt x="48" y="38"/>
                    </a:lnTo>
                    <a:lnTo>
                      <a:pt x="48" y="39"/>
                    </a:lnTo>
                    <a:lnTo>
                      <a:pt x="46" y="41"/>
                    </a:lnTo>
                    <a:lnTo>
                      <a:pt x="44" y="41"/>
                    </a:lnTo>
                    <a:lnTo>
                      <a:pt x="44" y="43"/>
                    </a:lnTo>
                    <a:lnTo>
                      <a:pt x="43" y="43"/>
                    </a:lnTo>
                    <a:lnTo>
                      <a:pt x="41" y="44"/>
                    </a:lnTo>
                    <a:lnTo>
                      <a:pt x="39" y="44"/>
                    </a:lnTo>
                    <a:lnTo>
                      <a:pt x="39" y="46"/>
                    </a:lnTo>
                    <a:lnTo>
                      <a:pt x="38" y="46"/>
                    </a:lnTo>
                    <a:lnTo>
                      <a:pt x="36" y="48"/>
                    </a:lnTo>
                    <a:lnTo>
                      <a:pt x="35" y="48"/>
                    </a:lnTo>
                    <a:lnTo>
                      <a:pt x="33" y="49"/>
                    </a:lnTo>
                    <a:lnTo>
                      <a:pt x="31" y="49"/>
                    </a:lnTo>
                    <a:lnTo>
                      <a:pt x="30" y="51"/>
                    </a:lnTo>
                    <a:lnTo>
                      <a:pt x="28" y="51"/>
                    </a:lnTo>
                    <a:lnTo>
                      <a:pt x="26" y="53"/>
                    </a:lnTo>
                    <a:lnTo>
                      <a:pt x="26" y="54"/>
                    </a:lnTo>
                    <a:lnTo>
                      <a:pt x="23" y="54"/>
                    </a:lnTo>
                    <a:lnTo>
                      <a:pt x="23" y="56"/>
                    </a:lnTo>
                    <a:lnTo>
                      <a:pt x="21" y="56"/>
                    </a:lnTo>
                    <a:lnTo>
                      <a:pt x="20" y="58"/>
                    </a:lnTo>
                    <a:lnTo>
                      <a:pt x="18" y="58"/>
                    </a:lnTo>
                    <a:lnTo>
                      <a:pt x="16" y="59"/>
                    </a:lnTo>
                    <a:lnTo>
                      <a:pt x="15" y="61"/>
                    </a:lnTo>
                    <a:lnTo>
                      <a:pt x="13" y="61"/>
                    </a:lnTo>
                    <a:lnTo>
                      <a:pt x="12" y="61"/>
                    </a:lnTo>
                    <a:lnTo>
                      <a:pt x="10" y="62"/>
                    </a:lnTo>
                    <a:lnTo>
                      <a:pt x="8" y="62"/>
                    </a:lnTo>
                    <a:lnTo>
                      <a:pt x="7" y="64"/>
                    </a:lnTo>
                    <a:lnTo>
                      <a:pt x="5" y="66"/>
                    </a:lnTo>
                    <a:lnTo>
                      <a:pt x="3" y="66"/>
                    </a:lnTo>
                    <a:lnTo>
                      <a:pt x="2" y="66"/>
                    </a:lnTo>
                    <a:lnTo>
                      <a:pt x="2" y="67"/>
                    </a:lnTo>
                    <a:lnTo>
                      <a:pt x="0" y="67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4" name="Freeform 656"/>
              <p:cNvSpPr>
                <a:spLocks/>
              </p:cNvSpPr>
              <p:nvPr/>
            </p:nvSpPr>
            <p:spPr bwMode="auto">
              <a:xfrm>
                <a:off x="885" y="1504"/>
                <a:ext cx="99" cy="27"/>
              </a:xfrm>
              <a:custGeom>
                <a:avLst/>
                <a:gdLst>
                  <a:gd name="T0" fmla="*/ 97 w 99"/>
                  <a:gd name="T1" fmla="*/ 2 h 27"/>
                  <a:gd name="T2" fmla="*/ 94 w 99"/>
                  <a:gd name="T3" fmla="*/ 4 h 27"/>
                  <a:gd name="T4" fmla="*/ 91 w 99"/>
                  <a:gd name="T5" fmla="*/ 5 h 27"/>
                  <a:gd name="T6" fmla="*/ 89 w 99"/>
                  <a:gd name="T7" fmla="*/ 7 h 27"/>
                  <a:gd name="T8" fmla="*/ 86 w 99"/>
                  <a:gd name="T9" fmla="*/ 7 h 27"/>
                  <a:gd name="T10" fmla="*/ 83 w 99"/>
                  <a:gd name="T11" fmla="*/ 9 h 27"/>
                  <a:gd name="T12" fmla="*/ 79 w 99"/>
                  <a:gd name="T13" fmla="*/ 10 h 27"/>
                  <a:gd name="T14" fmla="*/ 78 w 99"/>
                  <a:gd name="T15" fmla="*/ 12 h 27"/>
                  <a:gd name="T16" fmla="*/ 73 w 99"/>
                  <a:gd name="T17" fmla="*/ 12 h 27"/>
                  <a:gd name="T18" fmla="*/ 69 w 99"/>
                  <a:gd name="T19" fmla="*/ 14 h 27"/>
                  <a:gd name="T20" fmla="*/ 68 w 99"/>
                  <a:gd name="T21" fmla="*/ 15 h 27"/>
                  <a:gd name="T22" fmla="*/ 64 w 99"/>
                  <a:gd name="T23" fmla="*/ 17 h 27"/>
                  <a:gd name="T24" fmla="*/ 60 w 99"/>
                  <a:gd name="T25" fmla="*/ 19 h 27"/>
                  <a:gd name="T26" fmla="*/ 56 w 99"/>
                  <a:gd name="T27" fmla="*/ 20 h 27"/>
                  <a:gd name="T28" fmla="*/ 53 w 99"/>
                  <a:gd name="T29" fmla="*/ 20 h 27"/>
                  <a:gd name="T30" fmla="*/ 50 w 99"/>
                  <a:gd name="T31" fmla="*/ 22 h 27"/>
                  <a:gd name="T32" fmla="*/ 46 w 99"/>
                  <a:gd name="T33" fmla="*/ 22 h 27"/>
                  <a:gd name="T34" fmla="*/ 43 w 99"/>
                  <a:gd name="T35" fmla="*/ 24 h 27"/>
                  <a:gd name="T36" fmla="*/ 40 w 99"/>
                  <a:gd name="T37" fmla="*/ 24 h 27"/>
                  <a:gd name="T38" fmla="*/ 37 w 99"/>
                  <a:gd name="T39" fmla="*/ 24 h 27"/>
                  <a:gd name="T40" fmla="*/ 35 w 99"/>
                  <a:gd name="T41" fmla="*/ 25 h 27"/>
                  <a:gd name="T42" fmla="*/ 32 w 99"/>
                  <a:gd name="T43" fmla="*/ 25 h 27"/>
                  <a:gd name="T44" fmla="*/ 28 w 99"/>
                  <a:gd name="T45" fmla="*/ 25 h 27"/>
                  <a:gd name="T46" fmla="*/ 25 w 99"/>
                  <a:gd name="T47" fmla="*/ 27 h 27"/>
                  <a:gd name="T48" fmla="*/ 22 w 99"/>
                  <a:gd name="T49" fmla="*/ 27 h 27"/>
                  <a:gd name="T50" fmla="*/ 18 w 99"/>
                  <a:gd name="T51" fmla="*/ 27 h 27"/>
                  <a:gd name="T52" fmla="*/ 15 w 99"/>
                  <a:gd name="T53" fmla="*/ 27 h 27"/>
                  <a:gd name="T54" fmla="*/ 12 w 99"/>
                  <a:gd name="T55" fmla="*/ 25 h 27"/>
                  <a:gd name="T56" fmla="*/ 9 w 99"/>
                  <a:gd name="T57" fmla="*/ 25 h 27"/>
                  <a:gd name="T58" fmla="*/ 5 w 99"/>
                  <a:gd name="T59" fmla="*/ 24 h 27"/>
                  <a:gd name="T60" fmla="*/ 4 w 99"/>
                  <a:gd name="T61" fmla="*/ 22 h 27"/>
                  <a:gd name="T62" fmla="*/ 2 w 99"/>
                  <a:gd name="T63" fmla="*/ 20 h 27"/>
                  <a:gd name="T64" fmla="*/ 0 w 99"/>
                  <a:gd name="T65" fmla="*/ 19 h 2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9"/>
                  <a:gd name="T100" fmla="*/ 0 h 27"/>
                  <a:gd name="T101" fmla="*/ 99 w 99"/>
                  <a:gd name="T102" fmla="*/ 27 h 2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9" h="27">
                    <a:moveTo>
                      <a:pt x="99" y="0"/>
                    </a:moveTo>
                    <a:lnTo>
                      <a:pt x="97" y="2"/>
                    </a:lnTo>
                    <a:lnTo>
                      <a:pt x="96" y="2"/>
                    </a:lnTo>
                    <a:lnTo>
                      <a:pt x="94" y="4"/>
                    </a:lnTo>
                    <a:lnTo>
                      <a:pt x="92" y="4"/>
                    </a:lnTo>
                    <a:lnTo>
                      <a:pt x="91" y="5"/>
                    </a:lnTo>
                    <a:lnTo>
                      <a:pt x="89" y="5"/>
                    </a:lnTo>
                    <a:lnTo>
                      <a:pt x="89" y="7"/>
                    </a:lnTo>
                    <a:lnTo>
                      <a:pt x="87" y="7"/>
                    </a:lnTo>
                    <a:lnTo>
                      <a:pt x="86" y="7"/>
                    </a:lnTo>
                    <a:lnTo>
                      <a:pt x="84" y="9"/>
                    </a:lnTo>
                    <a:lnTo>
                      <a:pt x="83" y="9"/>
                    </a:lnTo>
                    <a:lnTo>
                      <a:pt x="81" y="9"/>
                    </a:lnTo>
                    <a:lnTo>
                      <a:pt x="79" y="10"/>
                    </a:lnTo>
                    <a:lnTo>
                      <a:pt x="78" y="10"/>
                    </a:lnTo>
                    <a:lnTo>
                      <a:pt x="78" y="12"/>
                    </a:lnTo>
                    <a:lnTo>
                      <a:pt x="76" y="12"/>
                    </a:lnTo>
                    <a:lnTo>
                      <a:pt x="73" y="12"/>
                    </a:lnTo>
                    <a:lnTo>
                      <a:pt x="71" y="14"/>
                    </a:lnTo>
                    <a:lnTo>
                      <a:pt x="69" y="14"/>
                    </a:lnTo>
                    <a:lnTo>
                      <a:pt x="69" y="15"/>
                    </a:lnTo>
                    <a:lnTo>
                      <a:pt x="68" y="15"/>
                    </a:lnTo>
                    <a:lnTo>
                      <a:pt x="66" y="17"/>
                    </a:lnTo>
                    <a:lnTo>
                      <a:pt x="64" y="17"/>
                    </a:lnTo>
                    <a:lnTo>
                      <a:pt x="61" y="17"/>
                    </a:lnTo>
                    <a:lnTo>
                      <a:pt x="60" y="19"/>
                    </a:lnTo>
                    <a:lnTo>
                      <a:pt x="58" y="19"/>
                    </a:lnTo>
                    <a:lnTo>
                      <a:pt x="56" y="20"/>
                    </a:lnTo>
                    <a:lnTo>
                      <a:pt x="55" y="20"/>
                    </a:lnTo>
                    <a:lnTo>
                      <a:pt x="53" y="20"/>
                    </a:lnTo>
                    <a:lnTo>
                      <a:pt x="51" y="20"/>
                    </a:lnTo>
                    <a:lnTo>
                      <a:pt x="50" y="22"/>
                    </a:lnTo>
                    <a:lnTo>
                      <a:pt x="48" y="22"/>
                    </a:lnTo>
                    <a:lnTo>
                      <a:pt x="46" y="22"/>
                    </a:lnTo>
                    <a:lnTo>
                      <a:pt x="45" y="22"/>
                    </a:lnTo>
                    <a:lnTo>
                      <a:pt x="43" y="24"/>
                    </a:lnTo>
                    <a:lnTo>
                      <a:pt x="41" y="24"/>
                    </a:lnTo>
                    <a:lnTo>
                      <a:pt x="40" y="24"/>
                    </a:lnTo>
                    <a:lnTo>
                      <a:pt x="38" y="24"/>
                    </a:lnTo>
                    <a:lnTo>
                      <a:pt x="37" y="24"/>
                    </a:lnTo>
                    <a:lnTo>
                      <a:pt x="37" y="25"/>
                    </a:lnTo>
                    <a:lnTo>
                      <a:pt x="35" y="25"/>
                    </a:lnTo>
                    <a:lnTo>
                      <a:pt x="33" y="25"/>
                    </a:lnTo>
                    <a:lnTo>
                      <a:pt x="32" y="25"/>
                    </a:lnTo>
                    <a:lnTo>
                      <a:pt x="30" y="25"/>
                    </a:lnTo>
                    <a:lnTo>
                      <a:pt x="28" y="25"/>
                    </a:lnTo>
                    <a:lnTo>
                      <a:pt x="27" y="25"/>
                    </a:lnTo>
                    <a:lnTo>
                      <a:pt x="25" y="27"/>
                    </a:lnTo>
                    <a:lnTo>
                      <a:pt x="23" y="27"/>
                    </a:lnTo>
                    <a:lnTo>
                      <a:pt x="22" y="27"/>
                    </a:lnTo>
                    <a:lnTo>
                      <a:pt x="20" y="27"/>
                    </a:lnTo>
                    <a:lnTo>
                      <a:pt x="18" y="27"/>
                    </a:lnTo>
                    <a:lnTo>
                      <a:pt x="17" y="27"/>
                    </a:lnTo>
                    <a:lnTo>
                      <a:pt x="15" y="27"/>
                    </a:lnTo>
                    <a:lnTo>
                      <a:pt x="14" y="25"/>
                    </a:lnTo>
                    <a:lnTo>
                      <a:pt x="12" y="25"/>
                    </a:lnTo>
                    <a:lnTo>
                      <a:pt x="10" y="25"/>
                    </a:lnTo>
                    <a:lnTo>
                      <a:pt x="9" y="25"/>
                    </a:lnTo>
                    <a:lnTo>
                      <a:pt x="7" y="24"/>
                    </a:lnTo>
                    <a:lnTo>
                      <a:pt x="5" y="24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2" y="22"/>
                    </a:lnTo>
                    <a:lnTo>
                      <a:pt x="2" y="20"/>
                    </a:lnTo>
                    <a:lnTo>
                      <a:pt x="0" y="20"/>
                    </a:lnTo>
                    <a:lnTo>
                      <a:pt x="0" y="19"/>
                    </a:lnTo>
                    <a:lnTo>
                      <a:pt x="0" y="17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5" name="Freeform 657"/>
              <p:cNvSpPr>
                <a:spLocks/>
              </p:cNvSpPr>
              <p:nvPr/>
            </p:nvSpPr>
            <p:spPr bwMode="auto">
              <a:xfrm>
                <a:off x="885" y="1456"/>
                <a:ext cx="51" cy="65"/>
              </a:xfrm>
              <a:custGeom>
                <a:avLst/>
                <a:gdLst>
                  <a:gd name="T0" fmla="*/ 0 w 51"/>
                  <a:gd name="T1" fmla="*/ 65 h 65"/>
                  <a:gd name="T2" fmla="*/ 0 w 51"/>
                  <a:gd name="T3" fmla="*/ 63 h 65"/>
                  <a:gd name="T4" fmla="*/ 0 w 51"/>
                  <a:gd name="T5" fmla="*/ 62 h 65"/>
                  <a:gd name="T6" fmla="*/ 0 w 51"/>
                  <a:gd name="T7" fmla="*/ 60 h 65"/>
                  <a:gd name="T8" fmla="*/ 0 w 51"/>
                  <a:gd name="T9" fmla="*/ 58 h 65"/>
                  <a:gd name="T10" fmla="*/ 0 w 51"/>
                  <a:gd name="T11" fmla="*/ 57 h 65"/>
                  <a:gd name="T12" fmla="*/ 0 w 51"/>
                  <a:gd name="T13" fmla="*/ 55 h 65"/>
                  <a:gd name="T14" fmla="*/ 0 w 51"/>
                  <a:gd name="T15" fmla="*/ 53 h 65"/>
                  <a:gd name="T16" fmla="*/ 2 w 51"/>
                  <a:gd name="T17" fmla="*/ 53 h 65"/>
                  <a:gd name="T18" fmla="*/ 2 w 51"/>
                  <a:gd name="T19" fmla="*/ 52 h 65"/>
                  <a:gd name="T20" fmla="*/ 2 w 51"/>
                  <a:gd name="T21" fmla="*/ 50 h 65"/>
                  <a:gd name="T22" fmla="*/ 4 w 51"/>
                  <a:gd name="T23" fmla="*/ 50 h 65"/>
                  <a:gd name="T24" fmla="*/ 4 w 51"/>
                  <a:gd name="T25" fmla="*/ 48 h 65"/>
                  <a:gd name="T26" fmla="*/ 4 w 51"/>
                  <a:gd name="T27" fmla="*/ 47 h 65"/>
                  <a:gd name="T28" fmla="*/ 5 w 51"/>
                  <a:gd name="T29" fmla="*/ 45 h 65"/>
                  <a:gd name="T30" fmla="*/ 5 w 51"/>
                  <a:gd name="T31" fmla="*/ 43 h 65"/>
                  <a:gd name="T32" fmla="*/ 7 w 51"/>
                  <a:gd name="T33" fmla="*/ 42 h 65"/>
                  <a:gd name="T34" fmla="*/ 9 w 51"/>
                  <a:gd name="T35" fmla="*/ 40 h 65"/>
                  <a:gd name="T36" fmla="*/ 9 w 51"/>
                  <a:gd name="T37" fmla="*/ 39 h 65"/>
                  <a:gd name="T38" fmla="*/ 10 w 51"/>
                  <a:gd name="T39" fmla="*/ 39 h 65"/>
                  <a:gd name="T40" fmla="*/ 10 w 51"/>
                  <a:gd name="T41" fmla="*/ 37 h 65"/>
                  <a:gd name="T42" fmla="*/ 12 w 51"/>
                  <a:gd name="T43" fmla="*/ 37 h 65"/>
                  <a:gd name="T44" fmla="*/ 12 w 51"/>
                  <a:gd name="T45" fmla="*/ 35 h 65"/>
                  <a:gd name="T46" fmla="*/ 12 w 51"/>
                  <a:gd name="T47" fmla="*/ 34 h 65"/>
                  <a:gd name="T48" fmla="*/ 14 w 51"/>
                  <a:gd name="T49" fmla="*/ 34 h 65"/>
                  <a:gd name="T50" fmla="*/ 15 w 51"/>
                  <a:gd name="T51" fmla="*/ 32 h 65"/>
                  <a:gd name="T52" fmla="*/ 15 w 51"/>
                  <a:gd name="T53" fmla="*/ 30 h 65"/>
                  <a:gd name="T54" fmla="*/ 17 w 51"/>
                  <a:gd name="T55" fmla="*/ 30 h 65"/>
                  <a:gd name="T56" fmla="*/ 17 w 51"/>
                  <a:gd name="T57" fmla="*/ 29 h 65"/>
                  <a:gd name="T58" fmla="*/ 18 w 51"/>
                  <a:gd name="T59" fmla="*/ 29 h 65"/>
                  <a:gd name="T60" fmla="*/ 18 w 51"/>
                  <a:gd name="T61" fmla="*/ 27 h 65"/>
                  <a:gd name="T62" fmla="*/ 20 w 51"/>
                  <a:gd name="T63" fmla="*/ 27 h 65"/>
                  <a:gd name="T64" fmla="*/ 20 w 51"/>
                  <a:gd name="T65" fmla="*/ 25 h 65"/>
                  <a:gd name="T66" fmla="*/ 22 w 51"/>
                  <a:gd name="T67" fmla="*/ 25 h 65"/>
                  <a:gd name="T68" fmla="*/ 23 w 51"/>
                  <a:gd name="T69" fmla="*/ 24 h 65"/>
                  <a:gd name="T70" fmla="*/ 25 w 51"/>
                  <a:gd name="T71" fmla="*/ 22 h 65"/>
                  <a:gd name="T72" fmla="*/ 25 w 51"/>
                  <a:gd name="T73" fmla="*/ 20 h 65"/>
                  <a:gd name="T74" fmla="*/ 27 w 51"/>
                  <a:gd name="T75" fmla="*/ 20 h 65"/>
                  <a:gd name="T76" fmla="*/ 28 w 51"/>
                  <a:gd name="T77" fmla="*/ 19 h 65"/>
                  <a:gd name="T78" fmla="*/ 30 w 51"/>
                  <a:gd name="T79" fmla="*/ 17 h 65"/>
                  <a:gd name="T80" fmla="*/ 32 w 51"/>
                  <a:gd name="T81" fmla="*/ 15 h 65"/>
                  <a:gd name="T82" fmla="*/ 33 w 51"/>
                  <a:gd name="T83" fmla="*/ 15 h 65"/>
                  <a:gd name="T84" fmla="*/ 33 w 51"/>
                  <a:gd name="T85" fmla="*/ 14 h 65"/>
                  <a:gd name="T86" fmla="*/ 35 w 51"/>
                  <a:gd name="T87" fmla="*/ 14 h 65"/>
                  <a:gd name="T88" fmla="*/ 35 w 51"/>
                  <a:gd name="T89" fmla="*/ 12 h 65"/>
                  <a:gd name="T90" fmla="*/ 37 w 51"/>
                  <a:gd name="T91" fmla="*/ 12 h 65"/>
                  <a:gd name="T92" fmla="*/ 37 w 51"/>
                  <a:gd name="T93" fmla="*/ 10 h 65"/>
                  <a:gd name="T94" fmla="*/ 38 w 51"/>
                  <a:gd name="T95" fmla="*/ 10 h 65"/>
                  <a:gd name="T96" fmla="*/ 40 w 51"/>
                  <a:gd name="T97" fmla="*/ 9 h 65"/>
                  <a:gd name="T98" fmla="*/ 41 w 51"/>
                  <a:gd name="T99" fmla="*/ 9 h 65"/>
                  <a:gd name="T100" fmla="*/ 41 w 51"/>
                  <a:gd name="T101" fmla="*/ 7 h 65"/>
                  <a:gd name="T102" fmla="*/ 43 w 51"/>
                  <a:gd name="T103" fmla="*/ 7 h 65"/>
                  <a:gd name="T104" fmla="*/ 43 w 51"/>
                  <a:gd name="T105" fmla="*/ 5 h 65"/>
                  <a:gd name="T106" fmla="*/ 45 w 51"/>
                  <a:gd name="T107" fmla="*/ 5 h 65"/>
                  <a:gd name="T108" fmla="*/ 45 w 51"/>
                  <a:gd name="T109" fmla="*/ 4 h 65"/>
                  <a:gd name="T110" fmla="*/ 46 w 51"/>
                  <a:gd name="T111" fmla="*/ 4 h 65"/>
                  <a:gd name="T112" fmla="*/ 46 w 51"/>
                  <a:gd name="T113" fmla="*/ 2 h 65"/>
                  <a:gd name="T114" fmla="*/ 48 w 51"/>
                  <a:gd name="T115" fmla="*/ 2 h 65"/>
                  <a:gd name="T116" fmla="*/ 48 w 51"/>
                  <a:gd name="T117" fmla="*/ 0 h 65"/>
                  <a:gd name="T118" fmla="*/ 50 w 51"/>
                  <a:gd name="T119" fmla="*/ 0 h 65"/>
                  <a:gd name="T120" fmla="*/ 51 w 51"/>
                  <a:gd name="T121" fmla="*/ 0 h 6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1"/>
                  <a:gd name="T184" fmla="*/ 0 h 65"/>
                  <a:gd name="T185" fmla="*/ 51 w 51"/>
                  <a:gd name="T186" fmla="*/ 65 h 6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1" h="65">
                    <a:moveTo>
                      <a:pt x="0" y="65"/>
                    </a:moveTo>
                    <a:lnTo>
                      <a:pt x="0" y="63"/>
                    </a:lnTo>
                    <a:lnTo>
                      <a:pt x="0" y="62"/>
                    </a:lnTo>
                    <a:lnTo>
                      <a:pt x="0" y="60"/>
                    </a:lnTo>
                    <a:lnTo>
                      <a:pt x="0" y="58"/>
                    </a:lnTo>
                    <a:lnTo>
                      <a:pt x="0" y="57"/>
                    </a:lnTo>
                    <a:lnTo>
                      <a:pt x="0" y="55"/>
                    </a:lnTo>
                    <a:lnTo>
                      <a:pt x="0" y="53"/>
                    </a:lnTo>
                    <a:lnTo>
                      <a:pt x="2" y="53"/>
                    </a:lnTo>
                    <a:lnTo>
                      <a:pt x="2" y="52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4" y="48"/>
                    </a:lnTo>
                    <a:lnTo>
                      <a:pt x="4" y="47"/>
                    </a:lnTo>
                    <a:lnTo>
                      <a:pt x="5" y="45"/>
                    </a:lnTo>
                    <a:lnTo>
                      <a:pt x="5" y="43"/>
                    </a:lnTo>
                    <a:lnTo>
                      <a:pt x="7" y="42"/>
                    </a:lnTo>
                    <a:lnTo>
                      <a:pt x="9" y="40"/>
                    </a:lnTo>
                    <a:lnTo>
                      <a:pt x="9" y="39"/>
                    </a:lnTo>
                    <a:lnTo>
                      <a:pt x="10" y="39"/>
                    </a:lnTo>
                    <a:lnTo>
                      <a:pt x="10" y="37"/>
                    </a:lnTo>
                    <a:lnTo>
                      <a:pt x="12" y="37"/>
                    </a:lnTo>
                    <a:lnTo>
                      <a:pt x="12" y="35"/>
                    </a:lnTo>
                    <a:lnTo>
                      <a:pt x="12" y="34"/>
                    </a:lnTo>
                    <a:lnTo>
                      <a:pt x="14" y="34"/>
                    </a:lnTo>
                    <a:lnTo>
                      <a:pt x="15" y="32"/>
                    </a:lnTo>
                    <a:lnTo>
                      <a:pt x="15" y="30"/>
                    </a:lnTo>
                    <a:lnTo>
                      <a:pt x="17" y="30"/>
                    </a:lnTo>
                    <a:lnTo>
                      <a:pt x="17" y="29"/>
                    </a:lnTo>
                    <a:lnTo>
                      <a:pt x="18" y="29"/>
                    </a:lnTo>
                    <a:lnTo>
                      <a:pt x="18" y="27"/>
                    </a:lnTo>
                    <a:lnTo>
                      <a:pt x="20" y="27"/>
                    </a:lnTo>
                    <a:lnTo>
                      <a:pt x="20" y="25"/>
                    </a:lnTo>
                    <a:lnTo>
                      <a:pt x="22" y="25"/>
                    </a:lnTo>
                    <a:lnTo>
                      <a:pt x="23" y="24"/>
                    </a:lnTo>
                    <a:lnTo>
                      <a:pt x="25" y="22"/>
                    </a:lnTo>
                    <a:lnTo>
                      <a:pt x="25" y="20"/>
                    </a:lnTo>
                    <a:lnTo>
                      <a:pt x="27" y="20"/>
                    </a:lnTo>
                    <a:lnTo>
                      <a:pt x="28" y="19"/>
                    </a:lnTo>
                    <a:lnTo>
                      <a:pt x="30" y="17"/>
                    </a:lnTo>
                    <a:lnTo>
                      <a:pt x="32" y="15"/>
                    </a:lnTo>
                    <a:lnTo>
                      <a:pt x="33" y="15"/>
                    </a:lnTo>
                    <a:lnTo>
                      <a:pt x="33" y="14"/>
                    </a:lnTo>
                    <a:lnTo>
                      <a:pt x="35" y="14"/>
                    </a:lnTo>
                    <a:lnTo>
                      <a:pt x="35" y="12"/>
                    </a:lnTo>
                    <a:lnTo>
                      <a:pt x="37" y="12"/>
                    </a:lnTo>
                    <a:lnTo>
                      <a:pt x="37" y="10"/>
                    </a:lnTo>
                    <a:lnTo>
                      <a:pt x="38" y="10"/>
                    </a:lnTo>
                    <a:lnTo>
                      <a:pt x="40" y="9"/>
                    </a:lnTo>
                    <a:lnTo>
                      <a:pt x="41" y="9"/>
                    </a:lnTo>
                    <a:lnTo>
                      <a:pt x="41" y="7"/>
                    </a:lnTo>
                    <a:lnTo>
                      <a:pt x="43" y="7"/>
                    </a:lnTo>
                    <a:lnTo>
                      <a:pt x="43" y="5"/>
                    </a:lnTo>
                    <a:lnTo>
                      <a:pt x="45" y="5"/>
                    </a:lnTo>
                    <a:lnTo>
                      <a:pt x="45" y="4"/>
                    </a:lnTo>
                    <a:lnTo>
                      <a:pt x="46" y="4"/>
                    </a:lnTo>
                    <a:lnTo>
                      <a:pt x="46" y="2"/>
                    </a:lnTo>
                    <a:lnTo>
                      <a:pt x="48" y="2"/>
                    </a:lnTo>
                    <a:lnTo>
                      <a:pt x="48" y="0"/>
                    </a:lnTo>
                    <a:lnTo>
                      <a:pt x="50" y="0"/>
                    </a:lnTo>
                    <a:lnTo>
                      <a:pt x="51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6" name="Freeform 658"/>
              <p:cNvSpPr>
                <a:spLocks/>
              </p:cNvSpPr>
              <p:nvPr/>
            </p:nvSpPr>
            <p:spPr bwMode="auto">
              <a:xfrm>
                <a:off x="936" y="1451"/>
                <a:ext cx="5" cy="5"/>
              </a:xfrm>
              <a:custGeom>
                <a:avLst/>
                <a:gdLst>
                  <a:gd name="T0" fmla="*/ 0 w 5"/>
                  <a:gd name="T1" fmla="*/ 5 h 5"/>
                  <a:gd name="T2" fmla="*/ 0 w 5"/>
                  <a:gd name="T3" fmla="*/ 4 h 5"/>
                  <a:gd name="T4" fmla="*/ 2 w 5"/>
                  <a:gd name="T5" fmla="*/ 4 h 5"/>
                  <a:gd name="T6" fmla="*/ 4 w 5"/>
                  <a:gd name="T7" fmla="*/ 2 h 5"/>
                  <a:gd name="T8" fmla="*/ 5 w 5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0" y="5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7" name="Freeform 659"/>
              <p:cNvSpPr>
                <a:spLocks/>
              </p:cNvSpPr>
              <p:nvPr/>
            </p:nvSpPr>
            <p:spPr bwMode="auto">
              <a:xfrm>
                <a:off x="949" y="1415"/>
                <a:ext cx="93" cy="43"/>
              </a:xfrm>
              <a:custGeom>
                <a:avLst/>
                <a:gdLst>
                  <a:gd name="T0" fmla="*/ 2 w 93"/>
                  <a:gd name="T1" fmla="*/ 41 h 43"/>
                  <a:gd name="T2" fmla="*/ 5 w 93"/>
                  <a:gd name="T3" fmla="*/ 40 h 43"/>
                  <a:gd name="T4" fmla="*/ 7 w 93"/>
                  <a:gd name="T5" fmla="*/ 36 h 43"/>
                  <a:gd name="T6" fmla="*/ 10 w 93"/>
                  <a:gd name="T7" fmla="*/ 36 h 43"/>
                  <a:gd name="T8" fmla="*/ 14 w 93"/>
                  <a:gd name="T9" fmla="*/ 33 h 43"/>
                  <a:gd name="T10" fmla="*/ 17 w 93"/>
                  <a:gd name="T11" fmla="*/ 31 h 43"/>
                  <a:gd name="T12" fmla="*/ 20 w 93"/>
                  <a:gd name="T13" fmla="*/ 30 h 43"/>
                  <a:gd name="T14" fmla="*/ 22 w 93"/>
                  <a:gd name="T15" fmla="*/ 28 h 43"/>
                  <a:gd name="T16" fmla="*/ 25 w 93"/>
                  <a:gd name="T17" fmla="*/ 27 h 43"/>
                  <a:gd name="T18" fmla="*/ 27 w 93"/>
                  <a:gd name="T19" fmla="*/ 25 h 43"/>
                  <a:gd name="T20" fmla="*/ 30 w 93"/>
                  <a:gd name="T21" fmla="*/ 25 h 43"/>
                  <a:gd name="T22" fmla="*/ 32 w 93"/>
                  <a:gd name="T23" fmla="*/ 23 h 43"/>
                  <a:gd name="T24" fmla="*/ 33 w 93"/>
                  <a:gd name="T25" fmla="*/ 22 h 43"/>
                  <a:gd name="T26" fmla="*/ 37 w 93"/>
                  <a:gd name="T27" fmla="*/ 22 h 43"/>
                  <a:gd name="T28" fmla="*/ 38 w 93"/>
                  <a:gd name="T29" fmla="*/ 20 h 43"/>
                  <a:gd name="T30" fmla="*/ 42 w 93"/>
                  <a:gd name="T31" fmla="*/ 18 h 43"/>
                  <a:gd name="T32" fmla="*/ 43 w 93"/>
                  <a:gd name="T33" fmla="*/ 17 h 43"/>
                  <a:gd name="T34" fmla="*/ 47 w 93"/>
                  <a:gd name="T35" fmla="*/ 15 h 43"/>
                  <a:gd name="T36" fmla="*/ 50 w 93"/>
                  <a:gd name="T37" fmla="*/ 13 h 43"/>
                  <a:gd name="T38" fmla="*/ 53 w 93"/>
                  <a:gd name="T39" fmla="*/ 13 h 43"/>
                  <a:gd name="T40" fmla="*/ 56 w 93"/>
                  <a:gd name="T41" fmla="*/ 12 h 43"/>
                  <a:gd name="T42" fmla="*/ 58 w 93"/>
                  <a:gd name="T43" fmla="*/ 10 h 43"/>
                  <a:gd name="T44" fmla="*/ 61 w 93"/>
                  <a:gd name="T45" fmla="*/ 10 h 43"/>
                  <a:gd name="T46" fmla="*/ 65 w 93"/>
                  <a:gd name="T47" fmla="*/ 8 h 43"/>
                  <a:gd name="T48" fmla="*/ 68 w 93"/>
                  <a:gd name="T49" fmla="*/ 8 h 43"/>
                  <a:gd name="T50" fmla="*/ 71 w 93"/>
                  <a:gd name="T51" fmla="*/ 7 h 43"/>
                  <a:gd name="T52" fmla="*/ 74 w 93"/>
                  <a:gd name="T53" fmla="*/ 5 h 43"/>
                  <a:gd name="T54" fmla="*/ 78 w 93"/>
                  <a:gd name="T55" fmla="*/ 5 h 43"/>
                  <a:gd name="T56" fmla="*/ 81 w 93"/>
                  <a:gd name="T57" fmla="*/ 3 h 43"/>
                  <a:gd name="T58" fmla="*/ 84 w 93"/>
                  <a:gd name="T59" fmla="*/ 3 h 43"/>
                  <a:gd name="T60" fmla="*/ 88 w 93"/>
                  <a:gd name="T61" fmla="*/ 2 h 43"/>
                  <a:gd name="T62" fmla="*/ 89 w 93"/>
                  <a:gd name="T63" fmla="*/ 0 h 43"/>
                  <a:gd name="T64" fmla="*/ 93 w 93"/>
                  <a:gd name="T65" fmla="*/ 0 h 4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3"/>
                  <a:gd name="T100" fmla="*/ 0 h 43"/>
                  <a:gd name="T101" fmla="*/ 93 w 93"/>
                  <a:gd name="T102" fmla="*/ 43 h 4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3" h="43">
                    <a:moveTo>
                      <a:pt x="0" y="43"/>
                    </a:moveTo>
                    <a:lnTo>
                      <a:pt x="2" y="41"/>
                    </a:lnTo>
                    <a:lnTo>
                      <a:pt x="4" y="40"/>
                    </a:lnTo>
                    <a:lnTo>
                      <a:pt x="5" y="40"/>
                    </a:lnTo>
                    <a:lnTo>
                      <a:pt x="7" y="38"/>
                    </a:lnTo>
                    <a:lnTo>
                      <a:pt x="7" y="36"/>
                    </a:lnTo>
                    <a:lnTo>
                      <a:pt x="9" y="36"/>
                    </a:lnTo>
                    <a:lnTo>
                      <a:pt x="10" y="36"/>
                    </a:lnTo>
                    <a:lnTo>
                      <a:pt x="12" y="35"/>
                    </a:lnTo>
                    <a:lnTo>
                      <a:pt x="14" y="33"/>
                    </a:lnTo>
                    <a:lnTo>
                      <a:pt x="15" y="33"/>
                    </a:lnTo>
                    <a:lnTo>
                      <a:pt x="17" y="31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28"/>
                    </a:lnTo>
                    <a:lnTo>
                      <a:pt x="22" y="28"/>
                    </a:lnTo>
                    <a:lnTo>
                      <a:pt x="23" y="28"/>
                    </a:lnTo>
                    <a:lnTo>
                      <a:pt x="25" y="27"/>
                    </a:lnTo>
                    <a:lnTo>
                      <a:pt x="27" y="27"/>
                    </a:lnTo>
                    <a:lnTo>
                      <a:pt x="27" y="25"/>
                    </a:lnTo>
                    <a:lnTo>
                      <a:pt x="28" y="25"/>
                    </a:lnTo>
                    <a:lnTo>
                      <a:pt x="30" y="25"/>
                    </a:lnTo>
                    <a:lnTo>
                      <a:pt x="30" y="23"/>
                    </a:lnTo>
                    <a:lnTo>
                      <a:pt x="32" y="23"/>
                    </a:lnTo>
                    <a:lnTo>
                      <a:pt x="33" y="23"/>
                    </a:lnTo>
                    <a:lnTo>
                      <a:pt x="33" y="22"/>
                    </a:lnTo>
                    <a:lnTo>
                      <a:pt x="35" y="22"/>
                    </a:lnTo>
                    <a:lnTo>
                      <a:pt x="37" y="22"/>
                    </a:lnTo>
                    <a:lnTo>
                      <a:pt x="37" y="20"/>
                    </a:lnTo>
                    <a:lnTo>
                      <a:pt x="38" y="20"/>
                    </a:lnTo>
                    <a:lnTo>
                      <a:pt x="40" y="20"/>
                    </a:lnTo>
                    <a:lnTo>
                      <a:pt x="42" y="18"/>
                    </a:lnTo>
                    <a:lnTo>
                      <a:pt x="43" y="18"/>
                    </a:lnTo>
                    <a:lnTo>
                      <a:pt x="43" y="17"/>
                    </a:lnTo>
                    <a:lnTo>
                      <a:pt x="45" y="17"/>
                    </a:lnTo>
                    <a:lnTo>
                      <a:pt x="47" y="15"/>
                    </a:lnTo>
                    <a:lnTo>
                      <a:pt x="48" y="15"/>
                    </a:lnTo>
                    <a:lnTo>
                      <a:pt x="50" y="13"/>
                    </a:lnTo>
                    <a:lnTo>
                      <a:pt x="51" y="13"/>
                    </a:lnTo>
                    <a:lnTo>
                      <a:pt x="53" y="13"/>
                    </a:lnTo>
                    <a:lnTo>
                      <a:pt x="55" y="12"/>
                    </a:lnTo>
                    <a:lnTo>
                      <a:pt x="56" y="12"/>
                    </a:lnTo>
                    <a:lnTo>
                      <a:pt x="58" y="12"/>
                    </a:lnTo>
                    <a:lnTo>
                      <a:pt x="58" y="10"/>
                    </a:lnTo>
                    <a:lnTo>
                      <a:pt x="60" y="10"/>
                    </a:lnTo>
                    <a:lnTo>
                      <a:pt x="61" y="10"/>
                    </a:lnTo>
                    <a:lnTo>
                      <a:pt x="63" y="10"/>
                    </a:lnTo>
                    <a:lnTo>
                      <a:pt x="65" y="8"/>
                    </a:lnTo>
                    <a:lnTo>
                      <a:pt x="66" y="8"/>
                    </a:lnTo>
                    <a:lnTo>
                      <a:pt x="68" y="8"/>
                    </a:lnTo>
                    <a:lnTo>
                      <a:pt x="70" y="7"/>
                    </a:lnTo>
                    <a:lnTo>
                      <a:pt x="71" y="7"/>
                    </a:lnTo>
                    <a:lnTo>
                      <a:pt x="73" y="7"/>
                    </a:lnTo>
                    <a:lnTo>
                      <a:pt x="74" y="5"/>
                    </a:lnTo>
                    <a:lnTo>
                      <a:pt x="76" y="5"/>
                    </a:lnTo>
                    <a:lnTo>
                      <a:pt x="78" y="5"/>
                    </a:lnTo>
                    <a:lnTo>
                      <a:pt x="79" y="3"/>
                    </a:lnTo>
                    <a:lnTo>
                      <a:pt x="81" y="3"/>
                    </a:lnTo>
                    <a:lnTo>
                      <a:pt x="83" y="3"/>
                    </a:lnTo>
                    <a:lnTo>
                      <a:pt x="84" y="3"/>
                    </a:lnTo>
                    <a:lnTo>
                      <a:pt x="86" y="2"/>
                    </a:lnTo>
                    <a:lnTo>
                      <a:pt x="88" y="2"/>
                    </a:lnTo>
                    <a:lnTo>
                      <a:pt x="89" y="2"/>
                    </a:lnTo>
                    <a:lnTo>
                      <a:pt x="89" y="0"/>
                    </a:lnTo>
                    <a:lnTo>
                      <a:pt x="91" y="0"/>
                    </a:lnTo>
                    <a:lnTo>
                      <a:pt x="93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8" name="Freeform 660"/>
              <p:cNvSpPr>
                <a:spLocks/>
              </p:cNvSpPr>
              <p:nvPr/>
            </p:nvSpPr>
            <p:spPr bwMode="auto">
              <a:xfrm>
                <a:off x="1042" y="1415"/>
                <a:ext cx="31" cy="28"/>
              </a:xfrm>
              <a:custGeom>
                <a:avLst/>
                <a:gdLst>
                  <a:gd name="T0" fmla="*/ 0 w 31"/>
                  <a:gd name="T1" fmla="*/ 0 h 28"/>
                  <a:gd name="T2" fmla="*/ 1 w 31"/>
                  <a:gd name="T3" fmla="*/ 0 h 28"/>
                  <a:gd name="T4" fmla="*/ 3 w 31"/>
                  <a:gd name="T5" fmla="*/ 0 h 28"/>
                  <a:gd name="T6" fmla="*/ 4 w 31"/>
                  <a:gd name="T7" fmla="*/ 0 h 28"/>
                  <a:gd name="T8" fmla="*/ 6 w 31"/>
                  <a:gd name="T9" fmla="*/ 0 h 28"/>
                  <a:gd name="T10" fmla="*/ 8 w 31"/>
                  <a:gd name="T11" fmla="*/ 0 h 28"/>
                  <a:gd name="T12" fmla="*/ 9 w 31"/>
                  <a:gd name="T13" fmla="*/ 0 h 28"/>
                  <a:gd name="T14" fmla="*/ 11 w 31"/>
                  <a:gd name="T15" fmla="*/ 0 h 28"/>
                  <a:gd name="T16" fmla="*/ 13 w 31"/>
                  <a:gd name="T17" fmla="*/ 0 h 28"/>
                  <a:gd name="T18" fmla="*/ 14 w 31"/>
                  <a:gd name="T19" fmla="*/ 0 h 28"/>
                  <a:gd name="T20" fmla="*/ 16 w 31"/>
                  <a:gd name="T21" fmla="*/ 0 h 28"/>
                  <a:gd name="T22" fmla="*/ 18 w 31"/>
                  <a:gd name="T23" fmla="*/ 0 h 28"/>
                  <a:gd name="T24" fmla="*/ 19 w 31"/>
                  <a:gd name="T25" fmla="*/ 0 h 28"/>
                  <a:gd name="T26" fmla="*/ 21 w 31"/>
                  <a:gd name="T27" fmla="*/ 0 h 28"/>
                  <a:gd name="T28" fmla="*/ 23 w 31"/>
                  <a:gd name="T29" fmla="*/ 2 h 28"/>
                  <a:gd name="T30" fmla="*/ 24 w 31"/>
                  <a:gd name="T31" fmla="*/ 2 h 28"/>
                  <a:gd name="T32" fmla="*/ 26 w 31"/>
                  <a:gd name="T33" fmla="*/ 3 h 28"/>
                  <a:gd name="T34" fmla="*/ 27 w 31"/>
                  <a:gd name="T35" fmla="*/ 3 h 28"/>
                  <a:gd name="T36" fmla="*/ 27 w 31"/>
                  <a:gd name="T37" fmla="*/ 5 h 28"/>
                  <a:gd name="T38" fmla="*/ 29 w 31"/>
                  <a:gd name="T39" fmla="*/ 5 h 28"/>
                  <a:gd name="T40" fmla="*/ 29 w 31"/>
                  <a:gd name="T41" fmla="*/ 7 h 28"/>
                  <a:gd name="T42" fmla="*/ 31 w 31"/>
                  <a:gd name="T43" fmla="*/ 7 h 28"/>
                  <a:gd name="T44" fmla="*/ 31 w 31"/>
                  <a:gd name="T45" fmla="*/ 8 h 28"/>
                  <a:gd name="T46" fmla="*/ 31 w 31"/>
                  <a:gd name="T47" fmla="*/ 10 h 28"/>
                  <a:gd name="T48" fmla="*/ 31 w 31"/>
                  <a:gd name="T49" fmla="*/ 12 h 28"/>
                  <a:gd name="T50" fmla="*/ 31 w 31"/>
                  <a:gd name="T51" fmla="*/ 13 h 28"/>
                  <a:gd name="T52" fmla="*/ 31 w 31"/>
                  <a:gd name="T53" fmla="*/ 15 h 28"/>
                  <a:gd name="T54" fmla="*/ 29 w 31"/>
                  <a:gd name="T55" fmla="*/ 17 h 28"/>
                  <a:gd name="T56" fmla="*/ 29 w 31"/>
                  <a:gd name="T57" fmla="*/ 18 h 28"/>
                  <a:gd name="T58" fmla="*/ 29 w 31"/>
                  <a:gd name="T59" fmla="*/ 20 h 28"/>
                  <a:gd name="T60" fmla="*/ 29 w 31"/>
                  <a:gd name="T61" fmla="*/ 22 h 28"/>
                  <a:gd name="T62" fmla="*/ 27 w 31"/>
                  <a:gd name="T63" fmla="*/ 22 h 28"/>
                  <a:gd name="T64" fmla="*/ 27 w 31"/>
                  <a:gd name="T65" fmla="*/ 23 h 28"/>
                  <a:gd name="T66" fmla="*/ 26 w 31"/>
                  <a:gd name="T67" fmla="*/ 23 h 28"/>
                  <a:gd name="T68" fmla="*/ 26 w 31"/>
                  <a:gd name="T69" fmla="*/ 25 h 28"/>
                  <a:gd name="T70" fmla="*/ 26 w 31"/>
                  <a:gd name="T71" fmla="*/ 27 h 28"/>
                  <a:gd name="T72" fmla="*/ 24 w 31"/>
                  <a:gd name="T73" fmla="*/ 27 h 28"/>
                  <a:gd name="T74" fmla="*/ 24 w 31"/>
                  <a:gd name="T75" fmla="*/ 28 h 2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1"/>
                  <a:gd name="T115" fmla="*/ 0 h 28"/>
                  <a:gd name="T116" fmla="*/ 31 w 31"/>
                  <a:gd name="T117" fmla="*/ 28 h 2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1" h="28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3" y="2"/>
                    </a:lnTo>
                    <a:lnTo>
                      <a:pt x="24" y="2"/>
                    </a:lnTo>
                    <a:lnTo>
                      <a:pt x="26" y="3"/>
                    </a:lnTo>
                    <a:lnTo>
                      <a:pt x="27" y="3"/>
                    </a:lnTo>
                    <a:lnTo>
                      <a:pt x="27" y="5"/>
                    </a:lnTo>
                    <a:lnTo>
                      <a:pt x="29" y="5"/>
                    </a:lnTo>
                    <a:lnTo>
                      <a:pt x="29" y="7"/>
                    </a:lnTo>
                    <a:lnTo>
                      <a:pt x="31" y="7"/>
                    </a:lnTo>
                    <a:lnTo>
                      <a:pt x="31" y="8"/>
                    </a:lnTo>
                    <a:lnTo>
                      <a:pt x="31" y="10"/>
                    </a:lnTo>
                    <a:lnTo>
                      <a:pt x="31" y="12"/>
                    </a:lnTo>
                    <a:lnTo>
                      <a:pt x="31" y="13"/>
                    </a:lnTo>
                    <a:lnTo>
                      <a:pt x="31" y="15"/>
                    </a:lnTo>
                    <a:lnTo>
                      <a:pt x="29" y="17"/>
                    </a:lnTo>
                    <a:lnTo>
                      <a:pt x="29" y="18"/>
                    </a:lnTo>
                    <a:lnTo>
                      <a:pt x="29" y="20"/>
                    </a:lnTo>
                    <a:lnTo>
                      <a:pt x="29" y="22"/>
                    </a:lnTo>
                    <a:lnTo>
                      <a:pt x="27" y="22"/>
                    </a:lnTo>
                    <a:lnTo>
                      <a:pt x="27" y="23"/>
                    </a:lnTo>
                    <a:lnTo>
                      <a:pt x="26" y="23"/>
                    </a:lnTo>
                    <a:lnTo>
                      <a:pt x="26" y="25"/>
                    </a:lnTo>
                    <a:lnTo>
                      <a:pt x="26" y="27"/>
                    </a:lnTo>
                    <a:lnTo>
                      <a:pt x="24" y="27"/>
                    </a:lnTo>
                    <a:lnTo>
                      <a:pt x="24" y="28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9" name="Freeform 661"/>
              <p:cNvSpPr>
                <a:spLocks/>
              </p:cNvSpPr>
              <p:nvPr/>
            </p:nvSpPr>
            <p:spPr bwMode="auto">
              <a:xfrm>
                <a:off x="986" y="1443"/>
                <a:ext cx="80" cy="61"/>
              </a:xfrm>
              <a:custGeom>
                <a:avLst/>
                <a:gdLst>
                  <a:gd name="T0" fmla="*/ 79 w 80"/>
                  <a:gd name="T1" fmla="*/ 0 h 61"/>
                  <a:gd name="T2" fmla="*/ 77 w 80"/>
                  <a:gd name="T3" fmla="*/ 3 h 61"/>
                  <a:gd name="T4" fmla="*/ 75 w 80"/>
                  <a:gd name="T5" fmla="*/ 5 h 61"/>
                  <a:gd name="T6" fmla="*/ 74 w 80"/>
                  <a:gd name="T7" fmla="*/ 7 h 61"/>
                  <a:gd name="T8" fmla="*/ 72 w 80"/>
                  <a:gd name="T9" fmla="*/ 10 h 61"/>
                  <a:gd name="T10" fmla="*/ 69 w 80"/>
                  <a:gd name="T11" fmla="*/ 12 h 61"/>
                  <a:gd name="T12" fmla="*/ 67 w 80"/>
                  <a:gd name="T13" fmla="*/ 13 h 61"/>
                  <a:gd name="T14" fmla="*/ 65 w 80"/>
                  <a:gd name="T15" fmla="*/ 15 h 61"/>
                  <a:gd name="T16" fmla="*/ 64 w 80"/>
                  <a:gd name="T17" fmla="*/ 17 h 61"/>
                  <a:gd name="T18" fmla="*/ 62 w 80"/>
                  <a:gd name="T19" fmla="*/ 18 h 61"/>
                  <a:gd name="T20" fmla="*/ 60 w 80"/>
                  <a:gd name="T21" fmla="*/ 22 h 61"/>
                  <a:gd name="T22" fmla="*/ 59 w 80"/>
                  <a:gd name="T23" fmla="*/ 23 h 61"/>
                  <a:gd name="T24" fmla="*/ 56 w 80"/>
                  <a:gd name="T25" fmla="*/ 25 h 61"/>
                  <a:gd name="T26" fmla="*/ 52 w 80"/>
                  <a:gd name="T27" fmla="*/ 27 h 61"/>
                  <a:gd name="T28" fmla="*/ 51 w 80"/>
                  <a:gd name="T29" fmla="*/ 28 h 61"/>
                  <a:gd name="T30" fmla="*/ 47 w 80"/>
                  <a:gd name="T31" fmla="*/ 30 h 61"/>
                  <a:gd name="T32" fmla="*/ 46 w 80"/>
                  <a:gd name="T33" fmla="*/ 32 h 61"/>
                  <a:gd name="T34" fmla="*/ 44 w 80"/>
                  <a:gd name="T35" fmla="*/ 33 h 61"/>
                  <a:gd name="T36" fmla="*/ 41 w 80"/>
                  <a:gd name="T37" fmla="*/ 37 h 61"/>
                  <a:gd name="T38" fmla="*/ 37 w 80"/>
                  <a:gd name="T39" fmla="*/ 38 h 61"/>
                  <a:gd name="T40" fmla="*/ 34 w 80"/>
                  <a:gd name="T41" fmla="*/ 40 h 61"/>
                  <a:gd name="T42" fmla="*/ 31 w 80"/>
                  <a:gd name="T43" fmla="*/ 43 h 61"/>
                  <a:gd name="T44" fmla="*/ 29 w 80"/>
                  <a:gd name="T45" fmla="*/ 45 h 61"/>
                  <a:gd name="T46" fmla="*/ 26 w 80"/>
                  <a:gd name="T47" fmla="*/ 47 h 61"/>
                  <a:gd name="T48" fmla="*/ 24 w 80"/>
                  <a:gd name="T49" fmla="*/ 48 h 61"/>
                  <a:gd name="T50" fmla="*/ 21 w 80"/>
                  <a:gd name="T51" fmla="*/ 50 h 61"/>
                  <a:gd name="T52" fmla="*/ 18 w 80"/>
                  <a:gd name="T53" fmla="*/ 52 h 61"/>
                  <a:gd name="T54" fmla="*/ 14 w 80"/>
                  <a:gd name="T55" fmla="*/ 53 h 61"/>
                  <a:gd name="T56" fmla="*/ 13 w 80"/>
                  <a:gd name="T57" fmla="*/ 55 h 61"/>
                  <a:gd name="T58" fmla="*/ 10 w 80"/>
                  <a:gd name="T59" fmla="*/ 56 h 61"/>
                  <a:gd name="T60" fmla="*/ 6 w 80"/>
                  <a:gd name="T61" fmla="*/ 56 h 61"/>
                  <a:gd name="T62" fmla="*/ 5 w 80"/>
                  <a:gd name="T63" fmla="*/ 58 h 61"/>
                  <a:gd name="T64" fmla="*/ 1 w 80"/>
                  <a:gd name="T65" fmla="*/ 60 h 6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0"/>
                  <a:gd name="T100" fmla="*/ 0 h 61"/>
                  <a:gd name="T101" fmla="*/ 80 w 80"/>
                  <a:gd name="T102" fmla="*/ 61 h 6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0" h="61">
                    <a:moveTo>
                      <a:pt x="80" y="0"/>
                    </a:moveTo>
                    <a:lnTo>
                      <a:pt x="79" y="0"/>
                    </a:lnTo>
                    <a:lnTo>
                      <a:pt x="79" y="2"/>
                    </a:lnTo>
                    <a:lnTo>
                      <a:pt x="77" y="3"/>
                    </a:lnTo>
                    <a:lnTo>
                      <a:pt x="77" y="5"/>
                    </a:lnTo>
                    <a:lnTo>
                      <a:pt x="75" y="5"/>
                    </a:lnTo>
                    <a:lnTo>
                      <a:pt x="75" y="7"/>
                    </a:lnTo>
                    <a:lnTo>
                      <a:pt x="74" y="7"/>
                    </a:lnTo>
                    <a:lnTo>
                      <a:pt x="74" y="8"/>
                    </a:lnTo>
                    <a:lnTo>
                      <a:pt x="72" y="10"/>
                    </a:lnTo>
                    <a:lnTo>
                      <a:pt x="70" y="12"/>
                    </a:lnTo>
                    <a:lnTo>
                      <a:pt x="69" y="12"/>
                    </a:lnTo>
                    <a:lnTo>
                      <a:pt x="69" y="13"/>
                    </a:lnTo>
                    <a:lnTo>
                      <a:pt x="67" y="13"/>
                    </a:lnTo>
                    <a:lnTo>
                      <a:pt x="67" y="15"/>
                    </a:lnTo>
                    <a:lnTo>
                      <a:pt x="65" y="15"/>
                    </a:lnTo>
                    <a:lnTo>
                      <a:pt x="65" y="17"/>
                    </a:lnTo>
                    <a:lnTo>
                      <a:pt x="64" y="17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2" y="20"/>
                    </a:lnTo>
                    <a:lnTo>
                      <a:pt x="60" y="22"/>
                    </a:lnTo>
                    <a:lnTo>
                      <a:pt x="59" y="22"/>
                    </a:lnTo>
                    <a:lnTo>
                      <a:pt x="59" y="23"/>
                    </a:lnTo>
                    <a:lnTo>
                      <a:pt x="57" y="23"/>
                    </a:lnTo>
                    <a:lnTo>
                      <a:pt x="56" y="25"/>
                    </a:lnTo>
                    <a:lnTo>
                      <a:pt x="54" y="27"/>
                    </a:lnTo>
                    <a:lnTo>
                      <a:pt x="52" y="27"/>
                    </a:lnTo>
                    <a:lnTo>
                      <a:pt x="52" y="28"/>
                    </a:lnTo>
                    <a:lnTo>
                      <a:pt x="51" y="28"/>
                    </a:lnTo>
                    <a:lnTo>
                      <a:pt x="49" y="30"/>
                    </a:lnTo>
                    <a:lnTo>
                      <a:pt x="47" y="30"/>
                    </a:lnTo>
                    <a:lnTo>
                      <a:pt x="47" y="32"/>
                    </a:lnTo>
                    <a:lnTo>
                      <a:pt x="46" y="32"/>
                    </a:lnTo>
                    <a:lnTo>
                      <a:pt x="46" y="33"/>
                    </a:lnTo>
                    <a:lnTo>
                      <a:pt x="44" y="33"/>
                    </a:lnTo>
                    <a:lnTo>
                      <a:pt x="42" y="35"/>
                    </a:lnTo>
                    <a:lnTo>
                      <a:pt x="41" y="37"/>
                    </a:lnTo>
                    <a:lnTo>
                      <a:pt x="39" y="37"/>
                    </a:lnTo>
                    <a:lnTo>
                      <a:pt x="37" y="38"/>
                    </a:lnTo>
                    <a:lnTo>
                      <a:pt x="36" y="40"/>
                    </a:lnTo>
                    <a:lnTo>
                      <a:pt x="34" y="40"/>
                    </a:lnTo>
                    <a:lnTo>
                      <a:pt x="33" y="42"/>
                    </a:lnTo>
                    <a:lnTo>
                      <a:pt x="31" y="43"/>
                    </a:lnTo>
                    <a:lnTo>
                      <a:pt x="29" y="43"/>
                    </a:lnTo>
                    <a:lnTo>
                      <a:pt x="29" y="45"/>
                    </a:lnTo>
                    <a:lnTo>
                      <a:pt x="28" y="45"/>
                    </a:lnTo>
                    <a:lnTo>
                      <a:pt x="26" y="47"/>
                    </a:lnTo>
                    <a:lnTo>
                      <a:pt x="24" y="47"/>
                    </a:lnTo>
                    <a:lnTo>
                      <a:pt x="24" y="48"/>
                    </a:lnTo>
                    <a:lnTo>
                      <a:pt x="21" y="48"/>
                    </a:lnTo>
                    <a:lnTo>
                      <a:pt x="21" y="50"/>
                    </a:lnTo>
                    <a:lnTo>
                      <a:pt x="19" y="50"/>
                    </a:lnTo>
                    <a:lnTo>
                      <a:pt x="18" y="52"/>
                    </a:lnTo>
                    <a:lnTo>
                      <a:pt x="16" y="52"/>
                    </a:lnTo>
                    <a:lnTo>
                      <a:pt x="14" y="53"/>
                    </a:lnTo>
                    <a:lnTo>
                      <a:pt x="13" y="53"/>
                    </a:lnTo>
                    <a:lnTo>
                      <a:pt x="13" y="55"/>
                    </a:lnTo>
                    <a:lnTo>
                      <a:pt x="11" y="55"/>
                    </a:lnTo>
                    <a:lnTo>
                      <a:pt x="10" y="56"/>
                    </a:lnTo>
                    <a:lnTo>
                      <a:pt x="8" y="56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5" y="58"/>
                    </a:lnTo>
                    <a:lnTo>
                      <a:pt x="3" y="60"/>
                    </a:lnTo>
                    <a:lnTo>
                      <a:pt x="1" y="60"/>
                    </a:lnTo>
                    <a:lnTo>
                      <a:pt x="0" y="61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0" name="Freeform 662"/>
              <p:cNvSpPr>
                <a:spLocks/>
              </p:cNvSpPr>
              <p:nvPr/>
            </p:nvSpPr>
            <p:spPr bwMode="auto">
              <a:xfrm>
                <a:off x="900" y="1504"/>
                <a:ext cx="86" cy="22"/>
              </a:xfrm>
              <a:custGeom>
                <a:avLst/>
                <a:gdLst>
                  <a:gd name="T0" fmla="*/ 86 w 86"/>
                  <a:gd name="T1" fmla="*/ 0 h 22"/>
                  <a:gd name="T2" fmla="*/ 84 w 86"/>
                  <a:gd name="T3" fmla="*/ 0 h 22"/>
                  <a:gd name="T4" fmla="*/ 82 w 86"/>
                  <a:gd name="T5" fmla="*/ 2 h 22"/>
                  <a:gd name="T6" fmla="*/ 81 w 86"/>
                  <a:gd name="T7" fmla="*/ 2 h 22"/>
                  <a:gd name="T8" fmla="*/ 81 w 86"/>
                  <a:gd name="T9" fmla="*/ 4 h 22"/>
                  <a:gd name="T10" fmla="*/ 79 w 86"/>
                  <a:gd name="T11" fmla="*/ 4 h 22"/>
                  <a:gd name="T12" fmla="*/ 77 w 86"/>
                  <a:gd name="T13" fmla="*/ 4 h 22"/>
                  <a:gd name="T14" fmla="*/ 77 w 86"/>
                  <a:gd name="T15" fmla="*/ 5 h 22"/>
                  <a:gd name="T16" fmla="*/ 76 w 86"/>
                  <a:gd name="T17" fmla="*/ 5 h 22"/>
                  <a:gd name="T18" fmla="*/ 74 w 86"/>
                  <a:gd name="T19" fmla="*/ 5 h 22"/>
                  <a:gd name="T20" fmla="*/ 72 w 86"/>
                  <a:gd name="T21" fmla="*/ 7 h 22"/>
                  <a:gd name="T22" fmla="*/ 71 w 86"/>
                  <a:gd name="T23" fmla="*/ 7 h 22"/>
                  <a:gd name="T24" fmla="*/ 69 w 86"/>
                  <a:gd name="T25" fmla="*/ 9 h 22"/>
                  <a:gd name="T26" fmla="*/ 68 w 86"/>
                  <a:gd name="T27" fmla="*/ 9 h 22"/>
                  <a:gd name="T28" fmla="*/ 66 w 86"/>
                  <a:gd name="T29" fmla="*/ 9 h 22"/>
                  <a:gd name="T30" fmla="*/ 64 w 86"/>
                  <a:gd name="T31" fmla="*/ 10 h 22"/>
                  <a:gd name="T32" fmla="*/ 63 w 86"/>
                  <a:gd name="T33" fmla="*/ 10 h 22"/>
                  <a:gd name="T34" fmla="*/ 61 w 86"/>
                  <a:gd name="T35" fmla="*/ 12 h 22"/>
                  <a:gd name="T36" fmla="*/ 59 w 86"/>
                  <a:gd name="T37" fmla="*/ 12 h 22"/>
                  <a:gd name="T38" fmla="*/ 58 w 86"/>
                  <a:gd name="T39" fmla="*/ 12 h 22"/>
                  <a:gd name="T40" fmla="*/ 56 w 86"/>
                  <a:gd name="T41" fmla="*/ 14 h 22"/>
                  <a:gd name="T42" fmla="*/ 54 w 86"/>
                  <a:gd name="T43" fmla="*/ 14 h 22"/>
                  <a:gd name="T44" fmla="*/ 53 w 86"/>
                  <a:gd name="T45" fmla="*/ 15 h 22"/>
                  <a:gd name="T46" fmla="*/ 51 w 86"/>
                  <a:gd name="T47" fmla="*/ 15 h 22"/>
                  <a:gd name="T48" fmla="*/ 49 w 86"/>
                  <a:gd name="T49" fmla="*/ 15 h 22"/>
                  <a:gd name="T50" fmla="*/ 48 w 86"/>
                  <a:gd name="T51" fmla="*/ 17 h 22"/>
                  <a:gd name="T52" fmla="*/ 46 w 86"/>
                  <a:gd name="T53" fmla="*/ 17 h 22"/>
                  <a:gd name="T54" fmla="*/ 45 w 86"/>
                  <a:gd name="T55" fmla="*/ 17 h 22"/>
                  <a:gd name="T56" fmla="*/ 45 w 86"/>
                  <a:gd name="T57" fmla="*/ 19 h 22"/>
                  <a:gd name="T58" fmla="*/ 43 w 86"/>
                  <a:gd name="T59" fmla="*/ 19 h 22"/>
                  <a:gd name="T60" fmla="*/ 41 w 86"/>
                  <a:gd name="T61" fmla="*/ 19 h 22"/>
                  <a:gd name="T62" fmla="*/ 40 w 86"/>
                  <a:gd name="T63" fmla="*/ 19 h 22"/>
                  <a:gd name="T64" fmla="*/ 38 w 86"/>
                  <a:gd name="T65" fmla="*/ 19 h 22"/>
                  <a:gd name="T66" fmla="*/ 36 w 86"/>
                  <a:gd name="T67" fmla="*/ 20 h 22"/>
                  <a:gd name="T68" fmla="*/ 35 w 86"/>
                  <a:gd name="T69" fmla="*/ 20 h 22"/>
                  <a:gd name="T70" fmla="*/ 33 w 86"/>
                  <a:gd name="T71" fmla="*/ 20 h 22"/>
                  <a:gd name="T72" fmla="*/ 31 w 86"/>
                  <a:gd name="T73" fmla="*/ 20 h 22"/>
                  <a:gd name="T74" fmla="*/ 30 w 86"/>
                  <a:gd name="T75" fmla="*/ 20 h 22"/>
                  <a:gd name="T76" fmla="*/ 30 w 86"/>
                  <a:gd name="T77" fmla="*/ 22 h 22"/>
                  <a:gd name="T78" fmla="*/ 28 w 86"/>
                  <a:gd name="T79" fmla="*/ 22 h 22"/>
                  <a:gd name="T80" fmla="*/ 26 w 86"/>
                  <a:gd name="T81" fmla="*/ 22 h 22"/>
                  <a:gd name="T82" fmla="*/ 25 w 86"/>
                  <a:gd name="T83" fmla="*/ 22 h 22"/>
                  <a:gd name="T84" fmla="*/ 23 w 86"/>
                  <a:gd name="T85" fmla="*/ 22 h 22"/>
                  <a:gd name="T86" fmla="*/ 22 w 86"/>
                  <a:gd name="T87" fmla="*/ 22 h 22"/>
                  <a:gd name="T88" fmla="*/ 20 w 86"/>
                  <a:gd name="T89" fmla="*/ 22 h 22"/>
                  <a:gd name="T90" fmla="*/ 18 w 86"/>
                  <a:gd name="T91" fmla="*/ 22 h 22"/>
                  <a:gd name="T92" fmla="*/ 17 w 86"/>
                  <a:gd name="T93" fmla="*/ 22 h 22"/>
                  <a:gd name="T94" fmla="*/ 15 w 86"/>
                  <a:gd name="T95" fmla="*/ 22 h 22"/>
                  <a:gd name="T96" fmla="*/ 13 w 86"/>
                  <a:gd name="T97" fmla="*/ 22 h 22"/>
                  <a:gd name="T98" fmla="*/ 12 w 86"/>
                  <a:gd name="T99" fmla="*/ 22 h 22"/>
                  <a:gd name="T100" fmla="*/ 10 w 86"/>
                  <a:gd name="T101" fmla="*/ 22 h 22"/>
                  <a:gd name="T102" fmla="*/ 8 w 86"/>
                  <a:gd name="T103" fmla="*/ 22 h 22"/>
                  <a:gd name="T104" fmla="*/ 7 w 86"/>
                  <a:gd name="T105" fmla="*/ 22 h 22"/>
                  <a:gd name="T106" fmla="*/ 7 w 86"/>
                  <a:gd name="T107" fmla="*/ 20 h 22"/>
                  <a:gd name="T108" fmla="*/ 5 w 86"/>
                  <a:gd name="T109" fmla="*/ 20 h 22"/>
                  <a:gd name="T110" fmla="*/ 3 w 86"/>
                  <a:gd name="T111" fmla="*/ 20 h 22"/>
                  <a:gd name="T112" fmla="*/ 3 w 86"/>
                  <a:gd name="T113" fmla="*/ 19 h 22"/>
                  <a:gd name="T114" fmla="*/ 2 w 86"/>
                  <a:gd name="T115" fmla="*/ 19 h 22"/>
                  <a:gd name="T116" fmla="*/ 2 w 86"/>
                  <a:gd name="T117" fmla="*/ 17 h 22"/>
                  <a:gd name="T118" fmla="*/ 0 w 86"/>
                  <a:gd name="T119" fmla="*/ 17 h 22"/>
                  <a:gd name="T120" fmla="*/ 0 w 86"/>
                  <a:gd name="T121" fmla="*/ 15 h 22"/>
                  <a:gd name="T122" fmla="*/ 0 w 86"/>
                  <a:gd name="T123" fmla="*/ 14 h 2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6"/>
                  <a:gd name="T187" fmla="*/ 0 h 22"/>
                  <a:gd name="T188" fmla="*/ 86 w 86"/>
                  <a:gd name="T189" fmla="*/ 22 h 22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6" h="22">
                    <a:moveTo>
                      <a:pt x="86" y="0"/>
                    </a:moveTo>
                    <a:lnTo>
                      <a:pt x="84" y="0"/>
                    </a:lnTo>
                    <a:lnTo>
                      <a:pt x="82" y="2"/>
                    </a:lnTo>
                    <a:lnTo>
                      <a:pt x="81" y="2"/>
                    </a:lnTo>
                    <a:lnTo>
                      <a:pt x="81" y="4"/>
                    </a:lnTo>
                    <a:lnTo>
                      <a:pt x="79" y="4"/>
                    </a:lnTo>
                    <a:lnTo>
                      <a:pt x="77" y="4"/>
                    </a:lnTo>
                    <a:lnTo>
                      <a:pt x="77" y="5"/>
                    </a:lnTo>
                    <a:lnTo>
                      <a:pt x="76" y="5"/>
                    </a:lnTo>
                    <a:lnTo>
                      <a:pt x="74" y="5"/>
                    </a:lnTo>
                    <a:lnTo>
                      <a:pt x="72" y="7"/>
                    </a:lnTo>
                    <a:lnTo>
                      <a:pt x="71" y="7"/>
                    </a:lnTo>
                    <a:lnTo>
                      <a:pt x="69" y="9"/>
                    </a:lnTo>
                    <a:lnTo>
                      <a:pt x="68" y="9"/>
                    </a:lnTo>
                    <a:lnTo>
                      <a:pt x="66" y="9"/>
                    </a:lnTo>
                    <a:lnTo>
                      <a:pt x="64" y="10"/>
                    </a:lnTo>
                    <a:lnTo>
                      <a:pt x="63" y="10"/>
                    </a:lnTo>
                    <a:lnTo>
                      <a:pt x="61" y="12"/>
                    </a:lnTo>
                    <a:lnTo>
                      <a:pt x="59" y="12"/>
                    </a:lnTo>
                    <a:lnTo>
                      <a:pt x="58" y="12"/>
                    </a:lnTo>
                    <a:lnTo>
                      <a:pt x="56" y="14"/>
                    </a:lnTo>
                    <a:lnTo>
                      <a:pt x="54" y="14"/>
                    </a:lnTo>
                    <a:lnTo>
                      <a:pt x="53" y="15"/>
                    </a:lnTo>
                    <a:lnTo>
                      <a:pt x="51" y="15"/>
                    </a:lnTo>
                    <a:lnTo>
                      <a:pt x="49" y="15"/>
                    </a:lnTo>
                    <a:lnTo>
                      <a:pt x="48" y="17"/>
                    </a:lnTo>
                    <a:lnTo>
                      <a:pt x="46" y="17"/>
                    </a:lnTo>
                    <a:lnTo>
                      <a:pt x="45" y="17"/>
                    </a:lnTo>
                    <a:lnTo>
                      <a:pt x="45" y="19"/>
                    </a:lnTo>
                    <a:lnTo>
                      <a:pt x="43" y="19"/>
                    </a:lnTo>
                    <a:lnTo>
                      <a:pt x="41" y="19"/>
                    </a:lnTo>
                    <a:lnTo>
                      <a:pt x="40" y="19"/>
                    </a:lnTo>
                    <a:lnTo>
                      <a:pt x="38" y="19"/>
                    </a:lnTo>
                    <a:lnTo>
                      <a:pt x="36" y="20"/>
                    </a:lnTo>
                    <a:lnTo>
                      <a:pt x="35" y="20"/>
                    </a:lnTo>
                    <a:lnTo>
                      <a:pt x="33" y="20"/>
                    </a:lnTo>
                    <a:lnTo>
                      <a:pt x="31" y="20"/>
                    </a:lnTo>
                    <a:lnTo>
                      <a:pt x="30" y="20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5" y="22"/>
                    </a:lnTo>
                    <a:lnTo>
                      <a:pt x="23" y="22"/>
                    </a:lnTo>
                    <a:lnTo>
                      <a:pt x="22" y="22"/>
                    </a:lnTo>
                    <a:lnTo>
                      <a:pt x="20" y="22"/>
                    </a:lnTo>
                    <a:lnTo>
                      <a:pt x="18" y="22"/>
                    </a:lnTo>
                    <a:lnTo>
                      <a:pt x="17" y="22"/>
                    </a:lnTo>
                    <a:lnTo>
                      <a:pt x="15" y="22"/>
                    </a:lnTo>
                    <a:lnTo>
                      <a:pt x="13" y="22"/>
                    </a:lnTo>
                    <a:lnTo>
                      <a:pt x="12" y="22"/>
                    </a:lnTo>
                    <a:lnTo>
                      <a:pt x="10" y="22"/>
                    </a:lnTo>
                    <a:lnTo>
                      <a:pt x="8" y="22"/>
                    </a:lnTo>
                    <a:lnTo>
                      <a:pt x="7" y="22"/>
                    </a:lnTo>
                    <a:lnTo>
                      <a:pt x="7" y="20"/>
                    </a:lnTo>
                    <a:lnTo>
                      <a:pt x="5" y="20"/>
                    </a:lnTo>
                    <a:lnTo>
                      <a:pt x="3" y="20"/>
                    </a:lnTo>
                    <a:lnTo>
                      <a:pt x="3" y="19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4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1" name="Freeform 663"/>
              <p:cNvSpPr>
                <a:spLocks/>
              </p:cNvSpPr>
              <p:nvPr/>
            </p:nvSpPr>
            <p:spPr bwMode="auto">
              <a:xfrm>
                <a:off x="900" y="1460"/>
                <a:ext cx="43" cy="58"/>
              </a:xfrm>
              <a:custGeom>
                <a:avLst/>
                <a:gdLst>
                  <a:gd name="T0" fmla="*/ 0 w 43"/>
                  <a:gd name="T1" fmla="*/ 58 h 58"/>
                  <a:gd name="T2" fmla="*/ 0 w 43"/>
                  <a:gd name="T3" fmla="*/ 56 h 58"/>
                  <a:gd name="T4" fmla="*/ 0 w 43"/>
                  <a:gd name="T5" fmla="*/ 54 h 58"/>
                  <a:gd name="T6" fmla="*/ 0 w 43"/>
                  <a:gd name="T7" fmla="*/ 53 h 58"/>
                  <a:gd name="T8" fmla="*/ 0 w 43"/>
                  <a:gd name="T9" fmla="*/ 51 h 58"/>
                  <a:gd name="T10" fmla="*/ 0 w 43"/>
                  <a:gd name="T11" fmla="*/ 49 h 58"/>
                  <a:gd name="T12" fmla="*/ 0 w 43"/>
                  <a:gd name="T13" fmla="*/ 48 h 58"/>
                  <a:gd name="T14" fmla="*/ 2 w 43"/>
                  <a:gd name="T15" fmla="*/ 48 h 58"/>
                  <a:gd name="T16" fmla="*/ 2 w 43"/>
                  <a:gd name="T17" fmla="*/ 46 h 58"/>
                  <a:gd name="T18" fmla="*/ 2 w 43"/>
                  <a:gd name="T19" fmla="*/ 44 h 58"/>
                  <a:gd name="T20" fmla="*/ 3 w 43"/>
                  <a:gd name="T21" fmla="*/ 43 h 58"/>
                  <a:gd name="T22" fmla="*/ 3 w 43"/>
                  <a:gd name="T23" fmla="*/ 41 h 58"/>
                  <a:gd name="T24" fmla="*/ 5 w 43"/>
                  <a:gd name="T25" fmla="*/ 39 h 58"/>
                  <a:gd name="T26" fmla="*/ 5 w 43"/>
                  <a:gd name="T27" fmla="*/ 38 h 58"/>
                  <a:gd name="T28" fmla="*/ 7 w 43"/>
                  <a:gd name="T29" fmla="*/ 38 h 58"/>
                  <a:gd name="T30" fmla="*/ 7 w 43"/>
                  <a:gd name="T31" fmla="*/ 36 h 58"/>
                  <a:gd name="T32" fmla="*/ 8 w 43"/>
                  <a:gd name="T33" fmla="*/ 35 h 58"/>
                  <a:gd name="T34" fmla="*/ 8 w 43"/>
                  <a:gd name="T35" fmla="*/ 33 h 58"/>
                  <a:gd name="T36" fmla="*/ 10 w 43"/>
                  <a:gd name="T37" fmla="*/ 33 h 58"/>
                  <a:gd name="T38" fmla="*/ 10 w 43"/>
                  <a:gd name="T39" fmla="*/ 31 h 58"/>
                  <a:gd name="T40" fmla="*/ 12 w 43"/>
                  <a:gd name="T41" fmla="*/ 30 h 58"/>
                  <a:gd name="T42" fmla="*/ 13 w 43"/>
                  <a:gd name="T43" fmla="*/ 28 h 58"/>
                  <a:gd name="T44" fmla="*/ 15 w 43"/>
                  <a:gd name="T45" fmla="*/ 26 h 58"/>
                  <a:gd name="T46" fmla="*/ 17 w 43"/>
                  <a:gd name="T47" fmla="*/ 25 h 58"/>
                  <a:gd name="T48" fmla="*/ 18 w 43"/>
                  <a:gd name="T49" fmla="*/ 23 h 58"/>
                  <a:gd name="T50" fmla="*/ 20 w 43"/>
                  <a:gd name="T51" fmla="*/ 21 h 58"/>
                  <a:gd name="T52" fmla="*/ 22 w 43"/>
                  <a:gd name="T53" fmla="*/ 20 h 58"/>
                  <a:gd name="T54" fmla="*/ 23 w 43"/>
                  <a:gd name="T55" fmla="*/ 20 h 58"/>
                  <a:gd name="T56" fmla="*/ 23 w 43"/>
                  <a:gd name="T57" fmla="*/ 18 h 58"/>
                  <a:gd name="T58" fmla="*/ 25 w 43"/>
                  <a:gd name="T59" fmla="*/ 18 h 58"/>
                  <a:gd name="T60" fmla="*/ 25 w 43"/>
                  <a:gd name="T61" fmla="*/ 16 h 58"/>
                  <a:gd name="T62" fmla="*/ 26 w 43"/>
                  <a:gd name="T63" fmla="*/ 15 h 58"/>
                  <a:gd name="T64" fmla="*/ 28 w 43"/>
                  <a:gd name="T65" fmla="*/ 15 h 58"/>
                  <a:gd name="T66" fmla="*/ 28 w 43"/>
                  <a:gd name="T67" fmla="*/ 13 h 58"/>
                  <a:gd name="T68" fmla="*/ 30 w 43"/>
                  <a:gd name="T69" fmla="*/ 13 h 58"/>
                  <a:gd name="T70" fmla="*/ 30 w 43"/>
                  <a:gd name="T71" fmla="*/ 11 h 58"/>
                  <a:gd name="T72" fmla="*/ 31 w 43"/>
                  <a:gd name="T73" fmla="*/ 11 h 58"/>
                  <a:gd name="T74" fmla="*/ 31 w 43"/>
                  <a:gd name="T75" fmla="*/ 10 h 58"/>
                  <a:gd name="T76" fmla="*/ 33 w 43"/>
                  <a:gd name="T77" fmla="*/ 10 h 58"/>
                  <a:gd name="T78" fmla="*/ 35 w 43"/>
                  <a:gd name="T79" fmla="*/ 8 h 58"/>
                  <a:gd name="T80" fmla="*/ 36 w 43"/>
                  <a:gd name="T81" fmla="*/ 8 h 58"/>
                  <a:gd name="T82" fmla="*/ 36 w 43"/>
                  <a:gd name="T83" fmla="*/ 6 h 58"/>
                  <a:gd name="T84" fmla="*/ 38 w 43"/>
                  <a:gd name="T85" fmla="*/ 6 h 58"/>
                  <a:gd name="T86" fmla="*/ 38 w 43"/>
                  <a:gd name="T87" fmla="*/ 5 h 58"/>
                  <a:gd name="T88" fmla="*/ 40 w 43"/>
                  <a:gd name="T89" fmla="*/ 5 h 58"/>
                  <a:gd name="T90" fmla="*/ 40 w 43"/>
                  <a:gd name="T91" fmla="*/ 3 h 58"/>
                  <a:gd name="T92" fmla="*/ 41 w 43"/>
                  <a:gd name="T93" fmla="*/ 3 h 58"/>
                  <a:gd name="T94" fmla="*/ 43 w 43"/>
                  <a:gd name="T95" fmla="*/ 1 h 58"/>
                  <a:gd name="T96" fmla="*/ 43 w 43"/>
                  <a:gd name="T97" fmla="*/ 0 h 58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3"/>
                  <a:gd name="T148" fmla="*/ 0 h 58"/>
                  <a:gd name="T149" fmla="*/ 43 w 43"/>
                  <a:gd name="T150" fmla="*/ 58 h 58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3" h="58">
                    <a:moveTo>
                      <a:pt x="0" y="58"/>
                    </a:moveTo>
                    <a:lnTo>
                      <a:pt x="0" y="56"/>
                    </a:lnTo>
                    <a:lnTo>
                      <a:pt x="0" y="54"/>
                    </a:lnTo>
                    <a:lnTo>
                      <a:pt x="0" y="53"/>
                    </a:lnTo>
                    <a:lnTo>
                      <a:pt x="0" y="51"/>
                    </a:lnTo>
                    <a:lnTo>
                      <a:pt x="0" y="49"/>
                    </a:lnTo>
                    <a:lnTo>
                      <a:pt x="0" y="48"/>
                    </a:lnTo>
                    <a:lnTo>
                      <a:pt x="2" y="48"/>
                    </a:lnTo>
                    <a:lnTo>
                      <a:pt x="2" y="46"/>
                    </a:lnTo>
                    <a:lnTo>
                      <a:pt x="2" y="44"/>
                    </a:lnTo>
                    <a:lnTo>
                      <a:pt x="3" y="43"/>
                    </a:lnTo>
                    <a:lnTo>
                      <a:pt x="3" y="41"/>
                    </a:lnTo>
                    <a:lnTo>
                      <a:pt x="5" y="39"/>
                    </a:lnTo>
                    <a:lnTo>
                      <a:pt x="5" y="38"/>
                    </a:lnTo>
                    <a:lnTo>
                      <a:pt x="7" y="38"/>
                    </a:lnTo>
                    <a:lnTo>
                      <a:pt x="7" y="36"/>
                    </a:lnTo>
                    <a:lnTo>
                      <a:pt x="8" y="35"/>
                    </a:lnTo>
                    <a:lnTo>
                      <a:pt x="8" y="33"/>
                    </a:lnTo>
                    <a:lnTo>
                      <a:pt x="10" y="33"/>
                    </a:lnTo>
                    <a:lnTo>
                      <a:pt x="10" y="31"/>
                    </a:lnTo>
                    <a:lnTo>
                      <a:pt x="12" y="30"/>
                    </a:lnTo>
                    <a:lnTo>
                      <a:pt x="13" y="28"/>
                    </a:lnTo>
                    <a:lnTo>
                      <a:pt x="15" y="26"/>
                    </a:lnTo>
                    <a:lnTo>
                      <a:pt x="17" y="25"/>
                    </a:lnTo>
                    <a:lnTo>
                      <a:pt x="18" y="23"/>
                    </a:lnTo>
                    <a:lnTo>
                      <a:pt x="20" y="21"/>
                    </a:lnTo>
                    <a:lnTo>
                      <a:pt x="22" y="20"/>
                    </a:lnTo>
                    <a:lnTo>
                      <a:pt x="23" y="20"/>
                    </a:lnTo>
                    <a:lnTo>
                      <a:pt x="23" y="18"/>
                    </a:lnTo>
                    <a:lnTo>
                      <a:pt x="25" y="18"/>
                    </a:lnTo>
                    <a:lnTo>
                      <a:pt x="25" y="16"/>
                    </a:lnTo>
                    <a:lnTo>
                      <a:pt x="26" y="15"/>
                    </a:lnTo>
                    <a:lnTo>
                      <a:pt x="28" y="15"/>
                    </a:lnTo>
                    <a:lnTo>
                      <a:pt x="28" y="13"/>
                    </a:lnTo>
                    <a:lnTo>
                      <a:pt x="30" y="13"/>
                    </a:lnTo>
                    <a:lnTo>
                      <a:pt x="30" y="11"/>
                    </a:lnTo>
                    <a:lnTo>
                      <a:pt x="31" y="11"/>
                    </a:lnTo>
                    <a:lnTo>
                      <a:pt x="31" y="10"/>
                    </a:lnTo>
                    <a:lnTo>
                      <a:pt x="33" y="10"/>
                    </a:lnTo>
                    <a:lnTo>
                      <a:pt x="35" y="8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6"/>
                    </a:lnTo>
                    <a:lnTo>
                      <a:pt x="38" y="5"/>
                    </a:lnTo>
                    <a:lnTo>
                      <a:pt x="40" y="5"/>
                    </a:lnTo>
                    <a:lnTo>
                      <a:pt x="40" y="3"/>
                    </a:lnTo>
                    <a:lnTo>
                      <a:pt x="41" y="3"/>
                    </a:lnTo>
                    <a:lnTo>
                      <a:pt x="43" y="1"/>
                    </a:lnTo>
                    <a:lnTo>
                      <a:pt x="43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2" name="Freeform 664"/>
              <p:cNvSpPr>
                <a:spLocks/>
              </p:cNvSpPr>
              <p:nvPr/>
            </p:nvSpPr>
            <p:spPr bwMode="auto">
              <a:xfrm>
                <a:off x="943" y="1458"/>
                <a:ext cx="6" cy="2"/>
              </a:xfrm>
              <a:custGeom>
                <a:avLst/>
                <a:gdLst>
                  <a:gd name="T0" fmla="*/ 0 w 6"/>
                  <a:gd name="T1" fmla="*/ 2 h 2"/>
                  <a:gd name="T2" fmla="*/ 2 w 6"/>
                  <a:gd name="T3" fmla="*/ 2 h 2"/>
                  <a:gd name="T4" fmla="*/ 3 w 6"/>
                  <a:gd name="T5" fmla="*/ 2 h 2"/>
                  <a:gd name="T6" fmla="*/ 3 w 6"/>
                  <a:gd name="T7" fmla="*/ 0 h 2"/>
                  <a:gd name="T8" fmla="*/ 5 w 6"/>
                  <a:gd name="T9" fmla="*/ 0 h 2"/>
                  <a:gd name="T10" fmla="*/ 6 w 6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2"/>
                  <a:gd name="T20" fmla="*/ 6 w 6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2">
                    <a:moveTo>
                      <a:pt x="0" y="2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3" name="Freeform 665"/>
              <p:cNvSpPr>
                <a:spLocks/>
              </p:cNvSpPr>
              <p:nvPr/>
            </p:nvSpPr>
            <p:spPr bwMode="auto">
              <a:xfrm>
                <a:off x="956" y="1427"/>
                <a:ext cx="82" cy="36"/>
              </a:xfrm>
              <a:custGeom>
                <a:avLst/>
                <a:gdLst>
                  <a:gd name="T0" fmla="*/ 0 w 82"/>
                  <a:gd name="T1" fmla="*/ 36 h 36"/>
                  <a:gd name="T2" fmla="*/ 2 w 82"/>
                  <a:gd name="T3" fmla="*/ 34 h 36"/>
                  <a:gd name="T4" fmla="*/ 3 w 82"/>
                  <a:gd name="T5" fmla="*/ 33 h 36"/>
                  <a:gd name="T6" fmla="*/ 5 w 82"/>
                  <a:gd name="T7" fmla="*/ 33 h 36"/>
                  <a:gd name="T8" fmla="*/ 7 w 82"/>
                  <a:gd name="T9" fmla="*/ 31 h 36"/>
                  <a:gd name="T10" fmla="*/ 8 w 82"/>
                  <a:gd name="T11" fmla="*/ 29 h 36"/>
                  <a:gd name="T12" fmla="*/ 10 w 82"/>
                  <a:gd name="T13" fmla="*/ 29 h 36"/>
                  <a:gd name="T14" fmla="*/ 12 w 82"/>
                  <a:gd name="T15" fmla="*/ 28 h 36"/>
                  <a:gd name="T16" fmla="*/ 13 w 82"/>
                  <a:gd name="T17" fmla="*/ 28 h 36"/>
                  <a:gd name="T18" fmla="*/ 13 w 82"/>
                  <a:gd name="T19" fmla="*/ 26 h 36"/>
                  <a:gd name="T20" fmla="*/ 15 w 82"/>
                  <a:gd name="T21" fmla="*/ 26 h 36"/>
                  <a:gd name="T22" fmla="*/ 16 w 82"/>
                  <a:gd name="T23" fmla="*/ 24 h 36"/>
                  <a:gd name="T24" fmla="*/ 18 w 82"/>
                  <a:gd name="T25" fmla="*/ 24 h 36"/>
                  <a:gd name="T26" fmla="*/ 20 w 82"/>
                  <a:gd name="T27" fmla="*/ 23 h 36"/>
                  <a:gd name="T28" fmla="*/ 21 w 82"/>
                  <a:gd name="T29" fmla="*/ 23 h 36"/>
                  <a:gd name="T30" fmla="*/ 21 w 82"/>
                  <a:gd name="T31" fmla="*/ 21 h 36"/>
                  <a:gd name="T32" fmla="*/ 23 w 82"/>
                  <a:gd name="T33" fmla="*/ 21 h 36"/>
                  <a:gd name="T34" fmla="*/ 25 w 82"/>
                  <a:gd name="T35" fmla="*/ 21 h 36"/>
                  <a:gd name="T36" fmla="*/ 25 w 82"/>
                  <a:gd name="T37" fmla="*/ 19 h 36"/>
                  <a:gd name="T38" fmla="*/ 26 w 82"/>
                  <a:gd name="T39" fmla="*/ 19 h 36"/>
                  <a:gd name="T40" fmla="*/ 28 w 82"/>
                  <a:gd name="T41" fmla="*/ 18 h 36"/>
                  <a:gd name="T42" fmla="*/ 30 w 82"/>
                  <a:gd name="T43" fmla="*/ 18 h 36"/>
                  <a:gd name="T44" fmla="*/ 31 w 82"/>
                  <a:gd name="T45" fmla="*/ 18 h 36"/>
                  <a:gd name="T46" fmla="*/ 31 w 82"/>
                  <a:gd name="T47" fmla="*/ 16 h 36"/>
                  <a:gd name="T48" fmla="*/ 33 w 82"/>
                  <a:gd name="T49" fmla="*/ 16 h 36"/>
                  <a:gd name="T50" fmla="*/ 35 w 82"/>
                  <a:gd name="T51" fmla="*/ 15 h 36"/>
                  <a:gd name="T52" fmla="*/ 36 w 82"/>
                  <a:gd name="T53" fmla="*/ 15 h 36"/>
                  <a:gd name="T54" fmla="*/ 38 w 82"/>
                  <a:gd name="T55" fmla="*/ 13 h 36"/>
                  <a:gd name="T56" fmla="*/ 40 w 82"/>
                  <a:gd name="T57" fmla="*/ 13 h 36"/>
                  <a:gd name="T58" fmla="*/ 41 w 82"/>
                  <a:gd name="T59" fmla="*/ 13 h 36"/>
                  <a:gd name="T60" fmla="*/ 41 w 82"/>
                  <a:gd name="T61" fmla="*/ 11 h 36"/>
                  <a:gd name="T62" fmla="*/ 43 w 82"/>
                  <a:gd name="T63" fmla="*/ 11 h 36"/>
                  <a:gd name="T64" fmla="*/ 44 w 82"/>
                  <a:gd name="T65" fmla="*/ 11 h 36"/>
                  <a:gd name="T66" fmla="*/ 46 w 82"/>
                  <a:gd name="T67" fmla="*/ 10 h 36"/>
                  <a:gd name="T68" fmla="*/ 48 w 82"/>
                  <a:gd name="T69" fmla="*/ 10 h 36"/>
                  <a:gd name="T70" fmla="*/ 49 w 82"/>
                  <a:gd name="T71" fmla="*/ 10 h 36"/>
                  <a:gd name="T72" fmla="*/ 49 w 82"/>
                  <a:gd name="T73" fmla="*/ 8 h 36"/>
                  <a:gd name="T74" fmla="*/ 51 w 82"/>
                  <a:gd name="T75" fmla="*/ 8 h 36"/>
                  <a:gd name="T76" fmla="*/ 53 w 82"/>
                  <a:gd name="T77" fmla="*/ 8 h 36"/>
                  <a:gd name="T78" fmla="*/ 54 w 82"/>
                  <a:gd name="T79" fmla="*/ 8 h 36"/>
                  <a:gd name="T80" fmla="*/ 54 w 82"/>
                  <a:gd name="T81" fmla="*/ 6 h 36"/>
                  <a:gd name="T82" fmla="*/ 56 w 82"/>
                  <a:gd name="T83" fmla="*/ 6 h 36"/>
                  <a:gd name="T84" fmla="*/ 58 w 82"/>
                  <a:gd name="T85" fmla="*/ 6 h 36"/>
                  <a:gd name="T86" fmla="*/ 59 w 82"/>
                  <a:gd name="T87" fmla="*/ 6 h 36"/>
                  <a:gd name="T88" fmla="*/ 59 w 82"/>
                  <a:gd name="T89" fmla="*/ 5 h 36"/>
                  <a:gd name="T90" fmla="*/ 61 w 82"/>
                  <a:gd name="T91" fmla="*/ 5 h 36"/>
                  <a:gd name="T92" fmla="*/ 63 w 82"/>
                  <a:gd name="T93" fmla="*/ 5 h 36"/>
                  <a:gd name="T94" fmla="*/ 63 w 82"/>
                  <a:gd name="T95" fmla="*/ 3 h 36"/>
                  <a:gd name="T96" fmla="*/ 64 w 82"/>
                  <a:gd name="T97" fmla="*/ 3 h 36"/>
                  <a:gd name="T98" fmla="*/ 66 w 82"/>
                  <a:gd name="T99" fmla="*/ 3 h 36"/>
                  <a:gd name="T100" fmla="*/ 67 w 82"/>
                  <a:gd name="T101" fmla="*/ 3 h 36"/>
                  <a:gd name="T102" fmla="*/ 69 w 82"/>
                  <a:gd name="T103" fmla="*/ 1 h 36"/>
                  <a:gd name="T104" fmla="*/ 71 w 82"/>
                  <a:gd name="T105" fmla="*/ 1 h 36"/>
                  <a:gd name="T106" fmla="*/ 72 w 82"/>
                  <a:gd name="T107" fmla="*/ 1 h 36"/>
                  <a:gd name="T108" fmla="*/ 74 w 82"/>
                  <a:gd name="T109" fmla="*/ 0 h 36"/>
                  <a:gd name="T110" fmla="*/ 76 w 82"/>
                  <a:gd name="T111" fmla="*/ 0 h 36"/>
                  <a:gd name="T112" fmla="*/ 77 w 82"/>
                  <a:gd name="T113" fmla="*/ 0 h 36"/>
                  <a:gd name="T114" fmla="*/ 79 w 82"/>
                  <a:gd name="T115" fmla="*/ 0 h 36"/>
                  <a:gd name="T116" fmla="*/ 81 w 82"/>
                  <a:gd name="T117" fmla="*/ 0 h 36"/>
                  <a:gd name="T118" fmla="*/ 82 w 82"/>
                  <a:gd name="T119" fmla="*/ 0 h 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82"/>
                  <a:gd name="T181" fmla="*/ 0 h 36"/>
                  <a:gd name="T182" fmla="*/ 82 w 82"/>
                  <a:gd name="T183" fmla="*/ 36 h 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82" h="36">
                    <a:moveTo>
                      <a:pt x="0" y="36"/>
                    </a:moveTo>
                    <a:lnTo>
                      <a:pt x="2" y="34"/>
                    </a:lnTo>
                    <a:lnTo>
                      <a:pt x="3" y="33"/>
                    </a:lnTo>
                    <a:lnTo>
                      <a:pt x="5" y="33"/>
                    </a:lnTo>
                    <a:lnTo>
                      <a:pt x="7" y="31"/>
                    </a:lnTo>
                    <a:lnTo>
                      <a:pt x="8" y="29"/>
                    </a:lnTo>
                    <a:lnTo>
                      <a:pt x="10" y="29"/>
                    </a:lnTo>
                    <a:lnTo>
                      <a:pt x="12" y="28"/>
                    </a:lnTo>
                    <a:lnTo>
                      <a:pt x="13" y="28"/>
                    </a:lnTo>
                    <a:lnTo>
                      <a:pt x="13" y="26"/>
                    </a:lnTo>
                    <a:lnTo>
                      <a:pt x="15" y="26"/>
                    </a:lnTo>
                    <a:lnTo>
                      <a:pt x="16" y="24"/>
                    </a:lnTo>
                    <a:lnTo>
                      <a:pt x="18" y="24"/>
                    </a:lnTo>
                    <a:lnTo>
                      <a:pt x="20" y="23"/>
                    </a:lnTo>
                    <a:lnTo>
                      <a:pt x="21" y="23"/>
                    </a:lnTo>
                    <a:lnTo>
                      <a:pt x="21" y="21"/>
                    </a:lnTo>
                    <a:lnTo>
                      <a:pt x="23" y="21"/>
                    </a:lnTo>
                    <a:lnTo>
                      <a:pt x="25" y="21"/>
                    </a:lnTo>
                    <a:lnTo>
                      <a:pt x="25" y="19"/>
                    </a:lnTo>
                    <a:lnTo>
                      <a:pt x="26" y="19"/>
                    </a:lnTo>
                    <a:lnTo>
                      <a:pt x="28" y="18"/>
                    </a:lnTo>
                    <a:lnTo>
                      <a:pt x="30" y="18"/>
                    </a:lnTo>
                    <a:lnTo>
                      <a:pt x="31" y="18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6" y="15"/>
                    </a:lnTo>
                    <a:lnTo>
                      <a:pt x="38" y="13"/>
                    </a:lnTo>
                    <a:lnTo>
                      <a:pt x="40" y="13"/>
                    </a:lnTo>
                    <a:lnTo>
                      <a:pt x="41" y="13"/>
                    </a:lnTo>
                    <a:lnTo>
                      <a:pt x="41" y="11"/>
                    </a:lnTo>
                    <a:lnTo>
                      <a:pt x="43" y="11"/>
                    </a:lnTo>
                    <a:lnTo>
                      <a:pt x="44" y="11"/>
                    </a:lnTo>
                    <a:lnTo>
                      <a:pt x="46" y="10"/>
                    </a:lnTo>
                    <a:lnTo>
                      <a:pt x="48" y="10"/>
                    </a:lnTo>
                    <a:lnTo>
                      <a:pt x="49" y="10"/>
                    </a:lnTo>
                    <a:lnTo>
                      <a:pt x="49" y="8"/>
                    </a:lnTo>
                    <a:lnTo>
                      <a:pt x="51" y="8"/>
                    </a:lnTo>
                    <a:lnTo>
                      <a:pt x="53" y="8"/>
                    </a:lnTo>
                    <a:lnTo>
                      <a:pt x="54" y="8"/>
                    </a:lnTo>
                    <a:lnTo>
                      <a:pt x="54" y="6"/>
                    </a:lnTo>
                    <a:lnTo>
                      <a:pt x="56" y="6"/>
                    </a:lnTo>
                    <a:lnTo>
                      <a:pt x="58" y="6"/>
                    </a:lnTo>
                    <a:lnTo>
                      <a:pt x="59" y="6"/>
                    </a:lnTo>
                    <a:lnTo>
                      <a:pt x="59" y="5"/>
                    </a:lnTo>
                    <a:lnTo>
                      <a:pt x="61" y="5"/>
                    </a:lnTo>
                    <a:lnTo>
                      <a:pt x="63" y="5"/>
                    </a:lnTo>
                    <a:lnTo>
                      <a:pt x="63" y="3"/>
                    </a:lnTo>
                    <a:lnTo>
                      <a:pt x="64" y="3"/>
                    </a:lnTo>
                    <a:lnTo>
                      <a:pt x="66" y="3"/>
                    </a:lnTo>
                    <a:lnTo>
                      <a:pt x="67" y="3"/>
                    </a:lnTo>
                    <a:lnTo>
                      <a:pt x="69" y="1"/>
                    </a:lnTo>
                    <a:lnTo>
                      <a:pt x="71" y="1"/>
                    </a:lnTo>
                    <a:lnTo>
                      <a:pt x="72" y="1"/>
                    </a:lnTo>
                    <a:lnTo>
                      <a:pt x="74" y="0"/>
                    </a:lnTo>
                    <a:lnTo>
                      <a:pt x="76" y="0"/>
                    </a:lnTo>
                    <a:lnTo>
                      <a:pt x="77" y="0"/>
                    </a:lnTo>
                    <a:lnTo>
                      <a:pt x="79" y="0"/>
                    </a:lnTo>
                    <a:lnTo>
                      <a:pt x="81" y="0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4" name="Freeform 666"/>
              <p:cNvSpPr>
                <a:spLocks/>
              </p:cNvSpPr>
              <p:nvPr/>
            </p:nvSpPr>
            <p:spPr bwMode="auto">
              <a:xfrm>
                <a:off x="1038" y="1425"/>
                <a:ext cx="27" cy="25"/>
              </a:xfrm>
              <a:custGeom>
                <a:avLst/>
                <a:gdLst>
                  <a:gd name="T0" fmla="*/ 0 w 27"/>
                  <a:gd name="T1" fmla="*/ 2 h 25"/>
                  <a:gd name="T2" fmla="*/ 2 w 27"/>
                  <a:gd name="T3" fmla="*/ 0 h 25"/>
                  <a:gd name="T4" fmla="*/ 4 w 27"/>
                  <a:gd name="T5" fmla="*/ 0 h 25"/>
                  <a:gd name="T6" fmla="*/ 5 w 27"/>
                  <a:gd name="T7" fmla="*/ 0 h 25"/>
                  <a:gd name="T8" fmla="*/ 7 w 27"/>
                  <a:gd name="T9" fmla="*/ 0 h 25"/>
                  <a:gd name="T10" fmla="*/ 8 w 27"/>
                  <a:gd name="T11" fmla="*/ 0 h 25"/>
                  <a:gd name="T12" fmla="*/ 10 w 27"/>
                  <a:gd name="T13" fmla="*/ 0 h 25"/>
                  <a:gd name="T14" fmla="*/ 12 w 27"/>
                  <a:gd name="T15" fmla="*/ 0 h 25"/>
                  <a:gd name="T16" fmla="*/ 13 w 27"/>
                  <a:gd name="T17" fmla="*/ 0 h 25"/>
                  <a:gd name="T18" fmla="*/ 15 w 27"/>
                  <a:gd name="T19" fmla="*/ 0 h 25"/>
                  <a:gd name="T20" fmla="*/ 15 w 27"/>
                  <a:gd name="T21" fmla="*/ 2 h 25"/>
                  <a:gd name="T22" fmla="*/ 17 w 27"/>
                  <a:gd name="T23" fmla="*/ 2 h 25"/>
                  <a:gd name="T24" fmla="*/ 18 w 27"/>
                  <a:gd name="T25" fmla="*/ 2 h 25"/>
                  <a:gd name="T26" fmla="*/ 20 w 27"/>
                  <a:gd name="T27" fmla="*/ 2 h 25"/>
                  <a:gd name="T28" fmla="*/ 22 w 27"/>
                  <a:gd name="T29" fmla="*/ 2 h 25"/>
                  <a:gd name="T30" fmla="*/ 23 w 27"/>
                  <a:gd name="T31" fmla="*/ 3 h 25"/>
                  <a:gd name="T32" fmla="*/ 25 w 27"/>
                  <a:gd name="T33" fmla="*/ 3 h 25"/>
                  <a:gd name="T34" fmla="*/ 25 w 27"/>
                  <a:gd name="T35" fmla="*/ 5 h 25"/>
                  <a:gd name="T36" fmla="*/ 25 w 27"/>
                  <a:gd name="T37" fmla="*/ 7 h 25"/>
                  <a:gd name="T38" fmla="*/ 27 w 27"/>
                  <a:gd name="T39" fmla="*/ 7 h 25"/>
                  <a:gd name="T40" fmla="*/ 27 w 27"/>
                  <a:gd name="T41" fmla="*/ 8 h 25"/>
                  <a:gd name="T42" fmla="*/ 27 w 27"/>
                  <a:gd name="T43" fmla="*/ 10 h 25"/>
                  <a:gd name="T44" fmla="*/ 27 w 27"/>
                  <a:gd name="T45" fmla="*/ 12 h 25"/>
                  <a:gd name="T46" fmla="*/ 27 w 27"/>
                  <a:gd name="T47" fmla="*/ 13 h 25"/>
                  <a:gd name="T48" fmla="*/ 27 w 27"/>
                  <a:gd name="T49" fmla="*/ 15 h 25"/>
                  <a:gd name="T50" fmla="*/ 25 w 27"/>
                  <a:gd name="T51" fmla="*/ 15 h 25"/>
                  <a:gd name="T52" fmla="*/ 25 w 27"/>
                  <a:gd name="T53" fmla="*/ 17 h 25"/>
                  <a:gd name="T54" fmla="*/ 25 w 27"/>
                  <a:gd name="T55" fmla="*/ 18 h 25"/>
                  <a:gd name="T56" fmla="*/ 25 w 27"/>
                  <a:gd name="T57" fmla="*/ 20 h 25"/>
                  <a:gd name="T58" fmla="*/ 23 w 27"/>
                  <a:gd name="T59" fmla="*/ 20 h 25"/>
                  <a:gd name="T60" fmla="*/ 23 w 27"/>
                  <a:gd name="T61" fmla="*/ 21 h 25"/>
                  <a:gd name="T62" fmla="*/ 23 w 27"/>
                  <a:gd name="T63" fmla="*/ 23 h 25"/>
                  <a:gd name="T64" fmla="*/ 22 w 27"/>
                  <a:gd name="T65" fmla="*/ 23 h 25"/>
                  <a:gd name="T66" fmla="*/ 22 w 27"/>
                  <a:gd name="T67" fmla="*/ 25 h 2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7"/>
                  <a:gd name="T103" fmla="*/ 0 h 25"/>
                  <a:gd name="T104" fmla="*/ 27 w 27"/>
                  <a:gd name="T105" fmla="*/ 25 h 2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7" h="25">
                    <a:moveTo>
                      <a:pt x="0" y="2"/>
                    </a:move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7" y="2"/>
                    </a:lnTo>
                    <a:lnTo>
                      <a:pt x="18" y="2"/>
                    </a:lnTo>
                    <a:lnTo>
                      <a:pt x="20" y="2"/>
                    </a:lnTo>
                    <a:lnTo>
                      <a:pt x="22" y="2"/>
                    </a:lnTo>
                    <a:lnTo>
                      <a:pt x="23" y="3"/>
                    </a:lnTo>
                    <a:lnTo>
                      <a:pt x="25" y="3"/>
                    </a:lnTo>
                    <a:lnTo>
                      <a:pt x="25" y="5"/>
                    </a:lnTo>
                    <a:lnTo>
                      <a:pt x="25" y="7"/>
                    </a:lnTo>
                    <a:lnTo>
                      <a:pt x="27" y="7"/>
                    </a:lnTo>
                    <a:lnTo>
                      <a:pt x="27" y="8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27" y="13"/>
                    </a:lnTo>
                    <a:lnTo>
                      <a:pt x="27" y="15"/>
                    </a:lnTo>
                    <a:lnTo>
                      <a:pt x="25" y="15"/>
                    </a:lnTo>
                    <a:lnTo>
                      <a:pt x="25" y="17"/>
                    </a:lnTo>
                    <a:lnTo>
                      <a:pt x="25" y="18"/>
                    </a:lnTo>
                    <a:lnTo>
                      <a:pt x="25" y="20"/>
                    </a:lnTo>
                    <a:lnTo>
                      <a:pt x="23" y="20"/>
                    </a:lnTo>
                    <a:lnTo>
                      <a:pt x="23" y="21"/>
                    </a:lnTo>
                    <a:lnTo>
                      <a:pt x="23" y="23"/>
                    </a:lnTo>
                    <a:lnTo>
                      <a:pt x="22" y="23"/>
                    </a:lnTo>
                    <a:lnTo>
                      <a:pt x="22" y="25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5" name="Freeform 667"/>
              <p:cNvSpPr>
                <a:spLocks/>
              </p:cNvSpPr>
              <p:nvPr/>
            </p:nvSpPr>
            <p:spPr bwMode="auto">
              <a:xfrm>
                <a:off x="989" y="1450"/>
                <a:ext cx="71" cy="53"/>
              </a:xfrm>
              <a:custGeom>
                <a:avLst/>
                <a:gdLst>
                  <a:gd name="T0" fmla="*/ 71 w 71"/>
                  <a:gd name="T1" fmla="*/ 0 h 53"/>
                  <a:gd name="T2" fmla="*/ 69 w 71"/>
                  <a:gd name="T3" fmla="*/ 1 h 53"/>
                  <a:gd name="T4" fmla="*/ 69 w 71"/>
                  <a:gd name="T5" fmla="*/ 3 h 53"/>
                  <a:gd name="T6" fmla="*/ 67 w 71"/>
                  <a:gd name="T7" fmla="*/ 3 h 53"/>
                  <a:gd name="T8" fmla="*/ 66 w 71"/>
                  <a:gd name="T9" fmla="*/ 5 h 53"/>
                  <a:gd name="T10" fmla="*/ 64 w 71"/>
                  <a:gd name="T11" fmla="*/ 6 h 53"/>
                  <a:gd name="T12" fmla="*/ 64 w 71"/>
                  <a:gd name="T13" fmla="*/ 8 h 53"/>
                  <a:gd name="T14" fmla="*/ 62 w 71"/>
                  <a:gd name="T15" fmla="*/ 8 h 53"/>
                  <a:gd name="T16" fmla="*/ 62 w 71"/>
                  <a:gd name="T17" fmla="*/ 10 h 53"/>
                  <a:gd name="T18" fmla="*/ 61 w 71"/>
                  <a:gd name="T19" fmla="*/ 10 h 53"/>
                  <a:gd name="T20" fmla="*/ 61 w 71"/>
                  <a:gd name="T21" fmla="*/ 11 h 53"/>
                  <a:gd name="T22" fmla="*/ 59 w 71"/>
                  <a:gd name="T23" fmla="*/ 11 h 53"/>
                  <a:gd name="T24" fmla="*/ 59 w 71"/>
                  <a:gd name="T25" fmla="*/ 13 h 53"/>
                  <a:gd name="T26" fmla="*/ 57 w 71"/>
                  <a:gd name="T27" fmla="*/ 13 h 53"/>
                  <a:gd name="T28" fmla="*/ 57 w 71"/>
                  <a:gd name="T29" fmla="*/ 15 h 53"/>
                  <a:gd name="T30" fmla="*/ 56 w 71"/>
                  <a:gd name="T31" fmla="*/ 15 h 53"/>
                  <a:gd name="T32" fmla="*/ 54 w 71"/>
                  <a:gd name="T33" fmla="*/ 16 h 53"/>
                  <a:gd name="T34" fmla="*/ 53 w 71"/>
                  <a:gd name="T35" fmla="*/ 18 h 53"/>
                  <a:gd name="T36" fmla="*/ 51 w 71"/>
                  <a:gd name="T37" fmla="*/ 18 h 53"/>
                  <a:gd name="T38" fmla="*/ 51 w 71"/>
                  <a:gd name="T39" fmla="*/ 20 h 53"/>
                  <a:gd name="T40" fmla="*/ 49 w 71"/>
                  <a:gd name="T41" fmla="*/ 20 h 53"/>
                  <a:gd name="T42" fmla="*/ 49 w 71"/>
                  <a:gd name="T43" fmla="*/ 21 h 53"/>
                  <a:gd name="T44" fmla="*/ 48 w 71"/>
                  <a:gd name="T45" fmla="*/ 21 h 53"/>
                  <a:gd name="T46" fmla="*/ 48 w 71"/>
                  <a:gd name="T47" fmla="*/ 23 h 53"/>
                  <a:gd name="T48" fmla="*/ 46 w 71"/>
                  <a:gd name="T49" fmla="*/ 23 h 53"/>
                  <a:gd name="T50" fmla="*/ 44 w 71"/>
                  <a:gd name="T51" fmla="*/ 25 h 53"/>
                  <a:gd name="T52" fmla="*/ 43 w 71"/>
                  <a:gd name="T53" fmla="*/ 25 h 53"/>
                  <a:gd name="T54" fmla="*/ 43 w 71"/>
                  <a:gd name="T55" fmla="*/ 26 h 53"/>
                  <a:gd name="T56" fmla="*/ 41 w 71"/>
                  <a:gd name="T57" fmla="*/ 26 h 53"/>
                  <a:gd name="T58" fmla="*/ 41 w 71"/>
                  <a:gd name="T59" fmla="*/ 28 h 53"/>
                  <a:gd name="T60" fmla="*/ 39 w 71"/>
                  <a:gd name="T61" fmla="*/ 28 h 53"/>
                  <a:gd name="T62" fmla="*/ 38 w 71"/>
                  <a:gd name="T63" fmla="*/ 30 h 53"/>
                  <a:gd name="T64" fmla="*/ 36 w 71"/>
                  <a:gd name="T65" fmla="*/ 30 h 53"/>
                  <a:gd name="T66" fmla="*/ 36 w 71"/>
                  <a:gd name="T67" fmla="*/ 31 h 53"/>
                  <a:gd name="T68" fmla="*/ 34 w 71"/>
                  <a:gd name="T69" fmla="*/ 31 h 53"/>
                  <a:gd name="T70" fmla="*/ 33 w 71"/>
                  <a:gd name="T71" fmla="*/ 33 h 53"/>
                  <a:gd name="T72" fmla="*/ 31 w 71"/>
                  <a:gd name="T73" fmla="*/ 35 h 53"/>
                  <a:gd name="T74" fmla="*/ 30 w 71"/>
                  <a:gd name="T75" fmla="*/ 35 h 53"/>
                  <a:gd name="T76" fmla="*/ 28 w 71"/>
                  <a:gd name="T77" fmla="*/ 36 h 53"/>
                  <a:gd name="T78" fmla="*/ 26 w 71"/>
                  <a:gd name="T79" fmla="*/ 36 h 53"/>
                  <a:gd name="T80" fmla="*/ 26 w 71"/>
                  <a:gd name="T81" fmla="*/ 38 h 53"/>
                  <a:gd name="T82" fmla="*/ 25 w 71"/>
                  <a:gd name="T83" fmla="*/ 38 h 53"/>
                  <a:gd name="T84" fmla="*/ 23 w 71"/>
                  <a:gd name="T85" fmla="*/ 40 h 53"/>
                  <a:gd name="T86" fmla="*/ 21 w 71"/>
                  <a:gd name="T87" fmla="*/ 40 h 53"/>
                  <a:gd name="T88" fmla="*/ 20 w 71"/>
                  <a:gd name="T89" fmla="*/ 41 h 53"/>
                  <a:gd name="T90" fmla="*/ 18 w 71"/>
                  <a:gd name="T91" fmla="*/ 43 h 53"/>
                  <a:gd name="T92" fmla="*/ 16 w 71"/>
                  <a:gd name="T93" fmla="*/ 43 h 53"/>
                  <a:gd name="T94" fmla="*/ 15 w 71"/>
                  <a:gd name="T95" fmla="*/ 45 h 53"/>
                  <a:gd name="T96" fmla="*/ 13 w 71"/>
                  <a:gd name="T97" fmla="*/ 45 h 53"/>
                  <a:gd name="T98" fmla="*/ 13 w 71"/>
                  <a:gd name="T99" fmla="*/ 46 h 53"/>
                  <a:gd name="T100" fmla="*/ 11 w 71"/>
                  <a:gd name="T101" fmla="*/ 46 h 53"/>
                  <a:gd name="T102" fmla="*/ 10 w 71"/>
                  <a:gd name="T103" fmla="*/ 46 h 53"/>
                  <a:gd name="T104" fmla="*/ 10 w 71"/>
                  <a:gd name="T105" fmla="*/ 48 h 53"/>
                  <a:gd name="T106" fmla="*/ 8 w 71"/>
                  <a:gd name="T107" fmla="*/ 48 h 53"/>
                  <a:gd name="T108" fmla="*/ 7 w 71"/>
                  <a:gd name="T109" fmla="*/ 49 h 53"/>
                  <a:gd name="T110" fmla="*/ 5 w 71"/>
                  <a:gd name="T111" fmla="*/ 49 h 53"/>
                  <a:gd name="T112" fmla="*/ 3 w 71"/>
                  <a:gd name="T113" fmla="*/ 49 h 53"/>
                  <a:gd name="T114" fmla="*/ 3 w 71"/>
                  <a:gd name="T115" fmla="*/ 51 h 53"/>
                  <a:gd name="T116" fmla="*/ 2 w 71"/>
                  <a:gd name="T117" fmla="*/ 51 h 53"/>
                  <a:gd name="T118" fmla="*/ 0 w 71"/>
                  <a:gd name="T119" fmla="*/ 53 h 53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71"/>
                  <a:gd name="T181" fmla="*/ 0 h 53"/>
                  <a:gd name="T182" fmla="*/ 71 w 71"/>
                  <a:gd name="T183" fmla="*/ 53 h 53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71" h="53">
                    <a:moveTo>
                      <a:pt x="71" y="0"/>
                    </a:moveTo>
                    <a:lnTo>
                      <a:pt x="69" y="1"/>
                    </a:lnTo>
                    <a:lnTo>
                      <a:pt x="69" y="3"/>
                    </a:lnTo>
                    <a:lnTo>
                      <a:pt x="67" y="3"/>
                    </a:lnTo>
                    <a:lnTo>
                      <a:pt x="66" y="5"/>
                    </a:lnTo>
                    <a:lnTo>
                      <a:pt x="64" y="6"/>
                    </a:lnTo>
                    <a:lnTo>
                      <a:pt x="64" y="8"/>
                    </a:lnTo>
                    <a:lnTo>
                      <a:pt x="62" y="8"/>
                    </a:lnTo>
                    <a:lnTo>
                      <a:pt x="62" y="10"/>
                    </a:lnTo>
                    <a:lnTo>
                      <a:pt x="61" y="10"/>
                    </a:lnTo>
                    <a:lnTo>
                      <a:pt x="61" y="11"/>
                    </a:lnTo>
                    <a:lnTo>
                      <a:pt x="59" y="11"/>
                    </a:lnTo>
                    <a:lnTo>
                      <a:pt x="59" y="13"/>
                    </a:lnTo>
                    <a:lnTo>
                      <a:pt x="57" y="13"/>
                    </a:lnTo>
                    <a:lnTo>
                      <a:pt x="57" y="15"/>
                    </a:lnTo>
                    <a:lnTo>
                      <a:pt x="56" y="15"/>
                    </a:lnTo>
                    <a:lnTo>
                      <a:pt x="54" y="16"/>
                    </a:lnTo>
                    <a:lnTo>
                      <a:pt x="53" y="18"/>
                    </a:lnTo>
                    <a:lnTo>
                      <a:pt x="51" y="18"/>
                    </a:lnTo>
                    <a:lnTo>
                      <a:pt x="51" y="20"/>
                    </a:lnTo>
                    <a:lnTo>
                      <a:pt x="49" y="20"/>
                    </a:lnTo>
                    <a:lnTo>
                      <a:pt x="49" y="21"/>
                    </a:lnTo>
                    <a:lnTo>
                      <a:pt x="48" y="21"/>
                    </a:lnTo>
                    <a:lnTo>
                      <a:pt x="48" y="23"/>
                    </a:lnTo>
                    <a:lnTo>
                      <a:pt x="46" y="23"/>
                    </a:lnTo>
                    <a:lnTo>
                      <a:pt x="44" y="25"/>
                    </a:lnTo>
                    <a:lnTo>
                      <a:pt x="43" y="25"/>
                    </a:lnTo>
                    <a:lnTo>
                      <a:pt x="43" y="26"/>
                    </a:lnTo>
                    <a:lnTo>
                      <a:pt x="41" y="26"/>
                    </a:lnTo>
                    <a:lnTo>
                      <a:pt x="41" y="28"/>
                    </a:lnTo>
                    <a:lnTo>
                      <a:pt x="39" y="28"/>
                    </a:lnTo>
                    <a:lnTo>
                      <a:pt x="38" y="30"/>
                    </a:lnTo>
                    <a:lnTo>
                      <a:pt x="36" y="30"/>
                    </a:lnTo>
                    <a:lnTo>
                      <a:pt x="36" y="31"/>
                    </a:lnTo>
                    <a:lnTo>
                      <a:pt x="34" y="31"/>
                    </a:lnTo>
                    <a:lnTo>
                      <a:pt x="33" y="33"/>
                    </a:lnTo>
                    <a:lnTo>
                      <a:pt x="31" y="35"/>
                    </a:lnTo>
                    <a:lnTo>
                      <a:pt x="30" y="35"/>
                    </a:lnTo>
                    <a:lnTo>
                      <a:pt x="28" y="36"/>
                    </a:lnTo>
                    <a:lnTo>
                      <a:pt x="26" y="36"/>
                    </a:lnTo>
                    <a:lnTo>
                      <a:pt x="26" y="38"/>
                    </a:lnTo>
                    <a:lnTo>
                      <a:pt x="25" y="38"/>
                    </a:lnTo>
                    <a:lnTo>
                      <a:pt x="23" y="40"/>
                    </a:lnTo>
                    <a:lnTo>
                      <a:pt x="21" y="40"/>
                    </a:lnTo>
                    <a:lnTo>
                      <a:pt x="20" y="41"/>
                    </a:lnTo>
                    <a:lnTo>
                      <a:pt x="18" y="43"/>
                    </a:lnTo>
                    <a:lnTo>
                      <a:pt x="16" y="43"/>
                    </a:lnTo>
                    <a:lnTo>
                      <a:pt x="15" y="45"/>
                    </a:lnTo>
                    <a:lnTo>
                      <a:pt x="13" y="45"/>
                    </a:lnTo>
                    <a:lnTo>
                      <a:pt x="13" y="46"/>
                    </a:lnTo>
                    <a:lnTo>
                      <a:pt x="11" y="46"/>
                    </a:lnTo>
                    <a:lnTo>
                      <a:pt x="10" y="46"/>
                    </a:lnTo>
                    <a:lnTo>
                      <a:pt x="10" y="48"/>
                    </a:lnTo>
                    <a:lnTo>
                      <a:pt x="8" y="48"/>
                    </a:lnTo>
                    <a:lnTo>
                      <a:pt x="7" y="49"/>
                    </a:lnTo>
                    <a:lnTo>
                      <a:pt x="5" y="49"/>
                    </a:lnTo>
                    <a:lnTo>
                      <a:pt x="3" y="49"/>
                    </a:lnTo>
                    <a:lnTo>
                      <a:pt x="3" y="51"/>
                    </a:lnTo>
                    <a:lnTo>
                      <a:pt x="2" y="51"/>
                    </a:lnTo>
                    <a:lnTo>
                      <a:pt x="0" y="53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6" name="Freeform 668"/>
              <p:cNvSpPr>
                <a:spLocks/>
              </p:cNvSpPr>
              <p:nvPr/>
            </p:nvSpPr>
            <p:spPr bwMode="auto">
              <a:xfrm>
                <a:off x="913" y="1503"/>
                <a:ext cx="76" cy="20"/>
              </a:xfrm>
              <a:custGeom>
                <a:avLst/>
                <a:gdLst>
                  <a:gd name="T0" fmla="*/ 76 w 76"/>
                  <a:gd name="T1" fmla="*/ 0 h 20"/>
                  <a:gd name="T2" fmla="*/ 74 w 76"/>
                  <a:gd name="T3" fmla="*/ 0 h 20"/>
                  <a:gd name="T4" fmla="*/ 73 w 76"/>
                  <a:gd name="T5" fmla="*/ 0 h 20"/>
                  <a:gd name="T6" fmla="*/ 73 w 76"/>
                  <a:gd name="T7" fmla="*/ 1 h 20"/>
                  <a:gd name="T8" fmla="*/ 71 w 76"/>
                  <a:gd name="T9" fmla="*/ 1 h 20"/>
                  <a:gd name="T10" fmla="*/ 69 w 76"/>
                  <a:gd name="T11" fmla="*/ 3 h 20"/>
                  <a:gd name="T12" fmla="*/ 68 w 76"/>
                  <a:gd name="T13" fmla="*/ 3 h 20"/>
                  <a:gd name="T14" fmla="*/ 66 w 76"/>
                  <a:gd name="T15" fmla="*/ 5 h 20"/>
                  <a:gd name="T16" fmla="*/ 64 w 76"/>
                  <a:gd name="T17" fmla="*/ 5 h 20"/>
                  <a:gd name="T18" fmla="*/ 63 w 76"/>
                  <a:gd name="T19" fmla="*/ 6 h 20"/>
                  <a:gd name="T20" fmla="*/ 61 w 76"/>
                  <a:gd name="T21" fmla="*/ 6 h 20"/>
                  <a:gd name="T22" fmla="*/ 59 w 76"/>
                  <a:gd name="T23" fmla="*/ 8 h 20"/>
                  <a:gd name="T24" fmla="*/ 58 w 76"/>
                  <a:gd name="T25" fmla="*/ 8 h 20"/>
                  <a:gd name="T26" fmla="*/ 56 w 76"/>
                  <a:gd name="T27" fmla="*/ 8 h 20"/>
                  <a:gd name="T28" fmla="*/ 55 w 76"/>
                  <a:gd name="T29" fmla="*/ 10 h 20"/>
                  <a:gd name="T30" fmla="*/ 53 w 76"/>
                  <a:gd name="T31" fmla="*/ 10 h 20"/>
                  <a:gd name="T32" fmla="*/ 51 w 76"/>
                  <a:gd name="T33" fmla="*/ 11 h 20"/>
                  <a:gd name="T34" fmla="*/ 50 w 76"/>
                  <a:gd name="T35" fmla="*/ 11 h 20"/>
                  <a:gd name="T36" fmla="*/ 48 w 76"/>
                  <a:gd name="T37" fmla="*/ 11 h 20"/>
                  <a:gd name="T38" fmla="*/ 46 w 76"/>
                  <a:gd name="T39" fmla="*/ 13 h 20"/>
                  <a:gd name="T40" fmla="*/ 45 w 76"/>
                  <a:gd name="T41" fmla="*/ 13 h 20"/>
                  <a:gd name="T42" fmla="*/ 43 w 76"/>
                  <a:gd name="T43" fmla="*/ 13 h 20"/>
                  <a:gd name="T44" fmla="*/ 41 w 76"/>
                  <a:gd name="T45" fmla="*/ 13 h 20"/>
                  <a:gd name="T46" fmla="*/ 41 w 76"/>
                  <a:gd name="T47" fmla="*/ 15 h 20"/>
                  <a:gd name="T48" fmla="*/ 40 w 76"/>
                  <a:gd name="T49" fmla="*/ 15 h 20"/>
                  <a:gd name="T50" fmla="*/ 38 w 76"/>
                  <a:gd name="T51" fmla="*/ 15 h 20"/>
                  <a:gd name="T52" fmla="*/ 36 w 76"/>
                  <a:gd name="T53" fmla="*/ 15 h 20"/>
                  <a:gd name="T54" fmla="*/ 35 w 76"/>
                  <a:gd name="T55" fmla="*/ 16 h 20"/>
                  <a:gd name="T56" fmla="*/ 33 w 76"/>
                  <a:gd name="T57" fmla="*/ 16 h 20"/>
                  <a:gd name="T58" fmla="*/ 32 w 76"/>
                  <a:gd name="T59" fmla="*/ 16 h 20"/>
                  <a:gd name="T60" fmla="*/ 30 w 76"/>
                  <a:gd name="T61" fmla="*/ 18 h 20"/>
                  <a:gd name="T62" fmla="*/ 28 w 76"/>
                  <a:gd name="T63" fmla="*/ 18 h 20"/>
                  <a:gd name="T64" fmla="*/ 27 w 76"/>
                  <a:gd name="T65" fmla="*/ 18 h 20"/>
                  <a:gd name="T66" fmla="*/ 25 w 76"/>
                  <a:gd name="T67" fmla="*/ 18 h 20"/>
                  <a:gd name="T68" fmla="*/ 23 w 76"/>
                  <a:gd name="T69" fmla="*/ 18 h 20"/>
                  <a:gd name="T70" fmla="*/ 22 w 76"/>
                  <a:gd name="T71" fmla="*/ 20 h 20"/>
                  <a:gd name="T72" fmla="*/ 20 w 76"/>
                  <a:gd name="T73" fmla="*/ 20 h 20"/>
                  <a:gd name="T74" fmla="*/ 18 w 76"/>
                  <a:gd name="T75" fmla="*/ 20 h 20"/>
                  <a:gd name="T76" fmla="*/ 17 w 76"/>
                  <a:gd name="T77" fmla="*/ 20 h 20"/>
                  <a:gd name="T78" fmla="*/ 15 w 76"/>
                  <a:gd name="T79" fmla="*/ 20 h 20"/>
                  <a:gd name="T80" fmla="*/ 13 w 76"/>
                  <a:gd name="T81" fmla="*/ 20 h 20"/>
                  <a:gd name="T82" fmla="*/ 12 w 76"/>
                  <a:gd name="T83" fmla="*/ 20 h 20"/>
                  <a:gd name="T84" fmla="*/ 10 w 76"/>
                  <a:gd name="T85" fmla="*/ 20 h 20"/>
                  <a:gd name="T86" fmla="*/ 9 w 76"/>
                  <a:gd name="T87" fmla="*/ 20 h 20"/>
                  <a:gd name="T88" fmla="*/ 9 w 76"/>
                  <a:gd name="T89" fmla="*/ 18 h 20"/>
                  <a:gd name="T90" fmla="*/ 7 w 76"/>
                  <a:gd name="T91" fmla="*/ 18 h 20"/>
                  <a:gd name="T92" fmla="*/ 5 w 76"/>
                  <a:gd name="T93" fmla="*/ 18 h 20"/>
                  <a:gd name="T94" fmla="*/ 4 w 76"/>
                  <a:gd name="T95" fmla="*/ 18 h 20"/>
                  <a:gd name="T96" fmla="*/ 4 w 76"/>
                  <a:gd name="T97" fmla="*/ 16 h 20"/>
                  <a:gd name="T98" fmla="*/ 2 w 76"/>
                  <a:gd name="T99" fmla="*/ 16 h 20"/>
                  <a:gd name="T100" fmla="*/ 2 w 76"/>
                  <a:gd name="T101" fmla="*/ 15 h 20"/>
                  <a:gd name="T102" fmla="*/ 0 w 76"/>
                  <a:gd name="T103" fmla="*/ 15 h 20"/>
                  <a:gd name="T104" fmla="*/ 0 w 76"/>
                  <a:gd name="T105" fmla="*/ 13 h 20"/>
                  <a:gd name="T106" fmla="*/ 0 w 76"/>
                  <a:gd name="T107" fmla="*/ 11 h 2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76"/>
                  <a:gd name="T163" fmla="*/ 0 h 20"/>
                  <a:gd name="T164" fmla="*/ 76 w 76"/>
                  <a:gd name="T165" fmla="*/ 20 h 2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76" h="20">
                    <a:moveTo>
                      <a:pt x="76" y="0"/>
                    </a:moveTo>
                    <a:lnTo>
                      <a:pt x="74" y="0"/>
                    </a:lnTo>
                    <a:lnTo>
                      <a:pt x="73" y="0"/>
                    </a:lnTo>
                    <a:lnTo>
                      <a:pt x="73" y="1"/>
                    </a:lnTo>
                    <a:lnTo>
                      <a:pt x="71" y="1"/>
                    </a:lnTo>
                    <a:lnTo>
                      <a:pt x="69" y="3"/>
                    </a:lnTo>
                    <a:lnTo>
                      <a:pt x="68" y="3"/>
                    </a:lnTo>
                    <a:lnTo>
                      <a:pt x="66" y="5"/>
                    </a:lnTo>
                    <a:lnTo>
                      <a:pt x="64" y="5"/>
                    </a:lnTo>
                    <a:lnTo>
                      <a:pt x="63" y="6"/>
                    </a:lnTo>
                    <a:lnTo>
                      <a:pt x="61" y="6"/>
                    </a:lnTo>
                    <a:lnTo>
                      <a:pt x="59" y="8"/>
                    </a:lnTo>
                    <a:lnTo>
                      <a:pt x="58" y="8"/>
                    </a:lnTo>
                    <a:lnTo>
                      <a:pt x="56" y="8"/>
                    </a:lnTo>
                    <a:lnTo>
                      <a:pt x="55" y="10"/>
                    </a:lnTo>
                    <a:lnTo>
                      <a:pt x="53" y="10"/>
                    </a:lnTo>
                    <a:lnTo>
                      <a:pt x="51" y="11"/>
                    </a:lnTo>
                    <a:lnTo>
                      <a:pt x="50" y="11"/>
                    </a:lnTo>
                    <a:lnTo>
                      <a:pt x="48" y="11"/>
                    </a:lnTo>
                    <a:lnTo>
                      <a:pt x="46" y="13"/>
                    </a:lnTo>
                    <a:lnTo>
                      <a:pt x="45" y="13"/>
                    </a:lnTo>
                    <a:lnTo>
                      <a:pt x="43" y="13"/>
                    </a:lnTo>
                    <a:lnTo>
                      <a:pt x="41" y="13"/>
                    </a:lnTo>
                    <a:lnTo>
                      <a:pt x="41" y="15"/>
                    </a:lnTo>
                    <a:lnTo>
                      <a:pt x="40" y="15"/>
                    </a:lnTo>
                    <a:lnTo>
                      <a:pt x="38" y="15"/>
                    </a:lnTo>
                    <a:lnTo>
                      <a:pt x="36" y="15"/>
                    </a:lnTo>
                    <a:lnTo>
                      <a:pt x="35" y="16"/>
                    </a:lnTo>
                    <a:lnTo>
                      <a:pt x="33" y="16"/>
                    </a:lnTo>
                    <a:lnTo>
                      <a:pt x="32" y="16"/>
                    </a:lnTo>
                    <a:lnTo>
                      <a:pt x="30" y="18"/>
                    </a:lnTo>
                    <a:lnTo>
                      <a:pt x="28" y="18"/>
                    </a:lnTo>
                    <a:lnTo>
                      <a:pt x="27" y="18"/>
                    </a:lnTo>
                    <a:lnTo>
                      <a:pt x="25" y="18"/>
                    </a:lnTo>
                    <a:lnTo>
                      <a:pt x="23" y="18"/>
                    </a:lnTo>
                    <a:lnTo>
                      <a:pt x="22" y="20"/>
                    </a:lnTo>
                    <a:lnTo>
                      <a:pt x="20" y="20"/>
                    </a:lnTo>
                    <a:lnTo>
                      <a:pt x="18" y="20"/>
                    </a:lnTo>
                    <a:lnTo>
                      <a:pt x="17" y="20"/>
                    </a:lnTo>
                    <a:lnTo>
                      <a:pt x="15" y="20"/>
                    </a:lnTo>
                    <a:lnTo>
                      <a:pt x="13" y="20"/>
                    </a:lnTo>
                    <a:lnTo>
                      <a:pt x="12" y="20"/>
                    </a:lnTo>
                    <a:lnTo>
                      <a:pt x="10" y="20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7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16"/>
                    </a:lnTo>
                    <a:lnTo>
                      <a:pt x="2" y="16"/>
                    </a:lnTo>
                    <a:lnTo>
                      <a:pt x="2" y="15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1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7" name="Freeform 669"/>
              <p:cNvSpPr>
                <a:spLocks/>
              </p:cNvSpPr>
              <p:nvPr/>
            </p:nvSpPr>
            <p:spPr bwMode="auto">
              <a:xfrm>
                <a:off x="912" y="1465"/>
                <a:ext cx="39" cy="49"/>
              </a:xfrm>
              <a:custGeom>
                <a:avLst/>
                <a:gdLst>
                  <a:gd name="T0" fmla="*/ 1 w 39"/>
                  <a:gd name="T1" fmla="*/ 49 h 49"/>
                  <a:gd name="T2" fmla="*/ 1 w 39"/>
                  <a:gd name="T3" fmla="*/ 48 h 49"/>
                  <a:gd name="T4" fmla="*/ 0 w 39"/>
                  <a:gd name="T5" fmla="*/ 48 h 49"/>
                  <a:gd name="T6" fmla="*/ 0 w 39"/>
                  <a:gd name="T7" fmla="*/ 46 h 49"/>
                  <a:gd name="T8" fmla="*/ 1 w 39"/>
                  <a:gd name="T9" fmla="*/ 46 h 49"/>
                  <a:gd name="T10" fmla="*/ 1 w 39"/>
                  <a:gd name="T11" fmla="*/ 44 h 49"/>
                  <a:gd name="T12" fmla="*/ 1 w 39"/>
                  <a:gd name="T13" fmla="*/ 43 h 49"/>
                  <a:gd name="T14" fmla="*/ 1 w 39"/>
                  <a:gd name="T15" fmla="*/ 41 h 49"/>
                  <a:gd name="T16" fmla="*/ 1 w 39"/>
                  <a:gd name="T17" fmla="*/ 39 h 49"/>
                  <a:gd name="T18" fmla="*/ 3 w 39"/>
                  <a:gd name="T19" fmla="*/ 39 h 49"/>
                  <a:gd name="T20" fmla="*/ 3 w 39"/>
                  <a:gd name="T21" fmla="*/ 38 h 49"/>
                  <a:gd name="T22" fmla="*/ 3 w 39"/>
                  <a:gd name="T23" fmla="*/ 36 h 49"/>
                  <a:gd name="T24" fmla="*/ 5 w 39"/>
                  <a:gd name="T25" fmla="*/ 34 h 49"/>
                  <a:gd name="T26" fmla="*/ 5 w 39"/>
                  <a:gd name="T27" fmla="*/ 33 h 49"/>
                  <a:gd name="T28" fmla="*/ 6 w 39"/>
                  <a:gd name="T29" fmla="*/ 33 h 49"/>
                  <a:gd name="T30" fmla="*/ 6 w 39"/>
                  <a:gd name="T31" fmla="*/ 31 h 49"/>
                  <a:gd name="T32" fmla="*/ 8 w 39"/>
                  <a:gd name="T33" fmla="*/ 30 h 49"/>
                  <a:gd name="T34" fmla="*/ 10 w 39"/>
                  <a:gd name="T35" fmla="*/ 28 h 49"/>
                  <a:gd name="T36" fmla="*/ 10 w 39"/>
                  <a:gd name="T37" fmla="*/ 26 h 49"/>
                  <a:gd name="T38" fmla="*/ 11 w 39"/>
                  <a:gd name="T39" fmla="*/ 26 h 49"/>
                  <a:gd name="T40" fmla="*/ 11 w 39"/>
                  <a:gd name="T41" fmla="*/ 25 h 49"/>
                  <a:gd name="T42" fmla="*/ 13 w 39"/>
                  <a:gd name="T43" fmla="*/ 25 h 49"/>
                  <a:gd name="T44" fmla="*/ 13 w 39"/>
                  <a:gd name="T45" fmla="*/ 23 h 49"/>
                  <a:gd name="T46" fmla="*/ 14 w 39"/>
                  <a:gd name="T47" fmla="*/ 23 h 49"/>
                  <a:gd name="T48" fmla="*/ 14 w 39"/>
                  <a:gd name="T49" fmla="*/ 21 h 49"/>
                  <a:gd name="T50" fmla="*/ 16 w 39"/>
                  <a:gd name="T51" fmla="*/ 21 h 49"/>
                  <a:gd name="T52" fmla="*/ 16 w 39"/>
                  <a:gd name="T53" fmla="*/ 20 h 49"/>
                  <a:gd name="T54" fmla="*/ 18 w 39"/>
                  <a:gd name="T55" fmla="*/ 20 h 49"/>
                  <a:gd name="T56" fmla="*/ 18 w 39"/>
                  <a:gd name="T57" fmla="*/ 18 h 49"/>
                  <a:gd name="T58" fmla="*/ 19 w 39"/>
                  <a:gd name="T59" fmla="*/ 18 h 49"/>
                  <a:gd name="T60" fmla="*/ 19 w 39"/>
                  <a:gd name="T61" fmla="*/ 16 h 49"/>
                  <a:gd name="T62" fmla="*/ 21 w 39"/>
                  <a:gd name="T63" fmla="*/ 16 h 49"/>
                  <a:gd name="T64" fmla="*/ 21 w 39"/>
                  <a:gd name="T65" fmla="*/ 15 h 49"/>
                  <a:gd name="T66" fmla="*/ 23 w 39"/>
                  <a:gd name="T67" fmla="*/ 15 h 49"/>
                  <a:gd name="T68" fmla="*/ 23 w 39"/>
                  <a:gd name="T69" fmla="*/ 13 h 49"/>
                  <a:gd name="T70" fmla="*/ 24 w 39"/>
                  <a:gd name="T71" fmla="*/ 13 h 49"/>
                  <a:gd name="T72" fmla="*/ 26 w 39"/>
                  <a:gd name="T73" fmla="*/ 13 h 49"/>
                  <a:gd name="T74" fmla="*/ 26 w 39"/>
                  <a:gd name="T75" fmla="*/ 11 h 49"/>
                  <a:gd name="T76" fmla="*/ 28 w 39"/>
                  <a:gd name="T77" fmla="*/ 10 h 49"/>
                  <a:gd name="T78" fmla="*/ 29 w 39"/>
                  <a:gd name="T79" fmla="*/ 8 h 49"/>
                  <a:gd name="T80" fmla="*/ 31 w 39"/>
                  <a:gd name="T81" fmla="*/ 8 h 49"/>
                  <a:gd name="T82" fmla="*/ 31 w 39"/>
                  <a:gd name="T83" fmla="*/ 6 h 49"/>
                  <a:gd name="T84" fmla="*/ 33 w 39"/>
                  <a:gd name="T85" fmla="*/ 6 h 49"/>
                  <a:gd name="T86" fmla="*/ 33 w 39"/>
                  <a:gd name="T87" fmla="*/ 5 h 49"/>
                  <a:gd name="T88" fmla="*/ 34 w 39"/>
                  <a:gd name="T89" fmla="*/ 5 h 49"/>
                  <a:gd name="T90" fmla="*/ 34 w 39"/>
                  <a:gd name="T91" fmla="*/ 3 h 49"/>
                  <a:gd name="T92" fmla="*/ 36 w 39"/>
                  <a:gd name="T93" fmla="*/ 3 h 49"/>
                  <a:gd name="T94" fmla="*/ 37 w 39"/>
                  <a:gd name="T95" fmla="*/ 1 h 49"/>
                  <a:gd name="T96" fmla="*/ 39 w 39"/>
                  <a:gd name="T97" fmla="*/ 1 h 49"/>
                  <a:gd name="T98" fmla="*/ 39 w 39"/>
                  <a:gd name="T99" fmla="*/ 0 h 4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9"/>
                  <a:gd name="T151" fmla="*/ 0 h 49"/>
                  <a:gd name="T152" fmla="*/ 39 w 39"/>
                  <a:gd name="T153" fmla="*/ 49 h 4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9" h="49">
                    <a:moveTo>
                      <a:pt x="1" y="49"/>
                    </a:moveTo>
                    <a:lnTo>
                      <a:pt x="1" y="48"/>
                    </a:lnTo>
                    <a:lnTo>
                      <a:pt x="0" y="48"/>
                    </a:lnTo>
                    <a:lnTo>
                      <a:pt x="0" y="46"/>
                    </a:lnTo>
                    <a:lnTo>
                      <a:pt x="1" y="46"/>
                    </a:lnTo>
                    <a:lnTo>
                      <a:pt x="1" y="44"/>
                    </a:lnTo>
                    <a:lnTo>
                      <a:pt x="1" y="43"/>
                    </a:lnTo>
                    <a:lnTo>
                      <a:pt x="1" y="41"/>
                    </a:lnTo>
                    <a:lnTo>
                      <a:pt x="1" y="39"/>
                    </a:lnTo>
                    <a:lnTo>
                      <a:pt x="3" y="39"/>
                    </a:lnTo>
                    <a:lnTo>
                      <a:pt x="3" y="38"/>
                    </a:lnTo>
                    <a:lnTo>
                      <a:pt x="3" y="36"/>
                    </a:lnTo>
                    <a:lnTo>
                      <a:pt x="5" y="34"/>
                    </a:lnTo>
                    <a:lnTo>
                      <a:pt x="5" y="33"/>
                    </a:lnTo>
                    <a:lnTo>
                      <a:pt x="6" y="33"/>
                    </a:lnTo>
                    <a:lnTo>
                      <a:pt x="6" y="31"/>
                    </a:lnTo>
                    <a:lnTo>
                      <a:pt x="8" y="30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1" y="26"/>
                    </a:lnTo>
                    <a:lnTo>
                      <a:pt x="11" y="25"/>
                    </a:lnTo>
                    <a:lnTo>
                      <a:pt x="13" y="25"/>
                    </a:lnTo>
                    <a:lnTo>
                      <a:pt x="13" y="23"/>
                    </a:lnTo>
                    <a:lnTo>
                      <a:pt x="14" y="23"/>
                    </a:lnTo>
                    <a:lnTo>
                      <a:pt x="14" y="21"/>
                    </a:lnTo>
                    <a:lnTo>
                      <a:pt x="16" y="21"/>
                    </a:lnTo>
                    <a:lnTo>
                      <a:pt x="16" y="20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9" y="18"/>
                    </a:lnTo>
                    <a:lnTo>
                      <a:pt x="19" y="16"/>
                    </a:lnTo>
                    <a:lnTo>
                      <a:pt x="21" y="16"/>
                    </a:lnTo>
                    <a:lnTo>
                      <a:pt x="21" y="15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4" y="13"/>
                    </a:lnTo>
                    <a:lnTo>
                      <a:pt x="26" y="13"/>
                    </a:lnTo>
                    <a:lnTo>
                      <a:pt x="26" y="11"/>
                    </a:lnTo>
                    <a:lnTo>
                      <a:pt x="28" y="10"/>
                    </a:lnTo>
                    <a:lnTo>
                      <a:pt x="29" y="8"/>
                    </a:lnTo>
                    <a:lnTo>
                      <a:pt x="31" y="8"/>
                    </a:lnTo>
                    <a:lnTo>
                      <a:pt x="31" y="6"/>
                    </a:lnTo>
                    <a:lnTo>
                      <a:pt x="33" y="6"/>
                    </a:lnTo>
                    <a:lnTo>
                      <a:pt x="33" y="5"/>
                    </a:lnTo>
                    <a:lnTo>
                      <a:pt x="34" y="5"/>
                    </a:lnTo>
                    <a:lnTo>
                      <a:pt x="34" y="3"/>
                    </a:lnTo>
                    <a:lnTo>
                      <a:pt x="36" y="3"/>
                    </a:lnTo>
                    <a:lnTo>
                      <a:pt x="37" y="1"/>
                    </a:lnTo>
                    <a:lnTo>
                      <a:pt x="39" y="1"/>
                    </a:lnTo>
                    <a:lnTo>
                      <a:pt x="39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8" name="Freeform 670"/>
              <p:cNvSpPr>
                <a:spLocks/>
              </p:cNvSpPr>
              <p:nvPr/>
            </p:nvSpPr>
            <p:spPr bwMode="auto">
              <a:xfrm>
                <a:off x="951" y="1463"/>
                <a:ext cx="5" cy="2"/>
              </a:xfrm>
              <a:custGeom>
                <a:avLst/>
                <a:gdLst>
                  <a:gd name="T0" fmla="*/ 0 w 5"/>
                  <a:gd name="T1" fmla="*/ 2 h 2"/>
                  <a:gd name="T2" fmla="*/ 2 w 5"/>
                  <a:gd name="T3" fmla="*/ 2 h 2"/>
                  <a:gd name="T4" fmla="*/ 3 w 5"/>
                  <a:gd name="T5" fmla="*/ 0 h 2"/>
                  <a:gd name="T6" fmla="*/ 5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2"/>
                  <a:gd name="T14" fmla="*/ 5 w 5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2">
                    <a:moveTo>
                      <a:pt x="0" y="2"/>
                    </a:moveTo>
                    <a:lnTo>
                      <a:pt x="2" y="2"/>
                    </a:lnTo>
                    <a:lnTo>
                      <a:pt x="3" y="0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9" name="Freeform 671"/>
              <p:cNvSpPr>
                <a:spLocks/>
              </p:cNvSpPr>
              <p:nvPr/>
            </p:nvSpPr>
            <p:spPr bwMode="auto">
              <a:xfrm>
                <a:off x="963" y="1437"/>
                <a:ext cx="69" cy="29"/>
              </a:xfrm>
              <a:custGeom>
                <a:avLst/>
                <a:gdLst>
                  <a:gd name="T0" fmla="*/ 0 w 69"/>
                  <a:gd name="T1" fmla="*/ 29 h 29"/>
                  <a:gd name="T2" fmla="*/ 1 w 69"/>
                  <a:gd name="T3" fmla="*/ 28 h 29"/>
                  <a:gd name="T4" fmla="*/ 3 w 69"/>
                  <a:gd name="T5" fmla="*/ 28 h 29"/>
                  <a:gd name="T6" fmla="*/ 5 w 69"/>
                  <a:gd name="T7" fmla="*/ 26 h 29"/>
                  <a:gd name="T8" fmla="*/ 6 w 69"/>
                  <a:gd name="T9" fmla="*/ 26 h 29"/>
                  <a:gd name="T10" fmla="*/ 8 w 69"/>
                  <a:gd name="T11" fmla="*/ 24 h 29"/>
                  <a:gd name="T12" fmla="*/ 9 w 69"/>
                  <a:gd name="T13" fmla="*/ 23 h 29"/>
                  <a:gd name="T14" fmla="*/ 11 w 69"/>
                  <a:gd name="T15" fmla="*/ 23 h 29"/>
                  <a:gd name="T16" fmla="*/ 13 w 69"/>
                  <a:gd name="T17" fmla="*/ 21 h 29"/>
                  <a:gd name="T18" fmla="*/ 14 w 69"/>
                  <a:gd name="T19" fmla="*/ 21 h 29"/>
                  <a:gd name="T20" fmla="*/ 14 w 69"/>
                  <a:gd name="T21" fmla="*/ 19 h 29"/>
                  <a:gd name="T22" fmla="*/ 16 w 69"/>
                  <a:gd name="T23" fmla="*/ 19 h 29"/>
                  <a:gd name="T24" fmla="*/ 18 w 69"/>
                  <a:gd name="T25" fmla="*/ 19 h 29"/>
                  <a:gd name="T26" fmla="*/ 18 w 69"/>
                  <a:gd name="T27" fmla="*/ 18 h 29"/>
                  <a:gd name="T28" fmla="*/ 19 w 69"/>
                  <a:gd name="T29" fmla="*/ 18 h 29"/>
                  <a:gd name="T30" fmla="*/ 21 w 69"/>
                  <a:gd name="T31" fmla="*/ 18 h 29"/>
                  <a:gd name="T32" fmla="*/ 21 w 69"/>
                  <a:gd name="T33" fmla="*/ 16 h 29"/>
                  <a:gd name="T34" fmla="*/ 23 w 69"/>
                  <a:gd name="T35" fmla="*/ 16 h 29"/>
                  <a:gd name="T36" fmla="*/ 24 w 69"/>
                  <a:gd name="T37" fmla="*/ 16 h 29"/>
                  <a:gd name="T38" fmla="*/ 24 w 69"/>
                  <a:gd name="T39" fmla="*/ 14 h 29"/>
                  <a:gd name="T40" fmla="*/ 26 w 69"/>
                  <a:gd name="T41" fmla="*/ 14 h 29"/>
                  <a:gd name="T42" fmla="*/ 28 w 69"/>
                  <a:gd name="T43" fmla="*/ 14 h 29"/>
                  <a:gd name="T44" fmla="*/ 28 w 69"/>
                  <a:gd name="T45" fmla="*/ 13 h 29"/>
                  <a:gd name="T46" fmla="*/ 29 w 69"/>
                  <a:gd name="T47" fmla="*/ 13 h 29"/>
                  <a:gd name="T48" fmla="*/ 31 w 69"/>
                  <a:gd name="T49" fmla="*/ 13 h 29"/>
                  <a:gd name="T50" fmla="*/ 31 w 69"/>
                  <a:gd name="T51" fmla="*/ 11 h 29"/>
                  <a:gd name="T52" fmla="*/ 33 w 69"/>
                  <a:gd name="T53" fmla="*/ 11 h 29"/>
                  <a:gd name="T54" fmla="*/ 34 w 69"/>
                  <a:gd name="T55" fmla="*/ 11 h 29"/>
                  <a:gd name="T56" fmla="*/ 36 w 69"/>
                  <a:gd name="T57" fmla="*/ 9 h 29"/>
                  <a:gd name="T58" fmla="*/ 37 w 69"/>
                  <a:gd name="T59" fmla="*/ 9 h 29"/>
                  <a:gd name="T60" fmla="*/ 37 w 69"/>
                  <a:gd name="T61" fmla="*/ 8 h 29"/>
                  <a:gd name="T62" fmla="*/ 39 w 69"/>
                  <a:gd name="T63" fmla="*/ 8 h 29"/>
                  <a:gd name="T64" fmla="*/ 41 w 69"/>
                  <a:gd name="T65" fmla="*/ 8 h 29"/>
                  <a:gd name="T66" fmla="*/ 42 w 69"/>
                  <a:gd name="T67" fmla="*/ 8 h 29"/>
                  <a:gd name="T68" fmla="*/ 42 w 69"/>
                  <a:gd name="T69" fmla="*/ 6 h 29"/>
                  <a:gd name="T70" fmla="*/ 44 w 69"/>
                  <a:gd name="T71" fmla="*/ 6 h 29"/>
                  <a:gd name="T72" fmla="*/ 46 w 69"/>
                  <a:gd name="T73" fmla="*/ 6 h 29"/>
                  <a:gd name="T74" fmla="*/ 47 w 69"/>
                  <a:gd name="T75" fmla="*/ 6 h 29"/>
                  <a:gd name="T76" fmla="*/ 47 w 69"/>
                  <a:gd name="T77" fmla="*/ 5 h 29"/>
                  <a:gd name="T78" fmla="*/ 49 w 69"/>
                  <a:gd name="T79" fmla="*/ 5 h 29"/>
                  <a:gd name="T80" fmla="*/ 51 w 69"/>
                  <a:gd name="T81" fmla="*/ 5 h 29"/>
                  <a:gd name="T82" fmla="*/ 52 w 69"/>
                  <a:gd name="T83" fmla="*/ 5 h 29"/>
                  <a:gd name="T84" fmla="*/ 52 w 69"/>
                  <a:gd name="T85" fmla="*/ 3 h 29"/>
                  <a:gd name="T86" fmla="*/ 54 w 69"/>
                  <a:gd name="T87" fmla="*/ 3 h 29"/>
                  <a:gd name="T88" fmla="*/ 56 w 69"/>
                  <a:gd name="T89" fmla="*/ 3 h 29"/>
                  <a:gd name="T90" fmla="*/ 57 w 69"/>
                  <a:gd name="T91" fmla="*/ 3 h 29"/>
                  <a:gd name="T92" fmla="*/ 59 w 69"/>
                  <a:gd name="T93" fmla="*/ 1 h 29"/>
                  <a:gd name="T94" fmla="*/ 60 w 69"/>
                  <a:gd name="T95" fmla="*/ 1 h 29"/>
                  <a:gd name="T96" fmla="*/ 62 w 69"/>
                  <a:gd name="T97" fmla="*/ 1 h 29"/>
                  <a:gd name="T98" fmla="*/ 64 w 69"/>
                  <a:gd name="T99" fmla="*/ 1 h 29"/>
                  <a:gd name="T100" fmla="*/ 64 w 69"/>
                  <a:gd name="T101" fmla="*/ 0 h 29"/>
                  <a:gd name="T102" fmla="*/ 65 w 69"/>
                  <a:gd name="T103" fmla="*/ 0 h 29"/>
                  <a:gd name="T104" fmla="*/ 67 w 69"/>
                  <a:gd name="T105" fmla="*/ 0 h 29"/>
                  <a:gd name="T106" fmla="*/ 69 w 69"/>
                  <a:gd name="T107" fmla="*/ 0 h 2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9"/>
                  <a:gd name="T163" fmla="*/ 0 h 29"/>
                  <a:gd name="T164" fmla="*/ 69 w 69"/>
                  <a:gd name="T165" fmla="*/ 29 h 2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9" h="29">
                    <a:moveTo>
                      <a:pt x="0" y="29"/>
                    </a:moveTo>
                    <a:lnTo>
                      <a:pt x="1" y="28"/>
                    </a:lnTo>
                    <a:lnTo>
                      <a:pt x="3" y="28"/>
                    </a:lnTo>
                    <a:lnTo>
                      <a:pt x="5" y="26"/>
                    </a:lnTo>
                    <a:lnTo>
                      <a:pt x="6" y="26"/>
                    </a:lnTo>
                    <a:lnTo>
                      <a:pt x="8" y="24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13" y="21"/>
                    </a:lnTo>
                    <a:lnTo>
                      <a:pt x="14" y="21"/>
                    </a:lnTo>
                    <a:lnTo>
                      <a:pt x="14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8" y="18"/>
                    </a:lnTo>
                    <a:lnTo>
                      <a:pt x="19" y="18"/>
                    </a:lnTo>
                    <a:lnTo>
                      <a:pt x="21" y="18"/>
                    </a:lnTo>
                    <a:lnTo>
                      <a:pt x="21" y="16"/>
                    </a:lnTo>
                    <a:lnTo>
                      <a:pt x="23" y="16"/>
                    </a:lnTo>
                    <a:lnTo>
                      <a:pt x="24" y="16"/>
                    </a:lnTo>
                    <a:lnTo>
                      <a:pt x="24" y="14"/>
                    </a:lnTo>
                    <a:lnTo>
                      <a:pt x="26" y="14"/>
                    </a:lnTo>
                    <a:lnTo>
                      <a:pt x="28" y="14"/>
                    </a:lnTo>
                    <a:lnTo>
                      <a:pt x="28" y="13"/>
                    </a:lnTo>
                    <a:lnTo>
                      <a:pt x="29" y="13"/>
                    </a:lnTo>
                    <a:lnTo>
                      <a:pt x="31" y="13"/>
                    </a:lnTo>
                    <a:lnTo>
                      <a:pt x="31" y="11"/>
                    </a:lnTo>
                    <a:lnTo>
                      <a:pt x="33" y="11"/>
                    </a:lnTo>
                    <a:lnTo>
                      <a:pt x="34" y="11"/>
                    </a:lnTo>
                    <a:lnTo>
                      <a:pt x="36" y="9"/>
                    </a:lnTo>
                    <a:lnTo>
                      <a:pt x="37" y="9"/>
                    </a:lnTo>
                    <a:lnTo>
                      <a:pt x="37" y="8"/>
                    </a:lnTo>
                    <a:lnTo>
                      <a:pt x="39" y="8"/>
                    </a:lnTo>
                    <a:lnTo>
                      <a:pt x="41" y="8"/>
                    </a:lnTo>
                    <a:lnTo>
                      <a:pt x="42" y="8"/>
                    </a:lnTo>
                    <a:lnTo>
                      <a:pt x="42" y="6"/>
                    </a:lnTo>
                    <a:lnTo>
                      <a:pt x="44" y="6"/>
                    </a:lnTo>
                    <a:lnTo>
                      <a:pt x="46" y="6"/>
                    </a:lnTo>
                    <a:lnTo>
                      <a:pt x="47" y="6"/>
                    </a:lnTo>
                    <a:lnTo>
                      <a:pt x="47" y="5"/>
                    </a:lnTo>
                    <a:lnTo>
                      <a:pt x="49" y="5"/>
                    </a:lnTo>
                    <a:lnTo>
                      <a:pt x="51" y="5"/>
                    </a:lnTo>
                    <a:lnTo>
                      <a:pt x="52" y="5"/>
                    </a:lnTo>
                    <a:lnTo>
                      <a:pt x="52" y="3"/>
                    </a:lnTo>
                    <a:lnTo>
                      <a:pt x="54" y="3"/>
                    </a:lnTo>
                    <a:lnTo>
                      <a:pt x="56" y="3"/>
                    </a:lnTo>
                    <a:lnTo>
                      <a:pt x="57" y="3"/>
                    </a:lnTo>
                    <a:lnTo>
                      <a:pt x="59" y="1"/>
                    </a:lnTo>
                    <a:lnTo>
                      <a:pt x="60" y="1"/>
                    </a:lnTo>
                    <a:lnTo>
                      <a:pt x="62" y="1"/>
                    </a:lnTo>
                    <a:lnTo>
                      <a:pt x="64" y="1"/>
                    </a:lnTo>
                    <a:lnTo>
                      <a:pt x="64" y="0"/>
                    </a:lnTo>
                    <a:lnTo>
                      <a:pt x="65" y="0"/>
                    </a:lnTo>
                    <a:lnTo>
                      <a:pt x="67" y="0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0" name="Freeform 672"/>
              <p:cNvSpPr>
                <a:spLocks/>
              </p:cNvSpPr>
              <p:nvPr/>
            </p:nvSpPr>
            <p:spPr bwMode="auto">
              <a:xfrm>
                <a:off x="1032" y="1437"/>
                <a:ext cx="23" cy="19"/>
              </a:xfrm>
              <a:custGeom>
                <a:avLst/>
                <a:gdLst>
                  <a:gd name="T0" fmla="*/ 0 w 23"/>
                  <a:gd name="T1" fmla="*/ 0 h 19"/>
                  <a:gd name="T2" fmla="*/ 1 w 23"/>
                  <a:gd name="T3" fmla="*/ 0 h 19"/>
                  <a:gd name="T4" fmla="*/ 3 w 23"/>
                  <a:gd name="T5" fmla="*/ 0 h 19"/>
                  <a:gd name="T6" fmla="*/ 5 w 23"/>
                  <a:gd name="T7" fmla="*/ 0 h 19"/>
                  <a:gd name="T8" fmla="*/ 6 w 23"/>
                  <a:gd name="T9" fmla="*/ 0 h 19"/>
                  <a:gd name="T10" fmla="*/ 8 w 23"/>
                  <a:gd name="T11" fmla="*/ 0 h 19"/>
                  <a:gd name="T12" fmla="*/ 10 w 23"/>
                  <a:gd name="T13" fmla="*/ 0 h 19"/>
                  <a:gd name="T14" fmla="*/ 11 w 23"/>
                  <a:gd name="T15" fmla="*/ 0 h 19"/>
                  <a:gd name="T16" fmla="*/ 13 w 23"/>
                  <a:gd name="T17" fmla="*/ 0 h 19"/>
                  <a:gd name="T18" fmla="*/ 14 w 23"/>
                  <a:gd name="T19" fmla="*/ 0 h 19"/>
                  <a:gd name="T20" fmla="*/ 16 w 23"/>
                  <a:gd name="T21" fmla="*/ 0 h 19"/>
                  <a:gd name="T22" fmla="*/ 18 w 23"/>
                  <a:gd name="T23" fmla="*/ 0 h 19"/>
                  <a:gd name="T24" fmla="*/ 18 w 23"/>
                  <a:gd name="T25" fmla="*/ 1 h 19"/>
                  <a:gd name="T26" fmla="*/ 19 w 23"/>
                  <a:gd name="T27" fmla="*/ 1 h 19"/>
                  <a:gd name="T28" fmla="*/ 21 w 23"/>
                  <a:gd name="T29" fmla="*/ 1 h 19"/>
                  <a:gd name="T30" fmla="*/ 21 w 23"/>
                  <a:gd name="T31" fmla="*/ 3 h 19"/>
                  <a:gd name="T32" fmla="*/ 23 w 23"/>
                  <a:gd name="T33" fmla="*/ 3 h 19"/>
                  <a:gd name="T34" fmla="*/ 23 w 23"/>
                  <a:gd name="T35" fmla="*/ 5 h 19"/>
                  <a:gd name="T36" fmla="*/ 23 w 23"/>
                  <a:gd name="T37" fmla="*/ 6 h 19"/>
                  <a:gd name="T38" fmla="*/ 23 w 23"/>
                  <a:gd name="T39" fmla="*/ 8 h 19"/>
                  <a:gd name="T40" fmla="*/ 23 w 23"/>
                  <a:gd name="T41" fmla="*/ 9 h 19"/>
                  <a:gd name="T42" fmla="*/ 23 w 23"/>
                  <a:gd name="T43" fmla="*/ 11 h 19"/>
                  <a:gd name="T44" fmla="*/ 23 w 23"/>
                  <a:gd name="T45" fmla="*/ 13 h 19"/>
                  <a:gd name="T46" fmla="*/ 21 w 23"/>
                  <a:gd name="T47" fmla="*/ 13 h 19"/>
                  <a:gd name="T48" fmla="*/ 21 w 23"/>
                  <a:gd name="T49" fmla="*/ 14 h 19"/>
                  <a:gd name="T50" fmla="*/ 21 w 23"/>
                  <a:gd name="T51" fmla="*/ 16 h 19"/>
                  <a:gd name="T52" fmla="*/ 19 w 23"/>
                  <a:gd name="T53" fmla="*/ 16 h 19"/>
                  <a:gd name="T54" fmla="*/ 19 w 23"/>
                  <a:gd name="T55" fmla="*/ 18 h 19"/>
                  <a:gd name="T56" fmla="*/ 19 w 23"/>
                  <a:gd name="T57" fmla="*/ 19 h 19"/>
                  <a:gd name="T58" fmla="*/ 18 w 23"/>
                  <a:gd name="T59" fmla="*/ 19 h 19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"/>
                  <a:gd name="T91" fmla="*/ 0 h 19"/>
                  <a:gd name="T92" fmla="*/ 23 w 23"/>
                  <a:gd name="T93" fmla="*/ 19 h 19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" h="19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1"/>
                    </a:lnTo>
                    <a:lnTo>
                      <a:pt x="19" y="1"/>
                    </a:lnTo>
                    <a:lnTo>
                      <a:pt x="21" y="1"/>
                    </a:lnTo>
                    <a:lnTo>
                      <a:pt x="21" y="3"/>
                    </a:lnTo>
                    <a:lnTo>
                      <a:pt x="23" y="3"/>
                    </a:lnTo>
                    <a:lnTo>
                      <a:pt x="23" y="5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9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1" y="13"/>
                    </a:lnTo>
                    <a:lnTo>
                      <a:pt x="21" y="14"/>
                    </a:lnTo>
                    <a:lnTo>
                      <a:pt x="21" y="16"/>
                    </a:lnTo>
                    <a:lnTo>
                      <a:pt x="19" y="16"/>
                    </a:lnTo>
                    <a:lnTo>
                      <a:pt x="19" y="18"/>
                    </a:lnTo>
                    <a:lnTo>
                      <a:pt x="19" y="19"/>
                    </a:lnTo>
                    <a:lnTo>
                      <a:pt x="18" y="19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1" name="Freeform 673"/>
              <p:cNvSpPr>
                <a:spLocks/>
              </p:cNvSpPr>
              <p:nvPr/>
            </p:nvSpPr>
            <p:spPr bwMode="auto">
              <a:xfrm>
                <a:off x="989" y="1456"/>
                <a:ext cx="61" cy="45"/>
              </a:xfrm>
              <a:custGeom>
                <a:avLst/>
                <a:gdLst>
                  <a:gd name="T0" fmla="*/ 61 w 61"/>
                  <a:gd name="T1" fmla="*/ 0 h 45"/>
                  <a:gd name="T2" fmla="*/ 61 w 61"/>
                  <a:gd name="T3" fmla="*/ 2 h 45"/>
                  <a:gd name="T4" fmla="*/ 59 w 61"/>
                  <a:gd name="T5" fmla="*/ 2 h 45"/>
                  <a:gd name="T6" fmla="*/ 59 w 61"/>
                  <a:gd name="T7" fmla="*/ 4 h 45"/>
                  <a:gd name="T8" fmla="*/ 57 w 61"/>
                  <a:gd name="T9" fmla="*/ 4 h 45"/>
                  <a:gd name="T10" fmla="*/ 57 w 61"/>
                  <a:gd name="T11" fmla="*/ 5 h 45"/>
                  <a:gd name="T12" fmla="*/ 57 w 61"/>
                  <a:gd name="T13" fmla="*/ 7 h 45"/>
                  <a:gd name="T14" fmla="*/ 56 w 61"/>
                  <a:gd name="T15" fmla="*/ 7 h 45"/>
                  <a:gd name="T16" fmla="*/ 54 w 61"/>
                  <a:gd name="T17" fmla="*/ 7 h 45"/>
                  <a:gd name="T18" fmla="*/ 54 w 61"/>
                  <a:gd name="T19" fmla="*/ 9 h 45"/>
                  <a:gd name="T20" fmla="*/ 53 w 61"/>
                  <a:gd name="T21" fmla="*/ 9 h 45"/>
                  <a:gd name="T22" fmla="*/ 53 w 61"/>
                  <a:gd name="T23" fmla="*/ 10 h 45"/>
                  <a:gd name="T24" fmla="*/ 51 w 61"/>
                  <a:gd name="T25" fmla="*/ 10 h 45"/>
                  <a:gd name="T26" fmla="*/ 51 w 61"/>
                  <a:gd name="T27" fmla="*/ 12 h 45"/>
                  <a:gd name="T28" fmla="*/ 49 w 61"/>
                  <a:gd name="T29" fmla="*/ 12 h 45"/>
                  <a:gd name="T30" fmla="*/ 49 w 61"/>
                  <a:gd name="T31" fmla="*/ 14 h 45"/>
                  <a:gd name="T32" fmla="*/ 48 w 61"/>
                  <a:gd name="T33" fmla="*/ 14 h 45"/>
                  <a:gd name="T34" fmla="*/ 48 w 61"/>
                  <a:gd name="T35" fmla="*/ 15 h 45"/>
                  <a:gd name="T36" fmla="*/ 46 w 61"/>
                  <a:gd name="T37" fmla="*/ 15 h 45"/>
                  <a:gd name="T38" fmla="*/ 46 w 61"/>
                  <a:gd name="T39" fmla="*/ 17 h 45"/>
                  <a:gd name="T40" fmla="*/ 44 w 61"/>
                  <a:gd name="T41" fmla="*/ 17 h 45"/>
                  <a:gd name="T42" fmla="*/ 43 w 61"/>
                  <a:gd name="T43" fmla="*/ 19 h 45"/>
                  <a:gd name="T44" fmla="*/ 41 w 61"/>
                  <a:gd name="T45" fmla="*/ 19 h 45"/>
                  <a:gd name="T46" fmla="*/ 41 w 61"/>
                  <a:gd name="T47" fmla="*/ 20 h 45"/>
                  <a:gd name="T48" fmla="*/ 39 w 61"/>
                  <a:gd name="T49" fmla="*/ 20 h 45"/>
                  <a:gd name="T50" fmla="*/ 39 w 61"/>
                  <a:gd name="T51" fmla="*/ 22 h 45"/>
                  <a:gd name="T52" fmla="*/ 38 w 61"/>
                  <a:gd name="T53" fmla="*/ 22 h 45"/>
                  <a:gd name="T54" fmla="*/ 36 w 61"/>
                  <a:gd name="T55" fmla="*/ 24 h 45"/>
                  <a:gd name="T56" fmla="*/ 34 w 61"/>
                  <a:gd name="T57" fmla="*/ 25 h 45"/>
                  <a:gd name="T58" fmla="*/ 33 w 61"/>
                  <a:gd name="T59" fmla="*/ 25 h 45"/>
                  <a:gd name="T60" fmla="*/ 33 w 61"/>
                  <a:gd name="T61" fmla="*/ 27 h 45"/>
                  <a:gd name="T62" fmla="*/ 31 w 61"/>
                  <a:gd name="T63" fmla="*/ 27 h 45"/>
                  <a:gd name="T64" fmla="*/ 30 w 61"/>
                  <a:gd name="T65" fmla="*/ 27 h 45"/>
                  <a:gd name="T66" fmla="*/ 30 w 61"/>
                  <a:gd name="T67" fmla="*/ 29 h 45"/>
                  <a:gd name="T68" fmla="*/ 28 w 61"/>
                  <a:gd name="T69" fmla="*/ 29 h 45"/>
                  <a:gd name="T70" fmla="*/ 26 w 61"/>
                  <a:gd name="T71" fmla="*/ 30 h 45"/>
                  <a:gd name="T72" fmla="*/ 25 w 61"/>
                  <a:gd name="T73" fmla="*/ 30 h 45"/>
                  <a:gd name="T74" fmla="*/ 25 w 61"/>
                  <a:gd name="T75" fmla="*/ 32 h 45"/>
                  <a:gd name="T76" fmla="*/ 23 w 61"/>
                  <a:gd name="T77" fmla="*/ 32 h 45"/>
                  <a:gd name="T78" fmla="*/ 21 w 61"/>
                  <a:gd name="T79" fmla="*/ 34 h 45"/>
                  <a:gd name="T80" fmla="*/ 20 w 61"/>
                  <a:gd name="T81" fmla="*/ 35 h 45"/>
                  <a:gd name="T82" fmla="*/ 18 w 61"/>
                  <a:gd name="T83" fmla="*/ 35 h 45"/>
                  <a:gd name="T84" fmla="*/ 16 w 61"/>
                  <a:gd name="T85" fmla="*/ 37 h 45"/>
                  <a:gd name="T86" fmla="*/ 15 w 61"/>
                  <a:gd name="T87" fmla="*/ 37 h 45"/>
                  <a:gd name="T88" fmla="*/ 15 w 61"/>
                  <a:gd name="T89" fmla="*/ 39 h 45"/>
                  <a:gd name="T90" fmla="*/ 13 w 61"/>
                  <a:gd name="T91" fmla="*/ 39 h 45"/>
                  <a:gd name="T92" fmla="*/ 11 w 61"/>
                  <a:gd name="T93" fmla="*/ 39 h 45"/>
                  <a:gd name="T94" fmla="*/ 11 w 61"/>
                  <a:gd name="T95" fmla="*/ 40 h 45"/>
                  <a:gd name="T96" fmla="*/ 10 w 61"/>
                  <a:gd name="T97" fmla="*/ 40 h 45"/>
                  <a:gd name="T98" fmla="*/ 8 w 61"/>
                  <a:gd name="T99" fmla="*/ 40 h 45"/>
                  <a:gd name="T100" fmla="*/ 8 w 61"/>
                  <a:gd name="T101" fmla="*/ 42 h 45"/>
                  <a:gd name="T102" fmla="*/ 7 w 61"/>
                  <a:gd name="T103" fmla="*/ 42 h 45"/>
                  <a:gd name="T104" fmla="*/ 5 w 61"/>
                  <a:gd name="T105" fmla="*/ 42 h 45"/>
                  <a:gd name="T106" fmla="*/ 5 w 61"/>
                  <a:gd name="T107" fmla="*/ 43 h 45"/>
                  <a:gd name="T108" fmla="*/ 3 w 61"/>
                  <a:gd name="T109" fmla="*/ 43 h 45"/>
                  <a:gd name="T110" fmla="*/ 2 w 61"/>
                  <a:gd name="T111" fmla="*/ 43 h 45"/>
                  <a:gd name="T112" fmla="*/ 2 w 61"/>
                  <a:gd name="T113" fmla="*/ 45 h 45"/>
                  <a:gd name="T114" fmla="*/ 0 w 61"/>
                  <a:gd name="T115" fmla="*/ 45 h 4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61"/>
                  <a:gd name="T175" fmla="*/ 0 h 45"/>
                  <a:gd name="T176" fmla="*/ 61 w 61"/>
                  <a:gd name="T177" fmla="*/ 45 h 4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61" h="45">
                    <a:moveTo>
                      <a:pt x="61" y="0"/>
                    </a:moveTo>
                    <a:lnTo>
                      <a:pt x="61" y="2"/>
                    </a:lnTo>
                    <a:lnTo>
                      <a:pt x="59" y="2"/>
                    </a:lnTo>
                    <a:lnTo>
                      <a:pt x="59" y="4"/>
                    </a:lnTo>
                    <a:lnTo>
                      <a:pt x="57" y="4"/>
                    </a:lnTo>
                    <a:lnTo>
                      <a:pt x="57" y="5"/>
                    </a:lnTo>
                    <a:lnTo>
                      <a:pt x="57" y="7"/>
                    </a:lnTo>
                    <a:lnTo>
                      <a:pt x="56" y="7"/>
                    </a:lnTo>
                    <a:lnTo>
                      <a:pt x="54" y="7"/>
                    </a:lnTo>
                    <a:lnTo>
                      <a:pt x="54" y="9"/>
                    </a:lnTo>
                    <a:lnTo>
                      <a:pt x="53" y="9"/>
                    </a:lnTo>
                    <a:lnTo>
                      <a:pt x="53" y="10"/>
                    </a:lnTo>
                    <a:lnTo>
                      <a:pt x="51" y="10"/>
                    </a:lnTo>
                    <a:lnTo>
                      <a:pt x="51" y="12"/>
                    </a:lnTo>
                    <a:lnTo>
                      <a:pt x="49" y="12"/>
                    </a:lnTo>
                    <a:lnTo>
                      <a:pt x="49" y="14"/>
                    </a:lnTo>
                    <a:lnTo>
                      <a:pt x="48" y="14"/>
                    </a:lnTo>
                    <a:lnTo>
                      <a:pt x="48" y="15"/>
                    </a:lnTo>
                    <a:lnTo>
                      <a:pt x="46" y="15"/>
                    </a:lnTo>
                    <a:lnTo>
                      <a:pt x="46" y="17"/>
                    </a:lnTo>
                    <a:lnTo>
                      <a:pt x="44" y="17"/>
                    </a:lnTo>
                    <a:lnTo>
                      <a:pt x="43" y="19"/>
                    </a:lnTo>
                    <a:lnTo>
                      <a:pt x="41" y="19"/>
                    </a:lnTo>
                    <a:lnTo>
                      <a:pt x="41" y="20"/>
                    </a:lnTo>
                    <a:lnTo>
                      <a:pt x="39" y="20"/>
                    </a:lnTo>
                    <a:lnTo>
                      <a:pt x="39" y="22"/>
                    </a:lnTo>
                    <a:lnTo>
                      <a:pt x="38" y="22"/>
                    </a:lnTo>
                    <a:lnTo>
                      <a:pt x="36" y="24"/>
                    </a:lnTo>
                    <a:lnTo>
                      <a:pt x="34" y="25"/>
                    </a:lnTo>
                    <a:lnTo>
                      <a:pt x="33" y="25"/>
                    </a:lnTo>
                    <a:lnTo>
                      <a:pt x="33" y="27"/>
                    </a:lnTo>
                    <a:lnTo>
                      <a:pt x="31" y="27"/>
                    </a:lnTo>
                    <a:lnTo>
                      <a:pt x="30" y="27"/>
                    </a:lnTo>
                    <a:lnTo>
                      <a:pt x="30" y="29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5" y="30"/>
                    </a:lnTo>
                    <a:lnTo>
                      <a:pt x="25" y="32"/>
                    </a:lnTo>
                    <a:lnTo>
                      <a:pt x="23" y="32"/>
                    </a:lnTo>
                    <a:lnTo>
                      <a:pt x="21" y="34"/>
                    </a:lnTo>
                    <a:lnTo>
                      <a:pt x="20" y="35"/>
                    </a:lnTo>
                    <a:lnTo>
                      <a:pt x="18" y="35"/>
                    </a:lnTo>
                    <a:lnTo>
                      <a:pt x="16" y="37"/>
                    </a:lnTo>
                    <a:lnTo>
                      <a:pt x="15" y="37"/>
                    </a:lnTo>
                    <a:lnTo>
                      <a:pt x="15" y="39"/>
                    </a:lnTo>
                    <a:lnTo>
                      <a:pt x="13" y="39"/>
                    </a:lnTo>
                    <a:lnTo>
                      <a:pt x="11" y="39"/>
                    </a:lnTo>
                    <a:lnTo>
                      <a:pt x="11" y="40"/>
                    </a:lnTo>
                    <a:lnTo>
                      <a:pt x="10" y="40"/>
                    </a:lnTo>
                    <a:lnTo>
                      <a:pt x="8" y="40"/>
                    </a:lnTo>
                    <a:lnTo>
                      <a:pt x="8" y="42"/>
                    </a:lnTo>
                    <a:lnTo>
                      <a:pt x="7" y="42"/>
                    </a:lnTo>
                    <a:lnTo>
                      <a:pt x="5" y="42"/>
                    </a:lnTo>
                    <a:lnTo>
                      <a:pt x="5" y="43"/>
                    </a:lnTo>
                    <a:lnTo>
                      <a:pt x="3" y="43"/>
                    </a:lnTo>
                    <a:lnTo>
                      <a:pt x="2" y="43"/>
                    </a:lnTo>
                    <a:lnTo>
                      <a:pt x="2" y="45"/>
                    </a:lnTo>
                    <a:lnTo>
                      <a:pt x="0" y="45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2" name="Freeform 674"/>
              <p:cNvSpPr>
                <a:spLocks/>
              </p:cNvSpPr>
              <p:nvPr/>
            </p:nvSpPr>
            <p:spPr bwMode="auto">
              <a:xfrm>
                <a:off x="925" y="1501"/>
                <a:ext cx="64" cy="17"/>
              </a:xfrm>
              <a:custGeom>
                <a:avLst/>
                <a:gdLst>
                  <a:gd name="T0" fmla="*/ 64 w 64"/>
                  <a:gd name="T1" fmla="*/ 0 h 17"/>
                  <a:gd name="T2" fmla="*/ 62 w 64"/>
                  <a:gd name="T3" fmla="*/ 0 h 17"/>
                  <a:gd name="T4" fmla="*/ 62 w 64"/>
                  <a:gd name="T5" fmla="*/ 2 h 17"/>
                  <a:gd name="T6" fmla="*/ 61 w 64"/>
                  <a:gd name="T7" fmla="*/ 2 h 17"/>
                  <a:gd name="T8" fmla="*/ 59 w 64"/>
                  <a:gd name="T9" fmla="*/ 2 h 17"/>
                  <a:gd name="T10" fmla="*/ 59 w 64"/>
                  <a:gd name="T11" fmla="*/ 3 h 17"/>
                  <a:gd name="T12" fmla="*/ 57 w 64"/>
                  <a:gd name="T13" fmla="*/ 3 h 17"/>
                  <a:gd name="T14" fmla="*/ 56 w 64"/>
                  <a:gd name="T15" fmla="*/ 5 h 17"/>
                  <a:gd name="T16" fmla="*/ 54 w 64"/>
                  <a:gd name="T17" fmla="*/ 5 h 17"/>
                  <a:gd name="T18" fmla="*/ 52 w 64"/>
                  <a:gd name="T19" fmla="*/ 5 h 17"/>
                  <a:gd name="T20" fmla="*/ 52 w 64"/>
                  <a:gd name="T21" fmla="*/ 7 h 17"/>
                  <a:gd name="T22" fmla="*/ 51 w 64"/>
                  <a:gd name="T23" fmla="*/ 7 h 17"/>
                  <a:gd name="T24" fmla="*/ 49 w 64"/>
                  <a:gd name="T25" fmla="*/ 7 h 17"/>
                  <a:gd name="T26" fmla="*/ 47 w 64"/>
                  <a:gd name="T27" fmla="*/ 8 h 17"/>
                  <a:gd name="T28" fmla="*/ 46 w 64"/>
                  <a:gd name="T29" fmla="*/ 8 h 17"/>
                  <a:gd name="T30" fmla="*/ 44 w 64"/>
                  <a:gd name="T31" fmla="*/ 8 h 17"/>
                  <a:gd name="T32" fmla="*/ 44 w 64"/>
                  <a:gd name="T33" fmla="*/ 10 h 17"/>
                  <a:gd name="T34" fmla="*/ 43 w 64"/>
                  <a:gd name="T35" fmla="*/ 10 h 17"/>
                  <a:gd name="T36" fmla="*/ 41 w 64"/>
                  <a:gd name="T37" fmla="*/ 10 h 17"/>
                  <a:gd name="T38" fmla="*/ 39 w 64"/>
                  <a:gd name="T39" fmla="*/ 12 h 17"/>
                  <a:gd name="T40" fmla="*/ 38 w 64"/>
                  <a:gd name="T41" fmla="*/ 12 h 17"/>
                  <a:gd name="T42" fmla="*/ 36 w 64"/>
                  <a:gd name="T43" fmla="*/ 12 h 17"/>
                  <a:gd name="T44" fmla="*/ 34 w 64"/>
                  <a:gd name="T45" fmla="*/ 12 h 17"/>
                  <a:gd name="T46" fmla="*/ 33 w 64"/>
                  <a:gd name="T47" fmla="*/ 13 h 17"/>
                  <a:gd name="T48" fmla="*/ 31 w 64"/>
                  <a:gd name="T49" fmla="*/ 13 h 17"/>
                  <a:gd name="T50" fmla="*/ 29 w 64"/>
                  <a:gd name="T51" fmla="*/ 13 h 17"/>
                  <a:gd name="T52" fmla="*/ 28 w 64"/>
                  <a:gd name="T53" fmla="*/ 13 h 17"/>
                  <a:gd name="T54" fmla="*/ 26 w 64"/>
                  <a:gd name="T55" fmla="*/ 15 h 17"/>
                  <a:gd name="T56" fmla="*/ 24 w 64"/>
                  <a:gd name="T57" fmla="*/ 15 h 17"/>
                  <a:gd name="T58" fmla="*/ 23 w 64"/>
                  <a:gd name="T59" fmla="*/ 15 h 17"/>
                  <a:gd name="T60" fmla="*/ 21 w 64"/>
                  <a:gd name="T61" fmla="*/ 15 h 17"/>
                  <a:gd name="T62" fmla="*/ 20 w 64"/>
                  <a:gd name="T63" fmla="*/ 15 h 17"/>
                  <a:gd name="T64" fmla="*/ 18 w 64"/>
                  <a:gd name="T65" fmla="*/ 15 h 17"/>
                  <a:gd name="T66" fmla="*/ 18 w 64"/>
                  <a:gd name="T67" fmla="*/ 17 h 17"/>
                  <a:gd name="T68" fmla="*/ 16 w 64"/>
                  <a:gd name="T69" fmla="*/ 17 h 17"/>
                  <a:gd name="T70" fmla="*/ 15 w 64"/>
                  <a:gd name="T71" fmla="*/ 17 h 17"/>
                  <a:gd name="T72" fmla="*/ 13 w 64"/>
                  <a:gd name="T73" fmla="*/ 17 h 17"/>
                  <a:gd name="T74" fmla="*/ 11 w 64"/>
                  <a:gd name="T75" fmla="*/ 17 h 17"/>
                  <a:gd name="T76" fmla="*/ 10 w 64"/>
                  <a:gd name="T77" fmla="*/ 17 h 17"/>
                  <a:gd name="T78" fmla="*/ 8 w 64"/>
                  <a:gd name="T79" fmla="*/ 17 h 17"/>
                  <a:gd name="T80" fmla="*/ 6 w 64"/>
                  <a:gd name="T81" fmla="*/ 15 h 17"/>
                  <a:gd name="T82" fmla="*/ 5 w 64"/>
                  <a:gd name="T83" fmla="*/ 15 h 17"/>
                  <a:gd name="T84" fmla="*/ 3 w 64"/>
                  <a:gd name="T85" fmla="*/ 15 h 17"/>
                  <a:gd name="T86" fmla="*/ 3 w 64"/>
                  <a:gd name="T87" fmla="*/ 13 h 17"/>
                  <a:gd name="T88" fmla="*/ 1 w 64"/>
                  <a:gd name="T89" fmla="*/ 13 h 17"/>
                  <a:gd name="T90" fmla="*/ 1 w 64"/>
                  <a:gd name="T91" fmla="*/ 12 h 17"/>
                  <a:gd name="T92" fmla="*/ 0 w 64"/>
                  <a:gd name="T93" fmla="*/ 12 h 17"/>
                  <a:gd name="T94" fmla="*/ 0 w 64"/>
                  <a:gd name="T95" fmla="*/ 10 h 1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4"/>
                  <a:gd name="T145" fmla="*/ 0 h 17"/>
                  <a:gd name="T146" fmla="*/ 64 w 64"/>
                  <a:gd name="T147" fmla="*/ 17 h 1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4" h="17">
                    <a:moveTo>
                      <a:pt x="64" y="0"/>
                    </a:moveTo>
                    <a:lnTo>
                      <a:pt x="62" y="0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59" y="2"/>
                    </a:lnTo>
                    <a:lnTo>
                      <a:pt x="59" y="3"/>
                    </a:lnTo>
                    <a:lnTo>
                      <a:pt x="57" y="3"/>
                    </a:lnTo>
                    <a:lnTo>
                      <a:pt x="56" y="5"/>
                    </a:lnTo>
                    <a:lnTo>
                      <a:pt x="54" y="5"/>
                    </a:lnTo>
                    <a:lnTo>
                      <a:pt x="52" y="5"/>
                    </a:lnTo>
                    <a:lnTo>
                      <a:pt x="52" y="7"/>
                    </a:lnTo>
                    <a:lnTo>
                      <a:pt x="51" y="7"/>
                    </a:lnTo>
                    <a:lnTo>
                      <a:pt x="49" y="7"/>
                    </a:lnTo>
                    <a:lnTo>
                      <a:pt x="47" y="8"/>
                    </a:lnTo>
                    <a:lnTo>
                      <a:pt x="46" y="8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3" y="10"/>
                    </a:lnTo>
                    <a:lnTo>
                      <a:pt x="41" y="10"/>
                    </a:lnTo>
                    <a:lnTo>
                      <a:pt x="39" y="12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4" y="12"/>
                    </a:lnTo>
                    <a:lnTo>
                      <a:pt x="33" y="13"/>
                    </a:lnTo>
                    <a:lnTo>
                      <a:pt x="31" y="13"/>
                    </a:lnTo>
                    <a:lnTo>
                      <a:pt x="29" y="13"/>
                    </a:lnTo>
                    <a:lnTo>
                      <a:pt x="28" y="13"/>
                    </a:lnTo>
                    <a:lnTo>
                      <a:pt x="26" y="15"/>
                    </a:lnTo>
                    <a:lnTo>
                      <a:pt x="24" y="15"/>
                    </a:lnTo>
                    <a:lnTo>
                      <a:pt x="23" y="15"/>
                    </a:lnTo>
                    <a:lnTo>
                      <a:pt x="21" y="15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8" y="17"/>
                    </a:lnTo>
                    <a:lnTo>
                      <a:pt x="16" y="17"/>
                    </a:lnTo>
                    <a:lnTo>
                      <a:pt x="15" y="17"/>
                    </a:lnTo>
                    <a:lnTo>
                      <a:pt x="13" y="17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8" y="17"/>
                    </a:lnTo>
                    <a:lnTo>
                      <a:pt x="6" y="15"/>
                    </a:lnTo>
                    <a:lnTo>
                      <a:pt x="5" y="15"/>
                    </a:lnTo>
                    <a:lnTo>
                      <a:pt x="3" y="15"/>
                    </a:lnTo>
                    <a:lnTo>
                      <a:pt x="3" y="13"/>
                    </a:lnTo>
                    <a:lnTo>
                      <a:pt x="1" y="13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1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3" name="Freeform 675"/>
              <p:cNvSpPr>
                <a:spLocks/>
              </p:cNvSpPr>
              <p:nvPr/>
            </p:nvSpPr>
            <p:spPr bwMode="auto">
              <a:xfrm>
                <a:off x="925" y="1470"/>
                <a:ext cx="33" cy="41"/>
              </a:xfrm>
              <a:custGeom>
                <a:avLst/>
                <a:gdLst>
                  <a:gd name="T0" fmla="*/ 0 w 33"/>
                  <a:gd name="T1" fmla="*/ 41 h 41"/>
                  <a:gd name="T2" fmla="*/ 0 w 33"/>
                  <a:gd name="T3" fmla="*/ 39 h 41"/>
                  <a:gd name="T4" fmla="*/ 0 w 33"/>
                  <a:gd name="T5" fmla="*/ 38 h 41"/>
                  <a:gd name="T6" fmla="*/ 0 w 33"/>
                  <a:gd name="T7" fmla="*/ 36 h 41"/>
                  <a:gd name="T8" fmla="*/ 0 w 33"/>
                  <a:gd name="T9" fmla="*/ 34 h 41"/>
                  <a:gd name="T10" fmla="*/ 1 w 33"/>
                  <a:gd name="T11" fmla="*/ 33 h 41"/>
                  <a:gd name="T12" fmla="*/ 1 w 33"/>
                  <a:gd name="T13" fmla="*/ 31 h 41"/>
                  <a:gd name="T14" fmla="*/ 1 w 33"/>
                  <a:gd name="T15" fmla="*/ 29 h 41"/>
                  <a:gd name="T16" fmla="*/ 3 w 33"/>
                  <a:gd name="T17" fmla="*/ 29 h 41"/>
                  <a:gd name="T18" fmla="*/ 3 w 33"/>
                  <a:gd name="T19" fmla="*/ 28 h 41"/>
                  <a:gd name="T20" fmla="*/ 3 w 33"/>
                  <a:gd name="T21" fmla="*/ 26 h 41"/>
                  <a:gd name="T22" fmla="*/ 5 w 33"/>
                  <a:gd name="T23" fmla="*/ 26 h 41"/>
                  <a:gd name="T24" fmla="*/ 5 w 33"/>
                  <a:gd name="T25" fmla="*/ 25 h 41"/>
                  <a:gd name="T26" fmla="*/ 6 w 33"/>
                  <a:gd name="T27" fmla="*/ 25 h 41"/>
                  <a:gd name="T28" fmla="*/ 6 w 33"/>
                  <a:gd name="T29" fmla="*/ 23 h 41"/>
                  <a:gd name="T30" fmla="*/ 8 w 33"/>
                  <a:gd name="T31" fmla="*/ 23 h 41"/>
                  <a:gd name="T32" fmla="*/ 8 w 33"/>
                  <a:gd name="T33" fmla="*/ 21 h 41"/>
                  <a:gd name="T34" fmla="*/ 8 w 33"/>
                  <a:gd name="T35" fmla="*/ 20 h 41"/>
                  <a:gd name="T36" fmla="*/ 10 w 33"/>
                  <a:gd name="T37" fmla="*/ 20 h 41"/>
                  <a:gd name="T38" fmla="*/ 11 w 33"/>
                  <a:gd name="T39" fmla="*/ 18 h 41"/>
                  <a:gd name="T40" fmla="*/ 13 w 33"/>
                  <a:gd name="T41" fmla="*/ 16 h 41"/>
                  <a:gd name="T42" fmla="*/ 15 w 33"/>
                  <a:gd name="T43" fmla="*/ 15 h 41"/>
                  <a:gd name="T44" fmla="*/ 16 w 33"/>
                  <a:gd name="T45" fmla="*/ 13 h 41"/>
                  <a:gd name="T46" fmla="*/ 18 w 33"/>
                  <a:gd name="T47" fmla="*/ 11 h 41"/>
                  <a:gd name="T48" fmla="*/ 20 w 33"/>
                  <a:gd name="T49" fmla="*/ 11 h 41"/>
                  <a:gd name="T50" fmla="*/ 20 w 33"/>
                  <a:gd name="T51" fmla="*/ 10 h 41"/>
                  <a:gd name="T52" fmla="*/ 21 w 33"/>
                  <a:gd name="T53" fmla="*/ 10 h 41"/>
                  <a:gd name="T54" fmla="*/ 21 w 33"/>
                  <a:gd name="T55" fmla="*/ 8 h 41"/>
                  <a:gd name="T56" fmla="*/ 23 w 33"/>
                  <a:gd name="T57" fmla="*/ 8 h 41"/>
                  <a:gd name="T58" fmla="*/ 24 w 33"/>
                  <a:gd name="T59" fmla="*/ 6 h 41"/>
                  <a:gd name="T60" fmla="*/ 26 w 33"/>
                  <a:gd name="T61" fmla="*/ 5 h 41"/>
                  <a:gd name="T62" fmla="*/ 28 w 33"/>
                  <a:gd name="T63" fmla="*/ 3 h 41"/>
                  <a:gd name="T64" fmla="*/ 29 w 33"/>
                  <a:gd name="T65" fmla="*/ 3 h 41"/>
                  <a:gd name="T66" fmla="*/ 29 w 33"/>
                  <a:gd name="T67" fmla="*/ 1 h 41"/>
                  <a:gd name="T68" fmla="*/ 31 w 33"/>
                  <a:gd name="T69" fmla="*/ 1 h 41"/>
                  <a:gd name="T70" fmla="*/ 31 w 33"/>
                  <a:gd name="T71" fmla="*/ 0 h 41"/>
                  <a:gd name="T72" fmla="*/ 33 w 33"/>
                  <a:gd name="T73" fmla="*/ 0 h 4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3"/>
                  <a:gd name="T112" fmla="*/ 0 h 41"/>
                  <a:gd name="T113" fmla="*/ 33 w 33"/>
                  <a:gd name="T114" fmla="*/ 41 h 4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3" h="41">
                    <a:moveTo>
                      <a:pt x="0" y="41"/>
                    </a:moveTo>
                    <a:lnTo>
                      <a:pt x="0" y="39"/>
                    </a:lnTo>
                    <a:lnTo>
                      <a:pt x="0" y="38"/>
                    </a:lnTo>
                    <a:lnTo>
                      <a:pt x="0" y="36"/>
                    </a:lnTo>
                    <a:lnTo>
                      <a:pt x="0" y="34"/>
                    </a:lnTo>
                    <a:lnTo>
                      <a:pt x="1" y="33"/>
                    </a:lnTo>
                    <a:lnTo>
                      <a:pt x="1" y="31"/>
                    </a:lnTo>
                    <a:lnTo>
                      <a:pt x="1" y="29"/>
                    </a:lnTo>
                    <a:lnTo>
                      <a:pt x="3" y="29"/>
                    </a:lnTo>
                    <a:lnTo>
                      <a:pt x="3" y="28"/>
                    </a:lnTo>
                    <a:lnTo>
                      <a:pt x="3" y="26"/>
                    </a:lnTo>
                    <a:lnTo>
                      <a:pt x="5" y="26"/>
                    </a:lnTo>
                    <a:lnTo>
                      <a:pt x="5" y="25"/>
                    </a:lnTo>
                    <a:lnTo>
                      <a:pt x="6" y="25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8" y="21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6" y="13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0" y="10"/>
                    </a:lnTo>
                    <a:lnTo>
                      <a:pt x="21" y="10"/>
                    </a:lnTo>
                    <a:lnTo>
                      <a:pt x="21" y="8"/>
                    </a:lnTo>
                    <a:lnTo>
                      <a:pt x="23" y="8"/>
                    </a:lnTo>
                    <a:lnTo>
                      <a:pt x="24" y="6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3"/>
                    </a:lnTo>
                    <a:lnTo>
                      <a:pt x="29" y="1"/>
                    </a:lnTo>
                    <a:lnTo>
                      <a:pt x="31" y="1"/>
                    </a:lnTo>
                    <a:lnTo>
                      <a:pt x="31" y="0"/>
                    </a:lnTo>
                    <a:lnTo>
                      <a:pt x="33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4" name="Freeform 676"/>
              <p:cNvSpPr>
                <a:spLocks/>
              </p:cNvSpPr>
              <p:nvPr/>
            </p:nvSpPr>
            <p:spPr bwMode="auto">
              <a:xfrm>
                <a:off x="958" y="1466"/>
                <a:ext cx="5" cy="4"/>
              </a:xfrm>
              <a:custGeom>
                <a:avLst/>
                <a:gdLst>
                  <a:gd name="T0" fmla="*/ 0 w 5"/>
                  <a:gd name="T1" fmla="*/ 4 h 4"/>
                  <a:gd name="T2" fmla="*/ 1 w 5"/>
                  <a:gd name="T3" fmla="*/ 2 h 4"/>
                  <a:gd name="T4" fmla="*/ 3 w 5"/>
                  <a:gd name="T5" fmla="*/ 2 h 4"/>
                  <a:gd name="T6" fmla="*/ 5 w 5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4"/>
                  <a:gd name="T14" fmla="*/ 5 w 5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4">
                    <a:moveTo>
                      <a:pt x="0" y="4"/>
                    </a:moveTo>
                    <a:lnTo>
                      <a:pt x="1" y="2"/>
                    </a:lnTo>
                    <a:lnTo>
                      <a:pt x="3" y="2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5" name="Freeform 677"/>
              <p:cNvSpPr>
                <a:spLocks/>
              </p:cNvSpPr>
              <p:nvPr/>
            </p:nvSpPr>
            <p:spPr bwMode="auto">
              <a:xfrm>
                <a:off x="956" y="1400"/>
                <a:ext cx="76" cy="55"/>
              </a:xfrm>
              <a:custGeom>
                <a:avLst/>
                <a:gdLst>
                  <a:gd name="T0" fmla="*/ 76 w 76"/>
                  <a:gd name="T1" fmla="*/ 55 h 55"/>
                  <a:gd name="T2" fmla="*/ 61 w 76"/>
                  <a:gd name="T3" fmla="*/ 48 h 55"/>
                  <a:gd name="T4" fmla="*/ 66 w 76"/>
                  <a:gd name="T5" fmla="*/ 43 h 55"/>
                  <a:gd name="T6" fmla="*/ 76 w 76"/>
                  <a:gd name="T7" fmla="*/ 55 h 55"/>
                  <a:gd name="T8" fmla="*/ 66 w 76"/>
                  <a:gd name="T9" fmla="*/ 43 h 55"/>
                  <a:gd name="T10" fmla="*/ 76 w 76"/>
                  <a:gd name="T11" fmla="*/ 55 h 55"/>
                  <a:gd name="T12" fmla="*/ 61 w 76"/>
                  <a:gd name="T13" fmla="*/ 48 h 55"/>
                  <a:gd name="T14" fmla="*/ 58 w 76"/>
                  <a:gd name="T15" fmla="*/ 38 h 55"/>
                  <a:gd name="T16" fmla="*/ 46 w 76"/>
                  <a:gd name="T17" fmla="*/ 38 h 55"/>
                  <a:gd name="T18" fmla="*/ 43 w 76"/>
                  <a:gd name="T19" fmla="*/ 28 h 55"/>
                  <a:gd name="T20" fmla="*/ 31 w 76"/>
                  <a:gd name="T21" fmla="*/ 28 h 55"/>
                  <a:gd name="T22" fmla="*/ 28 w 76"/>
                  <a:gd name="T23" fmla="*/ 18 h 55"/>
                  <a:gd name="T24" fmla="*/ 16 w 76"/>
                  <a:gd name="T25" fmla="*/ 18 h 55"/>
                  <a:gd name="T26" fmla="*/ 13 w 76"/>
                  <a:gd name="T27" fmla="*/ 8 h 55"/>
                  <a:gd name="T28" fmla="*/ 0 w 76"/>
                  <a:gd name="T29" fmla="*/ 8 h 55"/>
                  <a:gd name="T30" fmla="*/ 5 w 76"/>
                  <a:gd name="T31" fmla="*/ 3 h 55"/>
                  <a:gd name="T32" fmla="*/ 13 w 76"/>
                  <a:gd name="T33" fmla="*/ 8 h 55"/>
                  <a:gd name="T34" fmla="*/ 8 w 76"/>
                  <a:gd name="T35" fmla="*/ 13 h 55"/>
                  <a:gd name="T36" fmla="*/ 16 w 76"/>
                  <a:gd name="T37" fmla="*/ 18 h 55"/>
                  <a:gd name="T38" fmla="*/ 20 w 76"/>
                  <a:gd name="T39" fmla="*/ 13 h 55"/>
                  <a:gd name="T40" fmla="*/ 28 w 76"/>
                  <a:gd name="T41" fmla="*/ 18 h 55"/>
                  <a:gd name="T42" fmla="*/ 23 w 76"/>
                  <a:gd name="T43" fmla="*/ 23 h 55"/>
                  <a:gd name="T44" fmla="*/ 31 w 76"/>
                  <a:gd name="T45" fmla="*/ 28 h 55"/>
                  <a:gd name="T46" fmla="*/ 35 w 76"/>
                  <a:gd name="T47" fmla="*/ 23 h 55"/>
                  <a:gd name="T48" fmla="*/ 43 w 76"/>
                  <a:gd name="T49" fmla="*/ 28 h 55"/>
                  <a:gd name="T50" fmla="*/ 38 w 76"/>
                  <a:gd name="T51" fmla="*/ 33 h 55"/>
                  <a:gd name="T52" fmla="*/ 46 w 76"/>
                  <a:gd name="T53" fmla="*/ 38 h 55"/>
                  <a:gd name="T54" fmla="*/ 51 w 76"/>
                  <a:gd name="T55" fmla="*/ 33 h 55"/>
                  <a:gd name="T56" fmla="*/ 58 w 76"/>
                  <a:gd name="T57" fmla="*/ 38 h 55"/>
                  <a:gd name="T58" fmla="*/ 54 w 76"/>
                  <a:gd name="T59" fmla="*/ 43 h 55"/>
                  <a:gd name="T60" fmla="*/ 61 w 76"/>
                  <a:gd name="T61" fmla="*/ 48 h 55"/>
                  <a:gd name="T62" fmla="*/ 0 w 76"/>
                  <a:gd name="T63" fmla="*/ 8 h 55"/>
                  <a:gd name="T64" fmla="*/ 0 w 76"/>
                  <a:gd name="T65" fmla="*/ 0 h 55"/>
                  <a:gd name="T66" fmla="*/ 5 w 76"/>
                  <a:gd name="T67" fmla="*/ 3 h 55"/>
                  <a:gd name="T68" fmla="*/ 66 w 76"/>
                  <a:gd name="T69" fmla="*/ 43 h 5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6"/>
                  <a:gd name="T106" fmla="*/ 0 h 55"/>
                  <a:gd name="T107" fmla="*/ 76 w 76"/>
                  <a:gd name="T108" fmla="*/ 55 h 5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6" h="55">
                    <a:moveTo>
                      <a:pt x="76" y="55"/>
                    </a:moveTo>
                    <a:lnTo>
                      <a:pt x="61" y="48"/>
                    </a:lnTo>
                    <a:lnTo>
                      <a:pt x="66" y="43"/>
                    </a:lnTo>
                    <a:lnTo>
                      <a:pt x="76" y="55"/>
                    </a:lnTo>
                    <a:lnTo>
                      <a:pt x="66" y="43"/>
                    </a:lnTo>
                    <a:lnTo>
                      <a:pt x="76" y="55"/>
                    </a:lnTo>
                    <a:lnTo>
                      <a:pt x="61" y="48"/>
                    </a:lnTo>
                    <a:lnTo>
                      <a:pt x="58" y="38"/>
                    </a:lnTo>
                    <a:lnTo>
                      <a:pt x="46" y="38"/>
                    </a:lnTo>
                    <a:lnTo>
                      <a:pt x="43" y="28"/>
                    </a:lnTo>
                    <a:lnTo>
                      <a:pt x="31" y="28"/>
                    </a:lnTo>
                    <a:lnTo>
                      <a:pt x="28" y="18"/>
                    </a:lnTo>
                    <a:lnTo>
                      <a:pt x="16" y="18"/>
                    </a:lnTo>
                    <a:lnTo>
                      <a:pt x="13" y="8"/>
                    </a:lnTo>
                    <a:lnTo>
                      <a:pt x="0" y="8"/>
                    </a:lnTo>
                    <a:lnTo>
                      <a:pt x="5" y="3"/>
                    </a:lnTo>
                    <a:lnTo>
                      <a:pt x="13" y="8"/>
                    </a:lnTo>
                    <a:lnTo>
                      <a:pt x="8" y="13"/>
                    </a:lnTo>
                    <a:lnTo>
                      <a:pt x="16" y="18"/>
                    </a:lnTo>
                    <a:lnTo>
                      <a:pt x="20" y="13"/>
                    </a:lnTo>
                    <a:lnTo>
                      <a:pt x="28" y="18"/>
                    </a:lnTo>
                    <a:lnTo>
                      <a:pt x="23" y="23"/>
                    </a:lnTo>
                    <a:lnTo>
                      <a:pt x="31" y="28"/>
                    </a:lnTo>
                    <a:lnTo>
                      <a:pt x="35" y="23"/>
                    </a:lnTo>
                    <a:lnTo>
                      <a:pt x="43" y="28"/>
                    </a:lnTo>
                    <a:lnTo>
                      <a:pt x="38" y="33"/>
                    </a:lnTo>
                    <a:lnTo>
                      <a:pt x="46" y="38"/>
                    </a:lnTo>
                    <a:lnTo>
                      <a:pt x="51" y="33"/>
                    </a:lnTo>
                    <a:lnTo>
                      <a:pt x="58" y="38"/>
                    </a:lnTo>
                    <a:lnTo>
                      <a:pt x="54" y="43"/>
                    </a:lnTo>
                    <a:lnTo>
                      <a:pt x="61" y="4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5" y="3"/>
                    </a:lnTo>
                    <a:lnTo>
                      <a:pt x="66" y="43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6" name="Freeform 678"/>
              <p:cNvSpPr>
                <a:spLocks/>
              </p:cNvSpPr>
              <p:nvPr/>
            </p:nvSpPr>
            <p:spPr bwMode="auto">
              <a:xfrm>
                <a:off x="940" y="1410"/>
                <a:ext cx="39" cy="80"/>
              </a:xfrm>
              <a:custGeom>
                <a:avLst/>
                <a:gdLst>
                  <a:gd name="T0" fmla="*/ 0 w 39"/>
                  <a:gd name="T1" fmla="*/ 2 h 80"/>
                  <a:gd name="T2" fmla="*/ 36 w 39"/>
                  <a:gd name="T3" fmla="*/ 80 h 80"/>
                  <a:gd name="T4" fmla="*/ 39 w 39"/>
                  <a:gd name="T5" fmla="*/ 78 h 80"/>
                  <a:gd name="T6" fmla="*/ 3 w 39"/>
                  <a:gd name="T7" fmla="*/ 0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80"/>
                  <a:gd name="T14" fmla="*/ 39 w 39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80">
                    <a:moveTo>
                      <a:pt x="0" y="2"/>
                    </a:moveTo>
                    <a:lnTo>
                      <a:pt x="36" y="80"/>
                    </a:lnTo>
                    <a:lnTo>
                      <a:pt x="39" y="78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7" name="Freeform 679"/>
              <p:cNvSpPr>
                <a:spLocks/>
              </p:cNvSpPr>
              <p:nvPr/>
            </p:nvSpPr>
            <p:spPr bwMode="auto">
              <a:xfrm>
                <a:off x="943" y="1410"/>
                <a:ext cx="39" cy="89"/>
              </a:xfrm>
              <a:custGeom>
                <a:avLst/>
                <a:gdLst>
                  <a:gd name="T0" fmla="*/ 36 w 39"/>
                  <a:gd name="T1" fmla="*/ 78 h 89"/>
                  <a:gd name="T2" fmla="*/ 0 w 39"/>
                  <a:gd name="T3" fmla="*/ 0 h 89"/>
                  <a:gd name="T4" fmla="*/ 36 w 39"/>
                  <a:gd name="T5" fmla="*/ 78 h 89"/>
                  <a:gd name="T6" fmla="*/ 39 w 39"/>
                  <a:gd name="T7" fmla="*/ 89 h 89"/>
                  <a:gd name="T8" fmla="*/ 33 w 39"/>
                  <a:gd name="T9" fmla="*/ 8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89"/>
                  <a:gd name="T17" fmla="*/ 39 w 39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89">
                    <a:moveTo>
                      <a:pt x="36" y="78"/>
                    </a:moveTo>
                    <a:lnTo>
                      <a:pt x="0" y="0"/>
                    </a:lnTo>
                    <a:lnTo>
                      <a:pt x="36" y="78"/>
                    </a:lnTo>
                    <a:lnTo>
                      <a:pt x="39" y="89"/>
                    </a:lnTo>
                    <a:lnTo>
                      <a:pt x="33" y="8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8" name="Freeform 680"/>
              <p:cNvSpPr>
                <a:spLocks/>
              </p:cNvSpPr>
              <p:nvPr/>
            </p:nvSpPr>
            <p:spPr bwMode="auto">
              <a:xfrm>
                <a:off x="940" y="1412"/>
                <a:ext cx="39" cy="76"/>
              </a:xfrm>
              <a:custGeom>
                <a:avLst/>
                <a:gdLst>
                  <a:gd name="T0" fmla="*/ 0 w 39"/>
                  <a:gd name="T1" fmla="*/ 0 h 76"/>
                  <a:gd name="T2" fmla="*/ 6 w 39"/>
                  <a:gd name="T3" fmla="*/ 8 h 76"/>
                  <a:gd name="T4" fmla="*/ 8 w 39"/>
                  <a:gd name="T5" fmla="*/ 16 h 76"/>
                  <a:gd name="T6" fmla="*/ 14 w 39"/>
                  <a:gd name="T7" fmla="*/ 25 h 76"/>
                  <a:gd name="T8" fmla="*/ 16 w 39"/>
                  <a:gd name="T9" fmla="*/ 34 h 76"/>
                  <a:gd name="T10" fmla="*/ 23 w 39"/>
                  <a:gd name="T11" fmla="*/ 43 h 76"/>
                  <a:gd name="T12" fmla="*/ 24 w 39"/>
                  <a:gd name="T13" fmla="*/ 51 h 76"/>
                  <a:gd name="T14" fmla="*/ 31 w 39"/>
                  <a:gd name="T15" fmla="*/ 59 h 76"/>
                  <a:gd name="T16" fmla="*/ 32 w 39"/>
                  <a:gd name="T17" fmla="*/ 69 h 76"/>
                  <a:gd name="T18" fmla="*/ 39 w 39"/>
                  <a:gd name="T19" fmla="*/ 76 h 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9"/>
                  <a:gd name="T31" fmla="*/ 0 h 76"/>
                  <a:gd name="T32" fmla="*/ 39 w 39"/>
                  <a:gd name="T33" fmla="*/ 76 h 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9" h="76">
                    <a:moveTo>
                      <a:pt x="0" y="0"/>
                    </a:moveTo>
                    <a:lnTo>
                      <a:pt x="6" y="8"/>
                    </a:lnTo>
                    <a:lnTo>
                      <a:pt x="8" y="16"/>
                    </a:lnTo>
                    <a:lnTo>
                      <a:pt x="14" y="25"/>
                    </a:lnTo>
                    <a:lnTo>
                      <a:pt x="16" y="34"/>
                    </a:lnTo>
                    <a:lnTo>
                      <a:pt x="23" y="43"/>
                    </a:lnTo>
                    <a:lnTo>
                      <a:pt x="24" y="51"/>
                    </a:lnTo>
                    <a:lnTo>
                      <a:pt x="31" y="59"/>
                    </a:lnTo>
                    <a:lnTo>
                      <a:pt x="32" y="69"/>
                    </a:lnTo>
                    <a:lnTo>
                      <a:pt x="39" y="76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9" name="Freeform 681"/>
              <p:cNvSpPr>
                <a:spLocks/>
              </p:cNvSpPr>
              <p:nvPr/>
            </p:nvSpPr>
            <p:spPr bwMode="auto">
              <a:xfrm>
                <a:off x="945" y="1420"/>
                <a:ext cx="34" cy="70"/>
              </a:xfrm>
              <a:custGeom>
                <a:avLst/>
                <a:gdLst>
                  <a:gd name="T0" fmla="*/ 0 w 34"/>
                  <a:gd name="T1" fmla="*/ 0 h 70"/>
                  <a:gd name="T2" fmla="*/ 1 w 34"/>
                  <a:gd name="T3" fmla="*/ 0 h 70"/>
                  <a:gd name="T4" fmla="*/ 6 w 34"/>
                  <a:gd name="T5" fmla="*/ 8 h 70"/>
                  <a:gd name="T6" fmla="*/ 3 w 34"/>
                  <a:gd name="T7" fmla="*/ 8 h 70"/>
                  <a:gd name="T8" fmla="*/ 8 w 34"/>
                  <a:gd name="T9" fmla="*/ 18 h 70"/>
                  <a:gd name="T10" fmla="*/ 9 w 34"/>
                  <a:gd name="T11" fmla="*/ 17 h 70"/>
                  <a:gd name="T12" fmla="*/ 14 w 34"/>
                  <a:gd name="T13" fmla="*/ 25 h 70"/>
                  <a:gd name="T14" fmla="*/ 11 w 34"/>
                  <a:gd name="T15" fmla="*/ 26 h 70"/>
                  <a:gd name="T16" fmla="*/ 16 w 34"/>
                  <a:gd name="T17" fmla="*/ 35 h 70"/>
                  <a:gd name="T18" fmla="*/ 18 w 34"/>
                  <a:gd name="T19" fmla="*/ 35 h 70"/>
                  <a:gd name="T20" fmla="*/ 23 w 34"/>
                  <a:gd name="T21" fmla="*/ 43 h 70"/>
                  <a:gd name="T22" fmla="*/ 19 w 34"/>
                  <a:gd name="T23" fmla="*/ 43 h 70"/>
                  <a:gd name="T24" fmla="*/ 23 w 34"/>
                  <a:gd name="T25" fmla="*/ 43 h 70"/>
                  <a:gd name="T26" fmla="*/ 26 w 34"/>
                  <a:gd name="T27" fmla="*/ 51 h 70"/>
                  <a:gd name="T28" fmla="*/ 23 w 34"/>
                  <a:gd name="T29" fmla="*/ 51 h 70"/>
                  <a:gd name="T30" fmla="*/ 27 w 34"/>
                  <a:gd name="T31" fmla="*/ 61 h 70"/>
                  <a:gd name="T32" fmla="*/ 31 w 34"/>
                  <a:gd name="T33" fmla="*/ 60 h 70"/>
                  <a:gd name="T34" fmla="*/ 34 w 34"/>
                  <a:gd name="T35" fmla="*/ 68 h 70"/>
                  <a:gd name="T36" fmla="*/ 31 w 34"/>
                  <a:gd name="T37" fmla="*/ 70 h 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"/>
                  <a:gd name="T58" fmla="*/ 0 h 70"/>
                  <a:gd name="T59" fmla="*/ 34 w 34"/>
                  <a:gd name="T60" fmla="*/ 70 h 7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" h="70">
                    <a:moveTo>
                      <a:pt x="0" y="0"/>
                    </a:moveTo>
                    <a:lnTo>
                      <a:pt x="1" y="0"/>
                    </a:lnTo>
                    <a:lnTo>
                      <a:pt x="6" y="8"/>
                    </a:lnTo>
                    <a:lnTo>
                      <a:pt x="3" y="8"/>
                    </a:lnTo>
                    <a:lnTo>
                      <a:pt x="8" y="18"/>
                    </a:lnTo>
                    <a:lnTo>
                      <a:pt x="9" y="17"/>
                    </a:lnTo>
                    <a:lnTo>
                      <a:pt x="14" y="25"/>
                    </a:lnTo>
                    <a:lnTo>
                      <a:pt x="11" y="26"/>
                    </a:lnTo>
                    <a:lnTo>
                      <a:pt x="16" y="35"/>
                    </a:lnTo>
                    <a:lnTo>
                      <a:pt x="18" y="35"/>
                    </a:lnTo>
                    <a:lnTo>
                      <a:pt x="23" y="43"/>
                    </a:lnTo>
                    <a:lnTo>
                      <a:pt x="19" y="43"/>
                    </a:lnTo>
                    <a:lnTo>
                      <a:pt x="23" y="43"/>
                    </a:lnTo>
                    <a:lnTo>
                      <a:pt x="26" y="51"/>
                    </a:lnTo>
                    <a:lnTo>
                      <a:pt x="23" y="51"/>
                    </a:lnTo>
                    <a:lnTo>
                      <a:pt x="27" y="61"/>
                    </a:lnTo>
                    <a:lnTo>
                      <a:pt x="31" y="60"/>
                    </a:lnTo>
                    <a:lnTo>
                      <a:pt x="34" y="68"/>
                    </a:lnTo>
                    <a:lnTo>
                      <a:pt x="31" y="7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0" name="Line 682"/>
              <p:cNvSpPr>
                <a:spLocks noChangeShapeType="1"/>
              </p:cNvSpPr>
              <p:nvPr/>
            </p:nvSpPr>
            <p:spPr bwMode="auto">
              <a:xfrm flipH="1">
                <a:off x="946" y="1407"/>
                <a:ext cx="10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1" name="Freeform 683"/>
              <p:cNvSpPr>
                <a:spLocks/>
              </p:cNvSpPr>
              <p:nvPr/>
            </p:nvSpPr>
            <p:spPr bwMode="auto">
              <a:xfrm>
                <a:off x="946" y="1405"/>
                <a:ext cx="10" cy="10"/>
              </a:xfrm>
              <a:custGeom>
                <a:avLst/>
                <a:gdLst>
                  <a:gd name="T0" fmla="*/ 0 w 10"/>
                  <a:gd name="T1" fmla="*/ 10 h 10"/>
                  <a:gd name="T2" fmla="*/ 3 w 10"/>
                  <a:gd name="T3" fmla="*/ 0 h 10"/>
                  <a:gd name="T4" fmla="*/ 10 w 10"/>
                  <a:gd name="T5" fmla="*/ 2 h 10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10"/>
                  <a:gd name="T11" fmla="*/ 10 w 10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10">
                    <a:moveTo>
                      <a:pt x="0" y="10"/>
                    </a:moveTo>
                    <a:lnTo>
                      <a:pt x="3" y="0"/>
                    </a:lnTo>
                    <a:lnTo>
                      <a:pt x="10" y="2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2" name="Line 684"/>
              <p:cNvSpPr>
                <a:spLocks noChangeShapeType="1"/>
              </p:cNvSpPr>
              <p:nvPr/>
            </p:nvSpPr>
            <p:spPr bwMode="auto">
              <a:xfrm>
                <a:off x="949" y="1405"/>
                <a:ext cx="4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3" name="Line 685"/>
              <p:cNvSpPr>
                <a:spLocks noChangeShapeType="1"/>
              </p:cNvSpPr>
              <p:nvPr/>
            </p:nvSpPr>
            <p:spPr bwMode="auto">
              <a:xfrm flipV="1">
                <a:off x="938" y="1415"/>
                <a:ext cx="5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4" name="Freeform 686"/>
              <p:cNvSpPr>
                <a:spLocks/>
              </p:cNvSpPr>
              <p:nvPr/>
            </p:nvSpPr>
            <p:spPr bwMode="auto">
              <a:xfrm>
                <a:off x="945" y="1410"/>
                <a:ext cx="11" cy="7"/>
              </a:xfrm>
              <a:custGeom>
                <a:avLst/>
                <a:gdLst>
                  <a:gd name="T0" fmla="*/ 0 w 11"/>
                  <a:gd name="T1" fmla="*/ 7 h 7"/>
                  <a:gd name="T2" fmla="*/ 0 w 11"/>
                  <a:gd name="T3" fmla="*/ 5 h 7"/>
                  <a:gd name="T4" fmla="*/ 1 w 11"/>
                  <a:gd name="T5" fmla="*/ 5 h 7"/>
                  <a:gd name="T6" fmla="*/ 3 w 11"/>
                  <a:gd name="T7" fmla="*/ 5 h 7"/>
                  <a:gd name="T8" fmla="*/ 3 w 11"/>
                  <a:gd name="T9" fmla="*/ 3 h 7"/>
                  <a:gd name="T10" fmla="*/ 4 w 11"/>
                  <a:gd name="T11" fmla="*/ 3 h 7"/>
                  <a:gd name="T12" fmla="*/ 6 w 11"/>
                  <a:gd name="T13" fmla="*/ 3 h 7"/>
                  <a:gd name="T14" fmla="*/ 6 w 11"/>
                  <a:gd name="T15" fmla="*/ 2 h 7"/>
                  <a:gd name="T16" fmla="*/ 8 w 11"/>
                  <a:gd name="T17" fmla="*/ 2 h 7"/>
                  <a:gd name="T18" fmla="*/ 9 w 11"/>
                  <a:gd name="T19" fmla="*/ 2 h 7"/>
                  <a:gd name="T20" fmla="*/ 11 w 11"/>
                  <a:gd name="T21" fmla="*/ 2 h 7"/>
                  <a:gd name="T22" fmla="*/ 11 w 11"/>
                  <a:gd name="T23" fmla="*/ 0 h 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"/>
                  <a:gd name="T37" fmla="*/ 0 h 7"/>
                  <a:gd name="T38" fmla="*/ 11 w 11"/>
                  <a:gd name="T39" fmla="*/ 7 h 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" h="7">
                    <a:moveTo>
                      <a:pt x="0" y="7"/>
                    </a:moveTo>
                    <a:lnTo>
                      <a:pt x="0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1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5" name="Freeform 687"/>
              <p:cNvSpPr>
                <a:spLocks/>
              </p:cNvSpPr>
              <p:nvPr/>
            </p:nvSpPr>
            <p:spPr bwMode="auto">
              <a:xfrm>
                <a:off x="956" y="1410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2 w 5"/>
                  <a:gd name="T3" fmla="*/ 0 h 5"/>
                  <a:gd name="T4" fmla="*/ 3 w 5"/>
                  <a:gd name="T5" fmla="*/ 0 h 5"/>
                  <a:gd name="T6" fmla="*/ 3 w 5"/>
                  <a:gd name="T7" fmla="*/ 2 h 5"/>
                  <a:gd name="T8" fmla="*/ 5 w 5"/>
                  <a:gd name="T9" fmla="*/ 2 h 5"/>
                  <a:gd name="T10" fmla="*/ 5 w 5"/>
                  <a:gd name="T11" fmla="*/ 3 h 5"/>
                  <a:gd name="T12" fmla="*/ 3 w 5"/>
                  <a:gd name="T13" fmla="*/ 3 h 5"/>
                  <a:gd name="T14" fmla="*/ 3 w 5"/>
                  <a:gd name="T15" fmla="*/ 5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5"/>
                  <a:gd name="T26" fmla="*/ 5 w 5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5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6" name="Freeform 688"/>
              <p:cNvSpPr>
                <a:spLocks/>
              </p:cNvSpPr>
              <p:nvPr/>
            </p:nvSpPr>
            <p:spPr bwMode="auto">
              <a:xfrm>
                <a:off x="949" y="1415"/>
                <a:ext cx="10" cy="8"/>
              </a:xfrm>
              <a:custGeom>
                <a:avLst/>
                <a:gdLst>
                  <a:gd name="T0" fmla="*/ 10 w 10"/>
                  <a:gd name="T1" fmla="*/ 0 h 8"/>
                  <a:gd name="T2" fmla="*/ 9 w 10"/>
                  <a:gd name="T3" fmla="*/ 0 h 8"/>
                  <a:gd name="T4" fmla="*/ 9 w 10"/>
                  <a:gd name="T5" fmla="*/ 2 h 8"/>
                  <a:gd name="T6" fmla="*/ 7 w 10"/>
                  <a:gd name="T7" fmla="*/ 3 h 8"/>
                  <a:gd name="T8" fmla="*/ 5 w 10"/>
                  <a:gd name="T9" fmla="*/ 3 h 8"/>
                  <a:gd name="T10" fmla="*/ 5 w 10"/>
                  <a:gd name="T11" fmla="*/ 5 h 8"/>
                  <a:gd name="T12" fmla="*/ 4 w 10"/>
                  <a:gd name="T13" fmla="*/ 5 h 8"/>
                  <a:gd name="T14" fmla="*/ 4 w 10"/>
                  <a:gd name="T15" fmla="*/ 7 h 8"/>
                  <a:gd name="T16" fmla="*/ 2 w 10"/>
                  <a:gd name="T17" fmla="*/ 7 h 8"/>
                  <a:gd name="T18" fmla="*/ 0 w 10"/>
                  <a:gd name="T19" fmla="*/ 8 h 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"/>
                  <a:gd name="T31" fmla="*/ 0 h 8"/>
                  <a:gd name="T32" fmla="*/ 10 w 10"/>
                  <a:gd name="T33" fmla="*/ 8 h 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" h="8">
                    <a:moveTo>
                      <a:pt x="10" y="0"/>
                    </a:moveTo>
                    <a:lnTo>
                      <a:pt x="9" y="0"/>
                    </a:lnTo>
                    <a:lnTo>
                      <a:pt x="9" y="2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0" y="8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7" name="Freeform 689"/>
              <p:cNvSpPr>
                <a:spLocks/>
              </p:cNvSpPr>
              <p:nvPr/>
            </p:nvSpPr>
            <p:spPr bwMode="auto">
              <a:xfrm>
                <a:off x="938" y="1423"/>
                <a:ext cx="11" cy="4"/>
              </a:xfrm>
              <a:custGeom>
                <a:avLst/>
                <a:gdLst>
                  <a:gd name="T0" fmla="*/ 11 w 11"/>
                  <a:gd name="T1" fmla="*/ 0 h 4"/>
                  <a:gd name="T2" fmla="*/ 10 w 11"/>
                  <a:gd name="T3" fmla="*/ 0 h 4"/>
                  <a:gd name="T4" fmla="*/ 8 w 11"/>
                  <a:gd name="T5" fmla="*/ 0 h 4"/>
                  <a:gd name="T6" fmla="*/ 8 w 11"/>
                  <a:gd name="T7" fmla="*/ 2 h 4"/>
                  <a:gd name="T8" fmla="*/ 7 w 11"/>
                  <a:gd name="T9" fmla="*/ 2 h 4"/>
                  <a:gd name="T10" fmla="*/ 5 w 11"/>
                  <a:gd name="T11" fmla="*/ 2 h 4"/>
                  <a:gd name="T12" fmla="*/ 3 w 11"/>
                  <a:gd name="T13" fmla="*/ 2 h 4"/>
                  <a:gd name="T14" fmla="*/ 3 w 11"/>
                  <a:gd name="T15" fmla="*/ 4 h 4"/>
                  <a:gd name="T16" fmla="*/ 2 w 11"/>
                  <a:gd name="T17" fmla="*/ 4 h 4"/>
                  <a:gd name="T18" fmla="*/ 2 w 11"/>
                  <a:gd name="T19" fmla="*/ 2 h 4"/>
                  <a:gd name="T20" fmla="*/ 0 w 11"/>
                  <a:gd name="T21" fmla="*/ 2 h 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1"/>
                  <a:gd name="T34" fmla="*/ 0 h 4"/>
                  <a:gd name="T35" fmla="*/ 11 w 11"/>
                  <a:gd name="T36" fmla="*/ 4 h 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1" h="4">
                    <a:moveTo>
                      <a:pt x="11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8" name="Freeform 690"/>
              <p:cNvSpPr>
                <a:spLocks/>
              </p:cNvSpPr>
              <p:nvPr/>
            </p:nvSpPr>
            <p:spPr bwMode="auto">
              <a:xfrm>
                <a:off x="938" y="1417"/>
                <a:ext cx="7" cy="8"/>
              </a:xfrm>
              <a:custGeom>
                <a:avLst/>
                <a:gdLst>
                  <a:gd name="T0" fmla="*/ 0 w 7"/>
                  <a:gd name="T1" fmla="*/ 8 h 8"/>
                  <a:gd name="T2" fmla="*/ 0 w 7"/>
                  <a:gd name="T3" fmla="*/ 6 h 8"/>
                  <a:gd name="T4" fmla="*/ 2 w 7"/>
                  <a:gd name="T5" fmla="*/ 6 h 8"/>
                  <a:gd name="T6" fmla="*/ 2 w 7"/>
                  <a:gd name="T7" fmla="*/ 5 h 8"/>
                  <a:gd name="T8" fmla="*/ 2 w 7"/>
                  <a:gd name="T9" fmla="*/ 3 h 8"/>
                  <a:gd name="T10" fmla="*/ 3 w 7"/>
                  <a:gd name="T11" fmla="*/ 3 h 8"/>
                  <a:gd name="T12" fmla="*/ 3 w 7"/>
                  <a:gd name="T13" fmla="*/ 1 h 8"/>
                  <a:gd name="T14" fmla="*/ 5 w 7"/>
                  <a:gd name="T15" fmla="*/ 1 h 8"/>
                  <a:gd name="T16" fmla="*/ 5 w 7"/>
                  <a:gd name="T17" fmla="*/ 0 h 8"/>
                  <a:gd name="T18" fmla="*/ 7 w 7"/>
                  <a:gd name="T19" fmla="*/ 0 h 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"/>
                  <a:gd name="T31" fmla="*/ 0 h 8"/>
                  <a:gd name="T32" fmla="*/ 7 w 7"/>
                  <a:gd name="T33" fmla="*/ 8 h 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" h="8">
                    <a:moveTo>
                      <a:pt x="0" y="8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9" name="Freeform 691"/>
              <p:cNvSpPr>
                <a:spLocks/>
              </p:cNvSpPr>
              <p:nvPr/>
            </p:nvSpPr>
            <p:spPr bwMode="auto">
              <a:xfrm>
                <a:off x="940" y="1412"/>
                <a:ext cx="21" cy="15"/>
              </a:xfrm>
              <a:custGeom>
                <a:avLst/>
                <a:gdLst>
                  <a:gd name="T0" fmla="*/ 0 w 21"/>
                  <a:gd name="T1" fmla="*/ 15 h 15"/>
                  <a:gd name="T2" fmla="*/ 1 w 21"/>
                  <a:gd name="T3" fmla="*/ 15 h 15"/>
                  <a:gd name="T4" fmla="*/ 3 w 21"/>
                  <a:gd name="T5" fmla="*/ 15 h 15"/>
                  <a:gd name="T6" fmla="*/ 5 w 21"/>
                  <a:gd name="T7" fmla="*/ 15 h 15"/>
                  <a:gd name="T8" fmla="*/ 6 w 21"/>
                  <a:gd name="T9" fmla="*/ 13 h 15"/>
                  <a:gd name="T10" fmla="*/ 8 w 21"/>
                  <a:gd name="T11" fmla="*/ 13 h 15"/>
                  <a:gd name="T12" fmla="*/ 9 w 21"/>
                  <a:gd name="T13" fmla="*/ 13 h 15"/>
                  <a:gd name="T14" fmla="*/ 11 w 21"/>
                  <a:gd name="T15" fmla="*/ 13 h 15"/>
                  <a:gd name="T16" fmla="*/ 13 w 21"/>
                  <a:gd name="T17" fmla="*/ 13 h 15"/>
                  <a:gd name="T18" fmla="*/ 14 w 21"/>
                  <a:gd name="T19" fmla="*/ 13 h 15"/>
                  <a:gd name="T20" fmla="*/ 14 w 21"/>
                  <a:gd name="T21" fmla="*/ 11 h 15"/>
                  <a:gd name="T22" fmla="*/ 16 w 21"/>
                  <a:gd name="T23" fmla="*/ 11 h 15"/>
                  <a:gd name="T24" fmla="*/ 16 w 21"/>
                  <a:gd name="T25" fmla="*/ 10 h 15"/>
                  <a:gd name="T26" fmla="*/ 18 w 21"/>
                  <a:gd name="T27" fmla="*/ 10 h 15"/>
                  <a:gd name="T28" fmla="*/ 18 w 21"/>
                  <a:gd name="T29" fmla="*/ 8 h 15"/>
                  <a:gd name="T30" fmla="*/ 19 w 21"/>
                  <a:gd name="T31" fmla="*/ 8 h 15"/>
                  <a:gd name="T32" fmla="*/ 19 w 21"/>
                  <a:gd name="T33" fmla="*/ 6 h 15"/>
                  <a:gd name="T34" fmla="*/ 19 w 21"/>
                  <a:gd name="T35" fmla="*/ 5 h 15"/>
                  <a:gd name="T36" fmla="*/ 21 w 21"/>
                  <a:gd name="T37" fmla="*/ 3 h 15"/>
                  <a:gd name="T38" fmla="*/ 21 w 21"/>
                  <a:gd name="T39" fmla="*/ 1 h 15"/>
                  <a:gd name="T40" fmla="*/ 21 w 21"/>
                  <a:gd name="T41" fmla="*/ 0 h 1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"/>
                  <a:gd name="T64" fmla="*/ 0 h 15"/>
                  <a:gd name="T65" fmla="*/ 21 w 21"/>
                  <a:gd name="T66" fmla="*/ 15 h 1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" h="15">
                    <a:moveTo>
                      <a:pt x="0" y="15"/>
                    </a:moveTo>
                    <a:lnTo>
                      <a:pt x="1" y="15"/>
                    </a:lnTo>
                    <a:lnTo>
                      <a:pt x="3" y="15"/>
                    </a:lnTo>
                    <a:lnTo>
                      <a:pt x="5" y="15"/>
                    </a:lnTo>
                    <a:lnTo>
                      <a:pt x="6" y="13"/>
                    </a:lnTo>
                    <a:lnTo>
                      <a:pt x="8" y="13"/>
                    </a:lnTo>
                    <a:lnTo>
                      <a:pt x="9" y="13"/>
                    </a:lnTo>
                    <a:lnTo>
                      <a:pt x="11" y="13"/>
                    </a:lnTo>
                    <a:lnTo>
                      <a:pt x="13" y="13"/>
                    </a:lnTo>
                    <a:lnTo>
                      <a:pt x="14" y="13"/>
                    </a:lnTo>
                    <a:lnTo>
                      <a:pt x="14" y="11"/>
                    </a:lnTo>
                    <a:lnTo>
                      <a:pt x="16" y="11"/>
                    </a:lnTo>
                    <a:lnTo>
                      <a:pt x="16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9" y="8"/>
                    </a:lnTo>
                    <a:lnTo>
                      <a:pt x="19" y="6"/>
                    </a:lnTo>
                    <a:lnTo>
                      <a:pt x="19" y="5"/>
                    </a:lnTo>
                    <a:lnTo>
                      <a:pt x="21" y="3"/>
                    </a:lnTo>
                    <a:lnTo>
                      <a:pt x="21" y="1"/>
                    </a:lnTo>
                    <a:lnTo>
                      <a:pt x="21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0" name="Freeform 692"/>
              <p:cNvSpPr>
                <a:spLocks/>
              </p:cNvSpPr>
              <p:nvPr/>
            </p:nvSpPr>
            <p:spPr bwMode="auto">
              <a:xfrm>
                <a:off x="956" y="1422"/>
                <a:ext cx="36" cy="44"/>
              </a:xfrm>
              <a:custGeom>
                <a:avLst/>
                <a:gdLst>
                  <a:gd name="T0" fmla="*/ 0 w 36"/>
                  <a:gd name="T1" fmla="*/ 1 h 44"/>
                  <a:gd name="T2" fmla="*/ 31 w 36"/>
                  <a:gd name="T3" fmla="*/ 39 h 44"/>
                  <a:gd name="T4" fmla="*/ 36 w 36"/>
                  <a:gd name="T5" fmla="*/ 44 h 44"/>
                  <a:gd name="T6" fmla="*/ 33 w 36"/>
                  <a:gd name="T7" fmla="*/ 34 h 44"/>
                  <a:gd name="T8" fmla="*/ 31 w 36"/>
                  <a:gd name="T9" fmla="*/ 39 h 44"/>
                  <a:gd name="T10" fmla="*/ 33 w 36"/>
                  <a:gd name="T11" fmla="*/ 34 h 44"/>
                  <a:gd name="T12" fmla="*/ 3 w 36"/>
                  <a:gd name="T13" fmla="*/ 0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6"/>
                  <a:gd name="T22" fmla="*/ 0 h 44"/>
                  <a:gd name="T23" fmla="*/ 36 w 36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6" h="44">
                    <a:moveTo>
                      <a:pt x="0" y="1"/>
                    </a:moveTo>
                    <a:lnTo>
                      <a:pt x="31" y="39"/>
                    </a:lnTo>
                    <a:lnTo>
                      <a:pt x="36" y="44"/>
                    </a:lnTo>
                    <a:lnTo>
                      <a:pt x="33" y="34"/>
                    </a:lnTo>
                    <a:lnTo>
                      <a:pt x="31" y="39"/>
                    </a:lnTo>
                    <a:lnTo>
                      <a:pt x="33" y="34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1" name="Freeform 693"/>
              <p:cNvSpPr>
                <a:spLocks/>
              </p:cNvSpPr>
              <p:nvPr/>
            </p:nvSpPr>
            <p:spPr bwMode="auto">
              <a:xfrm>
                <a:off x="958" y="1422"/>
                <a:ext cx="29" cy="39"/>
              </a:xfrm>
              <a:custGeom>
                <a:avLst/>
                <a:gdLst>
                  <a:gd name="T0" fmla="*/ 29 w 29"/>
                  <a:gd name="T1" fmla="*/ 39 h 39"/>
                  <a:gd name="T2" fmla="*/ 24 w 29"/>
                  <a:gd name="T3" fmla="*/ 29 h 39"/>
                  <a:gd name="T4" fmla="*/ 19 w 29"/>
                  <a:gd name="T5" fmla="*/ 28 h 39"/>
                  <a:gd name="T6" fmla="*/ 16 w 29"/>
                  <a:gd name="T7" fmla="*/ 18 h 39"/>
                  <a:gd name="T8" fmla="*/ 10 w 29"/>
                  <a:gd name="T9" fmla="*/ 15 h 39"/>
                  <a:gd name="T10" fmla="*/ 6 w 29"/>
                  <a:gd name="T11" fmla="*/ 5 h 39"/>
                  <a:gd name="T12" fmla="*/ 0 w 29"/>
                  <a:gd name="T13" fmla="*/ 3 h 39"/>
                  <a:gd name="T14" fmla="*/ 1 w 29"/>
                  <a:gd name="T15" fmla="*/ 0 h 39"/>
                  <a:gd name="T16" fmla="*/ 6 w 29"/>
                  <a:gd name="T17" fmla="*/ 5 h 39"/>
                  <a:gd name="T18" fmla="*/ 5 w 29"/>
                  <a:gd name="T19" fmla="*/ 10 h 39"/>
                  <a:gd name="T20" fmla="*/ 10 w 29"/>
                  <a:gd name="T21" fmla="*/ 15 h 39"/>
                  <a:gd name="T22" fmla="*/ 11 w 29"/>
                  <a:gd name="T23" fmla="*/ 11 h 39"/>
                  <a:gd name="T24" fmla="*/ 16 w 29"/>
                  <a:gd name="T25" fmla="*/ 18 h 39"/>
                  <a:gd name="T26" fmla="*/ 13 w 29"/>
                  <a:gd name="T27" fmla="*/ 21 h 39"/>
                  <a:gd name="T28" fmla="*/ 10 w 29"/>
                  <a:gd name="T29" fmla="*/ 15 h 39"/>
                  <a:gd name="T30" fmla="*/ 13 w 29"/>
                  <a:gd name="T31" fmla="*/ 21 h 39"/>
                  <a:gd name="T32" fmla="*/ 16 w 29"/>
                  <a:gd name="T33" fmla="*/ 18 h 39"/>
                  <a:gd name="T34" fmla="*/ 21 w 29"/>
                  <a:gd name="T35" fmla="*/ 23 h 39"/>
                  <a:gd name="T36" fmla="*/ 19 w 29"/>
                  <a:gd name="T37" fmla="*/ 28 h 39"/>
                  <a:gd name="T38" fmla="*/ 21 w 29"/>
                  <a:gd name="T39" fmla="*/ 23 h 39"/>
                  <a:gd name="T40" fmla="*/ 24 w 29"/>
                  <a:gd name="T41" fmla="*/ 29 h 39"/>
                  <a:gd name="T42" fmla="*/ 23 w 29"/>
                  <a:gd name="T43" fmla="*/ 33 h 39"/>
                  <a:gd name="T44" fmla="*/ 29 w 29"/>
                  <a:gd name="T45" fmla="*/ 39 h 3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9"/>
                  <a:gd name="T70" fmla="*/ 0 h 39"/>
                  <a:gd name="T71" fmla="*/ 29 w 29"/>
                  <a:gd name="T72" fmla="*/ 39 h 3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9" h="39">
                    <a:moveTo>
                      <a:pt x="29" y="39"/>
                    </a:moveTo>
                    <a:lnTo>
                      <a:pt x="24" y="29"/>
                    </a:lnTo>
                    <a:lnTo>
                      <a:pt x="19" y="28"/>
                    </a:lnTo>
                    <a:lnTo>
                      <a:pt x="16" y="18"/>
                    </a:lnTo>
                    <a:lnTo>
                      <a:pt x="10" y="15"/>
                    </a:lnTo>
                    <a:lnTo>
                      <a:pt x="6" y="5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6" y="5"/>
                    </a:lnTo>
                    <a:lnTo>
                      <a:pt x="5" y="10"/>
                    </a:lnTo>
                    <a:lnTo>
                      <a:pt x="10" y="15"/>
                    </a:lnTo>
                    <a:lnTo>
                      <a:pt x="11" y="11"/>
                    </a:lnTo>
                    <a:lnTo>
                      <a:pt x="16" y="18"/>
                    </a:lnTo>
                    <a:lnTo>
                      <a:pt x="13" y="21"/>
                    </a:lnTo>
                    <a:lnTo>
                      <a:pt x="10" y="15"/>
                    </a:lnTo>
                    <a:lnTo>
                      <a:pt x="13" y="21"/>
                    </a:lnTo>
                    <a:lnTo>
                      <a:pt x="16" y="18"/>
                    </a:lnTo>
                    <a:lnTo>
                      <a:pt x="21" y="23"/>
                    </a:lnTo>
                    <a:lnTo>
                      <a:pt x="19" y="28"/>
                    </a:lnTo>
                    <a:lnTo>
                      <a:pt x="21" y="23"/>
                    </a:lnTo>
                    <a:lnTo>
                      <a:pt x="24" y="29"/>
                    </a:lnTo>
                    <a:lnTo>
                      <a:pt x="23" y="33"/>
                    </a:lnTo>
                    <a:lnTo>
                      <a:pt x="29" y="39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2" name="Line 694"/>
              <p:cNvSpPr>
                <a:spLocks noChangeShapeType="1"/>
              </p:cNvSpPr>
              <p:nvPr/>
            </p:nvSpPr>
            <p:spPr bwMode="auto">
              <a:xfrm flipH="1" flipV="1">
                <a:off x="956" y="1423"/>
                <a:ext cx="30" cy="3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3" name="Freeform 695"/>
              <p:cNvSpPr>
                <a:spLocks/>
              </p:cNvSpPr>
              <p:nvPr/>
            </p:nvSpPr>
            <p:spPr bwMode="auto">
              <a:xfrm>
                <a:off x="956" y="1423"/>
                <a:ext cx="31" cy="38"/>
              </a:xfrm>
              <a:custGeom>
                <a:avLst/>
                <a:gdLst>
                  <a:gd name="T0" fmla="*/ 30 w 31"/>
                  <a:gd name="T1" fmla="*/ 38 h 38"/>
                  <a:gd name="T2" fmla="*/ 0 w 31"/>
                  <a:gd name="T3" fmla="*/ 0 h 38"/>
                  <a:gd name="T4" fmla="*/ 31 w 31"/>
                  <a:gd name="T5" fmla="*/ 38 h 38"/>
                  <a:gd name="T6" fmla="*/ 30 w 31"/>
                  <a:gd name="T7" fmla="*/ 38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38"/>
                  <a:gd name="T14" fmla="*/ 31 w 31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38">
                    <a:moveTo>
                      <a:pt x="30" y="38"/>
                    </a:moveTo>
                    <a:lnTo>
                      <a:pt x="0" y="0"/>
                    </a:lnTo>
                    <a:lnTo>
                      <a:pt x="31" y="38"/>
                    </a:lnTo>
                    <a:lnTo>
                      <a:pt x="30" y="38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4" name="Freeform 696"/>
              <p:cNvSpPr>
                <a:spLocks/>
              </p:cNvSpPr>
              <p:nvPr/>
            </p:nvSpPr>
            <p:spPr bwMode="auto">
              <a:xfrm>
                <a:off x="943" y="1412"/>
                <a:ext cx="13" cy="13"/>
              </a:xfrm>
              <a:custGeom>
                <a:avLst/>
                <a:gdLst>
                  <a:gd name="T0" fmla="*/ 6 w 13"/>
                  <a:gd name="T1" fmla="*/ 6 h 13"/>
                  <a:gd name="T2" fmla="*/ 11 w 13"/>
                  <a:gd name="T3" fmla="*/ 0 h 13"/>
                  <a:gd name="T4" fmla="*/ 6 w 13"/>
                  <a:gd name="T5" fmla="*/ 6 h 13"/>
                  <a:gd name="T6" fmla="*/ 13 w 13"/>
                  <a:gd name="T7" fmla="*/ 5 h 13"/>
                  <a:gd name="T8" fmla="*/ 6 w 13"/>
                  <a:gd name="T9" fmla="*/ 6 h 13"/>
                  <a:gd name="T10" fmla="*/ 6 w 13"/>
                  <a:gd name="T11" fmla="*/ 10 h 13"/>
                  <a:gd name="T12" fmla="*/ 6 w 13"/>
                  <a:gd name="T13" fmla="*/ 6 h 13"/>
                  <a:gd name="T14" fmla="*/ 0 w 13"/>
                  <a:gd name="T15" fmla="*/ 13 h 13"/>
                  <a:gd name="T16" fmla="*/ 6 w 13"/>
                  <a:gd name="T17" fmla="*/ 6 h 13"/>
                  <a:gd name="T18" fmla="*/ 0 w 13"/>
                  <a:gd name="T19" fmla="*/ 8 h 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"/>
                  <a:gd name="T31" fmla="*/ 0 h 13"/>
                  <a:gd name="T32" fmla="*/ 13 w 13"/>
                  <a:gd name="T33" fmla="*/ 13 h 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" h="13">
                    <a:moveTo>
                      <a:pt x="6" y="6"/>
                    </a:moveTo>
                    <a:lnTo>
                      <a:pt x="11" y="0"/>
                    </a:lnTo>
                    <a:lnTo>
                      <a:pt x="6" y="6"/>
                    </a:lnTo>
                    <a:lnTo>
                      <a:pt x="13" y="5"/>
                    </a:lnTo>
                    <a:lnTo>
                      <a:pt x="6" y="6"/>
                    </a:lnTo>
                    <a:lnTo>
                      <a:pt x="6" y="10"/>
                    </a:lnTo>
                    <a:lnTo>
                      <a:pt x="6" y="6"/>
                    </a:lnTo>
                    <a:lnTo>
                      <a:pt x="0" y="13"/>
                    </a:lnTo>
                    <a:lnTo>
                      <a:pt x="6" y="6"/>
                    </a:lnTo>
                    <a:lnTo>
                      <a:pt x="0" y="8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5" name="Freeform 697"/>
              <p:cNvSpPr>
                <a:spLocks/>
              </p:cNvSpPr>
              <p:nvPr/>
            </p:nvSpPr>
            <p:spPr bwMode="auto">
              <a:xfrm>
                <a:off x="991" y="1491"/>
                <a:ext cx="11" cy="5"/>
              </a:xfrm>
              <a:custGeom>
                <a:avLst/>
                <a:gdLst>
                  <a:gd name="T0" fmla="*/ 0 w 11"/>
                  <a:gd name="T1" fmla="*/ 5 h 5"/>
                  <a:gd name="T2" fmla="*/ 1 w 11"/>
                  <a:gd name="T3" fmla="*/ 5 h 5"/>
                  <a:gd name="T4" fmla="*/ 3 w 11"/>
                  <a:gd name="T5" fmla="*/ 5 h 5"/>
                  <a:gd name="T6" fmla="*/ 5 w 11"/>
                  <a:gd name="T7" fmla="*/ 5 h 5"/>
                  <a:gd name="T8" fmla="*/ 6 w 11"/>
                  <a:gd name="T9" fmla="*/ 5 h 5"/>
                  <a:gd name="T10" fmla="*/ 6 w 11"/>
                  <a:gd name="T11" fmla="*/ 4 h 5"/>
                  <a:gd name="T12" fmla="*/ 8 w 11"/>
                  <a:gd name="T13" fmla="*/ 4 h 5"/>
                  <a:gd name="T14" fmla="*/ 8 w 11"/>
                  <a:gd name="T15" fmla="*/ 2 h 5"/>
                  <a:gd name="T16" fmla="*/ 9 w 11"/>
                  <a:gd name="T17" fmla="*/ 2 h 5"/>
                  <a:gd name="T18" fmla="*/ 9 w 11"/>
                  <a:gd name="T19" fmla="*/ 0 h 5"/>
                  <a:gd name="T20" fmla="*/ 11 w 11"/>
                  <a:gd name="T21" fmla="*/ 0 h 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1"/>
                  <a:gd name="T34" fmla="*/ 0 h 5"/>
                  <a:gd name="T35" fmla="*/ 11 w 11"/>
                  <a:gd name="T36" fmla="*/ 5 h 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1" h="5">
                    <a:moveTo>
                      <a:pt x="0" y="5"/>
                    </a:moveTo>
                    <a:lnTo>
                      <a:pt x="1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0"/>
                    </a:lnTo>
                    <a:lnTo>
                      <a:pt x="11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6" name="Freeform 698"/>
              <p:cNvSpPr>
                <a:spLocks/>
              </p:cNvSpPr>
              <p:nvPr/>
            </p:nvSpPr>
            <p:spPr bwMode="auto">
              <a:xfrm>
                <a:off x="1002" y="1488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2 h 3"/>
                  <a:gd name="T4" fmla="*/ 0 w 1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3"/>
                  <a:gd name="T11" fmla="*/ 1 w 1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3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7" name="Freeform 699"/>
              <p:cNvSpPr>
                <a:spLocks/>
              </p:cNvSpPr>
              <p:nvPr/>
            </p:nvSpPr>
            <p:spPr bwMode="auto">
              <a:xfrm>
                <a:off x="984" y="1483"/>
                <a:ext cx="13" cy="5"/>
              </a:xfrm>
              <a:custGeom>
                <a:avLst/>
                <a:gdLst>
                  <a:gd name="T0" fmla="*/ 0 w 13"/>
                  <a:gd name="T1" fmla="*/ 5 h 5"/>
                  <a:gd name="T2" fmla="*/ 2 w 13"/>
                  <a:gd name="T3" fmla="*/ 5 h 5"/>
                  <a:gd name="T4" fmla="*/ 3 w 13"/>
                  <a:gd name="T5" fmla="*/ 5 h 5"/>
                  <a:gd name="T6" fmla="*/ 5 w 13"/>
                  <a:gd name="T7" fmla="*/ 5 h 5"/>
                  <a:gd name="T8" fmla="*/ 7 w 13"/>
                  <a:gd name="T9" fmla="*/ 5 h 5"/>
                  <a:gd name="T10" fmla="*/ 7 w 13"/>
                  <a:gd name="T11" fmla="*/ 3 h 5"/>
                  <a:gd name="T12" fmla="*/ 8 w 13"/>
                  <a:gd name="T13" fmla="*/ 3 h 5"/>
                  <a:gd name="T14" fmla="*/ 8 w 13"/>
                  <a:gd name="T15" fmla="*/ 2 h 5"/>
                  <a:gd name="T16" fmla="*/ 10 w 13"/>
                  <a:gd name="T17" fmla="*/ 2 h 5"/>
                  <a:gd name="T18" fmla="*/ 12 w 13"/>
                  <a:gd name="T19" fmla="*/ 0 h 5"/>
                  <a:gd name="T20" fmla="*/ 13 w 13"/>
                  <a:gd name="T21" fmla="*/ 0 h 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"/>
                  <a:gd name="T34" fmla="*/ 0 h 5"/>
                  <a:gd name="T35" fmla="*/ 13 w 13"/>
                  <a:gd name="T36" fmla="*/ 5 h 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" h="5">
                    <a:moveTo>
                      <a:pt x="0" y="5"/>
                    </a:moveTo>
                    <a:lnTo>
                      <a:pt x="2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10" y="2"/>
                    </a:lnTo>
                    <a:lnTo>
                      <a:pt x="12" y="0"/>
                    </a:lnTo>
                    <a:lnTo>
                      <a:pt x="13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8" name="Freeform 700"/>
              <p:cNvSpPr>
                <a:spLocks/>
              </p:cNvSpPr>
              <p:nvPr/>
            </p:nvSpPr>
            <p:spPr bwMode="auto">
              <a:xfrm>
                <a:off x="997" y="1480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1 h 3"/>
                  <a:gd name="T4" fmla="*/ 2 w 2"/>
                  <a:gd name="T5" fmla="*/ 1 h 3"/>
                  <a:gd name="T6" fmla="*/ 2 w 2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3"/>
                  <a:gd name="T14" fmla="*/ 2 w 2"/>
                  <a:gd name="T15" fmla="*/ 3 h 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3">
                    <a:moveTo>
                      <a:pt x="0" y="3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9" name="Freeform 701"/>
              <p:cNvSpPr>
                <a:spLocks/>
              </p:cNvSpPr>
              <p:nvPr/>
            </p:nvSpPr>
            <p:spPr bwMode="auto">
              <a:xfrm>
                <a:off x="979" y="1476"/>
                <a:ext cx="12" cy="5"/>
              </a:xfrm>
              <a:custGeom>
                <a:avLst/>
                <a:gdLst>
                  <a:gd name="T0" fmla="*/ 0 w 12"/>
                  <a:gd name="T1" fmla="*/ 5 h 5"/>
                  <a:gd name="T2" fmla="*/ 2 w 12"/>
                  <a:gd name="T3" fmla="*/ 5 h 5"/>
                  <a:gd name="T4" fmla="*/ 3 w 12"/>
                  <a:gd name="T5" fmla="*/ 5 h 5"/>
                  <a:gd name="T6" fmla="*/ 5 w 12"/>
                  <a:gd name="T7" fmla="*/ 5 h 5"/>
                  <a:gd name="T8" fmla="*/ 7 w 12"/>
                  <a:gd name="T9" fmla="*/ 5 h 5"/>
                  <a:gd name="T10" fmla="*/ 7 w 12"/>
                  <a:gd name="T11" fmla="*/ 4 h 5"/>
                  <a:gd name="T12" fmla="*/ 8 w 12"/>
                  <a:gd name="T13" fmla="*/ 4 h 5"/>
                  <a:gd name="T14" fmla="*/ 8 w 12"/>
                  <a:gd name="T15" fmla="*/ 2 h 5"/>
                  <a:gd name="T16" fmla="*/ 10 w 12"/>
                  <a:gd name="T17" fmla="*/ 2 h 5"/>
                  <a:gd name="T18" fmla="*/ 12 w 12"/>
                  <a:gd name="T19" fmla="*/ 2 h 5"/>
                  <a:gd name="T20" fmla="*/ 12 w 12"/>
                  <a:gd name="T21" fmla="*/ 0 h 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"/>
                  <a:gd name="T34" fmla="*/ 0 h 5"/>
                  <a:gd name="T35" fmla="*/ 12 w 12"/>
                  <a:gd name="T36" fmla="*/ 5 h 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" h="5">
                    <a:moveTo>
                      <a:pt x="0" y="5"/>
                    </a:moveTo>
                    <a:lnTo>
                      <a:pt x="2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0" name="Freeform 702"/>
              <p:cNvSpPr>
                <a:spLocks/>
              </p:cNvSpPr>
              <p:nvPr/>
            </p:nvSpPr>
            <p:spPr bwMode="auto">
              <a:xfrm>
                <a:off x="991" y="1473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2 h 3"/>
                  <a:gd name="T6" fmla="*/ 1 w 1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3"/>
                  <a:gd name="T14" fmla="*/ 1 w 1"/>
                  <a:gd name="T15" fmla="*/ 3 h 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3">
                    <a:moveTo>
                      <a:pt x="0" y="3"/>
                    </a:move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1" name="Freeform 703"/>
              <p:cNvSpPr>
                <a:spLocks/>
              </p:cNvSpPr>
              <p:nvPr/>
            </p:nvSpPr>
            <p:spPr bwMode="auto">
              <a:xfrm>
                <a:off x="976" y="1468"/>
                <a:ext cx="10" cy="5"/>
              </a:xfrm>
              <a:custGeom>
                <a:avLst/>
                <a:gdLst>
                  <a:gd name="T0" fmla="*/ 0 w 10"/>
                  <a:gd name="T1" fmla="*/ 5 h 5"/>
                  <a:gd name="T2" fmla="*/ 1 w 10"/>
                  <a:gd name="T3" fmla="*/ 5 h 5"/>
                  <a:gd name="T4" fmla="*/ 3 w 10"/>
                  <a:gd name="T5" fmla="*/ 5 h 5"/>
                  <a:gd name="T6" fmla="*/ 5 w 10"/>
                  <a:gd name="T7" fmla="*/ 5 h 5"/>
                  <a:gd name="T8" fmla="*/ 5 w 10"/>
                  <a:gd name="T9" fmla="*/ 3 h 5"/>
                  <a:gd name="T10" fmla="*/ 6 w 10"/>
                  <a:gd name="T11" fmla="*/ 3 h 5"/>
                  <a:gd name="T12" fmla="*/ 6 w 10"/>
                  <a:gd name="T13" fmla="*/ 2 h 5"/>
                  <a:gd name="T14" fmla="*/ 8 w 10"/>
                  <a:gd name="T15" fmla="*/ 2 h 5"/>
                  <a:gd name="T16" fmla="*/ 10 w 10"/>
                  <a:gd name="T17" fmla="*/ 2 h 5"/>
                  <a:gd name="T18" fmla="*/ 10 w 10"/>
                  <a:gd name="T19" fmla="*/ 0 h 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"/>
                  <a:gd name="T31" fmla="*/ 0 h 5"/>
                  <a:gd name="T32" fmla="*/ 10 w 10"/>
                  <a:gd name="T33" fmla="*/ 5 h 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" h="5">
                    <a:moveTo>
                      <a:pt x="0" y="5"/>
                    </a:moveTo>
                    <a:lnTo>
                      <a:pt x="1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10" y="2"/>
                    </a:lnTo>
                    <a:lnTo>
                      <a:pt x="10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2" name="Freeform 704"/>
              <p:cNvSpPr>
                <a:spLocks/>
              </p:cNvSpPr>
              <p:nvPr/>
            </p:nvSpPr>
            <p:spPr bwMode="auto">
              <a:xfrm>
                <a:off x="986" y="1466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2"/>
                    </a:moveTo>
                    <a:lnTo>
                      <a:pt x="1" y="2"/>
                    </a:lnTo>
                    <a:lnTo>
                      <a:pt x="1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3" name="Line 705"/>
              <p:cNvSpPr>
                <a:spLocks noChangeShapeType="1"/>
              </p:cNvSpPr>
              <p:nvPr/>
            </p:nvSpPr>
            <p:spPr bwMode="auto">
              <a:xfrm flipH="1" flipV="1">
                <a:off x="987" y="1466"/>
                <a:ext cx="5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4" name="Line 706"/>
              <p:cNvSpPr>
                <a:spLocks noChangeShapeType="1"/>
              </p:cNvSpPr>
              <p:nvPr/>
            </p:nvSpPr>
            <p:spPr bwMode="auto">
              <a:xfrm>
                <a:off x="987" y="1466"/>
                <a:ext cx="5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5" name="Freeform 707"/>
              <p:cNvSpPr>
                <a:spLocks/>
              </p:cNvSpPr>
              <p:nvPr/>
            </p:nvSpPr>
            <p:spPr bwMode="auto">
              <a:xfrm>
                <a:off x="987" y="1466"/>
                <a:ext cx="5" cy="7"/>
              </a:xfrm>
              <a:custGeom>
                <a:avLst/>
                <a:gdLst>
                  <a:gd name="T0" fmla="*/ 0 w 5"/>
                  <a:gd name="T1" fmla="*/ 0 h 7"/>
                  <a:gd name="T2" fmla="*/ 5 w 5"/>
                  <a:gd name="T3" fmla="*/ 7 h 7"/>
                  <a:gd name="T4" fmla="*/ 0 w 5"/>
                  <a:gd name="T5" fmla="*/ 0 h 7"/>
                  <a:gd name="T6" fmla="*/ 0 60000 65536"/>
                  <a:gd name="T7" fmla="*/ 0 60000 65536"/>
                  <a:gd name="T8" fmla="*/ 0 60000 65536"/>
                  <a:gd name="T9" fmla="*/ 0 w 5"/>
                  <a:gd name="T10" fmla="*/ 0 h 7"/>
                  <a:gd name="T11" fmla="*/ 5 w 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" h="7">
                    <a:moveTo>
                      <a:pt x="0" y="0"/>
                    </a:moveTo>
                    <a:lnTo>
                      <a:pt x="5" y="7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6" name="Line 708"/>
              <p:cNvSpPr>
                <a:spLocks noChangeShapeType="1"/>
              </p:cNvSpPr>
              <p:nvPr/>
            </p:nvSpPr>
            <p:spPr bwMode="auto">
              <a:xfrm flipH="1" flipV="1">
                <a:off x="992" y="1473"/>
                <a:ext cx="7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7" name="Line 709"/>
              <p:cNvSpPr>
                <a:spLocks noChangeShapeType="1"/>
              </p:cNvSpPr>
              <p:nvPr/>
            </p:nvSpPr>
            <p:spPr bwMode="auto">
              <a:xfrm>
                <a:off x="992" y="1473"/>
                <a:ext cx="7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8" name="Freeform 710"/>
              <p:cNvSpPr>
                <a:spLocks/>
              </p:cNvSpPr>
              <p:nvPr/>
            </p:nvSpPr>
            <p:spPr bwMode="auto">
              <a:xfrm>
                <a:off x="992" y="1473"/>
                <a:ext cx="7" cy="7"/>
              </a:xfrm>
              <a:custGeom>
                <a:avLst/>
                <a:gdLst>
                  <a:gd name="T0" fmla="*/ 0 w 7"/>
                  <a:gd name="T1" fmla="*/ 0 h 7"/>
                  <a:gd name="T2" fmla="*/ 7 w 7"/>
                  <a:gd name="T3" fmla="*/ 7 h 7"/>
                  <a:gd name="T4" fmla="*/ 0 w 7"/>
                  <a:gd name="T5" fmla="*/ 0 h 7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7"/>
                  <a:gd name="T11" fmla="*/ 7 w 7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7">
                    <a:moveTo>
                      <a:pt x="0" y="0"/>
                    </a:moveTo>
                    <a:lnTo>
                      <a:pt x="7" y="7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9" name="Line 711"/>
              <p:cNvSpPr>
                <a:spLocks noChangeShapeType="1"/>
              </p:cNvSpPr>
              <p:nvPr/>
            </p:nvSpPr>
            <p:spPr bwMode="auto">
              <a:xfrm>
                <a:off x="999" y="1480"/>
                <a:ext cx="5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0" name="Line 712"/>
              <p:cNvSpPr>
                <a:spLocks noChangeShapeType="1"/>
              </p:cNvSpPr>
              <p:nvPr/>
            </p:nvSpPr>
            <p:spPr bwMode="auto">
              <a:xfrm flipH="1" flipV="1">
                <a:off x="999" y="1480"/>
                <a:ext cx="3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1" name="Line 713"/>
              <p:cNvSpPr>
                <a:spLocks noChangeShapeType="1"/>
              </p:cNvSpPr>
              <p:nvPr/>
            </p:nvSpPr>
            <p:spPr bwMode="auto">
              <a:xfrm>
                <a:off x="999" y="1480"/>
                <a:ext cx="3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2" name="Freeform 714"/>
              <p:cNvSpPr>
                <a:spLocks/>
              </p:cNvSpPr>
              <p:nvPr/>
            </p:nvSpPr>
            <p:spPr bwMode="auto">
              <a:xfrm>
                <a:off x="999" y="1480"/>
                <a:ext cx="5" cy="10"/>
              </a:xfrm>
              <a:custGeom>
                <a:avLst/>
                <a:gdLst>
                  <a:gd name="T0" fmla="*/ 0 w 5"/>
                  <a:gd name="T1" fmla="*/ 0 h 10"/>
                  <a:gd name="T2" fmla="*/ 3 w 5"/>
                  <a:gd name="T3" fmla="*/ 10 h 10"/>
                  <a:gd name="T4" fmla="*/ 5 w 5"/>
                  <a:gd name="T5" fmla="*/ 10 h 10"/>
                  <a:gd name="T6" fmla="*/ 0 w 5"/>
                  <a:gd name="T7" fmla="*/ 0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10"/>
                  <a:gd name="T14" fmla="*/ 5 w 5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10">
                    <a:moveTo>
                      <a:pt x="0" y="0"/>
                    </a:moveTo>
                    <a:lnTo>
                      <a:pt x="3" y="10"/>
                    </a:lnTo>
                    <a:lnTo>
                      <a:pt x="5" y="1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3" name="Line 715"/>
              <p:cNvSpPr>
                <a:spLocks noChangeShapeType="1"/>
              </p:cNvSpPr>
              <p:nvPr/>
            </p:nvSpPr>
            <p:spPr bwMode="auto">
              <a:xfrm>
                <a:off x="984" y="1488"/>
                <a:ext cx="7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4" name="Line 716"/>
              <p:cNvSpPr>
                <a:spLocks noChangeShapeType="1"/>
              </p:cNvSpPr>
              <p:nvPr/>
            </p:nvSpPr>
            <p:spPr bwMode="auto">
              <a:xfrm flipH="1" flipV="1">
                <a:off x="982" y="1488"/>
                <a:ext cx="9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5" name="Line 717"/>
              <p:cNvSpPr>
                <a:spLocks noChangeShapeType="1"/>
              </p:cNvSpPr>
              <p:nvPr/>
            </p:nvSpPr>
            <p:spPr bwMode="auto">
              <a:xfrm>
                <a:off x="982" y="1490"/>
                <a:ext cx="9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6" name="Freeform 718"/>
              <p:cNvSpPr>
                <a:spLocks/>
              </p:cNvSpPr>
              <p:nvPr/>
            </p:nvSpPr>
            <p:spPr bwMode="auto">
              <a:xfrm>
                <a:off x="982" y="1488"/>
                <a:ext cx="9" cy="10"/>
              </a:xfrm>
              <a:custGeom>
                <a:avLst/>
                <a:gdLst>
                  <a:gd name="T0" fmla="*/ 7 w 9"/>
                  <a:gd name="T1" fmla="*/ 10 h 10"/>
                  <a:gd name="T2" fmla="*/ 0 w 9"/>
                  <a:gd name="T3" fmla="*/ 2 h 10"/>
                  <a:gd name="T4" fmla="*/ 0 w 9"/>
                  <a:gd name="T5" fmla="*/ 0 h 10"/>
                  <a:gd name="T6" fmla="*/ 9 w 9"/>
                  <a:gd name="T7" fmla="*/ 8 h 10"/>
                  <a:gd name="T8" fmla="*/ 7 w 9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10"/>
                  <a:gd name="T17" fmla="*/ 9 w 9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10">
                    <a:moveTo>
                      <a:pt x="7" y="1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9" y="8"/>
                    </a:lnTo>
                    <a:lnTo>
                      <a:pt x="7" y="1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7" name="Line 719"/>
              <p:cNvSpPr>
                <a:spLocks noChangeShapeType="1"/>
              </p:cNvSpPr>
              <p:nvPr/>
            </p:nvSpPr>
            <p:spPr bwMode="auto">
              <a:xfrm>
                <a:off x="979" y="1481"/>
                <a:ext cx="5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8" name="Line 720"/>
              <p:cNvSpPr>
                <a:spLocks noChangeShapeType="1"/>
              </p:cNvSpPr>
              <p:nvPr/>
            </p:nvSpPr>
            <p:spPr bwMode="auto">
              <a:xfrm flipH="1" flipV="1">
                <a:off x="979" y="1481"/>
                <a:ext cx="3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9" name="Line 721"/>
              <p:cNvSpPr>
                <a:spLocks noChangeShapeType="1"/>
              </p:cNvSpPr>
              <p:nvPr/>
            </p:nvSpPr>
            <p:spPr bwMode="auto">
              <a:xfrm>
                <a:off x="979" y="1481"/>
                <a:ext cx="3" cy="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0" name="Freeform 722"/>
              <p:cNvSpPr>
                <a:spLocks/>
              </p:cNvSpPr>
              <p:nvPr/>
            </p:nvSpPr>
            <p:spPr bwMode="auto">
              <a:xfrm>
                <a:off x="979" y="1481"/>
                <a:ext cx="5" cy="9"/>
              </a:xfrm>
              <a:custGeom>
                <a:avLst/>
                <a:gdLst>
                  <a:gd name="T0" fmla="*/ 3 w 5"/>
                  <a:gd name="T1" fmla="*/ 9 h 9"/>
                  <a:gd name="T2" fmla="*/ 0 w 5"/>
                  <a:gd name="T3" fmla="*/ 0 h 9"/>
                  <a:gd name="T4" fmla="*/ 5 w 5"/>
                  <a:gd name="T5" fmla="*/ 7 h 9"/>
                  <a:gd name="T6" fmla="*/ 3 w 5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9"/>
                  <a:gd name="T14" fmla="*/ 5 w 5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9">
                    <a:moveTo>
                      <a:pt x="3" y="9"/>
                    </a:moveTo>
                    <a:lnTo>
                      <a:pt x="0" y="0"/>
                    </a:lnTo>
                    <a:lnTo>
                      <a:pt x="5" y="7"/>
                    </a:lnTo>
                    <a:lnTo>
                      <a:pt x="3" y="9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1" name="Line 723"/>
              <p:cNvSpPr>
                <a:spLocks noChangeShapeType="1"/>
              </p:cNvSpPr>
              <p:nvPr/>
            </p:nvSpPr>
            <p:spPr bwMode="auto">
              <a:xfrm>
                <a:off x="976" y="1473"/>
                <a:ext cx="3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2" name="Line 724"/>
              <p:cNvSpPr>
                <a:spLocks noChangeShapeType="1"/>
              </p:cNvSpPr>
              <p:nvPr/>
            </p:nvSpPr>
            <p:spPr bwMode="auto">
              <a:xfrm flipH="1" flipV="1">
                <a:off x="976" y="1473"/>
                <a:ext cx="3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3" name="Line 725"/>
              <p:cNvSpPr>
                <a:spLocks noChangeShapeType="1"/>
              </p:cNvSpPr>
              <p:nvPr/>
            </p:nvSpPr>
            <p:spPr bwMode="auto">
              <a:xfrm>
                <a:off x="976" y="1473"/>
                <a:ext cx="3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4" name="Freeform 726"/>
              <p:cNvSpPr>
                <a:spLocks/>
              </p:cNvSpPr>
              <p:nvPr/>
            </p:nvSpPr>
            <p:spPr bwMode="auto">
              <a:xfrm>
                <a:off x="976" y="1473"/>
                <a:ext cx="3" cy="8"/>
              </a:xfrm>
              <a:custGeom>
                <a:avLst/>
                <a:gdLst>
                  <a:gd name="T0" fmla="*/ 3 w 3"/>
                  <a:gd name="T1" fmla="*/ 8 h 8"/>
                  <a:gd name="T2" fmla="*/ 0 w 3"/>
                  <a:gd name="T3" fmla="*/ 2 h 8"/>
                  <a:gd name="T4" fmla="*/ 0 w 3"/>
                  <a:gd name="T5" fmla="*/ 0 h 8"/>
                  <a:gd name="T6" fmla="*/ 3 w 3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8"/>
                  <a:gd name="T14" fmla="*/ 3 w 3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8">
                    <a:moveTo>
                      <a:pt x="3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3" y="8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5" name="Line 727"/>
              <p:cNvSpPr>
                <a:spLocks noChangeShapeType="1"/>
              </p:cNvSpPr>
              <p:nvPr/>
            </p:nvSpPr>
            <p:spPr bwMode="auto">
              <a:xfrm>
                <a:off x="972" y="1463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6" name="Line 728"/>
              <p:cNvSpPr>
                <a:spLocks noChangeShapeType="1"/>
              </p:cNvSpPr>
              <p:nvPr/>
            </p:nvSpPr>
            <p:spPr bwMode="auto">
              <a:xfrm flipV="1">
                <a:off x="972" y="146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7" name="Line 729"/>
              <p:cNvSpPr>
                <a:spLocks noChangeShapeType="1"/>
              </p:cNvSpPr>
              <p:nvPr/>
            </p:nvSpPr>
            <p:spPr bwMode="auto">
              <a:xfrm>
                <a:off x="974" y="1460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8" name="Line 730"/>
              <p:cNvSpPr>
                <a:spLocks noChangeShapeType="1"/>
              </p:cNvSpPr>
              <p:nvPr/>
            </p:nvSpPr>
            <p:spPr bwMode="auto">
              <a:xfrm flipV="1">
                <a:off x="974" y="1460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9" name="Line 731"/>
              <p:cNvSpPr>
                <a:spLocks noChangeShapeType="1"/>
              </p:cNvSpPr>
              <p:nvPr/>
            </p:nvSpPr>
            <p:spPr bwMode="auto">
              <a:xfrm>
                <a:off x="974" y="1460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0" name="Line 732"/>
              <p:cNvSpPr>
                <a:spLocks noChangeShapeType="1"/>
              </p:cNvSpPr>
              <p:nvPr/>
            </p:nvSpPr>
            <p:spPr bwMode="auto">
              <a:xfrm flipV="1">
                <a:off x="974" y="146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1" name="Line 733"/>
              <p:cNvSpPr>
                <a:spLocks noChangeShapeType="1"/>
              </p:cNvSpPr>
              <p:nvPr/>
            </p:nvSpPr>
            <p:spPr bwMode="auto">
              <a:xfrm>
                <a:off x="976" y="1460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2" name="Line 734"/>
              <p:cNvSpPr>
                <a:spLocks noChangeShapeType="1"/>
              </p:cNvSpPr>
              <p:nvPr/>
            </p:nvSpPr>
            <p:spPr bwMode="auto">
              <a:xfrm flipV="1">
                <a:off x="976" y="1460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3" name="Line 735"/>
              <p:cNvSpPr>
                <a:spLocks noChangeShapeType="1"/>
              </p:cNvSpPr>
              <p:nvPr/>
            </p:nvSpPr>
            <p:spPr bwMode="auto">
              <a:xfrm>
                <a:off x="976" y="1460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4" name="Line 736"/>
              <p:cNvSpPr>
                <a:spLocks noChangeShapeType="1"/>
              </p:cNvSpPr>
              <p:nvPr/>
            </p:nvSpPr>
            <p:spPr bwMode="auto">
              <a:xfrm flipV="1">
                <a:off x="976" y="1460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5" name="Line 737"/>
              <p:cNvSpPr>
                <a:spLocks noChangeShapeType="1"/>
              </p:cNvSpPr>
              <p:nvPr/>
            </p:nvSpPr>
            <p:spPr bwMode="auto">
              <a:xfrm>
                <a:off x="977" y="1460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6" name="Line 738"/>
              <p:cNvSpPr>
                <a:spLocks noChangeShapeType="1"/>
              </p:cNvSpPr>
              <p:nvPr/>
            </p:nvSpPr>
            <p:spPr bwMode="auto">
              <a:xfrm flipV="1">
                <a:off x="977" y="1460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7" name="Line 739"/>
              <p:cNvSpPr>
                <a:spLocks noChangeShapeType="1"/>
              </p:cNvSpPr>
              <p:nvPr/>
            </p:nvSpPr>
            <p:spPr bwMode="auto">
              <a:xfrm>
                <a:off x="977" y="146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8" name="Line 740"/>
              <p:cNvSpPr>
                <a:spLocks noChangeShapeType="1"/>
              </p:cNvSpPr>
              <p:nvPr/>
            </p:nvSpPr>
            <p:spPr bwMode="auto">
              <a:xfrm flipV="1">
                <a:off x="977" y="146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9" name="Line 741"/>
              <p:cNvSpPr>
                <a:spLocks noChangeShapeType="1"/>
              </p:cNvSpPr>
              <p:nvPr/>
            </p:nvSpPr>
            <p:spPr bwMode="auto">
              <a:xfrm>
                <a:off x="979" y="146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0" name="Line 742"/>
              <p:cNvSpPr>
                <a:spLocks noChangeShapeType="1"/>
              </p:cNvSpPr>
              <p:nvPr/>
            </p:nvSpPr>
            <p:spPr bwMode="auto">
              <a:xfrm flipV="1">
                <a:off x="979" y="146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1" name="Line 743"/>
              <p:cNvSpPr>
                <a:spLocks noChangeShapeType="1"/>
              </p:cNvSpPr>
              <p:nvPr/>
            </p:nvSpPr>
            <p:spPr bwMode="auto">
              <a:xfrm>
                <a:off x="979" y="146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2" name="Line 744"/>
              <p:cNvSpPr>
                <a:spLocks noChangeShapeType="1"/>
              </p:cNvSpPr>
              <p:nvPr/>
            </p:nvSpPr>
            <p:spPr bwMode="auto">
              <a:xfrm flipV="1">
                <a:off x="979" y="146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3" name="Line 745"/>
              <p:cNvSpPr>
                <a:spLocks noChangeShapeType="1"/>
              </p:cNvSpPr>
              <p:nvPr/>
            </p:nvSpPr>
            <p:spPr bwMode="auto">
              <a:xfrm>
                <a:off x="981" y="146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4" name="Line 746"/>
              <p:cNvSpPr>
                <a:spLocks noChangeShapeType="1"/>
              </p:cNvSpPr>
              <p:nvPr/>
            </p:nvSpPr>
            <p:spPr bwMode="auto">
              <a:xfrm flipV="1">
                <a:off x="981" y="146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5" name="Line 747"/>
              <p:cNvSpPr>
                <a:spLocks noChangeShapeType="1"/>
              </p:cNvSpPr>
              <p:nvPr/>
            </p:nvSpPr>
            <p:spPr bwMode="auto">
              <a:xfrm>
                <a:off x="981" y="146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6" name="Line 748"/>
              <p:cNvSpPr>
                <a:spLocks noChangeShapeType="1"/>
              </p:cNvSpPr>
              <p:nvPr/>
            </p:nvSpPr>
            <p:spPr bwMode="auto">
              <a:xfrm flipV="1">
                <a:off x="981" y="146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7" name="Line 749"/>
              <p:cNvSpPr>
                <a:spLocks noChangeShapeType="1"/>
              </p:cNvSpPr>
              <p:nvPr/>
            </p:nvSpPr>
            <p:spPr bwMode="auto">
              <a:xfrm>
                <a:off x="982" y="1463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8" name="Line 750"/>
              <p:cNvSpPr>
                <a:spLocks noChangeShapeType="1"/>
              </p:cNvSpPr>
              <p:nvPr/>
            </p:nvSpPr>
            <p:spPr bwMode="auto">
              <a:xfrm flipV="1">
                <a:off x="982" y="1463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9" name="Line 751"/>
              <p:cNvSpPr>
                <a:spLocks noChangeShapeType="1"/>
              </p:cNvSpPr>
              <p:nvPr/>
            </p:nvSpPr>
            <p:spPr bwMode="auto">
              <a:xfrm>
                <a:off x="982" y="1463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0" name="Line 752"/>
              <p:cNvSpPr>
                <a:spLocks noChangeShapeType="1"/>
              </p:cNvSpPr>
              <p:nvPr/>
            </p:nvSpPr>
            <p:spPr bwMode="auto">
              <a:xfrm flipV="1">
                <a:off x="984" y="1465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1" name="Line 753"/>
              <p:cNvSpPr>
                <a:spLocks noChangeShapeType="1"/>
              </p:cNvSpPr>
              <p:nvPr/>
            </p:nvSpPr>
            <p:spPr bwMode="auto">
              <a:xfrm>
                <a:off x="984" y="1465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2" name="Line 754"/>
              <p:cNvSpPr>
                <a:spLocks noChangeShapeType="1"/>
              </p:cNvSpPr>
              <p:nvPr/>
            </p:nvSpPr>
            <p:spPr bwMode="auto">
              <a:xfrm flipV="1">
                <a:off x="984" y="1465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3" name="Line 755"/>
              <p:cNvSpPr>
                <a:spLocks noChangeShapeType="1"/>
              </p:cNvSpPr>
              <p:nvPr/>
            </p:nvSpPr>
            <p:spPr bwMode="auto">
              <a:xfrm>
                <a:off x="986" y="1465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4" name="Line 756"/>
              <p:cNvSpPr>
                <a:spLocks noChangeShapeType="1"/>
              </p:cNvSpPr>
              <p:nvPr/>
            </p:nvSpPr>
            <p:spPr bwMode="auto">
              <a:xfrm flipV="1">
                <a:off x="986" y="1465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5" name="Freeform 757"/>
              <p:cNvSpPr>
                <a:spLocks/>
              </p:cNvSpPr>
              <p:nvPr/>
            </p:nvSpPr>
            <p:spPr bwMode="auto">
              <a:xfrm>
                <a:off x="971" y="1460"/>
                <a:ext cx="16" cy="13"/>
              </a:xfrm>
              <a:custGeom>
                <a:avLst/>
                <a:gdLst>
                  <a:gd name="T0" fmla="*/ 5 w 16"/>
                  <a:gd name="T1" fmla="*/ 13 h 13"/>
                  <a:gd name="T2" fmla="*/ 10 w 16"/>
                  <a:gd name="T3" fmla="*/ 11 h 13"/>
                  <a:gd name="T4" fmla="*/ 16 w 16"/>
                  <a:gd name="T5" fmla="*/ 6 h 13"/>
                  <a:gd name="T6" fmla="*/ 8 w 16"/>
                  <a:gd name="T7" fmla="*/ 0 h 13"/>
                  <a:gd name="T8" fmla="*/ 3 w 16"/>
                  <a:gd name="T9" fmla="*/ 0 h 13"/>
                  <a:gd name="T10" fmla="*/ 0 w 16"/>
                  <a:gd name="T11" fmla="*/ 3 h 13"/>
                  <a:gd name="T12" fmla="*/ 5 w 16"/>
                  <a:gd name="T13" fmla="*/ 1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"/>
                  <a:gd name="T22" fmla="*/ 0 h 13"/>
                  <a:gd name="T23" fmla="*/ 16 w 16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" h="13">
                    <a:moveTo>
                      <a:pt x="5" y="13"/>
                    </a:moveTo>
                    <a:lnTo>
                      <a:pt x="10" y="11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5" y="13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6" name="Line 758"/>
              <p:cNvSpPr>
                <a:spLocks noChangeShapeType="1"/>
              </p:cNvSpPr>
              <p:nvPr/>
            </p:nvSpPr>
            <p:spPr bwMode="auto">
              <a:xfrm>
                <a:off x="910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7" name="Line 759"/>
              <p:cNvSpPr>
                <a:spLocks noChangeShapeType="1"/>
              </p:cNvSpPr>
              <p:nvPr/>
            </p:nvSpPr>
            <p:spPr bwMode="auto">
              <a:xfrm flipV="1">
                <a:off x="910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8" name="Line 760"/>
              <p:cNvSpPr>
                <a:spLocks noChangeShapeType="1"/>
              </p:cNvSpPr>
              <p:nvPr/>
            </p:nvSpPr>
            <p:spPr bwMode="auto">
              <a:xfrm>
                <a:off x="910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9" name="Line 761"/>
              <p:cNvSpPr>
                <a:spLocks noChangeShapeType="1"/>
              </p:cNvSpPr>
              <p:nvPr/>
            </p:nvSpPr>
            <p:spPr bwMode="auto">
              <a:xfrm flipV="1">
                <a:off x="912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0" name="Line 762"/>
              <p:cNvSpPr>
                <a:spLocks noChangeShapeType="1"/>
              </p:cNvSpPr>
              <p:nvPr/>
            </p:nvSpPr>
            <p:spPr bwMode="auto">
              <a:xfrm>
                <a:off x="912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1" name="Line 763"/>
              <p:cNvSpPr>
                <a:spLocks noChangeShapeType="1"/>
              </p:cNvSpPr>
              <p:nvPr/>
            </p:nvSpPr>
            <p:spPr bwMode="auto">
              <a:xfrm flipV="1">
                <a:off x="913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2" name="Line 764"/>
              <p:cNvSpPr>
                <a:spLocks noChangeShapeType="1"/>
              </p:cNvSpPr>
              <p:nvPr/>
            </p:nvSpPr>
            <p:spPr bwMode="auto">
              <a:xfrm>
                <a:off x="913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3" name="Line 765"/>
              <p:cNvSpPr>
                <a:spLocks noChangeShapeType="1"/>
              </p:cNvSpPr>
              <p:nvPr/>
            </p:nvSpPr>
            <p:spPr bwMode="auto">
              <a:xfrm flipV="1">
                <a:off x="913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4" name="Line 766"/>
              <p:cNvSpPr>
                <a:spLocks noChangeShapeType="1"/>
              </p:cNvSpPr>
              <p:nvPr/>
            </p:nvSpPr>
            <p:spPr bwMode="auto">
              <a:xfrm>
                <a:off x="913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5" name="Line 767"/>
              <p:cNvSpPr>
                <a:spLocks noChangeShapeType="1"/>
              </p:cNvSpPr>
              <p:nvPr/>
            </p:nvSpPr>
            <p:spPr bwMode="auto">
              <a:xfrm flipV="1">
                <a:off x="915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6" name="Line 768"/>
              <p:cNvSpPr>
                <a:spLocks noChangeShapeType="1"/>
              </p:cNvSpPr>
              <p:nvPr/>
            </p:nvSpPr>
            <p:spPr bwMode="auto">
              <a:xfrm>
                <a:off x="915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7" name="Line 769"/>
              <p:cNvSpPr>
                <a:spLocks noChangeShapeType="1"/>
              </p:cNvSpPr>
              <p:nvPr/>
            </p:nvSpPr>
            <p:spPr bwMode="auto">
              <a:xfrm flipV="1">
                <a:off x="915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8" name="Line 770"/>
              <p:cNvSpPr>
                <a:spLocks noChangeShapeType="1"/>
              </p:cNvSpPr>
              <p:nvPr/>
            </p:nvSpPr>
            <p:spPr bwMode="auto">
              <a:xfrm>
                <a:off x="915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9" name="Line 771"/>
              <p:cNvSpPr>
                <a:spLocks noChangeShapeType="1"/>
              </p:cNvSpPr>
              <p:nvPr/>
            </p:nvSpPr>
            <p:spPr bwMode="auto">
              <a:xfrm flipV="1">
                <a:off x="917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0" name="Line 772"/>
              <p:cNvSpPr>
                <a:spLocks noChangeShapeType="1"/>
              </p:cNvSpPr>
              <p:nvPr/>
            </p:nvSpPr>
            <p:spPr bwMode="auto">
              <a:xfrm>
                <a:off x="917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1" name="Line 773"/>
              <p:cNvSpPr>
                <a:spLocks noChangeShapeType="1"/>
              </p:cNvSpPr>
              <p:nvPr/>
            </p:nvSpPr>
            <p:spPr bwMode="auto">
              <a:xfrm flipV="1">
                <a:off x="917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2" name="Line 774"/>
              <p:cNvSpPr>
                <a:spLocks noChangeShapeType="1"/>
              </p:cNvSpPr>
              <p:nvPr/>
            </p:nvSpPr>
            <p:spPr bwMode="auto">
              <a:xfrm>
                <a:off x="917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3" name="Line 775"/>
              <p:cNvSpPr>
                <a:spLocks noChangeShapeType="1"/>
              </p:cNvSpPr>
              <p:nvPr/>
            </p:nvSpPr>
            <p:spPr bwMode="auto">
              <a:xfrm flipV="1">
                <a:off x="918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4" name="Line 776"/>
              <p:cNvSpPr>
                <a:spLocks noChangeShapeType="1"/>
              </p:cNvSpPr>
              <p:nvPr/>
            </p:nvSpPr>
            <p:spPr bwMode="auto">
              <a:xfrm>
                <a:off x="918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5" name="Line 777"/>
              <p:cNvSpPr>
                <a:spLocks noChangeShapeType="1"/>
              </p:cNvSpPr>
              <p:nvPr/>
            </p:nvSpPr>
            <p:spPr bwMode="auto">
              <a:xfrm flipV="1">
                <a:off x="918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6" name="Line 778"/>
              <p:cNvSpPr>
                <a:spLocks noChangeShapeType="1"/>
              </p:cNvSpPr>
              <p:nvPr/>
            </p:nvSpPr>
            <p:spPr bwMode="auto">
              <a:xfrm>
                <a:off x="918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7" name="Line 779"/>
              <p:cNvSpPr>
                <a:spLocks noChangeShapeType="1"/>
              </p:cNvSpPr>
              <p:nvPr/>
            </p:nvSpPr>
            <p:spPr bwMode="auto">
              <a:xfrm flipV="1">
                <a:off x="920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8" name="Line 780"/>
              <p:cNvSpPr>
                <a:spLocks noChangeShapeType="1"/>
              </p:cNvSpPr>
              <p:nvPr/>
            </p:nvSpPr>
            <p:spPr bwMode="auto">
              <a:xfrm>
                <a:off x="920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9" name="Line 781"/>
              <p:cNvSpPr>
                <a:spLocks noChangeShapeType="1"/>
              </p:cNvSpPr>
              <p:nvPr/>
            </p:nvSpPr>
            <p:spPr bwMode="auto">
              <a:xfrm flipV="1">
                <a:off x="920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0" name="Line 782"/>
              <p:cNvSpPr>
                <a:spLocks noChangeShapeType="1"/>
              </p:cNvSpPr>
              <p:nvPr/>
            </p:nvSpPr>
            <p:spPr bwMode="auto">
              <a:xfrm>
                <a:off x="922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1" name="Line 783"/>
              <p:cNvSpPr>
                <a:spLocks noChangeShapeType="1"/>
              </p:cNvSpPr>
              <p:nvPr/>
            </p:nvSpPr>
            <p:spPr bwMode="auto">
              <a:xfrm flipV="1">
                <a:off x="922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2" name="Line 784"/>
              <p:cNvSpPr>
                <a:spLocks noChangeShapeType="1"/>
              </p:cNvSpPr>
              <p:nvPr/>
            </p:nvSpPr>
            <p:spPr bwMode="auto">
              <a:xfrm>
                <a:off x="922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3" name="Line 785"/>
              <p:cNvSpPr>
                <a:spLocks noChangeShapeType="1"/>
              </p:cNvSpPr>
              <p:nvPr/>
            </p:nvSpPr>
            <p:spPr bwMode="auto">
              <a:xfrm flipV="1">
                <a:off x="922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4" name="Line 786"/>
              <p:cNvSpPr>
                <a:spLocks noChangeShapeType="1"/>
              </p:cNvSpPr>
              <p:nvPr/>
            </p:nvSpPr>
            <p:spPr bwMode="auto">
              <a:xfrm>
                <a:off x="923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5" name="Line 787"/>
              <p:cNvSpPr>
                <a:spLocks noChangeShapeType="1"/>
              </p:cNvSpPr>
              <p:nvPr/>
            </p:nvSpPr>
            <p:spPr bwMode="auto">
              <a:xfrm flipV="1">
                <a:off x="923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6" name="Line 788"/>
              <p:cNvSpPr>
                <a:spLocks noChangeShapeType="1"/>
              </p:cNvSpPr>
              <p:nvPr/>
            </p:nvSpPr>
            <p:spPr bwMode="auto">
              <a:xfrm>
                <a:off x="923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7" name="Line 789"/>
              <p:cNvSpPr>
                <a:spLocks noChangeShapeType="1"/>
              </p:cNvSpPr>
              <p:nvPr/>
            </p:nvSpPr>
            <p:spPr bwMode="auto">
              <a:xfrm flipV="1">
                <a:off x="925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8" name="Line 790"/>
              <p:cNvSpPr>
                <a:spLocks noChangeShapeType="1"/>
              </p:cNvSpPr>
              <p:nvPr/>
            </p:nvSpPr>
            <p:spPr bwMode="auto">
              <a:xfrm>
                <a:off x="925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9" name="Line 791"/>
              <p:cNvSpPr>
                <a:spLocks noChangeShapeType="1"/>
              </p:cNvSpPr>
              <p:nvPr/>
            </p:nvSpPr>
            <p:spPr bwMode="auto">
              <a:xfrm flipV="1">
                <a:off x="925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0" name="Line 792"/>
              <p:cNvSpPr>
                <a:spLocks noChangeShapeType="1"/>
              </p:cNvSpPr>
              <p:nvPr/>
            </p:nvSpPr>
            <p:spPr bwMode="auto">
              <a:xfrm>
                <a:off x="925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1" name="Line 793"/>
              <p:cNvSpPr>
                <a:spLocks noChangeShapeType="1"/>
              </p:cNvSpPr>
              <p:nvPr/>
            </p:nvSpPr>
            <p:spPr bwMode="auto">
              <a:xfrm flipV="1">
                <a:off x="926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2" name="Line 794"/>
              <p:cNvSpPr>
                <a:spLocks noChangeShapeType="1"/>
              </p:cNvSpPr>
              <p:nvPr/>
            </p:nvSpPr>
            <p:spPr bwMode="auto">
              <a:xfrm>
                <a:off x="926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3" name="Line 795"/>
              <p:cNvSpPr>
                <a:spLocks noChangeShapeType="1"/>
              </p:cNvSpPr>
              <p:nvPr/>
            </p:nvSpPr>
            <p:spPr bwMode="auto">
              <a:xfrm flipV="1">
                <a:off x="926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4" name="Line 796"/>
              <p:cNvSpPr>
                <a:spLocks noChangeShapeType="1"/>
              </p:cNvSpPr>
              <p:nvPr/>
            </p:nvSpPr>
            <p:spPr bwMode="auto">
              <a:xfrm>
                <a:off x="926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5" name="Line 797"/>
              <p:cNvSpPr>
                <a:spLocks noChangeShapeType="1"/>
              </p:cNvSpPr>
              <p:nvPr/>
            </p:nvSpPr>
            <p:spPr bwMode="auto">
              <a:xfrm flipV="1">
                <a:off x="928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6" name="Line 798"/>
              <p:cNvSpPr>
                <a:spLocks noChangeShapeType="1"/>
              </p:cNvSpPr>
              <p:nvPr/>
            </p:nvSpPr>
            <p:spPr bwMode="auto">
              <a:xfrm>
                <a:off x="928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7" name="Line 799"/>
              <p:cNvSpPr>
                <a:spLocks noChangeShapeType="1"/>
              </p:cNvSpPr>
              <p:nvPr/>
            </p:nvSpPr>
            <p:spPr bwMode="auto">
              <a:xfrm flipV="1">
                <a:off x="928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8" name="Line 800"/>
              <p:cNvSpPr>
                <a:spLocks noChangeShapeType="1"/>
              </p:cNvSpPr>
              <p:nvPr/>
            </p:nvSpPr>
            <p:spPr bwMode="auto">
              <a:xfrm>
                <a:off x="930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9" name="Line 801"/>
              <p:cNvSpPr>
                <a:spLocks noChangeShapeType="1"/>
              </p:cNvSpPr>
              <p:nvPr/>
            </p:nvSpPr>
            <p:spPr bwMode="auto">
              <a:xfrm flipV="1">
                <a:off x="930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0" name="Line 802"/>
              <p:cNvSpPr>
                <a:spLocks noChangeShapeType="1"/>
              </p:cNvSpPr>
              <p:nvPr/>
            </p:nvSpPr>
            <p:spPr bwMode="auto">
              <a:xfrm>
                <a:off x="930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1" name="Line 803"/>
              <p:cNvSpPr>
                <a:spLocks noChangeShapeType="1"/>
              </p:cNvSpPr>
              <p:nvPr/>
            </p:nvSpPr>
            <p:spPr bwMode="auto">
              <a:xfrm flipV="1">
                <a:off x="930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2" name="Line 804"/>
              <p:cNvSpPr>
                <a:spLocks noChangeShapeType="1"/>
              </p:cNvSpPr>
              <p:nvPr/>
            </p:nvSpPr>
            <p:spPr bwMode="auto">
              <a:xfrm>
                <a:off x="931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3" name="Line 805"/>
              <p:cNvSpPr>
                <a:spLocks noChangeShapeType="1"/>
              </p:cNvSpPr>
              <p:nvPr/>
            </p:nvSpPr>
            <p:spPr bwMode="auto">
              <a:xfrm flipV="1">
                <a:off x="931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4" name="Line 806"/>
              <p:cNvSpPr>
                <a:spLocks noChangeShapeType="1"/>
              </p:cNvSpPr>
              <p:nvPr/>
            </p:nvSpPr>
            <p:spPr bwMode="auto">
              <a:xfrm>
                <a:off x="931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5" name="Line 807"/>
              <p:cNvSpPr>
                <a:spLocks noChangeShapeType="1"/>
              </p:cNvSpPr>
              <p:nvPr/>
            </p:nvSpPr>
            <p:spPr bwMode="auto">
              <a:xfrm flipV="1">
                <a:off x="931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6" name="Line 808"/>
              <p:cNvSpPr>
                <a:spLocks noChangeShapeType="1"/>
              </p:cNvSpPr>
              <p:nvPr/>
            </p:nvSpPr>
            <p:spPr bwMode="auto">
              <a:xfrm>
                <a:off x="933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7" name="Line 809"/>
              <p:cNvSpPr>
                <a:spLocks noChangeShapeType="1"/>
              </p:cNvSpPr>
              <p:nvPr/>
            </p:nvSpPr>
            <p:spPr bwMode="auto">
              <a:xfrm flipV="1">
                <a:off x="933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8" name="Line 810"/>
              <p:cNvSpPr>
                <a:spLocks noChangeShapeType="1"/>
              </p:cNvSpPr>
              <p:nvPr/>
            </p:nvSpPr>
            <p:spPr bwMode="auto">
              <a:xfrm>
                <a:off x="933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9" name="Line 811"/>
              <p:cNvSpPr>
                <a:spLocks noChangeShapeType="1"/>
              </p:cNvSpPr>
              <p:nvPr/>
            </p:nvSpPr>
            <p:spPr bwMode="auto">
              <a:xfrm flipV="1">
                <a:off x="933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0" name="Line 812"/>
              <p:cNvSpPr>
                <a:spLocks noChangeShapeType="1"/>
              </p:cNvSpPr>
              <p:nvPr/>
            </p:nvSpPr>
            <p:spPr bwMode="auto">
              <a:xfrm>
                <a:off x="935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1" name="Line 813"/>
              <p:cNvSpPr>
                <a:spLocks noChangeShapeType="1"/>
              </p:cNvSpPr>
              <p:nvPr/>
            </p:nvSpPr>
            <p:spPr bwMode="auto">
              <a:xfrm flipV="1">
                <a:off x="935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2" name="Line 814"/>
              <p:cNvSpPr>
                <a:spLocks noChangeShapeType="1"/>
              </p:cNvSpPr>
              <p:nvPr/>
            </p:nvSpPr>
            <p:spPr bwMode="auto">
              <a:xfrm>
                <a:off x="936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3" name="Line 815"/>
              <p:cNvSpPr>
                <a:spLocks noChangeShapeType="1"/>
              </p:cNvSpPr>
              <p:nvPr/>
            </p:nvSpPr>
            <p:spPr bwMode="auto">
              <a:xfrm flipV="1">
                <a:off x="936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4" name="Line 816"/>
              <p:cNvSpPr>
                <a:spLocks noChangeShapeType="1"/>
              </p:cNvSpPr>
              <p:nvPr/>
            </p:nvSpPr>
            <p:spPr bwMode="auto">
              <a:xfrm>
                <a:off x="936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5" name="Line 817"/>
              <p:cNvSpPr>
                <a:spLocks noChangeShapeType="1"/>
              </p:cNvSpPr>
              <p:nvPr/>
            </p:nvSpPr>
            <p:spPr bwMode="auto">
              <a:xfrm flipV="1">
                <a:off x="936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6" name="Line 818"/>
              <p:cNvSpPr>
                <a:spLocks noChangeShapeType="1"/>
              </p:cNvSpPr>
              <p:nvPr/>
            </p:nvSpPr>
            <p:spPr bwMode="auto">
              <a:xfrm>
                <a:off x="938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7" name="Line 819"/>
              <p:cNvSpPr>
                <a:spLocks noChangeShapeType="1"/>
              </p:cNvSpPr>
              <p:nvPr/>
            </p:nvSpPr>
            <p:spPr bwMode="auto">
              <a:xfrm flipV="1">
                <a:off x="938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8" name="Line 820"/>
              <p:cNvSpPr>
                <a:spLocks noChangeShapeType="1"/>
              </p:cNvSpPr>
              <p:nvPr/>
            </p:nvSpPr>
            <p:spPr bwMode="auto">
              <a:xfrm>
                <a:off x="938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9" name="Line 821"/>
              <p:cNvSpPr>
                <a:spLocks noChangeShapeType="1"/>
              </p:cNvSpPr>
              <p:nvPr/>
            </p:nvSpPr>
            <p:spPr bwMode="auto">
              <a:xfrm flipV="1">
                <a:off x="938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0" name="Line 822"/>
              <p:cNvSpPr>
                <a:spLocks noChangeShapeType="1"/>
              </p:cNvSpPr>
              <p:nvPr/>
            </p:nvSpPr>
            <p:spPr bwMode="auto">
              <a:xfrm>
                <a:off x="940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1" name="Line 823"/>
              <p:cNvSpPr>
                <a:spLocks noChangeShapeType="1"/>
              </p:cNvSpPr>
              <p:nvPr/>
            </p:nvSpPr>
            <p:spPr bwMode="auto">
              <a:xfrm flipV="1">
                <a:off x="940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2" name="Line 824"/>
              <p:cNvSpPr>
                <a:spLocks noChangeShapeType="1"/>
              </p:cNvSpPr>
              <p:nvPr/>
            </p:nvSpPr>
            <p:spPr bwMode="auto">
              <a:xfrm>
                <a:off x="940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3" name="Line 825"/>
              <p:cNvSpPr>
                <a:spLocks noChangeShapeType="1"/>
              </p:cNvSpPr>
              <p:nvPr/>
            </p:nvSpPr>
            <p:spPr bwMode="auto">
              <a:xfrm flipV="1">
                <a:off x="940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4" name="Line 826"/>
              <p:cNvSpPr>
                <a:spLocks noChangeShapeType="1"/>
              </p:cNvSpPr>
              <p:nvPr/>
            </p:nvSpPr>
            <p:spPr bwMode="auto">
              <a:xfrm>
                <a:off x="941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5" name="Line 827"/>
              <p:cNvSpPr>
                <a:spLocks noChangeShapeType="1"/>
              </p:cNvSpPr>
              <p:nvPr/>
            </p:nvSpPr>
            <p:spPr bwMode="auto">
              <a:xfrm flipV="1">
                <a:off x="941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6" name="Line 828"/>
              <p:cNvSpPr>
                <a:spLocks noChangeShapeType="1"/>
              </p:cNvSpPr>
              <p:nvPr/>
            </p:nvSpPr>
            <p:spPr bwMode="auto">
              <a:xfrm>
                <a:off x="941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7" name="Line 829"/>
              <p:cNvSpPr>
                <a:spLocks noChangeShapeType="1"/>
              </p:cNvSpPr>
              <p:nvPr/>
            </p:nvSpPr>
            <p:spPr bwMode="auto">
              <a:xfrm flipV="1">
                <a:off x="941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8" name="Line 830"/>
              <p:cNvSpPr>
                <a:spLocks noChangeShapeType="1"/>
              </p:cNvSpPr>
              <p:nvPr/>
            </p:nvSpPr>
            <p:spPr bwMode="auto">
              <a:xfrm>
                <a:off x="943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9" name="Line 831"/>
              <p:cNvSpPr>
                <a:spLocks noChangeShapeType="1"/>
              </p:cNvSpPr>
              <p:nvPr/>
            </p:nvSpPr>
            <p:spPr bwMode="auto">
              <a:xfrm flipV="1">
                <a:off x="943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0" name="Line 832"/>
              <p:cNvSpPr>
                <a:spLocks noChangeShapeType="1"/>
              </p:cNvSpPr>
              <p:nvPr/>
            </p:nvSpPr>
            <p:spPr bwMode="auto">
              <a:xfrm>
                <a:off x="943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1" name="Line 833"/>
              <p:cNvSpPr>
                <a:spLocks noChangeShapeType="1"/>
              </p:cNvSpPr>
              <p:nvPr/>
            </p:nvSpPr>
            <p:spPr bwMode="auto">
              <a:xfrm flipV="1">
                <a:off x="943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2" name="Line 834"/>
              <p:cNvSpPr>
                <a:spLocks noChangeShapeType="1"/>
              </p:cNvSpPr>
              <p:nvPr/>
            </p:nvSpPr>
            <p:spPr bwMode="auto">
              <a:xfrm>
                <a:off x="945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3" name="Line 835"/>
              <p:cNvSpPr>
                <a:spLocks noChangeShapeType="1"/>
              </p:cNvSpPr>
              <p:nvPr/>
            </p:nvSpPr>
            <p:spPr bwMode="auto">
              <a:xfrm flipV="1">
                <a:off x="945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4" name="Line 836"/>
              <p:cNvSpPr>
                <a:spLocks noChangeShapeType="1"/>
              </p:cNvSpPr>
              <p:nvPr/>
            </p:nvSpPr>
            <p:spPr bwMode="auto">
              <a:xfrm>
                <a:off x="945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5" name="Line 837"/>
              <p:cNvSpPr>
                <a:spLocks noChangeShapeType="1"/>
              </p:cNvSpPr>
              <p:nvPr/>
            </p:nvSpPr>
            <p:spPr bwMode="auto">
              <a:xfrm flipV="1">
                <a:off x="946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6" name="Line 838"/>
              <p:cNvSpPr>
                <a:spLocks noChangeShapeType="1"/>
              </p:cNvSpPr>
              <p:nvPr/>
            </p:nvSpPr>
            <p:spPr bwMode="auto">
              <a:xfrm>
                <a:off x="946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7" name="Line 839"/>
              <p:cNvSpPr>
                <a:spLocks noChangeShapeType="1"/>
              </p:cNvSpPr>
              <p:nvPr/>
            </p:nvSpPr>
            <p:spPr bwMode="auto">
              <a:xfrm flipV="1">
                <a:off x="946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8" name="Line 840"/>
              <p:cNvSpPr>
                <a:spLocks noChangeShapeType="1"/>
              </p:cNvSpPr>
              <p:nvPr/>
            </p:nvSpPr>
            <p:spPr bwMode="auto">
              <a:xfrm>
                <a:off x="946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9" name="Line 841"/>
              <p:cNvSpPr>
                <a:spLocks noChangeShapeType="1"/>
              </p:cNvSpPr>
              <p:nvPr/>
            </p:nvSpPr>
            <p:spPr bwMode="auto">
              <a:xfrm flipV="1">
                <a:off x="948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0" name="Line 842"/>
              <p:cNvSpPr>
                <a:spLocks noChangeShapeType="1"/>
              </p:cNvSpPr>
              <p:nvPr/>
            </p:nvSpPr>
            <p:spPr bwMode="auto">
              <a:xfrm>
                <a:off x="948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1" name="Line 843"/>
              <p:cNvSpPr>
                <a:spLocks noChangeShapeType="1"/>
              </p:cNvSpPr>
              <p:nvPr/>
            </p:nvSpPr>
            <p:spPr bwMode="auto">
              <a:xfrm flipV="1">
                <a:off x="948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2" name="Line 844"/>
              <p:cNvSpPr>
                <a:spLocks noChangeShapeType="1"/>
              </p:cNvSpPr>
              <p:nvPr/>
            </p:nvSpPr>
            <p:spPr bwMode="auto">
              <a:xfrm>
                <a:off x="949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3" name="Line 845"/>
              <p:cNvSpPr>
                <a:spLocks noChangeShapeType="1"/>
              </p:cNvSpPr>
              <p:nvPr/>
            </p:nvSpPr>
            <p:spPr bwMode="auto">
              <a:xfrm flipV="1">
                <a:off x="949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4" name="Line 846"/>
              <p:cNvSpPr>
                <a:spLocks noChangeShapeType="1"/>
              </p:cNvSpPr>
              <p:nvPr/>
            </p:nvSpPr>
            <p:spPr bwMode="auto">
              <a:xfrm>
                <a:off x="949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5" name="Line 847"/>
              <p:cNvSpPr>
                <a:spLocks noChangeShapeType="1"/>
              </p:cNvSpPr>
              <p:nvPr/>
            </p:nvSpPr>
            <p:spPr bwMode="auto">
              <a:xfrm flipV="1">
                <a:off x="949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6" name="Line 848"/>
              <p:cNvSpPr>
                <a:spLocks noChangeShapeType="1"/>
              </p:cNvSpPr>
              <p:nvPr/>
            </p:nvSpPr>
            <p:spPr bwMode="auto">
              <a:xfrm>
                <a:off x="951" y="1519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7" name="Line 849"/>
              <p:cNvSpPr>
                <a:spLocks noChangeShapeType="1"/>
              </p:cNvSpPr>
              <p:nvPr/>
            </p:nvSpPr>
            <p:spPr bwMode="auto">
              <a:xfrm flipV="1">
                <a:off x="951" y="1519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3" name="Group 850"/>
            <p:cNvGrpSpPr>
              <a:grpSpLocks/>
            </p:cNvGrpSpPr>
            <p:nvPr/>
          </p:nvGrpSpPr>
          <p:grpSpPr bwMode="auto">
            <a:xfrm>
              <a:off x="951" y="1468"/>
              <a:ext cx="92" cy="63"/>
              <a:chOff x="951" y="1468"/>
              <a:chExt cx="92" cy="63"/>
            </a:xfrm>
          </p:grpSpPr>
          <p:sp>
            <p:nvSpPr>
              <p:cNvPr id="738" name="Line 851"/>
              <p:cNvSpPr>
                <a:spLocks noChangeShapeType="1"/>
              </p:cNvSpPr>
              <p:nvPr/>
            </p:nvSpPr>
            <p:spPr bwMode="auto">
              <a:xfrm>
                <a:off x="951" y="1519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9" name="Line 852"/>
              <p:cNvSpPr>
                <a:spLocks noChangeShapeType="1"/>
              </p:cNvSpPr>
              <p:nvPr/>
            </p:nvSpPr>
            <p:spPr bwMode="auto">
              <a:xfrm flipV="1">
                <a:off x="953" y="1519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0" name="Line 853"/>
              <p:cNvSpPr>
                <a:spLocks noChangeShapeType="1"/>
              </p:cNvSpPr>
              <p:nvPr/>
            </p:nvSpPr>
            <p:spPr bwMode="auto">
              <a:xfrm>
                <a:off x="953" y="151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1" name="Line 854"/>
              <p:cNvSpPr>
                <a:spLocks noChangeShapeType="1"/>
              </p:cNvSpPr>
              <p:nvPr/>
            </p:nvSpPr>
            <p:spPr bwMode="auto">
              <a:xfrm flipV="1">
                <a:off x="953" y="151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2" name="Line 855"/>
              <p:cNvSpPr>
                <a:spLocks noChangeShapeType="1"/>
              </p:cNvSpPr>
              <p:nvPr/>
            </p:nvSpPr>
            <p:spPr bwMode="auto">
              <a:xfrm>
                <a:off x="953" y="151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3" name="Line 856"/>
              <p:cNvSpPr>
                <a:spLocks noChangeShapeType="1"/>
              </p:cNvSpPr>
              <p:nvPr/>
            </p:nvSpPr>
            <p:spPr bwMode="auto">
              <a:xfrm flipV="1">
                <a:off x="954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4" name="Line 857"/>
              <p:cNvSpPr>
                <a:spLocks noChangeShapeType="1"/>
              </p:cNvSpPr>
              <p:nvPr/>
            </p:nvSpPr>
            <p:spPr bwMode="auto">
              <a:xfrm>
                <a:off x="954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5" name="Line 858"/>
              <p:cNvSpPr>
                <a:spLocks noChangeShapeType="1"/>
              </p:cNvSpPr>
              <p:nvPr/>
            </p:nvSpPr>
            <p:spPr bwMode="auto">
              <a:xfrm flipV="1">
                <a:off x="954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6" name="Line 859"/>
              <p:cNvSpPr>
                <a:spLocks noChangeShapeType="1"/>
              </p:cNvSpPr>
              <p:nvPr/>
            </p:nvSpPr>
            <p:spPr bwMode="auto">
              <a:xfrm>
                <a:off x="954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7" name="Line 860"/>
              <p:cNvSpPr>
                <a:spLocks noChangeShapeType="1"/>
              </p:cNvSpPr>
              <p:nvPr/>
            </p:nvSpPr>
            <p:spPr bwMode="auto">
              <a:xfrm flipV="1">
                <a:off x="956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8" name="Line 861"/>
              <p:cNvSpPr>
                <a:spLocks noChangeShapeType="1"/>
              </p:cNvSpPr>
              <p:nvPr/>
            </p:nvSpPr>
            <p:spPr bwMode="auto">
              <a:xfrm>
                <a:off x="956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9" name="Line 862"/>
              <p:cNvSpPr>
                <a:spLocks noChangeShapeType="1"/>
              </p:cNvSpPr>
              <p:nvPr/>
            </p:nvSpPr>
            <p:spPr bwMode="auto">
              <a:xfrm flipV="1">
                <a:off x="956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0" name="Line 863"/>
              <p:cNvSpPr>
                <a:spLocks noChangeShapeType="1"/>
              </p:cNvSpPr>
              <p:nvPr/>
            </p:nvSpPr>
            <p:spPr bwMode="auto">
              <a:xfrm>
                <a:off x="956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1" name="Line 864"/>
              <p:cNvSpPr>
                <a:spLocks noChangeShapeType="1"/>
              </p:cNvSpPr>
              <p:nvPr/>
            </p:nvSpPr>
            <p:spPr bwMode="auto">
              <a:xfrm flipV="1">
                <a:off x="958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2" name="Line 865"/>
              <p:cNvSpPr>
                <a:spLocks noChangeShapeType="1"/>
              </p:cNvSpPr>
              <p:nvPr/>
            </p:nvSpPr>
            <p:spPr bwMode="auto">
              <a:xfrm>
                <a:off x="958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3" name="Line 866"/>
              <p:cNvSpPr>
                <a:spLocks noChangeShapeType="1"/>
              </p:cNvSpPr>
              <p:nvPr/>
            </p:nvSpPr>
            <p:spPr bwMode="auto">
              <a:xfrm flipV="1">
                <a:off x="958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4" name="Line 867"/>
              <p:cNvSpPr>
                <a:spLocks noChangeShapeType="1"/>
              </p:cNvSpPr>
              <p:nvPr/>
            </p:nvSpPr>
            <p:spPr bwMode="auto">
              <a:xfrm>
                <a:off x="958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5" name="Line 868"/>
              <p:cNvSpPr>
                <a:spLocks noChangeShapeType="1"/>
              </p:cNvSpPr>
              <p:nvPr/>
            </p:nvSpPr>
            <p:spPr bwMode="auto">
              <a:xfrm flipV="1">
                <a:off x="959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6" name="Line 869"/>
              <p:cNvSpPr>
                <a:spLocks noChangeShapeType="1"/>
              </p:cNvSpPr>
              <p:nvPr/>
            </p:nvSpPr>
            <p:spPr bwMode="auto">
              <a:xfrm>
                <a:off x="959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7" name="Line 870"/>
              <p:cNvSpPr>
                <a:spLocks noChangeShapeType="1"/>
              </p:cNvSpPr>
              <p:nvPr/>
            </p:nvSpPr>
            <p:spPr bwMode="auto">
              <a:xfrm flipV="1">
                <a:off x="961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8" name="Line 871"/>
              <p:cNvSpPr>
                <a:spLocks noChangeShapeType="1"/>
              </p:cNvSpPr>
              <p:nvPr/>
            </p:nvSpPr>
            <p:spPr bwMode="auto">
              <a:xfrm>
                <a:off x="961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9" name="Line 872"/>
              <p:cNvSpPr>
                <a:spLocks noChangeShapeType="1"/>
              </p:cNvSpPr>
              <p:nvPr/>
            </p:nvSpPr>
            <p:spPr bwMode="auto">
              <a:xfrm flipV="1">
                <a:off x="961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0" name="Line 873"/>
              <p:cNvSpPr>
                <a:spLocks noChangeShapeType="1"/>
              </p:cNvSpPr>
              <p:nvPr/>
            </p:nvSpPr>
            <p:spPr bwMode="auto">
              <a:xfrm>
                <a:off x="961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1" name="Line 874"/>
              <p:cNvSpPr>
                <a:spLocks noChangeShapeType="1"/>
              </p:cNvSpPr>
              <p:nvPr/>
            </p:nvSpPr>
            <p:spPr bwMode="auto">
              <a:xfrm flipV="1">
                <a:off x="963" y="151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2" name="Line 875"/>
              <p:cNvSpPr>
                <a:spLocks noChangeShapeType="1"/>
              </p:cNvSpPr>
              <p:nvPr/>
            </p:nvSpPr>
            <p:spPr bwMode="auto">
              <a:xfrm>
                <a:off x="963" y="151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3" name="Line 876"/>
              <p:cNvSpPr>
                <a:spLocks noChangeShapeType="1"/>
              </p:cNvSpPr>
              <p:nvPr/>
            </p:nvSpPr>
            <p:spPr bwMode="auto">
              <a:xfrm flipV="1">
                <a:off x="963" y="151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4" name="Line 877"/>
              <p:cNvSpPr>
                <a:spLocks noChangeShapeType="1"/>
              </p:cNvSpPr>
              <p:nvPr/>
            </p:nvSpPr>
            <p:spPr bwMode="auto">
              <a:xfrm>
                <a:off x="963" y="151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5" name="Line 878"/>
              <p:cNvSpPr>
                <a:spLocks noChangeShapeType="1"/>
              </p:cNvSpPr>
              <p:nvPr/>
            </p:nvSpPr>
            <p:spPr bwMode="auto">
              <a:xfrm flipV="1">
                <a:off x="964" y="151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6" name="Line 879"/>
              <p:cNvSpPr>
                <a:spLocks noChangeShapeType="1"/>
              </p:cNvSpPr>
              <p:nvPr/>
            </p:nvSpPr>
            <p:spPr bwMode="auto">
              <a:xfrm>
                <a:off x="964" y="151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7" name="Line 880"/>
              <p:cNvSpPr>
                <a:spLocks noChangeShapeType="1"/>
              </p:cNvSpPr>
              <p:nvPr/>
            </p:nvSpPr>
            <p:spPr bwMode="auto">
              <a:xfrm flipV="1">
                <a:off x="964" y="151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8" name="Line 881"/>
              <p:cNvSpPr>
                <a:spLocks noChangeShapeType="1"/>
              </p:cNvSpPr>
              <p:nvPr/>
            </p:nvSpPr>
            <p:spPr bwMode="auto">
              <a:xfrm>
                <a:off x="964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9" name="Line 882"/>
              <p:cNvSpPr>
                <a:spLocks noChangeShapeType="1"/>
              </p:cNvSpPr>
              <p:nvPr/>
            </p:nvSpPr>
            <p:spPr bwMode="auto">
              <a:xfrm flipV="1">
                <a:off x="966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0" name="Line 883"/>
              <p:cNvSpPr>
                <a:spLocks noChangeShapeType="1"/>
              </p:cNvSpPr>
              <p:nvPr/>
            </p:nvSpPr>
            <p:spPr bwMode="auto">
              <a:xfrm>
                <a:off x="966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1" name="Line 884"/>
              <p:cNvSpPr>
                <a:spLocks noChangeShapeType="1"/>
              </p:cNvSpPr>
              <p:nvPr/>
            </p:nvSpPr>
            <p:spPr bwMode="auto">
              <a:xfrm flipV="1">
                <a:off x="966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2" name="Line 885"/>
              <p:cNvSpPr>
                <a:spLocks noChangeShapeType="1"/>
              </p:cNvSpPr>
              <p:nvPr/>
            </p:nvSpPr>
            <p:spPr bwMode="auto">
              <a:xfrm>
                <a:off x="966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3" name="Line 886"/>
              <p:cNvSpPr>
                <a:spLocks noChangeShapeType="1"/>
              </p:cNvSpPr>
              <p:nvPr/>
            </p:nvSpPr>
            <p:spPr bwMode="auto">
              <a:xfrm flipV="1">
                <a:off x="968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4" name="Line 887"/>
              <p:cNvSpPr>
                <a:spLocks noChangeShapeType="1"/>
              </p:cNvSpPr>
              <p:nvPr/>
            </p:nvSpPr>
            <p:spPr bwMode="auto">
              <a:xfrm>
                <a:off x="968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5" name="Line 888"/>
              <p:cNvSpPr>
                <a:spLocks noChangeShapeType="1"/>
              </p:cNvSpPr>
              <p:nvPr/>
            </p:nvSpPr>
            <p:spPr bwMode="auto">
              <a:xfrm flipV="1">
                <a:off x="968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6" name="Line 889"/>
              <p:cNvSpPr>
                <a:spLocks noChangeShapeType="1"/>
              </p:cNvSpPr>
              <p:nvPr/>
            </p:nvSpPr>
            <p:spPr bwMode="auto">
              <a:xfrm>
                <a:off x="969" y="1511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7" name="Line 890"/>
              <p:cNvSpPr>
                <a:spLocks noChangeShapeType="1"/>
              </p:cNvSpPr>
              <p:nvPr/>
            </p:nvSpPr>
            <p:spPr bwMode="auto">
              <a:xfrm flipV="1">
                <a:off x="969" y="1511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8" name="Line 891"/>
              <p:cNvSpPr>
                <a:spLocks noChangeShapeType="1"/>
              </p:cNvSpPr>
              <p:nvPr/>
            </p:nvSpPr>
            <p:spPr bwMode="auto">
              <a:xfrm>
                <a:off x="969" y="1511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9" name="Line 892"/>
              <p:cNvSpPr>
                <a:spLocks noChangeShapeType="1"/>
              </p:cNvSpPr>
              <p:nvPr/>
            </p:nvSpPr>
            <p:spPr bwMode="auto">
              <a:xfrm flipV="1">
                <a:off x="969" y="1511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0" name="Line 893"/>
              <p:cNvSpPr>
                <a:spLocks noChangeShapeType="1"/>
              </p:cNvSpPr>
              <p:nvPr/>
            </p:nvSpPr>
            <p:spPr bwMode="auto">
              <a:xfrm>
                <a:off x="971" y="1511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1" name="Line 894"/>
              <p:cNvSpPr>
                <a:spLocks noChangeShapeType="1"/>
              </p:cNvSpPr>
              <p:nvPr/>
            </p:nvSpPr>
            <p:spPr bwMode="auto">
              <a:xfrm flipV="1">
                <a:off x="971" y="1511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2" name="Line 895"/>
              <p:cNvSpPr>
                <a:spLocks noChangeShapeType="1"/>
              </p:cNvSpPr>
              <p:nvPr/>
            </p:nvSpPr>
            <p:spPr bwMode="auto">
              <a:xfrm>
                <a:off x="971" y="1511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3" name="Line 896"/>
              <p:cNvSpPr>
                <a:spLocks noChangeShapeType="1"/>
              </p:cNvSpPr>
              <p:nvPr/>
            </p:nvSpPr>
            <p:spPr bwMode="auto">
              <a:xfrm flipV="1">
                <a:off x="971" y="1509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4" name="Line 897"/>
              <p:cNvSpPr>
                <a:spLocks noChangeShapeType="1"/>
              </p:cNvSpPr>
              <p:nvPr/>
            </p:nvSpPr>
            <p:spPr bwMode="auto">
              <a:xfrm>
                <a:off x="972" y="1509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5" name="Line 898"/>
              <p:cNvSpPr>
                <a:spLocks noChangeShapeType="1"/>
              </p:cNvSpPr>
              <p:nvPr/>
            </p:nvSpPr>
            <p:spPr bwMode="auto">
              <a:xfrm flipV="1">
                <a:off x="972" y="1509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6" name="Line 899"/>
              <p:cNvSpPr>
                <a:spLocks noChangeShapeType="1"/>
              </p:cNvSpPr>
              <p:nvPr/>
            </p:nvSpPr>
            <p:spPr bwMode="auto">
              <a:xfrm>
                <a:off x="972" y="1509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7" name="Line 900"/>
              <p:cNvSpPr>
                <a:spLocks noChangeShapeType="1"/>
              </p:cNvSpPr>
              <p:nvPr/>
            </p:nvSpPr>
            <p:spPr bwMode="auto">
              <a:xfrm flipV="1">
                <a:off x="974" y="1509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8" name="Line 901"/>
              <p:cNvSpPr>
                <a:spLocks noChangeShapeType="1"/>
              </p:cNvSpPr>
              <p:nvPr/>
            </p:nvSpPr>
            <p:spPr bwMode="auto">
              <a:xfrm>
                <a:off x="974" y="1509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9" name="Line 902"/>
              <p:cNvSpPr>
                <a:spLocks noChangeShapeType="1"/>
              </p:cNvSpPr>
              <p:nvPr/>
            </p:nvSpPr>
            <p:spPr bwMode="auto">
              <a:xfrm flipV="1">
                <a:off x="974" y="1509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0" name="Line 903"/>
              <p:cNvSpPr>
                <a:spLocks noChangeShapeType="1"/>
              </p:cNvSpPr>
              <p:nvPr/>
            </p:nvSpPr>
            <p:spPr bwMode="auto">
              <a:xfrm>
                <a:off x="974" y="150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1" name="Line 904"/>
              <p:cNvSpPr>
                <a:spLocks noChangeShapeType="1"/>
              </p:cNvSpPr>
              <p:nvPr/>
            </p:nvSpPr>
            <p:spPr bwMode="auto">
              <a:xfrm flipV="1">
                <a:off x="976" y="150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2" name="Line 905"/>
              <p:cNvSpPr>
                <a:spLocks noChangeShapeType="1"/>
              </p:cNvSpPr>
              <p:nvPr/>
            </p:nvSpPr>
            <p:spPr bwMode="auto">
              <a:xfrm>
                <a:off x="976" y="150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3" name="Line 906"/>
              <p:cNvSpPr>
                <a:spLocks noChangeShapeType="1"/>
              </p:cNvSpPr>
              <p:nvPr/>
            </p:nvSpPr>
            <p:spPr bwMode="auto">
              <a:xfrm flipV="1">
                <a:off x="976" y="150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4" name="Line 907"/>
              <p:cNvSpPr>
                <a:spLocks noChangeShapeType="1"/>
              </p:cNvSpPr>
              <p:nvPr/>
            </p:nvSpPr>
            <p:spPr bwMode="auto">
              <a:xfrm>
                <a:off x="977" y="150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5" name="Line 908"/>
              <p:cNvSpPr>
                <a:spLocks noChangeShapeType="1"/>
              </p:cNvSpPr>
              <p:nvPr/>
            </p:nvSpPr>
            <p:spPr bwMode="auto">
              <a:xfrm flipV="1">
                <a:off x="977" y="150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6" name="Line 909"/>
              <p:cNvSpPr>
                <a:spLocks noChangeShapeType="1"/>
              </p:cNvSpPr>
              <p:nvPr/>
            </p:nvSpPr>
            <p:spPr bwMode="auto">
              <a:xfrm>
                <a:off x="977" y="150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7" name="Line 910"/>
              <p:cNvSpPr>
                <a:spLocks noChangeShapeType="1"/>
              </p:cNvSpPr>
              <p:nvPr/>
            </p:nvSpPr>
            <p:spPr bwMode="auto">
              <a:xfrm flipV="1">
                <a:off x="977" y="1506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8" name="Line 911"/>
              <p:cNvSpPr>
                <a:spLocks noChangeShapeType="1"/>
              </p:cNvSpPr>
              <p:nvPr/>
            </p:nvSpPr>
            <p:spPr bwMode="auto">
              <a:xfrm>
                <a:off x="979" y="1506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9" name="Line 912"/>
              <p:cNvSpPr>
                <a:spLocks noChangeShapeType="1"/>
              </p:cNvSpPr>
              <p:nvPr/>
            </p:nvSpPr>
            <p:spPr bwMode="auto">
              <a:xfrm flipV="1">
                <a:off x="979" y="1506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0" name="Line 913"/>
              <p:cNvSpPr>
                <a:spLocks noChangeShapeType="1"/>
              </p:cNvSpPr>
              <p:nvPr/>
            </p:nvSpPr>
            <p:spPr bwMode="auto">
              <a:xfrm>
                <a:off x="979" y="1506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1" name="Line 914"/>
              <p:cNvSpPr>
                <a:spLocks noChangeShapeType="1"/>
              </p:cNvSpPr>
              <p:nvPr/>
            </p:nvSpPr>
            <p:spPr bwMode="auto">
              <a:xfrm flipV="1">
                <a:off x="979" y="1506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2" name="Line 915"/>
              <p:cNvSpPr>
                <a:spLocks noChangeShapeType="1"/>
              </p:cNvSpPr>
              <p:nvPr/>
            </p:nvSpPr>
            <p:spPr bwMode="auto">
              <a:xfrm>
                <a:off x="981" y="1506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3" name="Line 916"/>
              <p:cNvSpPr>
                <a:spLocks noChangeShapeType="1"/>
              </p:cNvSpPr>
              <p:nvPr/>
            </p:nvSpPr>
            <p:spPr bwMode="auto">
              <a:xfrm flipV="1">
                <a:off x="981" y="1506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4" name="Line 917"/>
              <p:cNvSpPr>
                <a:spLocks noChangeShapeType="1"/>
              </p:cNvSpPr>
              <p:nvPr/>
            </p:nvSpPr>
            <p:spPr bwMode="auto">
              <a:xfrm>
                <a:off x="981" y="1504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5" name="Line 918"/>
              <p:cNvSpPr>
                <a:spLocks noChangeShapeType="1"/>
              </p:cNvSpPr>
              <p:nvPr/>
            </p:nvSpPr>
            <p:spPr bwMode="auto">
              <a:xfrm flipV="1">
                <a:off x="981" y="1504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6" name="Line 919"/>
              <p:cNvSpPr>
                <a:spLocks noChangeShapeType="1"/>
              </p:cNvSpPr>
              <p:nvPr/>
            </p:nvSpPr>
            <p:spPr bwMode="auto">
              <a:xfrm>
                <a:off x="982" y="1504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7" name="Line 920"/>
              <p:cNvSpPr>
                <a:spLocks noChangeShapeType="1"/>
              </p:cNvSpPr>
              <p:nvPr/>
            </p:nvSpPr>
            <p:spPr bwMode="auto">
              <a:xfrm flipV="1">
                <a:off x="982" y="1504"/>
                <a:ext cx="1" cy="2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8" name="Line 921"/>
              <p:cNvSpPr>
                <a:spLocks noChangeShapeType="1"/>
              </p:cNvSpPr>
              <p:nvPr/>
            </p:nvSpPr>
            <p:spPr bwMode="auto">
              <a:xfrm>
                <a:off x="982" y="1504"/>
                <a:ext cx="1" cy="2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9" name="Line 922"/>
              <p:cNvSpPr>
                <a:spLocks noChangeShapeType="1"/>
              </p:cNvSpPr>
              <p:nvPr/>
            </p:nvSpPr>
            <p:spPr bwMode="auto">
              <a:xfrm flipV="1">
                <a:off x="982" y="150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0" name="Line 923"/>
              <p:cNvSpPr>
                <a:spLocks noChangeShapeType="1"/>
              </p:cNvSpPr>
              <p:nvPr/>
            </p:nvSpPr>
            <p:spPr bwMode="auto">
              <a:xfrm>
                <a:off x="984" y="150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1" name="Line 924"/>
              <p:cNvSpPr>
                <a:spLocks noChangeShapeType="1"/>
              </p:cNvSpPr>
              <p:nvPr/>
            </p:nvSpPr>
            <p:spPr bwMode="auto">
              <a:xfrm flipV="1">
                <a:off x="984" y="150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2" name="Line 925"/>
              <p:cNvSpPr>
                <a:spLocks noChangeShapeType="1"/>
              </p:cNvSpPr>
              <p:nvPr/>
            </p:nvSpPr>
            <p:spPr bwMode="auto">
              <a:xfrm>
                <a:off x="986" y="150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3" name="Line 926"/>
              <p:cNvSpPr>
                <a:spLocks noChangeShapeType="1"/>
              </p:cNvSpPr>
              <p:nvPr/>
            </p:nvSpPr>
            <p:spPr bwMode="auto">
              <a:xfrm flipV="1">
                <a:off x="986" y="150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4" name="Line 927"/>
              <p:cNvSpPr>
                <a:spLocks noChangeShapeType="1"/>
              </p:cNvSpPr>
              <p:nvPr/>
            </p:nvSpPr>
            <p:spPr bwMode="auto">
              <a:xfrm>
                <a:off x="986" y="150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5" name="Line 928"/>
              <p:cNvSpPr>
                <a:spLocks noChangeShapeType="1"/>
              </p:cNvSpPr>
              <p:nvPr/>
            </p:nvSpPr>
            <p:spPr bwMode="auto">
              <a:xfrm flipV="1">
                <a:off x="986" y="150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6" name="Line 929"/>
              <p:cNvSpPr>
                <a:spLocks noChangeShapeType="1"/>
              </p:cNvSpPr>
              <p:nvPr/>
            </p:nvSpPr>
            <p:spPr bwMode="auto">
              <a:xfrm>
                <a:off x="987" y="150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7" name="Line 930"/>
              <p:cNvSpPr>
                <a:spLocks noChangeShapeType="1"/>
              </p:cNvSpPr>
              <p:nvPr/>
            </p:nvSpPr>
            <p:spPr bwMode="auto">
              <a:xfrm flipV="1">
                <a:off x="987" y="150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8" name="Line 931"/>
              <p:cNvSpPr>
                <a:spLocks noChangeShapeType="1"/>
              </p:cNvSpPr>
              <p:nvPr/>
            </p:nvSpPr>
            <p:spPr bwMode="auto">
              <a:xfrm>
                <a:off x="987" y="1501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9" name="Line 932"/>
              <p:cNvSpPr>
                <a:spLocks noChangeShapeType="1"/>
              </p:cNvSpPr>
              <p:nvPr/>
            </p:nvSpPr>
            <p:spPr bwMode="auto">
              <a:xfrm flipV="1">
                <a:off x="987" y="1501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0" name="Line 933"/>
              <p:cNvSpPr>
                <a:spLocks noChangeShapeType="1"/>
              </p:cNvSpPr>
              <p:nvPr/>
            </p:nvSpPr>
            <p:spPr bwMode="auto">
              <a:xfrm>
                <a:off x="989" y="1501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1" name="Line 934"/>
              <p:cNvSpPr>
                <a:spLocks noChangeShapeType="1"/>
              </p:cNvSpPr>
              <p:nvPr/>
            </p:nvSpPr>
            <p:spPr bwMode="auto">
              <a:xfrm flipV="1">
                <a:off x="989" y="1501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2" name="Line 935"/>
              <p:cNvSpPr>
                <a:spLocks noChangeShapeType="1"/>
              </p:cNvSpPr>
              <p:nvPr/>
            </p:nvSpPr>
            <p:spPr bwMode="auto">
              <a:xfrm>
                <a:off x="989" y="1501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3" name="Line 936"/>
              <p:cNvSpPr>
                <a:spLocks noChangeShapeType="1"/>
              </p:cNvSpPr>
              <p:nvPr/>
            </p:nvSpPr>
            <p:spPr bwMode="auto">
              <a:xfrm flipV="1">
                <a:off x="989" y="1501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4" name="Line 937"/>
              <p:cNvSpPr>
                <a:spLocks noChangeShapeType="1"/>
              </p:cNvSpPr>
              <p:nvPr/>
            </p:nvSpPr>
            <p:spPr bwMode="auto">
              <a:xfrm>
                <a:off x="991" y="1499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5" name="Line 938"/>
              <p:cNvSpPr>
                <a:spLocks noChangeShapeType="1"/>
              </p:cNvSpPr>
              <p:nvPr/>
            </p:nvSpPr>
            <p:spPr bwMode="auto">
              <a:xfrm flipV="1">
                <a:off x="991" y="1499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6" name="Line 939"/>
              <p:cNvSpPr>
                <a:spLocks noChangeShapeType="1"/>
              </p:cNvSpPr>
              <p:nvPr/>
            </p:nvSpPr>
            <p:spPr bwMode="auto">
              <a:xfrm>
                <a:off x="991" y="1499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7" name="Line 940"/>
              <p:cNvSpPr>
                <a:spLocks noChangeShapeType="1"/>
              </p:cNvSpPr>
              <p:nvPr/>
            </p:nvSpPr>
            <p:spPr bwMode="auto">
              <a:xfrm flipV="1">
                <a:off x="991" y="1499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8" name="Line 941"/>
              <p:cNvSpPr>
                <a:spLocks noChangeShapeType="1"/>
              </p:cNvSpPr>
              <p:nvPr/>
            </p:nvSpPr>
            <p:spPr bwMode="auto">
              <a:xfrm>
                <a:off x="992" y="1499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9" name="Line 942"/>
              <p:cNvSpPr>
                <a:spLocks noChangeShapeType="1"/>
              </p:cNvSpPr>
              <p:nvPr/>
            </p:nvSpPr>
            <p:spPr bwMode="auto">
              <a:xfrm flipV="1">
                <a:off x="992" y="1499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0" name="Line 943"/>
              <p:cNvSpPr>
                <a:spLocks noChangeShapeType="1"/>
              </p:cNvSpPr>
              <p:nvPr/>
            </p:nvSpPr>
            <p:spPr bwMode="auto">
              <a:xfrm>
                <a:off x="992" y="1499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1" name="Line 944"/>
              <p:cNvSpPr>
                <a:spLocks noChangeShapeType="1"/>
              </p:cNvSpPr>
              <p:nvPr/>
            </p:nvSpPr>
            <p:spPr bwMode="auto">
              <a:xfrm flipV="1">
                <a:off x="994" y="1499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2" name="Line 945"/>
              <p:cNvSpPr>
                <a:spLocks noChangeShapeType="1"/>
              </p:cNvSpPr>
              <p:nvPr/>
            </p:nvSpPr>
            <p:spPr bwMode="auto">
              <a:xfrm>
                <a:off x="994" y="1499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3" name="Line 946"/>
              <p:cNvSpPr>
                <a:spLocks noChangeShapeType="1"/>
              </p:cNvSpPr>
              <p:nvPr/>
            </p:nvSpPr>
            <p:spPr bwMode="auto">
              <a:xfrm flipV="1">
                <a:off x="994" y="1499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4" name="Line 947"/>
              <p:cNvSpPr>
                <a:spLocks noChangeShapeType="1"/>
              </p:cNvSpPr>
              <p:nvPr/>
            </p:nvSpPr>
            <p:spPr bwMode="auto">
              <a:xfrm>
                <a:off x="994" y="149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5" name="Line 948"/>
              <p:cNvSpPr>
                <a:spLocks noChangeShapeType="1"/>
              </p:cNvSpPr>
              <p:nvPr/>
            </p:nvSpPr>
            <p:spPr bwMode="auto">
              <a:xfrm flipV="1">
                <a:off x="996" y="149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6" name="Line 949"/>
              <p:cNvSpPr>
                <a:spLocks noChangeShapeType="1"/>
              </p:cNvSpPr>
              <p:nvPr/>
            </p:nvSpPr>
            <p:spPr bwMode="auto">
              <a:xfrm>
                <a:off x="996" y="149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7" name="Line 950"/>
              <p:cNvSpPr>
                <a:spLocks noChangeShapeType="1"/>
              </p:cNvSpPr>
              <p:nvPr/>
            </p:nvSpPr>
            <p:spPr bwMode="auto">
              <a:xfrm flipV="1">
                <a:off x="996" y="149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8" name="Line 951"/>
              <p:cNvSpPr>
                <a:spLocks noChangeShapeType="1"/>
              </p:cNvSpPr>
              <p:nvPr/>
            </p:nvSpPr>
            <p:spPr bwMode="auto">
              <a:xfrm>
                <a:off x="997" y="149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9" name="Line 952"/>
              <p:cNvSpPr>
                <a:spLocks noChangeShapeType="1"/>
              </p:cNvSpPr>
              <p:nvPr/>
            </p:nvSpPr>
            <p:spPr bwMode="auto">
              <a:xfrm flipV="1">
                <a:off x="997" y="1498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0" name="Line 953"/>
              <p:cNvSpPr>
                <a:spLocks noChangeShapeType="1"/>
              </p:cNvSpPr>
              <p:nvPr/>
            </p:nvSpPr>
            <p:spPr bwMode="auto">
              <a:xfrm>
                <a:off x="997" y="1498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1" name="Line 954"/>
              <p:cNvSpPr>
                <a:spLocks noChangeShapeType="1"/>
              </p:cNvSpPr>
              <p:nvPr/>
            </p:nvSpPr>
            <p:spPr bwMode="auto">
              <a:xfrm flipV="1">
                <a:off x="999" y="1498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2" name="Line 955"/>
              <p:cNvSpPr>
                <a:spLocks noChangeShapeType="1"/>
              </p:cNvSpPr>
              <p:nvPr/>
            </p:nvSpPr>
            <p:spPr bwMode="auto">
              <a:xfrm>
                <a:off x="999" y="149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3" name="Line 956"/>
              <p:cNvSpPr>
                <a:spLocks noChangeShapeType="1"/>
              </p:cNvSpPr>
              <p:nvPr/>
            </p:nvSpPr>
            <p:spPr bwMode="auto">
              <a:xfrm flipV="1">
                <a:off x="999" y="149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4" name="Line 957"/>
              <p:cNvSpPr>
                <a:spLocks noChangeShapeType="1"/>
              </p:cNvSpPr>
              <p:nvPr/>
            </p:nvSpPr>
            <p:spPr bwMode="auto">
              <a:xfrm>
                <a:off x="999" y="149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5" name="Line 958"/>
              <p:cNvSpPr>
                <a:spLocks noChangeShapeType="1"/>
              </p:cNvSpPr>
              <p:nvPr/>
            </p:nvSpPr>
            <p:spPr bwMode="auto">
              <a:xfrm flipV="1">
                <a:off x="1000" y="149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6" name="Line 959"/>
              <p:cNvSpPr>
                <a:spLocks noChangeShapeType="1"/>
              </p:cNvSpPr>
              <p:nvPr/>
            </p:nvSpPr>
            <p:spPr bwMode="auto">
              <a:xfrm>
                <a:off x="1000" y="149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7" name="Line 960"/>
              <p:cNvSpPr>
                <a:spLocks noChangeShapeType="1"/>
              </p:cNvSpPr>
              <p:nvPr/>
            </p:nvSpPr>
            <p:spPr bwMode="auto">
              <a:xfrm flipV="1">
                <a:off x="1000" y="1496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8" name="Line 961"/>
              <p:cNvSpPr>
                <a:spLocks noChangeShapeType="1"/>
              </p:cNvSpPr>
              <p:nvPr/>
            </p:nvSpPr>
            <p:spPr bwMode="auto">
              <a:xfrm>
                <a:off x="1000" y="149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9" name="Line 962"/>
              <p:cNvSpPr>
                <a:spLocks noChangeShapeType="1"/>
              </p:cNvSpPr>
              <p:nvPr/>
            </p:nvSpPr>
            <p:spPr bwMode="auto">
              <a:xfrm flipV="1">
                <a:off x="1002" y="149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0" name="Line 963"/>
              <p:cNvSpPr>
                <a:spLocks noChangeShapeType="1"/>
              </p:cNvSpPr>
              <p:nvPr/>
            </p:nvSpPr>
            <p:spPr bwMode="auto">
              <a:xfrm>
                <a:off x="1002" y="149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1" name="Line 964"/>
              <p:cNvSpPr>
                <a:spLocks noChangeShapeType="1"/>
              </p:cNvSpPr>
              <p:nvPr/>
            </p:nvSpPr>
            <p:spPr bwMode="auto">
              <a:xfrm flipV="1">
                <a:off x="1002" y="149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2" name="Line 965"/>
              <p:cNvSpPr>
                <a:spLocks noChangeShapeType="1"/>
              </p:cNvSpPr>
              <p:nvPr/>
            </p:nvSpPr>
            <p:spPr bwMode="auto">
              <a:xfrm>
                <a:off x="1002" y="149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3" name="Line 966"/>
              <p:cNvSpPr>
                <a:spLocks noChangeShapeType="1"/>
              </p:cNvSpPr>
              <p:nvPr/>
            </p:nvSpPr>
            <p:spPr bwMode="auto">
              <a:xfrm flipV="1">
                <a:off x="1004" y="149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4" name="Line 967"/>
              <p:cNvSpPr>
                <a:spLocks noChangeShapeType="1"/>
              </p:cNvSpPr>
              <p:nvPr/>
            </p:nvSpPr>
            <p:spPr bwMode="auto">
              <a:xfrm>
                <a:off x="1004" y="149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5" name="Line 968"/>
              <p:cNvSpPr>
                <a:spLocks noChangeShapeType="1"/>
              </p:cNvSpPr>
              <p:nvPr/>
            </p:nvSpPr>
            <p:spPr bwMode="auto">
              <a:xfrm flipV="1">
                <a:off x="1004" y="149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6" name="Line 969"/>
              <p:cNvSpPr>
                <a:spLocks noChangeShapeType="1"/>
              </p:cNvSpPr>
              <p:nvPr/>
            </p:nvSpPr>
            <p:spPr bwMode="auto">
              <a:xfrm>
                <a:off x="1004" y="149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7" name="Line 970"/>
              <p:cNvSpPr>
                <a:spLocks noChangeShapeType="1"/>
              </p:cNvSpPr>
              <p:nvPr/>
            </p:nvSpPr>
            <p:spPr bwMode="auto">
              <a:xfrm flipV="1">
                <a:off x="1005" y="149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8" name="Line 971"/>
              <p:cNvSpPr>
                <a:spLocks noChangeShapeType="1"/>
              </p:cNvSpPr>
              <p:nvPr/>
            </p:nvSpPr>
            <p:spPr bwMode="auto">
              <a:xfrm>
                <a:off x="1005" y="149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9" name="Line 972"/>
              <p:cNvSpPr>
                <a:spLocks noChangeShapeType="1"/>
              </p:cNvSpPr>
              <p:nvPr/>
            </p:nvSpPr>
            <p:spPr bwMode="auto">
              <a:xfrm flipV="1">
                <a:off x="1005" y="149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0" name="Line 973"/>
              <p:cNvSpPr>
                <a:spLocks noChangeShapeType="1"/>
              </p:cNvSpPr>
              <p:nvPr/>
            </p:nvSpPr>
            <p:spPr bwMode="auto">
              <a:xfrm>
                <a:off x="1005" y="149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1" name="Line 974"/>
              <p:cNvSpPr>
                <a:spLocks noChangeShapeType="1"/>
              </p:cNvSpPr>
              <p:nvPr/>
            </p:nvSpPr>
            <p:spPr bwMode="auto">
              <a:xfrm flipV="1">
                <a:off x="1007" y="149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2" name="Line 975"/>
              <p:cNvSpPr>
                <a:spLocks noChangeShapeType="1"/>
              </p:cNvSpPr>
              <p:nvPr/>
            </p:nvSpPr>
            <p:spPr bwMode="auto">
              <a:xfrm>
                <a:off x="1007" y="149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3" name="Line 976"/>
              <p:cNvSpPr>
                <a:spLocks noChangeShapeType="1"/>
              </p:cNvSpPr>
              <p:nvPr/>
            </p:nvSpPr>
            <p:spPr bwMode="auto">
              <a:xfrm flipV="1">
                <a:off x="1007" y="149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4" name="Line 977"/>
              <p:cNvSpPr>
                <a:spLocks noChangeShapeType="1"/>
              </p:cNvSpPr>
              <p:nvPr/>
            </p:nvSpPr>
            <p:spPr bwMode="auto">
              <a:xfrm>
                <a:off x="1009" y="149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5" name="Line 978"/>
              <p:cNvSpPr>
                <a:spLocks noChangeShapeType="1"/>
              </p:cNvSpPr>
              <p:nvPr/>
            </p:nvSpPr>
            <p:spPr bwMode="auto">
              <a:xfrm flipV="1">
                <a:off x="1009" y="1490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6" name="Line 979"/>
              <p:cNvSpPr>
                <a:spLocks noChangeShapeType="1"/>
              </p:cNvSpPr>
              <p:nvPr/>
            </p:nvSpPr>
            <p:spPr bwMode="auto">
              <a:xfrm>
                <a:off x="1009" y="149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7" name="Line 980"/>
              <p:cNvSpPr>
                <a:spLocks noChangeShapeType="1"/>
              </p:cNvSpPr>
              <p:nvPr/>
            </p:nvSpPr>
            <p:spPr bwMode="auto">
              <a:xfrm flipV="1">
                <a:off x="1010" y="149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8" name="Line 981"/>
              <p:cNvSpPr>
                <a:spLocks noChangeShapeType="1"/>
              </p:cNvSpPr>
              <p:nvPr/>
            </p:nvSpPr>
            <p:spPr bwMode="auto">
              <a:xfrm>
                <a:off x="1010" y="149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9" name="Line 982"/>
              <p:cNvSpPr>
                <a:spLocks noChangeShapeType="1"/>
              </p:cNvSpPr>
              <p:nvPr/>
            </p:nvSpPr>
            <p:spPr bwMode="auto">
              <a:xfrm flipV="1">
                <a:off x="1010" y="149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0" name="Line 983"/>
              <p:cNvSpPr>
                <a:spLocks noChangeShapeType="1"/>
              </p:cNvSpPr>
              <p:nvPr/>
            </p:nvSpPr>
            <p:spPr bwMode="auto">
              <a:xfrm>
                <a:off x="1010" y="149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1" name="Line 984"/>
              <p:cNvSpPr>
                <a:spLocks noChangeShapeType="1"/>
              </p:cNvSpPr>
              <p:nvPr/>
            </p:nvSpPr>
            <p:spPr bwMode="auto">
              <a:xfrm flipV="1">
                <a:off x="1012" y="149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2" name="Line 985"/>
              <p:cNvSpPr>
                <a:spLocks noChangeShapeType="1"/>
              </p:cNvSpPr>
              <p:nvPr/>
            </p:nvSpPr>
            <p:spPr bwMode="auto">
              <a:xfrm>
                <a:off x="1012" y="149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3" name="Line 986"/>
              <p:cNvSpPr>
                <a:spLocks noChangeShapeType="1"/>
              </p:cNvSpPr>
              <p:nvPr/>
            </p:nvSpPr>
            <p:spPr bwMode="auto">
              <a:xfrm flipV="1">
                <a:off x="1012" y="1490"/>
                <a:ext cx="1" cy="2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4" name="Line 987"/>
              <p:cNvSpPr>
                <a:spLocks noChangeShapeType="1"/>
              </p:cNvSpPr>
              <p:nvPr/>
            </p:nvSpPr>
            <p:spPr bwMode="auto">
              <a:xfrm>
                <a:off x="1012" y="148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5" name="Line 988"/>
              <p:cNvSpPr>
                <a:spLocks noChangeShapeType="1"/>
              </p:cNvSpPr>
              <p:nvPr/>
            </p:nvSpPr>
            <p:spPr bwMode="auto">
              <a:xfrm flipV="1">
                <a:off x="1014" y="148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6" name="Line 989"/>
              <p:cNvSpPr>
                <a:spLocks noChangeShapeType="1"/>
              </p:cNvSpPr>
              <p:nvPr/>
            </p:nvSpPr>
            <p:spPr bwMode="auto">
              <a:xfrm>
                <a:off x="1014" y="148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7" name="Line 990"/>
              <p:cNvSpPr>
                <a:spLocks noChangeShapeType="1"/>
              </p:cNvSpPr>
              <p:nvPr/>
            </p:nvSpPr>
            <p:spPr bwMode="auto">
              <a:xfrm flipV="1">
                <a:off x="1014" y="148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8" name="Line 991"/>
              <p:cNvSpPr>
                <a:spLocks noChangeShapeType="1"/>
              </p:cNvSpPr>
              <p:nvPr/>
            </p:nvSpPr>
            <p:spPr bwMode="auto">
              <a:xfrm>
                <a:off x="1015" y="148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9" name="Line 992"/>
              <p:cNvSpPr>
                <a:spLocks noChangeShapeType="1"/>
              </p:cNvSpPr>
              <p:nvPr/>
            </p:nvSpPr>
            <p:spPr bwMode="auto">
              <a:xfrm flipV="1">
                <a:off x="1015" y="1488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0" name="Line 993"/>
              <p:cNvSpPr>
                <a:spLocks noChangeShapeType="1"/>
              </p:cNvSpPr>
              <p:nvPr/>
            </p:nvSpPr>
            <p:spPr bwMode="auto">
              <a:xfrm>
                <a:off x="1015" y="1488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1" name="Line 994"/>
              <p:cNvSpPr>
                <a:spLocks noChangeShapeType="1"/>
              </p:cNvSpPr>
              <p:nvPr/>
            </p:nvSpPr>
            <p:spPr bwMode="auto">
              <a:xfrm flipV="1">
                <a:off x="1015" y="148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2" name="Line 995"/>
              <p:cNvSpPr>
                <a:spLocks noChangeShapeType="1"/>
              </p:cNvSpPr>
              <p:nvPr/>
            </p:nvSpPr>
            <p:spPr bwMode="auto">
              <a:xfrm>
                <a:off x="1017" y="148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3" name="Line 996"/>
              <p:cNvSpPr>
                <a:spLocks noChangeShapeType="1"/>
              </p:cNvSpPr>
              <p:nvPr/>
            </p:nvSpPr>
            <p:spPr bwMode="auto">
              <a:xfrm flipV="1">
                <a:off x="1017" y="148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4" name="Line 997"/>
              <p:cNvSpPr>
                <a:spLocks noChangeShapeType="1"/>
              </p:cNvSpPr>
              <p:nvPr/>
            </p:nvSpPr>
            <p:spPr bwMode="auto">
              <a:xfrm>
                <a:off x="1017" y="148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5" name="Line 998"/>
              <p:cNvSpPr>
                <a:spLocks noChangeShapeType="1"/>
              </p:cNvSpPr>
              <p:nvPr/>
            </p:nvSpPr>
            <p:spPr bwMode="auto">
              <a:xfrm flipV="1">
                <a:off x="1017" y="148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6" name="Line 999"/>
              <p:cNvSpPr>
                <a:spLocks noChangeShapeType="1"/>
              </p:cNvSpPr>
              <p:nvPr/>
            </p:nvSpPr>
            <p:spPr bwMode="auto">
              <a:xfrm>
                <a:off x="1019" y="1486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7" name="Line 1000"/>
              <p:cNvSpPr>
                <a:spLocks noChangeShapeType="1"/>
              </p:cNvSpPr>
              <p:nvPr/>
            </p:nvSpPr>
            <p:spPr bwMode="auto">
              <a:xfrm flipV="1">
                <a:off x="1019" y="148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8" name="Line 1001"/>
              <p:cNvSpPr>
                <a:spLocks noChangeShapeType="1"/>
              </p:cNvSpPr>
              <p:nvPr/>
            </p:nvSpPr>
            <p:spPr bwMode="auto">
              <a:xfrm>
                <a:off x="1019" y="148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9" name="Line 1002"/>
              <p:cNvSpPr>
                <a:spLocks noChangeShapeType="1"/>
              </p:cNvSpPr>
              <p:nvPr/>
            </p:nvSpPr>
            <p:spPr bwMode="auto">
              <a:xfrm flipV="1">
                <a:off x="1019" y="148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0" name="Line 1003"/>
              <p:cNvSpPr>
                <a:spLocks noChangeShapeType="1"/>
              </p:cNvSpPr>
              <p:nvPr/>
            </p:nvSpPr>
            <p:spPr bwMode="auto">
              <a:xfrm>
                <a:off x="1020" y="148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1" name="Line 1004"/>
              <p:cNvSpPr>
                <a:spLocks noChangeShapeType="1"/>
              </p:cNvSpPr>
              <p:nvPr/>
            </p:nvSpPr>
            <p:spPr bwMode="auto">
              <a:xfrm flipV="1">
                <a:off x="1020" y="148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2" name="Line 1005"/>
              <p:cNvSpPr>
                <a:spLocks noChangeShapeType="1"/>
              </p:cNvSpPr>
              <p:nvPr/>
            </p:nvSpPr>
            <p:spPr bwMode="auto">
              <a:xfrm>
                <a:off x="1020" y="148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3" name="Line 1006"/>
              <p:cNvSpPr>
                <a:spLocks noChangeShapeType="1"/>
              </p:cNvSpPr>
              <p:nvPr/>
            </p:nvSpPr>
            <p:spPr bwMode="auto">
              <a:xfrm flipV="1">
                <a:off x="1022" y="148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4" name="Line 1007"/>
              <p:cNvSpPr>
                <a:spLocks noChangeShapeType="1"/>
              </p:cNvSpPr>
              <p:nvPr/>
            </p:nvSpPr>
            <p:spPr bwMode="auto">
              <a:xfrm>
                <a:off x="1022" y="148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5" name="Line 1008"/>
              <p:cNvSpPr>
                <a:spLocks noChangeShapeType="1"/>
              </p:cNvSpPr>
              <p:nvPr/>
            </p:nvSpPr>
            <p:spPr bwMode="auto">
              <a:xfrm flipV="1">
                <a:off x="1022" y="148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6" name="Line 1009"/>
              <p:cNvSpPr>
                <a:spLocks noChangeShapeType="1"/>
              </p:cNvSpPr>
              <p:nvPr/>
            </p:nvSpPr>
            <p:spPr bwMode="auto">
              <a:xfrm>
                <a:off x="1023" y="148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7" name="Line 1010"/>
              <p:cNvSpPr>
                <a:spLocks noChangeShapeType="1"/>
              </p:cNvSpPr>
              <p:nvPr/>
            </p:nvSpPr>
            <p:spPr bwMode="auto">
              <a:xfrm flipV="1">
                <a:off x="1023" y="1481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8" name="Line 1011"/>
              <p:cNvSpPr>
                <a:spLocks noChangeShapeType="1"/>
              </p:cNvSpPr>
              <p:nvPr/>
            </p:nvSpPr>
            <p:spPr bwMode="auto">
              <a:xfrm>
                <a:off x="1023" y="148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9" name="Line 1012"/>
              <p:cNvSpPr>
                <a:spLocks noChangeShapeType="1"/>
              </p:cNvSpPr>
              <p:nvPr/>
            </p:nvSpPr>
            <p:spPr bwMode="auto">
              <a:xfrm flipV="1">
                <a:off x="1023" y="148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0" name="Line 1013"/>
              <p:cNvSpPr>
                <a:spLocks noChangeShapeType="1"/>
              </p:cNvSpPr>
              <p:nvPr/>
            </p:nvSpPr>
            <p:spPr bwMode="auto">
              <a:xfrm>
                <a:off x="1025" y="148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1" name="Line 1014"/>
              <p:cNvSpPr>
                <a:spLocks noChangeShapeType="1"/>
              </p:cNvSpPr>
              <p:nvPr/>
            </p:nvSpPr>
            <p:spPr bwMode="auto">
              <a:xfrm flipV="1">
                <a:off x="1025" y="148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2" name="Line 1015"/>
              <p:cNvSpPr>
                <a:spLocks noChangeShapeType="1"/>
              </p:cNvSpPr>
              <p:nvPr/>
            </p:nvSpPr>
            <p:spPr bwMode="auto">
              <a:xfrm>
                <a:off x="1025" y="1480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3" name="Line 1016"/>
              <p:cNvSpPr>
                <a:spLocks noChangeShapeType="1"/>
              </p:cNvSpPr>
              <p:nvPr/>
            </p:nvSpPr>
            <p:spPr bwMode="auto">
              <a:xfrm flipV="1">
                <a:off x="1025" y="1480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4" name="Line 1017"/>
              <p:cNvSpPr>
                <a:spLocks noChangeShapeType="1"/>
              </p:cNvSpPr>
              <p:nvPr/>
            </p:nvSpPr>
            <p:spPr bwMode="auto">
              <a:xfrm>
                <a:off x="1027" y="1480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5" name="Line 1018"/>
              <p:cNvSpPr>
                <a:spLocks noChangeShapeType="1"/>
              </p:cNvSpPr>
              <p:nvPr/>
            </p:nvSpPr>
            <p:spPr bwMode="auto">
              <a:xfrm flipV="1">
                <a:off x="1027" y="148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6" name="Line 1019"/>
              <p:cNvSpPr>
                <a:spLocks noChangeShapeType="1"/>
              </p:cNvSpPr>
              <p:nvPr/>
            </p:nvSpPr>
            <p:spPr bwMode="auto">
              <a:xfrm>
                <a:off x="1027" y="148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7" name="Line 1020"/>
              <p:cNvSpPr>
                <a:spLocks noChangeShapeType="1"/>
              </p:cNvSpPr>
              <p:nvPr/>
            </p:nvSpPr>
            <p:spPr bwMode="auto">
              <a:xfrm flipV="1">
                <a:off x="1027" y="1478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8" name="Line 1021"/>
              <p:cNvSpPr>
                <a:spLocks noChangeShapeType="1"/>
              </p:cNvSpPr>
              <p:nvPr/>
            </p:nvSpPr>
            <p:spPr bwMode="auto">
              <a:xfrm>
                <a:off x="1028" y="1478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9" name="Line 1022"/>
              <p:cNvSpPr>
                <a:spLocks noChangeShapeType="1"/>
              </p:cNvSpPr>
              <p:nvPr/>
            </p:nvSpPr>
            <p:spPr bwMode="auto">
              <a:xfrm flipV="1">
                <a:off x="1028" y="1478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0" name="Line 1023"/>
              <p:cNvSpPr>
                <a:spLocks noChangeShapeType="1"/>
              </p:cNvSpPr>
              <p:nvPr/>
            </p:nvSpPr>
            <p:spPr bwMode="auto">
              <a:xfrm>
                <a:off x="1028" y="1478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1" name="Line 0"/>
              <p:cNvSpPr>
                <a:spLocks noChangeShapeType="1"/>
              </p:cNvSpPr>
              <p:nvPr/>
            </p:nvSpPr>
            <p:spPr bwMode="auto">
              <a:xfrm flipV="1">
                <a:off x="1028" y="1476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2" name="Line 1"/>
              <p:cNvSpPr>
                <a:spLocks noChangeShapeType="1"/>
              </p:cNvSpPr>
              <p:nvPr/>
            </p:nvSpPr>
            <p:spPr bwMode="auto">
              <a:xfrm>
                <a:off x="1030" y="1476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3" name="Line 2"/>
              <p:cNvSpPr>
                <a:spLocks noChangeShapeType="1"/>
              </p:cNvSpPr>
              <p:nvPr/>
            </p:nvSpPr>
            <p:spPr bwMode="auto">
              <a:xfrm flipV="1">
                <a:off x="1030" y="1476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4" name="Line 3"/>
              <p:cNvSpPr>
                <a:spLocks noChangeShapeType="1"/>
              </p:cNvSpPr>
              <p:nvPr/>
            </p:nvSpPr>
            <p:spPr bwMode="auto">
              <a:xfrm>
                <a:off x="1030" y="1475"/>
                <a:ext cx="1" cy="2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5" name="Line 4"/>
              <p:cNvSpPr>
                <a:spLocks noChangeShapeType="1"/>
              </p:cNvSpPr>
              <p:nvPr/>
            </p:nvSpPr>
            <p:spPr bwMode="auto">
              <a:xfrm flipV="1">
                <a:off x="1030" y="1475"/>
                <a:ext cx="1" cy="2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6" name="Line 5"/>
              <p:cNvSpPr>
                <a:spLocks noChangeShapeType="1"/>
              </p:cNvSpPr>
              <p:nvPr/>
            </p:nvSpPr>
            <p:spPr bwMode="auto">
              <a:xfrm>
                <a:off x="1032" y="1475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7" name="Line 6"/>
              <p:cNvSpPr>
                <a:spLocks noChangeShapeType="1"/>
              </p:cNvSpPr>
              <p:nvPr/>
            </p:nvSpPr>
            <p:spPr bwMode="auto">
              <a:xfrm flipV="1">
                <a:off x="1032" y="1475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8" name="Line 7"/>
              <p:cNvSpPr>
                <a:spLocks noChangeShapeType="1"/>
              </p:cNvSpPr>
              <p:nvPr/>
            </p:nvSpPr>
            <p:spPr bwMode="auto">
              <a:xfrm>
                <a:off x="1032" y="1475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9" name="Line 8"/>
              <p:cNvSpPr>
                <a:spLocks noChangeShapeType="1"/>
              </p:cNvSpPr>
              <p:nvPr/>
            </p:nvSpPr>
            <p:spPr bwMode="auto">
              <a:xfrm flipV="1">
                <a:off x="1033" y="1473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0" name="Line 9"/>
              <p:cNvSpPr>
                <a:spLocks noChangeShapeType="1"/>
              </p:cNvSpPr>
              <p:nvPr/>
            </p:nvSpPr>
            <p:spPr bwMode="auto">
              <a:xfrm>
                <a:off x="1033" y="147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1" name="Line 10"/>
              <p:cNvSpPr>
                <a:spLocks noChangeShapeType="1"/>
              </p:cNvSpPr>
              <p:nvPr/>
            </p:nvSpPr>
            <p:spPr bwMode="auto">
              <a:xfrm flipV="1">
                <a:off x="1033" y="147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" name="Line 11"/>
              <p:cNvSpPr>
                <a:spLocks noChangeShapeType="1"/>
              </p:cNvSpPr>
              <p:nvPr/>
            </p:nvSpPr>
            <p:spPr bwMode="auto">
              <a:xfrm>
                <a:off x="1035" y="147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" name="Line 12"/>
              <p:cNvSpPr>
                <a:spLocks noChangeShapeType="1"/>
              </p:cNvSpPr>
              <p:nvPr/>
            </p:nvSpPr>
            <p:spPr bwMode="auto">
              <a:xfrm flipV="1">
                <a:off x="1035" y="147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4" name="Line 13"/>
              <p:cNvSpPr>
                <a:spLocks noChangeShapeType="1"/>
              </p:cNvSpPr>
              <p:nvPr/>
            </p:nvSpPr>
            <p:spPr bwMode="auto">
              <a:xfrm>
                <a:off x="1035" y="147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5" name="Line 14"/>
              <p:cNvSpPr>
                <a:spLocks noChangeShapeType="1"/>
              </p:cNvSpPr>
              <p:nvPr/>
            </p:nvSpPr>
            <p:spPr bwMode="auto">
              <a:xfrm flipV="1">
                <a:off x="1035" y="1471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6" name="Line 15"/>
              <p:cNvSpPr>
                <a:spLocks noChangeShapeType="1"/>
              </p:cNvSpPr>
              <p:nvPr/>
            </p:nvSpPr>
            <p:spPr bwMode="auto">
              <a:xfrm>
                <a:off x="1037" y="1471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7" name="Line 16"/>
              <p:cNvSpPr>
                <a:spLocks noChangeShapeType="1"/>
              </p:cNvSpPr>
              <p:nvPr/>
            </p:nvSpPr>
            <p:spPr bwMode="auto">
              <a:xfrm flipV="1">
                <a:off x="1037" y="1471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8" name="Line 17"/>
              <p:cNvSpPr>
                <a:spLocks noChangeShapeType="1"/>
              </p:cNvSpPr>
              <p:nvPr/>
            </p:nvSpPr>
            <p:spPr bwMode="auto">
              <a:xfrm>
                <a:off x="1037" y="1471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9" name="Line 18"/>
              <p:cNvSpPr>
                <a:spLocks noChangeShapeType="1"/>
              </p:cNvSpPr>
              <p:nvPr/>
            </p:nvSpPr>
            <p:spPr bwMode="auto">
              <a:xfrm flipV="1">
                <a:off x="1037" y="147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0" name="Line 19"/>
              <p:cNvSpPr>
                <a:spLocks noChangeShapeType="1"/>
              </p:cNvSpPr>
              <p:nvPr/>
            </p:nvSpPr>
            <p:spPr bwMode="auto">
              <a:xfrm>
                <a:off x="1038" y="147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1" name="Line 20"/>
              <p:cNvSpPr>
                <a:spLocks noChangeShapeType="1"/>
              </p:cNvSpPr>
              <p:nvPr/>
            </p:nvSpPr>
            <p:spPr bwMode="auto">
              <a:xfrm flipV="1">
                <a:off x="1038" y="1470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2" name="Line 21"/>
              <p:cNvSpPr>
                <a:spLocks noChangeShapeType="1"/>
              </p:cNvSpPr>
              <p:nvPr/>
            </p:nvSpPr>
            <p:spPr bwMode="auto">
              <a:xfrm>
                <a:off x="1038" y="1470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3" name="Line 22"/>
              <p:cNvSpPr>
                <a:spLocks noChangeShapeType="1"/>
              </p:cNvSpPr>
              <p:nvPr/>
            </p:nvSpPr>
            <p:spPr bwMode="auto">
              <a:xfrm flipV="1">
                <a:off x="1040" y="1470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4" name="Line 23"/>
              <p:cNvSpPr>
                <a:spLocks noChangeShapeType="1"/>
              </p:cNvSpPr>
              <p:nvPr/>
            </p:nvSpPr>
            <p:spPr bwMode="auto">
              <a:xfrm>
                <a:off x="1040" y="147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5" name="Line 24"/>
              <p:cNvSpPr>
                <a:spLocks noChangeShapeType="1"/>
              </p:cNvSpPr>
              <p:nvPr/>
            </p:nvSpPr>
            <p:spPr bwMode="auto">
              <a:xfrm flipV="1">
                <a:off x="1040" y="147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6" name="Line 25"/>
              <p:cNvSpPr>
                <a:spLocks noChangeShapeType="1"/>
              </p:cNvSpPr>
              <p:nvPr/>
            </p:nvSpPr>
            <p:spPr bwMode="auto">
              <a:xfrm>
                <a:off x="1040" y="147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7" name="Line 26"/>
              <p:cNvSpPr>
                <a:spLocks noChangeShapeType="1"/>
              </p:cNvSpPr>
              <p:nvPr/>
            </p:nvSpPr>
            <p:spPr bwMode="auto">
              <a:xfrm flipV="1">
                <a:off x="1042" y="1468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4" name="Group 27"/>
            <p:cNvGrpSpPr>
              <a:grpSpLocks/>
            </p:cNvGrpSpPr>
            <p:nvPr/>
          </p:nvGrpSpPr>
          <p:grpSpPr bwMode="auto">
            <a:xfrm>
              <a:off x="910" y="1433"/>
              <a:ext cx="168" cy="111"/>
              <a:chOff x="910" y="1433"/>
              <a:chExt cx="168" cy="111"/>
            </a:xfrm>
          </p:grpSpPr>
          <p:sp>
            <p:nvSpPr>
              <p:cNvPr id="538" name="Line 28"/>
              <p:cNvSpPr>
                <a:spLocks noChangeShapeType="1"/>
              </p:cNvSpPr>
              <p:nvPr/>
            </p:nvSpPr>
            <p:spPr bwMode="auto">
              <a:xfrm>
                <a:off x="1042" y="1468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9" name="Line 29"/>
              <p:cNvSpPr>
                <a:spLocks noChangeShapeType="1"/>
              </p:cNvSpPr>
              <p:nvPr/>
            </p:nvSpPr>
            <p:spPr bwMode="auto">
              <a:xfrm flipV="1">
                <a:off x="1042" y="1468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0" name="Line 30"/>
              <p:cNvSpPr>
                <a:spLocks noChangeShapeType="1"/>
              </p:cNvSpPr>
              <p:nvPr/>
            </p:nvSpPr>
            <p:spPr bwMode="auto">
              <a:xfrm>
                <a:off x="1042" y="1468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1" name="Line 31"/>
              <p:cNvSpPr>
                <a:spLocks noChangeShapeType="1"/>
              </p:cNvSpPr>
              <p:nvPr/>
            </p:nvSpPr>
            <p:spPr bwMode="auto">
              <a:xfrm flipV="1">
                <a:off x="1043" y="146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2" name="Line 32"/>
              <p:cNvSpPr>
                <a:spLocks noChangeShapeType="1"/>
              </p:cNvSpPr>
              <p:nvPr/>
            </p:nvSpPr>
            <p:spPr bwMode="auto">
              <a:xfrm>
                <a:off x="1043" y="146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3" name="Line 33"/>
              <p:cNvSpPr>
                <a:spLocks noChangeShapeType="1"/>
              </p:cNvSpPr>
              <p:nvPr/>
            </p:nvSpPr>
            <p:spPr bwMode="auto">
              <a:xfrm flipV="1">
                <a:off x="1043" y="146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4" name="Line 34"/>
              <p:cNvSpPr>
                <a:spLocks noChangeShapeType="1"/>
              </p:cNvSpPr>
              <p:nvPr/>
            </p:nvSpPr>
            <p:spPr bwMode="auto">
              <a:xfrm>
                <a:off x="1043" y="146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5" name="Line 35"/>
              <p:cNvSpPr>
                <a:spLocks noChangeShapeType="1"/>
              </p:cNvSpPr>
              <p:nvPr/>
            </p:nvSpPr>
            <p:spPr bwMode="auto">
              <a:xfrm flipV="1">
                <a:off x="1045" y="146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6" name="Line 36"/>
              <p:cNvSpPr>
                <a:spLocks noChangeShapeType="1"/>
              </p:cNvSpPr>
              <p:nvPr/>
            </p:nvSpPr>
            <p:spPr bwMode="auto">
              <a:xfrm>
                <a:off x="1045" y="146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7" name="Line 37"/>
              <p:cNvSpPr>
                <a:spLocks noChangeShapeType="1"/>
              </p:cNvSpPr>
              <p:nvPr/>
            </p:nvSpPr>
            <p:spPr bwMode="auto">
              <a:xfrm flipV="1">
                <a:off x="1046" y="146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8" name="Line 38"/>
              <p:cNvSpPr>
                <a:spLocks noChangeShapeType="1"/>
              </p:cNvSpPr>
              <p:nvPr/>
            </p:nvSpPr>
            <p:spPr bwMode="auto">
              <a:xfrm>
                <a:off x="1046" y="1465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9" name="Line 39"/>
              <p:cNvSpPr>
                <a:spLocks noChangeShapeType="1"/>
              </p:cNvSpPr>
              <p:nvPr/>
            </p:nvSpPr>
            <p:spPr bwMode="auto">
              <a:xfrm flipV="1">
                <a:off x="1046" y="1465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0" name="Line 40"/>
              <p:cNvSpPr>
                <a:spLocks noChangeShapeType="1"/>
              </p:cNvSpPr>
              <p:nvPr/>
            </p:nvSpPr>
            <p:spPr bwMode="auto">
              <a:xfrm>
                <a:off x="1046" y="1465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1" name="Line 41"/>
              <p:cNvSpPr>
                <a:spLocks noChangeShapeType="1"/>
              </p:cNvSpPr>
              <p:nvPr/>
            </p:nvSpPr>
            <p:spPr bwMode="auto">
              <a:xfrm flipV="1">
                <a:off x="1048" y="146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2" name="Line 42"/>
              <p:cNvSpPr>
                <a:spLocks noChangeShapeType="1"/>
              </p:cNvSpPr>
              <p:nvPr/>
            </p:nvSpPr>
            <p:spPr bwMode="auto">
              <a:xfrm>
                <a:off x="1048" y="146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3" name="Line 43"/>
              <p:cNvSpPr>
                <a:spLocks noChangeShapeType="1"/>
              </p:cNvSpPr>
              <p:nvPr/>
            </p:nvSpPr>
            <p:spPr bwMode="auto">
              <a:xfrm flipV="1">
                <a:off x="1048" y="1463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4" name="Line 44"/>
              <p:cNvSpPr>
                <a:spLocks noChangeShapeType="1"/>
              </p:cNvSpPr>
              <p:nvPr/>
            </p:nvSpPr>
            <p:spPr bwMode="auto">
              <a:xfrm>
                <a:off x="1048" y="1463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5" name="Line 45"/>
              <p:cNvSpPr>
                <a:spLocks noChangeShapeType="1"/>
              </p:cNvSpPr>
              <p:nvPr/>
            </p:nvSpPr>
            <p:spPr bwMode="auto">
              <a:xfrm flipV="1">
                <a:off x="1050" y="1463"/>
                <a:ext cx="1" cy="2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6" name="Line 46"/>
              <p:cNvSpPr>
                <a:spLocks noChangeShapeType="1"/>
              </p:cNvSpPr>
              <p:nvPr/>
            </p:nvSpPr>
            <p:spPr bwMode="auto">
              <a:xfrm>
                <a:off x="1050" y="1461"/>
                <a:ext cx="1" cy="2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7" name="Line 47"/>
              <p:cNvSpPr>
                <a:spLocks noChangeShapeType="1"/>
              </p:cNvSpPr>
              <p:nvPr/>
            </p:nvSpPr>
            <p:spPr bwMode="auto">
              <a:xfrm flipV="1">
                <a:off x="1050" y="1461"/>
                <a:ext cx="1" cy="2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8" name="Line 48"/>
              <p:cNvSpPr>
                <a:spLocks noChangeShapeType="1"/>
              </p:cNvSpPr>
              <p:nvPr/>
            </p:nvSpPr>
            <p:spPr bwMode="auto">
              <a:xfrm>
                <a:off x="1050" y="1461"/>
                <a:ext cx="1" cy="2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9" name="Line 49"/>
              <p:cNvSpPr>
                <a:spLocks noChangeShapeType="1"/>
              </p:cNvSpPr>
              <p:nvPr/>
            </p:nvSpPr>
            <p:spPr bwMode="auto">
              <a:xfrm flipV="1">
                <a:off x="1051" y="1460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0" name="Line 50"/>
              <p:cNvSpPr>
                <a:spLocks noChangeShapeType="1"/>
              </p:cNvSpPr>
              <p:nvPr/>
            </p:nvSpPr>
            <p:spPr bwMode="auto">
              <a:xfrm>
                <a:off x="1051" y="1460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1" name="Line 51"/>
              <p:cNvSpPr>
                <a:spLocks noChangeShapeType="1"/>
              </p:cNvSpPr>
              <p:nvPr/>
            </p:nvSpPr>
            <p:spPr bwMode="auto">
              <a:xfrm flipV="1">
                <a:off x="1051" y="1460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2" name="Line 52"/>
              <p:cNvSpPr>
                <a:spLocks noChangeShapeType="1"/>
              </p:cNvSpPr>
              <p:nvPr/>
            </p:nvSpPr>
            <p:spPr bwMode="auto">
              <a:xfrm>
                <a:off x="1051" y="1460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3" name="Line 53"/>
              <p:cNvSpPr>
                <a:spLocks noChangeShapeType="1"/>
              </p:cNvSpPr>
              <p:nvPr/>
            </p:nvSpPr>
            <p:spPr bwMode="auto">
              <a:xfrm flipV="1">
                <a:off x="1053" y="1460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4" name="Line 54"/>
              <p:cNvSpPr>
                <a:spLocks noChangeShapeType="1"/>
              </p:cNvSpPr>
              <p:nvPr/>
            </p:nvSpPr>
            <p:spPr bwMode="auto">
              <a:xfrm>
                <a:off x="1053" y="1458"/>
                <a:ext cx="1" cy="2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5" name="Line 55"/>
              <p:cNvSpPr>
                <a:spLocks noChangeShapeType="1"/>
              </p:cNvSpPr>
              <p:nvPr/>
            </p:nvSpPr>
            <p:spPr bwMode="auto">
              <a:xfrm flipV="1">
                <a:off x="1053" y="1458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6" name="Line 56"/>
              <p:cNvSpPr>
                <a:spLocks noChangeShapeType="1"/>
              </p:cNvSpPr>
              <p:nvPr/>
            </p:nvSpPr>
            <p:spPr bwMode="auto">
              <a:xfrm>
                <a:off x="1055" y="1458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7" name="Line 57"/>
              <p:cNvSpPr>
                <a:spLocks noChangeShapeType="1"/>
              </p:cNvSpPr>
              <p:nvPr/>
            </p:nvSpPr>
            <p:spPr bwMode="auto">
              <a:xfrm flipV="1">
                <a:off x="1055" y="1458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8" name="Line 58"/>
              <p:cNvSpPr>
                <a:spLocks noChangeShapeType="1"/>
              </p:cNvSpPr>
              <p:nvPr/>
            </p:nvSpPr>
            <p:spPr bwMode="auto">
              <a:xfrm>
                <a:off x="1055" y="1456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9" name="Line 59"/>
              <p:cNvSpPr>
                <a:spLocks noChangeShapeType="1"/>
              </p:cNvSpPr>
              <p:nvPr/>
            </p:nvSpPr>
            <p:spPr bwMode="auto">
              <a:xfrm flipV="1">
                <a:off x="1055" y="1456"/>
                <a:ext cx="1" cy="1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0" name="Line 60"/>
              <p:cNvSpPr>
                <a:spLocks noChangeShapeType="1"/>
              </p:cNvSpPr>
              <p:nvPr/>
            </p:nvSpPr>
            <p:spPr bwMode="auto">
              <a:xfrm>
                <a:off x="1056" y="1456"/>
                <a:ext cx="1" cy="1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1" name="Line 61"/>
              <p:cNvSpPr>
                <a:spLocks noChangeShapeType="1"/>
              </p:cNvSpPr>
              <p:nvPr/>
            </p:nvSpPr>
            <p:spPr bwMode="auto">
              <a:xfrm flipV="1">
                <a:off x="1056" y="1456"/>
                <a:ext cx="1" cy="1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2" name="Line 62"/>
              <p:cNvSpPr>
                <a:spLocks noChangeShapeType="1"/>
              </p:cNvSpPr>
              <p:nvPr/>
            </p:nvSpPr>
            <p:spPr bwMode="auto">
              <a:xfrm>
                <a:off x="1056" y="1456"/>
                <a:ext cx="1" cy="1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3" name="Line 63"/>
              <p:cNvSpPr>
                <a:spLocks noChangeShapeType="1"/>
              </p:cNvSpPr>
              <p:nvPr/>
            </p:nvSpPr>
            <p:spPr bwMode="auto">
              <a:xfrm flipV="1">
                <a:off x="1058" y="1455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4" name="Line 64"/>
              <p:cNvSpPr>
                <a:spLocks noChangeShapeType="1"/>
              </p:cNvSpPr>
              <p:nvPr/>
            </p:nvSpPr>
            <p:spPr bwMode="auto">
              <a:xfrm>
                <a:off x="1058" y="1455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5" name="Line 65"/>
              <p:cNvSpPr>
                <a:spLocks noChangeShapeType="1"/>
              </p:cNvSpPr>
              <p:nvPr/>
            </p:nvSpPr>
            <p:spPr bwMode="auto">
              <a:xfrm flipV="1">
                <a:off x="1058" y="1455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6" name="Line 66"/>
              <p:cNvSpPr>
                <a:spLocks noChangeShapeType="1"/>
              </p:cNvSpPr>
              <p:nvPr/>
            </p:nvSpPr>
            <p:spPr bwMode="auto">
              <a:xfrm>
                <a:off x="1058" y="1455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7" name="Line 67"/>
              <p:cNvSpPr>
                <a:spLocks noChangeShapeType="1"/>
              </p:cNvSpPr>
              <p:nvPr/>
            </p:nvSpPr>
            <p:spPr bwMode="auto">
              <a:xfrm flipV="1">
                <a:off x="1060" y="1453"/>
                <a:ext cx="1" cy="1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8" name="Line 68"/>
              <p:cNvSpPr>
                <a:spLocks noChangeShapeType="1"/>
              </p:cNvSpPr>
              <p:nvPr/>
            </p:nvSpPr>
            <p:spPr bwMode="auto">
              <a:xfrm>
                <a:off x="1060" y="1453"/>
                <a:ext cx="1" cy="1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9" name="Line 69"/>
              <p:cNvSpPr>
                <a:spLocks noChangeShapeType="1"/>
              </p:cNvSpPr>
              <p:nvPr/>
            </p:nvSpPr>
            <p:spPr bwMode="auto">
              <a:xfrm flipV="1">
                <a:off x="1060" y="1453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0" name="Line 70"/>
              <p:cNvSpPr>
                <a:spLocks noChangeShapeType="1"/>
              </p:cNvSpPr>
              <p:nvPr/>
            </p:nvSpPr>
            <p:spPr bwMode="auto">
              <a:xfrm>
                <a:off x="1060" y="1453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1" name="Line 71"/>
              <p:cNvSpPr>
                <a:spLocks noChangeShapeType="1"/>
              </p:cNvSpPr>
              <p:nvPr/>
            </p:nvSpPr>
            <p:spPr bwMode="auto">
              <a:xfrm flipV="1">
                <a:off x="1061" y="1453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2" name="Line 72"/>
              <p:cNvSpPr>
                <a:spLocks noChangeShapeType="1"/>
              </p:cNvSpPr>
              <p:nvPr/>
            </p:nvSpPr>
            <p:spPr bwMode="auto">
              <a:xfrm>
                <a:off x="1061" y="1451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3" name="Line 73"/>
              <p:cNvSpPr>
                <a:spLocks noChangeShapeType="1"/>
              </p:cNvSpPr>
              <p:nvPr/>
            </p:nvSpPr>
            <p:spPr bwMode="auto">
              <a:xfrm flipV="1">
                <a:off x="1061" y="1451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4" name="Line 74"/>
              <p:cNvSpPr>
                <a:spLocks noChangeShapeType="1"/>
              </p:cNvSpPr>
              <p:nvPr/>
            </p:nvSpPr>
            <p:spPr bwMode="auto">
              <a:xfrm>
                <a:off x="1063" y="1451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5" name="Line 75"/>
              <p:cNvSpPr>
                <a:spLocks noChangeShapeType="1"/>
              </p:cNvSpPr>
              <p:nvPr/>
            </p:nvSpPr>
            <p:spPr bwMode="auto">
              <a:xfrm flipV="1">
                <a:off x="1063" y="1451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6" name="Line 76"/>
              <p:cNvSpPr>
                <a:spLocks noChangeShapeType="1"/>
              </p:cNvSpPr>
              <p:nvPr/>
            </p:nvSpPr>
            <p:spPr bwMode="auto">
              <a:xfrm>
                <a:off x="1063" y="1450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7" name="Line 77"/>
              <p:cNvSpPr>
                <a:spLocks noChangeShapeType="1"/>
              </p:cNvSpPr>
              <p:nvPr/>
            </p:nvSpPr>
            <p:spPr bwMode="auto">
              <a:xfrm flipV="1">
                <a:off x="1063" y="145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8" name="Line 78"/>
              <p:cNvSpPr>
                <a:spLocks noChangeShapeType="1"/>
              </p:cNvSpPr>
              <p:nvPr/>
            </p:nvSpPr>
            <p:spPr bwMode="auto">
              <a:xfrm>
                <a:off x="1065" y="1450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9" name="Line 79"/>
              <p:cNvSpPr>
                <a:spLocks noChangeShapeType="1"/>
              </p:cNvSpPr>
              <p:nvPr/>
            </p:nvSpPr>
            <p:spPr bwMode="auto">
              <a:xfrm flipV="1">
                <a:off x="1065" y="1450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0" name="Line 80"/>
              <p:cNvSpPr>
                <a:spLocks noChangeShapeType="1"/>
              </p:cNvSpPr>
              <p:nvPr/>
            </p:nvSpPr>
            <p:spPr bwMode="auto">
              <a:xfrm>
                <a:off x="1065" y="1448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1" name="Line 81"/>
              <p:cNvSpPr>
                <a:spLocks noChangeShapeType="1"/>
              </p:cNvSpPr>
              <p:nvPr/>
            </p:nvSpPr>
            <p:spPr bwMode="auto">
              <a:xfrm flipV="1">
                <a:off x="1065" y="1448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2" name="Line 82"/>
              <p:cNvSpPr>
                <a:spLocks noChangeShapeType="1"/>
              </p:cNvSpPr>
              <p:nvPr/>
            </p:nvSpPr>
            <p:spPr bwMode="auto">
              <a:xfrm>
                <a:off x="1066" y="1448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3" name="Line 83"/>
              <p:cNvSpPr>
                <a:spLocks noChangeShapeType="1"/>
              </p:cNvSpPr>
              <p:nvPr/>
            </p:nvSpPr>
            <p:spPr bwMode="auto">
              <a:xfrm flipV="1">
                <a:off x="1066" y="1448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4" name="Line 84"/>
              <p:cNvSpPr>
                <a:spLocks noChangeShapeType="1"/>
              </p:cNvSpPr>
              <p:nvPr/>
            </p:nvSpPr>
            <p:spPr bwMode="auto">
              <a:xfrm>
                <a:off x="1066" y="1446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5" name="Line 85"/>
              <p:cNvSpPr>
                <a:spLocks noChangeShapeType="1"/>
              </p:cNvSpPr>
              <p:nvPr/>
            </p:nvSpPr>
            <p:spPr bwMode="auto">
              <a:xfrm flipV="1">
                <a:off x="1066" y="1446"/>
                <a:ext cx="1" cy="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6" name="Line 86"/>
              <p:cNvSpPr>
                <a:spLocks noChangeShapeType="1"/>
              </p:cNvSpPr>
              <p:nvPr/>
            </p:nvSpPr>
            <p:spPr bwMode="auto">
              <a:xfrm>
                <a:off x="1068" y="1446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7" name="Line 87"/>
              <p:cNvSpPr>
                <a:spLocks noChangeShapeType="1"/>
              </p:cNvSpPr>
              <p:nvPr/>
            </p:nvSpPr>
            <p:spPr bwMode="auto">
              <a:xfrm flipV="1">
                <a:off x="1068" y="1445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8" name="Line 88"/>
              <p:cNvSpPr>
                <a:spLocks noChangeShapeType="1"/>
              </p:cNvSpPr>
              <p:nvPr/>
            </p:nvSpPr>
            <p:spPr bwMode="auto">
              <a:xfrm>
                <a:off x="1068" y="1445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9" name="Line 89"/>
              <p:cNvSpPr>
                <a:spLocks noChangeShapeType="1"/>
              </p:cNvSpPr>
              <p:nvPr/>
            </p:nvSpPr>
            <p:spPr bwMode="auto">
              <a:xfrm flipV="1">
                <a:off x="1068" y="1445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0" name="Line 90"/>
              <p:cNvSpPr>
                <a:spLocks noChangeShapeType="1"/>
              </p:cNvSpPr>
              <p:nvPr/>
            </p:nvSpPr>
            <p:spPr bwMode="auto">
              <a:xfrm>
                <a:off x="1069" y="1445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1" name="Line 91"/>
              <p:cNvSpPr>
                <a:spLocks noChangeShapeType="1"/>
              </p:cNvSpPr>
              <p:nvPr/>
            </p:nvSpPr>
            <p:spPr bwMode="auto">
              <a:xfrm flipV="1">
                <a:off x="1069" y="1443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2" name="Line 92"/>
              <p:cNvSpPr>
                <a:spLocks noChangeShapeType="1"/>
              </p:cNvSpPr>
              <p:nvPr/>
            </p:nvSpPr>
            <p:spPr bwMode="auto">
              <a:xfrm>
                <a:off x="1071" y="1443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3" name="Line 93"/>
              <p:cNvSpPr>
                <a:spLocks noChangeShapeType="1"/>
              </p:cNvSpPr>
              <p:nvPr/>
            </p:nvSpPr>
            <p:spPr bwMode="auto">
              <a:xfrm flipV="1">
                <a:off x="1071" y="1443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4" name="Line 94"/>
              <p:cNvSpPr>
                <a:spLocks noChangeShapeType="1"/>
              </p:cNvSpPr>
              <p:nvPr/>
            </p:nvSpPr>
            <p:spPr bwMode="auto">
              <a:xfrm>
                <a:off x="1071" y="1442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5" name="Line 95"/>
              <p:cNvSpPr>
                <a:spLocks noChangeShapeType="1"/>
              </p:cNvSpPr>
              <p:nvPr/>
            </p:nvSpPr>
            <p:spPr bwMode="auto">
              <a:xfrm flipV="1">
                <a:off x="1071" y="1442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6" name="Line 96"/>
              <p:cNvSpPr>
                <a:spLocks noChangeShapeType="1"/>
              </p:cNvSpPr>
              <p:nvPr/>
            </p:nvSpPr>
            <p:spPr bwMode="auto">
              <a:xfrm>
                <a:off x="1073" y="1442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7" name="Line 97"/>
              <p:cNvSpPr>
                <a:spLocks noChangeShapeType="1"/>
              </p:cNvSpPr>
              <p:nvPr/>
            </p:nvSpPr>
            <p:spPr bwMode="auto">
              <a:xfrm flipV="1">
                <a:off x="1073" y="1442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8" name="Line 98"/>
              <p:cNvSpPr>
                <a:spLocks noChangeShapeType="1"/>
              </p:cNvSpPr>
              <p:nvPr/>
            </p:nvSpPr>
            <p:spPr bwMode="auto">
              <a:xfrm>
                <a:off x="1073" y="1440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9" name="Line 99"/>
              <p:cNvSpPr>
                <a:spLocks noChangeShapeType="1"/>
              </p:cNvSpPr>
              <p:nvPr/>
            </p:nvSpPr>
            <p:spPr bwMode="auto">
              <a:xfrm flipV="1">
                <a:off x="1073" y="1440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0" name="Line 100"/>
              <p:cNvSpPr>
                <a:spLocks noChangeShapeType="1"/>
              </p:cNvSpPr>
              <p:nvPr/>
            </p:nvSpPr>
            <p:spPr bwMode="auto">
              <a:xfrm>
                <a:off x="1074" y="1440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1" name="Line 101"/>
              <p:cNvSpPr>
                <a:spLocks noChangeShapeType="1"/>
              </p:cNvSpPr>
              <p:nvPr/>
            </p:nvSpPr>
            <p:spPr bwMode="auto">
              <a:xfrm flipV="1">
                <a:off x="1074" y="1438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2" name="Line 102"/>
              <p:cNvSpPr>
                <a:spLocks noChangeShapeType="1"/>
              </p:cNvSpPr>
              <p:nvPr/>
            </p:nvSpPr>
            <p:spPr bwMode="auto">
              <a:xfrm>
                <a:off x="1074" y="1438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3" name="Line 103"/>
              <p:cNvSpPr>
                <a:spLocks noChangeShapeType="1"/>
              </p:cNvSpPr>
              <p:nvPr/>
            </p:nvSpPr>
            <p:spPr bwMode="auto">
              <a:xfrm flipV="1">
                <a:off x="1074" y="1438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4" name="Line 104"/>
              <p:cNvSpPr>
                <a:spLocks noChangeShapeType="1"/>
              </p:cNvSpPr>
              <p:nvPr/>
            </p:nvSpPr>
            <p:spPr bwMode="auto">
              <a:xfrm>
                <a:off x="1076" y="1437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5" name="Line 105"/>
              <p:cNvSpPr>
                <a:spLocks noChangeShapeType="1"/>
              </p:cNvSpPr>
              <p:nvPr/>
            </p:nvSpPr>
            <p:spPr bwMode="auto">
              <a:xfrm flipV="1">
                <a:off x="1076" y="1437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6" name="Line 106"/>
              <p:cNvSpPr>
                <a:spLocks noChangeShapeType="1"/>
              </p:cNvSpPr>
              <p:nvPr/>
            </p:nvSpPr>
            <p:spPr bwMode="auto">
              <a:xfrm flipV="1">
                <a:off x="1076" y="14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7" name="Freeform 107"/>
              <p:cNvSpPr>
                <a:spLocks/>
              </p:cNvSpPr>
              <p:nvPr/>
            </p:nvSpPr>
            <p:spPr bwMode="auto">
              <a:xfrm>
                <a:off x="910" y="1433"/>
                <a:ext cx="168" cy="98"/>
              </a:xfrm>
              <a:custGeom>
                <a:avLst/>
                <a:gdLst>
                  <a:gd name="T0" fmla="*/ 0 w 168"/>
                  <a:gd name="T1" fmla="*/ 96 h 98"/>
                  <a:gd name="T2" fmla="*/ 8 w 168"/>
                  <a:gd name="T3" fmla="*/ 95 h 98"/>
                  <a:gd name="T4" fmla="*/ 20 w 168"/>
                  <a:gd name="T5" fmla="*/ 93 h 98"/>
                  <a:gd name="T6" fmla="*/ 30 w 168"/>
                  <a:gd name="T7" fmla="*/ 91 h 98"/>
                  <a:gd name="T8" fmla="*/ 36 w 168"/>
                  <a:gd name="T9" fmla="*/ 88 h 98"/>
                  <a:gd name="T10" fmla="*/ 48 w 168"/>
                  <a:gd name="T11" fmla="*/ 85 h 98"/>
                  <a:gd name="T12" fmla="*/ 58 w 168"/>
                  <a:gd name="T13" fmla="*/ 80 h 98"/>
                  <a:gd name="T14" fmla="*/ 67 w 168"/>
                  <a:gd name="T15" fmla="*/ 75 h 98"/>
                  <a:gd name="T16" fmla="*/ 77 w 168"/>
                  <a:gd name="T17" fmla="*/ 68 h 98"/>
                  <a:gd name="T18" fmla="*/ 87 w 168"/>
                  <a:gd name="T19" fmla="*/ 65 h 98"/>
                  <a:gd name="T20" fmla="*/ 97 w 168"/>
                  <a:gd name="T21" fmla="*/ 58 h 98"/>
                  <a:gd name="T22" fmla="*/ 105 w 168"/>
                  <a:gd name="T23" fmla="*/ 55 h 98"/>
                  <a:gd name="T24" fmla="*/ 115 w 168"/>
                  <a:gd name="T25" fmla="*/ 48 h 98"/>
                  <a:gd name="T26" fmla="*/ 122 w 168"/>
                  <a:gd name="T27" fmla="*/ 42 h 98"/>
                  <a:gd name="T28" fmla="*/ 130 w 168"/>
                  <a:gd name="T29" fmla="*/ 37 h 98"/>
                  <a:gd name="T30" fmla="*/ 136 w 168"/>
                  <a:gd name="T31" fmla="*/ 32 h 98"/>
                  <a:gd name="T32" fmla="*/ 143 w 168"/>
                  <a:gd name="T33" fmla="*/ 27 h 98"/>
                  <a:gd name="T34" fmla="*/ 146 w 168"/>
                  <a:gd name="T35" fmla="*/ 23 h 98"/>
                  <a:gd name="T36" fmla="*/ 150 w 168"/>
                  <a:gd name="T37" fmla="*/ 20 h 98"/>
                  <a:gd name="T38" fmla="*/ 153 w 168"/>
                  <a:gd name="T39" fmla="*/ 17 h 98"/>
                  <a:gd name="T40" fmla="*/ 156 w 168"/>
                  <a:gd name="T41" fmla="*/ 13 h 98"/>
                  <a:gd name="T42" fmla="*/ 161 w 168"/>
                  <a:gd name="T43" fmla="*/ 10 h 98"/>
                  <a:gd name="T44" fmla="*/ 168 w 168"/>
                  <a:gd name="T45" fmla="*/ 0 h 98"/>
                  <a:gd name="T46" fmla="*/ 150 w 168"/>
                  <a:gd name="T47" fmla="*/ 35 h 98"/>
                  <a:gd name="T48" fmla="*/ 135 w 168"/>
                  <a:gd name="T49" fmla="*/ 60 h 98"/>
                  <a:gd name="T50" fmla="*/ 122 w 168"/>
                  <a:gd name="T51" fmla="*/ 70 h 98"/>
                  <a:gd name="T52" fmla="*/ 102 w 168"/>
                  <a:gd name="T53" fmla="*/ 83 h 98"/>
                  <a:gd name="T54" fmla="*/ 87 w 168"/>
                  <a:gd name="T55" fmla="*/ 91 h 98"/>
                  <a:gd name="T56" fmla="*/ 72 w 168"/>
                  <a:gd name="T57" fmla="*/ 96 h 98"/>
                  <a:gd name="T58" fmla="*/ 30 w 168"/>
                  <a:gd name="T59" fmla="*/ 98 h 98"/>
                  <a:gd name="T60" fmla="*/ 0 w 168"/>
                  <a:gd name="T61" fmla="*/ 98 h 98"/>
                  <a:gd name="T62" fmla="*/ 0 w 168"/>
                  <a:gd name="T63" fmla="*/ 96 h 9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8"/>
                  <a:gd name="T97" fmla="*/ 0 h 98"/>
                  <a:gd name="T98" fmla="*/ 168 w 168"/>
                  <a:gd name="T99" fmla="*/ 98 h 9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8" h="98">
                    <a:moveTo>
                      <a:pt x="0" y="96"/>
                    </a:moveTo>
                    <a:lnTo>
                      <a:pt x="8" y="95"/>
                    </a:lnTo>
                    <a:lnTo>
                      <a:pt x="20" y="93"/>
                    </a:lnTo>
                    <a:lnTo>
                      <a:pt x="30" y="91"/>
                    </a:lnTo>
                    <a:lnTo>
                      <a:pt x="36" y="88"/>
                    </a:lnTo>
                    <a:lnTo>
                      <a:pt x="48" y="85"/>
                    </a:lnTo>
                    <a:lnTo>
                      <a:pt x="58" y="80"/>
                    </a:lnTo>
                    <a:lnTo>
                      <a:pt x="67" y="75"/>
                    </a:lnTo>
                    <a:lnTo>
                      <a:pt x="77" y="68"/>
                    </a:lnTo>
                    <a:lnTo>
                      <a:pt x="87" y="65"/>
                    </a:lnTo>
                    <a:lnTo>
                      <a:pt x="97" y="58"/>
                    </a:lnTo>
                    <a:lnTo>
                      <a:pt x="105" y="55"/>
                    </a:lnTo>
                    <a:lnTo>
                      <a:pt x="115" y="48"/>
                    </a:lnTo>
                    <a:lnTo>
                      <a:pt x="122" y="42"/>
                    </a:lnTo>
                    <a:lnTo>
                      <a:pt x="130" y="37"/>
                    </a:lnTo>
                    <a:lnTo>
                      <a:pt x="136" y="32"/>
                    </a:lnTo>
                    <a:lnTo>
                      <a:pt x="143" y="27"/>
                    </a:lnTo>
                    <a:lnTo>
                      <a:pt x="146" y="23"/>
                    </a:lnTo>
                    <a:lnTo>
                      <a:pt x="150" y="20"/>
                    </a:lnTo>
                    <a:lnTo>
                      <a:pt x="153" y="17"/>
                    </a:lnTo>
                    <a:lnTo>
                      <a:pt x="156" y="13"/>
                    </a:lnTo>
                    <a:lnTo>
                      <a:pt x="161" y="10"/>
                    </a:lnTo>
                    <a:lnTo>
                      <a:pt x="168" y="0"/>
                    </a:lnTo>
                    <a:lnTo>
                      <a:pt x="150" y="35"/>
                    </a:lnTo>
                    <a:lnTo>
                      <a:pt x="135" y="60"/>
                    </a:lnTo>
                    <a:lnTo>
                      <a:pt x="122" y="70"/>
                    </a:lnTo>
                    <a:lnTo>
                      <a:pt x="102" y="83"/>
                    </a:lnTo>
                    <a:lnTo>
                      <a:pt x="87" y="91"/>
                    </a:lnTo>
                    <a:lnTo>
                      <a:pt x="72" y="96"/>
                    </a:lnTo>
                    <a:lnTo>
                      <a:pt x="30" y="98"/>
                    </a:lnTo>
                    <a:lnTo>
                      <a:pt x="0" y="98"/>
                    </a:lnTo>
                    <a:lnTo>
                      <a:pt x="0" y="96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8" name="Line 108"/>
              <p:cNvSpPr>
                <a:spLocks noChangeShapeType="1"/>
              </p:cNvSpPr>
              <p:nvPr/>
            </p:nvSpPr>
            <p:spPr bwMode="auto">
              <a:xfrm flipV="1">
                <a:off x="976" y="15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9" name="Line 109"/>
              <p:cNvSpPr>
                <a:spLocks noChangeShapeType="1"/>
              </p:cNvSpPr>
              <p:nvPr/>
            </p:nvSpPr>
            <p:spPr bwMode="auto">
              <a:xfrm>
                <a:off x="977" y="15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0" name="Line 110"/>
              <p:cNvSpPr>
                <a:spLocks noChangeShapeType="1"/>
              </p:cNvSpPr>
              <p:nvPr/>
            </p:nvSpPr>
            <p:spPr bwMode="auto">
              <a:xfrm flipV="1">
                <a:off x="977" y="15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1" name="Line 111"/>
              <p:cNvSpPr>
                <a:spLocks noChangeShapeType="1"/>
              </p:cNvSpPr>
              <p:nvPr/>
            </p:nvSpPr>
            <p:spPr bwMode="auto">
              <a:xfrm>
                <a:off x="977" y="1514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2" name="Line 112"/>
              <p:cNvSpPr>
                <a:spLocks noChangeShapeType="1"/>
              </p:cNvSpPr>
              <p:nvPr/>
            </p:nvSpPr>
            <p:spPr bwMode="auto">
              <a:xfrm flipV="1">
                <a:off x="977" y="1514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3" name="Line 113"/>
              <p:cNvSpPr>
                <a:spLocks noChangeShapeType="1"/>
              </p:cNvSpPr>
              <p:nvPr/>
            </p:nvSpPr>
            <p:spPr bwMode="auto">
              <a:xfrm>
                <a:off x="979" y="151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4" name="Line 114"/>
              <p:cNvSpPr>
                <a:spLocks noChangeShapeType="1"/>
              </p:cNvSpPr>
              <p:nvPr/>
            </p:nvSpPr>
            <p:spPr bwMode="auto">
              <a:xfrm flipV="1">
                <a:off x="979" y="151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5" name="Line 115"/>
              <p:cNvSpPr>
                <a:spLocks noChangeShapeType="1"/>
              </p:cNvSpPr>
              <p:nvPr/>
            </p:nvSpPr>
            <p:spPr bwMode="auto">
              <a:xfrm>
                <a:off x="979" y="151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6" name="Line 116"/>
              <p:cNvSpPr>
                <a:spLocks noChangeShapeType="1"/>
              </p:cNvSpPr>
              <p:nvPr/>
            </p:nvSpPr>
            <p:spPr bwMode="auto">
              <a:xfrm flipV="1">
                <a:off x="981" y="151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7" name="Line 117"/>
              <p:cNvSpPr>
                <a:spLocks noChangeShapeType="1"/>
              </p:cNvSpPr>
              <p:nvPr/>
            </p:nvSpPr>
            <p:spPr bwMode="auto">
              <a:xfrm>
                <a:off x="981" y="151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8" name="Line 118"/>
              <p:cNvSpPr>
                <a:spLocks noChangeShapeType="1"/>
              </p:cNvSpPr>
              <p:nvPr/>
            </p:nvSpPr>
            <p:spPr bwMode="auto">
              <a:xfrm flipV="1">
                <a:off x="981" y="151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9" name="Line 119"/>
              <p:cNvSpPr>
                <a:spLocks noChangeShapeType="1"/>
              </p:cNvSpPr>
              <p:nvPr/>
            </p:nvSpPr>
            <p:spPr bwMode="auto">
              <a:xfrm>
                <a:off x="981" y="1513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0" name="Line 120"/>
              <p:cNvSpPr>
                <a:spLocks noChangeShapeType="1"/>
              </p:cNvSpPr>
              <p:nvPr/>
            </p:nvSpPr>
            <p:spPr bwMode="auto">
              <a:xfrm flipV="1">
                <a:off x="982" y="1514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1" name="Line 121"/>
              <p:cNvSpPr>
                <a:spLocks noChangeShapeType="1"/>
              </p:cNvSpPr>
              <p:nvPr/>
            </p:nvSpPr>
            <p:spPr bwMode="auto">
              <a:xfrm>
                <a:off x="982" y="1514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2" name="Line 122"/>
              <p:cNvSpPr>
                <a:spLocks noChangeShapeType="1"/>
              </p:cNvSpPr>
              <p:nvPr/>
            </p:nvSpPr>
            <p:spPr bwMode="auto">
              <a:xfrm flipV="1">
                <a:off x="982" y="1514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3" name="Line 123"/>
              <p:cNvSpPr>
                <a:spLocks noChangeShapeType="1"/>
              </p:cNvSpPr>
              <p:nvPr/>
            </p:nvSpPr>
            <p:spPr bwMode="auto">
              <a:xfrm>
                <a:off x="982" y="1516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4" name="Line 124"/>
              <p:cNvSpPr>
                <a:spLocks noChangeShapeType="1"/>
              </p:cNvSpPr>
              <p:nvPr/>
            </p:nvSpPr>
            <p:spPr bwMode="auto">
              <a:xfrm flipV="1">
                <a:off x="984" y="1516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5" name="Line 125"/>
              <p:cNvSpPr>
                <a:spLocks noChangeShapeType="1"/>
              </p:cNvSpPr>
              <p:nvPr/>
            </p:nvSpPr>
            <p:spPr bwMode="auto">
              <a:xfrm>
                <a:off x="984" y="1516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6" name="Line 126"/>
              <p:cNvSpPr>
                <a:spLocks noChangeShapeType="1"/>
              </p:cNvSpPr>
              <p:nvPr/>
            </p:nvSpPr>
            <p:spPr bwMode="auto">
              <a:xfrm flipV="1">
                <a:off x="984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7" name="Line 127"/>
              <p:cNvSpPr>
                <a:spLocks noChangeShapeType="1"/>
              </p:cNvSpPr>
              <p:nvPr/>
            </p:nvSpPr>
            <p:spPr bwMode="auto">
              <a:xfrm>
                <a:off x="986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8" name="Line 128"/>
              <p:cNvSpPr>
                <a:spLocks noChangeShapeType="1"/>
              </p:cNvSpPr>
              <p:nvPr/>
            </p:nvSpPr>
            <p:spPr bwMode="auto">
              <a:xfrm flipV="1">
                <a:off x="986" y="1518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9" name="Line 129"/>
              <p:cNvSpPr>
                <a:spLocks noChangeShapeType="1"/>
              </p:cNvSpPr>
              <p:nvPr/>
            </p:nvSpPr>
            <p:spPr bwMode="auto">
              <a:xfrm>
                <a:off x="986" y="1519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0" name="Line 130"/>
              <p:cNvSpPr>
                <a:spLocks noChangeShapeType="1"/>
              </p:cNvSpPr>
              <p:nvPr/>
            </p:nvSpPr>
            <p:spPr bwMode="auto">
              <a:xfrm flipV="1">
                <a:off x="986" y="1519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1" name="Line 131"/>
              <p:cNvSpPr>
                <a:spLocks noChangeShapeType="1"/>
              </p:cNvSpPr>
              <p:nvPr/>
            </p:nvSpPr>
            <p:spPr bwMode="auto">
              <a:xfrm>
                <a:off x="987" y="1521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2" name="Line 132"/>
              <p:cNvSpPr>
                <a:spLocks noChangeShapeType="1"/>
              </p:cNvSpPr>
              <p:nvPr/>
            </p:nvSpPr>
            <p:spPr bwMode="auto">
              <a:xfrm flipV="1">
                <a:off x="987" y="1521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3" name="Line 133"/>
              <p:cNvSpPr>
                <a:spLocks noChangeShapeType="1"/>
              </p:cNvSpPr>
              <p:nvPr/>
            </p:nvSpPr>
            <p:spPr bwMode="auto">
              <a:xfrm>
                <a:off x="987" y="1521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4" name="Line 134"/>
              <p:cNvSpPr>
                <a:spLocks noChangeShapeType="1"/>
              </p:cNvSpPr>
              <p:nvPr/>
            </p:nvSpPr>
            <p:spPr bwMode="auto">
              <a:xfrm flipV="1">
                <a:off x="989" y="1523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5" name="Line 135"/>
              <p:cNvSpPr>
                <a:spLocks noChangeShapeType="1"/>
              </p:cNvSpPr>
              <p:nvPr/>
            </p:nvSpPr>
            <p:spPr bwMode="auto">
              <a:xfrm>
                <a:off x="989" y="1524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6" name="Line 136"/>
              <p:cNvSpPr>
                <a:spLocks noChangeShapeType="1"/>
              </p:cNvSpPr>
              <p:nvPr/>
            </p:nvSpPr>
            <p:spPr bwMode="auto">
              <a:xfrm flipV="1">
                <a:off x="989" y="1526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7" name="Line 137"/>
              <p:cNvSpPr>
                <a:spLocks noChangeShapeType="1"/>
              </p:cNvSpPr>
              <p:nvPr/>
            </p:nvSpPr>
            <p:spPr bwMode="auto">
              <a:xfrm>
                <a:off x="989" y="1526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8" name="Line 138"/>
              <p:cNvSpPr>
                <a:spLocks noChangeShapeType="1"/>
              </p:cNvSpPr>
              <p:nvPr/>
            </p:nvSpPr>
            <p:spPr bwMode="auto">
              <a:xfrm flipV="1">
                <a:off x="991" y="1528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9" name="Line 139"/>
              <p:cNvSpPr>
                <a:spLocks noChangeShapeType="1"/>
              </p:cNvSpPr>
              <p:nvPr/>
            </p:nvSpPr>
            <p:spPr bwMode="auto">
              <a:xfrm>
                <a:off x="991" y="1529"/>
                <a:ext cx="1" cy="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0" name="Line 140"/>
              <p:cNvSpPr>
                <a:spLocks noChangeShapeType="1"/>
              </p:cNvSpPr>
              <p:nvPr/>
            </p:nvSpPr>
            <p:spPr bwMode="auto">
              <a:xfrm flipV="1">
                <a:off x="991" y="152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1" name="Line 141"/>
              <p:cNvSpPr>
                <a:spLocks noChangeShapeType="1"/>
              </p:cNvSpPr>
              <p:nvPr/>
            </p:nvSpPr>
            <p:spPr bwMode="auto">
              <a:xfrm>
                <a:off x="991" y="152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2" name="Line 142"/>
              <p:cNvSpPr>
                <a:spLocks noChangeShapeType="1"/>
              </p:cNvSpPr>
              <p:nvPr/>
            </p:nvSpPr>
            <p:spPr bwMode="auto">
              <a:xfrm flipV="1">
                <a:off x="992" y="1531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3" name="Line 143"/>
              <p:cNvSpPr>
                <a:spLocks noChangeShapeType="1"/>
              </p:cNvSpPr>
              <p:nvPr/>
            </p:nvSpPr>
            <p:spPr bwMode="auto">
              <a:xfrm>
                <a:off x="992" y="1531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4" name="Line 144"/>
              <p:cNvSpPr>
                <a:spLocks noChangeShapeType="1"/>
              </p:cNvSpPr>
              <p:nvPr/>
            </p:nvSpPr>
            <p:spPr bwMode="auto">
              <a:xfrm flipV="1">
                <a:off x="992" y="1531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5" name="Line 145"/>
              <p:cNvSpPr>
                <a:spLocks noChangeShapeType="1"/>
              </p:cNvSpPr>
              <p:nvPr/>
            </p:nvSpPr>
            <p:spPr bwMode="auto">
              <a:xfrm>
                <a:off x="992" y="1533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6" name="Line 146"/>
              <p:cNvSpPr>
                <a:spLocks noChangeShapeType="1"/>
              </p:cNvSpPr>
              <p:nvPr/>
            </p:nvSpPr>
            <p:spPr bwMode="auto">
              <a:xfrm flipV="1">
                <a:off x="994" y="153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7" name="Line 147"/>
              <p:cNvSpPr>
                <a:spLocks noChangeShapeType="1"/>
              </p:cNvSpPr>
              <p:nvPr/>
            </p:nvSpPr>
            <p:spPr bwMode="auto">
              <a:xfrm>
                <a:off x="994" y="153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8" name="Line 148"/>
              <p:cNvSpPr>
                <a:spLocks noChangeShapeType="1"/>
              </p:cNvSpPr>
              <p:nvPr/>
            </p:nvSpPr>
            <p:spPr bwMode="auto">
              <a:xfrm flipV="1">
                <a:off x="994" y="153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9" name="Line 149"/>
              <p:cNvSpPr>
                <a:spLocks noChangeShapeType="1"/>
              </p:cNvSpPr>
              <p:nvPr/>
            </p:nvSpPr>
            <p:spPr bwMode="auto">
              <a:xfrm>
                <a:off x="994" y="153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0" name="Line 150"/>
              <p:cNvSpPr>
                <a:spLocks noChangeShapeType="1"/>
              </p:cNvSpPr>
              <p:nvPr/>
            </p:nvSpPr>
            <p:spPr bwMode="auto">
              <a:xfrm flipV="1">
                <a:off x="996" y="153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1" name="Line 151"/>
              <p:cNvSpPr>
                <a:spLocks noChangeShapeType="1"/>
              </p:cNvSpPr>
              <p:nvPr/>
            </p:nvSpPr>
            <p:spPr bwMode="auto">
              <a:xfrm>
                <a:off x="996" y="153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2" name="Line 152"/>
              <p:cNvSpPr>
                <a:spLocks noChangeShapeType="1"/>
              </p:cNvSpPr>
              <p:nvPr/>
            </p:nvSpPr>
            <p:spPr bwMode="auto">
              <a:xfrm flipV="1">
                <a:off x="997" y="1536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3" name="Line 153"/>
              <p:cNvSpPr>
                <a:spLocks noChangeShapeType="1"/>
              </p:cNvSpPr>
              <p:nvPr/>
            </p:nvSpPr>
            <p:spPr bwMode="auto">
              <a:xfrm>
                <a:off x="997" y="1536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4" name="Line 154"/>
              <p:cNvSpPr>
                <a:spLocks noChangeShapeType="1"/>
              </p:cNvSpPr>
              <p:nvPr/>
            </p:nvSpPr>
            <p:spPr bwMode="auto">
              <a:xfrm flipV="1">
                <a:off x="997" y="1536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5" name="Line 155"/>
              <p:cNvSpPr>
                <a:spLocks noChangeShapeType="1"/>
              </p:cNvSpPr>
              <p:nvPr/>
            </p:nvSpPr>
            <p:spPr bwMode="auto">
              <a:xfrm>
                <a:off x="997" y="1538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6" name="Line 156"/>
              <p:cNvSpPr>
                <a:spLocks noChangeShapeType="1"/>
              </p:cNvSpPr>
              <p:nvPr/>
            </p:nvSpPr>
            <p:spPr bwMode="auto">
              <a:xfrm flipV="1">
                <a:off x="999" y="1538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7" name="Line 157"/>
              <p:cNvSpPr>
                <a:spLocks noChangeShapeType="1"/>
              </p:cNvSpPr>
              <p:nvPr/>
            </p:nvSpPr>
            <p:spPr bwMode="auto">
              <a:xfrm>
                <a:off x="999" y="1538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8" name="Line 158"/>
              <p:cNvSpPr>
                <a:spLocks noChangeShapeType="1"/>
              </p:cNvSpPr>
              <p:nvPr/>
            </p:nvSpPr>
            <p:spPr bwMode="auto">
              <a:xfrm flipV="1">
                <a:off x="999" y="153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9" name="Line 159"/>
              <p:cNvSpPr>
                <a:spLocks noChangeShapeType="1"/>
              </p:cNvSpPr>
              <p:nvPr/>
            </p:nvSpPr>
            <p:spPr bwMode="auto">
              <a:xfrm>
                <a:off x="999" y="153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70" name="Line 160"/>
              <p:cNvSpPr>
                <a:spLocks noChangeShapeType="1"/>
              </p:cNvSpPr>
              <p:nvPr/>
            </p:nvSpPr>
            <p:spPr bwMode="auto">
              <a:xfrm flipV="1">
                <a:off x="1000" y="153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71" name="Line 161"/>
              <p:cNvSpPr>
                <a:spLocks noChangeShapeType="1"/>
              </p:cNvSpPr>
              <p:nvPr/>
            </p:nvSpPr>
            <p:spPr bwMode="auto">
              <a:xfrm>
                <a:off x="100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72" name="Line 162"/>
              <p:cNvSpPr>
                <a:spLocks noChangeShapeType="1"/>
              </p:cNvSpPr>
              <p:nvPr/>
            </p:nvSpPr>
            <p:spPr bwMode="auto">
              <a:xfrm flipV="1">
                <a:off x="100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73" name="Line 163"/>
              <p:cNvSpPr>
                <a:spLocks noChangeShapeType="1"/>
              </p:cNvSpPr>
              <p:nvPr/>
            </p:nvSpPr>
            <p:spPr bwMode="auto">
              <a:xfrm>
                <a:off x="100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74" name="Line 164"/>
              <p:cNvSpPr>
                <a:spLocks noChangeShapeType="1"/>
              </p:cNvSpPr>
              <p:nvPr/>
            </p:nvSpPr>
            <p:spPr bwMode="auto">
              <a:xfrm flipV="1">
                <a:off x="100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75" name="Line 165"/>
              <p:cNvSpPr>
                <a:spLocks noChangeShapeType="1"/>
              </p:cNvSpPr>
              <p:nvPr/>
            </p:nvSpPr>
            <p:spPr bwMode="auto">
              <a:xfrm>
                <a:off x="100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76" name="Line 166"/>
              <p:cNvSpPr>
                <a:spLocks noChangeShapeType="1"/>
              </p:cNvSpPr>
              <p:nvPr/>
            </p:nvSpPr>
            <p:spPr bwMode="auto">
              <a:xfrm flipV="1">
                <a:off x="100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77" name="Line 167"/>
              <p:cNvSpPr>
                <a:spLocks noChangeShapeType="1"/>
              </p:cNvSpPr>
              <p:nvPr/>
            </p:nvSpPr>
            <p:spPr bwMode="auto">
              <a:xfrm>
                <a:off x="100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78" name="Line 168"/>
              <p:cNvSpPr>
                <a:spLocks noChangeShapeType="1"/>
              </p:cNvSpPr>
              <p:nvPr/>
            </p:nvSpPr>
            <p:spPr bwMode="auto">
              <a:xfrm flipV="1">
                <a:off x="1004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79" name="Line 169"/>
              <p:cNvSpPr>
                <a:spLocks noChangeShapeType="1"/>
              </p:cNvSpPr>
              <p:nvPr/>
            </p:nvSpPr>
            <p:spPr bwMode="auto">
              <a:xfrm>
                <a:off x="1004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0" name="Line 170"/>
              <p:cNvSpPr>
                <a:spLocks noChangeShapeType="1"/>
              </p:cNvSpPr>
              <p:nvPr/>
            </p:nvSpPr>
            <p:spPr bwMode="auto">
              <a:xfrm flipV="1">
                <a:off x="1004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1" name="Line 171"/>
              <p:cNvSpPr>
                <a:spLocks noChangeShapeType="1"/>
              </p:cNvSpPr>
              <p:nvPr/>
            </p:nvSpPr>
            <p:spPr bwMode="auto">
              <a:xfrm>
                <a:off x="1005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2" name="Line 172"/>
              <p:cNvSpPr>
                <a:spLocks noChangeShapeType="1"/>
              </p:cNvSpPr>
              <p:nvPr/>
            </p:nvSpPr>
            <p:spPr bwMode="auto">
              <a:xfrm flipV="1">
                <a:off x="1005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3" name="Line 173"/>
              <p:cNvSpPr>
                <a:spLocks noChangeShapeType="1"/>
              </p:cNvSpPr>
              <p:nvPr/>
            </p:nvSpPr>
            <p:spPr bwMode="auto">
              <a:xfrm>
                <a:off x="1005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4" name="Line 174"/>
              <p:cNvSpPr>
                <a:spLocks noChangeShapeType="1"/>
              </p:cNvSpPr>
              <p:nvPr/>
            </p:nvSpPr>
            <p:spPr bwMode="auto">
              <a:xfrm flipV="1">
                <a:off x="1005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5" name="Line 175"/>
              <p:cNvSpPr>
                <a:spLocks noChangeShapeType="1"/>
              </p:cNvSpPr>
              <p:nvPr/>
            </p:nvSpPr>
            <p:spPr bwMode="auto">
              <a:xfrm>
                <a:off x="1007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6" name="Line 176"/>
              <p:cNvSpPr>
                <a:spLocks noChangeShapeType="1"/>
              </p:cNvSpPr>
              <p:nvPr/>
            </p:nvSpPr>
            <p:spPr bwMode="auto">
              <a:xfrm flipV="1">
                <a:off x="1007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7" name="Line 177"/>
              <p:cNvSpPr>
                <a:spLocks noChangeShapeType="1"/>
              </p:cNvSpPr>
              <p:nvPr/>
            </p:nvSpPr>
            <p:spPr bwMode="auto">
              <a:xfrm>
                <a:off x="1007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8" name="Line 178"/>
              <p:cNvSpPr>
                <a:spLocks noChangeShapeType="1"/>
              </p:cNvSpPr>
              <p:nvPr/>
            </p:nvSpPr>
            <p:spPr bwMode="auto">
              <a:xfrm flipV="1">
                <a:off x="1007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9" name="Line 179"/>
              <p:cNvSpPr>
                <a:spLocks noChangeShapeType="1"/>
              </p:cNvSpPr>
              <p:nvPr/>
            </p:nvSpPr>
            <p:spPr bwMode="auto">
              <a:xfrm>
                <a:off x="1009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0" name="Line 180"/>
              <p:cNvSpPr>
                <a:spLocks noChangeShapeType="1"/>
              </p:cNvSpPr>
              <p:nvPr/>
            </p:nvSpPr>
            <p:spPr bwMode="auto">
              <a:xfrm flipV="1">
                <a:off x="1009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1" name="Line 181"/>
              <p:cNvSpPr>
                <a:spLocks noChangeShapeType="1"/>
              </p:cNvSpPr>
              <p:nvPr/>
            </p:nvSpPr>
            <p:spPr bwMode="auto">
              <a:xfrm>
                <a:off x="1009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2" name="Line 182"/>
              <p:cNvSpPr>
                <a:spLocks noChangeShapeType="1"/>
              </p:cNvSpPr>
              <p:nvPr/>
            </p:nvSpPr>
            <p:spPr bwMode="auto">
              <a:xfrm flipV="1">
                <a:off x="101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3" name="Line 183"/>
              <p:cNvSpPr>
                <a:spLocks noChangeShapeType="1"/>
              </p:cNvSpPr>
              <p:nvPr/>
            </p:nvSpPr>
            <p:spPr bwMode="auto">
              <a:xfrm>
                <a:off x="101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4" name="Line 184"/>
              <p:cNvSpPr>
                <a:spLocks noChangeShapeType="1"/>
              </p:cNvSpPr>
              <p:nvPr/>
            </p:nvSpPr>
            <p:spPr bwMode="auto">
              <a:xfrm flipV="1">
                <a:off x="101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5" name="Line 185"/>
              <p:cNvSpPr>
                <a:spLocks noChangeShapeType="1"/>
              </p:cNvSpPr>
              <p:nvPr/>
            </p:nvSpPr>
            <p:spPr bwMode="auto">
              <a:xfrm>
                <a:off x="101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6" name="Line 186"/>
              <p:cNvSpPr>
                <a:spLocks noChangeShapeType="1"/>
              </p:cNvSpPr>
              <p:nvPr/>
            </p:nvSpPr>
            <p:spPr bwMode="auto">
              <a:xfrm flipV="1">
                <a:off x="101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7" name="Line 187"/>
              <p:cNvSpPr>
                <a:spLocks noChangeShapeType="1"/>
              </p:cNvSpPr>
              <p:nvPr/>
            </p:nvSpPr>
            <p:spPr bwMode="auto">
              <a:xfrm>
                <a:off x="101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8" name="Line 188"/>
              <p:cNvSpPr>
                <a:spLocks noChangeShapeType="1"/>
              </p:cNvSpPr>
              <p:nvPr/>
            </p:nvSpPr>
            <p:spPr bwMode="auto">
              <a:xfrm flipV="1">
                <a:off x="101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9" name="Line 189"/>
              <p:cNvSpPr>
                <a:spLocks noChangeShapeType="1"/>
              </p:cNvSpPr>
              <p:nvPr/>
            </p:nvSpPr>
            <p:spPr bwMode="auto">
              <a:xfrm>
                <a:off x="1014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0" name="Line 190"/>
              <p:cNvSpPr>
                <a:spLocks noChangeShapeType="1"/>
              </p:cNvSpPr>
              <p:nvPr/>
            </p:nvSpPr>
            <p:spPr bwMode="auto">
              <a:xfrm flipV="1">
                <a:off x="1014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1" name="Line 191"/>
              <p:cNvSpPr>
                <a:spLocks noChangeShapeType="1"/>
              </p:cNvSpPr>
              <p:nvPr/>
            </p:nvSpPr>
            <p:spPr bwMode="auto">
              <a:xfrm>
                <a:off x="1014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2" name="Line 192"/>
              <p:cNvSpPr>
                <a:spLocks noChangeShapeType="1"/>
              </p:cNvSpPr>
              <p:nvPr/>
            </p:nvSpPr>
            <p:spPr bwMode="auto">
              <a:xfrm flipV="1">
                <a:off x="1014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3" name="Line 193"/>
              <p:cNvSpPr>
                <a:spLocks noChangeShapeType="1"/>
              </p:cNvSpPr>
              <p:nvPr/>
            </p:nvSpPr>
            <p:spPr bwMode="auto">
              <a:xfrm>
                <a:off x="1015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4" name="Line 194"/>
              <p:cNvSpPr>
                <a:spLocks noChangeShapeType="1"/>
              </p:cNvSpPr>
              <p:nvPr/>
            </p:nvSpPr>
            <p:spPr bwMode="auto">
              <a:xfrm flipV="1">
                <a:off x="1015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5" name="Line 195"/>
              <p:cNvSpPr>
                <a:spLocks noChangeShapeType="1"/>
              </p:cNvSpPr>
              <p:nvPr/>
            </p:nvSpPr>
            <p:spPr bwMode="auto">
              <a:xfrm>
                <a:off x="1015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6" name="Line 196"/>
              <p:cNvSpPr>
                <a:spLocks noChangeShapeType="1"/>
              </p:cNvSpPr>
              <p:nvPr/>
            </p:nvSpPr>
            <p:spPr bwMode="auto">
              <a:xfrm flipV="1">
                <a:off x="1015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7" name="Line 197"/>
              <p:cNvSpPr>
                <a:spLocks noChangeShapeType="1"/>
              </p:cNvSpPr>
              <p:nvPr/>
            </p:nvSpPr>
            <p:spPr bwMode="auto">
              <a:xfrm>
                <a:off x="1017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8" name="Line 198"/>
              <p:cNvSpPr>
                <a:spLocks noChangeShapeType="1"/>
              </p:cNvSpPr>
              <p:nvPr/>
            </p:nvSpPr>
            <p:spPr bwMode="auto">
              <a:xfrm flipV="1">
                <a:off x="1017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9" name="Line 199"/>
              <p:cNvSpPr>
                <a:spLocks noChangeShapeType="1"/>
              </p:cNvSpPr>
              <p:nvPr/>
            </p:nvSpPr>
            <p:spPr bwMode="auto">
              <a:xfrm>
                <a:off x="1017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0" name="Line 200"/>
              <p:cNvSpPr>
                <a:spLocks noChangeShapeType="1"/>
              </p:cNvSpPr>
              <p:nvPr/>
            </p:nvSpPr>
            <p:spPr bwMode="auto">
              <a:xfrm flipV="1">
                <a:off x="1017" y="153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1" name="Line 201"/>
              <p:cNvSpPr>
                <a:spLocks noChangeShapeType="1"/>
              </p:cNvSpPr>
              <p:nvPr/>
            </p:nvSpPr>
            <p:spPr bwMode="auto">
              <a:xfrm>
                <a:off x="1019" y="153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2" name="Line 202"/>
              <p:cNvSpPr>
                <a:spLocks noChangeShapeType="1"/>
              </p:cNvSpPr>
              <p:nvPr/>
            </p:nvSpPr>
            <p:spPr bwMode="auto">
              <a:xfrm flipV="1">
                <a:off x="1019" y="153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3" name="Line 203"/>
              <p:cNvSpPr>
                <a:spLocks noChangeShapeType="1"/>
              </p:cNvSpPr>
              <p:nvPr/>
            </p:nvSpPr>
            <p:spPr bwMode="auto">
              <a:xfrm>
                <a:off x="1019" y="153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4" name="Line 204"/>
              <p:cNvSpPr>
                <a:spLocks noChangeShapeType="1"/>
              </p:cNvSpPr>
              <p:nvPr/>
            </p:nvSpPr>
            <p:spPr bwMode="auto">
              <a:xfrm flipV="1">
                <a:off x="1019" y="153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5" name="Line 205"/>
              <p:cNvSpPr>
                <a:spLocks noChangeShapeType="1"/>
              </p:cNvSpPr>
              <p:nvPr/>
            </p:nvSpPr>
            <p:spPr bwMode="auto">
              <a:xfrm>
                <a:off x="1020" y="153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6" name="Line 206"/>
              <p:cNvSpPr>
                <a:spLocks noChangeShapeType="1"/>
              </p:cNvSpPr>
              <p:nvPr/>
            </p:nvSpPr>
            <p:spPr bwMode="auto">
              <a:xfrm flipV="1">
                <a:off x="1020" y="153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7" name="Line 207"/>
              <p:cNvSpPr>
                <a:spLocks noChangeShapeType="1"/>
              </p:cNvSpPr>
              <p:nvPr/>
            </p:nvSpPr>
            <p:spPr bwMode="auto">
              <a:xfrm>
                <a:off x="1022" y="153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8" name="Line 208"/>
              <p:cNvSpPr>
                <a:spLocks noChangeShapeType="1"/>
              </p:cNvSpPr>
              <p:nvPr/>
            </p:nvSpPr>
            <p:spPr bwMode="auto">
              <a:xfrm flipV="1">
                <a:off x="1022" y="153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9" name="Line 209"/>
              <p:cNvSpPr>
                <a:spLocks noChangeShapeType="1"/>
              </p:cNvSpPr>
              <p:nvPr/>
            </p:nvSpPr>
            <p:spPr bwMode="auto">
              <a:xfrm>
                <a:off x="1022" y="153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0" name="Line 210"/>
              <p:cNvSpPr>
                <a:spLocks noChangeShapeType="1"/>
              </p:cNvSpPr>
              <p:nvPr/>
            </p:nvSpPr>
            <p:spPr bwMode="auto">
              <a:xfrm flipV="1">
                <a:off x="1022" y="153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1" name="Line 211"/>
              <p:cNvSpPr>
                <a:spLocks noChangeShapeType="1"/>
              </p:cNvSpPr>
              <p:nvPr/>
            </p:nvSpPr>
            <p:spPr bwMode="auto">
              <a:xfrm>
                <a:off x="1023" y="1533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2" name="Line 212"/>
              <p:cNvSpPr>
                <a:spLocks noChangeShapeType="1"/>
              </p:cNvSpPr>
              <p:nvPr/>
            </p:nvSpPr>
            <p:spPr bwMode="auto">
              <a:xfrm flipV="1">
                <a:off x="1023" y="1533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3" name="Line 213"/>
              <p:cNvSpPr>
                <a:spLocks noChangeShapeType="1"/>
              </p:cNvSpPr>
              <p:nvPr/>
            </p:nvSpPr>
            <p:spPr bwMode="auto">
              <a:xfrm>
                <a:off x="1023" y="1531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4" name="Line 214"/>
              <p:cNvSpPr>
                <a:spLocks noChangeShapeType="1"/>
              </p:cNvSpPr>
              <p:nvPr/>
            </p:nvSpPr>
            <p:spPr bwMode="auto">
              <a:xfrm flipV="1">
                <a:off x="1023" y="1531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5" name="Line 215"/>
              <p:cNvSpPr>
                <a:spLocks noChangeShapeType="1"/>
              </p:cNvSpPr>
              <p:nvPr/>
            </p:nvSpPr>
            <p:spPr bwMode="auto">
              <a:xfrm>
                <a:off x="1025" y="1531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6" name="Line 216"/>
              <p:cNvSpPr>
                <a:spLocks noChangeShapeType="1"/>
              </p:cNvSpPr>
              <p:nvPr/>
            </p:nvSpPr>
            <p:spPr bwMode="auto">
              <a:xfrm flipV="1">
                <a:off x="1025" y="1529"/>
                <a:ext cx="1" cy="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" name="Line 217"/>
              <p:cNvSpPr>
                <a:spLocks noChangeShapeType="1"/>
              </p:cNvSpPr>
              <p:nvPr/>
            </p:nvSpPr>
            <p:spPr bwMode="auto">
              <a:xfrm>
                <a:off x="1025" y="1529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" name="Line 218"/>
              <p:cNvSpPr>
                <a:spLocks noChangeShapeType="1"/>
              </p:cNvSpPr>
              <p:nvPr/>
            </p:nvSpPr>
            <p:spPr bwMode="auto">
              <a:xfrm flipV="1">
                <a:off x="1025" y="1528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9" name="Line 219"/>
              <p:cNvSpPr>
                <a:spLocks noChangeShapeType="1"/>
              </p:cNvSpPr>
              <p:nvPr/>
            </p:nvSpPr>
            <p:spPr bwMode="auto">
              <a:xfrm>
                <a:off x="1027" y="1526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0" name="Line 220"/>
              <p:cNvSpPr>
                <a:spLocks noChangeShapeType="1"/>
              </p:cNvSpPr>
              <p:nvPr/>
            </p:nvSpPr>
            <p:spPr bwMode="auto">
              <a:xfrm flipV="1">
                <a:off x="1027" y="1526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1" name="Line 221"/>
              <p:cNvSpPr>
                <a:spLocks noChangeShapeType="1"/>
              </p:cNvSpPr>
              <p:nvPr/>
            </p:nvSpPr>
            <p:spPr bwMode="auto">
              <a:xfrm>
                <a:off x="1027" y="1523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2" name="Line 222"/>
              <p:cNvSpPr>
                <a:spLocks noChangeShapeType="1"/>
              </p:cNvSpPr>
              <p:nvPr/>
            </p:nvSpPr>
            <p:spPr bwMode="auto">
              <a:xfrm flipV="1">
                <a:off x="1028" y="1519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3" name="Line 223"/>
              <p:cNvSpPr>
                <a:spLocks noChangeShapeType="1"/>
              </p:cNvSpPr>
              <p:nvPr/>
            </p:nvSpPr>
            <p:spPr bwMode="auto">
              <a:xfrm>
                <a:off x="1028" y="1503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4" name="Line 224"/>
              <p:cNvSpPr>
                <a:spLocks noChangeShapeType="1"/>
              </p:cNvSpPr>
              <p:nvPr/>
            </p:nvSpPr>
            <p:spPr bwMode="auto">
              <a:xfrm>
                <a:off x="1028" y="1511"/>
                <a:ext cx="1" cy="2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5" name="Line 225"/>
              <p:cNvSpPr>
                <a:spLocks noChangeShapeType="1"/>
              </p:cNvSpPr>
              <p:nvPr/>
            </p:nvSpPr>
            <p:spPr bwMode="auto">
              <a:xfrm flipV="1">
                <a:off x="1028" y="1503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6" name="Line 226"/>
              <p:cNvSpPr>
                <a:spLocks noChangeShapeType="1"/>
              </p:cNvSpPr>
              <p:nvPr/>
            </p:nvSpPr>
            <p:spPr bwMode="auto">
              <a:xfrm>
                <a:off x="1028" y="1501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7" name="Line 227"/>
              <p:cNvSpPr>
                <a:spLocks noChangeShapeType="1"/>
              </p:cNvSpPr>
              <p:nvPr/>
            </p:nvSpPr>
            <p:spPr bwMode="auto">
              <a:xfrm flipV="1">
                <a:off x="1030" y="1501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5" name="Group 228"/>
            <p:cNvGrpSpPr>
              <a:grpSpLocks/>
            </p:cNvGrpSpPr>
            <p:nvPr/>
          </p:nvGrpSpPr>
          <p:grpSpPr bwMode="auto">
            <a:xfrm>
              <a:off x="964" y="1499"/>
              <a:ext cx="79" cy="50"/>
              <a:chOff x="964" y="1499"/>
              <a:chExt cx="79" cy="50"/>
            </a:xfrm>
          </p:grpSpPr>
          <p:sp>
            <p:nvSpPr>
              <p:cNvPr id="338" name="Line 229"/>
              <p:cNvSpPr>
                <a:spLocks noChangeShapeType="1"/>
              </p:cNvSpPr>
              <p:nvPr/>
            </p:nvSpPr>
            <p:spPr bwMode="auto">
              <a:xfrm>
                <a:off x="1030" y="1501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9" name="Line 230"/>
              <p:cNvSpPr>
                <a:spLocks noChangeShapeType="1"/>
              </p:cNvSpPr>
              <p:nvPr/>
            </p:nvSpPr>
            <p:spPr bwMode="auto">
              <a:xfrm flipV="1">
                <a:off x="1030" y="1501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0" name="Line 231"/>
              <p:cNvSpPr>
                <a:spLocks noChangeShapeType="1"/>
              </p:cNvSpPr>
              <p:nvPr/>
            </p:nvSpPr>
            <p:spPr bwMode="auto">
              <a:xfrm>
                <a:off x="1030" y="1499"/>
                <a:ext cx="1" cy="2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1" name="Line 232"/>
              <p:cNvSpPr>
                <a:spLocks noChangeShapeType="1"/>
              </p:cNvSpPr>
              <p:nvPr/>
            </p:nvSpPr>
            <p:spPr bwMode="auto">
              <a:xfrm flipV="1">
                <a:off x="1032" y="1499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2" name="Line 233"/>
              <p:cNvSpPr>
                <a:spLocks noChangeShapeType="1"/>
              </p:cNvSpPr>
              <p:nvPr/>
            </p:nvSpPr>
            <p:spPr bwMode="auto">
              <a:xfrm>
                <a:off x="1032" y="1499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3" name="Line 234"/>
              <p:cNvSpPr>
                <a:spLocks noChangeShapeType="1"/>
              </p:cNvSpPr>
              <p:nvPr/>
            </p:nvSpPr>
            <p:spPr bwMode="auto">
              <a:xfrm flipV="1">
                <a:off x="1032" y="1499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4" name="Line 235"/>
              <p:cNvSpPr>
                <a:spLocks noChangeShapeType="1"/>
              </p:cNvSpPr>
              <p:nvPr/>
            </p:nvSpPr>
            <p:spPr bwMode="auto">
              <a:xfrm>
                <a:off x="1032" y="1499"/>
                <a:ext cx="1" cy="2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5" name="Line 236"/>
              <p:cNvSpPr>
                <a:spLocks noChangeShapeType="1"/>
              </p:cNvSpPr>
              <p:nvPr/>
            </p:nvSpPr>
            <p:spPr bwMode="auto">
              <a:xfrm flipV="1">
                <a:off x="1033" y="1501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6" name="Line 237"/>
              <p:cNvSpPr>
                <a:spLocks noChangeShapeType="1"/>
              </p:cNvSpPr>
              <p:nvPr/>
            </p:nvSpPr>
            <p:spPr bwMode="auto">
              <a:xfrm>
                <a:off x="1033" y="1506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7" name="Freeform 238"/>
              <p:cNvSpPr>
                <a:spLocks/>
              </p:cNvSpPr>
              <p:nvPr/>
            </p:nvSpPr>
            <p:spPr bwMode="auto">
              <a:xfrm>
                <a:off x="976" y="1499"/>
                <a:ext cx="57" cy="45"/>
              </a:xfrm>
              <a:custGeom>
                <a:avLst/>
                <a:gdLst>
                  <a:gd name="T0" fmla="*/ 0 w 57"/>
                  <a:gd name="T1" fmla="*/ 17 h 45"/>
                  <a:gd name="T2" fmla="*/ 8 w 57"/>
                  <a:gd name="T3" fmla="*/ 29 h 45"/>
                  <a:gd name="T4" fmla="*/ 10 w 57"/>
                  <a:gd name="T5" fmla="*/ 30 h 45"/>
                  <a:gd name="T6" fmla="*/ 10 w 57"/>
                  <a:gd name="T7" fmla="*/ 32 h 45"/>
                  <a:gd name="T8" fmla="*/ 11 w 57"/>
                  <a:gd name="T9" fmla="*/ 35 h 45"/>
                  <a:gd name="T10" fmla="*/ 13 w 57"/>
                  <a:gd name="T11" fmla="*/ 37 h 45"/>
                  <a:gd name="T12" fmla="*/ 15 w 57"/>
                  <a:gd name="T13" fmla="*/ 39 h 45"/>
                  <a:gd name="T14" fmla="*/ 16 w 57"/>
                  <a:gd name="T15" fmla="*/ 40 h 45"/>
                  <a:gd name="T16" fmla="*/ 20 w 57"/>
                  <a:gd name="T17" fmla="*/ 42 h 45"/>
                  <a:gd name="T18" fmla="*/ 23 w 57"/>
                  <a:gd name="T19" fmla="*/ 44 h 45"/>
                  <a:gd name="T20" fmla="*/ 24 w 57"/>
                  <a:gd name="T21" fmla="*/ 45 h 45"/>
                  <a:gd name="T22" fmla="*/ 29 w 57"/>
                  <a:gd name="T23" fmla="*/ 45 h 45"/>
                  <a:gd name="T24" fmla="*/ 31 w 57"/>
                  <a:gd name="T25" fmla="*/ 45 h 45"/>
                  <a:gd name="T26" fmla="*/ 34 w 57"/>
                  <a:gd name="T27" fmla="*/ 45 h 45"/>
                  <a:gd name="T28" fmla="*/ 36 w 57"/>
                  <a:gd name="T29" fmla="*/ 45 h 45"/>
                  <a:gd name="T30" fmla="*/ 38 w 57"/>
                  <a:gd name="T31" fmla="*/ 45 h 45"/>
                  <a:gd name="T32" fmla="*/ 41 w 57"/>
                  <a:gd name="T33" fmla="*/ 44 h 45"/>
                  <a:gd name="T34" fmla="*/ 44 w 57"/>
                  <a:gd name="T35" fmla="*/ 42 h 45"/>
                  <a:gd name="T36" fmla="*/ 47 w 57"/>
                  <a:gd name="T37" fmla="*/ 40 h 45"/>
                  <a:gd name="T38" fmla="*/ 49 w 57"/>
                  <a:gd name="T39" fmla="*/ 37 h 45"/>
                  <a:gd name="T40" fmla="*/ 52 w 57"/>
                  <a:gd name="T41" fmla="*/ 34 h 45"/>
                  <a:gd name="T42" fmla="*/ 54 w 57"/>
                  <a:gd name="T43" fmla="*/ 30 h 45"/>
                  <a:gd name="T44" fmla="*/ 56 w 57"/>
                  <a:gd name="T45" fmla="*/ 27 h 45"/>
                  <a:gd name="T46" fmla="*/ 56 w 57"/>
                  <a:gd name="T47" fmla="*/ 24 h 45"/>
                  <a:gd name="T48" fmla="*/ 57 w 57"/>
                  <a:gd name="T49" fmla="*/ 19 h 45"/>
                  <a:gd name="T50" fmla="*/ 57 w 57"/>
                  <a:gd name="T51" fmla="*/ 15 h 45"/>
                  <a:gd name="T52" fmla="*/ 57 w 57"/>
                  <a:gd name="T53" fmla="*/ 12 h 45"/>
                  <a:gd name="T54" fmla="*/ 57 w 57"/>
                  <a:gd name="T55" fmla="*/ 7 h 45"/>
                  <a:gd name="T56" fmla="*/ 57 w 57"/>
                  <a:gd name="T57" fmla="*/ 2 h 45"/>
                  <a:gd name="T58" fmla="*/ 56 w 57"/>
                  <a:gd name="T59" fmla="*/ 0 h 45"/>
                  <a:gd name="T60" fmla="*/ 52 w 57"/>
                  <a:gd name="T61" fmla="*/ 4 h 45"/>
                  <a:gd name="T62" fmla="*/ 52 w 57"/>
                  <a:gd name="T63" fmla="*/ 12 h 45"/>
                  <a:gd name="T64" fmla="*/ 52 w 57"/>
                  <a:gd name="T65" fmla="*/ 19 h 45"/>
                  <a:gd name="T66" fmla="*/ 51 w 57"/>
                  <a:gd name="T67" fmla="*/ 27 h 45"/>
                  <a:gd name="T68" fmla="*/ 49 w 57"/>
                  <a:gd name="T69" fmla="*/ 30 h 45"/>
                  <a:gd name="T70" fmla="*/ 47 w 57"/>
                  <a:gd name="T71" fmla="*/ 34 h 45"/>
                  <a:gd name="T72" fmla="*/ 44 w 57"/>
                  <a:gd name="T73" fmla="*/ 37 h 45"/>
                  <a:gd name="T74" fmla="*/ 43 w 57"/>
                  <a:gd name="T75" fmla="*/ 39 h 45"/>
                  <a:gd name="T76" fmla="*/ 39 w 57"/>
                  <a:gd name="T77" fmla="*/ 40 h 45"/>
                  <a:gd name="T78" fmla="*/ 36 w 57"/>
                  <a:gd name="T79" fmla="*/ 40 h 45"/>
                  <a:gd name="T80" fmla="*/ 31 w 57"/>
                  <a:gd name="T81" fmla="*/ 40 h 45"/>
                  <a:gd name="T82" fmla="*/ 28 w 57"/>
                  <a:gd name="T83" fmla="*/ 40 h 45"/>
                  <a:gd name="T84" fmla="*/ 26 w 57"/>
                  <a:gd name="T85" fmla="*/ 40 h 45"/>
                  <a:gd name="T86" fmla="*/ 24 w 57"/>
                  <a:gd name="T87" fmla="*/ 39 h 45"/>
                  <a:gd name="T88" fmla="*/ 23 w 57"/>
                  <a:gd name="T89" fmla="*/ 39 h 45"/>
                  <a:gd name="T90" fmla="*/ 20 w 57"/>
                  <a:gd name="T91" fmla="*/ 37 h 45"/>
                  <a:gd name="T92" fmla="*/ 18 w 57"/>
                  <a:gd name="T93" fmla="*/ 35 h 45"/>
                  <a:gd name="T94" fmla="*/ 16 w 57"/>
                  <a:gd name="T95" fmla="*/ 32 h 45"/>
                  <a:gd name="T96" fmla="*/ 15 w 57"/>
                  <a:gd name="T97" fmla="*/ 30 h 45"/>
                  <a:gd name="T98" fmla="*/ 13 w 57"/>
                  <a:gd name="T99" fmla="*/ 27 h 45"/>
                  <a:gd name="T100" fmla="*/ 13 w 57"/>
                  <a:gd name="T101" fmla="*/ 24 h 45"/>
                  <a:gd name="T102" fmla="*/ 5 w 57"/>
                  <a:gd name="T103" fmla="*/ 14 h 45"/>
                  <a:gd name="T104" fmla="*/ 0 w 57"/>
                  <a:gd name="T105" fmla="*/ 15 h 45"/>
                  <a:gd name="T106" fmla="*/ 0 w 57"/>
                  <a:gd name="T107" fmla="*/ 17 h 4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7"/>
                  <a:gd name="T163" fmla="*/ 0 h 45"/>
                  <a:gd name="T164" fmla="*/ 57 w 57"/>
                  <a:gd name="T165" fmla="*/ 45 h 45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7" h="45">
                    <a:moveTo>
                      <a:pt x="0" y="17"/>
                    </a:moveTo>
                    <a:lnTo>
                      <a:pt x="8" y="29"/>
                    </a:lnTo>
                    <a:lnTo>
                      <a:pt x="10" y="30"/>
                    </a:lnTo>
                    <a:lnTo>
                      <a:pt x="10" y="32"/>
                    </a:lnTo>
                    <a:lnTo>
                      <a:pt x="11" y="35"/>
                    </a:lnTo>
                    <a:lnTo>
                      <a:pt x="13" y="37"/>
                    </a:lnTo>
                    <a:lnTo>
                      <a:pt x="15" y="39"/>
                    </a:lnTo>
                    <a:lnTo>
                      <a:pt x="16" y="40"/>
                    </a:lnTo>
                    <a:lnTo>
                      <a:pt x="20" y="42"/>
                    </a:lnTo>
                    <a:lnTo>
                      <a:pt x="23" y="44"/>
                    </a:lnTo>
                    <a:lnTo>
                      <a:pt x="24" y="45"/>
                    </a:lnTo>
                    <a:lnTo>
                      <a:pt x="29" y="45"/>
                    </a:lnTo>
                    <a:lnTo>
                      <a:pt x="31" y="45"/>
                    </a:lnTo>
                    <a:lnTo>
                      <a:pt x="34" y="45"/>
                    </a:lnTo>
                    <a:lnTo>
                      <a:pt x="36" y="45"/>
                    </a:lnTo>
                    <a:lnTo>
                      <a:pt x="38" y="45"/>
                    </a:lnTo>
                    <a:lnTo>
                      <a:pt x="41" y="44"/>
                    </a:lnTo>
                    <a:lnTo>
                      <a:pt x="44" y="42"/>
                    </a:lnTo>
                    <a:lnTo>
                      <a:pt x="47" y="40"/>
                    </a:lnTo>
                    <a:lnTo>
                      <a:pt x="49" y="37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6" y="27"/>
                    </a:lnTo>
                    <a:lnTo>
                      <a:pt x="56" y="24"/>
                    </a:lnTo>
                    <a:lnTo>
                      <a:pt x="57" y="19"/>
                    </a:lnTo>
                    <a:lnTo>
                      <a:pt x="57" y="15"/>
                    </a:lnTo>
                    <a:lnTo>
                      <a:pt x="57" y="12"/>
                    </a:lnTo>
                    <a:lnTo>
                      <a:pt x="57" y="7"/>
                    </a:lnTo>
                    <a:lnTo>
                      <a:pt x="57" y="2"/>
                    </a:lnTo>
                    <a:lnTo>
                      <a:pt x="56" y="0"/>
                    </a:lnTo>
                    <a:lnTo>
                      <a:pt x="52" y="4"/>
                    </a:lnTo>
                    <a:lnTo>
                      <a:pt x="52" y="12"/>
                    </a:lnTo>
                    <a:lnTo>
                      <a:pt x="52" y="19"/>
                    </a:lnTo>
                    <a:lnTo>
                      <a:pt x="51" y="27"/>
                    </a:lnTo>
                    <a:lnTo>
                      <a:pt x="49" y="30"/>
                    </a:lnTo>
                    <a:lnTo>
                      <a:pt x="47" y="34"/>
                    </a:lnTo>
                    <a:lnTo>
                      <a:pt x="44" y="37"/>
                    </a:lnTo>
                    <a:lnTo>
                      <a:pt x="43" y="39"/>
                    </a:lnTo>
                    <a:lnTo>
                      <a:pt x="39" y="40"/>
                    </a:lnTo>
                    <a:lnTo>
                      <a:pt x="36" y="40"/>
                    </a:lnTo>
                    <a:lnTo>
                      <a:pt x="31" y="40"/>
                    </a:lnTo>
                    <a:lnTo>
                      <a:pt x="28" y="40"/>
                    </a:lnTo>
                    <a:lnTo>
                      <a:pt x="26" y="40"/>
                    </a:lnTo>
                    <a:lnTo>
                      <a:pt x="24" y="39"/>
                    </a:lnTo>
                    <a:lnTo>
                      <a:pt x="23" y="39"/>
                    </a:lnTo>
                    <a:lnTo>
                      <a:pt x="20" y="37"/>
                    </a:lnTo>
                    <a:lnTo>
                      <a:pt x="18" y="35"/>
                    </a:lnTo>
                    <a:lnTo>
                      <a:pt x="16" y="32"/>
                    </a:lnTo>
                    <a:lnTo>
                      <a:pt x="15" y="30"/>
                    </a:lnTo>
                    <a:lnTo>
                      <a:pt x="13" y="27"/>
                    </a:lnTo>
                    <a:lnTo>
                      <a:pt x="13" y="24"/>
                    </a:lnTo>
                    <a:lnTo>
                      <a:pt x="5" y="14"/>
                    </a:lnTo>
                    <a:lnTo>
                      <a:pt x="0" y="15"/>
                    </a:lnTo>
                    <a:lnTo>
                      <a:pt x="0" y="17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8" name="Line 239"/>
              <p:cNvSpPr>
                <a:spLocks noChangeShapeType="1"/>
              </p:cNvSpPr>
              <p:nvPr/>
            </p:nvSpPr>
            <p:spPr bwMode="auto">
              <a:xfrm>
                <a:off x="964" y="151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9" name="Line 240"/>
              <p:cNvSpPr>
                <a:spLocks noChangeShapeType="1"/>
              </p:cNvSpPr>
              <p:nvPr/>
            </p:nvSpPr>
            <p:spPr bwMode="auto">
              <a:xfrm flipV="1">
                <a:off x="966" y="151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0" name="Line 241"/>
              <p:cNvSpPr>
                <a:spLocks noChangeShapeType="1"/>
              </p:cNvSpPr>
              <p:nvPr/>
            </p:nvSpPr>
            <p:spPr bwMode="auto">
              <a:xfrm>
                <a:off x="966" y="151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" name="Line 242"/>
              <p:cNvSpPr>
                <a:spLocks noChangeShapeType="1"/>
              </p:cNvSpPr>
              <p:nvPr/>
            </p:nvSpPr>
            <p:spPr bwMode="auto">
              <a:xfrm flipV="1">
                <a:off x="966" y="151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" name="Line 243"/>
              <p:cNvSpPr>
                <a:spLocks noChangeShapeType="1"/>
              </p:cNvSpPr>
              <p:nvPr/>
            </p:nvSpPr>
            <p:spPr bwMode="auto">
              <a:xfrm>
                <a:off x="966" y="151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" name="Line 244"/>
              <p:cNvSpPr>
                <a:spLocks noChangeShapeType="1"/>
              </p:cNvSpPr>
              <p:nvPr/>
            </p:nvSpPr>
            <p:spPr bwMode="auto">
              <a:xfrm flipV="1">
                <a:off x="968" y="151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" name="Line 245"/>
              <p:cNvSpPr>
                <a:spLocks noChangeShapeType="1"/>
              </p:cNvSpPr>
              <p:nvPr/>
            </p:nvSpPr>
            <p:spPr bwMode="auto">
              <a:xfrm>
                <a:off x="968" y="1518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" name="Line 246"/>
              <p:cNvSpPr>
                <a:spLocks noChangeShapeType="1"/>
              </p:cNvSpPr>
              <p:nvPr/>
            </p:nvSpPr>
            <p:spPr bwMode="auto">
              <a:xfrm flipV="1">
                <a:off x="968" y="1518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6" name="Line 247"/>
              <p:cNvSpPr>
                <a:spLocks noChangeShapeType="1"/>
              </p:cNvSpPr>
              <p:nvPr/>
            </p:nvSpPr>
            <p:spPr bwMode="auto">
              <a:xfrm>
                <a:off x="968" y="1518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7" name="Line 248"/>
              <p:cNvSpPr>
                <a:spLocks noChangeShapeType="1"/>
              </p:cNvSpPr>
              <p:nvPr/>
            </p:nvSpPr>
            <p:spPr bwMode="auto">
              <a:xfrm flipV="1">
                <a:off x="969" y="1518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8" name="Line 249"/>
              <p:cNvSpPr>
                <a:spLocks noChangeShapeType="1"/>
              </p:cNvSpPr>
              <p:nvPr/>
            </p:nvSpPr>
            <p:spPr bwMode="auto">
              <a:xfrm>
                <a:off x="969" y="1518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9" name="Line 250"/>
              <p:cNvSpPr>
                <a:spLocks noChangeShapeType="1"/>
              </p:cNvSpPr>
              <p:nvPr/>
            </p:nvSpPr>
            <p:spPr bwMode="auto">
              <a:xfrm flipV="1">
                <a:off x="969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0" name="Line 251"/>
              <p:cNvSpPr>
                <a:spLocks noChangeShapeType="1"/>
              </p:cNvSpPr>
              <p:nvPr/>
            </p:nvSpPr>
            <p:spPr bwMode="auto">
              <a:xfrm>
                <a:off x="969" y="151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1" name="Line 252"/>
              <p:cNvSpPr>
                <a:spLocks noChangeShapeType="1"/>
              </p:cNvSpPr>
              <p:nvPr/>
            </p:nvSpPr>
            <p:spPr bwMode="auto">
              <a:xfrm flipV="1">
                <a:off x="971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2" name="Line 253"/>
              <p:cNvSpPr>
                <a:spLocks noChangeShapeType="1"/>
              </p:cNvSpPr>
              <p:nvPr/>
            </p:nvSpPr>
            <p:spPr bwMode="auto">
              <a:xfrm>
                <a:off x="971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3" name="Line 254"/>
              <p:cNvSpPr>
                <a:spLocks noChangeShapeType="1"/>
              </p:cNvSpPr>
              <p:nvPr/>
            </p:nvSpPr>
            <p:spPr bwMode="auto">
              <a:xfrm flipV="1">
                <a:off x="971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4" name="Line 255"/>
              <p:cNvSpPr>
                <a:spLocks noChangeShapeType="1"/>
              </p:cNvSpPr>
              <p:nvPr/>
            </p:nvSpPr>
            <p:spPr bwMode="auto">
              <a:xfrm>
                <a:off x="971" y="152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5" name="Line 256"/>
              <p:cNvSpPr>
                <a:spLocks noChangeShapeType="1"/>
              </p:cNvSpPr>
              <p:nvPr/>
            </p:nvSpPr>
            <p:spPr bwMode="auto">
              <a:xfrm flipV="1">
                <a:off x="972" y="152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6" name="Line 257"/>
              <p:cNvSpPr>
                <a:spLocks noChangeShapeType="1"/>
              </p:cNvSpPr>
              <p:nvPr/>
            </p:nvSpPr>
            <p:spPr bwMode="auto">
              <a:xfrm>
                <a:off x="972" y="1523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7" name="Line 258"/>
              <p:cNvSpPr>
                <a:spLocks noChangeShapeType="1"/>
              </p:cNvSpPr>
              <p:nvPr/>
            </p:nvSpPr>
            <p:spPr bwMode="auto">
              <a:xfrm flipV="1">
                <a:off x="974" y="1523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8" name="Line 259"/>
              <p:cNvSpPr>
                <a:spLocks noChangeShapeType="1"/>
              </p:cNvSpPr>
              <p:nvPr/>
            </p:nvSpPr>
            <p:spPr bwMode="auto">
              <a:xfrm>
                <a:off x="974" y="1524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9" name="Line 260"/>
              <p:cNvSpPr>
                <a:spLocks noChangeShapeType="1"/>
              </p:cNvSpPr>
              <p:nvPr/>
            </p:nvSpPr>
            <p:spPr bwMode="auto">
              <a:xfrm flipV="1">
                <a:off x="974" y="1524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0" name="Line 261"/>
              <p:cNvSpPr>
                <a:spLocks noChangeShapeType="1"/>
              </p:cNvSpPr>
              <p:nvPr/>
            </p:nvSpPr>
            <p:spPr bwMode="auto">
              <a:xfrm>
                <a:off x="974" y="1526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1" name="Line 262"/>
              <p:cNvSpPr>
                <a:spLocks noChangeShapeType="1"/>
              </p:cNvSpPr>
              <p:nvPr/>
            </p:nvSpPr>
            <p:spPr bwMode="auto">
              <a:xfrm flipV="1">
                <a:off x="976" y="152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2" name="Line 263"/>
              <p:cNvSpPr>
                <a:spLocks noChangeShapeType="1"/>
              </p:cNvSpPr>
              <p:nvPr/>
            </p:nvSpPr>
            <p:spPr bwMode="auto">
              <a:xfrm>
                <a:off x="976" y="152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3" name="Line 264"/>
              <p:cNvSpPr>
                <a:spLocks noChangeShapeType="1"/>
              </p:cNvSpPr>
              <p:nvPr/>
            </p:nvSpPr>
            <p:spPr bwMode="auto">
              <a:xfrm flipV="1">
                <a:off x="976" y="1528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4" name="Line 265"/>
              <p:cNvSpPr>
                <a:spLocks noChangeShapeType="1"/>
              </p:cNvSpPr>
              <p:nvPr/>
            </p:nvSpPr>
            <p:spPr bwMode="auto">
              <a:xfrm>
                <a:off x="976" y="1528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5" name="Line 266"/>
              <p:cNvSpPr>
                <a:spLocks noChangeShapeType="1"/>
              </p:cNvSpPr>
              <p:nvPr/>
            </p:nvSpPr>
            <p:spPr bwMode="auto">
              <a:xfrm flipV="1">
                <a:off x="977" y="1529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6" name="Line 267"/>
              <p:cNvSpPr>
                <a:spLocks noChangeShapeType="1"/>
              </p:cNvSpPr>
              <p:nvPr/>
            </p:nvSpPr>
            <p:spPr bwMode="auto">
              <a:xfrm>
                <a:off x="977" y="1531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7" name="Line 268"/>
              <p:cNvSpPr>
                <a:spLocks noChangeShapeType="1"/>
              </p:cNvSpPr>
              <p:nvPr/>
            </p:nvSpPr>
            <p:spPr bwMode="auto">
              <a:xfrm flipV="1">
                <a:off x="977" y="153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8" name="Line 269"/>
              <p:cNvSpPr>
                <a:spLocks noChangeShapeType="1"/>
              </p:cNvSpPr>
              <p:nvPr/>
            </p:nvSpPr>
            <p:spPr bwMode="auto">
              <a:xfrm>
                <a:off x="979" y="153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9" name="Line 270"/>
              <p:cNvSpPr>
                <a:spLocks noChangeShapeType="1"/>
              </p:cNvSpPr>
              <p:nvPr/>
            </p:nvSpPr>
            <p:spPr bwMode="auto">
              <a:xfrm flipV="1">
                <a:off x="979" y="1534"/>
                <a:ext cx="1" cy="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0" name="Line 271"/>
              <p:cNvSpPr>
                <a:spLocks noChangeShapeType="1"/>
              </p:cNvSpPr>
              <p:nvPr/>
            </p:nvSpPr>
            <p:spPr bwMode="auto">
              <a:xfrm>
                <a:off x="979" y="1534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1" name="Line 272"/>
              <p:cNvSpPr>
                <a:spLocks noChangeShapeType="1"/>
              </p:cNvSpPr>
              <p:nvPr/>
            </p:nvSpPr>
            <p:spPr bwMode="auto">
              <a:xfrm flipV="1">
                <a:off x="979" y="1536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2" name="Line 273"/>
              <p:cNvSpPr>
                <a:spLocks noChangeShapeType="1"/>
              </p:cNvSpPr>
              <p:nvPr/>
            </p:nvSpPr>
            <p:spPr bwMode="auto">
              <a:xfrm>
                <a:off x="981" y="1536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3" name="Line 274"/>
              <p:cNvSpPr>
                <a:spLocks noChangeShapeType="1"/>
              </p:cNvSpPr>
              <p:nvPr/>
            </p:nvSpPr>
            <p:spPr bwMode="auto">
              <a:xfrm flipV="1">
                <a:off x="981" y="1536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4" name="Line 275"/>
              <p:cNvSpPr>
                <a:spLocks noChangeShapeType="1"/>
              </p:cNvSpPr>
              <p:nvPr/>
            </p:nvSpPr>
            <p:spPr bwMode="auto">
              <a:xfrm>
                <a:off x="981" y="153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5" name="Line 276"/>
              <p:cNvSpPr>
                <a:spLocks noChangeShapeType="1"/>
              </p:cNvSpPr>
              <p:nvPr/>
            </p:nvSpPr>
            <p:spPr bwMode="auto">
              <a:xfrm flipV="1">
                <a:off x="981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6" name="Line 277"/>
              <p:cNvSpPr>
                <a:spLocks noChangeShapeType="1"/>
              </p:cNvSpPr>
              <p:nvPr/>
            </p:nvSpPr>
            <p:spPr bwMode="auto">
              <a:xfrm>
                <a:off x="982" y="1539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7" name="Line 278"/>
              <p:cNvSpPr>
                <a:spLocks noChangeShapeType="1"/>
              </p:cNvSpPr>
              <p:nvPr/>
            </p:nvSpPr>
            <p:spPr bwMode="auto">
              <a:xfrm flipV="1">
                <a:off x="982" y="1539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8" name="Line 279"/>
              <p:cNvSpPr>
                <a:spLocks noChangeShapeType="1"/>
              </p:cNvSpPr>
              <p:nvPr/>
            </p:nvSpPr>
            <p:spPr bwMode="auto">
              <a:xfrm>
                <a:off x="982" y="1539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9" name="Line 280"/>
              <p:cNvSpPr>
                <a:spLocks noChangeShapeType="1"/>
              </p:cNvSpPr>
              <p:nvPr/>
            </p:nvSpPr>
            <p:spPr bwMode="auto">
              <a:xfrm flipV="1">
                <a:off x="982" y="1539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0" name="Line 281"/>
              <p:cNvSpPr>
                <a:spLocks noChangeShapeType="1"/>
              </p:cNvSpPr>
              <p:nvPr/>
            </p:nvSpPr>
            <p:spPr bwMode="auto">
              <a:xfrm>
                <a:off x="984" y="1539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1" name="Line 282"/>
              <p:cNvSpPr>
                <a:spLocks noChangeShapeType="1"/>
              </p:cNvSpPr>
              <p:nvPr/>
            </p:nvSpPr>
            <p:spPr bwMode="auto">
              <a:xfrm flipV="1">
                <a:off x="984" y="154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2" name="Line 283"/>
              <p:cNvSpPr>
                <a:spLocks noChangeShapeType="1"/>
              </p:cNvSpPr>
              <p:nvPr/>
            </p:nvSpPr>
            <p:spPr bwMode="auto">
              <a:xfrm>
                <a:off x="984" y="1541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3" name="Line 284"/>
              <p:cNvSpPr>
                <a:spLocks noChangeShapeType="1"/>
              </p:cNvSpPr>
              <p:nvPr/>
            </p:nvSpPr>
            <p:spPr bwMode="auto">
              <a:xfrm flipV="1">
                <a:off x="986" y="1541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4" name="Line 285"/>
              <p:cNvSpPr>
                <a:spLocks noChangeShapeType="1"/>
              </p:cNvSpPr>
              <p:nvPr/>
            </p:nvSpPr>
            <p:spPr bwMode="auto">
              <a:xfrm>
                <a:off x="986" y="1541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5" name="Line 286"/>
              <p:cNvSpPr>
                <a:spLocks noChangeShapeType="1"/>
              </p:cNvSpPr>
              <p:nvPr/>
            </p:nvSpPr>
            <p:spPr bwMode="auto">
              <a:xfrm flipV="1">
                <a:off x="986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6" name="Line 287"/>
              <p:cNvSpPr>
                <a:spLocks noChangeShapeType="1"/>
              </p:cNvSpPr>
              <p:nvPr/>
            </p:nvSpPr>
            <p:spPr bwMode="auto">
              <a:xfrm>
                <a:off x="987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7" name="Line 288"/>
              <p:cNvSpPr>
                <a:spLocks noChangeShapeType="1"/>
              </p:cNvSpPr>
              <p:nvPr/>
            </p:nvSpPr>
            <p:spPr bwMode="auto">
              <a:xfrm flipV="1">
                <a:off x="987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8" name="Line 289"/>
              <p:cNvSpPr>
                <a:spLocks noChangeShapeType="1"/>
              </p:cNvSpPr>
              <p:nvPr/>
            </p:nvSpPr>
            <p:spPr bwMode="auto">
              <a:xfrm>
                <a:off x="987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9" name="Line 290"/>
              <p:cNvSpPr>
                <a:spLocks noChangeShapeType="1"/>
              </p:cNvSpPr>
              <p:nvPr/>
            </p:nvSpPr>
            <p:spPr bwMode="auto">
              <a:xfrm flipV="1">
                <a:off x="987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0" name="Line 291"/>
              <p:cNvSpPr>
                <a:spLocks noChangeShapeType="1"/>
              </p:cNvSpPr>
              <p:nvPr/>
            </p:nvSpPr>
            <p:spPr bwMode="auto">
              <a:xfrm>
                <a:off x="989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1" name="Line 292"/>
              <p:cNvSpPr>
                <a:spLocks noChangeShapeType="1"/>
              </p:cNvSpPr>
              <p:nvPr/>
            </p:nvSpPr>
            <p:spPr bwMode="auto">
              <a:xfrm flipV="1">
                <a:off x="989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2" name="Line 293"/>
              <p:cNvSpPr>
                <a:spLocks noChangeShapeType="1"/>
              </p:cNvSpPr>
              <p:nvPr/>
            </p:nvSpPr>
            <p:spPr bwMode="auto">
              <a:xfrm>
                <a:off x="989" y="1543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3" name="Line 294"/>
              <p:cNvSpPr>
                <a:spLocks noChangeShapeType="1"/>
              </p:cNvSpPr>
              <p:nvPr/>
            </p:nvSpPr>
            <p:spPr bwMode="auto">
              <a:xfrm flipV="1">
                <a:off x="989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4" name="Line 295"/>
              <p:cNvSpPr>
                <a:spLocks noChangeShapeType="1"/>
              </p:cNvSpPr>
              <p:nvPr/>
            </p:nvSpPr>
            <p:spPr bwMode="auto">
              <a:xfrm>
                <a:off x="991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5" name="Line 296"/>
              <p:cNvSpPr>
                <a:spLocks noChangeShapeType="1"/>
              </p:cNvSpPr>
              <p:nvPr/>
            </p:nvSpPr>
            <p:spPr bwMode="auto">
              <a:xfrm flipV="1">
                <a:off x="991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6" name="Line 297"/>
              <p:cNvSpPr>
                <a:spLocks noChangeShapeType="1"/>
              </p:cNvSpPr>
              <p:nvPr/>
            </p:nvSpPr>
            <p:spPr bwMode="auto">
              <a:xfrm>
                <a:off x="991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7" name="Line 298"/>
              <p:cNvSpPr>
                <a:spLocks noChangeShapeType="1"/>
              </p:cNvSpPr>
              <p:nvPr/>
            </p:nvSpPr>
            <p:spPr bwMode="auto">
              <a:xfrm flipV="1">
                <a:off x="991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8" name="Line 299"/>
              <p:cNvSpPr>
                <a:spLocks noChangeShapeType="1"/>
              </p:cNvSpPr>
              <p:nvPr/>
            </p:nvSpPr>
            <p:spPr bwMode="auto">
              <a:xfrm>
                <a:off x="992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9" name="Line 300"/>
              <p:cNvSpPr>
                <a:spLocks noChangeShapeType="1"/>
              </p:cNvSpPr>
              <p:nvPr/>
            </p:nvSpPr>
            <p:spPr bwMode="auto">
              <a:xfrm flipV="1">
                <a:off x="992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0" name="Line 301"/>
              <p:cNvSpPr>
                <a:spLocks noChangeShapeType="1"/>
              </p:cNvSpPr>
              <p:nvPr/>
            </p:nvSpPr>
            <p:spPr bwMode="auto">
              <a:xfrm>
                <a:off x="992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1" name="Line 302"/>
              <p:cNvSpPr>
                <a:spLocks noChangeShapeType="1"/>
              </p:cNvSpPr>
              <p:nvPr/>
            </p:nvSpPr>
            <p:spPr bwMode="auto">
              <a:xfrm flipV="1">
                <a:off x="992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2" name="Line 303"/>
              <p:cNvSpPr>
                <a:spLocks noChangeShapeType="1"/>
              </p:cNvSpPr>
              <p:nvPr/>
            </p:nvSpPr>
            <p:spPr bwMode="auto">
              <a:xfrm>
                <a:off x="994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3" name="Line 304"/>
              <p:cNvSpPr>
                <a:spLocks noChangeShapeType="1"/>
              </p:cNvSpPr>
              <p:nvPr/>
            </p:nvSpPr>
            <p:spPr bwMode="auto">
              <a:xfrm flipV="1">
                <a:off x="994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4" name="Line 305"/>
              <p:cNvSpPr>
                <a:spLocks noChangeShapeType="1"/>
              </p:cNvSpPr>
              <p:nvPr/>
            </p:nvSpPr>
            <p:spPr bwMode="auto">
              <a:xfrm>
                <a:off x="994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5" name="Line 306"/>
              <p:cNvSpPr>
                <a:spLocks noChangeShapeType="1"/>
              </p:cNvSpPr>
              <p:nvPr/>
            </p:nvSpPr>
            <p:spPr bwMode="auto">
              <a:xfrm flipV="1">
                <a:off x="994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6" name="Line 307"/>
              <p:cNvSpPr>
                <a:spLocks noChangeShapeType="1"/>
              </p:cNvSpPr>
              <p:nvPr/>
            </p:nvSpPr>
            <p:spPr bwMode="auto">
              <a:xfrm>
                <a:off x="996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7" name="Line 308"/>
              <p:cNvSpPr>
                <a:spLocks noChangeShapeType="1"/>
              </p:cNvSpPr>
              <p:nvPr/>
            </p:nvSpPr>
            <p:spPr bwMode="auto">
              <a:xfrm flipV="1">
                <a:off x="996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8" name="Line 309"/>
              <p:cNvSpPr>
                <a:spLocks noChangeShapeType="1"/>
              </p:cNvSpPr>
              <p:nvPr/>
            </p:nvSpPr>
            <p:spPr bwMode="auto">
              <a:xfrm>
                <a:off x="997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9" name="Line 310"/>
              <p:cNvSpPr>
                <a:spLocks noChangeShapeType="1"/>
              </p:cNvSpPr>
              <p:nvPr/>
            </p:nvSpPr>
            <p:spPr bwMode="auto">
              <a:xfrm flipV="1">
                <a:off x="997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0" name="Line 311"/>
              <p:cNvSpPr>
                <a:spLocks noChangeShapeType="1"/>
              </p:cNvSpPr>
              <p:nvPr/>
            </p:nvSpPr>
            <p:spPr bwMode="auto">
              <a:xfrm>
                <a:off x="997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1" name="Line 312"/>
              <p:cNvSpPr>
                <a:spLocks noChangeShapeType="1"/>
              </p:cNvSpPr>
              <p:nvPr/>
            </p:nvSpPr>
            <p:spPr bwMode="auto">
              <a:xfrm flipV="1">
                <a:off x="997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2" name="Line 313"/>
              <p:cNvSpPr>
                <a:spLocks noChangeShapeType="1"/>
              </p:cNvSpPr>
              <p:nvPr/>
            </p:nvSpPr>
            <p:spPr bwMode="auto">
              <a:xfrm>
                <a:off x="999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3" name="Line 314"/>
              <p:cNvSpPr>
                <a:spLocks noChangeShapeType="1"/>
              </p:cNvSpPr>
              <p:nvPr/>
            </p:nvSpPr>
            <p:spPr bwMode="auto">
              <a:xfrm flipV="1">
                <a:off x="999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4" name="Line 315"/>
              <p:cNvSpPr>
                <a:spLocks noChangeShapeType="1"/>
              </p:cNvSpPr>
              <p:nvPr/>
            </p:nvSpPr>
            <p:spPr bwMode="auto">
              <a:xfrm>
                <a:off x="999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5" name="Line 316"/>
              <p:cNvSpPr>
                <a:spLocks noChangeShapeType="1"/>
              </p:cNvSpPr>
              <p:nvPr/>
            </p:nvSpPr>
            <p:spPr bwMode="auto">
              <a:xfrm flipV="1">
                <a:off x="999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6" name="Line 317"/>
              <p:cNvSpPr>
                <a:spLocks noChangeShapeType="1"/>
              </p:cNvSpPr>
              <p:nvPr/>
            </p:nvSpPr>
            <p:spPr bwMode="auto">
              <a:xfrm>
                <a:off x="100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7" name="Line 318"/>
              <p:cNvSpPr>
                <a:spLocks noChangeShapeType="1"/>
              </p:cNvSpPr>
              <p:nvPr/>
            </p:nvSpPr>
            <p:spPr bwMode="auto">
              <a:xfrm flipV="1">
                <a:off x="100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8" name="Line 319"/>
              <p:cNvSpPr>
                <a:spLocks noChangeShapeType="1"/>
              </p:cNvSpPr>
              <p:nvPr/>
            </p:nvSpPr>
            <p:spPr bwMode="auto">
              <a:xfrm>
                <a:off x="100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9" name="Line 320"/>
              <p:cNvSpPr>
                <a:spLocks noChangeShapeType="1"/>
              </p:cNvSpPr>
              <p:nvPr/>
            </p:nvSpPr>
            <p:spPr bwMode="auto">
              <a:xfrm flipV="1">
                <a:off x="100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0" name="Line 321"/>
              <p:cNvSpPr>
                <a:spLocks noChangeShapeType="1"/>
              </p:cNvSpPr>
              <p:nvPr/>
            </p:nvSpPr>
            <p:spPr bwMode="auto">
              <a:xfrm>
                <a:off x="1002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1" name="Line 322"/>
              <p:cNvSpPr>
                <a:spLocks noChangeShapeType="1"/>
              </p:cNvSpPr>
              <p:nvPr/>
            </p:nvSpPr>
            <p:spPr bwMode="auto">
              <a:xfrm flipV="1">
                <a:off x="1002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2" name="Line 323"/>
              <p:cNvSpPr>
                <a:spLocks noChangeShapeType="1"/>
              </p:cNvSpPr>
              <p:nvPr/>
            </p:nvSpPr>
            <p:spPr bwMode="auto">
              <a:xfrm>
                <a:off x="1002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3" name="Line 324"/>
              <p:cNvSpPr>
                <a:spLocks noChangeShapeType="1"/>
              </p:cNvSpPr>
              <p:nvPr/>
            </p:nvSpPr>
            <p:spPr bwMode="auto">
              <a:xfrm flipV="1">
                <a:off x="1004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4" name="Line 325"/>
              <p:cNvSpPr>
                <a:spLocks noChangeShapeType="1"/>
              </p:cNvSpPr>
              <p:nvPr/>
            </p:nvSpPr>
            <p:spPr bwMode="auto">
              <a:xfrm>
                <a:off x="1004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5" name="Line 326"/>
              <p:cNvSpPr>
                <a:spLocks noChangeShapeType="1"/>
              </p:cNvSpPr>
              <p:nvPr/>
            </p:nvSpPr>
            <p:spPr bwMode="auto">
              <a:xfrm flipV="1">
                <a:off x="1004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6" name="Line 327"/>
              <p:cNvSpPr>
                <a:spLocks noChangeShapeType="1"/>
              </p:cNvSpPr>
              <p:nvPr/>
            </p:nvSpPr>
            <p:spPr bwMode="auto">
              <a:xfrm>
                <a:off x="1004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7" name="Line 328"/>
              <p:cNvSpPr>
                <a:spLocks noChangeShapeType="1"/>
              </p:cNvSpPr>
              <p:nvPr/>
            </p:nvSpPr>
            <p:spPr bwMode="auto">
              <a:xfrm flipV="1">
                <a:off x="1005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8" name="Line 329"/>
              <p:cNvSpPr>
                <a:spLocks noChangeShapeType="1"/>
              </p:cNvSpPr>
              <p:nvPr/>
            </p:nvSpPr>
            <p:spPr bwMode="auto">
              <a:xfrm>
                <a:off x="1005" y="1543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9" name="Line 330"/>
              <p:cNvSpPr>
                <a:spLocks noChangeShapeType="1"/>
              </p:cNvSpPr>
              <p:nvPr/>
            </p:nvSpPr>
            <p:spPr bwMode="auto">
              <a:xfrm flipV="1">
                <a:off x="1005" y="1543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0" name="Line 331"/>
              <p:cNvSpPr>
                <a:spLocks noChangeShapeType="1"/>
              </p:cNvSpPr>
              <p:nvPr/>
            </p:nvSpPr>
            <p:spPr bwMode="auto">
              <a:xfrm>
                <a:off x="1005" y="1543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1" name="Line 332"/>
              <p:cNvSpPr>
                <a:spLocks noChangeShapeType="1"/>
              </p:cNvSpPr>
              <p:nvPr/>
            </p:nvSpPr>
            <p:spPr bwMode="auto">
              <a:xfrm flipV="1">
                <a:off x="1007" y="1543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2" name="Line 333"/>
              <p:cNvSpPr>
                <a:spLocks noChangeShapeType="1"/>
              </p:cNvSpPr>
              <p:nvPr/>
            </p:nvSpPr>
            <p:spPr bwMode="auto">
              <a:xfrm>
                <a:off x="1007" y="1543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3" name="Line 334"/>
              <p:cNvSpPr>
                <a:spLocks noChangeShapeType="1"/>
              </p:cNvSpPr>
              <p:nvPr/>
            </p:nvSpPr>
            <p:spPr bwMode="auto">
              <a:xfrm flipV="1">
                <a:off x="1007" y="154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4" name="Line 335"/>
              <p:cNvSpPr>
                <a:spLocks noChangeShapeType="1"/>
              </p:cNvSpPr>
              <p:nvPr/>
            </p:nvSpPr>
            <p:spPr bwMode="auto">
              <a:xfrm>
                <a:off x="1007" y="154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5" name="Line 336"/>
              <p:cNvSpPr>
                <a:spLocks noChangeShapeType="1"/>
              </p:cNvSpPr>
              <p:nvPr/>
            </p:nvSpPr>
            <p:spPr bwMode="auto">
              <a:xfrm flipV="1">
                <a:off x="1009" y="154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6" name="Line 337"/>
              <p:cNvSpPr>
                <a:spLocks noChangeShapeType="1"/>
              </p:cNvSpPr>
              <p:nvPr/>
            </p:nvSpPr>
            <p:spPr bwMode="auto">
              <a:xfrm>
                <a:off x="1009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7" name="Line 338"/>
              <p:cNvSpPr>
                <a:spLocks noChangeShapeType="1"/>
              </p:cNvSpPr>
              <p:nvPr/>
            </p:nvSpPr>
            <p:spPr bwMode="auto">
              <a:xfrm flipV="1">
                <a:off x="1009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8" name="Line 339"/>
              <p:cNvSpPr>
                <a:spLocks noChangeShapeType="1"/>
              </p:cNvSpPr>
              <p:nvPr/>
            </p:nvSpPr>
            <p:spPr bwMode="auto">
              <a:xfrm>
                <a:off x="101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9" name="Line 340"/>
              <p:cNvSpPr>
                <a:spLocks noChangeShapeType="1"/>
              </p:cNvSpPr>
              <p:nvPr/>
            </p:nvSpPr>
            <p:spPr bwMode="auto">
              <a:xfrm flipV="1">
                <a:off x="101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0" name="Line 341"/>
              <p:cNvSpPr>
                <a:spLocks noChangeShapeType="1"/>
              </p:cNvSpPr>
              <p:nvPr/>
            </p:nvSpPr>
            <p:spPr bwMode="auto">
              <a:xfrm>
                <a:off x="1010" y="153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1" name="Line 342"/>
              <p:cNvSpPr>
                <a:spLocks noChangeShapeType="1"/>
              </p:cNvSpPr>
              <p:nvPr/>
            </p:nvSpPr>
            <p:spPr bwMode="auto">
              <a:xfrm flipV="1">
                <a:off x="1012" y="153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2" name="Line 343"/>
              <p:cNvSpPr>
                <a:spLocks noChangeShapeType="1"/>
              </p:cNvSpPr>
              <p:nvPr/>
            </p:nvSpPr>
            <p:spPr bwMode="auto">
              <a:xfrm>
                <a:off x="1012" y="1538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3" name="Line 344"/>
              <p:cNvSpPr>
                <a:spLocks noChangeShapeType="1"/>
              </p:cNvSpPr>
              <p:nvPr/>
            </p:nvSpPr>
            <p:spPr bwMode="auto">
              <a:xfrm flipV="1">
                <a:off x="1012" y="1536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4" name="Line 345"/>
              <p:cNvSpPr>
                <a:spLocks noChangeShapeType="1"/>
              </p:cNvSpPr>
              <p:nvPr/>
            </p:nvSpPr>
            <p:spPr bwMode="auto">
              <a:xfrm>
                <a:off x="1012" y="1536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5" name="Line 346"/>
              <p:cNvSpPr>
                <a:spLocks noChangeShapeType="1"/>
              </p:cNvSpPr>
              <p:nvPr/>
            </p:nvSpPr>
            <p:spPr bwMode="auto">
              <a:xfrm flipV="1">
                <a:off x="1014" y="153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6" name="Line 347"/>
              <p:cNvSpPr>
                <a:spLocks noChangeShapeType="1"/>
              </p:cNvSpPr>
              <p:nvPr/>
            </p:nvSpPr>
            <p:spPr bwMode="auto">
              <a:xfrm>
                <a:off x="1014" y="153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7" name="Line 348"/>
              <p:cNvSpPr>
                <a:spLocks noChangeShapeType="1"/>
              </p:cNvSpPr>
              <p:nvPr/>
            </p:nvSpPr>
            <p:spPr bwMode="auto">
              <a:xfrm flipV="1">
                <a:off x="1014" y="153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8" name="Line 349"/>
              <p:cNvSpPr>
                <a:spLocks noChangeShapeType="1"/>
              </p:cNvSpPr>
              <p:nvPr/>
            </p:nvSpPr>
            <p:spPr bwMode="auto">
              <a:xfrm>
                <a:off x="1014" y="1531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9" name="Line 350"/>
              <p:cNvSpPr>
                <a:spLocks noChangeShapeType="1"/>
              </p:cNvSpPr>
              <p:nvPr/>
            </p:nvSpPr>
            <p:spPr bwMode="auto">
              <a:xfrm flipV="1">
                <a:off x="1015" y="152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0" name="Line 351"/>
              <p:cNvSpPr>
                <a:spLocks noChangeShapeType="1"/>
              </p:cNvSpPr>
              <p:nvPr/>
            </p:nvSpPr>
            <p:spPr bwMode="auto">
              <a:xfrm>
                <a:off x="1015" y="152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1" name="Line 352"/>
              <p:cNvSpPr>
                <a:spLocks noChangeShapeType="1"/>
              </p:cNvSpPr>
              <p:nvPr/>
            </p:nvSpPr>
            <p:spPr bwMode="auto">
              <a:xfrm flipV="1">
                <a:off x="1015" y="1524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2" name="Line 353"/>
              <p:cNvSpPr>
                <a:spLocks noChangeShapeType="1"/>
              </p:cNvSpPr>
              <p:nvPr/>
            </p:nvSpPr>
            <p:spPr bwMode="auto">
              <a:xfrm>
                <a:off x="1015" y="150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3" name="Line 354"/>
              <p:cNvSpPr>
                <a:spLocks noChangeShapeType="1"/>
              </p:cNvSpPr>
              <p:nvPr/>
            </p:nvSpPr>
            <p:spPr bwMode="auto">
              <a:xfrm>
                <a:off x="1015" y="1516"/>
                <a:ext cx="1" cy="2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4" name="Line 355"/>
              <p:cNvSpPr>
                <a:spLocks noChangeShapeType="1"/>
              </p:cNvSpPr>
              <p:nvPr/>
            </p:nvSpPr>
            <p:spPr bwMode="auto">
              <a:xfrm flipV="1">
                <a:off x="1017" y="1508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5" name="Line 356"/>
              <p:cNvSpPr>
                <a:spLocks noChangeShapeType="1"/>
              </p:cNvSpPr>
              <p:nvPr/>
            </p:nvSpPr>
            <p:spPr bwMode="auto">
              <a:xfrm>
                <a:off x="1017" y="1506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6" name="Line 357"/>
              <p:cNvSpPr>
                <a:spLocks noChangeShapeType="1"/>
              </p:cNvSpPr>
              <p:nvPr/>
            </p:nvSpPr>
            <p:spPr bwMode="auto">
              <a:xfrm flipV="1">
                <a:off x="1017" y="1506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7" name="Line 358"/>
              <p:cNvSpPr>
                <a:spLocks noChangeShapeType="1"/>
              </p:cNvSpPr>
              <p:nvPr/>
            </p:nvSpPr>
            <p:spPr bwMode="auto">
              <a:xfrm>
                <a:off x="1017" y="1506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8" name="Line 359"/>
              <p:cNvSpPr>
                <a:spLocks noChangeShapeType="1"/>
              </p:cNvSpPr>
              <p:nvPr/>
            </p:nvSpPr>
            <p:spPr bwMode="auto">
              <a:xfrm flipV="1">
                <a:off x="1019" y="1506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9" name="Line 360"/>
              <p:cNvSpPr>
                <a:spLocks noChangeShapeType="1"/>
              </p:cNvSpPr>
              <p:nvPr/>
            </p:nvSpPr>
            <p:spPr bwMode="auto">
              <a:xfrm>
                <a:off x="1019" y="1504"/>
                <a:ext cx="1" cy="2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0" name="Line 361"/>
              <p:cNvSpPr>
                <a:spLocks noChangeShapeType="1"/>
              </p:cNvSpPr>
              <p:nvPr/>
            </p:nvSpPr>
            <p:spPr bwMode="auto">
              <a:xfrm flipV="1">
                <a:off x="1019" y="1504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1" name="Line 362"/>
              <p:cNvSpPr>
                <a:spLocks noChangeShapeType="1"/>
              </p:cNvSpPr>
              <p:nvPr/>
            </p:nvSpPr>
            <p:spPr bwMode="auto">
              <a:xfrm>
                <a:off x="1019" y="1504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2" name="Line 363"/>
              <p:cNvSpPr>
                <a:spLocks noChangeShapeType="1"/>
              </p:cNvSpPr>
              <p:nvPr/>
            </p:nvSpPr>
            <p:spPr bwMode="auto">
              <a:xfrm flipV="1">
                <a:off x="1020" y="150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3" name="Line 364"/>
              <p:cNvSpPr>
                <a:spLocks noChangeShapeType="1"/>
              </p:cNvSpPr>
              <p:nvPr/>
            </p:nvSpPr>
            <p:spPr bwMode="auto">
              <a:xfrm>
                <a:off x="1020" y="1504"/>
                <a:ext cx="1" cy="2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4" name="Line 365"/>
              <p:cNvSpPr>
                <a:spLocks noChangeShapeType="1"/>
              </p:cNvSpPr>
              <p:nvPr/>
            </p:nvSpPr>
            <p:spPr bwMode="auto">
              <a:xfrm flipV="1">
                <a:off x="1022" y="1506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5" name="Line 366"/>
              <p:cNvSpPr>
                <a:spLocks noChangeShapeType="1"/>
              </p:cNvSpPr>
              <p:nvPr/>
            </p:nvSpPr>
            <p:spPr bwMode="auto">
              <a:xfrm>
                <a:off x="1022" y="1509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6" name="Line 367"/>
              <p:cNvSpPr>
                <a:spLocks noChangeShapeType="1"/>
              </p:cNvSpPr>
              <p:nvPr/>
            </p:nvSpPr>
            <p:spPr bwMode="auto">
              <a:xfrm flipV="1">
                <a:off x="1022" y="15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7" name="Freeform 368"/>
              <p:cNvSpPr>
                <a:spLocks/>
              </p:cNvSpPr>
              <p:nvPr/>
            </p:nvSpPr>
            <p:spPr bwMode="auto">
              <a:xfrm>
                <a:off x="964" y="1503"/>
                <a:ext cx="58" cy="46"/>
              </a:xfrm>
              <a:custGeom>
                <a:avLst/>
                <a:gdLst>
                  <a:gd name="T0" fmla="*/ 0 w 58"/>
                  <a:gd name="T1" fmla="*/ 18 h 46"/>
                  <a:gd name="T2" fmla="*/ 7 w 58"/>
                  <a:gd name="T3" fmla="*/ 28 h 46"/>
                  <a:gd name="T4" fmla="*/ 8 w 58"/>
                  <a:gd name="T5" fmla="*/ 31 h 46"/>
                  <a:gd name="T6" fmla="*/ 10 w 58"/>
                  <a:gd name="T7" fmla="*/ 33 h 46"/>
                  <a:gd name="T8" fmla="*/ 12 w 58"/>
                  <a:gd name="T9" fmla="*/ 36 h 46"/>
                  <a:gd name="T10" fmla="*/ 12 w 58"/>
                  <a:gd name="T11" fmla="*/ 38 h 46"/>
                  <a:gd name="T12" fmla="*/ 13 w 58"/>
                  <a:gd name="T13" fmla="*/ 40 h 46"/>
                  <a:gd name="T14" fmla="*/ 17 w 58"/>
                  <a:gd name="T15" fmla="*/ 41 h 46"/>
                  <a:gd name="T16" fmla="*/ 20 w 58"/>
                  <a:gd name="T17" fmla="*/ 43 h 46"/>
                  <a:gd name="T18" fmla="*/ 22 w 58"/>
                  <a:gd name="T19" fmla="*/ 44 h 46"/>
                  <a:gd name="T20" fmla="*/ 25 w 58"/>
                  <a:gd name="T21" fmla="*/ 46 h 46"/>
                  <a:gd name="T22" fmla="*/ 30 w 58"/>
                  <a:gd name="T23" fmla="*/ 46 h 46"/>
                  <a:gd name="T24" fmla="*/ 32 w 58"/>
                  <a:gd name="T25" fmla="*/ 46 h 46"/>
                  <a:gd name="T26" fmla="*/ 33 w 58"/>
                  <a:gd name="T27" fmla="*/ 46 h 46"/>
                  <a:gd name="T28" fmla="*/ 36 w 58"/>
                  <a:gd name="T29" fmla="*/ 44 h 46"/>
                  <a:gd name="T30" fmla="*/ 38 w 58"/>
                  <a:gd name="T31" fmla="*/ 44 h 46"/>
                  <a:gd name="T32" fmla="*/ 40 w 58"/>
                  <a:gd name="T33" fmla="*/ 44 h 46"/>
                  <a:gd name="T34" fmla="*/ 43 w 58"/>
                  <a:gd name="T35" fmla="*/ 43 h 46"/>
                  <a:gd name="T36" fmla="*/ 46 w 58"/>
                  <a:gd name="T37" fmla="*/ 41 h 46"/>
                  <a:gd name="T38" fmla="*/ 50 w 58"/>
                  <a:gd name="T39" fmla="*/ 38 h 46"/>
                  <a:gd name="T40" fmla="*/ 51 w 58"/>
                  <a:gd name="T41" fmla="*/ 35 h 46"/>
                  <a:gd name="T42" fmla="*/ 55 w 58"/>
                  <a:gd name="T43" fmla="*/ 33 h 46"/>
                  <a:gd name="T44" fmla="*/ 55 w 58"/>
                  <a:gd name="T45" fmla="*/ 28 h 46"/>
                  <a:gd name="T46" fmla="*/ 56 w 58"/>
                  <a:gd name="T47" fmla="*/ 25 h 46"/>
                  <a:gd name="T48" fmla="*/ 58 w 58"/>
                  <a:gd name="T49" fmla="*/ 20 h 46"/>
                  <a:gd name="T50" fmla="*/ 58 w 58"/>
                  <a:gd name="T51" fmla="*/ 16 h 46"/>
                  <a:gd name="T52" fmla="*/ 58 w 58"/>
                  <a:gd name="T53" fmla="*/ 11 h 46"/>
                  <a:gd name="T54" fmla="*/ 58 w 58"/>
                  <a:gd name="T55" fmla="*/ 8 h 46"/>
                  <a:gd name="T56" fmla="*/ 58 w 58"/>
                  <a:gd name="T57" fmla="*/ 3 h 46"/>
                  <a:gd name="T58" fmla="*/ 56 w 58"/>
                  <a:gd name="T59" fmla="*/ 0 h 46"/>
                  <a:gd name="T60" fmla="*/ 51 w 58"/>
                  <a:gd name="T61" fmla="*/ 5 h 46"/>
                  <a:gd name="T62" fmla="*/ 51 w 58"/>
                  <a:gd name="T63" fmla="*/ 11 h 46"/>
                  <a:gd name="T64" fmla="*/ 51 w 58"/>
                  <a:gd name="T65" fmla="*/ 20 h 46"/>
                  <a:gd name="T66" fmla="*/ 51 w 58"/>
                  <a:gd name="T67" fmla="*/ 26 h 46"/>
                  <a:gd name="T68" fmla="*/ 50 w 58"/>
                  <a:gd name="T69" fmla="*/ 31 h 46"/>
                  <a:gd name="T70" fmla="*/ 46 w 58"/>
                  <a:gd name="T71" fmla="*/ 35 h 46"/>
                  <a:gd name="T72" fmla="*/ 45 w 58"/>
                  <a:gd name="T73" fmla="*/ 38 h 46"/>
                  <a:gd name="T74" fmla="*/ 41 w 58"/>
                  <a:gd name="T75" fmla="*/ 40 h 46"/>
                  <a:gd name="T76" fmla="*/ 40 w 58"/>
                  <a:gd name="T77" fmla="*/ 41 h 46"/>
                  <a:gd name="T78" fmla="*/ 36 w 58"/>
                  <a:gd name="T79" fmla="*/ 41 h 46"/>
                  <a:gd name="T80" fmla="*/ 32 w 58"/>
                  <a:gd name="T81" fmla="*/ 41 h 46"/>
                  <a:gd name="T82" fmla="*/ 28 w 58"/>
                  <a:gd name="T83" fmla="*/ 41 h 46"/>
                  <a:gd name="T84" fmla="*/ 25 w 58"/>
                  <a:gd name="T85" fmla="*/ 41 h 46"/>
                  <a:gd name="T86" fmla="*/ 23 w 58"/>
                  <a:gd name="T87" fmla="*/ 40 h 46"/>
                  <a:gd name="T88" fmla="*/ 22 w 58"/>
                  <a:gd name="T89" fmla="*/ 40 h 46"/>
                  <a:gd name="T90" fmla="*/ 20 w 58"/>
                  <a:gd name="T91" fmla="*/ 36 h 46"/>
                  <a:gd name="T92" fmla="*/ 17 w 58"/>
                  <a:gd name="T93" fmla="*/ 36 h 46"/>
                  <a:gd name="T94" fmla="*/ 17 w 58"/>
                  <a:gd name="T95" fmla="*/ 33 h 46"/>
                  <a:gd name="T96" fmla="*/ 15 w 58"/>
                  <a:gd name="T97" fmla="*/ 31 h 46"/>
                  <a:gd name="T98" fmla="*/ 13 w 58"/>
                  <a:gd name="T99" fmla="*/ 28 h 46"/>
                  <a:gd name="T100" fmla="*/ 12 w 58"/>
                  <a:gd name="T101" fmla="*/ 25 h 46"/>
                  <a:gd name="T102" fmla="*/ 5 w 58"/>
                  <a:gd name="T103" fmla="*/ 15 h 46"/>
                  <a:gd name="T104" fmla="*/ 0 w 58"/>
                  <a:gd name="T105" fmla="*/ 18 h 4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8"/>
                  <a:gd name="T160" fmla="*/ 0 h 46"/>
                  <a:gd name="T161" fmla="*/ 58 w 58"/>
                  <a:gd name="T162" fmla="*/ 46 h 4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8" h="46">
                    <a:moveTo>
                      <a:pt x="0" y="18"/>
                    </a:moveTo>
                    <a:lnTo>
                      <a:pt x="7" y="28"/>
                    </a:lnTo>
                    <a:lnTo>
                      <a:pt x="8" y="31"/>
                    </a:lnTo>
                    <a:lnTo>
                      <a:pt x="10" y="33"/>
                    </a:lnTo>
                    <a:lnTo>
                      <a:pt x="12" y="36"/>
                    </a:lnTo>
                    <a:lnTo>
                      <a:pt x="12" y="38"/>
                    </a:lnTo>
                    <a:lnTo>
                      <a:pt x="13" y="40"/>
                    </a:lnTo>
                    <a:lnTo>
                      <a:pt x="17" y="41"/>
                    </a:lnTo>
                    <a:lnTo>
                      <a:pt x="20" y="43"/>
                    </a:lnTo>
                    <a:lnTo>
                      <a:pt x="22" y="44"/>
                    </a:lnTo>
                    <a:lnTo>
                      <a:pt x="25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3" y="46"/>
                    </a:lnTo>
                    <a:lnTo>
                      <a:pt x="36" y="44"/>
                    </a:lnTo>
                    <a:lnTo>
                      <a:pt x="38" y="44"/>
                    </a:lnTo>
                    <a:lnTo>
                      <a:pt x="40" y="44"/>
                    </a:lnTo>
                    <a:lnTo>
                      <a:pt x="43" y="43"/>
                    </a:lnTo>
                    <a:lnTo>
                      <a:pt x="46" y="41"/>
                    </a:lnTo>
                    <a:lnTo>
                      <a:pt x="50" y="38"/>
                    </a:lnTo>
                    <a:lnTo>
                      <a:pt x="51" y="35"/>
                    </a:lnTo>
                    <a:lnTo>
                      <a:pt x="55" y="33"/>
                    </a:lnTo>
                    <a:lnTo>
                      <a:pt x="55" y="28"/>
                    </a:lnTo>
                    <a:lnTo>
                      <a:pt x="56" y="25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58" y="11"/>
                    </a:lnTo>
                    <a:lnTo>
                      <a:pt x="58" y="8"/>
                    </a:lnTo>
                    <a:lnTo>
                      <a:pt x="58" y="3"/>
                    </a:lnTo>
                    <a:lnTo>
                      <a:pt x="56" y="0"/>
                    </a:lnTo>
                    <a:lnTo>
                      <a:pt x="51" y="5"/>
                    </a:lnTo>
                    <a:lnTo>
                      <a:pt x="51" y="11"/>
                    </a:lnTo>
                    <a:lnTo>
                      <a:pt x="51" y="20"/>
                    </a:lnTo>
                    <a:lnTo>
                      <a:pt x="51" y="26"/>
                    </a:lnTo>
                    <a:lnTo>
                      <a:pt x="50" y="31"/>
                    </a:lnTo>
                    <a:lnTo>
                      <a:pt x="46" y="35"/>
                    </a:lnTo>
                    <a:lnTo>
                      <a:pt x="45" y="38"/>
                    </a:lnTo>
                    <a:lnTo>
                      <a:pt x="41" y="40"/>
                    </a:lnTo>
                    <a:lnTo>
                      <a:pt x="40" y="41"/>
                    </a:lnTo>
                    <a:lnTo>
                      <a:pt x="36" y="41"/>
                    </a:lnTo>
                    <a:lnTo>
                      <a:pt x="32" y="41"/>
                    </a:lnTo>
                    <a:lnTo>
                      <a:pt x="28" y="41"/>
                    </a:lnTo>
                    <a:lnTo>
                      <a:pt x="25" y="41"/>
                    </a:lnTo>
                    <a:lnTo>
                      <a:pt x="23" y="40"/>
                    </a:lnTo>
                    <a:lnTo>
                      <a:pt x="22" y="40"/>
                    </a:lnTo>
                    <a:lnTo>
                      <a:pt x="20" y="36"/>
                    </a:lnTo>
                    <a:lnTo>
                      <a:pt x="17" y="36"/>
                    </a:lnTo>
                    <a:lnTo>
                      <a:pt x="17" y="33"/>
                    </a:lnTo>
                    <a:lnTo>
                      <a:pt x="15" y="31"/>
                    </a:lnTo>
                    <a:lnTo>
                      <a:pt x="13" y="28"/>
                    </a:lnTo>
                    <a:lnTo>
                      <a:pt x="12" y="25"/>
                    </a:lnTo>
                    <a:lnTo>
                      <a:pt x="5" y="15"/>
                    </a:lnTo>
                    <a:lnTo>
                      <a:pt x="0" y="18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8" name="Line 369"/>
              <p:cNvSpPr>
                <a:spLocks noChangeShapeType="1"/>
              </p:cNvSpPr>
              <p:nvPr/>
            </p:nvSpPr>
            <p:spPr bwMode="auto">
              <a:xfrm>
                <a:off x="1019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9" name="Line 370"/>
              <p:cNvSpPr>
                <a:spLocks noChangeShapeType="1"/>
              </p:cNvSpPr>
              <p:nvPr/>
            </p:nvSpPr>
            <p:spPr bwMode="auto">
              <a:xfrm flipV="1">
                <a:off x="1020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0" name="Line 371"/>
              <p:cNvSpPr>
                <a:spLocks noChangeShapeType="1"/>
              </p:cNvSpPr>
              <p:nvPr/>
            </p:nvSpPr>
            <p:spPr bwMode="auto">
              <a:xfrm>
                <a:off x="1020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1" name="Line 372"/>
              <p:cNvSpPr>
                <a:spLocks noChangeShapeType="1"/>
              </p:cNvSpPr>
              <p:nvPr/>
            </p:nvSpPr>
            <p:spPr bwMode="auto">
              <a:xfrm flipV="1">
                <a:off x="1022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2" name="Line 373"/>
              <p:cNvSpPr>
                <a:spLocks noChangeShapeType="1"/>
              </p:cNvSpPr>
              <p:nvPr/>
            </p:nvSpPr>
            <p:spPr bwMode="auto">
              <a:xfrm>
                <a:off x="1022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3" name="Line 374"/>
              <p:cNvSpPr>
                <a:spLocks noChangeShapeType="1"/>
              </p:cNvSpPr>
              <p:nvPr/>
            </p:nvSpPr>
            <p:spPr bwMode="auto">
              <a:xfrm flipV="1">
                <a:off x="1022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4" name="Line 375"/>
              <p:cNvSpPr>
                <a:spLocks noChangeShapeType="1"/>
              </p:cNvSpPr>
              <p:nvPr/>
            </p:nvSpPr>
            <p:spPr bwMode="auto">
              <a:xfrm>
                <a:off x="1022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5" name="Line 376"/>
              <p:cNvSpPr>
                <a:spLocks noChangeShapeType="1"/>
              </p:cNvSpPr>
              <p:nvPr/>
            </p:nvSpPr>
            <p:spPr bwMode="auto">
              <a:xfrm flipV="1">
                <a:off x="1023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6" name="Line 377"/>
              <p:cNvSpPr>
                <a:spLocks noChangeShapeType="1"/>
              </p:cNvSpPr>
              <p:nvPr/>
            </p:nvSpPr>
            <p:spPr bwMode="auto">
              <a:xfrm>
                <a:off x="1023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7" name="Line 378"/>
              <p:cNvSpPr>
                <a:spLocks noChangeShapeType="1"/>
              </p:cNvSpPr>
              <p:nvPr/>
            </p:nvSpPr>
            <p:spPr bwMode="auto">
              <a:xfrm flipV="1">
                <a:off x="1023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8" name="Line 379"/>
              <p:cNvSpPr>
                <a:spLocks noChangeShapeType="1"/>
              </p:cNvSpPr>
              <p:nvPr/>
            </p:nvSpPr>
            <p:spPr bwMode="auto">
              <a:xfrm>
                <a:off x="1023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9" name="Line 380"/>
              <p:cNvSpPr>
                <a:spLocks noChangeShapeType="1"/>
              </p:cNvSpPr>
              <p:nvPr/>
            </p:nvSpPr>
            <p:spPr bwMode="auto">
              <a:xfrm flipV="1">
                <a:off x="1025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0" name="Line 381"/>
              <p:cNvSpPr>
                <a:spLocks noChangeShapeType="1"/>
              </p:cNvSpPr>
              <p:nvPr/>
            </p:nvSpPr>
            <p:spPr bwMode="auto">
              <a:xfrm>
                <a:off x="1025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1" name="Line 382"/>
              <p:cNvSpPr>
                <a:spLocks noChangeShapeType="1"/>
              </p:cNvSpPr>
              <p:nvPr/>
            </p:nvSpPr>
            <p:spPr bwMode="auto">
              <a:xfrm flipV="1">
                <a:off x="1025" y="151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2" name="Line 383"/>
              <p:cNvSpPr>
                <a:spLocks noChangeShapeType="1"/>
              </p:cNvSpPr>
              <p:nvPr/>
            </p:nvSpPr>
            <p:spPr bwMode="auto">
              <a:xfrm>
                <a:off x="1025" y="151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3" name="Line 384"/>
              <p:cNvSpPr>
                <a:spLocks noChangeShapeType="1"/>
              </p:cNvSpPr>
              <p:nvPr/>
            </p:nvSpPr>
            <p:spPr bwMode="auto">
              <a:xfrm flipV="1">
                <a:off x="1027" y="151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4" name="Line 385"/>
              <p:cNvSpPr>
                <a:spLocks noChangeShapeType="1"/>
              </p:cNvSpPr>
              <p:nvPr/>
            </p:nvSpPr>
            <p:spPr bwMode="auto">
              <a:xfrm>
                <a:off x="1027" y="151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5" name="Line 386"/>
              <p:cNvSpPr>
                <a:spLocks noChangeShapeType="1"/>
              </p:cNvSpPr>
              <p:nvPr/>
            </p:nvSpPr>
            <p:spPr bwMode="auto">
              <a:xfrm flipV="1">
                <a:off x="1027" y="151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6" name="Line 387"/>
              <p:cNvSpPr>
                <a:spLocks noChangeShapeType="1"/>
              </p:cNvSpPr>
              <p:nvPr/>
            </p:nvSpPr>
            <p:spPr bwMode="auto">
              <a:xfrm>
                <a:off x="1027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7" name="Line 388"/>
              <p:cNvSpPr>
                <a:spLocks noChangeShapeType="1"/>
              </p:cNvSpPr>
              <p:nvPr/>
            </p:nvSpPr>
            <p:spPr bwMode="auto">
              <a:xfrm flipV="1">
                <a:off x="1028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8" name="Line 389"/>
              <p:cNvSpPr>
                <a:spLocks noChangeShapeType="1"/>
              </p:cNvSpPr>
              <p:nvPr/>
            </p:nvSpPr>
            <p:spPr bwMode="auto">
              <a:xfrm>
                <a:off x="1028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9" name="Line 390"/>
              <p:cNvSpPr>
                <a:spLocks noChangeShapeType="1"/>
              </p:cNvSpPr>
              <p:nvPr/>
            </p:nvSpPr>
            <p:spPr bwMode="auto">
              <a:xfrm flipV="1">
                <a:off x="1028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0" name="Line 391"/>
              <p:cNvSpPr>
                <a:spLocks noChangeShapeType="1"/>
              </p:cNvSpPr>
              <p:nvPr/>
            </p:nvSpPr>
            <p:spPr bwMode="auto">
              <a:xfrm>
                <a:off x="1030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1" name="Line 392"/>
              <p:cNvSpPr>
                <a:spLocks noChangeShapeType="1"/>
              </p:cNvSpPr>
              <p:nvPr/>
            </p:nvSpPr>
            <p:spPr bwMode="auto">
              <a:xfrm flipV="1">
                <a:off x="1030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2" name="Line 393"/>
              <p:cNvSpPr>
                <a:spLocks noChangeShapeType="1"/>
              </p:cNvSpPr>
              <p:nvPr/>
            </p:nvSpPr>
            <p:spPr bwMode="auto">
              <a:xfrm>
                <a:off x="1030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3" name="Line 394"/>
              <p:cNvSpPr>
                <a:spLocks noChangeShapeType="1"/>
              </p:cNvSpPr>
              <p:nvPr/>
            </p:nvSpPr>
            <p:spPr bwMode="auto">
              <a:xfrm flipV="1">
                <a:off x="1030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4" name="Line 395"/>
              <p:cNvSpPr>
                <a:spLocks noChangeShapeType="1"/>
              </p:cNvSpPr>
              <p:nvPr/>
            </p:nvSpPr>
            <p:spPr bwMode="auto">
              <a:xfrm>
                <a:off x="1032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5" name="Line 396"/>
              <p:cNvSpPr>
                <a:spLocks noChangeShapeType="1"/>
              </p:cNvSpPr>
              <p:nvPr/>
            </p:nvSpPr>
            <p:spPr bwMode="auto">
              <a:xfrm flipV="1">
                <a:off x="1032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6" name="Line 397"/>
              <p:cNvSpPr>
                <a:spLocks noChangeShapeType="1"/>
              </p:cNvSpPr>
              <p:nvPr/>
            </p:nvSpPr>
            <p:spPr bwMode="auto">
              <a:xfrm>
                <a:off x="1032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7" name="Line 398"/>
              <p:cNvSpPr>
                <a:spLocks noChangeShapeType="1"/>
              </p:cNvSpPr>
              <p:nvPr/>
            </p:nvSpPr>
            <p:spPr bwMode="auto">
              <a:xfrm flipV="1">
                <a:off x="1032" y="150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8" name="Line 399"/>
              <p:cNvSpPr>
                <a:spLocks noChangeShapeType="1"/>
              </p:cNvSpPr>
              <p:nvPr/>
            </p:nvSpPr>
            <p:spPr bwMode="auto">
              <a:xfrm>
                <a:off x="1033" y="150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9" name="Line 400"/>
              <p:cNvSpPr>
                <a:spLocks noChangeShapeType="1"/>
              </p:cNvSpPr>
              <p:nvPr/>
            </p:nvSpPr>
            <p:spPr bwMode="auto">
              <a:xfrm flipV="1">
                <a:off x="1033" y="150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0" name="Line 401"/>
              <p:cNvSpPr>
                <a:spLocks noChangeShapeType="1"/>
              </p:cNvSpPr>
              <p:nvPr/>
            </p:nvSpPr>
            <p:spPr bwMode="auto">
              <a:xfrm>
                <a:off x="1033" y="150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1" name="Line 402"/>
              <p:cNvSpPr>
                <a:spLocks noChangeShapeType="1"/>
              </p:cNvSpPr>
              <p:nvPr/>
            </p:nvSpPr>
            <p:spPr bwMode="auto">
              <a:xfrm flipV="1">
                <a:off x="1035" y="150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2" name="Line 403"/>
              <p:cNvSpPr>
                <a:spLocks noChangeShapeType="1"/>
              </p:cNvSpPr>
              <p:nvPr/>
            </p:nvSpPr>
            <p:spPr bwMode="auto">
              <a:xfrm>
                <a:off x="1035" y="150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3" name="Line 404"/>
              <p:cNvSpPr>
                <a:spLocks noChangeShapeType="1"/>
              </p:cNvSpPr>
              <p:nvPr/>
            </p:nvSpPr>
            <p:spPr bwMode="auto">
              <a:xfrm flipV="1">
                <a:off x="1035" y="150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4" name="Line 405"/>
              <p:cNvSpPr>
                <a:spLocks noChangeShapeType="1"/>
              </p:cNvSpPr>
              <p:nvPr/>
            </p:nvSpPr>
            <p:spPr bwMode="auto">
              <a:xfrm>
                <a:off x="1035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5" name="Line 406"/>
              <p:cNvSpPr>
                <a:spLocks noChangeShapeType="1"/>
              </p:cNvSpPr>
              <p:nvPr/>
            </p:nvSpPr>
            <p:spPr bwMode="auto">
              <a:xfrm flipV="1">
                <a:off x="1037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6" name="Line 407"/>
              <p:cNvSpPr>
                <a:spLocks noChangeShapeType="1"/>
              </p:cNvSpPr>
              <p:nvPr/>
            </p:nvSpPr>
            <p:spPr bwMode="auto">
              <a:xfrm>
                <a:off x="1037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7" name="Line 408"/>
              <p:cNvSpPr>
                <a:spLocks noChangeShapeType="1"/>
              </p:cNvSpPr>
              <p:nvPr/>
            </p:nvSpPr>
            <p:spPr bwMode="auto">
              <a:xfrm flipV="1">
                <a:off x="1037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8" name="Line 409"/>
              <p:cNvSpPr>
                <a:spLocks noChangeShapeType="1"/>
              </p:cNvSpPr>
              <p:nvPr/>
            </p:nvSpPr>
            <p:spPr bwMode="auto">
              <a:xfrm>
                <a:off x="1038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9" name="Line 410"/>
              <p:cNvSpPr>
                <a:spLocks noChangeShapeType="1"/>
              </p:cNvSpPr>
              <p:nvPr/>
            </p:nvSpPr>
            <p:spPr bwMode="auto">
              <a:xfrm flipV="1">
                <a:off x="1038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0" name="Line 411"/>
              <p:cNvSpPr>
                <a:spLocks noChangeShapeType="1"/>
              </p:cNvSpPr>
              <p:nvPr/>
            </p:nvSpPr>
            <p:spPr bwMode="auto">
              <a:xfrm>
                <a:off x="1038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1" name="Line 412"/>
              <p:cNvSpPr>
                <a:spLocks noChangeShapeType="1"/>
              </p:cNvSpPr>
              <p:nvPr/>
            </p:nvSpPr>
            <p:spPr bwMode="auto">
              <a:xfrm flipV="1">
                <a:off x="1038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2" name="Line 413"/>
              <p:cNvSpPr>
                <a:spLocks noChangeShapeType="1"/>
              </p:cNvSpPr>
              <p:nvPr/>
            </p:nvSpPr>
            <p:spPr bwMode="auto">
              <a:xfrm>
                <a:off x="1040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3" name="Line 414"/>
              <p:cNvSpPr>
                <a:spLocks noChangeShapeType="1"/>
              </p:cNvSpPr>
              <p:nvPr/>
            </p:nvSpPr>
            <p:spPr bwMode="auto">
              <a:xfrm flipV="1">
                <a:off x="1040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4" name="Freeform 415"/>
              <p:cNvSpPr>
                <a:spLocks/>
              </p:cNvSpPr>
              <p:nvPr/>
            </p:nvSpPr>
            <p:spPr bwMode="auto">
              <a:xfrm>
                <a:off x="1019" y="1509"/>
                <a:ext cx="24" cy="7"/>
              </a:xfrm>
              <a:custGeom>
                <a:avLst/>
                <a:gdLst>
                  <a:gd name="T0" fmla="*/ 0 w 24"/>
                  <a:gd name="T1" fmla="*/ 4 h 7"/>
                  <a:gd name="T2" fmla="*/ 16 w 24"/>
                  <a:gd name="T3" fmla="*/ 0 h 7"/>
                  <a:gd name="T4" fmla="*/ 24 w 24"/>
                  <a:gd name="T5" fmla="*/ 4 h 7"/>
                  <a:gd name="T6" fmla="*/ 6 w 24"/>
                  <a:gd name="T7" fmla="*/ 7 h 7"/>
                  <a:gd name="T8" fmla="*/ 0 w 24"/>
                  <a:gd name="T9" fmla="*/ 2 h 7"/>
                  <a:gd name="T10" fmla="*/ 0 w 24"/>
                  <a:gd name="T11" fmla="*/ 4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7"/>
                  <a:gd name="T20" fmla="*/ 24 w 24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7">
                    <a:moveTo>
                      <a:pt x="0" y="4"/>
                    </a:moveTo>
                    <a:lnTo>
                      <a:pt x="16" y="0"/>
                    </a:lnTo>
                    <a:lnTo>
                      <a:pt x="24" y="4"/>
                    </a:lnTo>
                    <a:lnTo>
                      <a:pt x="6" y="7"/>
                    </a:lnTo>
                    <a:lnTo>
                      <a:pt x="0" y="2"/>
                    </a:lnTo>
                    <a:lnTo>
                      <a:pt x="0" y="4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5" name="Line 416"/>
              <p:cNvSpPr>
                <a:spLocks noChangeShapeType="1"/>
              </p:cNvSpPr>
              <p:nvPr/>
            </p:nvSpPr>
            <p:spPr bwMode="auto">
              <a:xfrm>
                <a:off x="987" y="1524"/>
                <a:ext cx="35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6" name="Line 417"/>
              <p:cNvSpPr>
                <a:spLocks noChangeShapeType="1"/>
              </p:cNvSpPr>
              <p:nvPr/>
            </p:nvSpPr>
            <p:spPr bwMode="auto">
              <a:xfrm flipH="1" flipV="1">
                <a:off x="987" y="1524"/>
                <a:ext cx="35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7" name="Line 418"/>
              <p:cNvSpPr>
                <a:spLocks noChangeShapeType="1"/>
              </p:cNvSpPr>
              <p:nvPr/>
            </p:nvSpPr>
            <p:spPr bwMode="auto">
              <a:xfrm>
                <a:off x="987" y="1524"/>
                <a:ext cx="35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8" name="Line 419"/>
              <p:cNvSpPr>
                <a:spLocks noChangeShapeType="1"/>
              </p:cNvSpPr>
              <p:nvPr/>
            </p:nvSpPr>
            <p:spPr bwMode="auto">
              <a:xfrm flipH="1" flipV="1">
                <a:off x="987" y="1526"/>
                <a:ext cx="35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9" name="Line 420"/>
              <p:cNvSpPr>
                <a:spLocks noChangeShapeType="1"/>
              </p:cNvSpPr>
              <p:nvPr/>
            </p:nvSpPr>
            <p:spPr bwMode="auto">
              <a:xfrm>
                <a:off x="987" y="1526"/>
                <a:ext cx="35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0" name="Line 421"/>
              <p:cNvSpPr>
                <a:spLocks noChangeShapeType="1"/>
              </p:cNvSpPr>
              <p:nvPr/>
            </p:nvSpPr>
            <p:spPr bwMode="auto">
              <a:xfrm flipH="1" flipV="1">
                <a:off x="986" y="1526"/>
                <a:ext cx="36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1" name="Line 422"/>
              <p:cNvSpPr>
                <a:spLocks noChangeShapeType="1"/>
              </p:cNvSpPr>
              <p:nvPr/>
            </p:nvSpPr>
            <p:spPr bwMode="auto">
              <a:xfrm>
                <a:off x="986" y="1526"/>
                <a:ext cx="34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2" name="Line 423"/>
              <p:cNvSpPr>
                <a:spLocks noChangeShapeType="1"/>
              </p:cNvSpPr>
              <p:nvPr/>
            </p:nvSpPr>
            <p:spPr bwMode="auto">
              <a:xfrm flipH="1" flipV="1">
                <a:off x="986" y="1528"/>
                <a:ext cx="34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3" name="Line 424"/>
              <p:cNvSpPr>
                <a:spLocks noChangeShapeType="1"/>
              </p:cNvSpPr>
              <p:nvPr/>
            </p:nvSpPr>
            <p:spPr bwMode="auto">
              <a:xfrm>
                <a:off x="986" y="1528"/>
                <a:ext cx="34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4" name="Freeform 425"/>
              <p:cNvSpPr>
                <a:spLocks/>
              </p:cNvSpPr>
              <p:nvPr/>
            </p:nvSpPr>
            <p:spPr bwMode="auto">
              <a:xfrm>
                <a:off x="986" y="1524"/>
                <a:ext cx="36" cy="15"/>
              </a:xfrm>
              <a:custGeom>
                <a:avLst/>
                <a:gdLst>
                  <a:gd name="T0" fmla="*/ 0 w 36"/>
                  <a:gd name="T1" fmla="*/ 4 h 15"/>
                  <a:gd name="T2" fmla="*/ 34 w 36"/>
                  <a:gd name="T3" fmla="*/ 15 h 15"/>
                  <a:gd name="T4" fmla="*/ 36 w 36"/>
                  <a:gd name="T5" fmla="*/ 12 h 15"/>
                  <a:gd name="T6" fmla="*/ 1 w 36"/>
                  <a:gd name="T7" fmla="*/ 0 h 15"/>
                  <a:gd name="T8" fmla="*/ 0 w 36"/>
                  <a:gd name="T9" fmla="*/ 4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15"/>
                  <a:gd name="T17" fmla="*/ 36 w 36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15">
                    <a:moveTo>
                      <a:pt x="0" y="4"/>
                    </a:moveTo>
                    <a:lnTo>
                      <a:pt x="34" y="15"/>
                    </a:lnTo>
                    <a:lnTo>
                      <a:pt x="36" y="12"/>
                    </a:lnTo>
                    <a:lnTo>
                      <a:pt x="1" y="0"/>
                    </a:lnTo>
                    <a:lnTo>
                      <a:pt x="0" y="4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5" name="Line 426"/>
              <p:cNvSpPr>
                <a:spLocks noChangeShapeType="1"/>
              </p:cNvSpPr>
              <p:nvPr/>
            </p:nvSpPr>
            <p:spPr bwMode="auto">
              <a:xfrm>
                <a:off x="974" y="1529"/>
                <a:ext cx="33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6" name="Line 427"/>
              <p:cNvSpPr>
                <a:spLocks noChangeShapeType="1"/>
              </p:cNvSpPr>
              <p:nvPr/>
            </p:nvSpPr>
            <p:spPr bwMode="auto">
              <a:xfrm flipH="1" flipV="1">
                <a:off x="974" y="1529"/>
                <a:ext cx="3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7" name="Line 428"/>
              <p:cNvSpPr>
                <a:spLocks noChangeShapeType="1"/>
              </p:cNvSpPr>
              <p:nvPr/>
            </p:nvSpPr>
            <p:spPr bwMode="auto">
              <a:xfrm>
                <a:off x="974" y="1529"/>
                <a:ext cx="3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6" name="Group 429"/>
            <p:cNvGrpSpPr>
              <a:grpSpLocks/>
            </p:cNvGrpSpPr>
            <p:nvPr/>
          </p:nvGrpSpPr>
          <p:grpSpPr bwMode="auto">
            <a:xfrm>
              <a:off x="968" y="1511"/>
              <a:ext cx="65" cy="53"/>
              <a:chOff x="968" y="1511"/>
              <a:chExt cx="65" cy="53"/>
            </a:xfrm>
          </p:grpSpPr>
          <p:sp>
            <p:nvSpPr>
              <p:cNvPr id="138" name="Line 430"/>
              <p:cNvSpPr>
                <a:spLocks noChangeShapeType="1"/>
              </p:cNvSpPr>
              <p:nvPr/>
            </p:nvSpPr>
            <p:spPr bwMode="auto">
              <a:xfrm flipH="1" flipV="1">
                <a:off x="974" y="1529"/>
                <a:ext cx="3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" name="Line 431"/>
              <p:cNvSpPr>
                <a:spLocks noChangeShapeType="1"/>
              </p:cNvSpPr>
              <p:nvPr/>
            </p:nvSpPr>
            <p:spPr bwMode="auto">
              <a:xfrm>
                <a:off x="974" y="1529"/>
                <a:ext cx="3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" name="Line 432"/>
              <p:cNvSpPr>
                <a:spLocks noChangeShapeType="1"/>
              </p:cNvSpPr>
              <p:nvPr/>
            </p:nvSpPr>
            <p:spPr bwMode="auto">
              <a:xfrm flipH="1" flipV="1">
                <a:off x="974" y="1531"/>
                <a:ext cx="3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" name="Line 433"/>
              <p:cNvSpPr>
                <a:spLocks noChangeShapeType="1"/>
              </p:cNvSpPr>
              <p:nvPr/>
            </p:nvSpPr>
            <p:spPr bwMode="auto">
              <a:xfrm>
                <a:off x="974" y="1531"/>
                <a:ext cx="3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" name="Line 434"/>
              <p:cNvSpPr>
                <a:spLocks noChangeShapeType="1"/>
              </p:cNvSpPr>
              <p:nvPr/>
            </p:nvSpPr>
            <p:spPr bwMode="auto">
              <a:xfrm flipH="1" flipV="1">
                <a:off x="974" y="1531"/>
                <a:ext cx="3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" name="Line 435"/>
              <p:cNvSpPr>
                <a:spLocks noChangeShapeType="1"/>
              </p:cNvSpPr>
              <p:nvPr/>
            </p:nvSpPr>
            <p:spPr bwMode="auto">
              <a:xfrm>
                <a:off x="972" y="1531"/>
                <a:ext cx="33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" name="Freeform 436"/>
              <p:cNvSpPr>
                <a:spLocks/>
              </p:cNvSpPr>
              <p:nvPr/>
            </p:nvSpPr>
            <p:spPr bwMode="auto">
              <a:xfrm>
                <a:off x="972" y="1529"/>
                <a:ext cx="33" cy="15"/>
              </a:xfrm>
              <a:custGeom>
                <a:avLst/>
                <a:gdLst>
                  <a:gd name="T0" fmla="*/ 0 w 33"/>
                  <a:gd name="T1" fmla="*/ 2 h 15"/>
                  <a:gd name="T2" fmla="*/ 33 w 33"/>
                  <a:gd name="T3" fmla="*/ 15 h 15"/>
                  <a:gd name="T4" fmla="*/ 33 w 33"/>
                  <a:gd name="T5" fmla="*/ 14 h 15"/>
                  <a:gd name="T6" fmla="*/ 2 w 33"/>
                  <a:gd name="T7" fmla="*/ 0 h 15"/>
                  <a:gd name="T8" fmla="*/ 0 w 33"/>
                  <a:gd name="T9" fmla="*/ 2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15"/>
                  <a:gd name="T17" fmla="*/ 33 w 33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15">
                    <a:moveTo>
                      <a:pt x="0" y="2"/>
                    </a:moveTo>
                    <a:lnTo>
                      <a:pt x="33" y="15"/>
                    </a:lnTo>
                    <a:lnTo>
                      <a:pt x="33" y="14"/>
                    </a:lnTo>
                    <a:lnTo>
                      <a:pt x="2" y="0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" name="Line 437"/>
              <p:cNvSpPr>
                <a:spLocks noChangeShapeType="1"/>
              </p:cNvSpPr>
              <p:nvPr/>
            </p:nvSpPr>
            <p:spPr bwMode="auto">
              <a:xfrm flipV="1">
                <a:off x="968" y="1526"/>
                <a:ext cx="9" cy="3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" name="Line 438"/>
              <p:cNvSpPr>
                <a:spLocks noChangeShapeType="1"/>
              </p:cNvSpPr>
              <p:nvPr/>
            </p:nvSpPr>
            <p:spPr bwMode="auto">
              <a:xfrm flipH="1">
                <a:off x="969" y="1526"/>
                <a:ext cx="8" cy="3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" name="Line 439"/>
              <p:cNvSpPr>
                <a:spLocks noChangeShapeType="1"/>
              </p:cNvSpPr>
              <p:nvPr/>
            </p:nvSpPr>
            <p:spPr bwMode="auto">
              <a:xfrm flipV="1">
                <a:off x="969" y="1526"/>
                <a:ext cx="8" cy="3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" name="Line 440"/>
              <p:cNvSpPr>
                <a:spLocks noChangeShapeType="1"/>
              </p:cNvSpPr>
              <p:nvPr/>
            </p:nvSpPr>
            <p:spPr bwMode="auto">
              <a:xfrm flipH="1">
                <a:off x="969" y="1528"/>
                <a:ext cx="8" cy="3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" name="Line 441"/>
              <p:cNvSpPr>
                <a:spLocks noChangeShapeType="1"/>
              </p:cNvSpPr>
              <p:nvPr/>
            </p:nvSpPr>
            <p:spPr bwMode="auto">
              <a:xfrm flipV="1">
                <a:off x="969" y="1528"/>
                <a:ext cx="10" cy="3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" name="Line 442"/>
              <p:cNvSpPr>
                <a:spLocks noChangeShapeType="1"/>
              </p:cNvSpPr>
              <p:nvPr/>
            </p:nvSpPr>
            <p:spPr bwMode="auto">
              <a:xfrm flipH="1">
                <a:off x="971" y="1528"/>
                <a:ext cx="8" cy="3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" name="Line 443"/>
              <p:cNvSpPr>
                <a:spLocks noChangeShapeType="1"/>
              </p:cNvSpPr>
              <p:nvPr/>
            </p:nvSpPr>
            <p:spPr bwMode="auto">
              <a:xfrm flipV="1">
                <a:off x="971" y="1528"/>
                <a:ext cx="8" cy="3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" name="Line 444"/>
              <p:cNvSpPr>
                <a:spLocks noChangeShapeType="1"/>
              </p:cNvSpPr>
              <p:nvPr/>
            </p:nvSpPr>
            <p:spPr bwMode="auto">
              <a:xfrm flipH="1">
                <a:off x="971" y="1528"/>
                <a:ext cx="8" cy="3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" name="Line 445"/>
              <p:cNvSpPr>
                <a:spLocks noChangeShapeType="1"/>
              </p:cNvSpPr>
              <p:nvPr/>
            </p:nvSpPr>
            <p:spPr bwMode="auto">
              <a:xfrm flipV="1">
                <a:off x="971" y="1528"/>
                <a:ext cx="10" cy="3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" name="Freeform 446"/>
              <p:cNvSpPr>
                <a:spLocks/>
              </p:cNvSpPr>
              <p:nvPr/>
            </p:nvSpPr>
            <p:spPr bwMode="auto">
              <a:xfrm>
                <a:off x="968" y="1526"/>
                <a:ext cx="13" cy="36"/>
              </a:xfrm>
              <a:custGeom>
                <a:avLst/>
                <a:gdLst>
                  <a:gd name="T0" fmla="*/ 0 w 13"/>
                  <a:gd name="T1" fmla="*/ 35 h 36"/>
                  <a:gd name="T2" fmla="*/ 9 w 13"/>
                  <a:gd name="T3" fmla="*/ 0 h 36"/>
                  <a:gd name="T4" fmla="*/ 13 w 13"/>
                  <a:gd name="T5" fmla="*/ 2 h 36"/>
                  <a:gd name="T6" fmla="*/ 3 w 13"/>
                  <a:gd name="T7" fmla="*/ 36 h 36"/>
                  <a:gd name="T8" fmla="*/ 0 w 13"/>
                  <a:gd name="T9" fmla="*/ 35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36"/>
                  <a:gd name="T17" fmla="*/ 13 w 1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36">
                    <a:moveTo>
                      <a:pt x="0" y="35"/>
                    </a:moveTo>
                    <a:lnTo>
                      <a:pt x="9" y="0"/>
                    </a:lnTo>
                    <a:lnTo>
                      <a:pt x="13" y="2"/>
                    </a:lnTo>
                    <a:lnTo>
                      <a:pt x="3" y="36"/>
                    </a:lnTo>
                    <a:lnTo>
                      <a:pt x="0" y="35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" name="Line 447"/>
              <p:cNvSpPr>
                <a:spLocks noChangeShapeType="1"/>
              </p:cNvSpPr>
              <p:nvPr/>
            </p:nvSpPr>
            <p:spPr bwMode="auto">
              <a:xfrm flipH="1" flipV="1">
                <a:off x="982" y="1526"/>
                <a:ext cx="4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" name="Line 448"/>
              <p:cNvSpPr>
                <a:spLocks noChangeShapeType="1"/>
              </p:cNvSpPr>
              <p:nvPr/>
            </p:nvSpPr>
            <p:spPr bwMode="auto">
              <a:xfrm>
                <a:off x="982" y="1526"/>
                <a:ext cx="4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" name="Line 449"/>
              <p:cNvSpPr>
                <a:spLocks noChangeShapeType="1"/>
              </p:cNvSpPr>
              <p:nvPr/>
            </p:nvSpPr>
            <p:spPr bwMode="auto">
              <a:xfrm flipH="1" flipV="1">
                <a:off x="982" y="1526"/>
                <a:ext cx="4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" name="Line 450"/>
              <p:cNvSpPr>
                <a:spLocks noChangeShapeType="1"/>
              </p:cNvSpPr>
              <p:nvPr/>
            </p:nvSpPr>
            <p:spPr bwMode="auto">
              <a:xfrm>
                <a:off x="981" y="1526"/>
                <a:ext cx="5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" name="Line 451"/>
              <p:cNvSpPr>
                <a:spLocks noChangeShapeType="1"/>
              </p:cNvSpPr>
              <p:nvPr/>
            </p:nvSpPr>
            <p:spPr bwMode="auto">
              <a:xfrm flipH="1" flipV="1">
                <a:off x="981" y="1526"/>
                <a:ext cx="3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" name="Line 452"/>
              <p:cNvSpPr>
                <a:spLocks noChangeShapeType="1"/>
              </p:cNvSpPr>
              <p:nvPr/>
            </p:nvSpPr>
            <p:spPr bwMode="auto">
              <a:xfrm>
                <a:off x="981" y="1526"/>
                <a:ext cx="3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" name="Line 453"/>
              <p:cNvSpPr>
                <a:spLocks noChangeShapeType="1"/>
              </p:cNvSpPr>
              <p:nvPr/>
            </p:nvSpPr>
            <p:spPr bwMode="auto">
              <a:xfrm flipH="1" flipV="1">
                <a:off x="981" y="1526"/>
                <a:ext cx="3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" name="Line 454"/>
              <p:cNvSpPr>
                <a:spLocks noChangeShapeType="1"/>
              </p:cNvSpPr>
              <p:nvPr/>
            </p:nvSpPr>
            <p:spPr bwMode="auto">
              <a:xfrm>
                <a:off x="979" y="1526"/>
                <a:ext cx="3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" name="Freeform 455"/>
              <p:cNvSpPr>
                <a:spLocks/>
              </p:cNvSpPr>
              <p:nvPr/>
            </p:nvSpPr>
            <p:spPr bwMode="auto">
              <a:xfrm>
                <a:off x="979" y="1526"/>
                <a:ext cx="8" cy="31"/>
              </a:xfrm>
              <a:custGeom>
                <a:avLst/>
                <a:gdLst>
                  <a:gd name="T0" fmla="*/ 0 w 8"/>
                  <a:gd name="T1" fmla="*/ 0 h 31"/>
                  <a:gd name="T2" fmla="*/ 3 w 8"/>
                  <a:gd name="T3" fmla="*/ 31 h 31"/>
                  <a:gd name="T4" fmla="*/ 8 w 8"/>
                  <a:gd name="T5" fmla="*/ 31 h 31"/>
                  <a:gd name="T6" fmla="*/ 3 w 8"/>
                  <a:gd name="T7" fmla="*/ 0 h 31"/>
                  <a:gd name="T8" fmla="*/ 0 w 8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31"/>
                  <a:gd name="T17" fmla="*/ 8 w 8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31">
                    <a:moveTo>
                      <a:pt x="0" y="0"/>
                    </a:moveTo>
                    <a:lnTo>
                      <a:pt x="3" y="31"/>
                    </a:lnTo>
                    <a:lnTo>
                      <a:pt x="8" y="31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" name="Line 456"/>
              <p:cNvSpPr>
                <a:spLocks noChangeShapeType="1"/>
              </p:cNvSpPr>
              <p:nvPr/>
            </p:nvSpPr>
            <p:spPr bwMode="auto">
              <a:xfrm flipV="1">
                <a:off x="979" y="1556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5" name="Line 457"/>
              <p:cNvSpPr>
                <a:spLocks noChangeShapeType="1"/>
              </p:cNvSpPr>
              <p:nvPr/>
            </p:nvSpPr>
            <p:spPr bwMode="auto">
              <a:xfrm flipH="1">
                <a:off x="981" y="1556"/>
                <a:ext cx="3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6" name="Line 458"/>
              <p:cNvSpPr>
                <a:spLocks noChangeShapeType="1"/>
              </p:cNvSpPr>
              <p:nvPr/>
            </p:nvSpPr>
            <p:spPr bwMode="auto">
              <a:xfrm flipV="1">
                <a:off x="981" y="1557"/>
                <a:ext cx="3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" name="Line 459"/>
              <p:cNvSpPr>
                <a:spLocks noChangeShapeType="1"/>
              </p:cNvSpPr>
              <p:nvPr/>
            </p:nvSpPr>
            <p:spPr bwMode="auto">
              <a:xfrm flipH="1">
                <a:off x="981" y="1557"/>
                <a:ext cx="3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" name="Line 460"/>
              <p:cNvSpPr>
                <a:spLocks noChangeShapeType="1"/>
              </p:cNvSpPr>
              <p:nvPr/>
            </p:nvSpPr>
            <p:spPr bwMode="auto">
              <a:xfrm flipV="1">
                <a:off x="981" y="1557"/>
                <a:ext cx="5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9" name="Line 461"/>
              <p:cNvSpPr>
                <a:spLocks noChangeShapeType="1"/>
              </p:cNvSpPr>
              <p:nvPr/>
            </p:nvSpPr>
            <p:spPr bwMode="auto">
              <a:xfrm flipH="1">
                <a:off x="981" y="1557"/>
                <a:ext cx="5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" name="Line 462"/>
              <p:cNvSpPr>
                <a:spLocks noChangeShapeType="1"/>
              </p:cNvSpPr>
              <p:nvPr/>
            </p:nvSpPr>
            <p:spPr bwMode="auto">
              <a:xfrm flipV="1">
                <a:off x="981" y="1557"/>
                <a:ext cx="5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1" name="Line 463"/>
              <p:cNvSpPr>
                <a:spLocks noChangeShapeType="1"/>
              </p:cNvSpPr>
              <p:nvPr/>
            </p:nvSpPr>
            <p:spPr bwMode="auto">
              <a:xfrm flipH="1">
                <a:off x="982" y="1557"/>
                <a:ext cx="4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2" name="Line 464"/>
              <p:cNvSpPr>
                <a:spLocks noChangeShapeType="1"/>
              </p:cNvSpPr>
              <p:nvPr/>
            </p:nvSpPr>
            <p:spPr bwMode="auto">
              <a:xfrm flipV="1">
                <a:off x="982" y="1559"/>
                <a:ext cx="4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3" name="Freeform 465"/>
              <p:cNvSpPr>
                <a:spLocks/>
              </p:cNvSpPr>
              <p:nvPr/>
            </p:nvSpPr>
            <p:spPr bwMode="auto">
              <a:xfrm>
                <a:off x="979" y="1556"/>
                <a:ext cx="7" cy="6"/>
              </a:xfrm>
              <a:custGeom>
                <a:avLst/>
                <a:gdLst>
                  <a:gd name="T0" fmla="*/ 3 w 7"/>
                  <a:gd name="T1" fmla="*/ 0 h 6"/>
                  <a:gd name="T2" fmla="*/ 0 w 7"/>
                  <a:gd name="T3" fmla="*/ 3 h 6"/>
                  <a:gd name="T4" fmla="*/ 3 w 7"/>
                  <a:gd name="T5" fmla="*/ 6 h 6"/>
                  <a:gd name="T6" fmla="*/ 7 w 7"/>
                  <a:gd name="T7" fmla="*/ 3 h 6"/>
                  <a:gd name="T8" fmla="*/ 3 w 7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6"/>
                  <a:gd name="T17" fmla="*/ 7 w 7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6">
                    <a:moveTo>
                      <a:pt x="3" y="0"/>
                    </a:moveTo>
                    <a:lnTo>
                      <a:pt x="0" y="3"/>
                    </a:lnTo>
                    <a:lnTo>
                      <a:pt x="3" y="6"/>
                    </a:lnTo>
                    <a:lnTo>
                      <a:pt x="7" y="3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" name="Line 466"/>
              <p:cNvSpPr>
                <a:spLocks noChangeShapeType="1"/>
              </p:cNvSpPr>
              <p:nvPr/>
            </p:nvSpPr>
            <p:spPr bwMode="auto">
              <a:xfrm flipV="1">
                <a:off x="984" y="1554"/>
                <a:ext cx="18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" name="Line 467"/>
              <p:cNvSpPr>
                <a:spLocks noChangeShapeType="1"/>
              </p:cNvSpPr>
              <p:nvPr/>
            </p:nvSpPr>
            <p:spPr bwMode="auto">
              <a:xfrm flipH="1">
                <a:off x="984" y="1554"/>
                <a:ext cx="18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" name="Line 468"/>
              <p:cNvSpPr>
                <a:spLocks noChangeShapeType="1"/>
              </p:cNvSpPr>
              <p:nvPr/>
            </p:nvSpPr>
            <p:spPr bwMode="auto">
              <a:xfrm flipV="1">
                <a:off x="984" y="1554"/>
                <a:ext cx="18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" name="Line 469"/>
              <p:cNvSpPr>
                <a:spLocks noChangeShapeType="1"/>
              </p:cNvSpPr>
              <p:nvPr/>
            </p:nvSpPr>
            <p:spPr bwMode="auto">
              <a:xfrm flipH="1">
                <a:off x="984" y="1556"/>
                <a:ext cx="18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" name="Line 470"/>
              <p:cNvSpPr>
                <a:spLocks noChangeShapeType="1"/>
              </p:cNvSpPr>
              <p:nvPr/>
            </p:nvSpPr>
            <p:spPr bwMode="auto">
              <a:xfrm flipV="1">
                <a:off x="984" y="1556"/>
                <a:ext cx="18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" name="Line 471"/>
              <p:cNvSpPr>
                <a:spLocks noChangeShapeType="1"/>
              </p:cNvSpPr>
              <p:nvPr/>
            </p:nvSpPr>
            <p:spPr bwMode="auto">
              <a:xfrm flipH="1">
                <a:off x="984" y="1556"/>
                <a:ext cx="18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" name="Line 472"/>
              <p:cNvSpPr>
                <a:spLocks noChangeShapeType="1"/>
              </p:cNvSpPr>
              <p:nvPr/>
            </p:nvSpPr>
            <p:spPr bwMode="auto">
              <a:xfrm flipV="1">
                <a:off x="984" y="1556"/>
                <a:ext cx="18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" name="Line 473"/>
              <p:cNvSpPr>
                <a:spLocks noChangeShapeType="1"/>
              </p:cNvSpPr>
              <p:nvPr/>
            </p:nvSpPr>
            <p:spPr bwMode="auto">
              <a:xfrm flipH="1">
                <a:off x="984" y="1557"/>
                <a:ext cx="18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" name="Line 474"/>
              <p:cNvSpPr>
                <a:spLocks noChangeShapeType="1"/>
              </p:cNvSpPr>
              <p:nvPr/>
            </p:nvSpPr>
            <p:spPr bwMode="auto">
              <a:xfrm flipV="1">
                <a:off x="986" y="1557"/>
                <a:ext cx="16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" name="Freeform 475"/>
              <p:cNvSpPr>
                <a:spLocks/>
              </p:cNvSpPr>
              <p:nvPr/>
            </p:nvSpPr>
            <p:spPr bwMode="auto">
              <a:xfrm>
                <a:off x="984" y="1554"/>
                <a:ext cx="18" cy="5"/>
              </a:xfrm>
              <a:custGeom>
                <a:avLst/>
                <a:gdLst>
                  <a:gd name="T0" fmla="*/ 0 w 18"/>
                  <a:gd name="T1" fmla="*/ 2 h 5"/>
                  <a:gd name="T2" fmla="*/ 18 w 18"/>
                  <a:gd name="T3" fmla="*/ 0 h 5"/>
                  <a:gd name="T4" fmla="*/ 18 w 18"/>
                  <a:gd name="T5" fmla="*/ 3 h 5"/>
                  <a:gd name="T6" fmla="*/ 0 w 18"/>
                  <a:gd name="T7" fmla="*/ 5 h 5"/>
                  <a:gd name="T8" fmla="*/ 0 w 18"/>
                  <a:gd name="T9" fmla="*/ 2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5"/>
                  <a:gd name="T17" fmla="*/ 18 w 18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5">
                    <a:moveTo>
                      <a:pt x="0" y="2"/>
                    </a:moveTo>
                    <a:lnTo>
                      <a:pt x="18" y="0"/>
                    </a:lnTo>
                    <a:lnTo>
                      <a:pt x="18" y="3"/>
                    </a:lnTo>
                    <a:lnTo>
                      <a:pt x="0" y="5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" name="Line 476"/>
              <p:cNvSpPr>
                <a:spLocks noChangeShapeType="1"/>
              </p:cNvSpPr>
              <p:nvPr/>
            </p:nvSpPr>
            <p:spPr bwMode="auto">
              <a:xfrm>
                <a:off x="1004" y="1554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" name="Line 477"/>
              <p:cNvSpPr>
                <a:spLocks noChangeShapeType="1"/>
              </p:cNvSpPr>
              <p:nvPr/>
            </p:nvSpPr>
            <p:spPr bwMode="auto">
              <a:xfrm flipH="1" flipV="1">
                <a:off x="1004" y="1554"/>
                <a:ext cx="3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" name="Line 478"/>
              <p:cNvSpPr>
                <a:spLocks noChangeShapeType="1"/>
              </p:cNvSpPr>
              <p:nvPr/>
            </p:nvSpPr>
            <p:spPr bwMode="auto">
              <a:xfrm>
                <a:off x="1004" y="1556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" name="Line 479"/>
              <p:cNvSpPr>
                <a:spLocks noChangeShapeType="1"/>
              </p:cNvSpPr>
              <p:nvPr/>
            </p:nvSpPr>
            <p:spPr bwMode="auto">
              <a:xfrm flipH="1" flipV="1">
                <a:off x="1004" y="1556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8" name="Line 480"/>
              <p:cNvSpPr>
                <a:spLocks noChangeShapeType="1"/>
              </p:cNvSpPr>
              <p:nvPr/>
            </p:nvSpPr>
            <p:spPr bwMode="auto">
              <a:xfrm>
                <a:off x="1002" y="1556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" name="Line 481"/>
              <p:cNvSpPr>
                <a:spLocks noChangeShapeType="1"/>
              </p:cNvSpPr>
              <p:nvPr/>
            </p:nvSpPr>
            <p:spPr bwMode="auto">
              <a:xfrm flipH="1" flipV="1">
                <a:off x="1002" y="1556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" name="Line 482"/>
              <p:cNvSpPr>
                <a:spLocks noChangeShapeType="1"/>
              </p:cNvSpPr>
              <p:nvPr/>
            </p:nvSpPr>
            <p:spPr bwMode="auto">
              <a:xfrm>
                <a:off x="1002" y="1556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" name="Line 483"/>
              <p:cNvSpPr>
                <a:spLocks noChangeShapeType="1"/>
              </p:cNvSpPr>
              <p:nvPr/>
            </p:nvSpPr>
            <p:spPr bwMode="auto">
              <a:xfrm flipH="1" flipV="1">
                <a:off x="1002" y="1556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2" name="Line 484"/>
              <p:cNvSpPr>
                <a:spLocks noChangeShapeType="1"/>
              </p:cNvSpPr>
              <p:nvPr/>
            </p:nvSpPr>
            <p:spPr bwMode="auto">
              <a:xfrm>
                <a:off x="1002" y="1556"/>
                <a:ext cx="2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3" name="Freeform 485"/>
              <p:cNvSpPr>
                <a:spLocks/>
              </p:cNvSpPr>
              <p:nvPr/>
            </p:nvSpPr>
            <p:spPr bwMode="auto">
              <a:xfrm>
                <a:off x="1002" y="1554"/>
                <a:ext cx="5" cy="7"/>
              </a:xfrm>
              <a:custGeom>
                <a:avLst/>
                <a:gdLst>
                  <a:gd name="T0" fmla="*/ 0 w 5"/>
                  <a:gd name="T1" fmla="*/ 2 h 7"/>
                  <a:gd name="T2" fmla="*/ 2 w 5"/>
                  <a:gd name="T3" fmla="*/ 7 h 7"/>
                  <a:gd name="T4" fmla="*/ 5 w 5"/>
                  <a:gd name="T5" fmla="*/ 3 h 7"/>
                  <a:gd name="T6" fmla="*/ 2 w 5"/>
                  <a:gd name="T7" fmla="*/ 0 h 7"/>
                  <a:gd name="T8" fmla="*/ 0 w 5"/>
                  <a:gd name="T9" fmla="*/ 2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7"/>
                  <a:gd name="T17" fmla="*/ 5 w 5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7">
                    <a:moveTo>
                      <a:pt x="0" y="2"/>
                    </a:moveTo>
                    <a:lnTo>
                      <a:pt x="2" y="7"/>
                    </a:lnTo>
                    <a:lnTo>
                      <a:pt x="5" y="3"/>
                    </a:lnTo>
                    <a:lnTo>
                      <a:pt x="2" y="0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" name="Line 486"/>
              <p:cNvSpPr>
                <a:spLocks noChangeShapeType="1"/>
              </p:cNvSpPr>
              <p:nvPr/>
            </p:nvSpPr>
            <p:spPr bwMode="auto">
              <a:xfrm flipH="1">
                <a:off x="1002" y="1521"/>
                <a:ext cx="21" cy="3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5" name="Line 487"/>
              <p:cNvSpPr>
                <a:spLocks noChangeShapeType="1"/>
              </p:cNvSpPr>
              <p:nvPr/>
            </p:nvSpPr>
            <p:spPr bwMode="auto">
              <a:xfrm flipV="1">
                <a:off x="1002" y="1511"/>
                <a:ext cx="28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6" name="Line 488"/>
              <p:cNvSpPr>
                <a:spLocks noChangeShapeType="1"/>
              </p:cNvSpPr>
              <p:nvPr/>
            </p:nvSpPr>
            <p:spPr bwMode="auto">
              <a:xfrm flipH="1">
                <a:off x="1002" y="1511"/>
                <a:ext cx="28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7" name="Line 489"/>
              <p:cNvSpPr>
                <a:spLocks noChangeShapeType="1"/>
              </p:cNvSpPr>
              <p:nvPr/>
            </p:nvSpPr>
            <p:spPr bwMode="auto">
              <a:xfrm flipV="1">
                <a:off x="1002" y="1511"/>
                <a:ext cx="28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" name="Line 490"/>
              <p:cNvSpPr>
                <a:spLocks noChangeShapeType="1"/>
              </p:cNvSpPr>
              <p:nvPr/>
            </p:nvSpPr>
            <p:spPr bwMode="auto">
              <a:xfrm flipH="1">
                <a:off x="1004" y="1511"/>
                <a:ext cx="26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9" name="Line 491"/>
              <p:cNvSpPr>
                <a:spLocks noChangeShapeType="1"/>
              </p:cNvSpPr>
              <p:nvPr/>
            </p:nvSpPr>
            <p:spPr bwMode="auto">
              <a:xfrm flipV="1">
                <a:off x="1004" y="1511"/>
                <a:ext cx="26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" name="Line 492"/>
              <p:cNvSpPr>
                <a:spLocks noChangeShapeType="1"/>
              </p:cNvSpPr>
              <p:nvPr/>
            </p:nvSpPr>
            <p:spPr bwMode="auto">
              <a:xfrm flipH="1">
                <a:off x="1004" y="1513"/>
                <a:ext cx="28" cy="4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" name="Line 493"/>
              <p:cNvSpPr>
                <a:spLocks noChangeShapeType="1"/>
              </p:cNvSpPr>
              <p:nvPr/>
            </p:nvSpPr>
            <p:spPr bwMode="auto">
              <a:xfrm flipV="1">
                <a:off x="1004" y="1513"/>
                <a:ext cx="28" cy="4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2" name="Line 494"/>
              <p:cNvSpPr>
                <a:spLocks noChangeShapeType="1"/>
              </p:cNvSpPr>
              <p:nvPr/>
            </p:nvSpPr>
            <p:spPr bwMode="auto">
              <a:xfrm flipH="1">
                <a:off x="1027" y="1513"/>
                <a:ext cx="5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3" name="Freeform 495"/>
              <p:cNvSpPr>
                <a:spLocks/>
              </p:cNvSpPr>
              <p:nvPr/>
            </p:nvSpPr>
            <p:spPr bwMode="auto">
              <a:xfrm>
                <a:off x="1000" y="1511"/>
                <a:ext cx="32" cy="46"/>
              </a:xfrm>
              <a:custGeom>
                <a:avLst/>
                <a:gdLst>
                  <a:gd name="T0" fmla="*/ 0 w 32"/>
                  <a:gd name="T1" fmla="*/ 45 h 46"/>
                  <a:gd name="T2" fmla="*/ 28 w 32"/>
                  <a:gd name="T3" fmla="*/ 0 h 46"/>
                  <a:gd name="T4" fmla="*/ 32 w 32"/>
                  <a:gd name="T5" fmla="*/ 2 h 46"/>
                  <a:gd name="T6" fmla="*/ 4 w 32"/>
                  <a:gd name="T7" fmla="*/ 46 h 46"/>
                  <a:gd name="T8" fmla="*/ 0 w 32"/>
                  <a:gd name="T9" fmla="*/ 45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6"/>
                  <a:gd name="T17" fmla="*/ 32 w 32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6">
                    <a:moveTo>
                      <a:pt x="0" y="45"/>
                    </a:moveTo>
                    <a:lnTo>
                      <a:pt x="28" y="0"/>
                    </a:lnTo>
                    <a:lnTo>
                      <a:pt x="32" y="2"/>
                    </a:lnTo>
                    <a:lnTo>
                      <a:pt x="4" y="46"/>
                    </a:lnTo>
                    <a:lnTo>
                      <a:pt x="0" y="45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" name="Line 496"/>
              <p:cNvSpPr>
                <a:spLocks noChangeShapeType="1"/>
              </p:cNvSpPr>
              <p:nvPr/>
            </p:nvSpPr>
            <p:spPr bwMode="auto">
              <a:xfrm flipV="1">
                <a:off x="1014" y="1511"/>
                <a:ext cx="14" cy="4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" name="Line 497"/>
              <p:cNvSpPr>
                <a:spLocks noChangeShapeType="1"/>
              </p:cNvSpPr>
              <p:nvPr/>
            </p:nvSpPr>
            <p:spPr bwMode="auto">
              <a:xfrm flipH="1">
                <a:off x="1015" y="1511"/>
                <a:ext cx="15" cy="4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" name="Line 498"/>
              <p:cNvSpPr>
                <a:spLocks noChangeShapeType="1"/>
              </p:cNvSpPr>
              <p:nvPr/>
            </p:nvSpPr>
            <p:spPr bwMode="auto">
              <a:xfrm flipV="1">
                <a:off x="1015" y="1511"/>
                <a:ext cx="15" cy="4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7" name="Line 499"/>
              <p:cNvSpPr>
                <a:spLocks noChangeShapeType="1"/>
              </p:cNvSpPr>
              <p:nvPr/>
            </p:nvSpPr>
            <p:spPr bwMode="auto">
              <a:xfrm flipH="1">
                <a:off x="1015" y="1511"/>
                <a:ext cx="15" cy="4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" name="Line 500"/>
              <p:cNvSpPr>
                <a:spLocks noChangeShapeType="1"/>
              </p:cNvSpPr>
              <p:nvPr/>
            </p:nvSpPr>
            <p:spPr bwMode="auto">
              <a:xfrm flipV="1">
                <a:off x="1015" y="1511"/>
                <a:ext cx="15" cy="4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" name="Line 501"/>
              <p:cNvSpPr>
                <a:spLocks noChangeShapeType="1"/>
              </p:cNvSpPr>
              <p:nvPr/>
            </p:nvSpPr>
            <p:spPr bwMode="auto">
              <a:xfrm flipH="1">
                <a:off x="1017" y="1511"/>
                <a:ext cx="15" cy="4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" name="Line 502"/>
              <p:cNvSpPr>
                <a:spLocks noChangeShapeType="1"/>
              </p:cNvSpPr>
              <p:nvPr/>
            </p:nvSpPr>
            <p:spPr bwMode="auto">
              <a:xfrm flipV="1">
                <a:off x="1017" y="1511"/>
                <a:ext cx="15" cy="4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" name="Line 503"/>
              <p:cNvSpPr>
                <a:spLocks noChangeShapeType="1"/>
              </p:cNvSpPr>
              <p:nvPr/>
            </p:nvSpPr>
            <p:spPr bwMode="auto">
              <a:xfrm flipH="1">
                <a:off x="1017" y="1513"/>
                <a:ext cx="15" cy="4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" name="Freeform 504"/>
              <p:cNvSpPr>
                <a:spLocks/>
              </p:cNvSpPr>
              <p:nvPr/>
            </p:nvSpPr>
            <p:spPr bwMode="auto">
              <a:xfrm>
                <a:off x="1014" y="1511"/>
                <a:ext cx="18" cy="48"/>
              </a:xfrm>
              <a:custGeom>
                <a:avLst/>
                <a:gdLst>
                  <a:gd name="T0" fmla="*/ 14 w 18"/>
                  <a:gd name="T1" fmla="*/ 0 h 48"/>
                  <a:gd name="T2" fmla="*/ 0 w 18"/>
                  <a:gd name="T3" fmla="*/ 48 h 48"/>
                  <a:gd name="T4" fmla="*/ 3 w 18"/>
                  <a:gd name="T5" fmla="*/ 48 h 48"/>
                  <a:gd name="T6" fmla="*/ 18 w 18"/>
                  <a:gd name="T7" fmla="*/ 2 h 48"/>
                  <a:gd name="T8" fmla="*/ 14 w 18"/>
                  <a:gd name="T9" fmla="*/ 0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48"/>
                  <a:gd name="T17" fmla="*/ 18 w 18"/>
                  <a:gd name="T18" fmla="*/ 48 h 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48">
                    <a:moveTo>
                      <a:pt x="14" y="0"/>
                    </a:moveTo>
                    <a:lnTo>
                      <a:pt x="0" y="48"/>
                    </a:lnTo>
                    <a:lnTo>
                      <a:pt x="3" y="48"/>
                    </a:lnTo>
                    <a:lnTo>
                      <a:pt x="18" y="2"/>
                    </a:lnTo>
                    <a:lnTo>
                      <a:pt x="14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" name="Line 505"/>
              <p:cNvSpPr>
                <a:spLocks noChangeShapeType="1"/>
              </p:cNvSpPr>
              <p:nvPr/>
            </p:nvSpPr>
            <p:spPr bwMode="auto">
              <a:xfrm flipH="1">
                <a:off x="1015" y="1543"/>
                <a:ext cx="15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" name="Line 506"/>
              <p:cNvSpPr>
                <a:spLocks noChangeShapeType="1"/>
              </p:cNvSpPr>
              <p:nvPr/>
            </p:nvSpPr>
            <p:spPr bwMode="auto">
              <a:xfrm flipV="1">
                <a:off x="1015" y="1543"/>
                <a:ext cx="15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" name="Line 507"/>
              <p:cNvSpPr>
                <a:spLocks noChangeShapeType="1"/>
              </p:cNvSpPr>
              <p:nvPr/>
            </p:nvSpPr>
            <p:spPr bwMode="auto">
              <a:xfrm flipH="1">
                <a:off x="1015" y="1543"/>
                <a:ext cx="15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" name="Line 508"/>
              <p:cNvSpPr>
                <a:spLocks noChangeShapeType="1"/>
              </p:cNvSpPr>
              <p:nvPr/>
            </p:nvSpPr>
            <p:spPr bwMode="auto">
              <a:xfrm flipV="1">
                <a:off x="1015" y="1543"/>
                <a:ext cx="15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7" name="Line 509"/>
              <p:cNvSpPr>
                <a:spLocks noChangeShapeType="1"/>
              </p:cNvSpPr>
              <p:nvPr/>
            </p:nvSpPr>
            <p:spPr bwMode="auto">
              <a:xfrm flipH="1">
                <a:off x="1017" y="1543"/>
                <a:ext cx="13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" name="Line 510"/>
              <p:cNvSpPr>
                <a:spLocks noChangeShapeType="1"/>
              </p:cNvSpPr>
              <p:nvPr/>
            </p:nvSpPr>
            <p:spPr bwMode="auto">
              <a:xfrm flipV="1">
                <a:off x="1017" y="1543"/>
                <a:ext cx="15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9" name="Line 511"/>
              <p:cNvSpPr>
                <a:spLocks noChangeShapeType="1"/>
              </p:cNvSpPr>
              <p:nvPr/>
            </p:nvSpPr>
            <p:spPr bwMode="auto">
              <a:xfrm flipH="1">
                <a:off x="1017" y="1544"/>
                <a:ext cx="15" cy="1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0" name="Line 512"/>
              <p:cNvSpPr>
                <a:spLocks noChangeShapeType="1"/>
              </p:cNvSpPr>
              <p:nvPr/>
            </p:nvSpPr>
            <p:spPr bwMode="auto">
              <a:xfrm flipV="1">
                <a:off x="1017" y="1544"/>
                <a:ext cx="15" cy="1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1" name="Freeform 513"/>
              <p:cNvSpPr>
                <a:spLocks/>
              </p:cNvSpPr>
              <p:nvPr/>
            </p:nvSpPr>
            <p:spPr bwMode="auto">
              <a:xfrm>
                <a:off x="1015" y="1543"/>
                <a:ext cx="17" cy="18"/>
              </a:xfrm>
              <a:custGeom>
                <a:avLst/>
                <a:gdLst>
                  <a:gd name="T0" fmla="*/ 0 w 17"/>
                  <a:gd name="T1" fmla="*/ 16 h 18"/>
                  <a:gd name="T2" fmla="*/ 13 w 17"/>
                  <a:gd name="T3" fmla="*/ 0 h 18"/>
                  <a:gd name="T4" fmla="*/ 17 w 17"/>
                  <a:gd name="T5" fmla="*/ 1 h 18"/>
                  <a:gd name="T6" fmla="*/ 2 w 17"/>
                  <a:gd name="T7" fmla="*/ 18 h 18"/>
                  <a:gd name="T8" fmla="*/ 0 w 17"/>
                  <a:gd name="T9" fmla="*/ 16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8"/>
                  <a:gd name="T17" fmla="*/ 17 w 17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8">
                    <a:moveTo>
                      <a:pt x="0" y="16"/>
                    </a:moveTo>
                    <a:lnTo>
                      <a:pt x="13" y="0"/>
                    </a:lnTo>
                    <a:lnTo>
                      <a:pt x="17" y="1"/>
                    </a:lnTo>
                    <a:lnTo>
                      <a:pt x="2" y="18"/>
                    </a:lnTo>
                    <a:lnTo>
                      <a:pt x="0" y="16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" name="Line 514"/>
              <p:cNvSpPr>
                <a:spLocks noChangeShapeType="1"/>
              </p:cNvSpPr>
              <p:nvPr/>
            </p:nvSpPr>
            <p:spPr bwMode="auto">
              <a:xfrm>
                <a:off x="1032" y="1513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" name="Line 515"/>
              <p:cNvSpPr>
                <a:spLocks noChangeShapeType="1"/>
              </p:cNvSpPr>
              <p:nvPr/>
            </p:nvSpPr>
            <p:spPr bwMode="auto">
              <a:xfrm flipV="1">
                <a:off x="1032" y="1513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" name="Line 516"/>
              <p:cNvSpPr>
                <a:spLocks noChangeShapeType="1"/>
              </p:cNvSpPr>
              <p:nvPr/>
            </p:nvSpPr>
            <p:spPr bwMode="auto">
              <a:xfrm>
                <a:off x="1030" y="1513"/>
                <a:ext cx="2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5" name="Line 517"/>
              <p:cNvSpPr>
                <a:spLocks noChangeShapeType="1"/>
              </p:cNvSpPr>
              <p:nvPr/>
            </p:nvSpPr>
            <p:spPr bwMode="auto">
              <a:xfrm flipV="1">
                <a:off x="1030" y="1513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6" name="Line 518"/>
              <p:cNvSpPr>
                <a:spLocks noChangeShapeType="1"/>
              </p:cNvSpPr>
              <p:nvPr/>
            </p:nvSpPr>
            <p:spPr bwMode="auto">
              <a:xfrm>
                <a:off x="1030" y="1513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7" name="Line 519"/>
              <p:cNvSpPr>
                <a:spLocks noChangeShapeType="1"/>
              </p:cNvSpPr>
              <p:nvPr/>
            </p:nvSpPr>
            <p:spPr bwMode="auto">
              <a:xfrm flipH="1" flipV="1">
                <a:off x="1028" y="1513"/>
                <a:ext cx="2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8" name="Line 520"/>
              <p:cNvSpPr>
                <a:spLocks noChangeShapeType="1"/>
              </p:cNvSpPr>
              <p:nvPr/>
            </p:nvSpPr>
            <p:spPr bwMode="auto">
              <a:xfrm>
                <a:off x="1028" y="1513"/>
                <a:ext cx="2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9" name="Line 521"/>
              <p:cNvSpPr>
                <a:spLocks noChangeShapeType="1"/>
              </p:cNvSpPr>
              <p:nvPr/>
            </p:nvSpPr>
            <p:spPr bwMode="auto">
              <a:xfrm flipV="1">
                <a:off x="1028" y="1513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0" name="Rectangle 522"/>
              <p:cNvSpPr>
                <a:spLocks noChangeArrowheads="1"/>
              </p:cNvSpPr>
              <p:nvPr/>
            </p:nvSpPr>
            <p:spPr bwMode="auto">
              <a:xfrm>
                <a:off x="1028" y="1513"/>
                <a:ext cx="4" cy="30"/>
              </a:xfrm>
              <a:prstGeom prst="rect">
                <a:avLst/>
              </a:prstGeom>
              <a:noFill/>
              <a:ln w="0">
                <a:solidFill>
                  <a:srgbClr val="FF66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231" name="Line 523"/>
              <p:cNvSpPr>
                <a:spLocks noChangeShapeType="1"/>
              </p:cNvSpPr>
              <p:nvPr/>
            </p:nvSpPr>
            <p:spPr bwMode="auto">
              <a:xfrm>
                <a:off x="997" y="155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2" name="Line 524"/>
              <p:cNvSpPr>
                <a:spLocks noChangeShapeType="1"/>
              </p:cNvSpPr>
              <p:nvPr/>
            </p:nvSpPr>
            <p:spPr bwMode="auto">
              <a:xfrm flipV="1">
                <a:off x="997" y="155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3" name="Line 525"/>
              <p:cNvSpPr>
                <a:spLocks noChangeShapeType="1"/>
              </p:cNvSpPr>
              <p:nvPr/>
            </p:nvSpPr>
            <p:spPr bwMode="auto">
              <a:xfrm>
                <a:off x="999" y="154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4" name="Line 526"/>
              <p:cNvSpPr>
                <a:spLocks noChangeShapeType="1"/>
              </p:cNvSpPr>
              <p:nvPr/>
            </p:nvSpPr>
            <p:spPr bwMode="auto">
              <a:xfrm flipV="1">
                <a:off x="999" y="1539"/>
                <a:ext cx="1" cy="2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5" name="Line 527"/>
              <p:cNvSpPr>
                <a:spLocks noChangeShapeType="1"/>
              </p:cNvSpPr>
              <p:nvPr/>
            </p:nvSpPr>
            <p:spPr bwMode="auto">
              <a:xfrm>
                <a:off x="999" y="153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6" name="Line 528"/>
              <p:cNvSpPr>
                <a:spLocks noChangeShapeType="1"/>
              </p:cNvSpPr>
              <p:nvPr/>
            </p:nvSpPr>
            <p:spPr bwMode="auto">
              <a:xfrm flipV="1">
                <a:off x="999" y="1528"/>
                <a:ext cx="1" cy="3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7" name="Line 529"/>
              <p:cNvSpPr>
                <a:spLocks noChangeShapeType="1"/>
              </p:cNvSpPr>
              <p:nvPr/>
            </p:nvSpPr>
            <p:spPr bwMode="auto">
              <a:xfrm>
                <a:off x="1000" y="1523"/>
                <a:ext cx="1" cy="3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8" name="Line 530"/>
              <p:cNvSpPr>
                <a:spLocks noChangeShapeType="1"/>
              </p:cNvSpPr>
              <p:nvPr/>
            </p:nvSpPr>
            <p:spPr bwMode="auto">
              <a:xfrm flipV="1">
                <a:off x="1000" y="1521"/>
                <a:ext cx="1" cy="4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9" name="Line 531"/>
              <p:cNvSpPr>
                <a:spLocks noChangeShapeType="1"/>
              </p:cNvSpPr>
              <p:nvPr/>
            </p:nvSpPr>
            <p:spPr bwMode="auto">
              <a:xfrm>
                <a:off x="1000" y="1521"/>
                <a:ext cx="1" cy="4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0" name="Line 532"/>
              <p:cNvSpPr>
                <a:spLocks noChangeShapeType="1"/>
              </p:cNvSpPr>
              <p:nvPr/>
            </p:nvSpPr>
            <p:spPr bwMode="auto">
              <a:xfrm flipV="1">
                <a:off x="1000" y="1521"/>
                <a:ext cx="1" cy="4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1" name="Line 533"/>
              <p:cNvSpPr>
                <a:spLocks noChangeShapeType="1"/>
              </p:cNvSpPr>
              <p:nvPr/>
            </p:nvSpPr>
            <p:spPr bwMode="auto">
              <a:xfrm>
                <a:off x="1002" y="1521"/>
                <a:ext cx="1" cy="4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2" name="Line 534"/>
              <p:cNvSpPr>
                <a:spLocks noChangeShapeType="1"/>
              </p:cNvSpPr>
              <p:nvPr/>
            </p:nvSpPr>
            <p:spPr bwMode="auto">
              <a:xfrm flipV="1">
                <a:off x="1002" y="1519"/>
                <a:ext cx="1" cy="4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3" name="Line 535"/>
              <p:cNvSpPr>
                <a:spLocks noChangeShapeType="1"/>
              </p:cNvSpPr>
              <p:nvPr/>
            </p:nvSpPr>
            <p:spPr bwMode="auto">
              <a:xfrm>
                <a:off x="1002" y="1519"/>
                <a:ext cx="1" cy="4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4" name="Line 536"/>
              <p:cNvSpPr>
                <a:spLocks noChangeShapeType="1"/>
              </p:cNvSpPr>
              <p:nvPr/>
            </p:nvSpPr>
            <p:spPr bwMode="auto">
              <a:xfrm flipV="1">
                <a:off x="1002" y="1519"/>
                <a:ext cx="1" cy="4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5" name="Line 537"/>
              <p:cNvSpPr>
                <a:spLocks noChangeShapeType="1"/>
              </p:cNvSpPr>
              <p:nvPr/>
            </p:nvSpPr>
            <p:spPr bwMode="auto">
              <a:xfrm>
                <a:off x="1004" y="1519"/>
                <a:ext cx="1" cy="4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6" name="Line 538"/>
              <p:cNvSpPr>
                <a:spLocks noChangeShapeType="1"/>
              </p:cNvSpPr>
              <p:nvPr/>
            </p:nvSpPr>
            <p:spPr bwMode="auto">
              <a:xfrm flipV="1">
                <a:off x="1004" y="1518"/>
                <a:ext cx="1" cy="4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7" name="Line 539"/>
              <p:cNvSpPr>
                <a:spLocks noChangeShapeType="1"/>
              </p:cNvSpPr>
              <p:nvPr/>
            </p:nvSpPr>
            <p:spPr bwMode="auto">
              <a:xfrm>
                <a:off x="1004" y="1518"/>
                <a:ext cx="1" cy="4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8" name="Line 540"/>
              <p:cNvSpPr>
                <a:spLocks noChangeShapeType="1"/>
              </p:cNvSpPr>
              <p:nvPr/>
            </p:nvSpPr>
            <p:spPr bwMode="auto">
              <a:xfrm flipV="1">
                <a:off x="1004" y="1518"/>
                <a:ext cx="1" cy="4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9" name="Line 541"/>
              <p:cNvSpPr>
                <a:spLocks noChangeShapeType="1"/>
              </p:cNvSpPr>
              <p:nvPr/>
            </p:nvSpPr>
            <p:spPr bwMode="auto">
              <a:xfrm>
                <a:off x="1005" y="1518"/>
                <a:ext cx="1" cy="4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0" name="Line 542"/>
              <p:cNvSpPr>
                <a:spLocks noChangeShapeType="1"/>
              </p:cNvSpPr>
              <p:nvPr/>
            </p:nvSpPr>
            <p:spPr bwMode="auto">
              <a:xfrm flipV="1">
                <a:off x="1005" y="1518"/>
                <a:ext cx="1" cy="4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1" name="Line 543"/>
              <p:cNvSpPr>
                <a:spLocks noChangeShapeType="1"/>
              </p:cNvSpPr>
              <p:nvPr/>
            </p:nvSpPr>
            <p:spPr bwMode="auto">
              <a:xfrm>
                <a:off x="1005" y="1518"/>
                <a:ext cx="1" cy="4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2" name="Line 544"/>
              <p:cNvSpPr>
                <a:spLocks noChangeShapeType="1"/>
              </p:cNvSpPr>
              <p:nvPr/>
            </p:nvSpPr>
            <p:spPr bwMode="auto">
              <a:xfrm flipV="1">
                <a:off x="1005" y="1516"/>
                <a:ext cx="1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3" name="Line 545"/>
              <p:cNvSpPr>
                <a:spLocks noChangeShapeType="1"/>
              </p:cNvSpPr>
              <p:nvPr/>
            </p:nvSpPr>
            <p:spPr bwMode="auto">
              <a:xfrm>
                <a:off x="1007" y="1516"/>
                <a:ext cx="1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4" name="Line 546"/>
              <p:cNvSpPr>
                <a:spLocks noChangeShapeType="1"/>
              </p:cNvSpPr>
              <p:nvPr/>
            </p:nvSpPr>
            <p:spPr bwMode="auto">
              <a:xfrm flipV="1">
                <a:off x="1007" y="1516"/>
                <a:ext cx="1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5" name="Line 547"/>
              <p:cNvSpPr>
                <a:spLocks noChangeShapeType="1"/>
              </p:cNvSpPr>
              <p:nvPr/>
            </p:nvSpPr>
            <p:spPr bwMode="auto">
              <a:xfrm>
                <a:off x="1007" y="1516"/>
                <a:ext cx="1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6" name="Line 548"/>
              <p:cNvSpPr>
                <a:spLocks noChangeShapeType="1"/>
              </p:cNvSpPr>
              <p:nvPr/>
            </p:nvSpPr>
            <p:spPr bwMode="auto">
              <a:xfrm flipV="1">
                <a:off x="1009" y="1516"/>
                <a:ext cx="1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7" name="Line 549"/>
              <p:cNvSpPr>
                <a:spLocks noChangeShapeType="1"/>
              </p:cNvSpPr>
              <p:nvPr/>
            </p:nvSpPr>
            <p:spPr bwMode="auto">
              <a:xfrm>
                <a:off x="1009" y="1516"/>
                <a:ext cx="1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8" name="Line 550"/>
              <p:cNvSpPr>
                <a:spLocks noChangeShapeType="1"/>
              </p:cNvSpPr>
              <p:nvPr/>
            </p:nvSpPr>
            <p:spPr bwMode="auto">
              <a:xfrm flipV="1">
                <a:off x="1009" y="1526"/>
                <a:ext cx="1" cy="3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9" name="Line 551"/>
              <p:cNvSpPr>
                <a:spLocks noChangeShapeType="1"/>
              </p:cNvSpPr>
              <p:nvPr/>
            </p:nvSpPr>
            <p:spPr bwMode="auto">
              <a:xfrm>
                <a:off x="1010" y="1536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0" name="Line 552"/>
              <p:cNvSpPr>
                <a:spLocks noChangeShapeType="1"/>
              </p:cNvSpPr>
              <p:nvPr/>
            </p:nvSpPr>
            <p:spPr bwMode="auto">
              <a:xfrm flipV="1">
                <a:off x="1010" y="154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1" name="Line 553"/>
              <p:cNvSpPr>
                <a:spLocks noChangeShapeType="1"/>
              </p:cNvSpPr>
              <p:nvPr/>
            </p:nvSpPr>
            <p:spPr bwMode="auto">
              <a:xfrm>
                <a:off x="1010" y="155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2" name="Freeform 554"/>
              <p:cNvSpPr>
                <a:spLocks/>
              </p:cNvSpPr>
              <p:nvPr/>
            </p:nvSpPr>
            <p:spPr bwMode="auto">
              <a:xfrm>
                <a:off x="997" y="1516"/>
                <a:ext cx="13" cy="45"/>
              </a:xfrm>
              <a:custGeom>
                <a:avLst/>
                <a:gdLst>
                  <a:gd name="T0" fmla="*/ 3 w 13"/>
                  <a:gd name="T1" fmla="*/ 3 h 45"/>
                  <a:gd name="T2" fmla="*/ 0 w 13"/>
                  <a:gd name="T3" fmla="*/ 45 h 45"/>
                  <a:gd name="T4" fmla="*/ 13 w 13"/>
                  <a:gd name="T5" fmla="*/ 45 h 45"/>
                  <a:gd name="T6" fmla="*/ 12 w 13"/>
                  <a:gd name="T7" fmla="*/ 0 h 45"/>
                  <a:gd name="T8" fmla="*/ 3 w 13"/>
                  <a:gd name="T9" fmla="*/ 5 h 45"/>
                  <a:gd name="T10" fmla="*/ 3 w 13"/>
                  <a:gd name="T11" fmla="*/ 3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"/>
                  <a:gd name="T19" fmla="*/ 0 h 45"/>
                  <a:gd name="T20" fmla="*/ 13 w 13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" h="45">
                    <a:moveTo>
                      <a:pt x="3" y="3"/>
                    </a:moveTo>
                    <a:lnTo>
                      <a:pt x="0" y="45"/>
                    </a:lnTo>
                    <a:lnTo>
                      <a:pt x="13" y="45"/>
                    </a:lnTo>
                    <a:lnTo>
                      <a:pt x="12" y="0"/>
                    </a:lnTo>
                    <a:lnTo>
                      <a:pt x="3" y="5"/>
                    </a:lnTo>
                    <a:lnTo>
                      <a:pt x="3" y="3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3" name="Line 555"/>
              <p:cNvSpPr>
                <a:spLocks noChangeShapeType="1"/>
              </p:cNvSpPr>
              <p:nvPr/>
            </p:nvSpPr>
            <p:spPr bwMode="auto">
              <a:xfrm flipV="1">
                <a:off x="969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4" name="Line 556"/>
              <p:cNvSpPr>
                <a:spLocks noChangeShapeType="1"/>
              </p:cNvSpPr>
              <p:nvPr/>
            </p:nvSpPr>
            <p:spPr bwMode="auto">
              <a:xfrm>
                <a:off x="969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5" name="Line 557"/>
              <p:cNvSpPr>
                <a:spLocks noChangeShapeType="1"/>
              </p:cNvSpPr>
              <p:nvPr/>
            </p:nvSpPr>
            <p:spPr bwMode="auto">
              <a:xfrm flipV="1">
                <a:off x="971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6" name="Line 558"/>
              <p:cNvSpPr>
                <a:spLocks noChangeShapeType="1"/>
              </p:cNvSpPr>
              <p:nvPr/>
            </p:nvSpPr>
            <p:spPr bwMode="auto">
              <a:xfrm>
                <a:off x="971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7" name="Line 559"/>
              <p:cNvSpPr>
                <a:spLocks noChangeShapeType="1"/>
              </p:cNvSpPr>
              <p:nvPr/>
            </p:nvSpPr>
            <p:spPr bwMode="auto">
              <a:xfrm flipV="1">
                <a:off x="971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8" name="Line 560"/>
              <p:cNvSpPr>
                <a:spLocks noChangeShapeType="1"/>
              </p:cNvSpPr>
              <p:nvPr/>
            </p:nvSpPr>
            <p:spPr bwMode="auto">
              <a:xfrm>
                <a:off x="971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9" name="Line 561"/>
              <p:cNvSpPr>
                <a:spLocks noChangeShapeType="1"/>
              </p:cNvSpPr>
              <p:nvPr/>
            </p:nvSpPr>
            <p:spPr bwMode="auto">
              <a:xfrm flipV="1">
                <a:off x="972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0" name="Line 562"/>
              <p:cNvSpPr>
                <a:spLocks noChangeShapeType="1"/>
              </p:cNvSpPr>
              <p:nvPr/>
            </p:nvSpPr>
            <p:spPr bwMode="auto">
              <a:xfrm>
                <a:off x="972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1" name="Line 563"/>
              <p:cNvSpPr>
                <a:spLocks noChangeShapeType="1"/>
              </p:cNvSpPr>
              <p:nvPr/>
            </p:nvSpPr>
            <p:spPr bwMode="auto">
              <a:xfrm flipV="1">
                <a:off x="974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2" name="Line 564"/>
              <p:cNvSpPr>
                <a:spLocks noChangeShapeType="1"/>
              </p:cNvSpPr>
              <p:nvPr/>
            </p:nvSpPr>
            <p:spPr bwMode="auto">
              <a:xfrm>
                <a:off x="974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3" name="Line 565"/>
              <p:cNvSpPr>
                <a:spLocks noChangeShapeType="1"/>
              </p:cNvSpPr>
              <p:nvPr/>
            </p:nvSpPr>
            <p:spPr bwMode="auto">
              <a:xfrm flipV="1">
                <a:off x="974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4" name="Line 566"/>
              <p:cNvSpPr>
                <a:spLocks noChangeShapeType="1"/>
              </p:cNvSpPr>
              <p:nvPr/>
            </p:nvSpPr>
            <p:spPr bwMode="auto">
              <a:xfrm>
                <a:off x="974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5" name="Line 567"/>
              <p:cNvSpPr>
                <a:spLocks noChangeShapeType="1"/>
              </p:cNvSpPr>
              <p:nvPr/>
            </p:nvSpPr>
            <p:spPr bwMode="auto">
              <a:xfrm flipV="1">
                <a:off x="976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" name="Line 568"/>
              <p:cNvSpPr>
                <a:spLocks noChangeShapeType="1"/>
              </p:cNvSpPr>
              <p:nvPr/>
            </p:nvSpPr>
            <p:spPr bwMode="auto">
              <a:xfrm>
                <a:off x="976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7" name="Line 569"/>
              <p:cNvSpPr>
                <a:spLocks noChangeShapeType="1"/>
              </p:cNvSpPr>
              <p:nvPr/>
            </p:nvSpPr>
            <p:spPr bwMode="auto">
              <a:xfrm flipV="1">
                <a:off x="976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8" name="Line 570"/>
              <p:cNvSpPr>
                <a:spLocks noChangeShapeType="1"/>
              </p:cNvSpPr>
              <p:nvPr/>
            </p:nvSpPr>
            <p:spPr bwMode="auto">
              <a:xfrm>
                <a:off x="976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9" name="Line 571"/>
              <p:cNvSpPr>
                <a:spLocks noChangeShapeType="1"/>
              </p:cNvSpPr>
              <p:nvPr/>
            </p:nvSpPr>
            <p:spPr bwMode="auto">
              <a:xfrm flipV="1">
                <a:off x="977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0" name="Line 572"/>
              <p:cNvSpPr>
                <a:spLocks noChangeShapeType="1"/>
              </p:cNvSpPr>
              <p:nvPr/>
            </p:nvSpPr>
            <p:spPr bwMode="auto">
              <a:xfrm>
                <a:off x="977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1" name="Line 573"/>
              <p:cNvSpPr>
                <a:spLocks noChangeShapeType="1"/>
              </p:cNvSpPr>
              <p:nvPr/>
            </p:nvSpPr>
            <p:spPr bwMode="auto">
              <a:xfrm flipV="1">
                <a:off x="977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2" name="Line 574"/>
              <p:cNvSpPr>
                <a:spLocks noChangeShapeType="1"/>
              </p:cNvSpPr>
              <p:nvPr/>
            </p:nvSpPr>
            <p:spPr bwMode="auto">
              <a:xfrm>
                <a:off x="979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3" name="Line 575"/>
              <p:cNvSpPr>
                <a:spLocks noChangeShapeType="1"/>
              </p:cNvSpPr>
              <p:nvPr/>
            </p:nvSpPr>
            <p:spPr bwMode="auto">
              <a:xfrm flipV="1">
                <a:off x="979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4" name="Line 576"/>
              <p:cNvSpPr>
                <a:spLocks noChangeShapeType="1"/>
              </p:cNvSpPr>
              <p:nvPr/>
            </p:nvSpPr>
            <p:spPr bwMode="auto">
              <a:xfrm>
                <a:off x="979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5" name="Line 577"/>
              <p:cNvSpPr>
                <a:spLocks noChangeShapeType="1"/>
              </p:cNvSpPr>
              <p:nvPr/>
            </p:nvSpPr>
            <p:spPr bwMode="auto">
              <a:xfrm flipV="1">
                <a:off x="979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6" name="Line 578"/>
              <p:cNvSpPr>
                <a:spLocks noChangeShapeType="1"/>
              </p:cNvSpPr>
              <p:nvPr/>
            </p:nvSpPr>
            <p:spPr bwMode="auto">
              <a:xfrm>
                <a:off x="986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7" name="Line 579"/>
              <p:cNvSpPr>
                <a:spLocks noChangeShapeType="1"/>
              </p:cNvSpPr>
              <p:nvPr/>
            </p:nvSpPr>
            <p:spPr bwMode="auto">
              <a:xfrm flipV="1">
                <a:off x="986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8" name="Line 580"/>
              <p:cNvSpPr>
                <a:spLocks noChangeShapeType="1"/>
              </p:cNvSpPr>
              <p:nvPr/>
            </p:nvSpPr>
            <p:spPr bwMode="auto">
              <a:xfrm>
                <a:off x="987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9" name="Line 581"/>
              <p:cNvSpPr>
                <a:spLocks noChangeShapeType="1"/>
              </p:cNvSpPr>
              <p:nvPr/>
            </p:nvSpPr>
            <p:spPr bwMode="auto">
              <a:xfrm flipV="1">
                <a:off x="987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0" name="Line 582"/>
              <p:cNvSpPr>
                <a:spLocks noChangeShapeType="1"/>
              </p:cNvSpPr>
              <p:nvPr/>
            </p:nvSpPr>
            <p:spPr bwMode="auto">
              <a:xfrm>
                <a:off x="987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1" name="Line 583"/>
              <p:cNvSpPr>
                <a:spLocks noChangeShapeType="1"/>
              </p:cNvSpPr>
              <p:nvPr/>
            </p:nvSpPr>
            <p:spPr bwMode="auto">
              <a:xfrm flipV="1">
                <a:off x="987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2" name="Line 584"/>
              <p:cNvSpPr>
                <a:spLocks noChangeShapeType="1"/>
              </p:cNvSpPr>
              <p:nvPr/>
            </p:nvSpPr>
            <p:spPr bwMode="auto">
              <a:xfrm>
                <a:off x="989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3" name="Line 585"/>
              <p:cNvSpPr>
                <a:spLocks noChangeShapeType="1"/>
              </p:cNvSpPr>
              <p:nvPr/>
            </p:nvSpPr>
            <p:spPr bwMode="auto">
              <a:xfrm flipV="1">
                <a:off x="989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4" name="Line 586"/>
              <p:cNvSpPr>
                <a:spLocks noChangeShapeType="1"/>
              </p:cNvSpPr>
              <p:nvPr/>
            </p:nvSpPr>
            <p:spPr bwMode="auto">
              <a:xfrm>
                <a:off x="989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5" name="Line 587"/>
              <p:cNvSpPr>
                <a:spLocks noChangeShapeType="1"/>
              </p:cNvSpPr>
              <p:nvPr/>
            </p:nvSpPr>
            <p:spPr bwMode="auto">
              <a:xfrm flipV="1">
                <a:off x="989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6" name="Line 588"/>
              <p:cNvSpPr>
                <a:spLocks noChangeShapeType="1"/>
              </p:cNvSpPr>
              <p:nvPr/>
            </p:nvSpPr>
            <p:spPr bwMode="auto">
              <a:xfrm>
                <a:off x="991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7" name="Line 589"/>
              <p:cNvSpPr>
                <a:spLocks noChangeShapeType="1"/>
              </p:cNvSpPr>
              <p:nvPr/>
            </p:nvSpPr>
            <p:spPr bwMode="auto">
              <a:xfrm flipV="1">
                <a:off x="991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8" name="Line 590"/>
              <p:cNvSpPr>
                <a:spLocks noChangeShapeType="1"/>
              </p:cNvSpPr>
              <p:nvPr/>
            </p:nvSpPr>
            <p:spPr bwMode="auto">
              <a:xfrm>
                <a:off x="991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9" name="Line 591"/>
              <p:cNvSpPr>
                <a:spLocks noChangeShapeType="1"/>
              </p:cNvSpPr>
              <p:nvPr/>
            </p:nvSpPr>
            <p:spPr bwMode="auto">
              <a:xfrm flipV="1">
                <a:off x="991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0" name="Line 592"/>
              <p:cNvSpPr>
                <a:spLocks noChangeShapeType="1"/>
              </p:cNvSpPr>
              <p:nvPr/>
            </p:nvSpPr>
            <p:spPr bwMode="auto">
              <a:xfrm>
                <a:off x="992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1" name="Line 593"/>
              <p:cNvSpPr>
                <a:spLocks noChangeShapeType="1"/>
              </p:cNvSpPr>
              <p:nvPr/>
            </p:nvSpPr>
            <p:spPr bwMode="auto">
              <a:xfrm flipV="1">
                <a:off x="992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2" name="Line 594"/>
              <p:cNvSpPr>
                <a:spLocks noChangeShapeType="1"/>
              </p:cNvSpPr>
              <p:nvPr/>
            </p:nvSpPr>
            <p:spPr bwMode="auto">
              <a:xfrm>
                <a:off x="992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3" name="Line 595"/>
              <p:cNvSpPr>
                <a:spLocks noChangeShapeType="1"/>
              </p:cNvSpPr>
              <p:nvPr/>
            </p:nvSpPr>
            <p:spPr bwMode="auto">
              <a:xfrm flipV="1">
                <a:off x="992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4" name="Line 596"/>
              <p:cNvSpPr>
                <a:spLocks noChangeShapeType="1"/>
              </p:cNvSpPr>
              <p:nvPr/>
            </p:nvSpPr>
            <p:spPr bwMode="auto">
              <a:xfrm>
                <a:off x="994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5" name="Line 597"/>
              <p:cNvSpPr>
                <a:spLocks noChangeShapeType="1"/>
              </p:cNvSpPr>
              <p:nvPr/>
            </p:nvSpPr>
            <p:spPr bwMode="auto">
              <a:xfrm flipV="1">
                <a:off x="994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6" name="Line 598"/>
              <p:cNvSpPr>
                <a:spLocks noChangeShapeType="1"/>
              </p:cNvSpPr>
              <p:nvPr/>
            </p:nvSpPr>
            <p:spPr bwMode="auto">
              <a:xfrm>
                <a:off x="994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7" name="Line 599"/>
              <p:cNvSpPr>
                <a:spLocks noChangeShapeType="1"/>
              </p:cNvSpPr>
              <p:nvPr/>
            </p:nvSpPr>
            <p:spPr bwMode="auto">
              <a:xfrm flipV="1">
                <a:off x="994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" name="Line 600"/>
              <p:cNvSpPr>
                <a:spLocks noChangeShapeType="1"/>
              </p:cNvSpPr>
              <p:nvPr/>
            </p:nvSpPr>
            <p:spPr bwMode="auto">
              <a:xfrm>
                <a:off x="996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" name="Line 601"/>
              <p:cNvSpPr>
                <a:spLocks noChangeShapeType="1"/>
              </p:cNvSpPr>
              <p:nvPr/>
            </p:nvSpPr>
            <p:spPr bwMode="auto">
              <a:xfrm flipV="1">
                <a:off x="996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0" name="Line 602"/>
              <p:cNvSpPr>
                <a:spLocks noChangeShapeType="1"/>
              </p:cNvSpPr>
              <p:nvPr/>
            </p:nvSpPr>
            <p:spPr bwMode="auto">
              <a:xfrm flipV="1">
                <a:off x="1005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1" name="Line 603"/>
              <p:cNvSpPr>
                <a:spLocks noChangeShapeType="1"/>
              </p:cNvSpPr>
              <p:nvPr/>
            </p:nvSpPr>
            <p:spPr bwMode="auto">
              <a:xfrm>
                <a:off x="1005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2" name="Line 604"/>
              <p:cNvSpPr>
                <a:spLocks noChangeShapeType="1"/>
              </p:cNvSpPr>
              <p:nvPr/>
            </p:nvSpPr>
            <p:spPr bwMode="auto">
              <a:xfrm flipV="1">
                <a:off x="1005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3" name="Line 605"/>
              <p:cNvSpPr>
                <a:spLocks noChangeShapeType="1"/>
              </p:cNvSpPr>
              <p:nvPr/>
            </p:nvSpPr>
            <p:spPr bwMode="auto">
              <a:xfrm>
                <a:off x="1005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4" name="Line 606"/>
              <p:cNvSpPr>
                <a:spLocks noChangeShapeType="1"/>
              </p:cNvSpPr>
              <p:nvPr/>
            </p:nvSpPr>
            <p:spPr bwMode="auto">
              <a:xfrm flipV="1">
                <a:off x="1007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5" name="Line 607"/>
              <p:cNvSpPr>
                <a:spLocks noChangeShapeType="1"/>
              </p:cNvSpPr>
              <p:nvPr/>
            </p:nvSpPr>
            <p:spPr bwMode="auto">
              <a:xfrm>
                <a:off x="1007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6" name="Line 608"/>
              <p:cNvSpPr>
                <a:spLocks noChangeShapeType="1"/>
              </p:cNvSpPr>
              <p:nvPr/>
            </p:nvSpPr>
            <p:spPr bwMode="auto">
              <a:xfrm flipV="1">
                <a:off x="1007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" name="Line 609"/>
              <p:cNvSpPr>
                <a:spLocks noChangeShapeType="1"/>
              </p:cNvSpPr>
              <p:nvPr/>
            </p:nvSpPr>
            <p:spPr bwMode="auto">
              <a:xfrm>
                <a:off x="1007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8" name="Line 610"/>
              <p:cNvSpPr>
                <a:spLocks noChangeShapeType="1"/>
              </p:cNvSpPr>
              <p:nvPr/>
            </p:nvSpPr>
            <p:spPr bwMode="auto">
              <a:xfrm flipV="1">
                <a:off x="1009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9" name="Line 611"/>
              <p:cNvSpPr>
                <a:spLocks noChangeShapeType="1"/>
              </p:cNvSpPr>
              <p:nvPr/>
            </p:nvSpPr>
            <p:spPr bwMode="auto">
              <a:xfrm>
                <a:off x="1009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0" name="Line 612"/>
              <p:cNvSpPr>
                <a:spLocks noChangeShapeType="1"/>
              </p:cNvSpPr>
              <p:nvPr/>
            </p:nvSpPr>
            <p:spPr bwMode="auto">
              <a:xfrm flipV="1">
                <a:off x="1009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1" name="Line 613"/>
              <p:cNvSpPr>
                <a:spLocks noChangeShapeType="1"/>
              </p:cNvSpPr>
              <p:nvPr/>
            </p:nvSpPr>
            <p:spPr bwMode="auto">
              <a:xfrm>
                <a:off x="1010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2" name="Line 614"/>
              <p:cNvSpPr>
                <a:spLocks noChangeShapeType="1"/>
              </p:cNvSpPr>
              <p:nvPr/>
            </p:nvSpPr>
            <p:spPr bwMode="auto">
              <a:xfrm flipV="1">
                <a:off x="1010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3" name="Line 615"/>
              <p:cNvSpPr>
                <a:spLocks noChangeShapeType="1"/>
              </p:cNvSpPr>
              <p:nvPr/>
            </p:nvSpPr>
            <p:spPr bwMode="auto">
              <a:xfrm>
                <a:off x="1010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4" name="Line 616"/>
              <p:cNvSpPr>
                <a:spLocks noChangeShapeType="1"/>
              </p:cNvSpPr>
              <p:nvPr/>
            </p:nvSpPr>
            <p:spPr bwMode="auto">
              <a:xfrm flipV="1">
                <a:off x="1012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5" name="Line 617"/>
              <p:cNvSpPr>
                <a:spLocks noChangeShapeType="1"/>
              </p:cNvSpPr>
              <p:nvPr/>
            </p:nvSpPr>
            <p:spPr bwMode="auto">
              <a:xfrm>
                <a:off x="1012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6" name="Line 618"/>
              <p:cNvSpPr>
                <a:spLocks noChangeShapeType="1"/>
              </p:cNvSpPr>
              <p:nvPr/>
            </p:nvSpPr>
            <p:spPr bwMode="auto">
              <a:xfrm>
                <a:off x="1019" y="1557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7" name="Line 619"/>
              <p:cNvSpPr>
                <a:spLocks noChangeShapeType="1"/>
              </p:cNvSpPr>
              <p:nvPr/>
            </p:nvSpPr>
            <p:spPr bwMode="auto">
              <a:xfrm flipV="1">
                <a:off x="1019" y="1557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8" name="Line 620"/>
              <p:cNvSpPr>
                <a:spLocks noChangeShapeType="1"/>
              </p:cNvSpPr>
              <p:nvPr/>
            </p:nvSpPr>
            <p:spPr bwMode="auto">
              <a:xfrm>
                <a:off x="1019" y="1557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9" name="Line 621"/>
              <p:cNvSpPr>
                <a:spLocks noChangeShapeType="1"/>
              </p:cNvSpPr>
              <p:nvPr/>
            </p:nvSpPr>
            <p:spPr bwMode="auto">
              <a:xfrm flipV="1">
                <a:off x="1020" y="1556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0" name="Line 622"/>
              <p:cNvSpPr>
                <a:spLocks noChangeShapeType="1"/>
              </p:cNvSpPr>
              <p:nvPr/>
            </p:nvSpPr>
            <p:spPr bwMode="auto">
              <a:xfrm>
                <a:off x="1020" y="1556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1" name="Line 623"/>
              <p:cNvSpPr>
                <a:spLocks noChangeShapeType="1"/>
              </p:cNvSpPr>
              <p:nvPr/>
            </p:nvSpPr>
            <p:spPr bwMode="auto">
              <a:xfrm flipV="1">
                <a:off x="1022" y="1556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2" name="Line 624"/>
              <p:cNvSpPr>
                <a:spLocks noChangeShapeType="1"/>
              </p:cNvSpPr>
              <p:nvPr/>
            </p:nvSpPr>
            <p:spPr bwMode="auto">
              <a:xfrm>
                <a:off x="1022" y="155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3" name="Line 625"/>
              <p:cNvSpPr>
                <a:spLocks noChangeShapeType="1"/>
              </p:cNvSpPr>
              <p:nvPr/>
            </p:nvSpPr>
            <p:spPr bwMode="auto">
              <a:xfrm flipV="1">
                <a:off x="1022" y="155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4" name="Line 626"/>
              <p:cNvSpPr>
                <a:spLocks noChangeShapeType="1"/>
              </p:cNvSpPr>
              <p:nvPr/>
            </p:nvSpPr>
            <p:spPr bwMode="auto">
              <a:xfrm>
                <a:off x="1022" y="155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5" name="Line 627"/>
              <p:cNvSpPr>
                <a:spLocks noChangeShapeType="1"/>
              </p:cNvSpPr>
              <p:nvPr/>
            </p:nvSpPr>
            <p:spPr bwMode="auto">
              <a:xfrm flipV="1">
                <a:off x="1023" y="155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6" name="Line 628"/>
              <p:cNvSpPr>
                <a:spLocks noChangeShapeType="1"/>
              </p:cNvSpPr>
              <p:nvPr/>
            </p:nvSpPr>
            <p:spPr bwMode="auto">
              <a:xfrm>
                <a:off x="1023" y="1552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7" name="Line 629"/>
              <p:cNvSpPr>
                <a:spLocks noChangeShapeType="1"/>
              </p:cNvSpPr>
              <p:nvPr/>
            </p:nvSpPr>
            <p:spPr bwMode="auto">
              <a:xfrm flipV="1">
                <a:off x="1023" y="1552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7" name="Line 630"/>
            <p:cNvSpPr>
              <a:spLocks noChangeShapeType="1"/>
            </p:cNvSpPr>
            <p:nvPr/>
          </p:nvSpPr>
          <p:spPr bwMode="auto">
            <a:xfrm>
              <a:off x="1023" y="1552"/>
              <a:ext cx="1" cy="5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Line 631"/>
            <p:cNvSpPr>
              <a:spLocks noChangeShapeType="1"/>
            </p:cNvSpPr>
            <p:nvPr/>
          </p:nvSpPr>
          <p:spPr bwMode="auto">
            <a:xfrm flipV="1">
              <a:off x="1025" y="1551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Line 632"/>
            <p:cNvSpPr>
              <a:spLocks noChangeShapeType="1"/>
            </p:cNvSpPr>
            <p:nvPr/>
          </p:nvSpPr>
          <p:spPr bwMode="auto">
            <a:xfrm>
              <a:off x="1025" y="1551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Line 633"/>
            <p:cNvSpPr>
              <a:spLocks noChangeShapeType="1"/>
            </p:cNvSpPr>
            <p:nvPr/>
          </p:nvSpPr>
          <p:spPr bwMode="auto">
            <a:xfrm flipV="1">
              <a:off x="1025" y="1551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634"/>
            <p:cNvSpPr>
              <a:spLocks noChangeShapeType="1"/>
            </p:cNvSpPr>
            <p:nvPr/>
          </p:nvSpPr>
          <p:spPr bwMode="auto">
            <a:xfrm>
              <a:off x="1027" y="1549"/>
              <a:ext cx="1" cy="1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635"/>
            <p:cNvSpPr>
              <a:spLocks noChangeShapeType="1"/>
            </p:cNvSpPr>
            <p:nvPr/>
          </p:nvSpPr>
          <p:spPr bwMode="auto">
            <a:xfrm flipV="1">
              <a:off x="1027" y="1549"/>
              <a:ext cx="1" cy="1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Line 636"/>
            <p:cNvSpPr>
              <a:spLocks noChangeShapeType="1"/>
            </p:cNvSpPr>
            <p:nvPr/>
          </p:nvSpPr>
          <p:spPr bwMode="auto">
            <a:xfrm>
              <a:off x="1027" y="1547"/>
              <a:ext cx="1" cy="12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Line 637"/>
            <p:cNvSpPr>
              <a:spLocks noChangeShapeType="1"/>
            </p:cNvSpPr>
            <p:nvPr/>
          </p:nvSpPr>
          <p:spPr bwMode="auto">
            <a:xfrm flipV="1">
              <a:off x="1027" y="1547"/>
              <a:ext cx="1" cy="12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Line 638"/>
            <p:cNvSpPr>
              <a:spLocks noChangeShapeType="1"/>
            </p:cNvSpPr>
            <p:nvPr/>
          </p:nvSpPr>
          <p:spPr bwMode="auto">
            <a:xfrm>
              <a:off x="1028" y="1547"/>
              <a:ext cx="1" cy="12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Line 639"/>
            <p:cNvSpPr>
              <a:spLocks noChangeShapeType="1"/>
            </p:cNvSpPr>
            <p:nvPr/>
          </p:nvSpPr>
          <p:spPr bwMode="auto">
            <a:xfrm flipV="1">
              <a:off x="1028" y="1546"/>
              <a:ext cx="1" cy="1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Line 640"/>
            <p:cNvSpPr>
              <a:spLocks noChangeShapeType="1"/>
            </p:cNvSpPr>
            <p:nvPr/>
          </p:nvSpPr>
          <p:spPr bwMode="auto">
            <a:xfrm>
              <a:off x="1028" y="1546"/>
              <a:ext cx="1" cy="1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Line 641"/>
            <p:cNvSpPr>
              <a:spLocks noChangeShapeType="1"/>
            </p:cNvSpPr>
            <p:nvPr/>
          </p:nvSpPr>
          <p:spPr bwMode="auto">
            <a:xfrm flipV="1">
              <a:off x="1028" y="1546"/>
              <a:ext cx="1" cy="1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Line 642"/>
            <p:cNvSpPr>
              <a:spLocks noChangeShapeType="1"/>
            </p:cNvSpPr>
            <p:nvPr/>
          </p:nvSpPr>
          <p:spPr bwMode="auto">
            <a:xfrm>
              <a:off x="1030" y="1546"/>
              <a:ext cx="1" cy="1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Line 643"/>
            <p:cNvSpPr>
              <a:spLocks noChangeShapeType="1"/>
            </p:cNvSpPr>
            <p:nvPr/>
          </p:nvSpPr>
          <p:spPr bwMode="auto">
            <a:xfrm flipV="1">
              <a:off x="1030" y="1547"/>
              <a:ext cx="1" cy="12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Line 644"/>
            <p:cNvSpPr>
              <a:spLocks noChangeShapeType="1"/>
            </p:cNvSpPr>
            <p:nvPr/>
          </p:nvSpPr>
          <p:spPr bwMode="auto">
            <a:xfrm flipV="1">
              <a:off x="1030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Line 645"/>
            <p:cNvSpPr>
              <a:spLocks noChangeShapeType="1"/>
            </p:cNvSpPr>
            <p:nvPr/>
          </p:nvSpPr>
          <p:spPr bwMode="auto">
            <a:xfrm>
              <a:off x="1030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Line 646"/>
            <p:cNvSpPr>
              <a:spLocks noChangeShapeType="1"/>
            </p:cNvSpPr>
            <p:nvPr/>
          </p:nvSpPr>
          <p:spPr bwMode="auto">
            <a:xfrm>
              <a:off x="1030" y="1549"/>
              <a:ext cx="1" cy="1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Line 647"/>
            <p:cNvSpPr>
              <a:spLocks noChangeShapeType="1"/>
            </p:cNvSpPr>
            <p:nvPr/>
          </p:nvSpPr>
          <p:spPr bwMode="auto">
            <a:xfrm flipV="1">
              <a:off x="1030" y="1551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Line 648"/>
            <p:cNvSpPr>
              <a:spLocks noChangeShapeType="1"/>
            </p:cNvSpPr>
            <p:nvPr/>
          </p:nvSpPr>
          <p:spPr bwMode="auto">
            <a:xfrm flipV="1">
              <a:off x="1030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649"/>
            <p:cNvSpPr>
              <a:spLocks noChangeShapeType="1"/>
            </p:cNvSpPr>
            <p:nvPr/>
          </p:nvSpPr>
          <p:spPr bwMode="auto">
            <a:xfrm>
              <a:off x="1032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Line 650"/>
            <p:cNvSpPr>
              <a:spLocks noChangeShapeType="1"/>
            </p:cNvSpPr>
            <p:nvPr/>
          </p:nvSpPr>
          <p:spPr bwMode="auto">
            <a:xfrm>
              <a:off x="1032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Line 651"/>
            <p:cNvSpPr>
              <a:spLocks noChangeShapeType="1"/>
            </p:cNvSpPr>
            <p:nvPr/>
          </p:nvSpPr>
          <p:spPr bwMode="auto">
            <a:xfrm flipV="1">
              <a:off x="1032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Line 652"/>
            <p:cNvSpPr>
              <a:spLocks noChangeShapeType="1"/>
            </p:cNvSpPr>
            <p:nvPr/>
          </p:nvSpPr>
          <p:spPr bwMode="auto">
            <a:xfrm flipV="1">
              <a:off x="1032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Line 653"/>
            <p:cNvSpPr>
              <a:spLocks noChangeShapeType="1"/>
            </p:cNvSpPr>
            <p:nvPr/>
          </p:nvSpPr>
          <p:spPr bwMode="auto">
            <a:xfrm>
              <a:off x="1032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Line 654"/>
            <p:cNvSpPr>
              <a:spLocks noChangeShapeType="1"/>
            </p:cNvSpPr>
            <p:nvPr/>
          </p:nvSpPr>
          <p:spPr bwMode="auto">
            <a:xfrm>
              <a:off x="1032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Line 655"/>
            <p:cNvSpPr>
              <a:spLocks noChangeShapeType="1"/>
            </p:cNvSpPr>
            <p:nvPr/>
          </p:nvSpPr>
          <p:spPr bwMode="auto">
            <a:xfrm flipV="1">
              <a:off x="1032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Line 656"/>
            <p:cNvSpPr>
              <a:spLocks noChangeShapeType="1"/>
            </p:cNvSpPr>
            <p:nvPr/>
          </p:nvSpPr>
          <p:spPr bwMode="auto">
            <a:xfrm flipV="1">
              <a:off x="1032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Line 657"/>
            <p:cNvSpPr>
              <a:spLocks noChangeShapeType="1"/>
            </p:cNvSpPr>
            <p:nvPr/>
          </p:nvSpPr>
          <p:spPr bwMode="auto">
            <a:xfrm>
              <a:off x="1033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Line 658"/>
            <p:cNvSpPr>
              <a:spLocks noChangeShapeType="1"/>
            </p:cNvSpPr>
            <p:nvPr/>
          </p:nvSpPr>
          <p:spPr bwMode="auto">
            <a:xfrm>
              <a:off x="1033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Line 659"/>
            <p:cNvSpPr>
              <a:spLocks noChangeShapeType="1"/>
            </p:cNvSpPr>
            <p:nvPr/>
          </p:nvSpPr>
          <p:spPr bwMode="auto">
            <a:xfrm flipV="1">
              <a:off x="1033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Line 660"/>
            <p:cNvSpPr>
              <a:spLocks noChangeShapeType="1"/>
            </p:cNvSpPr>
            <p:nvPr/>
          </p:nvSpPr>
          <p:spPr bwMode="auto">
            <a:xfrm flipV="1">
              <a:off x="1033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Line 661"/>
            <p:cNvSpPr>
              <a:spLocks noChangeShapeType="1"/>
            </p:cNvSpPr>
            <p:nvPr/>
          </p:nvSpPr>
          <p:spPr bwMode="auto">
            <a:xfrm>
              <a:off x="1035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Line 662"/>
            <p:cNvSpPr>
              <a:spLocks noChangeShapeType="1"/>
            </p:cNvSpPr>
            <p:nvPr/>
          </p:nvSpPr>
          <p:spPr bwMode="auto">
            <a:xfrm>
              <a:off x="1035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Line 663"/>
            <p:cNvSpPr>
              <a:spLocks noChangeShapeType="1"/>
            </p:cNvSpPr>
            <p:nvPr/>
          </p:nvSpPr>
          <p:spPr bwMode="auto">
            <a:xfrm flipV="1">
              <a:off x="1035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Line 664"/>
            <p:cNvSpPr>
              <a:spLocks noChangeShapeType="1"/>
            </p:cNvSpPr>
            <p:nvPr/>
          </p:nvSpPr>
          <p:spPr bwMode="auto">
            <a:xfrm flipV="1">
              <a:off x="1035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Line 665"/>
            <p:cNvSpPr>
              <a:spLocks noChangeShapeType="1"/>
            </p:cNvSpPr>
            <p:nvPr/>
          </p:nvSpPr>
          <p:spPr bwMode="auto">
            <a:xfrm>
              <a:off x="1035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Line 666"/>
            <p:cNvSpPr>
              <a:spLocks noChangeShapeType="1"/>
            </p:cNvSpPr>
            <p:nvPr/>
          </p:nvSpPr>
          <p:spPr bwMode="auto">
            <a:xfrm flipV="1">
              <a:off x="1035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Line 667"/>
            <p:cNvSpPr>
              <a:spLocks noChangeShapeType="1"/>
            </p:cNvSpPr>
            <p:nvPr/>
          </p:nvSpPr>
          <p:spPr bwMode="auto">
            <a:xfrm>
              <a:off x="1037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Line 668"/>
            <p:cNvSpPr>
              <a:spLocks noChangeShapeType="1"/>
            </p:cNvSpPr>
            <p:nvPr/>
          </p:nvSpPr>
          <p:spPr bwMode="auto">
            <a:xfrm flipV="1">
              <a:off x="1037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Line 669"/>
            <p:cNvSpPr>
              <a:spLocks noChangeShapeType="1"/>
            </p:cNvSpPr>
            <p:nvPr/>
          </p:nvSpPr>
          <p:spPr bwMode="auto">
            <a:xfrm>
              <a:off x="1037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Line 670"/>
            <p:cNvSpPr>
              <a:spLocks noChangeShapeType="1"/>
            </p:cNvSpPr>
            <p:nvPr/>
          </p:nvSpPr>
          <p:spPr bwMode="auto">
            <a:xfrm flipV="1">
              <a:off x="1037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Line 671"/>
            <p:cNvSpPr>
              <a:spLocks noChangeShapeType="1"/>
            </p:cNvSpPr>
            <p:nvPr/>
          </p:nvSpPr>
          <p:spPr bwMode="auto">
            <a:xfrm>
              <a:off x="1038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Line 672"/>
            <p:cNvSpPr>
              <a:spLocks noChangeShapeType="1"/>
            </p:cNvSpPr>
            <p:nvPr/>
          </p:nvSpPr>
          <p:spPr bwMode="auto">
            <a:xfrm flipV="1">
              <a:off x="1038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Line 673"/>
            <p:cNvSpPr>
              <a:spLocks noChangeShapeType="1"/>
            </p:cNvSpPr>
            <p:nvPr/>
          </p:nvSpPr>
          <p:spPr bwMode="auto">
            <a:xfrm>
              <a:off x="1038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Line 674"/>
            <p:cNvSpPr>
              <a:spLocks noChangeShapeType="1"/>
            </p:cNvSpPr>
            <p:nvPr/>
          </p:nvSpPr>
          <p:spPr bwMode="auto">
            <a:xfrm flipV="1">
              <a:off x="1038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" name="Line 675"/>
            <p:cNvSpPr>
              <a:spLocks noChangeShapeType="1"/>
            </p:cNvSpPr>
            <p:nvPr/>
          </p:nvSpPr>
          <p:spPr bwMode="auto">
            <a:xfrm>
              <a:off x="1040" y="1544"/>
              <a:ext cx="1" cy="5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Freeform 676"/>
            <p:cNvSpPr>
              <a:spLocks/>
            </p:cNvSpPr>
            <p:nvPr/>
          </p:nvSpPr>
          <p:spPr bwMode="auto">
            <a:xfrm>
              <a:off x="969" y="1543"/>
              <a:ext cx="71" cy="21"/>
            </a:xfrm>
            <a:custGeom>
              <a:avLst/>
              <a:gdLst>
                <a:gd name="T0" fmla="*/ 64 w 71"/>
                <a:gd name="T1" fmla="*/ 0 h 21"/>
                <a:gd name="T2" fmla="*/ 71 w 71"/>
                <a:gd name="T3" fmla="*/ 1 h 21"/>
                <a:gd name="T4" fmla="*/ 71 w 71"/>
                <a:gd name="T5" fmla="*/ 6 h 21"/>
                <a:gd name="T6" fmla="*/ 61 w 71"/>
                <a:gd name="T7" fmla="*/ 4 h 21"/>
                <a:gd name="T8" fmla="*/ 63 w 71"/>
                <a:gd name="T9" fmla="*/ 9 h 21"/>
                <a:gd name="T10" fmla="*/ 66 w 71"/>
                <a:gd name="T11" fmla="*/ 9 h 21"/>
                <a:gd name="T12" fmla="*/ 66 w 71"/>
                <a:gd name="T13" fmla="*/ 16 h 21"/>
                <a:gd name="T14" fmla="*/ 56 w 71"/>
                <a:gd name="T15" fmla="*/ 16 h 21"/>
                <a:gd name="T16" fmla="*/ 54 w 71"/>
                <a:gd name="T17" fmla="*/ 14 h 21"/>
                <a:gd name="T18" fmla="*/ 54 w 71"/>
                <a:gd name="T19" fmla="*/ 16 h 21"/>
                <a:gd name="T20" fmla="*/ 0 w 71"/>
                <a:gd name="T21" fmla="*/ 21 h 21"/>
                <a:gd name="T22" fmla="*/ 0 w 71"/>
                <a:gd name="T23" fmla="*/ 19 h 21"/>
                <a:gd name="T24" fmla="*/ 50 w 71"/>
                <a:gd name="T25" fmla="*/ 16 h 21"/>
                <a:gd name="T26" fmla="*/ 63 w 71"/>
                <a:gd name="T27" fmla="*/ 0 h 21"/>
                <a:gd name="T28" fmla="*/ 64 w 71"/>
                <a:gd name="T29" fmla="*/ 0 h 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1"/>
                <a:gd name="T46" fmla="*/ 0 h 21"/>
                <a:gd name="T47" fmla="*/ 71 w 71"/>
                <a:gd name="T48" fmla="*/ 21 h 2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1" h="21">
                  <a:moveTo>
                    <a:pt x="64" y="0"/>
                  </a:moveTo>
                  <a:lnTo>
                    <a:pt x="71" y="1"/>
                  </a:lnTo>
                  <a:lnTo>
                    <a:pt x="71" y="6"/>
                  </a:lnTo>
                  <a:lnTo>
                    <a:pt x="61" y="4"/>
                  </a:lnTo>
                  <a:lnTo>
                    <a:pt x="63" y="9"/>
                  </a:lnTo>
                  <a:lnTo>
                    <a:pt x="66" y="9"/>
                  </a:lnTo>
                  <a:lnTo>
                    <a:pt x="66" y="16"/>
                  </a:lnTo>
                  <a:lnTo>
                    <a:pt x="56" y="16"/>
                  </a:lnTo>
                  <a:lnTo>
                    <a:pt x="54" y="14"/>
                  </a:lnTo>
                  <a:lnTo>
                    <a:pt x="54" y="16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50" y="16"/>
                  </a:lnTo>
                  <a:lnTo>
                    <a:pt x="63" y="0"/>
                  </a:lnTo>
                  <a:lnTo>
                    <a:pt x="64" y="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Freeform 677"/>
            <p:cNvSpPr>
              <a:spLocks/>
            </p:cNvSpPr>
            <p:nvPr/>
          </p:nvSpPr>
          <p:spPr bwMode="auto">
            <a:xfrm>
              <a:off x="961" y="1572"/>
              <a:ext cx="77" cy="15"/>
            </a:xfrm>
            <a:custGeom>
              <a:avLst/>
              <a:gdLst>
                <a:gd name="T0" fmla="*/ 2 w 77"/>
                <a:gd name="T1" fmla="*/ 4 h 15"/>
                <a:gd name="T2" fmla="*/ 8 w 77"/>
                <a:gd name="T3" fmla="*/ 4 h 15"/>
                <a:gd name="T4" fmla="*/ 16 w 77"/>
                <a:gd name="T5" fmla="*/ 2 h 15"/>
                <a:gd name="T6" fmla="*/ 20 w 77"/>
                <a:gd name="T7" fmla="*/ 2 h 15"/>
                <a:gd name="T8" fmla="*/ 28 w 77"/>
                <a:gd name="T9" fmla="*/ 2 h 15"/>
                <a:gd name="T10" fmla="*/ 31 w 77"/>
                <a:gd name="T11" fmla="*/ 0 h 15"/>
                <a:gd name="T12" fmla="*/ 35 w 77"/>
                <a:gd name="T13" fmla="*/ 0 h 15"/>
                <a:gd name="T14" fmla="*/ 58 w 77"/>
                <a:gd name="T15" fmla="*/ 0 h 15"/>
                <a:gd name="T16" fmla="*/ 69 w 77"/>
                <a:gd name="T17" fmla="*/ 2 h 15"/>
                <a:gd name="T18" fmla="*/ 77 w 77"/>
                <a:gd name="T19" fmla="*/ 5 h 15"/>
                <a:gd name="T20" fmla="*/ 77 w 77"/>
                <a:gd name="T21" fmla="*/ 12 h 15"/>
                <a:gd name="T22" fmla="*/ 71 w 77"/>
                <a:gd name="T23" fmla="*/ 12 h 15"/>
                <a:gd name="T24" fmla="*/ 66 w 77"/>
                <a:gd name="T25" fmla="*/ 12 h 15"/>
                <a:gd name="T26" fmla="*/ 59 w 77"/>
                <a:gd name="T27" fmla="*/ 12 h 15"/>
                <a:gd name="T28" fmla="*/ 51 w 77"/>
                <a:gd name="T29" fmla="*/ 12 h 15"/>
                <a:gd name="T30" fmla="*/ 43 w 77"/>
                <a:gd name="T31" fmla="*/ 12 h 15"/>
                <a:gd name="T32" fmla="*/ 35 w 77"/>
                <a:gd name="T33" fmla="*/ 12 h 15"/>
                <a:gd name="T34" fmla="*/ 26 w 77"/>
                <a:gd name="T35" fmla="*/ 12 h 15"/>
                <a:gd name="T36" fmla="*/ 21 w 77"/>
                <a:gd name="T37" fmla="*/ 12 h 15"/>
                <a:gd name="T38" fmla="*/ 16 w 77"/>
                <a:gd name="T39" fmla="*/ 12 h 15"/>
                <a:gd name="T40" fmla="*/ 10 w 77"/>
                <a:gd name="T41" fmla="*/ 14 h 15"/>
                <a:gd name="T42" fmla="*/ 5 w 77"/>
                <a:gd name="T43" fmla="*/ 14 h 15"/>
                <a:gd name="T44" fmla="*/ 0 w 77"/>
                <a:gd name="T45" fmla="*/ 15 h 15"/>
                <a:gd name="T46" fmla="*/ 0 w 77"/>
                <a:gd name="T47" fmla="*/ 12 h 15"/>
                <a:gd name="T48" fmla="*/ 2 w 77"/>
                <a:gd name="T49" fmla="*/ 12 h 15"/>
                <a:gd name="T50" fmla="*/ 2 w 77"/>
                <a:gd name="T51" fmla="*/ 4 h 1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15"/>
                <a:gd name="T80" fmla="*/ 77 w 77"/>
                <a:gd name="T81" fmla="*/ 15 h 1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15">
                  <a:moveTo>
                    <a:pt x="2" y="4"/>
                  </a:moveTo>
                  <a:lnTo>
                    <a:pt x="8" y="4"/>
                  </a:lnTo>
                  <a:lnTo>
                    <a:pt x="16" y="2"/>
                  </a:lnTo>
                  <a:lnTo>
                    <a:pt x="20" y="2"/>
                  </a:lnTo>
                  <a:lnTo>
                    <a:pt x="28" y="2"/>
                  </a:lnTo>
                  <a:lnTo>
                    <a:pt x="31" y="0"/>
                  </a:lnTo>
                  <a:lnTo>
                    <a:pt x="35" y="0"/>
                  </a:lnTo>
                  <a:lnTo>
                    <a:pt x="58" y="0"/>
                  </a:lnTo>
                  <a:lnTo>
                    <a:pt x="69" y="2"/>
                  </a:lnTo>
                  <a:lnTo>
                    <a:pt x="77" y="5"/>
                  </a:lnTo>
                  <a:lnTo>
                    <a:pt x="77" y="12"/>
                  </a:lnTo>
                  <a:lnTo>
                    <a:pt x="71" y="12"/>
                  </a:lnTo>
                  <a:lnTo>
                    <a:pt x="66" y="12"/>
                  </a:lnTo>
                  <a:lnTo>
                    <a:pt x="59" y="12"/>
                  </a:lnTo>
                  <a:lnTo>
                    <a:pt x="51" y="12"/>
                  </a:lnTo>
                  <a:lnTo>
                    <a:pt x="43" y="12"/>
                  </a:lnTo>
                  <a:lnTo>
                    <a:pt x="35" y="12"/>
                  </a:lnTo>
                  <a:lnTo>
                    <a:pt x="26" y="12"/>
                  </a:lnTo>
                  <a:lnTo>
                    <a:pt x="21" y="12"/>
                  </a:lnTo>
                  <a:lnTo>
                    <a:pt x="16" y="12"/>
                  </a:lnTo>
                  <a:lnTo>
                    <a:pt x="10" y="14"/>
                  </a:lnTo>
                  <a:lnTo>
                    <a:pt x="5" y="14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4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Line 678"/>
            <p:cNvSpPr>
              <a:spLocks noChangeShapeType="1"/>
            </p:cNvSpPr>
            <p:nvPr/>
          </p:nvSpPr>
          <p:spPr bwMode="auto">
            <a:xfrm flipH="1">
              <a:off x="963" y="1576"/>
              <a:ext cx="9" cy="1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Freeform 679"/>
            <p:cNvSpPr>
              <a:spLocks/>
            </p:cNvSpPr>
            <p:nvPr/>
          </p:nvSpPr>
          <p:spPr bwMode="auto">
            <a:xfrm>
              <a:off x="1032" y="1552"/>
              <a:ext cx="6" cy="22"/>
            </a:xfrm>
            <a:custGeom>
              <a:avLst/>
              <a:gdLst>
                <a:gd name="T0" fmla="*/ 0 w 6"/>
                <a:gd name="T1" fmla="*/ 22 h 22"/>
                <a:gd name="T2" fmla="*/ 0 w 6"/>
                <a:gd name="T3" fmla="*/ 10 h 22"/>
                <a:gd name="T4" fmla="*/ 5 w 6"/>
                <a:gd name="T5" fmla="*/ 12 h 22"/>
                <a:gd name="T6" fmla="*/ 6 w 6"/>
                <a:gd name="T7" fmla="*/ 12 h 22"/>
                <a:gd name="T8" fmla="*/ 6 w 6"/>
                <a:gd name="T9" fmla="*/ 0 h 22"/>
                <a:gd name="T10" fmla="*/ 3 w 6"/>
                <a:gd name="T11" fmla="*/ 0 h 22"/>
                <a:gd name="T12" fmla="*/ 1 w 6"/>
                <a:gd name="T13" fmla="*/ 2 h 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"/>
                <a:gd name="T22" fmla="*/ 0 h 22"/>
                <a:gd name="T23" fmla="*/ 6 w 6"/>
                <a:gd name="T24" fmla="*/ 22 h 2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" h="22">
                  <a:moveTo>
                    <a:pt x="0" y="22"/>
                  </a:moveTo>
                  <a:lnTo>
                    <a:pt x="0" y="10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3" y="0"/>
                  </a:lnTo>
                  <a:lnTo>
                    <a:pt x="1" y="2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Freeform 680"/>
            <p:cNvSpPr>
              <a:spLocks/>
            </p:cNvSpPr>
            <p:nvPr/>
          </p:nvSpPr>
          <p:spPr bwMode="auto">
            <a:xfrm>
              <a:off x="1017" y="1559"/>
              <a:ext cx="5" cy="15"/>
            </a:xfrm>
            <a:custGeom>
              <a:avLst/>
              <a:gdLst>
                <a:gd name="T0" fmla="*/ 5 w 5"/>
                <a:gd name="T1" fmla="*/ 3 h 15"/>
                <a:gd name="T2" fmla="*/ 5 w 5"/>
                <a:gd name="T3" fmla="*/ 13 h 15"/>
                <a:gd name="T4" fmla="*/ 0 w 5"/>
                <a:gd name="T5" fmla="*/ 13 h 15"/>
                <a:gd name="T6" fmla="*/ 0 w 5"/>
                <a:gd name="T7" fmla="*/ 0 h 15"/>
                <a:gd name="T8" fmla="*/ 0 w 5"/>
                <a:gd name="T9" fmla="*/ 15 h 15"/>
                <a:gd name="T10" fmla="*/ 0 w 5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15"/>
                <a:gd name="T20" fmla="*/ 5 w 5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15">
                  <a:moveTo>
                    <a:pt x="5" y="3"/>
                  </a:moveTo>
                  <a:lnTo>
                    <a:pt x="5" y="13"/>
                  </a:lnTo>
                  <a:lnTo>
                    <a:pt x="0" y="13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" name="Freeform 681"/>
            <p:cNvSpPr>
              <a:spLocks/>
            </p:cNvSpPr>
            <p:nvPr/>
          </p:nvSpPr>
          <p:spPr bwMode="auto">
            <a:xfrm>
              <a:off x="974" y="1562"/>
              <a:ext cx="23" cy="5"/>
            </a:xfrm>
            <a:custGeom>
              <a:avLst/>
              <a:gdLst>
                <a:gd name="T0" fmla="*/ 23 w 23"/>
                <a:gd name="T1" fmla="*/ 0 h 5"/>
                <a:gd name="T2" fmla="*/ 20 w 23"/>
                <a:gd name="T3" fmla="*/ 5 h 5"/>
                <a:gd name="T4" fmla="*/ 5 w 23"/>
                <a:gd name="T5" fmla="*/ 5 h 5"/>
                <a:gd name="T6" fmla="*/ 0 w 23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5"/>
                <a:gd name="T14" fmla="*/ 23 w 23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5">
                  <a:moveTo>
                    <a:pt x="23" y="0"/>
                  </a:moveTo>
                  <a:lnTo>
                    <a:pt x="20" y="5"/>
                  </a:lnTo>
                  <a:lnTo>
                    <a:pt x="5" y="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Line 682"/>
            <p:cNvSpPr>
              <a:spLocks noChangeShapeType="1"/>
            </p:cNvSpPr>
            <p:nvPr/>
          </p:nvSpPr>
          <p:spPr bwMode="auto">
            <a:xfrm flipH="1">
              <a:off x="968" y="1574"/>
              <a:ext cx="8" cy="12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Line 683"/>
            <p:cNvSpPr>
              <a:spLocks noChangeShapeType="1"/>
            </p:cNvSpPr>
            <p:nvPr/>
          </p:nvSpPr>
          <p:spPr bwMode="auto">
            <a:xfrm flipH="1">
              <a:off x="976" y="1574"/>
              <a:ext cx="3" cy="1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Line 684"/>
            <p:cNvSpPr>
              <a:spLocks noChangeShapeType="1"/>
            </p:cNvSpPr>
            <p:nvPr/>
          </p:nvSpPr>
          <p:spPr bwMode="auto">
            <a:xfrm flipH="1">
              <a:off x="984" y="1574"/>
              <a:ext cx="2" cy="1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" name="Freeform 685"/>
            <p:cNvSpPr>
              <a:spLocks/>
            </p:cNvSpPr>
            <p:nvPr/>
          </p:nvSpPr>
          <p:spPr bwMode="auto">
            <a:xfrm>
              <a:off x="996" y="1574"/>
              <a:ext cx="1" cy="8"/>
            </a:xfrm>
            <a:custGeom>
              <a:avLst/>
              <a:gdLst>
                <a:gd name="T0" fmla="*/ 0 w 1"/>
                <a:gd name="T1" fmla="*/ 0 h 8"/>
                <a:gd name="T2" fmla="*/ 0 w 1"/>
                <a:gd name="T3" fmla="*/ 8 h 8"/>
                <a:gd name="T4" fmla="*/ 0 w 1"/>
                <a:gd name="T5" fmla="*/ 0 h 8"/>
                <a:gd name="T6" fmla="*/ 0 w 1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8"/>
                <a:gd name="T14" fmla="*/ 1 w 1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8">
                  <a:moveTo>
                    <a:pt x="0" y="0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Line 686"/>
            <p:cNvSpPr>
              <a:spLocks noChangeShapeType="1"/>
            </p:cNvSpPr>
            <p:nvPr/>
          </p:nvSpPr>
          <p:spPr bwMode="auto">
            <a:xfrm>
              <a:off x="1004" y="1574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Line 687"/>
            <p:cNvSpPr>
              <a:spLocks noChangeShapeType="1"/>
            </p:cNvSpPr>
            <p:nvPr/>
          </p:nvSpPr>
          <p:spPr bwMode="auto">
            <a:xfrm>
              <a:off x="1010" y="1574"/>
              <a:ext cx="2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" name="Line 688"/>
            <p:cNvSpPr>
              <a:spLocks noChangeShapeType="1"/>
            </p:cNvSpPr>
            <p:nvPr/>
          </p:nvSpPr>
          <p:spPr bwMode="auto">
            <a:xfrm>
              <a:off x="1020" y="1574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Line 689"/>
            <p:cNvSpPr>
              <a:spLocks noChangeShapeType="1"/>
            </p:cNvSpPr>
            <p:nvPr/>
          </p:nvSpPr>
          <p:spPr bwMode="auto">
            <a:xfrm flipV="1">
              <a:off x="1025" y="1574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" name="Line 690"/>
            <p:cNvSpPr>
              <a:spLocks noChangeShapeType="1"/>
            </p:cNvSpPr>
            <p:nvPr/>
          </p:nvSpPr>
          <p:spPr bwMode="auto">
            <a:xfrm>
              <a:off x="1030" y="1574"/>
              <a:ext cx="1" cy="1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" name="Line 691"/>
            <p:cNvSpPr>
              <a:spLocks noChangeShapeType="1"/>
            </p:cNvSpPr>
            <p:nvPr/>
          </p:nvSpPr>
          <p:spPr bwMode="auto">
            <a:xfrm flipV="1">
              <a:off x="1033" y="1576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Line 692"/>
            <p:cNvSpPr>
              <a:spLocks noChangeShapeType="1"/>
            </p:cNvSpPr>
            <p:nvPr/>
          </p:nvSpPr>
          <p:spPr bwMode="auto">
            <a:xfrm>
              <a:off x="1037" y="1577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" name="Line 693"/>
            <p:cNvSpPr>
              <a:spLocks noChangeShapeType="1"/>
            </p:cNvSpPr>
            <p:nvPr/>
          </p:nvSpPr>
          <p:spPr bwMode="auto">
            <a:xfrm flipV="1">
              <a:off x="1012" y="1561"/>
              <a:ext cx="1" cy="11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Line 694"/>
            <p:cNvSpPr>
              <a:spLocks noChangeShapeType="1"/>
            </p:cNvSpPr>
            <p:nvPr/>
          </p:nvSpPr>
          <p:spPr bwMode="auto">
            <a:xfrm>
              <a:off x="1004" y="1561"/>
              <a:ext cx="1" cy="11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" name="Line 695"/>
            <p:cNvSpPr>
              <a:spLocks noChangeShapeType="1"/>
            </p:cNvSpPr>
            <p:nvPr/>
          </p:nvSpPr>
          <p:spPr bwMode="auto">
            <a:xfrm flipV="1">
              <a:off x="997" y="1561"/>
              <a:ext cx="1" cy="11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Line 696"/>
            <p:cNvSpPr>
              <a:spLocks noChangeShapeType="1"/>
            </p:cNvSpPr>
            <p:nvPr/>
          </p:nvSpPr>
          <p:spPr bwMode="auto">
            <a:xfrm>
              <a:off x="991" y="1567"/>
              <a:ext cx="1" cy="5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Line 697"/>
            <p:cNvSpPr>
              <a:spLocks noChangeShapeType="1"/>
            </p:cNvSpPr>
            <p:nvPr/>
          </p:nvSpPr>
          <p:spPr bwMode="auto">
            <a:xfrm flipV="1">
              <a:off x="986" y="1567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5" name="Line 698"/>
            <p:cNvSpPr>
              <a:spLocks noChangeShapeType="1"/>
            </p:cNvSpPr>
            <p:nvPr/>
          </p:nvSpPr>
          <p:spPr bwMode="auto">
            <a:xfrm>
              <a:off x="981" y="1567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6" name="Line 699"/>
            <p:cNvSpPr>
              <a:spLocks noChangeShapeType="1"/>
            </p:cNvSpPr>
            <p:nvPr/>
          </p:nvSpPr>
          <p:spPr bwMode="auto">
            <a:xfrm flipV="1">
              <a:off x="969" y="1564"/>
              <a:ext cx="1" cy="12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Freeform 700"/>
            <p:cNvSpPr>
              <a:spLocks/>
            </p:cNvSpPr>
            <p:nvPr/>
          </p:nvSpPr>
          <p:spPr bwMode="auto">
            <a:xfrm>
              <a:off x="895" y="1498"/>
              <a:ext cx="45" cy="6"/>
            </a:xfrm>
            <a:custGeom>
              <a:avLst/>
              <a:gdLst>
                <a:gd name="T0" fmla="*/ 0 w 45"/>
                <a:gd name="T1" fmla="*/ 0 h 6"/>
                <a:gd name="T2" fmla="*/ 10 w 45"/>
                <a:gd name="T3" fmla="*/ 3 h 6"/>
                <a:gd name="T4" fmla="*/ 12 w 45"/>
                <a:gd name="T5" fmla="*/ 3 h 6"/>
                <a:gd name="T6" fmla="*/ 13 w 45"/>
                <a:gd name="T7" fmla="*/ 3 h 6"/>
                <a:gd name="T8" fmla="*/ 15 w 45"/>
                <a:gd name="T9" fmla="*/ 3 h 6"/>
                <a:gd name="T10" fmla="*/ 15 w 45"/>
                <a:gd name="T11" fmla="*/ 5 h 6"/>
                <a:gd name="T12" fmla="*/ 17 w 45"/>
                <a:gd name="T13" fmla="*/ 5 h 6"/>
                <a:gd name="T14" fmla="*/ 18 w 45"/>
                <a:gd name="T15" fmla="*/ 5 h 6"/>
                <a:gd name="T16" fmla="*/ 20 w 45"/>
                <a:gd name="T17" fmla="*/ 5 h 6"/>
                <a:gd name="T18" fmla="*/ 22 w 45"/>
                <a:gd name="T19" fmla="*/ 5 h 6"/>
                <a:gd name="T20" fmla="*/ 23 w 45"/>
                <a:gd name="T21" fmla="*/ 5 h 6"/>
                <a:gd name="T22" fmla="*/ 25 w 45"/>
                <a:gd name="T23" fmla="*/ 5 h 6"/>
                <a:gd name="T24" fmla="*/ 27 w 45"/>
                <a:gd name="T25" fmla="*/ 6 h 6"/>
                <a:gd name="T26" fmla="*/ 28 w 45"/>
                <a:gd name="T27" fmla="*/ 6 h 6"/>
                <a:gd name="T28" fmla="*/ 31 w 45"/>
                <a:gd name="T29" fmla="*/ 6 h 6"/>
                <a:gd name="T30" fmla="*/ 33 w 45"/>
                <a:gd name="T31" fmla="*/ 6 h 6"/>
                <a:gd name="T32" fmla="*/ 36 w 45"/>
                <a:gd name="T33" fmla="*/ 6 h 6"/>
                <a:gd name="T34" fmla="*/ 41 w 45"/>
                <a:gd name="T35" fmla="*/ 6 h 6"/>
                <a:gd name="T36" fmla="*/ 45 w 45"/>
                <a:gd name="T37" fmla="*/ 6 h 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5"/>
                <a:gd name="T58" fmla="*/ 0 h 6"/>
                <a:gd name="T59" fmla="*/ 45 w 45"/>
                <a:gd name="T60" fmla="*/ 6 h 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5" h="6">
                  <a:moveTo>
                    <a:pt x="0" y="0"/>
                  </a:moveTo>
                  <a:lnTo>
                    <a:pt x="10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5" y="5"/>
                  </a:lnTo>
                  <a:lnTo>
                    <a:pt x="17" y="5"/>
                  </a:lnTo>
                  <a:lnTo>
                    <a:pt x="18" y="5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5"/>
                  </a:lnTo>
                  <a:lnTo>
                    <a:pt x="25" y="5"/>
                  </a:lnTo>
                  <a:lnTo>
                    <a:pt x="27" y="6"/>
                  </a:lnTo>
                  <a:lnTo>
                    <a:pt x="28" y="6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6" y="6"/>
                  </a:lnTo>
                  <a:lnTo>
                    <a:pt x="41" y="6"/>
                  </a:lnTo>
                  <a:lnTo>
                    <a:pt x="45" y="6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" name="Freeform 701"/>
            <p:cNvSpPr>
              <a:spLocks/>
            </p:cNvSpPr>
            <p:nvPr/>
          </p:nvSpPr>
          <p:spPr bwMode="auto">
            <a:xfrm>
              <a:off x="953" y="1503"/>
              <a:ext cx="21" cy="3"/>
            </a:xfrm>
            <a:custGeom>
              <a:avLst/>
              <a:gdLst>
                <a:gd name="T0" fmla="*/ 0 w 21"/>
                <a:gd name="T1" fmla="*/ 3 h 3"/>
                <a:gd name="T2" fmla="*/ 11 w 21"/>
                <a:gd name="T3" fmla="*/ 1 h 3"/>
                <a:gd name="T4" fmla="*/ 13 w 21"/>
                <a:gd name="T5" fmla="*/ 1 h 3"/>
                <a:gd name="T6" fmla="*/ 15 w 21"/>
                <a:gd name="T7" fmla="*/ 0 h 3"/>
                <a:gd name="T8" fmla="*/ 16 w 21"/>
                <a:gd name="T9" fmla="*/ 0 h 3"/>
                <a:gd name="T10" fmla="*/ 18 w 21"/>
                <a:gd name="T11" fmla="*/ 0 h 3"/>
                <a:gd name="T12" fmla="*/ 19 w 21"/>
                <a:gd name="T13" fmla="*/ 0 h 3"/>
                <a:gd name="T14" fmla="*/ 21 w 21"/>
                <a:gd name="T15" fmla="*/ 0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"/>
                <a:gd name="T25" fmla="*/ 0 h 3"/>
                <a:gd name="T26" fmla="*/ 21 w 21"/>
                <a:gd name="T27" fmla="*/ 3 h 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" h="3">
                  <a:moveTo>
                    <a:pt x="0" y="3"/>
                  </a:moveTo>
                  <a:lnTo>
                    <a:pt x="11" y="1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1" y="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Freeform 702"/>
            <p:cNvSpPr>
              <a:spLocks/>
            </p:cNvSpPr>
            <p:nvPr/>
          </p:nvSpPr>
          <p:spPr bwMode="auto">
            <a:xfrm>
              <a:off x="1007" y="1405"/>
              <a:ext cx="61" cy="80"/>
            </a:xfrm>
            <a:custGeom>
              <a:avLst/>
              <a:gdLst>
                <a:gd name="T0" fmla="*/ 61 w 61"/>
                <a:gd name="T1" fmla="*/ 0 h 80"/>
                <a:gd name="T2" fmla="*/ 61 w 61"/>
                <a:gd name="T3" fmla="*/ 3 h 80"/>
                <a:gd name="T4" fmla="*/ 59 w 61"/>
                <a:gd name="T5" fmla="*/ 5 h 80"/>
                <a:gd name="T6" fmla="*/ 59 w 61"/>
                <a:gd name="T7" fmla="*/ 8 h 80"/>
                <a:gd name="T8" fmla="*/ 59 w 61"/>
                <a:gd name="T9" fmla="*/ 10 h 80"/>
                <a:gd name="T10" fmla="*/ 58 w 61"/>
                <a:gd name="T11" fmla="*/ 13 h 80"/>
                <a:gd name="T12" fmla="*/ 58 w 61"/>
                <a:gd name="T13" fmla="*/ 15 h 80"/>
                <a:gd name="T14" fmla="*/ 56 w 61"/>
                <a:gd name="T15" fmla="*/ 17 h 80"/>
                <a:gd name="T16" fmla="*/ 56 w 61"/>
                <a:gd name="T17" fmla="*/ 18 h 80"/>
                <a:gd name="T18" fmla="*/ 56 w 61"/>
                <a:gd name="T19" fmla="*/ 20 h 80"/>
                <a:gd name="T20" fmla="*/ 54 w 61"/>
                <a:gd name="T21" fmla="*/ 22 h 80"/>
                <a:gd name="T22" fmla="*/ 54 w 61"/>
                <a:gd name="T23" fmla="*/ 23 h 80"/>
                <a:gd name="T24" fmla="*/ 53 w 61"/>
                <a:gd name="T25" fmla="*/ 25 h 80"/>
                <a:gd name="T26" fmla="*/ 53 w 61"/>
                <a:gd name="T27" fmla="*/ 27 h 80"/>
                <a:gd name="T28" fmla="*/ 53 w 61"/>
                <a:gd name="T29" fmla="*/ 28 h 80"/>
                <a:gd name="T30" fmla="*/ 51 w 61"/>
                <a:gd name="T31" fmla="*/ 30 h 80"/>
                <a:gd name="T32" fmla="*/ 49 w 61"/>
                <a:gd name="T33" fmla="*/ 32 h 80"/>
                <a:gd name="T34" fmla="*/ 48 w 61"/>
                <a:gd name="T35" fmla="*/ 33 h 80"/>
                <a:gd name="T36" fmla="*/ 48 w 61"/>
                <a:gd name="T37" fmla="*/ 35 h 80"/>
                <a:gd name="T38" fmla="*/ 46 w 61"/>
                <a:gd name="T39" fmla="*/ 35 h 80"/>
                <a:gd name="T40" fmla="*/ 46 w 61"/>
                <a:gd name="T41" fmla="*/ 37 h 80"/>
                <a:gd name="T42" fmla="*/ 44 w 61"/>
                <a:gd name="T43" fmla="*/ 38 h 80"/>
                <a:gd name="T44" fmla="*/ 44 w 61"/>
                <a:gd name="T45" fmla="*/ 40 h 80"/>
                <a:gd name="T46" fmla="*/ 43 w 61"/>
                <a:gd name="T47" fmla="*/ 41 h 80"/>
                <a:gd name="T48" fmla="*/ 41 w 61"/>
                <a:gd name="T49" fmla="*/ 43 h 80"/>
                <a:gd name="T50" fmla="*/ 41 w 61"/>
                <a:gd name="T51" fmla="*/ 45 h 80"/>
                <a:gd name="T52" fmla="*/ 39 w 61"/>
                <a:gd name="T53" fmla="*/ 46 h 80"/>
                <a:gd name="T54" fmla="*/ 38 w 61"/>
                <a:gd name="T55" fmla="*/ 48 h 80"/>
                <a:gd name="T56" fmla="*/ 36 w 61"/>
                <a:gd name="T57" fmla="*/ 50 h 80"/>
                <a:gd name="T58" fmla="*/ 35 w 61"/>
                <a:gd name="T59" fmla="*/ 51 h 80"/>
                <a:gd name="T60" fmla="*/ 33 w 61"/>
                <a:gd name="T61" fmla="*/ 53 h 80"/>
                <a:gd name="T62" fmla="*/ 31 w 61"/>
                <a:gd name="T63" fmla="*/ 55 h 80"/>
                <a:gd name="T64" fmla="*/ 30 w 61"/>
                <a:gd name="T65" fmla="*/ 58 h 80"/>
                <a:gd name="T66" fmla="*/ 26 w 61"/>
                <a:gd name="T67" fmla="*/ 60 h 80"/>
                <a:gd name="T68" fmla="*/ 23 w 61"/>
                <a:gd name="T69" fmla="*/ 61 h 80"/>
                <a:gd name="T70" fmla="*/ 21 w 61"/>
                <a:gd name="T71" fmla="*/ 65 h 80"/>
                <a:gd name="T72" fmla="*/ 16 w 61"/>
                <a:gd name="T73" fmla="*/ 68 h 80"/>
                <a:gd name="T74" fmla="*/ 12 w 61"/>
                <a:gd name="T75" fmla="*/ 71 h 80"/>
                <a:gd name="T76" fmla="*/ 7 w 61"/>
                <a:gd name="T77" fmla="*/ 75 h 80"/>
                <a:gd name="T78" fmla="*/ 0 w 61"/>
                <a:gd name="T79" fmla="*/ 80 h 8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1"/>
                <a:gd name="T121" fmla="*/ 0 h 80"/>
                <a:gd name="T122" fmla="*/ 61 w 61"/>
                <a:gd name="T123" fmla="*/ 80 h 8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1" h="80">
                  <a:moveTo>
                    <a:pt x="61" y="0"/>
                  </a:moveTo>
                  <a:lnTo>
                    <a:pt x="61" y="3"/>
                  </a:lnTo>
                  <a:lnTo>
                    <a:pt x="59" y="5"/>
                  </a:lnTo>
                  <a:lnTo>
                    <a:pt x="59" y="8"/>
                  </a:lnTo>
                  <a:lnTo>
                    <a:pt x="59" y="10"/>
                  </a:lnTo>
                  <a:lnTo>
                    <a:pt x="58" y="13"/>
                  </a:lnTo>
                  <a:lnTo>
                    <a:pt x="58" y="15"/>
                  </a:lnTo>
                  <a:lnTo>
                    <a:pt x="56" y="17"/>
                  </a:lnTo>
                  <a:lnTo>
                    <a:pt x="56" y="18"/>
                  </a:lnTo>
                  <a:lnTo>
                    <a:pt x="56" y="20"/>
                  </a:lnTo>
                  <a:lnTo>
                    <a:pt x="54" y="22"/>
                  </a:lnTo>
                  <a:lnTo>
                    <a:pt x="54" y="23"/>
                  </a:lnTo>
                  <a:lnTo>
                    <a:pt x="53" y="25"/>
                  </a:lnTo>
                  <a:lnTo>
                    <a:pt x="53" y="27"/>
                  </a:lnTo>
                  <a:lnTo>
                    <a:pt x="53" y="28"/>
                  </a:lnTo>
                  <a:lnTo>
                    <a:pt x="51" y="30"/>
                  </a:lnTo>
                  <a:lnTo>
                    <a:pt x="49" y="32"/>
                  </a:lnTo>
                  <a:lnTo>
                    <a:pt x="48" y="33"/>
                  </a:lnTo>
                  <a:lnTo>
                    <a:pt x="48" y="35"/>
                  </a:lnTo>
                  <a:lnTo>
                    <a:pt x="46" y="35"/>
                  </a:lnTo>
                  <a:lnTo>
                    <a:pt x="46" y="37"/>
                  </a:lnTo>
                  <a:lnTo>
                    <a:pt x="44" y="38"/>
                  </a:lnTo>
                  <a:lnTo>
                    <a:pt x="44" y="40"/>
                  </a:lnTo>
                  <a:lnTo>
                    <a:pt x="43" y="41"/>
                  </a:lnTo>
                  <a:lnTo>
                    <a:pt x="41" y="43"/>
                  </a:lnTo>
                  <a:lnTo>
                    <a:pt x="41" y="45"/>
                  </a:lnTo>
                  <a:lnTo>
                    <a:pt x="39" y="46"/>
                  </a:lnTo>
                  <a:lnTo>
                    <a:pt x="38" y="48"/>
                  </a:lnTo>
                  <a:lnTo>
                    <a:pt x="36" y="50"/>
                  </a:lnTo>
                  <a:lnTo>
                    <a:pt x="35" y="51"/>
                  </a:lnTo>
                  <a:lnTo>
                    <a:pt x="33" y="53"/>
                  </a:lnTo>
                  <a:lnTo>
                    <a:pt x="31" y="55"/>
                  </a:lnTo>
                  <a:lnTo>
                    <a:pt x="30" y="58"/>
                  </a:lnTo>
                  <a:lnTo>
                    <a:pt x="26" y="60"/>
                  </a:lnTo>
                  <a:lnTo>
                    <a:pt x="23" y="61"/>
                  </a:lnTo>
                  <a:lnTo>
                    <a:pt x="21" y="65"/>
                  </a:lnTo>
                  <a:lnTo>
                    <a:pt x="16" y="68"/>
                  </a:lnTo>
                  <a:lnTo>
                    <a:pt x="12" y="71"/>
                  </a:lnTo>
                  <a:lnTo>
                    <a:pt x="7" y="75"/>
                  </a:lnTo>
                  <a:lnTo>
                    <a:pt x="0" y="8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Freeform 703"/>
            <p:cNvSpPr>
              <a:spLocks/>
            </p:cNvSpPr>
            <p:nvPr/>
          </p:nvSpPr>
          <p:spPr bwMode="auto">
            <a:xfrm>
              <a:off x="1019" y="1407"/>
              <a:ext cx="29" cy="66"/>
            </a:xfrm>
            <a:custGeom>
              <a:avLst/>
              <a:gdLst>
                <a:gd name="T0" fmla="*/ 29 w 29"/>
                <a:gd name="T1" fmla="*/ 0 h 66"/>
                <a:gd name="T2" fmla="*/ 29 w 29"/>
                <a:gd name="T3" fmla="*/ 1 h 66"/>
                <a:gd name="T4" fmla="*/ 29 w 29"/>
                <a:gd name="T5" fmla="*/ 5 h 66"/>
                <a:gd name="T6" fmla="*/ 29 w 29"/>
                <a:gd name="T7" fmla="*/ 6 h 66"/>
                <a:gd name="T8" fmla="*/ 29 w 29"/>
                <a:gd name="T9" fmla="*/ 8 h 66"/>
                <a:gd name="T10" fmla="*/ 29 w 29"/>
                <a:gd name="T11" fmla="*/ 10 h 66"/>
                <a:gd name="T12" fmla="*/ 29 w 29"/>
                <a:gd name="T13" fmla="*/ 11 h 66"/>
                <a:gd name="T14" fmla="*/ 27 w 29"/>
                <a:gd name="T15" fmla="*/ 13 h 66"/>
                <a:gd name="T16" fmla="*/ 27 w 29"/>
                <a:gd name="T17" fmla="*/ 15 h 66"/>
                <a:gd name="T18" fmla="*/ 27 w 29"/>
                <a:gd name="T19" fmla="*/ 16 h 66"/>
                <a:gd name="T20" fmla="*/ 27 w 29"/>
                <a:gd name="T21" fmla="*/ 18 h 66"/>
                <a:gd name="T22" fmla="*/ 27 w 29"/>
                <a:gd name="T23" fmla="*/ 20 h 66"/>
                <a:gd name="T24" fmla="*/ 26 w 29"/>
                <a:gd name="T25" fmla="*/ 21 h 66"/>
                <a:gd name="T26" fmla="*/ 26 w 29"/>
                <a:gd name="T27" fmla="*/ 23 h 66"/>
                <a:gd name="T28" fmla="*/ 26 w 29"/>
                <a:gd name="T29" fmla="*/ 25 h 66"/>
                <a:gd name="T30" fmla="*/ 24 w 29"/>
                <a:gd name="T31" fmla="*/ 26 h 66"/>
                <a:gd name="T32" fmla="*/ 24 w 29"/>
                <a:gd name="T33" fmla="*/ 28 h 66"/>
                <a:gd name="T34" fmla="*/ 24 w 29"/>
                <a:gd name="T35" fmla="*/ 30 h 66"/>
                <a:gd name="T36" fmla="*/ 23 w 29"/>
                <a:gd name="T37" fmla="*/ 31 h 66"/>
                <a:gd name="T38" fmla="*/ 23 w 29"/>
                <a:gd name="T39" fmla="*/ 33 h 66"/>
                <a:gd name="T40" fmla="*/ 23 w 29"/>
                <a:gd name="T41" fmla="*/ 35 h 66"/>
                <a:gd name="T42" fmla="*/ 21 w 29"/>
                <a:gd name="T43" fmla="*/ 36 h 66"/>
                <a:gd name="T44" fmla="*/ 21 w 29"/>
                <a:gd name="T45" fmla="*/ 38 h 66"/>
                <a:gd name="T46" fmla="*/ 19 w 29"/>
                <a:gd name="T47" fmla="*/ 39 h 66"/>
                <a:gd name="T48" fmla="*/ 19 w 29"/>
                <a:gd name="T49" fmla="*/ 41 h 66"/>
                <a:gd name="T50" fmla="*/ 19 w 29"/>
                <a:gd name="T51" fmla="*/ 43 h 66"/>
                <a:gd name="T52" fmla="*/ 18 w 29"/>
                <a:gd name="T53" fmla="*/ 44 h 66"/>
                <a:gd name="T54" fmla="*/ 16 w 29"/>
                <a:gd name="T55" fmla="*/ 46 h 66"/>
                <a:gd name="T56" fmla="*/ 16 w 29"/>
                <a:gd name="T57" fmla="*/ 48 h 66"/>
                <a:gd name="T58" fmla="*/ 14 w 29"/>
                <a:gd name="T59" fmla="*/ 49 h 66"/>
                <a:gd name="T60" fmla="*/ 13 w 29"/>
                <a:gd name="T61" fmla="*/ 51 h 66"/>
                <a:gd name="T62" fmla="*/ 11 w 29"/>
                <a:gd name="T63" fmla="*/ 54 h 66"/>
                <a:gd name="T64" fmla="*/ 9 w 29"/>
                <a:gd name="T65" fmla="*/ 56 h 66"/>
                <a:gd name="T66" fmla="*/ 6 w 29"/>
                <a:gd name="T67" fmla="*/ 59 h 66"/>
                <a:gd name="T68" fmla="*/ 4 w 29"/>
                <a:gd name="T69" fmla="*/ 61 h 66"/>
                <a:gd name="T70" fmla="*/ 3 w 29"/>
                <a:gd name="T71" fmla="*/ 64 h 66"/>
                <a:gd name="T72" fmla="*/ 0 w 29"/>
                <a:gd name="T73" fmla="*/ 66 h 6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"/>
                <a:gd name="T112" fmla="*/ 0 h 66"/>
                <a:gd name="T113" fmla="*/ 29 w 29"/>
                <a:gd name="T114" fmla="*/ 66 h 6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" h="66">
                  <a:moveTo>
                    <a:pt x="29" y="0"/>
                  </a:moveTo>
                  <a:lnTo>
                    <a:pt x="29" y="1"/>
                  </a:lnTo>
                  <a:lnTo>
                    <a:pt x="29" y="5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29" y="10"/>
                  </a:lnTo>
                  <a:lnTo>
                    <a:pt x="29" y="11"/>
                  </a:lnTo>
                  <a:lnTo>
                    <a:pt x="27" y="13"/>
                  </a:lnTo>
                  <a:lnTo>
                    <a:pt x="27" y="15"/>
                  </a:lnTo>
                  <a:lnTo>
                    <a:pt x="27" y="16"/>
                  </a:lnTo>
                  <a:lnTo>
                    <a:pt x="27" y="18"/>
                  </a:lnTo>
                  <a:lnTo>
                    <a:pt x="27" y="20"/>
                  </a:lnTo>
                  <a:lnTo>
                    <a:pt x="26" y="21"/>
                  </a:lnTo>
                  <a:lnTo>
                    <a:pt x="26" y="23"/>
                  </a:lnTo>
                  <a:lnTo>
                    <a:pt x="26" y="25"/>
                  </a:lnTo>
                  <a:lnTo>
                    <a:pt x="24" y="26"/>
                  </a:lnTo>
                  <a:lnTo>
                    <a:pt x="24" y="28"/>
                  </a:lnTo>
                  <a:lnTo>
                    <a:pt x="24" y="30"/>
                  </a:lnTo>
                  <a:lnTo>
                    <a:pt x="23" y="31"/>
                  </a:lnTo>
                  <a:lnTo>
                    <a:pt x="23" y="33"/>
                  </a:lnTo>
                  <a:lnTo>
                    <a:pt x="23" y="35"/>
                  </a:lnTo>
                  <a:lnTo>
                    <a:pt x="21" y="36"/>
                  </a:lnTo>
                  <a:lnTo>
                    <a:pt x="21" y="38"/>
                  </a:lnTo>
                  <a:lnTo>
                    <a:pt x="19" y="39"/>
                  </a:lnTo>
                  <a:lnTo>
                    <a:pt x="19" y="41"/>
                  </a:lnTo>
                  <a:lnTo>
                    <a:pt x="19" y="43"/>
                  </a:lnTo>
                  <a:lnTo>
                    <a:pt x="18" y="44"/>
                  </a:lnTo>
                  <a:lnTo>
                    <a:pt x="16" y="46"/>
                  </a:lnTo>
                  <a:lnTo>
                    <a:pt x="16" y="48"/>
                  </a:lnTo>
                  <a:lnTo>
                    <a:pt x="14" y="49"/>
                  </a:lnTo>
                  <a:lnTo>
                    <a:pt x="13" y="51"/>
                  </a:lnTo>
                  <a:lnTo>
                    <a:pt x="11" y="54"/>
                  </a:lnTo>
                  <a:lnTo>
                    <a:pt x="9" y="56"/>
                  </a:lnTo>
                  <a:lnTo>
                    <a:pt x="6" y="59"/>
                  </a:lnTo>
                  <a:lnTo>
                    <a:pt x="4" y="61"/>
                  </a:lnTo>
                  <a:lnTo>
                    <a:pt x="3" y="64"/>
                  </a:lnTo>
                  <a:lnTo>
                    <a:pt x="0" y="66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1" name="Freeform 704"/>
            <p:cNvSpPr>
              <a:spLocks/>
            </p:cNvSpPr>
            <p:nvPr/>
          </p:nvSpPr>
          <p:spPr bwMode="auto">
            <a:xfrm>
              <a:off x="885" y="1506"/>
              <a:ext cx="91" cy="17"/>
            </a:xfrm>
            <a:custGeom>
              <a:avLst/>
              <a:gdLst>
                <a:gd name="T0" fmla="*/ 0 w 91"/>
                <a:gd name="T1" fmla="*/ 17 h 17"/>
                <a:gd name="T2" fmla="*/ 5 w 91"/>
                <a:gd name="T3" fmla="*/ 17 h 17"/>
                <a:gd name="T4" fmla="*/ 10 w 91"/>
                <a:gd name="T5" fmla="*/ 17 h 17"/>
                <a:gd name="T6" fmla="*/ 14 w 91"/>
                <a:gd name="T7" fmla="*/ 17 h 17"/>
                <a:gd name="T8" fmla="*/ 17 w 91"/>
                <a:gd name="T9" fmla="*/ 17 h 17"/>
                <a:gd name="T10" fmla="*/ 20 w 91"/>
                <a:gd name="T11" fmla="*/ 17 h 17"/>
                <a:gd name="T12" fmla="*/ 23 w 91"/>
                <a:gd name="T13" fmla="*/ 17 h 17"/>
                <a:gd name="T14" fmla="*/ 25 w 91"/>
                <a:gd name="T15" fmla="*/ 15 h 17"/>
                <a:gd name="T16" fmla="*/ 28 w 91"/>
                <a:gd name="T17" fmla="*/ 15 h 17"/>
                <a:gd name="T18" fmla="*/ 30 w 91"/>
                <a:gd name="T19" fmla="*/ 15 h 17"/>
                <a:gd name="T20" fmla="*/ 33 w 91"/>
                <a:gd name="T21" fmla="*/ 15 h 17"/>
                <a:gd name="T22" fmla="*/ 37 w 91"/>
                <a:gd name="T23" fmla="*/ 15 h 17"/>
                <a:gd name="T24" fmla="*/ 38 w 91"/>
                <a:gd name="T25" fmla="*/ 15 h 17"/>
                <a:gd name="T26" fmla="*/ 40 w 91"/>
                <a:gd name="T27" fmla="*/ 13 h 17"/>
                <a:gd name="T28" fmla="*/ 41 w 91"/>
                <a:gd name="T29" fmla="*/ 13 h 17"/>
                <a:gd name="T30" fmla="*/ 45 w 91"/>
                <a:gd name="T31" fmla="*/ 13 h 17"/>
                <a:gd name="T32" fmla="*/ 46 w 91"/>
                <a:gd name="T33" fmla="*/ 12 h 17"/>
                <a:gd name="T34" fmla="*/ 48 w 91"/>
                <a:gd name="T35" fmla="*/ 12 h 17"/>
                <a:gd name="T36" fmla="*/ 51 w 91"/>
                <a:gd name="T37" fmla="*/ 12 h 17"/>
                <a:gd name="T38" fmla="*/ 53 w 91"/>
                <a:gd name="T39" fmla="*/ 10 h 17"/>
                <a:gd name="T40" fmla="*/ 56 w 91"/>
                <a:gd name="T41" fmla="*/ 10 h 17"/>
                <a:gd name="T42" fmla="*/ 58 w 91"/>
                <a:gd name="T43" fmla="*/ 10 h 17"/>
                <a:gd name="T44" fmla="*/ 61 w 91"/>
                <a:gd name="T45" fmla="*/ 8 h 17"/>
                <a:gd name="T46" fmla="*/ 64 w 91"/>
                <a:gd name="T47" fmla="*/ 8 h 17"/>
                <a:gd name="T48" fmla="*/ 68 w 91"/>
                <a:gd name="T49" fmla="*/ 7 h 17"/>
                <a:gd name="T50" fmla="*/ 71 w 91"/>
                <a:gd name="T51" fmla="*/ 7 h 17"/>
                <a:gd name="T52" fmla="*/ 74 w 91"/>
                <a:gd name="T53" fmla="*/ 5 h 17"/>
                <a:gd name="T54" fmla="*/ 78 w 91"/>
                <a:gd name="T55" fmla="*/ 3 h 17"/>
                <a:gd name="T56" fmla="*/ 83 w 91"/>
                <a:gd name="T57" fmla="*/ 2 h 17"/>
                <a:gd name="T58" fmla="*/ 86 w 91"/>
                <a:gd name="T59" fmla="*/ 2 h 17"/>
                <a:gd name="T60" fmla="*/ 91 w 91"/>
                <a:gd name="T61" fmla="*/ 0 h 1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1"/>
                <a:gd name="T94" fmla="*/ 0 h 17"/>
                <a:gd name="T95" fmla="*/ 91 w 91"/>
                <a:gd name="T96" fmla="*/ 17 h 1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1" h="17">
                  <a:moveTo>
                    <a:pt x="0" y="17"/>
                  </a:moveTo>
                  <a:lnTo>
                    <a:pt x="5" y="17"/>
                  </a:lnTo>
                  <a:lnTo>
                    <a:pt x="10" y="17"/>
                  </a:lnTo>
                  <a:lnTo>
                    <a:pt x="14" y="17"/>
                  </a:lnTo>
                  <a:lnTo>
                    <a:pt x="17" y="17"/>
                  </a:lnTo>
                  <a:lnTo>
                    <a:pt x="20" y="17"/>
                  </a:lnTo>
                  <a:lnTo>
                    <a:pt x="23" y="17"/>
                  </a:lnTo>
                  <a:lnTo>
                    <a:pt x="25" y="15"/>
                  </a:lnTo>
                  <a:lnTo>
                    <a:pt x="28" y="15"/>
                  </a:lnTo>
                  <a:lnTo>
                    <a:pt x="30" y="15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38" y="15"/>
                  </a:lnTo>
                  <a:lnTo>
                    <a:pt x="40" y="13"/>
                  </a:lnTo>
                  <a:lnTo>
                    <a:pt x="41" y="13"/>
                  </a:lnTo>
                  <a:lnTo>
                    <a:pt x="45" y="13"/>
                  </a:lnTo>
                  <a:lnTo>
                    <a:pt x="46" y="12"/>
                  </a:lnTo>
                  <a:lnTo>
                    <a:pt x="48" y="12"/>
                  </a:lnTo>
                  <a:lnTo>
                    <a:pt x="51" y="12"/>
                  </a:lnTo>
                  <a:lnTo>
                    <a:pt x="53" y="10"/>
                  </a:lnTo>
                  <a:lnTo>
                    <a:pt x="56" y="10"/>
                  </a:lnTo>
                  <a:lnTo>
                    <a:pt x="58" y="10"/>
                  </a:lnTo>
                  <a:lnTo>
                    <a:pt x="61" y="8"/>
                  </a:lnTo>
                  <a:lnTo>
                    <a:pt x="64" y="8"/>
                  </a:lnTo>
                  <a:lnTo>
                    <a:pt x="68" y="7"/>
                  </a:lnTo>
                  <a:lnTo>
                    <a:pt x="71" y="7"/>
                  </a:lnTo>
                  <a:lnTo>
                    <a:pt x="74" y="5"/>
                  </a:lnTo>
                  <a:lnTo>
                    <a:pt x="78" y="3"/>
                  </a:lnTo>
                  <a:lnTo>
                    <a:pt x="83" y="2"/>
                  </a:lnTo>
                  <a:lnTo>
                    <a:pt x="86" y="2"/>
                  </a:lnTo>
                  <a:lnTo>
                    <a:pt x="91" y="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" name="Freeform 705"/>
            <p:cNvSpPr>
              <a:spLocks/>
            </p:cNvSpPr>
            <p:nvPr/>
          </p:nvSpPr>
          <p:spPr bwMode="auto">
            <a:xfrm>
              <a:off x="885" y="1511"/>
              <a:ext cx="56" cy="3"/>
            </a:xfrm>
            <a:custGeom>
              <a:avLst/>
              <a:gdLst>
                <a:gd name="T0" fmla="*/ 0 w 56"/>
                <a:gd name="T1" fmla="*/ 2 h 3"/>
                <a:gd name="T2" fmla="*/ 17 w 56"/>
                <a:gd name="T3" fmla="*/ 3 h 3"/>
                <a:gd name="T4" fmla="*/ 18 w 56"/>
                <a:gd name="T5" fmla="*/ 3 h 3"/>
                <a:gd name="T6" fmla="*/ 20 w 56"/>
                <a:gd name="T7" fmla="*/ 3 h 3"/>
                <a:gd name="T8" fmla="*/ 22 w 56"/>
                <a:gd name="T9" fmla="*/ 3 h 3"/>
                <a:gd name="T10" fmla="*/ 23 w 56"/>
                <a:gd name="T11" fmla="*/ 3 h 3"/>
                <a:gd name="T12" fmla="*/ 25 w 56"/>
                <a:gd name="T13" fmla="*/ 3 h 3"/>
                <a:gd name="T14" fmla="*/ 28 w 56"/>
                <a:gd name="T15" fmla="*/ 3 h 3"/>
                <a:gd name="T16" fmla="*/ 30 w 56"/>
                <a:gd name="T17" fmla="*/ 3 h 3"/>
                <a:gd name="T18" fmla="*/ 32 w 56"/>
                <a:gd name="T19" fmla="*/ 3 h 3"/>
                <a:gd name="T20" fmla="*/ 33 w 56"/>
                <a:gd name="T21" fmla="*/ 3 h 3"/>
                <a:gd name="T22" fmla="*/ 35 w 56"/>
                <a:gd name="T23" fmla="*/ 3 h 3"/>
                <a:gd name="T24" fmla="*/ 37 w 56"/>
                <a:gd name="T25" fmla="*/ 3 h 3"/>
                <a:gd name="T26" fmla="*/ 40 w 56"/>
                <a:gd name="T27" fmla="*/ 3 h 3"/>
                <a:gd name="T28" fmla="*/ 41 w 56"/>
                <a:gd name="T29" fmla="*/ 2 h 3"/>
                <a:gd name="T30" fmla="*/ 45 w 56"/>
                <a:gd name="T31" fmla="*/ 2 h 3"/>
                <a:gd name="T32" fmla="*/ 48 w 56"/>
                <a:gd name="T33" fmla="*/ 2 h 3"/>
                <a:gd name="T34" fmla="*/ 53 w 56"/>
                <a:gd name="T35" fmla="*/ 0 h 3"/>
                <a:gd name="T36" fmla="*/ 56 w 56"/>
                <a:gd name="T37" fmla="*/ 0 h 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6"/>
                <a:gd name="T58" fmla="*/ 0 h 3"/>
                <a:gd name="T59" fmla="*/ 56 w 56"/>
                <a:gd name="T60" fmla="*/ 3 h 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6" h="3">
                  <a:moveTo>
                    <a:pt x="0" y="2"/>
                  </a:moveTo>
                  <a:lnTo>
                    <a:pt x="17" y="3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40" y="3"/>
                  </a:lnTo>
                  <a:lnTo>
                    <a:pt x="41" y="2"/>
                  </a:lnTo>
                  <a:lnTo>
                    <a:pt x="45" y="2"/>
                  </a:lnTo>
                  <a:lnTo>
                    <a:pt x="48" y="2"/>
                  </a:lnTo>
                  <a:lnTo>
                    <a:pt x="53" y="0"/>
                  </a:lnTo>
                  <a:lnTo>
                    <a:pt x="56" y="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" name="Freeform 706"/>
            <p:cNvSpPr>
              <a:spLocks/>
            </p:cNvSpPr>
            <p:nvPr/>
          </p:nvSpPr>
          <p:spPr bwMode="auto">
            <a:xfrm>
              <a:off x="907" y="1483"/>
              <a:ext cx="67" cy="16"/>
            </a:xfrm>
            <a:custGeom>
              <a:avLst/>
              <a:gdLst>
                <a:gd name="T0" fmla="*/ 0 w 67"/>
                <a:gd name="T1" fmla="*/ 0 h 16"/>
                <a:gd name="T2" fmla="*/ 1 w 67"/>
                <a:gd name="T3" fmla="*/ 2 h 16"/>
                <a:gd name="T4" fmla="*/ 3 w 67"/>
                <a:gd name="T5" fmla="*/ 3 h 16"/>
                <a:gd name="T6" fmla="*/ 6 w 67"/>
                <a:gd name="T7" fmla="*/ 5 h 16"/>
                <a:gd name="T8" fmla="*/ 8 w 67"/>
                <a:gd name="T9" fmla="*/ 5 h 16"/>
                <a:gd name="T10" fmla="*/ 10 w 67"/>
                <a:gd name="T11" fmla="*/ 7 h 16"/>
                <a:gd name="T12" fmla="*/ 11 w 67"/>
                <a:gd name="T13" fmla="*/ 7 h 16"/>
                <a:gd name="T14" fmla="*/ 11 w 67"/>
                <a:gd name="T15" fmla="*/ 8 h 16"/>
                <a:gd name="T16" fmla="*/ 13 w 67"/>
                <a:gd name="T17" fmla="*/ 10 h 16"/>
                <a:gd name="T18" fmla="*/ 15 w 67"/>
                <a:gd name="T19" fmla="*/ 10 h 16"/>
                <a:gd name="T20" fmla="*/ 18 w 67"/>
                <a:gd name="T21" fmla="*/ 12 h 16"/>
                <a:gd name="T22" fmla="*/ 19 w 67"/>
                <a:gd name="T23" fmla="*/ 12 h 16"/>
                <a:gd name="T24" fmla="*/ 21 w 67"/>
                <a:gd name="T25" fmla="*/ 12 h 16"/>
                <a:gd name="T26" fmla="*/ 23 w 67"/>
                <a:gd name="T27" fmla="*/ 13 h 16"/>
                <a:gd name="T28" fmla="*/ 24 w 67"/>
                <a:gd name="T29" fmla="*/ 13 h 16"/>
                <a:gd name="T30" fmla="*/ 26 w 67"/>
                <a:gd name="T31" fmla="*/ 13 h 16"/>
                <a:gd name="T32" fmla="*/ 28 w 67"/>
                <a:gd name="T33" fmla="*/ 13 h 16"/>
                <a:gd name="T34" fmla="*/ 31 w 67"/>
                <a:gd name="T35" fmla="*/ 13 h 16"/>
                <a:gd name="T36" fmla="*/ 33 w 67"/>
                <a:gd name="T37" fmla="*/ 15 h 16"/>
                <a:gd name="T38" fmla="*/ 36 w 67"/>
                <a:gd name="T39" fmla="*/ 15 h 16"/>
                <a:gd name="T40" fmla="*/ 38 w 67"/>
                <a:gd name="T41" fmla="*/ 15 h 16"/>
                <a:gd name="T42" fmla="*/ 41 w 67"/>
                <a:gd name="T43" fmla="*/ 15 h 16"/>
                <a:gd name="T44" fmla="*/ 44 w 67"/>
                <a:gd name="T45" fmla="*/ 15 h 16"/>
                <a:gd name="T46" fmla="*/ 49 w 67"/>
                <a:gd name="T47" fmla="*/ 16 h 16"/>
                <a:gd name="T48" fmla="*/ 54 w 67"/>
                <a:gd name="T49" fmla="*/ 16 h 16"/>
                <a:gd name="T50" fmla="*/ 57 w 67"/>
                <a:gd name="T51" fmla="*/ 16 h 16"/>
                <a:gd name="T52" fmla="*/ 62 w 67"/>
                <a:gd name="T53" fmla="*/ 16 h 16"/>
                <a:gd name="T54" fmla="*/ 67 w 67"/>
                <a:gd name="T55" fmla="*/ 16 h 1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67"/>
                <a:gd name="T85" fmla="*/ 0 h 16"/>
                <a:gd name="T86" fmla="*/ 67 w 67"/>
                <a:gd name="T87" fmla="*/ 16 h 1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67" h="16">
                  <a:moveTo>
                    <a:pt x="0" y="0"/>
                  </a:moveTo>
                  <a:lnTo>
                    <a:pt x="1" y="2"/>
                  </a:lnTo>
                  <a:lnTo>
                    <a:pt x="3" y="3"/>
                  </a:lnTo>
                  <a:lnTo>
                    <a:pt x="6" y="5"/>
                  </a:lnTo>
                  <a:lnTo>
                    <a:pt x="8" y="5"/>
                  </a:lnTo>
                  <a:lnTo>
                    <a:pt x="10" y="7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8" y="12"/>
                  </a:lnTo>
                  <a:lnTo>
                    <a:pt x="19" y="12"/>
                  </a:lnTo>
                  <a:lnTo>
                    <a:pt x="21" y="12"/>
                  </a:lnTo>
                  <a:lnTo>
                    <a:pt x="23" y="13"/>
                  </a:lnTo>
                  <a:lnTo>
                    <a:pt x="24" y="13"/>
                  </a:lnTo>
                  <a:lnTo>
                    <a:pt x="26" y="13"/>
                  </a:lnTo>
                  <a:lnTo>
                    <a:pt x="28" y="13"/>
                  </a:lnTo>
                  <a:lnTo>
                    <a:pt x="31" y="13"/>
                  </a:lnTo>
                  <a:lnTo>
                    <a:pt x="33" y="15"/>
                  </a:lnTo>
                  <a:lnTo>
                    <a:pt x="36" y="15"/>
                  </a:lnTo>
                  <a:lnTo>
                    <a:pt x="38" y="15"/>
                  </a:lnTo>
                  <a:lnTo>
                    <a:pt x="41" y="15"/>
                  </a:lnTo>
                  <a:lnTo>
                    <a:pt x="44" y="15"/>
                  </a:lnTo>
                  <a:lnTo>
                    <a:pt x="49" y="16"/>
                  </a:lnTo>
                  <a:lnTo>
                    <a:pt x="54" y="16"/>
                  </a:lnTo>
                  <a:lnTo>
                    <a:pt x="57" y="16"/>
                  </a:lnTo>
                  <a:lnTo>
                    <a:pt x="62" y="16"/>
                  </a:lnTo>
                  <a:lnTo>
                    <a:pt x="67" y="16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" name="Freeform 707"/>
            <p:cNvSpPr>
              <a:spLocks/>
            </p:cNvSpPr>
            <p:nvPr/>
          </p:nvSpPr>
          <p:spPr bwMode="auto">
            <a:xfrm>
              <a:off x="1012" y="1410"/>
              <a:ext cx="15" cy="68"/>
            </a:xfrm>
            <a:custGeom>
              <a:avLst/>
              <a:gdLst>
                <a:gd name="T0" fmla="*/ 13 w 15"/>
                <a:gd name="T1" fmla="*/ 0 h 68"/>
                <a:gd name="T2" fmla="*/ 13 w 15"/>
                <a:gd name="T3" fmla="*/ 3 h 68"/>
                <a:gd name="T4" fmla="*/ 13 w 15"/>
                <a:gd name="T5" fmla="*/ 5 h 68"/>
                <a:gd name="T6" fmla="*/ 13 w 15"/>
                <a:gd name="T7" fmla="*/ 8 h 68"/>
                <a:gd name="T8" fmla="*/ 15 w 15"/>
                <a:gd name="T9" fmla="*/ 10 h 68"/>
                <a:gd name="T10" fmla="*/ 15 w 15"/>
                <a:gd name="T11" fmla="*/ 12 h 68"/>
                <a:gd name="T12" fmla="*/ 15 w 15"/>
                <a:gd name="T13" fmla="*/ 13 h 68"/>
                <a:gd name="T14" fmla="*/ 15 w 15"/>
                <a:gd name="T15" fmla="*/ 15 h 68"/>
                <a:gd name="T16" fmla="*/ 15 w 15"/>
                <a:gd name="T17" fmla="*/ 17 h 68"/>
                <a:gd name="T18" fmla="*/ 15 w 15"/>
                <a:gd name="T19" fmla="*/ 18 h 68"/>
                <a:gd name="T20" fmla="*/ 15 w 15"/>
                <a:gd name="T21" fmla="*/ 20 h 68"/>
                <a:gd name="T22" fmla="*/ 13 w 15"/>
                <a:gd name="T23" fmla="*/ 22 h 68"/>
                <a:gd name="T24" fmla="*/ 13 w 15"/>
                <a:gd name="T25" fmla="*/ 23 h 68"/>
                <a:gd name="T26" fmla="*/ 13 w 15"/>
                <a:gd name="T27" fmla="*/ 25 h 68"/>
                <a:gd name="T28" fmla="*/ 13 w 15"/>
                <a:gd name="T29" fmla="*/ 27 h 68"/>
                <a:gd name="T30" fmla="*/ 13 w 15"/>
                <a:gd name="T31" fmla="*/ 28 h 68"/>
                <a:gd name="T32" fmla="*/ 13 w 15"/>
                <a:gd name="T33" fmla="*/ 30 h 68"/>
                <a:gd name="T34" fmla="*/ 13 w 15"/>
                <a:gd name="T35" fmla="*/ 32 h 68"/>
                <a:gd name="T36" fmla="*/ 13 w 15"/>
                <a:gd name="T37" fmla="*/ 33 h 68"/>
                <a:gd name="T38" fmla="*/ 11 w 15"/>
                <a:gd name="T39" fmla="*/ 35 h 68"/>
                <a:gd name="T40" fmla="*/ 11 w 15"/>
                <a:gd name="T41" fmla="*/ 38 h 68"/>
                <a:gd name="T42" fmla="*/ 11 w 15"/>
                <a:gd name="T43" fmla="*/ 40 h 68"/>
                <a:gd name="T44" fmla="*/ 11 w 15"/>
                <a:gd name="T45" fmla="*/ 41 h 68"/>
                <a:gd name="T46" fmla="*/ 11 w 15"/>
                <a:gd name="T47" fmla="*/ 43 h 68"/>
                <a:gd name="T48" fmla="*/ 11 w 15"/>
                <a:gd name="T49" fmla="*/ 45 h 68"/>
                <a:gd name="T50" fmla="*/ 10 w 15"/>
                <a:gd name="T51" fmla="*/ 46 h 68"/>
                <a:gd name="T52" fmla="*/ 10 w 15"/>
                <a:gd name="T53" fmla="*/ 48 h 68"/>
                <a:gd name="T54" fmla="*/ 10 w 15"/>
                <a:gd name="T55" fmla="*/ 50 h 68"/>
                <a:gd name="T56" fmla="*/ 8 w 15"/>
                <a:gd name="T57" fmla="*/ 51 h 68"/>
                <a:gd name="T58" fmla="*/ 8 w 15"/>
                <a:gd name="T59" fmla="*/ 53 h 68"/>
                <a:gd name="T60" fmla="*/ 7 w 15"/>
                <a:gd name="T61" fmla="*/ 55 h 68"/>
                <a:gd name="T62" fmla="*/ 5 w 15"/>
                <a:gd name="T63" fmla="*/ 58 h 68"/>
                <a:gd name="T64" fmla="*/ 5 w 15"/>
                <a:gd name="T65" fmla="*/ 60 h 68"/>
                <a:gd name="T66" fmla="*/ 3 w 15"/>
                <a:gd name="T67" fmla="*/ 61 h 68"/>
                <a:gd name="T68" fmla="*/ 2 w 15"/>
                <a:gd name="T69" fmla="*/ 65 h 68"/>
                <a:gd name="T70" fmla="*/ 0 w 15"/>
                <a:gd name="T71" fmla="*/ 68 h 6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5"/>
                <a:gd name="T109" fmla="*/ 0 h 68"/>
                <a:gd name="T110" fmla="*/ 15 w 15"/>
                <a:gd name="T111" fmla="*/ 68 h 6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5" h="68">
                  <a:moveTo>
                    <a:pt x="13" y="0"/>
                  </a:moveTo>
                  <a:lnTo>
                    <a:pt x="13" y="3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5" y="10"/>
                  </a:lnTo>
                  <a:lnTo>
                    <a:pt x="15" y="12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3" y="23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2"/>
                  </a:lnTo>
                  <a:lnTo>
                    <a:pt x="13" y="33"/>
                  </a:lnTo>
                  <a:lnTo>
                    <a:pt x="11" y="35"/>
                  </a:lnTo>
                  <a:lnTo>
                    <a:pt x="11" y="38"/>
                  </a:lnTo>
                  <a:lnTo>
                    <a:pt x="11" y="40"/>
                  </a:lnTo>
                  <a:lnTo>
                    <a:pt x="11" y="41"/>
                  </a:lnTo>
                  <a:lnTo>
                    <a:pt x="11" y="43"/>
                  </a:lnTo>
                  <a:lnTo>
                    <a:pt x="11" y="45"/>
                  </a:lnTo>
                  <a:lnTo>
                    <a:pt x="10" y="46"/>
                  </a:lnTo>
                  <a:lnTo>
                    <a:pt x="10" y="48"/>
                  </a:lnTo>
                  <a:lnTo>
                    <a:pt x="10" y="50"/>
                  </a:lnTo>
                  <a:lnTo>
                    <a:pt x="8" y="51"/>
                  </a:lnTo>
                  <a:lnTo>
                    <a:pt x="8" y="53"/>
                  </a:lnTo>
                  <a:lnTo>
                    <a:pt x="7" y="55"/>
                  </a:lnTo>
                  <a:lnTo>
                    <a:pt x="5" y="58"/>
                  </a:lnTo>
                  <a:lnTo>
                    <a:pt x="5" y="60"/>
                  </a:lnTo>
                  <a:lnTo>
                    <a:pt x="3" y="61"/>
                  </a:lnTo>
                  <a:lnTo>
                    <a:pt x="2" y="65"/>
                  </a:lnTo>
                  <a:lnTo>
                    <a:pt x="0" y="68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Freeform 708"/>
            <p:cNvSpPr>
              <a:spLocks/>
            </p:cNvSpPr>
            <p:nvPr/>
          </p:nvSpPr>
          <p:spPr bwMode="auto">
            <a:xfrm>
              <a:off x="1002" y="1420"/>
              <a:ext cx="5" cy="61"/>
            </a:xfrm>
            <a:custGeom>
              <a:avLst/>
              <a:gdLst>
                <a:gd name="T0" fmla="*/ 0 w 5"/>
                <a:gd name="T1" fmla="*/ 0 h 61"/>
                <a:gd name="T2" fmla="*/ 0 w 5"/>
                <a:gd name="T3" fmla="*/ 2 h 61"/>
                <a:gd name="T4" fmla="*/ 2 w 5"/>
                <a:gd name="T5" fmla="*/ 3 h 61"/>
                <a:gd name="T6" fmla="*/ 2 w 5"/>
                <a:gd name="T7" fmla="*/ 5 h 61"/>
                <a:gd name="T8" fmla="*/ 2 w 5"/>
                <a:gd name="T9" fmla="*/ 7 h 61"/>
                <a:gd name="T10" fmla="*/ 3 w 5"/>
                <a:gd name="T11" fmla="*/ 8 h 61"/>
                <a:gd name="T12" fmla="*/ 3 w 5"/>
                <a:gd name="T13" fmla="*/ 10 h 61"/>
                <a:gd name="T14" fmla="*/ 3 w 5"/>
                <a:gd name="T15" fmla="*/ 12 h 61"/>
                <a:gd name="T16" fmla="*/ 3 w 5"/>
                <a:gd name="T17" fmla="*/ 13 h 61"/>
                <a:gd name="T18" fmla="*/ 3 w 5"/>
                <a:gd name="T19" fmla="*/ 15 h 61"/>
                <a:gd name="T20" fmla="*/ 5 w 5"/>
                <a:gd name="T21" fmla="*/ 17 h 61"/>
                <a:gd name="T22" fmla="*/ 5 w 5"/>
                <a:gd name="T23" fmla="*/ 18 h 61"/>
                <a:gd name="T24" fmla="*/ 5 w 5"/>
                <a:gd name="T25" fmla="*/ 20 h 61"/>
                <a:gd name="T26" fmla="*/ 5 w 5"/>
                <a:gd name="T27" fmla="*/ 22 h 61"/>
                <a:gd name="T28" fmla="*/ 5 w 5"/>
                <a:gd name="T29" fmla="*/ 23 h 61"/>
                <a:gd name="T30" fmla="*/ 5 w 5"/>
                <a:gd name="T31" fmla="*/ 25 h 61"/>
                <a:gd name="T32" fmla="*/ 5 w 5"/>
                <a:gd name="T33" fmla="*/ 26 h 61"/>
                <a:gd name="T34" fmla="*/ 5 w 5"/>
                <a:gd name="T35" fmla="*/ 28 h 61"/>
                <a:gd name="T36" fmla="*/ 5 w 5"/>
                <a:gd name="T37" fmla="*/ 30 h 61"/>
                <a:gd name="T38" fmla="*/ 5 w 5"/>
                <a:gd name="T39" fmla="*/ 31 h 61"/>
                <a:gd name="T40" fmla="*/ 5 w 5"/>
                <a:gd name="T41" fmla="*/ 33 h 61"/>
                <a:gd name="T42" fmla="*/ 5 w 5"/>
                <a:gd name="T43" fmla="*/ 35 h 61"/>
                <a:gd name="T44" fmla="*/ 5 w 5"/>
                <a:gd name="T45" fmla="*/ 36 h 61"/>
                <a:gd name="T46" fmla="*/ 5 w 5"/>
                <a:gd name="T47" fmla="*/ 38 h 61"/>
                <a:gd name="T48" fmla="*/ 5 w 5"/>
                <a:gd name="T49" fmla="*/ 40 h 61"/>
                <a:gd name="T50" fmla="*/ 5 w 5"/>
                <a:gd name="T51" fmla="*/ 41 h 61"/>
                <a:gd name="T52" fmla="*/ 5 w 5"/>
                <a:gd name="T53" fmla="*/ 43 h 61"/>
                <a:gd name="T54" fmla="*/ 5 w 5"/>
                <a:gd name="T55" fmla="*/ 45 h 61"/>
                <a:gd name="T56" fmla="*/ 5 w 5"/>
                <a:gd name="T57" fmla="*/ 46 h 61"/>
                <a:gd name="T58" fmla="*/ 5 w 5"/>
                <a:gd name="T59" fmla="*/ 48 h 61"/>
                <a:gd name="T60" fmla="*/ 5 w 5"/>
                <a:gd name="T61" fmla="*/ 50 h 61"/>
                <a:gd name="T62" fmla="*/ 3 w 5"/>
                <a:gd name="T63" fmla="*/ 51 h 61"/>
                <a:gd name="T64" fmla="*/ 3 w 5"/>
                <a:gd name="T65" fmla="*/ 55 h 61"/>
                <a:gd name="T66" fmla="*/ 3 w 5"/>
                <a:gd name="T67" fmla="*/ 56 h 61"/>
                <a:gd name="T68" fmla="*/ 3 w 5"/>
                <a:gd name="T69" fmla="*/ 60 h 61"/>
                <a:gd name="T70" fmla="*/ 3 w 5"/>
                <a:gd name="T71" fmla="*/ 61 h 6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"/>
                <a:gd name="T109" fmla="*/ 0 h 61"/>
                <a:gd name="T110" fmla="*/ 5 w 5"/>
                <a:gd name="T111" fmla="*/ 61 h 6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" h="61">
                  <a:moveTo>
                    <a:pt x="0" y="0"/>
                  </a:moveTo>
                  <a:lnTo>
                    <a:pt x="0" y="2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7"/>
                  </a:lnTo>
                  <a:lnTo>
                    <a:pt x="3" y="8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3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2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5" y="36"/>
                  </a:lnTo>
                  <a:lnTo>
                    <a:pt x="5" y="38"/>
                  </a:lnTo>
                  <a:lnTo>
                    <a:pt x="5" y="40"/>
                  </a:lnTo>
                  <a:lnTo>
                    <a:pt x="5" y="41"/>
                  </a:lnTo>
                  <a:lnTo>
                    <a:pt x="5" y="43"/>
                  </a:lnTo>
                  <a:lnTo>
                    <a:pt x="5" y="45"/>
                  </a:lnTo>
                  <a:lnTo>
                    <a:pt x="5" y="46"/>
                  </a:lnTo>
                  <a:lnTo>
                    <a:pt x="5" y="48"/>
                  </a:lnTo>
                  <a:lnTo>
                    <a:pt x="5" y="50"/>
                  </a:lnTo>
                  <a:lnTo>
                    <a:pt x="3" y="51"/>
                  </a:lnTo>
                  <a:lnTo>
                    <a:pt x="3" y="55"/>
                  </a:lnTo>
                  <a:lnTo>
                    <a:pt x="3" y="56"/>
                  </a:lnTo>
                  <a:lnTo>
                    <a:pt x="3" y="60"/>
                  </a:lnTo>
                  <a:lnTo>
                    <a:pt x="3" y="61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Freeform 709"/>
            <p:cNvSpPr>
              <a:spLocks/>
            </p:cNvSpPr>
            <p:nvPr/>
          </p:nvSpPr>
          <p:spPr bwMode="auto">
            <a:xfrm>
              <a:off x="922" y="1470"/>
              <a:ext cx="54" cy="25"/>
            </a:xfrm>
            <a:custGeom>
              <a:avLst/>
              <a:gdLst>
                <a:gd name="T0" fmla="*/ 0 w 54"/>
                <a:gd name="T1" fmla="*/ 0 h 25"/>
                <a:gd name="T2" fmla="*/ 1 w 54"/>
                <a:gd name="T3" fmla="*/ 1 h 25"/>
                <a:gd name="T4" fmla="*/ 3 w 54"/>
                <a:gd name="T5" fmla="*/ 3 h 25"/>
                <a:gd name="T6" fmla="*/ 4 w 54"/>
                <a:gd name="T7" fmla="*/ 5 h 25"/>
                <a:gd name="T8" fmla="*/ 4 w 54"/>
                <a:gd name="T9" fmla="*/ 6 h 25"/>
                <a:gd name="T10" fmla="*/ 6 w 54"/>
                <a:gd name="T11" fmla="*/ 8 h 25"/>
                <a:gd name="T12" fmla="*/ 8 w 54"/>
                <a:gd name="T13" fmla="*/ 8 h 25"/>
                <a:gd name="T14" fmla="*/ 9 w 54"/>
                <a:gd name="T15" fmla="*/ 10 h 25"/>
                <a:gd name="T16" fmla="*/ 11 w 54"/>
                <a:gd name="T17" fmla="*/ 11 h 25"/>
                <a:gd name="T18" fmla="*/ 13 w 54"/>
                <a:gd name="T19" fmla="*/ 11 h 25"/>
                <a:gd name="T20" fmla="*/ 14 w 54"/>
                <a:gd name="T21" fmla="*/ 13 h 25"/>
                <a:gd name="T22" fmla="*/ 16 w 54"/>
                <a:gd name="T23" fmla="*/ 13 h 25"/>
                <a:gd name="T24" fmla="*/ 18 w 54"/>
                <a:gd name="T25" fmla="*/ 15 h 25"/>
                <a:gd name="T26" fmla="*/ 19 w 54"/>
                <a:gd name="T27" fmla="*/ 16 h 25"/>
                <a:gd name="T28" fmla="*/ 21 w 54"/>
                <a:gd name="T29" fmla="*/ 16 h 25"/>
                <a:gd name="T30" fmla="*/ 23 w 54"/>
                <a:gd name="T31" fmla="*/ 16 h 25"/>
                <a:gd name="T32" fmla="*/ 24 w 54"/>
                <a:gd name="T33" fmla="*/ 18 h 25"/>
                <a:gd name="T34" fmla="*/ 26 w 54"/>
                <a:gd name="T35" fmla="*/ 18 h 25"/>
                <a:gd name="T36" fmla="*/ 27 w 54"/>
                <a:gd name="T37" fmla="*/ 20 h 25"/>
                <a:gd name="T38" fmla="*/ 29 w 54"/>
                <a:gd name="T39" fmla="*/ 20 h 25"/>
                <a:gd name="T40" fmla="*/ 31 w 54"/>
                <a:gd name="T41" fmla="*/ 20 h 25"/>
                <a:gd name="T42" fmla="*/ 32 w 54"/>
                <a:gd name="T43" fmla="*/ 21 h 25"/>
                <a:gd name="T44" fmla="*/ 34 w 54"/>
                <a:gd name="T45" fmla="*/ 21 h 25"/>
                <a:gd name="T46" fmla="*/ 37 w 54"/>
                <a:gd name="T47" fmla="*/ 23 h 25"/>
                <a:gd name="T48" fmla="*/ 41 w 54"/>
                <a:gd name="T49" fmla="*/ 23 h 25"/>
                <a:gd name="T50" fmla="*/ 42 w 54"/>
                <a:gd name="T51" fmla="*/ 23 h 25"/>
                <a:gd name="T52" fmla="*/ 46 w 54"/>
                <a:gd name="T53" fmla="*/ 25 h 25"/>
                <a:gd name="T54" fmla="*/ 50 w 54"/>
                <a:gd name="T55" fmla="*/ 25 h 25"/>
                <a:gd name="T56" fmla="*/ 54 w 54"/>
                <a:gd name="T57" fmla="*/ 25 h 2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4"/>
                <a:gd name="T88" fmla="*/ 0 h 25"/>
                <a:gd name="T89" fmla="*/ 54 w 54"/>
                <a:gd name="T90" fmla="*/ 25 h 2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4" h="25">
                  <a:moveTo>
                    <a:pt x="0" y="0"/>
                  </a:moveTo>
                  <a:lnTo>
                    <a:pt x="1" y="1"/>
                  </a:lnTo>
                  <a:lnTo>
                    <a:pt x="3" y="3"/>
                  </a:lnTo>
                  <a:lnTo>
                    <a:pt x="4" y="5"/>
                  </a:lnTo>
                  <a:lnTo>
                    <a:pt x="4" y="6"/>
                  </a:lnTo>
                  <a:lnTo>
                    <a:pt x="6" y="8"/>
                  </a:lnTo>
                  <a:lnTo>
                    <a:pt x="8" y="8"/>
                  </a:lnTo>
                  <a:lnTo>
                    <a:pt x="9" y="10"/>
                  </a:lnTo>
                  <a:lnTo>
                    <a:pt x="11" y="11"/>
                  </a:lnTo>
                  <a:lnTo>
                    <a:pt x="13" y="11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8" y="15"/>
                  </a:lnTo>
                  <a:lnTo>
                    <a:pt x="19" y="16"/>
                  </a:lnTo>
                  <a:lnTo>
                    <a:pt x="21" y="16"/>
                  </a:lnTo>
                  <a:lnTo>
                    <a:pt x="23" y="16"/>
                  </a:lnTo>
                  <a:lnTo>
                    <a:pt x="24" y="18"/>
                  </a:lnTo>
                  <a:lnTo>
                    <a:pt x="26" y="18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1" y="20"/>
                  </a:lnTo>
                  <a:lnTo>
                    <a:pt x="32" y="21"/>
                  </a:lnTo>
                  <a:lnTo>
                    <a:pt x="34" y="21"/>
                  </a:lnTo>
                  <a:lnTo>
                    <a:pt x="37" y="23"/>
                  </a:lnTo>
                  <a:lnTo>
                    <a:pt x="41" y="23"/>
                  </a:lnTo>
                  <a:lnTo>
                    <a:pt x="42" y="23"/>
                  </a:lnTo>
                  <a:lnTo>
                    <a:pt x="46" y="25"/>
                  </a:lnTo>
                  <a:lnTo>
                    <a:pt x="50" y="25"/>
                  </a:lnTo>
                  <a:lnTo>
                    <a:pt x="54" y="25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Freeform 710"/>
            <p:cNvSpPr>
              <a:spLocks/>
            </p:cNvSpPr>
            <p:nvPr/>
          </p:nvSpPr>
          <p:spPr bwMode="auto">
            <a:xfrm>
              <a:off x="936" y="1456"/>
              <a:ext cx="35" cy="32"/>
            </a:xfrm>
            <a:custGeom>
              <a:avLst/>
              <a:gdLst>
                <a:gd name="T0" fmla="*/ 0 w 35"/>
                <a:gd name="T1" fmla="*/ 0 h 32"/>
                <a:gd name="T2" fmla="*/ 7 w 35"/>
                <a:gd name="T3" fmla="*/ 9 h 32"/>
                <a:gd name="T4" fmla="*/ 7 w 35"/>
                <a:gd name="T5" fmla="*/ 10 h 32"/>
                <a:gd name="T6" fmla="*/ 9 w 35"/>
                <a:gd name="T7" fmla="*/ 10 h 32"/>
                <a:gd name="T8" fmla="*/ 9 w 35"/>
                <a:gd name="T9" fmla="*/ 12 h 32"/>
                <a:gd name="T10" fmla="*/ 10 w 35"/>
                <a:gd name="T11" fmla="*/ 12 h 32"/>
                <a:gd name="T12" fmla="*/ 10 w 35"/>
                <a:gd name="T13" fmla="*/ 14 h 32"/>
                <a:gd name="T14" fmla="*/ 12 w 35"/>
                <a:gd name="T15" fmla="*/ 14 h 32"/>
                <a:gd name="T16" fmla="*/ 13 w 35"/>
                <a:gd name="T17" fmla="*/ 15 h 32"/>
                <a:gd name="T18" fmla="*/ 15 w 35"/>
                <a:gd name="T19" fmla="*/ 17 h 32"/>
                <a:gd name="T20" fmla="*/ 17 w 35"/>
                <a:gd name="T21" fmla="*/ 19 h 32"/>
                <a:gd name="T22" fmla="*/ 18 w 35"/>
                <a:gd name="T23" fmla="*/ 19 h 32"/>
                <a:gd name="T24" fmla="*/ 20 w 35"/>
                <a:gd name="T25" fmla="*/ 20 h 32"/>
                <a:gd name="T26" fmla="*/ 22 w 35"/>
                <a:gd name="T27" fmla="*/ 22 h 32"/>
                <a:gd name="T28" fmla="*/ 23 w 35"/>
                <a:gd name="T29" fmla="*/ 24 h 32"/>
                <a:gd name="T30" fmla="*/ 25 w 35"/>
                <a:gd name="T31" fmla="*/ 25 h 32"/>
                <a:gd name="T32" fmla="*/ 28 w 35"/>
                <a:gd name="T33" fmla="*/ 27 h 32"/>
                <a:gd name="T34" fmla="*/ 32 w 35"/>
                <a:gd name="T35" fmla="*/ 29 h 32"/>
                <a:gd name="T36" fmla="*/ 35 w 35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5"/>
                <a:gd name="T58" fmla="*/ 0 h 32"/>
                <a:gd name="T59" fmla="*/ 35 w 35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5" h="32">
                  <a:moveTo>
                    <a:pt x="0" y="0"/>
                  </a:moveTo>
                  <a:lnTo>
                    <a:pt x="7" y="9"/>
                  </a:lnTo>
                  <a:lnTo>
                    <a:pt x="7" y="10"/>
                  </a:lnTo>
                  <a:lnTo>
                    <a:pt x="9" y="10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5" y="17"/>
                  </a:lnTo>
                  <a:lnTo>
                    <a:pt x="17" y="19"/>
                  </a:lnTo>
                  <a:lnTo>
                    <a:pt x="18" y="19"/>
                  </a:lnTo>
                  <a:lnTo>
                    <a:pt x="20" y="20"/>
                  </a:lnTo>
                  <a:lnTo>
                    <a:pt x="22" y="22"/>
                  </a:lnTo>
                  <a:lnTo>
                    <a:pt x="23" y="24"/>
                  </a:lnTo>
                  <a:lnTo>
                    <a:pt x="25" y="25"/>
                  </a:lnTo>
                  <a:lnTo>
                    <a:pt x="28" y="27"/>
                  </a:lnTo>
                  <a:lnTo>
                    <a:pt x="32" y="29"/>
                  </a:lnTo>
                  <a:lnTo>
                    <a:pt x="35" y="32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8" name="Freeform 711"/>
            <p:cNvSpPr>
              <a:spLocks/>
            </p:cNvSpPr>
            <p:nvPr/>
          </p:nvSpPr>
          <p:spPr bwMode="auto">
            <a:xfrm>
              <a:off x="981" y="1432"/>
              <a:ext cx="10" cy="36"/>
            </a:xfrm>
            <a:custGeom>
              <a:avLst/>
              <a:gdLst>
                <a:gd name="T0" fmla="*/ 0 w 10"/>
                <a:gd name="T1" fmla="*/ 0 h 36"/>
                <a:gd name="T2" fmla="*/ 3 w 10"/>
                <a:gd name="T3" fmla="*/ 10 h 36"/>
                <a:gd name="T4" fmla="*/ 5 w 10"/>
                <a:gd name="T5" fmla="*/ 11 h 36"/>
                <a:gd name="T6" fmla="*/ 5 w 10"/>
                <a:gd name="T7" fmla="*/ 13 h 36"/>
                <a:gd name="T8" fmla="*/ 5 w 10"/>
                <a:gd name="T9" fmla="*/ 14 h 36"/>
                <a:gd name="T10" fmla="*/ 6 w 10"/>
                <a:gd name="T11" fmla="*/ 18 h 36"/>
                <a:gd name="T12" fmla="*/ 6 w 10"/>
                <a:gd name="T13" fmla="*/ 19 h 36"/>
                <a:gd name="T14" fmla="*/ 8 w 10"/>
                <a:gd name="T15" fmla="*/ 23 h 36"/>
                <a:gd name="T16" fmla="*/ 8 w 10"/>
                <a:gd name="T17" fmla="*/ 26 h 36"/>
                <a:gd name="T18" fmla="*/ 10 w 10"/>
                <a:gd name="T19" fmla="*/ 31 h 36"/>
                <a:gd name="T20" fmla="*/ 10 w 10"/>
                <a:gd name="T21" fmla="*/ 36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"/>
                <a:gd name="T34" fmla="*/ 0 h 36"/>
                <a:gd name="T35" fmla="*/ 10 w 10"/>
                <a:gd name="T36" fmla="*/ 36 h 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" h="36">
                  <a:moveTo>
                    <a:pt x="0" y="0"/>
                  </a:moveTo>
                  <a:lnTo>
                    <a:pt x="3" y="10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8" y="23"/>
                  </a:lnTo>
                  <a:lnTo>
                    <a:pt x="8" y="26"/>
                  </a:lnTo>
                  <a:lnTo>
                    <a:pt x="10" y="31"/>
                  </a:lnTo>
                  <a:lnTo>
                    <a:pt x="10" y="36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9" name="Freeform 712"/>
            <p:cNvSpPr>
              <a:spLocks/>
            </p:cNvSpPr>
            <p:nvPr/>
          </p:nvSpPr>
          <p:spPr bwMode="auto">
            <a:xfrm>
              <a:off x="954" y="1445"/>
              <a:ext cx="18" cy="25"/>
            </a:xfrm>
            <a:custGeom>
              <a:avLst/>
              <a:gdLst>
                <a:gd name="T0" fmla="*/ 0 w 18"/>
                <a:gd name="T1" fmla="*/ 0 h 25"/>
                <a:gd name="T2" fmla="*/ 12 w 18"/>
                <a:gd name="T3" fmla="*/ 16 h 25"/>
                <a:gd name="T4" fmla="*/ 12 w 18"/>
                <a:gd name="T5" fmla="*/ 18 h 25"/>
                <a:gd name="T6" fmla="*/ 14 w 18"/>
                <a:gd name="T7" fmla="*/ 20 h 25"/>
                <a:gd name="T8" fmla="*/ 15 w 18"/>
                <a:gd name="T9" fmla="*/ 21 h 25"/>
                <a:gd name="T10" fmla="*/ 17 w 18"/>
                <a:gd name="T11" fmla="*/ 23 h 25"/>
                <a:gd name="T12" fmla="*/ 17 w 18"/>
                <a:gd name="T13" fmla="*/ 25 h 25"/>
                <a:gd name="T14" fmla="*/ 18 w 18"/>
                <a:gd name="T15" fmla="*/ 25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25"/>
                <a:gd name="T26" fmla="*/ 18 w 18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25">
                  <a:moveTo>
                    <a:pt x="0" y="0"/>
                  </a:moveTo>
                  <a:lnTo>
                    <a:pt x="12" y="16"/>
                  </a:lnTo>
                  <a:lnTo>
                    <a:pt x="12" y="18"/>
                  </a:lnTo>
                  <a:lnTo>
                    <a:pt x="14" y="20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8" y="25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0" name="Freeform 713"/>
            <p:cNvSpPr>
              <a:spLocks/>
            </p:cNvSpPr>
            <p:nvPr/>
          </p:nvSpPr>
          <p:spPr bwMode="auto">
            <a:xfrm>
              <a:off x="961" y="1559"/>
              <a:ext cx="87" cy="51"/>
            </a:xfrm>
            <a:custGeom>
              <a:avLst/>
              <a:gdLst>
                <a:gd name="T0" fmla="*/ 2 w 87"/>
                <a:gd name="T1" fmla="*/ 5 h 51"/>
                <a:gd name="T2" fmla="*/ 56 w 87"/>
                <a:gd name="T3" fmla="*/ 0 h 51"/>
                <a:gd name="T4" fmla="*/ 61 w 87"/>
                <a:gd name="T5" fmla="*/ 3 h 51"/>
                <a:gd name="T6" fmla="*/ 71 w 87"/>
                <a:gd name="T7" fmla="*/ 3 h 51"/>
                <a:gd name="T8" fmla="*/ 77 w 87"/>
                <a:gd name="T9" fmla="*/ 5 h 51"/>
                <a:gd name="T10" fmla="*/ 77 w 87"/>
                <a:gd name="T11" fmla="*/ 17 h 51"/>
                <a:gd name="T12" fmla="*/ 81 w 87"/>
                <a:gd name="T13" fmla="*/ 18 h 51"/>
                <a:gd name="T14" fmla="*/ 87 w 87"/>
                <a:gd name="T15" fmla="*/ 18 h 51"/>
                <a:gd name="T16" fmla="*/ 87 w 87"/>
                <a:gd name="T17" fmla="*/ 20 h 51"/>
                <a:gd name="T18" fmla="*/ 79 w 87"/>
                <a:gd name="T19" fmla="*/ 20 h 51"/>
                <a:gd name="T20" fmla="*/ 79 w 87"/>
                <a:gd name="T21" fmla="*/ 25 h 51"/>
                <a:gd name="T22" fmla="*/ 79 w 87"/>
                <a:gd name="T23" fmla="*/ 30 h 51"/>
                <a:gd name="T24" fmla="*/ 79 w 87"/>
                <a:gd name="T25" fmla="*/ 35 h 51"/>
                <a:gd name="T26" fmla="*/ 77 w 87"/>
                <a:gd name="T27" fmla="*/ 35 h 51"/>
                <a:gd name="T28" fmla="*/ 77 w 87"/>
                <a:gd name="T29" fmla="*/ 51 h 51"/>
                <a:gd name="T30" fmla="*/ 2 w 87"/>
                <a:gd name="T31" fmla="*/ 51 h 51"/>
                <a:gd name="T32" fmla="*/ 2 w 87"/>
                <a:gd name="T33" fmla="*/ 35 h 51"/>
                <a:gd name="T34" fmla="*/ 0 w 87"/>
                <a:gd name="T35" fmla="*/ 35 h 51"/>
                <a:gd name="T36" fmla="*/ 0 w 87"/>
                <a:gd name="T37" fmla="*/ 30 h 51"/>
                <a:gd name="T38" fmla="*/ 0 w 87"/>
                <a:gd name="T39" fmla="*/ 28 h 51"/>
                <a:gd name="T40" fmla="*/ 0 w 87"/>
                <a:gd name="T41" fmla="*/ 23 h 51"/>
                <a:gd name="T42" fmla="*/ 2 w 87"/>
                <a:gd name="T43" fmla="*/ 23 h 51"/>
                <a:gd name="T44" fmla="*/ 2 w 87"/>
                <a:gd name="T45" fmla="*/ 17 h 51"/>
                <a:gd name="T46" fmla="*/ 2 w 87"/>
                <a:gd name="T47" fmla="*/ 5 h 5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7"/>
                <a:gd name="T73" fmla="*/ 0 h 51"/>
                <a:gd name="T74" fmla="*/ 87 w 87"/>
                <a:gd name="T75" fmla="*/ 51 h 5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7" h="51">
                  <a:moveTo>
                    <a:pt x="2" y="5"/>
                  </a:moveTo>
                  <a:lnTo>
                    <a:pt x="56" y="0"/>
                  </a:lnTo>
                  <a:lnTo>
                    <a:pt x="61" y="3"/>
                  </a:lnTo>
                  <a:lnTo>
                    <a:pt x="71" y="3"/>
                  </a:lnTo>
                  <a:lnTo>
                    <a:pt x="77" y="5"/>
                  </a:lnTo>
                  <a:lnTo>
                    <a:pt x="77" y="17"/>
                  </a:lnTo>
                  <a:lnTo>
                    <a:pt x="81" y="18"/>
                  </a:lnTo>
                  <a:lnTo>
                    <a:pt x="87" y="18"/>
                  </a:lnTo>
                  <a:lnTo>
                    <a:pt x="87" y="20"/>
                  </a:lnTo>
                  <a:lnTo>
                    <a:pt x="79" y="20"/>
                  </a:lnTo>
                  <a:lnTo>
                    <a:pt x="79" y="25"/>
                  </a:lnTo>
                  <a:lnTo>
                    <a:pt x="79" y="30"/>
                  </a:lnTo>
                  <a:lnTo>
                    <a:pt x="79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2" y="51"/>
                  </a:lnTo>
                  <a:lnTo>
                    <a:pt x="2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2" y="23"/>
                  </a:lnTo>
                  <a:lnTo>
                    <a:pt x="2" y="17"/>
                  </a:lnTo>
                  <a:lnTo>
                    <a:pt x="2" y="5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1" name="Freeform 714"/>
            <p:cNvSpPr>
              <a:spLocks/>
            </p:cNvSpPr>
            <p:nvPr/>
          </p:nvSpPr>
          <p:spPr bwMode="auto">
            <a:xfrm>
              <a:off x="963" y="1587"/>
              <a:ext cx="77" cy="2"/>
            </a:xfrm>
            <a:custGeom>
              <a:avLst/>
              <a:gdLst>
                <a:gd name="T0" fmla="*/ 0 w 77"/>
                <a:gd name="T1" fmla="*/ 2 h 2"/>
                <a:gd name="T2" fmla="*/ 1 w 77"/>
                <a:gd name="T3" fmla="*/ 2 h 2"/>
                <a:gd name="T4" fmla="*/ 5 w 77"/>
                <a:gd name="T5" fmla="*/ 2 h 2"/>
                <a:gd name="T6" fmla="*/ 6 w 77"/>
                <a:gd name="T7" fmla="*/ 2 h 2"/>
                <a:gd name="T8" fmla="*/ 8 w 77"/>
                <a:gd name="T9" fmla="*/ 2 h 2"/>
                <a:gd name="T10" fmla="*/ 11 w 77"/>
                <a:gd name="T11" fmla="*/ 2 h 2"/>
                <a:gd name="T12" fmla="*/ 13 w 77"/>
                <a:gd name="T13" fmla="*/ 2 h 2"/>
                <a:gd name="T14" fmla="*/ 14 w 77"/>
                <a:gd name="T15" fmla="*/ 2 h 2"/>
                <a:gd name="T16" fmla="*/ 16 w 77"/>
                <a:gd name="T17" fmla="*/ 0 h 2"/>
                <a:gd name="T18" fmla="*/ 18 w 77"/>
                <a:gd name="T19" fmla="*/ 0 h 2"/>
                <a:gd name="T20" fmla="*/ 19 w 77"/>
                <a:gd name="T21" fmla="*/ 0 h 2"/>
                <a:gd name="T22" fmla="*/ 23 w 77"/>
                <a:gd name="T23" fmla="*/ 0 h 2"/>
                <a:gd name="T24" fmla="*/ 24 w 77"/>
                <a:gd name="T25" fmla="*/ 0 h 2"/>
                <a:gd name="T26" fmla="*/ 26 w 77"/>
                <a:gd name="T27" fmla="*/ 0 h 2"/>
                <a:gd name="T28" fmla="*/ 28 w 77"/>
                <a:gd name="T29" fmla="*/ 0 h 2"/>
                <a:gd name="T30" fmla="*/ 29 w 77"/>
                <a:gd name="T31" fmla="*/ 0 h 2"/>
                <a:gd name="T32" fmla="*/ 31 w 77"/>
                <a:gd name="T33" fmla="*/ 0 h 2"/>
                <a:gd name="T34" fmla="*/ 34 w 77"/>
                <a:gd name="T35" fmla="*/ 0 h 2"/>
                <a:gd name="T36" fmla="*/ 36 w 77"/>
                <a:gd name="T37" fmla="*/ 0 h 2"/>
                <a:gd name="T38" fmla="*/ 37 w 77"/>
                <a:gd name="T39" fmla="*/ 0 h 2"/>
                <a:gd name="T40" fmla="*/ 39 w 77"/>
                <a:gd name="T41" fmla="*/ 0 h 2"/>
                <a:gd name="T42" fmla="*/ 41 w 77"/>
                <a:gd name="T43" fmla="*/ 0 h 2"/>
                <a:gd name="T44" fmla="*/ 42 w 77"/>
                <a:gd name="T45" fmla="*/ 0 h 2"/>
                <a:gd name="T46" fmla="*/ 44 w 77"/>
                <a:gd name="T47" fmla="*/ 0 h 2"/>
                <a:gd name="T48" fmla="*/ 46 w 77"/>
                <a:gd name="T49" fmla="*/ 0 h 2"/>
                <a:gd name="T50" fmla="*/ 47 w 77"/>
                <a:gd name="T51" fmla="*/ 0 h 2"/>
                <a:gd name="T52" fmla="*/ 49 w 77"/>
                <a:gd name="T53" fmla="*/ 0 h 2"/>
                <a:gd name="T54" fmla="*/ 51 w 77"/>
                <a:gd name="T55" fmla="*/ 0 h 2"/>
                <a:gd name="T56" fmla="*/ 52 w 77"/>
                <a:gd name="T57" fmla="*/ 0 h 2"/>
                <a:gd name="T58" fmla="*/ 54 w 77"/>
                <a:gd name="T59" fmla="*/ 0 h 2"/>
                <a:gd name="T60" fmla="*/ 56 w 77"/>
                <a:gd name="T61" fmla="*/ 0 h 2"/>
                <a:gd name="T62" fmla="*/ 57 w 77"/>
                <a:gd name="T63" fmla="*/ 0 h 2"/>
                <a:gd name="T64" fmla="*/ 59 w 77"/>
                <a:gd name="T65" fmla="*/ 0 h 2"/>
                <a:gd name="T66" fmla="*/ 60 w 77"/>
                <a:gd name="T67" fmla="*/ 2 h 2"/>
                <a:gd name="T68" fmla="*/ 62 w 77"/>
                <a:gd name="T69" fmla="*/ 2 h 2"/>
                <a:gd name="T70" fmla="*/ 65 w 77"/>
                <a:gd name="T71" fmla="*/ 2 h 2"/>
                <a:gd name="T72" fmla="*/ 67 w 77"/>
                <a:gd name="T73" fmla="*/ 2 h 2"/>
                <a:gd name="T74" fmla="*/ 70 w 77"/>
                <a:gd name="T75" fmla="*/ 2 h 2"/>
                <a:gd name="T76" fmla="*/ 74 w 77"/>
                <a:gd name="T77" fmla="*/ 2 h 2"/>
                <a:gd name="T78" fmla="*/ 77 w 77"/>
                <a:gd name="T79" fmla="*/ 2 h 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7"/>
                <a:gd name="T121" fmla="*/ 0 h 2"/>
                <a:gd name="T122" fmla="*/ 77 w 77"/>
                <a:gd name="T123" fmla="*/ 2 h 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7" h="2">
                  <a:moveTo>
                    <a:pt x="0" y="2"/>
                  </a:moveTo>
                  <a:lnTo>
                    <a:pt x="1" y="2"/>
                  </a:lnTo>
                  <a:lnTo>
                    <a:pt x="5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11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1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51" y="0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60" y="2"/>
                  </a:lnTo>
                  <a:lnTo>
                    <a:pt x="62" y="2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70" y="2"/>
                  </a:lnTo>
                  <a:lnTo>
                    <a:pt x="74" y="2"/>
                  </a:lnTo>
                  <a:lnTo>
                    <a:pt x="77" y="2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" name="Freeform 715"/>
            <p:cNvSpPr>
              <a:spLocks/>
            </p:cNvSpPr>
            <p:nvPr/>
          </p:nvSpPr>
          <p:spPr bwMode="auto">
            <a:xfrm>
              <a:off x="961" y="1584"/>
              <a:ext cx="77" cy="3"/>
            </a:xfrm>
            <a:custGeom>
              <a:avLst/>
              <a:gdLst>
                <a:gd name="T0" fmla="*/ 77 w 77"/>
                <a:gd name="T1" fmla="*/ 2 h 3"/>
                <a:gd name="T2" fmla="*/ 71 w 77"/>
                <a:gd name="T3" fmla="*/ 2 h 3"/>
                <a:gd name="T4" fmla="*/ 66 w 77"/>
                <a:gd name="T5" fmla="*/ 0 h 3"/>
                <a:gd name="T6" fmla="*/ 61 w 77"/>
                <a:gd name="T7" fmla="*/ 0 h 3"/>
                <a:gd name="T8" fmla="*/ 56 w 77"/>
                <a:gd name="T9" fmla="*/ 0 h 3"/>
                <a:gd name="T10" fmla="*/ 53 w 77"/>
                <a:gd name="T11" fmla="*/ 0 h 3"/>
                <a:gd name="T12" fmla="*/ 49 w 77"/>
                <a:gd name="T13" fmla="*/ 0 h 3"/>
                <a:gd name="T14" fmla="*/ 46 w 77"/>
                <a:gd name="T15" fmla="*/ 0 h 3"/>
                <a:gd name="T16" fmla="*/ 43 w 77"/>
                <a:gd name="T17" fmla="*/ 0 h 3"/>
                <a:gd name="T18" fmla="*/ 41 w 77"/>
                <a:gd name="T19" fmla="*/ 0 h 3"/>
                <a:gd name="T20" fmla="*/ 39 w 77"/>
                <a:gd name="T21" fmla="*/ 0 h 3"/>
                <a:gd name="T22" fmla="*/ 36 w 77"/>
                <a:gd name="T23" fmla="*/ 0 h 3"/>
                <a:gd name="T24" fmla="*/ 35 w 77"/>
                <a:gd name="T25" fmla="*/ 0 h 3"/>
                <a:gd name="T26" fmla="*/ 33 w 77"/>
                <a:gd name="T27" fmla="*/ 0 h 3"/>
                <a:gd name="T28" fmla="*/ 31 w 77"/>
                <a:gd name="T29" fmla="*/ 0 h 3"/>
                <a:gd name="T30" fmla="*/ 30 w 77"/>
                <a:gd name="T31" fmla="*/ 0 h 3"/>
                <a:gd name="T32" fmla="*/ 28 w 77"/>
                <a:gd name="T33" fmla="*/ 0 h 3"/>
                <a:gd name="T34" fmla="*/ 26 w 77"/>
                <a:gd name="T35" fmla="*/ 0 h 3"/>
                <a:gd name="T36" fmla="*/ 25 w 77"/>
                <a:gd name="T37" fmla="*/ 0 h 3"/>
                <a:gd name="T38" fmla="*/ 23 w 77"/>
                <a:gd name="T39" fmla="*/ 0 h 3"/>
                <a:gd name="T40" fmla="*/ 21 w 77"/>
                <a:gd name="T41" fmla="*/ 0 h 3"/>
                <a:gd name="T42" fmla="*/ 20 w 77"/>
                <a:gd name="T43" fmla="*/ 0 h 3"/>
                <a:gd name="T44" fmla="*/ 18 w 77"/>
                <a:gd name="T45" fmla="*/ 0 h 3"/>
                <a:gd name="T46" fmla="*/ 16 w 77"/>
                <a:gd name="T47" fmla="*/ 0 h 3"/>
                <a:gd name="T48" fmla="*/ 15 w 77"/>
                <a:gd name="T49" fmla="*/ 0 h 3"/>
                <a:gd name="T50" fmla="*/ 13 w 77"/>
                <a:gd name="T51" fmla="*/ 2 h 3"/>
                <a:gd name="T52" fmla="*/ 11 w 77"/>
                <a:gd name="T53" fmla="*/ 2 h 3"/>
                <a:gd name="T54" fmla="*/ 10 w 77"/>
                <a:gd name="T55" fmla="*/ 2 h 3"/>
                <a:gd name="T56" fmla="*/ 8 w 77"/>
                <a:gd name="T57" fmla="*/ 2 h 3"/>
                <a:gd name="T58" fmla="*/ 7 w 77"/>
                <a:gd name="T59" fmla="*/ 2 h 3"/>
                <a:gd name="T60" fmla="*/ 5 w 77"/>
                <a:gd name="T61" fmla="*/ 2 h 3"/>
                <a:gd name="T62" fmla="*/ 3 w 77"/>
                <a:gd name="T63" fmla="*/ 2 h 3"/>
                <a:gd name="T64" fmla="*/ 2 w 77"/>
                <a:gd name="T65" fmla="*/ 3 h 3"/>
                <a:gd name="T66" fmla="*/ 0 w 77"/>
                <a:gd name="T67" fmla="*/ 3 h 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7"/>
                <a:gd name="T103" fmla="*/ 0 h 3"/>
                <a:gd name="T104" fmla="*/ 77 w 77"/>
                <a:gd name="T105" fmla="*/ 3 h 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7" h="3">
                  <a:moveTo>
                    <a:pt x="77" y="2"/>
                  </a:moveTo>
                  <a:lnTo>
                    <a:pt x="71" y="2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56" y="0"/>
                  </a:lnTo>
                  <a:lnTo>
                    <a:pt x="53" y="0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3" name="Freeform 716"/>
            <p:cNvSpPr>
              <a:spLocks/>
            </p:cNvSpPr>
            <p:nvPr/>
          </p:nvSpPr>
          <p:spPr bwMode="auto">
            <a:xfrm>
              <a:off x="963" y="1592"/>
              <a:ext cx="75" cy="2"/>
            </a:xfrm>
            <a:custGeom>
              <a:avLst/>
              <a:gdLst>
                <a:gd name="T0" fmla="*/ 0 w 75"/>
                <a:gd name="T1" fmla="*/ 2 h 2"/>
                <a:gd name="T2" fmla="*/ 1 w 75"/>
                <a:gd name="T3" fmla="*/ 2 h 2"/>
                <a:gd name="T4" fmla="*/ 3 w 75"/>
                <a:gd name="T5" fmla="*/ 2 h 2"/>
                <a:gd name="T6" fmla="*/ 5 w 75"/>
                <a:gd name="T7" fmla="*/ 2 h 2"/>
                <a:gd name="T8" fmla="*/ 6 w 75"/>
                <a:gd name="T9" fmla="*/ 2 h 2"/>
                <a:gd name="T10" fmla="*/ 8 w 75"/>
                <a:gd name="T11" fmla="*/ 2 h 2"/>
                <a:gd name="T12" fmla="*/ 11 w 75"/>
                <a:gd name="T13" fmla="*/ 2 h 2"/>
                <a:gd name="T14" fmla="*/ 13 w 75"/>
                <a:gd name="T15" fmla="*/ 0 h 2"/>
                <a:gd name="T16" fmla="*/ 14 w 75"/>
                <a:gd name="T17" fmla="*/ 0 h 2"/>
                <a:gd name="T18" fmla="*/ 18 w 75"/>
                <a:gd name="T19" fmla="*/ 0 h 2"/>
                <a:gd name="T20" fmla="*/ 19 w 75"/>
                <a:gd name="T21" fmla="*/ 0 h 2"/>
                <a:gd name="T22" fmla="*/ 23 w 75"/>
                <a:gd name="T23" fmla="*/ 0 h 2"/>
                <a:gd name="T24" fmla="*/ 26 w 75"/>
                <a:gd name="T25" fmla="*/ 0 h 2"/>
                <a:gd name="T26" fmla="*/ 29 w 75"/>
                <a:gd name="T27" fmla="*/ 0 h 2"/>
                <a:gd name="T28" fmla="*/ 34 w 75"/>
                <a:gd name="T29" fmla="*/ 0 h 2"/>
                <a:gd name="T30" fmla="*/ 37 w 75"/>
                <a:gd name="T31" fmla="*/ 0 h 2"/>
                <a:gd name="T32" fmla="*/ 41 w 75"/>
                <a:gd name="T33" fmla="*/ 0 h 2"/>
                <a:gd name="T34" fmla="*/ 44 w 75"/>
                <a:gd name="T35" fmla="*/ 0 h 2"/>
                <a:gd name="T36" fmla="*/ 47 w 75"/>
                <a:gd name="T37" fmla="*/ 0 h 2"/>
                <a:gd name="T38" fmla="*/ 49 w 75"/>
                <a:gd name="T39" fmla="*/ 0 h 2"/>
                <a:gd name="T40" fmla="*/ 52 w 75"/>
                <a:gd name="T41" fmla="*/ 0 h 2"/>
                <a:gd name="T42" fmla="*/ 54 w 75"/>
                <a:gd name="T43" fmla="*/ 0 h 2"/>
                <a:gd name="T44" fmla="*/ 56 w 75"/>
                <a:gd name="T45" fmla="*/ 0 h 2"/>
                <a:gd name="T46" fmla="*/ 57 w 75"/>
                <a:gd name="T47" fmla="*/ 0 h 2"/>
                <a:gd name="T48" fmla="*/ 59 w 75"/>
                <a:gd name="T49" fmla="*/ 0 h 2"/>
                <a:gd name="T50" fmla="*/ 60 w 75"/>
                <a:gd name="T51" fmla="*/ 0 h 2"/>
                <a:gd name="T52" fmla="*/ 62 w 75"/>
                <a:gd name="T53" fmla="*/ 0 h 2"/>
                <a:gd name="T54" fmla="*/ 64 w 75"/>
                <a:gd name="T55" fmla="*/ 0 h 2"/>
                <a:gd name="T56" fmla="*/ 65 w 75"/>
                <a:gd name="T57" fmla="*/ 0 h 2"/>
                <a:gd name="T58" fmla="*/ 65 w 75"/>
                <a:gd name="T59" fmla="*/ 2 h 2"/>
                <a:gd name="T60" fmla="*/ 67 w 75"/>
                <a:gd name="T61" fmla="*/ 2 h 2"/>
                <a:gd name="T62" fmla="*/ 69 w 75"/>
                <a:gd name="T63" fmla="*/ 2 h 2"/>
                <a:gd name="T64" fmla="*/ 70 w 75"/>
                <a:gd name="T65" fmla="*/ 2 h 2"/>
                <a:gd name="T66" fmla="*/ 72 w 75"/>
                <a:gd name="T67" fmla="*/ 2 h 2"/>
                <a:gd name="T68" fmla="*/ 74 w 75"/>
                <a:gd name="T69" fmla="*/ 2 h 2"/>
                <a:gd name="T70" fmla="*/ 75 w 75"/>
                <a:gd name="T71" fmla="*/ 2 h 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5"/>
                <a:gd name="T109" fmla="*/ 0 h 2"/>
                <a:gd name="T110" fmla="*/ 75 w 75"/>
                <a:gd name="T111" fmla="*/ 2 h 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5" h="2">
                  <a:moveTo>
                    <a:pt x="0" y="2"/>
                  </a:moveTo>
                  <a:lnTo>
                    <a:pt x="1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4" y="0"/>
                  </a:lnTo>
                  <a:lnTo>
                    <a:pt x="65" y="0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69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4" y="2"/>
                  </a:lnTo>
                  <a:lnTo>
                    <a:pt x="75" y="2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" name="Rectangle 717"/>
            <p:cNvSpPr>
              <a:spLocks noChangeArrowheads="1"/>
            </p:cNvSpPr>
            <p:nvPr/>
          </p:nvSpPr>
          <p:spPr bwMode="auto">
            <a:xfrm>
              <a:off x="1028" y="1604"/>
              <a:ext cx="7" cy="6"/>
            </a:xfrm>
            <a:prstGeom prst="rect">
              <a:avLst/>
            </a:prstGeom>
            <a:noFill/>
            <a:ln w="0">
              <a:solidFill>
                <a:srgbClr val="FF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cs typeface="Calibri" charset="0"/>
              </a:endParaRPr>
            </a:p>
          </p:txBody>
        </p:sp>
        <p:sp>
          <p:nvSpPr>
            <p:cNvPr id="115" name="Line 718"/>
            <p:cNvSpPr>
              <a:spLocks noChangeShapeType="1"/>
            </p:cNvSpPr>
            <p:nvPr/>
          </p:nvSpPr>
          <p:spPr bwMode="auto">
            <a:xfrm flipH="1">
              <a:off x="1040" y="1581"/>
              <a:ext cx="8" cy="5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" name="Line 719"/>
            <p:cNvSpPr>
              <a:spLocks noChangeShapeType="1"/>
            </p:cNvSpPr>
            <p:nvPr/>
          </p:nvSpPr>
          <p:spPr bwMode="auto">
            <a:xfrm flipV="1">
              <a:off x="987" y="1521"/>
              <a:ext cx="10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" name="Line 720"/>
            <p:cNvSpPr>
              <a:spLocks noChangeShapeType="1"/>
            </p:cNvSpPr>
            <p:nvPr/>
          </p:nvSpPr>
          <p:spPr bwMode="auto">
            <a:xfrm flipH="1">
              <a:off x="987" y="1521"/>
              <a:ext cx="10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" name="Line 721"/>
            <p:cNvSpPr>
              <a:spLocks noChangeShapeType="1"/>
            </p:cNvSpPr>
            <p:nvPr/>
          </p:nvSpPr>
          <p:spPr bwMode="auto">
            <a:xfrm flipV="1">
              <a:off x="987" y="1521"/>
              <a:ext cx="12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" name="Line 722"/>
            <p:cNvSpPr>
              <a:spLocks noChangeShapeType="1"/>
            </p:cNvSpPr>
            <p:nvPr/>
          </p:nvSpPr>
          <p:spPr bwMode="auto">
            <a:xfrm flipH="1">
              <a:off x="987" y="1521"/>
              <a:ext cx="12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" name="Line 723"/>
            <p:cNvSpPr>
              <a:spLocks noChangeShapeType="1"/>
            </p:cNvSpPr>
            <p:nvPr/>
          </p:nvSpPr>
          <p:spPr bwMode="auto">
            <a:xfrm flipV="1">
              <a:off x="989" y="1521"/>
              <a:ext cx="10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" name="Line 724"/>
            <p:cNvSpPr>
              <a:spLocks noChangeShapeType="1"/>
            </p:cNvSpPr>
            <p:nvPr/>
          </p:nvSpPr>
          <p:spPr bwMode="auto">
            <a:xfrm flipH="1">
              <a:off x="989" y="1521"/>
              <a:ext cx="10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" name="Line 725"/>
            <p:cNvSpPr>
              <a:spLocks noChangeShapeType="1"/>
            </p:cNvSpPr>
            <p:nvPr/>
          </p:nvSpPr>
          <p:spPr bwMode="auto">
            <a:xfrm flipV="1">
              <a:off x="989" y="1521"/>
              <a:ext cx="11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" name="Line 726"/>
            <p:cNvSpPr>
              <a:spLocks noChangeShapeType="1"/>
            </p:cNvSpPr>
            <p:nvPr/>
          </p:nvSpPr>
          <p:spPr bwMode="auto">
            <a:xfrm flipH="1">
              <a:off x="989" y="1521"/>
              <a:ext cx="11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" name="Line 727"/>
            <p:cNvSpPr>
              <a:spLocks noChangeShapeType="1"/>
            </p:cNvSpPr>
            <p:nvPr/>
          </p:nvSpPr>
          <p:spPr bwMode="auto">
            <a:xfrm flipV="1">
              <a:off x="989" y="1521"/>
              <a:ext cx="11" cy="25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" name="Freeform 728"/>
            <p:cNvSpPr>
              <a:spLocks/>
            </p:cNvSpPr>
            <p:nvPr/>
          </p:nvSpPr>
          <p:spPr bwMode="auto">
            <a:xfrm>
              <a:off x="987" y="1521"/>
              <a:ext cx="13" cy="25"/>
            </a:xfrm>
            <a:custGeom>
              <a:avLst/>
              <a:gdLst>
                <a:gd name="T0" fmla="*/ 0 w 13"/>
                <a:gd name="T1" fmla="*/ 23 h 25"/>
                <a:gd name="T2" fmla="*/ 10 w 13"/>
                <a:gd name="T3" fmla="*/ 0 h 25"/>
                <a:gd name="T4" fmla="*/ 13 w 13"/>
                <a:gd name="T5" fmla="*/ 2 h 25"/>
                <a:gd name="T6" fmla="*/ 2 w 13"/>
                <a:gd name="T7" fmla="*/ 25 h 25"/>
                <a:gd name="T8" fmla="*/ 0 w 13"/>
                <a:gd name="T9" fmla="*/ 23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25"/>
                <a:gd name="T17" fmla="*/ 13 w 13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25">
                  <a:moveTo>
                    <a:pt x="0" y="23"/>
                  </a:moveTo>
                  <a:lnTo>
                    <a:pt x="10" y="0"/>
                  </a:lnTo>
                  <a:lnTo>
                    <a:pt x="13" y="2"/>
                  </a:lnTo>
                  <a:lnTo>
                    <a:pt x="2" y="25"/>
                  </a:lnTo>
                  <a:lnTo>
                    <a:pt x="0" y="23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6" name="Line 729"/>
            <p:cNvSpPr>
              <a:spLocks noChangeShapeType="1"/>
            </p:cNvSpPr>
            <p:nvPr/>
          </p:nvSpPr>
          <p:spPr bwMode="auto">
            <a:xfrm flipH="1">
              <a:off x="1002" y="1513"/>
              <a:ext cx="13" cy="2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7" name="Line 730"/>
            <p:cNvSpPr>
              <a:spLocks noChangeShapeType="1"/>
            </p:cNvSpPr>
            <p:nvPr/>
          </p:nvSpPr>
          <p:spPr bwMode="auto">
            <a:xfrm flipV="1">
              <a:off x="1002" y="1513"/>
              <a:ext cx="13" cy="2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8" name="Line 731"/>
            <p:cNvSpPr>
              <a:spLocks noChangeShapeType="1"/>
            </p:cNvSpPr>
            <p:nvPr/>
          </p:nvSpPr>
          <p:spPr bwMode="auto">
            <a:xfrm flipH="1">
              <a:off x="1002" y="1513"/>
              <a:ext cx="15" cy="2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9" name="Line 732"/>
            <p:cNvSpPr>
              <a:spLocks noChangeShapeType="1"/>
            </p:cNvSpPr>
            <p:nvPr/>
          </p:nvSpPr>
          <p:spPr bwMode="auto">
            <a:xfrm flipV="1">
              <a:off x="1004" y="1513"/>
              <a:ext cx="13" cy="2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0" name="Line 733"/>
            <p:cNvSpPr>
              <a:spLocks noChangeShapeType="1"/>
            </p:cNvSpPr>
            <p:nvPr/>
          </p:nvSpPr>
          <p:spPr bwMode="auto">
            <a:xfrm flipH="1">
              <a:off x="1004" y="1513"/>
              <a:ext cx="13" cy="2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1" name="Line 734"/>
            <p:cNvSpPr>
              <a:spLocks noChangeShapeType="1"/>
            </p:cNvSpPr>
            <p:nvPr/>
          </p:nvSpPr>
          <p:spPr bwMode="auto">
            <a:xfrm flipV="1">
              <a:off x="1004" y="1513"/>
              <a:ext cx="13" cy="2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2" name="Line 735"/>
            <p:cNvSpPr>
              <a:spLocks noChangeShapeType="1"/>
            </p:cNvSpPr>
            <p:nvPr/>
          </p:nvSpPr>
          <p:spPr bwMode="auto">
            <a:xfrm flipH="1">
              <a:off x="1004" y="1513"/>
              <a:ext cx="15" cy="3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" name="Line 736"/>
            <p:cNvSpPr>
              <a:spLocks noChangeShapeType="1"/>
            </p:cNvSpPr>
            <p:nvPr/>
          </p:nvSpPr>
          <p:spPr bwMode="auto">
            <a:xfrm flipV="1">
              <a:off x="1005" y="1513"/>
              <a:ext cx="14" cy="3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4" name="Freeform 737"/>
            <p:cNvSpPr>
              <a:spLocks/>
            </p:cNvSpPr>
            <p:nvPr/>
          </p:nvSpPr>
          <p:spPr bwMode="auto">
            <a:xfrm>
              <a:off x="1002" y="1511"/>
              <a:ext cx="17" cy="32"/>
            </a:xfrm>
            <a:custGeom>
              <a:avLst/>
              <a:gdLst>
                <a:gd name="T0" fmla="*/ 0 w 17"/>
                <a:gd name="T1" fmla="*/ 30 h 32"/>
                <a:gd name="T2" fmla="*/ 13 w 17"/>
                <a:gd name="T3" fmla="*/ 0 h 32"/>
                <a:gd name="T4" fmla="*/ 17 w 17"/>
                <a:gd name="T5" fmla="*/ 2 h 32"/>
                <a:gd name="T6" fmla="*/ 3 w 17"/>
                <a:gd name="T7" fmla="*/ 32 h 32"/>
                <a:gd name="T8" fmla="*/ 0 w 17"/>
                <a:gd name="T9" fmla="*/ 3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2"/>
                <a:gd name="T17" fmla="*/ 17 w 17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2">
                  <a:moveTo>
                    <a:pt x="0" y="30"/>
                  </a:moveTo>
                  <a:lnTo>
                    <a:pt x="13" y="0"/>
                  </a:lnTo>
                  <a:lnTo>
                    <a:pt x="17" y="2"/>
                  </a:lnTo>
                  <a:lnTo>
                    <a:pt x="3" y="32"/>
                  </a:lnTo>
                  <a:lnTo>
                    <a:pt x="0" y="3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5" name="Freeform 738"/>
            <p:cNvSpPr>
              <a:spLocks/>
            </p:cNvSpPr>
            <p:nvPr/>
          </p:nvSpPr>
          <p:spPr bwMode="auto">
            <a:xfrm>
              <a:off x="1032" y="1504"/>
              <a:ext cx="11" cy="9"/>
            </a:xfrm>
            <a:custGeom>
              <a:avLst/>
              <a:gdLst>
                <a:gd name="T0" fmla="*/ 11 w 11"/>
                <a:gd name="T1" fmla="*/ 9 h 9"/>
                <a:gd name="T2" fmla="*/ 11 w 11"/>
                <a:gd name="T3" fmla="*/ 5 h 9"/>
                <a:gd name="T4" fmla="*/ 0 w 11"/>
                <a:gd name="T5" fmla="*/ 0 h 9"/>
                <a:gd name="T6" fmla="*/ 1 w 11"/>
                <a:gd name="T7" fmla="*/ 4 h 9"/>
                <a:gd name="T8" fmla="*/ 11 w 11"/>
                <a:gd name="T9" fmla="*/ 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9"/>
                <a:gd name="T17" fmla="*/ 11 w 11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9">
                  <a:moveTo>
                    <a:pt x="11" y="9"/>
                  </a:moveTo>
                  <a:lnTo>
                    <a:pt x="11" y="5"/>
                  </a:lnTo>
                  <a:lnTo>
                    <a:pt x="0" y="0"/>
                  </a:lnTo>
                  <a:lnTo>
                    <a:pt x="1" y="4"/>
                  </a:lnTo>
                  <a:lnTo>
                    <a:pt x="11" y="7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6" name="Line 739"/>
            <p:cNvSpPr>
              <a:spLocks noChangeShapeType="1"/>
            </p:cNvSpPr>
            <p:nvPr/>
          </p:nvSpPr>
          <p:spPr bwMode="auto">
            <a:xfrm>
              <a:off x="1038" y="1508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7" name="Freeform 740"/>
            <p:cNvSpPr>
              <a:spLocks/>
            </p:cNvSpPr>
            <p:nvPr/>
          </p:nvSpPr>
          <p:spPr bwMode="auto">
            <a:xfrm>
              <a:off x="961" y="1562"/>
              <a:ext cx="21" cy="2"/>
            </a:xfrm>
            <a:custGeom>
              <a:avLst/>
              <a:gdLst>
                <a:gd name="T0" fmla="*/ 0 w 21"/>
                <a:gd name="T1" fmla="*/ 2 h 2"/>
                <a:gd name="T2" fmla="*/ 10 w 21"/>
                <a:gd name="T3" fmla="*/ 0 h 2"/>
                <a:gd name="T4" fmla="*/ 21 w 21"/>
                <a:gd name="T5" fmla="*/ 0 h 2"/>
                <a:gd name="T6" fmla="*/ 0 60000 65536"/>
                <a:gd name="T7" fmla="*/ 0 60000 65536"/>
                <a:gd name="T8" fmla="*/ 0 60000 65536"/>
                <a:gd name="T9" fmla="*/ 0 w 21"/>
                <a:gd name="T10" fmla="*/ 0 h 2"/>
                <a:gd name="T11" fmla="*/ 21 w 21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2">
                  <a:moveTo>
                    <a:pt x="0" y="2"/>
                  </a:moveTo>
                  <a:lnTo>
                    <a:pt x="10" y="0"/>
                  </a:lnTo>
                  <a:lnTo>
                    <a:pt x="21" y="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138" name="Group 648"/>
          <p:cNvGrpSpPr>
            <a:grpSpLocks/>
          </p:cNvGrpSpPr>
          <p:nvPr/>
        </p:nvGrpSpPr>
        <p:grpSpPr bwMode="auto">
          <a:xfrm flipH="1">
            <a:off x="7545475" y="5836997"/>
            <a:ext cx="263788" cy="273526"/>
            <a:chOff x="885" y="1400"/>
            <a:chExt cx="198" cy="210"/>
          </a:xfrm>
        </p:grpSpPr>
        <p:grpSp>
          <p:nvGrpSpPr>
            <p:cNvPr id="1139" name="Group 649"/>
            <p:cNvGrpSpPr>
              <a:grpSpLocks/>
            </p:cNvGrpSpPr>
            <p:nvPr/>
          </p:nvGrpSpPr>
          <p:grpSpPr bwMode="auto">
            <a:xfrm>
              <a:off x="885" y="1400"/>
              <a:ext cx="198" cy="131"/>
              <a:chOff x="885" y="1400"/>
              <a:chExt cx="198" cy="131"/>
            </a:xfrm>
          </p:grpSpPr>
          <p:sp>
            <p:nvSpPr>
              <p:cNvPr id="2055" name="Freeform 650"/>
              <p:cNvSpPr>
                <a:spLocks/>
              </p:cNvSpPr>
              <p:nvPr/>
            </p:nvSpPr>
            <p:spPr bwMode="auto">
              <a:xfrm>
                <a:off x="931" y="1400"/>
                <a:ext cx="25" cy="99"/>
              </a:xfrm>
              <a:custGeom>
                <a:avLst/>
                <a:gdLst>
                  <a:gd name="T0" fmla="*/ 0 w 25"/>
                  <a:gd name="T1" fmla="*/ 15 h 99"/>
                  <a:gd name="T2" fmla="*/ 14 w 25"/>
                  <a:gd name="T3" fmla="*/ 5 h 99"/>
                  <a:gd name="T4" fmla="*/ 25 w 25"/>
                  <a:gd name="T5" fmla="*/ 0 h 99"/>
                  <a:gd name="T6" fmla="*/ 12 w 25"/>
                  <a:gd name="T7" fmla="*/ 10 h 99"/>
                  <a:gd name="T8" fmla="*/ 0 w 25"/>
                  <a:gd name="T9" fmla="*/ 15 h 99"/>
                  <a:gd name="T10" fmla="*/ 25 w 25"/>
                  <a:gd name="T11" fmla="*/ 0 h 99"/>
                  <a:gd name="T12" fmla="*/ 14 w 25"/>
                  <a:gd name="T13" fmla="*/ 5 h 99"/>
                  <a:gd name="T14" fmla="*/ 12 w 25"/>
                  <a:gd name="T15" fmla="*/ 10 h 99"/>
                  <a:gd name="T16" fmla="*/ 0 w 25"/>
                  <a:gd name="T17" fmla="*/ 15 h 99"/>
                  <a:gd name="T18" fmla="*/ 7 w 25"/>
                  <a:gd name="T19" fmla="*/ 13 h 99"/>
                  <a:gd name="T20" fmla="*/ 15 w 25"/>
                  <a:gd name="T21" fmla="*/ 99 h 9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5"/>
                  <a:gd name="T34" fmla="*/ 0 h 99"/>
                  <a:gd name="T35" fmla="*/ 25 w 25"/>
                  <a:gd name="T36" fmla="*/ 99 h 9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5" h="99">
                    <a:moveTo>
                      <a:pt x="0" y="15"/>
                    </a:moveTo>
                    <a:lnTo>
                      <a:pt x="14" y="5"/>
                    </a:lnTo>
                    <a:lnTo>
                      <a:pt x="25" y="0"/>
                    </a:lnTo>
                    <a:lnTo>
                      <a:pt x="12" y="10"/>
                    </a:lnTo>
                    <a:lnTo>
                      <a:pt x="0" y="15"/>
                    </a:lnTo>
                    <a:lnTo>
                      <a:pt x="25" y="0"/>
                    </a:lnTo>
                    <a:lnTo>
                      <a:pt x="14" y="5"/>
                    </a:lnTo>
                    <a:lnTo>
                      <a:pt x="12" y="10"/>
                    </a:lnTo>
                    <a:lnTo>
                      <a:pt x="0" y="15"/>
                    </a:lnTo>
                    <a:lnTo>
                      <a:pt x="7" y="13"/>
                    </a:lnTo>
                    <a:lnTo>
                      <a:pt x="15" y="99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6" name="Freeform 651"/>
              <p:cNvSpPr>
                <a:spLocks/>
              </p:cNvSpPr>
              <p:nvPr/>
            </p:nvSpPr>
            <p:spPr bwMode="auto">
              <a:xfrm>
                <a:off x="931" y="1413"/>
                <a:ext cx="15" cy="100"/>
              </a:xfrm>
              <a:custGeom>
                <a:avLst/>
                <a:gdLst>
                  <a:gd name="T0" fmla="*/ 7 w 15"/>
                  <a:gd name="T1" fmla="*/ 0 h 100"/>
                  <a:gd name="T2" fmla="*/ 0 w 15"/>
                  <a:gd name="T3" fmla="*/ 2 h 100"/>
                  <a:gd name="T4" fmla="*/ 10 w 15"/>
                  <a:gd name="T5" fmla="*/ 88 h 100"/>
                  <a:gd name="T6" fmla="*/ 15 w 15"/>
                  <a:gd name="T7" fmla="*/ 86 h 100"/>
                  <a:gd name="T8" fmla="*/ 15 w 15"/>
                  <a:gd name="T9" fmla="*/ 100 h 100"/>
                  <a:gd name="T10" fmla="*/ 10 w 15"/>
                  <a:gd name="T11" fmla="*/ 88 h 100"/>
                  <a:gd name="T12" fmla="*/ 0 w 15"/>
                  <a:gd name="T13" fmla="*/ 2 h 1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"/>
                  <a:gd name="T22" fmla="*/ 0 h 100"/>
                  <a:gd name="T23" fmla="*/ 15 w 15"/>
                  <a:gd name="T24" fmla="*/ 100 h 1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" h="100">
                    <a:moveTo>
                      <a:pt x="7" y="0"/>
                    </a:moveTo>
                    <a:lnTo>
                      <a:pt x="0" y="2"/>
                    </a:lnTo>
                    <a:lnTo>
                      <a:pt x="10" y="88"/>
                    </a:lnTo>
                    <a:lnTo>
                      <a:pt x="15" y="86"/>
                    </a:lnTo>
                    <a:lnTo>
                      <a:pt x="15" y="100"/>
                    </a:lnTo>
                    <a:lnTo>
                      <a:pt x="10" y="88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7" name="Freeform 652"/>
              <p:cNvSpPr>
                <a:spLocks/>
              </p:cNvSpPr>
              <p:nvPr/>
            </p:nvSpPr>
            <p:spPr bwMode="auto">
              <a:xfrm>
                <a:off x="931" y="1415"/>
                <a:ext cx="15" cy="86"/>
              </a:xfrm>
              <a:custGeom>
                <a:avLst/>
                <a:gdLst>
                  <a:gd name="T0" fmla="*/ 2 w 15"/>
                  <a:gd name="T1" fmla="*/ 10 h 86"/>
                  <a:gd name="T2" fmla="*/ 7 w 15"/>
                  <a:gd name="T3" fmla="*/ 8 h 86"/>
                  <a:gd name="T4" fmla="*/ 9 w 15"/>
                  <a:gd name="T5" fmla="*/ 18 h 86"/>
                  <a:gd name="T6" fmla="*/ 2 w 15"/>
                  <a:gd name="T7" fmla="*/ 20 h 86"/>
                  <a:gd name="T8" fmla="*/ 4 w 15"/>
                  <a:gd name="T9" fmla="*/ 28 h 86"/>
                  <a:gd name="T10" fmla="*/ 10 w 15"/>
                  <a:gd name="T11" fmla="*/ 27 h 86"/>
                  <a:gd name="T12" fmla="*/ 10 w 15"/>
                  <a:gd name="T13" fmla="*/ 36 h 86"/>
                  <a:gd name="T14" fmla="*/ 5 w 15"/>
                  <a:gd name="T15" fmla="*/ 38 h 86"/>
                  <a:gd name="T16" fmla="*/ 5 w 15"/>
                  <a:gd name="T17" fmla="*/ 48 h 86"/>
                  <a:gd name="T18" fmla="*/ 12 w 15"/>
                  <a:gd name="T19" fmla="*/ 46 h 86"/>
                  <a:gd name="T20" fmla="*/ 14 w 15"/>
                  <a:gd name="T21" fmla="*/ 55 h 86"/>
                  <a:gd name="T22" fmla="*/ 7 w 15"/>
                  <a:gd name="T23" fmla="*/ 58 h 86"/>
                  <a:gd name="T24" fmla="*/ 9 w 15"/>
                  <a:gd name="T25" fmla="*/ 66 h 86"/>
                  <a:gd name="T26" fmla="*/ 14 w 15"/>
                  <a:gd name="T27" fmla="*/ 65 h 86"/>
                  <a:gd name="T28" fmla="*/ 15 w 15"/>
                  <a:gd name="T29" fmla="*/ 75 h 86"/>
                  <a:gd name="T30" fmla="*/ 9 w 15"/>
                  <a:gd name="T31" fmla="*/ 76 h 86"/>
                  <a:gd name="T32" fmla="*/ 10 w 15"/>
                  <a:gd name="T33" fmla="*/ 86 h 86"/>
                  <a:gd name="T34" fmla="*/ 15 w 15"/>
                  <a:gd name="T35" fmla="*/ 84 h 86"/>
                  <a:gd name="T36" fmla="*/ 9 w 15"/>
                  <a:gd name="T37" fmla="*/ 76 h 86"/>
                  <a:gd name="T38" fmla="*/ 14 w 15"/>
                  <a:gd name="T39" fmla="*/ 65 h 86"/>
                  <a:gd name="T40" fmla="*/ 7 w 15"/>
                  <a:gd name="T41" fmla="*/ 58 h 86"/>
                  <a:gd name="T42" fmla="*/ 12 w 15"/>
                  <a:gd name="T43" fmla="*/ 46 h 86"/>
                  <a:gd name="T44" fmla="*/ 5 w 15"/>
                  <a:gd name="T45" fmla="*/ 38 h 86"/>
                  <a:gd name="T46" fmla="*/ 10 w 15"/>
                  <a:gd name="T47" fmla="*/ 27 h 86"/>
                  <a:gd name="T48" fmla="*/ 2 w 15"/>
                  <a:gd name="T49" fmla="*/ 20 h 86"/>
                  <a:gd name="T50" fmla="*/ 7 w 15"/>
                  <a:gd name="T51" fmla="*/ 8 h 86"/>
                  <a:gd name="T52" fmla="*/ 0 w 15"/>
                  <a:gd name="T53" fmla="*/ 0 h 8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5"/>
                  <a:gd name="T82" fmla="*/ 0 h 86"/>
                  <a:gd name="T83" fmla="*/ 15 w 15"/>
                  <a:gd name="T84" fmla="*/ 86 h 8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5" h="86">
                    <a:moveTo>
                      <a:pt x="2" y="10"/>
                    </a:moveTo>
                    <a:lnTo>
                      <a:pt x="7" y="8"/>
                    </a:lnTo>
                    <a:lnTo>
                      <a:pt x="9" y="18"/>
                    </a:lnTo>
                    <a:lnTo>
                      <a:pt x="2" y="20"/>
                    </a:lnTo>
                    <a:lnTo>
                      <a:pt x="4" y="28"/>
                    </a:lnTo>
                    <a:lnTo>
                      <a:pt x="10" y="27"/>
                    </a:lnTo>
                    <a:lnTo>
                      <a:pt x="10" y="36"/>
                    </a:lnTo>
                    <a:lnTo>
                      <a:pt x="5" y="38"/>
                    </a:lnTo>
                    <a:lnTo>
                      <a:pt x="5" y="48"/>
                    </a:lnTo>
                    <a:lnTo>
                      <a:pt x="12" y="46"/>
                    </a:lnTo>
                    <a:lnTo>
                      <a:pt x="14" y="55"/>
                    </a:lnTo>
                    <a:lnTo>
                      <a:pt x="7" y="58"/>
                    </a:lnTo>
                    <a:lnTo>
                      <a:pt x="9" y="66"/>
                    </a:lnTo>
                    <a:lnTo>
                      <a:pt x="14" y="65"/>
                    </a:lnTo>
                    <a:lnTo>
                      <a:pt x="15" y="75"/>
                    </a:lnTo>
                    <a:lnTo>
                      <a:pt x="9" y="76"/>
                    </a:lnTo>
                    <a:lnTo>
                      <a:pt x="10" y="86"/>
                    </a:lnTo>
                    <a:lnTo>
                      <a:pt x="15" y="84"/>
                    </a:lnTo>
                    <a:lnTo>
                      <a:pt x="9" y="76"/>
                    </a:lnTo>
                    <a:lnTo>
                      <a:pt x="14" y="65"/>
                    </a:lnTo>
                    <a:lnTo>
                      <a:pt x="7" y="58"/>
                    </a:lnTo>
                    <a:lnTo>
                      <a:pt x="12" y="46"/>
                    </a:lnTo>
                    <a:lnTo>
                      <a:pt x="5" y="38"/>
                    </a:lnTo>
                    <a:lnTo>
                      <a:pt x="10" y="27"/>
                    </a:lnTo>
                    <a:lnTo>
                      <a:pt x="2" y="20"/>
                    </a:lnTo>
                    <a:lnTo>
                      <a:pt x="7" y="8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8" name="Freeform 653"/>
              <p:cNvSpPr>
                <a:spLocks/>
              </p:cNvSpPr>
              <p:nvPr/>
            </p:nvSpPr>
            <p:spPr bwMode="auto">
              <a:xfrm>
                <a:off x="941" y="1405"/>
                <a:ext cx="107" cy="46"/>
              </a:xfrm>
              <a:custGeom>
                <a:avLst/>
                <a:gdLst>
                  <a:gd name="T0" fmla="*/ 2 w 107"/>
                  <a:gd name="T1" fmla="*/ 46 h 46"/>
                  <a:gd name="T2" fmla="*/ 7 w 107"/>
                  <a:gd name="T3" fmla="*/ 43 h 46"/>
                  <a:gd name="T4" fmla="*/ 10 w 107"/>
                  <a:gd name="T5" fmla="*/ 41 h 46"/>
                  <a:gd name="T6" fmla="*/ 13 w 107"/>
                  <a:gd name="T7" fmla="*/ 38 h 46"/>
                  <a:gd name="T8" fmla="*/ 17 w 107"/>
                  <a:gd name="T9" fmla="*/ 37 h 46"/>
                  <a:gd name="T10" fmla="*/ 20 w 107"/>
                  <a:gd name="T11" fmla="*/ 35 h 46"/>
                  <a:gd name="T12" fmla="*/ 22 w 107"/>
                  <a:gd name="T13" fmla="*/ 33 h 46"/>
                  <a:gd name="T14" fmla="*/ 25 w 107"/>
                  <a:gd name="T15" fmla="*/ 32 h 46"/>
                  <a:gd name="T16" fmla="*/ 28 w 107"/>
                  <a:gd name="T17" fmla="*/ 30 h 46"/>
                  <a:gd name="T18" fmla="*/ 30 w 107"/>
                  <a:gd name="T19" fmla="*/ 28 h 46"/>
                  <a:gd name="T20" fmla="*/ 33 w 107"/>
                  <a:gd name="T21" fmla="*/ 28 h 46"/>
                  <a:gd name="T22" fmla="*/ 35 w 107"/>
                  <a:gd name="T23" fmla="*/ 27 h 46"/>
                  <a:gd name="T24" fmla="*/ 38 w 107"/>
                  <a:gd name="T25" fmla="*/ 25 h 46"/>
                  <a:gd name="T26" fmla="*/ 41 w 107"/>
                  <a:gd name="T27" fmla="*/ 23 h 46"/>
                  <a:gd name="T28" fmla="*/ 45 w 107"/>
                  <a:gd name="T29" fmla="*/ 22 h 46"/>
                  <a:gd name="T30" fmla="*/ 46 w 107"/>
                  <a:gd name="T31" fmla="*/ 20 h 46"/>
                  <a:gd name="T32" fmla="*/ 50 w 107"/>
                  <a:gd name="T33" fmla="*/ 18 h 46"/>
                  <a:gd name="T34" fmla="*/ 53 w 107"/>
                  <a:gd name="T35" fmla="*/ 17 h 46"/>
                  <a:gd name="T36" fmla="*/ 56 w 107"/>
                  <a:gd name="T37" fmla="*/ 17 h 46"/>
                  <a:gd name="T38" fmla="*/ 58 w 107"/>
                  <a:gd name="T39" fmla="*/ 15 h 46"/>
                  <a:gd name="T40" fmla="*/ 61 w 107"/>
                  <a:gd name="T41" fmla="*/ 13 h 46"/>
                  <a:gd name="T42" fmla="*/ 64 w 107"/>
                  <a:gd name="T43" fmla="*/ 13 h 46"/>
                  <a:gd name="T44" fmla="*/ 66 w 107"/>
                  <a:gd name="T45" fmla="*/ 12 h 46"/>
                  <a:gd name="T46" fmla="*/ 69 w 107"/>
                  <a:gd name="T47" fmla="*/ 10 h 46"/>
                  <a:gd name="T48" fmla="*/ 73 w 107"/>
                  <a:gd name="T49" fmla="*/ 10 h 46"/>
                  <a:gd name="T50" fmla="*/ 74 w 107"/>
                  <a:gd name="T51" fmla="*/ 8 h 46"/>
                  <a:gd name="T52" fmla="*/ 78 w 107"/>
                  <a:gd name="T53" fmla="*/ 7 h 46"/>
                  <a:gd name="T54" fmla="*/ 81 w 107"/>
                  <a:gd name="T55" fmla="*/ 7 h 46"/>
                  <a:gd name="T56" fmla="*/ 82 w 107"/>
                  <a:gd name="T57" fmla="*/ 5 h 46"/>
                  <a:gd name="T58" fmla="*/ 86 w 107"/>
                  <a:gd name="T59" fmla="*/ 5 h 46"/>
                  <a:gd name="T60" fmla="*/ 87 w 107"/>
                  <a:gd name="T61" fmla="*/ 3 h 46"/>
                  <a:gd name="T62" fmla="*/ 91 w 107"/>
                  <a:gd name="T63" fmla="*/ 3 h 46"/>
                  <a:gd name="T64" fmla="*/ 94 w 107"/>
                  <a:gd name="T65" fmla="*/ 3 h 46"/>
                  <a:gd name="T66" fmla="*/ 96 w 107"/>
                  <a:gd name="T67" fmla="*/ 2 h 46"/>
                  <a:gd name="T68" fmla="*/ 99 w 107"/>
                  <a:gd name="T69" fmla="*/ 2 h 46"/>
                  <a:gd name="T70" fmla="*/ 102 w 107"/>
                  <a:gd name="T71" fmla="*/ 0 h 46"/>
                  <a:gd name="T72" fmla="*/ 105 w 107"/>
                  <a:gd name="T73" fmla="*/ 0 h 4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7"/>
                  <a:gd name="T112" fmla="*/ 0 h 46"/>
                  <a:gd name="T113" fmla="*/ 107 w 107"/>
                  <a:gd name="T114" fmla="*/ 46 h 4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7" h="46">
                    <a:moveTo>
                      <a:pt x="0" y="46"/>
                    </a:moveTo>
                    <a:lnTo>
                      <a:pt x="2" y="46"/>
                    </a:lnTo>
                    <a:lnTo>
                      <a:pt x="5" y="45"/>
                    </a:lnTo>
                    <a:lnTo>
                      <a:pt x="7" y="43"/>
                    </a:lnTo>
                    <a:lnTo>
                      <a:pt x="8" y="41"/>
                    </a:lnTo>
                    <a:lnTo>
                      <a:pt x="10" y="41"/>
                    </a:lnTo>
                    <a:lnTo>
                      <a:pt x="12" y="40"/>
                    </a:lnTo>
                    <a:lnTo>
                      <a:pt x="13" y="38"/>
                    </a:lnTo>
                    <a:lnTo>
                      <a:pt x="15" y="38"/>
                    </a:lnTo>
                    <a:lnTo>
                      <a:pt x="17" y="37"/>
                    </a:lnTo>
                    <a:lnTo>
                      <a:pt x="18" y="35"/>
                    </a:lnTo>
                    <a:lnTo>
                      <a:pt x="20" y="35"/>
                    </a:lnTo>
                    <a:lnTo>
                      <a:pt x="22" y="35"/>
                    </a:lnTo>
                    <a:lnTo>
                      <a:pt x="22" y="33"/>
                    </a:lnTo>
                    <a:lnTo>
                      <a:pt x="23" y="33"/>
                    </a:lnTo>
                    <a:lnTo>
                      <a:pt x="25" y="32"/>
                    </a:lnTo>
                    <a:lnTo>
                      <a:pt x="27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8"/>
                    </a:lnTo>
                    <a:lnTo>
                      <a:pt x="31" y="28"/>
                    </a:lnTo>
                    <a:lnTo>
                      <a:pt x="33" y="28"/>
                    </a:lnTo>
                    <a:lnTo>
                      <a:pt x="33" y="27"/>
                    </a:lnTo>
                    <a:lnTo>
                      <a:pt x="35" y="27"/>
                    </a:lnTo>
                    <a:lnTo>
                      <a:pt x="36" y="25"/>
                    </a:lnTo>
                    <a:lnTo>
                      <a:pt x="38" y="25"/>
                    </a:lnTo>
                    <a:lnTo>
                      <a:pt x="40" y="23"/>
                    </a:lnTo>
                    <a:lnTo>
                      <a:pt x="41" y="23"/>
                    </a:lnTo>
                    <a:lnTo>
                      <a:pt x="43" y="22"/>
                    </a:lnTo>
                    <a:lnTo>
                      <a:pt x="45" y="22"/>
                    </a:lnTo>
                    <a:lnTo>
                      <a:pt x="46" y="22"/>
                    </a:lnTo>
                    <a:lnTo>
                      <a:pt x="46" y="20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1" y="18"/>
                    </a:lnTo>
                    <a:lnTo>
                      <a:pt x="53" y="17"/>
                    </a:lnTo>
                    <a:lnTo>
                      <a:pt x="55" y="17"/>
                    </a:lnTo>
                    <a:lnTo>
                      <a:pt x="56" y="17"/>
                    </a:lnTo>
                    <a:lnTo>
                      <a:pt x="56" y="15"/>
                    </a:lnTo>
                    <a:lnTo>
                      <a:pt x="58" y="15"/>
                    </a:lnTo>
                    <a:lnTo>
                      <a:pt x="59" y="15"/>
                    </a:lnTo>
                    <a:lnTo>
                      <a:pt x="61" y="13"/>
                    </a:lnTo>
                    <a:lnTo>
                      <a:pt x="63" y="13"/>
                    </a:lnTo>
                    <a:lnTo>
                      <a:pt x="64" y="13"/>
                    </a:lnTo>
                    <a:lnTo>
                      <a:pt x="64" y="12"/>
                    </a:lnTo>
                    <a:lnTo>
                      <a:pt x="66" y="12"/>
                    </a:lnTo>
                    <a:lnTo>
                      <a:pt x="68" y="12"/>
                    </a:lnTo>
                    <a:lnTo>
                      <a:pt x="69" y="10"/>
                    </a:lnTo>
                    <a:lnTo>
                      <a:pt x="71" y="10"/>
                    </a:lnTo>
                    <a:lnTo>
                      <a:pt x="73" y="10"/>
                    </a:lnTo>
                    <a:lnTo>
                      <a:pt x="73" y="8"/>
                    </a:lnTo>
                    <a:lnTo>
                      <a:pt x="74" y="8"/>
                    </a:lnTo>
                    <a:lnTo>
                      <a:pt x="76" y="8"/>
                    </a:lnTo>
                    <a:lnTo>
                      <a:pt x="78" y="7"/>
                    </a:lnTo>
                    <a:lnTo>
                      <a:pt x="79" y="7"/>
                    </a:lnTo>
                    <a:lnTo>
                      <a:pt x="81" y="7"/>
                    </a:lnTo>
                    <a:lnTo>
                      <a:pt x="82" y="7"/>
                    </a:lnTo>
                    <a:lnTo>
                      <a:pt x="82" y="5"/>
                    </a:lnTo>
                    <a:lnTo>
                      <a:pt x="84" y="5"/>
                    </a:lnTo>
                    <a:lnTo>
                      <a:pt x="86" y="5"/>
                    </a:lnTo>
                    <a:lnTo>
                      <a:pt x="87" y="5"/>
                    </a:lnTo>
                    <a:lnTo>
                      <a:pt x="87" y="3"/>
                    </a:lnTo>
                    <a:lnTo>
                      <a:pt x="89" y="3"/>
                    </a:lnTo>
                    <a:lnTo>
                      <a:pt x="91" y="3"/>
                    </a:lnTo>
                    <a:lnTo>
                      <a:pt x="92" y="3"/>
                    </a:lnTo>
                    <a:lnTo>
                      <a:pt x="94" y="3"/>
                    </a:lnTo>
                    <a:lnTo>
                      <a:pt x="94" y="2"/>
                    </a:lnTo>
                    <a:lnTo>
                      <a:pt x="96" y="2"/>
                    </a:lnTo>
                    <a:lnTo>
                      <a:pt x="97" y="2"/>
                    </a:lnTo>
                    <a:lnTo>
                      <a:pt x="99" y="2"/>
                    </a:lnTo>
                    <a:lnTo>
                      <a:pt x="101" y="0"/>
                    </a:lnTo>
                    <a:lnTo>
                      <a:pt x="102" y="0"/>
                    </a:lnTo>
                    <a:lnTo>
                      <a:pt x="104" y="0"/>
                    </a:lnTo>
                    <a:lnTo>
                      <a:pt x="105" y="0"/>
                    </a:lnTo>
                    <a:lnTo>
                      <a:pt x="107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9" name="Freeform 654"/>
              <p:cNvSpPr>
                <a:spLocks/>
              </p:cNvSpPr>
              <p:nvPr/>
            </p:nvSpPr>
            <p:spPr bwMode="auto">
              <a:xfrm>
                <a:off x="1048" y="1403"/>
                <a:ext cx="35" cy="34"/>
              </a:xfrm>
              <a:custGeom>
                <a:avLst/>
                <a:gdLst>
                  <a:gd name="T0" fmla="*/ 0 w 35"/>
                  <a:gd name="T1" fmla="*/ 2 h 34"/>
                  <a:gd name="T2" fmla="*/ 2 w 35"/>
                  <a:gd name="T3" fmla="*/ 2 h 34"/>
                  <a:gd name="T4" fmla="*/ 3 w 35"/>
                  <a:gd name="T5" fmla="*/ 2 h 34"/>
                  <a:gd name="T6" fmla="*/ 3 w 35"/>
                  <a:gd name="T7" fmla="*/ 0 h 34"/>
                  <a:gd name="T8" fmla="*/ 5 w 35"/>
                  <a:gd name="T9" fmla="*/ 0 h 34"/>
                  <a:gd name="T10" fmla="*/ 7 w 35"/>
                  <a:gd name="T11" fmla="*/ 0 h 34"/>
                  <a:gd name="T12" fmla="*/ 8 w 35"/>
                  <a:gd name="T13" fmla="*/ 0 h 34"/>
                  <a:gd name="T14" fmla="*/ 10 w 35"/>
                  <a:gd name="T15" fmla="*/ 0 h 34"/>
                  <a:gd name="T16" fmla="*/ 12 w 35"/>
                  <a:gd name="T17" fmla="*/ 0 h 34"/>
                  <a:gd name="T18" fmla="*/ 13 w 35"/>
                  <a:gd name="T19" fmla="*/ 0 h 34"/>
                  <a:gd name="T20" fmla="*/ 15 w 35"/>
                  <a:gd name="T21" fmla="*/ 0 h 34"/>
                  <a:gd name="T22" fmla="*/ 17 w 35"/>
                  <a:gd name="T23" fmla="*/ 0 h 34"/>
                  <a:gd name="T24" fmla="*/ 18 w 35"/>
                  <a:gd name="T25" fmla="*/ 0 h 34"/>
                  <a:gd name="T26" fmla="*/ 20 w 35"/>
                  <a:gd name="T27" fmla="*/ 0 h 34"/>
                  <a:gd name="T28" fmla="*/ 20 w 35"/>
                  <a:gd name="T29" fmla="*/ 2 h 34"/>
                  <a:gd name="T30" fmla="*/ 21 w 35"/>
                  <a:gd name="T31" fmla="*/ 2 h 34"/>
                  <a:gd name="T32" fmla="*/ 23 w 35"/>
                  <a:gd name="T33" fmla="*/ 2 h 34"/>
                  <a:gd name="T34" fmla="*/ 25 w 35"/>
                  <a:gd name="T35" fmla="*/ 2 h 34"/>
                  <a:gd name="T36" fmla="*/ 26 w 35"/>
                  <a:gd name="T37" fmla="*/ 2 h 34"/>
                  <a:gd name="T38" fmla="*/ 28 w 35"/>
                  <a:gd name="T39" fmla="*/ 4 h 34"/>
                  <a:gd name="T40" fmla="*/ 30 w 35"/>
                  <a:gd name="T41" fmla="*/ 4 h 34"/>
                  <a:gd name="T42" fmla="*/ 31 w 35"/>
                  <a:gd name="T43" fmla="*/ 4 h 34"/>
                  <a:gd name="T44" fmla="*/ 31 w 35"/>
                  <a:gd name="T45" fmla="*/ 5 h 34"/>
                  <a:gd name="T46" fmla="*/ 33 w 35"/>
                  <a:gd name="T47" fmla="*/ 5 h 34"/>
                  <a:gd name="T48" fmla="*/ 33 w 35"/>
                  <a:gd name="T49" fmla="*/ 7 h 34"/>
                  <a:gd name="T50" fmla="*/ 35 w 35"/>
                  <a:gd name="T51" fmla="*/ 7 h 34"/>
                  <a:gd name="T52" fmla="*/ 35 w 35"/>
                  <a:gd name="T53" fmla="*/ 9 h 34"/>
                  <a:gd name="T54" fmla="*/ 35 w 35"/>
                  <a:gd name="T55" fmla="*/ 10 h 34"/>
                  <a:gd name="T56" fmla="*/ 35 w 35"/>
                  <a:gd name="T57" fmla="*/ 12 h 34"/>
                  <a:gd name="T58" fmla="*/ 35 w 35"/>
                  <a:gd name="T59" fmla="*/ 14 h 34"/>
                  <a:gd name="T60" fmla="*/ 35 w 35"/>
                  <a:gd name="T61" fmla="*/ 15 h 34"/>
                  <a:gd name="T62" fmla="*/ 35 w 35"/>
                  <a:gd name="T63" fmla="*/ 17 h 34"/>
                  <a:gd name="T64" fmla="*/ 35 w 35"/>
                  <a:gd name="T65" fmla="*/ 19 h 34"/>
                  <a:gd name="T66" fmla="*/ 35 w 35"/>
                  <a:gd name="T67" fmla="*/ 20 h 34"/>
                  <a:gd name="T68" fmla="*/ 35 w 35"/>
                  <a:gd name="T69" fmla="*/ 22 h 34"/>
                  <a:gd name="T70" fmla="*/ 33 w 35"/>
                  <a:gd name="T71" fmla="*/ 24 h 34"/>
                  <a:gd name="T72" fmla="*/ 33 w 35"/>
                  <a:gd name="T73" fmla="*/ 25 h 34"/>
                  <a:gd name="T74" fmla="*/ 31 w 35"/>
                  <a:gd name="T75" fmla="*/ 25 h 34"/>
                  <a:gd name="T76" fmla="*/ 31 w 35"/>
                  <a:gd name="T77" fmla="*/ 27 h 34"/>
                  <a:gd name="T78" fmla="*/ 31 w 35"/>
                  <a:gd name="T79" fmla="*/ 29 h 34"/>
                  <a:gd name="T80" fmla="*/ 30 w 35"/>
                  <a:gd name="T81" fmla="*/ 30 h 34"/>
                  <a:gd name="T82" fmla="*/ 30 w 35"/>
                  <a:gd name="T83" fmla="*/ 32 h 34"/>
                  <a:gd name="T84" fmla="*/ 28 w 35"/>
                  <a:gd name="T85" fmla="*/ 32 h 34"/>
                  <a:gd name="T86" fmla="*/ 28 w 35"/>
                  <a:gd name="T87" fmla="*/ 34 h 3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5"/>
                  <a:gd name="T133" fmla="*/ 0 h 34"/>
                  <a:gd name="T134" fmla="*/ 35 w 35"/>
                  <a:gd name="T135" fmla="*/ 34 h 3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5" h="34">
                    <a:moveTo>
                      <a:pt x="0" y="2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2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5" y="2"/>
                    </a:lnTo>
                    <a:lnTo>
                      <a:pt x="26" y="2"/>
                    </a:lnTo>
                    <a:lnTo>
                      <a:pt x="28" y="4"/>
                    </a:lnTo>
                    <a:lnTo>
                      <a:pt x="30" y="4"/>
                    </a:lnTo>
                    <a:lnTo>
                      <a:pt x="31" y="4"/>
                    </a:lnTo>
                    <a:lnTo>
                      <a:pt x="31" y="5"/>
                    </a:lnTo>
                    <a:lnTo>
                      <a:pt x="33" y="5"/>
                    </a:lnTo>
                    <a:lnTo>
                      <a:pt x="33" y="7"/>
                    </a:lnTo>
                    <a:lnTo>
                      <a:pt x="35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5" y="12"/>
                    </a:lnTo>
                    <a:lnTo>
                      <a:pt x="35" y="14"/>
                    </a:lnTo>
                    <a:lnTo>
                      <a:pt x="35" y="15"/>
                    </a:lnTo>
                    <a:lnTo>
                      <a:pt x="35" y="17"/>
                    </a:lnTo>
                    <a:lnTo>
                      <a:pt x="35" y="19"/>
                    </a:lnTo>
                    <a:lnTo>
                      <a:pt x="35" y="20"/>
                    </a:lnTo>
                    <a:lnTo>
                      <a:pt x="35" y="22"/>
                    </a:lnTo>
                    <a:lnTo>
                      <a:pt x="33" y="24"/>
                    </a:lnTo>
                    <a:lnTo>
                      <a:pt x="33" y="25"/>
                    </a:lnTo>
                    <a:lnTo>
                      <a:pt x="31" y="25"/>
                    </a:lnTo>
                    <a:lnTo>
                      <a:pt x="31" y="27"/>
                    </a:lnTo>
                    <a:lnTo>
                      <a:pt x="31" y="29"/>
                    </a:lnTo>
                    <a:lnTo>
                      <a:pt x="30" y="30"/>
                    </a:lnTo>
                    <a:lnTo>
                      <a:pt x="30" y="32"/>
                    </a:lnTo>
                    <a:lnTo>
                      <a:pt x="28" y="32"/>
                    </a:lnTo>
                    <a:lnTo>
                      <a:pt x="28" y="34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0" name="Freeform 655"/>
              <p:cNvSpPr>
                <a:spLocks/>
              </p:cNvSpPr>
              <p:nvPr/>
            </p:nvSpPr>
            <p:spPr bwMode="auto">
              <a:xfrm>
                <a:off x="984" y="1437"/>
                <a:ext cx="92" cy="67"/>
              </a:xfrm>
              <a:custGeom>
                <a:avLst/>
                <a:gdLst>
                  <a:gd name="T0" fmla="*/ 90 w 92"/>
                  <a:gd name="T1" fmla="*/ 0 h 67"/>
                  <a:gd name="T2" fmla="*/ 89 w 92"/>
                  <a:gd name="T3" fmla="*/ 3 h 67"/>
                  <a:gd name="T4" fmla="*/ 87 w 92"/>
                  <a:gd name="T5" fmla="*/ 6 h 67"/>
                  <a:gd name="T6" fmla="*/ 84 w 92"/>
                  <a:gd name="T7" fmla="*/ 8 h 67"/>
                  <a:gd name="T8" fmla="*/ 82 w 92"/>
                  <a:gd name="T9" fmla="*/ 9 h 67"/>
                  <a:gd name="T10" fmla="*/ 81 w 92"/>
                  <a:gd name="T11" fmla="*/ 11 h 67"/>
                  <a:gd name="T12" fmla="*/ 79 w 92"/>
                  <a:gd name="T13" fmla="*/ 13 h 67"/>
                  <a:gd name="T14" fmla="*/ 77 w 92"/>
                  <a:gd name="T15" fmla="*/ 14 h 67"/>
                  <a:gd name="T16" fmla="*/ 76 w 92"/>
                  <a:gd name="T17" fmla="*/ 16 h 67"/>
                  <a:gd name="T18" fmla="*/ 74 w 92"/>
                  <a:gd name="T19" fmla="*/ 18 h 67"/>
                  <a:gd name="T20" fmla="*/ 72 w 92"/>
                  <a:gd name="T21" fmla="*/ 19 h 67"/>
                  <a:gd name="T22" fmla="*/ 69 w 92"/>
                  <a:gd name="T23" fmla="*/ 23 h 67"/>
                  <a:gd name="T24" fmla="*/ 67 w 92"/>
                  <a:gd name="T25" fmla="*/ 24 h 67"/>
                  <a:gd name="T26" fmla="*/ 64 w 92"/>
                  <a:gd name="T27" fmla="*/ 26 h 67"/>
                  <a:gd name="T28" fmla="*/ 62 w 92"/>
                  <a:gd name="T29" fmla="*/ 28 h 67"/>
                  <a:gd name="T30" fmla="*/ 61 w 92"/>
                  <a:gd name="T31" fmla="*/ 29 h 67"/>
                  <a:gd name="T32" fmla="*/ 58 w 92"/>
                  <a:gd name="T33" fmla="*/ 31 h 67"/>
                  <a:gd name="T34" fmla="*/ 56 w 92"/>
                  <a:gd name="T35" fmla="*/ 33 h 67"/>
                  <a:gd name="T36" fmla="*/ 53 w 92"/>
                  <a:gd name="T37" fmla="*/ 34 h 67"/>
                  <a:gd name="T38" fmla="*/ 51 w 92"/>
                  <a:gd name="T39" fmla="*/ 36 h 67"/>
                  <a:gd name="T40" fmla="*/ 48 w 92"/>
                  <a:gd name="T41" fmla="*/ 38 h 67"/>
                  <a:gd name="T42" fmla="*/ 46 w 92"/>
                  <a:gd name="T43" fmla="*/ 41 h 67"/>
                  <a:gd name="T44" fmla="*/ 44 w 92"/>
                  <a:gd name="T45" fmla="*/ 43 h 67"/>
                  <a:gd name="T46" fmla="*/ 41 w 92"/>
                  <a:gd name="T47" fmla="*/ 44 h 67"/>
                  <a:gd name="T48" fmla="*/ 39 w 92"/>
                  <a:gd name="T49" fmla="*/ 46 h 67"/>
                  <a:gd name="T50" fmla="*/ 36 w 92"/>
                  <a:gd name="T51" fmla="*/ 48 h 67"/>
                  <a:gd name="T52" fmla="*/ 33 w 92"/>
                  <a:gd name="T53" fmla="*/ 49 h 67"/>
                  <a:gd name="T54" fmla="*/ 30 w 92"/>
                  <a:gd name="T55" fmla="*/ 51 h 67"/>
                  <a:gd name="T56" fmla="*/ 26 w 92"/>
                  <a:gd name="T57" fmla="*/ 53 h 67"/>
                  <a:gd name="T58" fmla="*/ 23 w 92"/>
                  <a:gd name="T59" fmla="*/ 54 h 67"/>
                  <a:gd name="T60" fmla="*/ 21 w 92"/>
                  <a:gd name="T61" fmla="*/ 56 h 67"/>
                  <a:gd name="T62" fmla="*/ 18 w 92"/>
                  <a:gd name="T63" fmla="*/ 58 h 67"/>
                  <a:gd name="T64" fmla="*/ 15 w 92"/>
                  <a:gd name="T65" fmla="*/ 61 h 67"/>
                  <a:gd name="T66" fmla="*/ 12 w 92"/>
                  <a:gd name="T67" fmla="*/ 61 h 67"/>
                  <a:gd name="T68" fmla="*/ 8 w 92"/>
                  <a:gd name="T69" fmla="*/ 62 h 67"/>
                  <a:gd name="T70" fmla="*/ 5 w 92"/>
                  <a:gd name="T71" fmla="*/ 66 h 67"/>
                  <a:gd name="T72" fmla="*/ 2 w 92"/>
                  <a:gd name="T73" fmla="*/ 66 h 67"/>
                  <a:gd name="T74" fmla="*/ 0 w 92"/>
                  <a:gd name="T75" fmla="*/ 67 h 6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2"/>
                  <a:gd name="T115" fmla="*/ 0 h 67"/>
                  <a:gd name="T116" fmla="*/ 92 w 92"/>
                  <a:gd name="T117" fmla="*/ 67 h 67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2" h="67">
                    <a:moveTo>
                      <a:pt x="92" y="0"/>
                    </a:moveTo>
                    <a:lnTo>
                      <a:pt x="90" y="0"/>
                    </a:lnTo>
                    <a:lnTo>
                      <a:pt x="90" y="1"/>
                    </a:lnTo>
                    <a:lnTo>
                      <a:pt x="89" y="3"/>
                    </a:lnTo>
                    <a:lnTo>
                      <a:pt x="87" y="5"/>
                    </a:lnTo>
                    <a:lnTo>
                      <a:pt x="87" y="6"/>
                    </a:lnTo>
                    <a:lnTo>
                      <a:pt x="85" y="6"/>
                    </a:lnTo>
                    <a:lnTo>
                      <a:pt x="84" y="8"/>
                    </a:lnTo>
                    <a:lnTo>
                      <a:pt x="84" y="9"/>
                    </a:lnTo>
                    <a:lnTo>
                      <a:pt x="82" y="9"/>
                    </a:lnTo>
                    <a:lnTo>
                      <a:pt x="82" y="11"/>
                    </a:lnTo>
                    <a:lnTo>
                      <a:pt x="81" y="11"/>
                    </a:lnTo>
                    <a:lnTo>
                      <a:pt x="81" y="13"/>
                    </a:lnTo>
                    <a:lnTo>
                      <a:pt x="79" y="13"/>
                    </a:lnTo>
                    <a:lnTo>
                      <a:pt x="79" y="14"/>
                    </a:lnTo>
                    <a:lnTo>
                      <a:pt x="77" y="14"/>
                    </a:lnTo>
                    <a:lnTo>
                      <a:pt x="77" y="16"/>
                    </a:lnTo>
                    <a:lnTo>
                      <a:pt x="76" y="16"/>
                    </a:lnTo>
                    <a:lnTo>
                      <a:pt x="76" y="18"/>
                    </a:lnTo>
                    <a:lnTo>
                      <a:pt x="74" y="18"/>
                    </a:lnTo>
                    <a:lnTo>
                      <a:pt x="74" y="19"/>
                    </a:lnTo>
                    <a:lnTo>
                      <a:pt x="72" y="19"/>
                    </a:lnTo>
                    <a:lnTo>
                      <a:pt x="71" y="21"/>
                    </a:lnTo>
                    <a:lnTo>
                      <a:pt x="69" y="23"/>
                    </a:lnTo>
                    <a:lnTo>
                      <a:pt x="67" y="23"/>
                    </a:lnTo>
                    <a:lnTo>
                      <a:pt x="67" y="24"/>
                    </a:lnTo>
                    <a:lnTo>
                      <a:pt x="66" y="26"/>
                    </a:lnTo>
                    <a:lnTo>
                      <a:pt x="64" y="26"/>
                    </a:lnTo>
                    <a:lnTo>
                      <a:pt x="64" y="28"/>
                    </a:lnTo>
                    <a:lnTo>
                      <a:pt x="62" y="28"/>
                    </a:lnTo>
                    <a:lnTo>
                      <a:pt x="62" y="29"/>
                    </a:lnTo>
                    <a:lnTo>
                      <a:pt x="61" y="29"/>
                    </a:lnTo>
                    <a:lnTo>
                      <a:pt x="59" y="31"/>
                    </a:lnTo>
                    <a:lnTo>
                      <a:pt x="58" y="31"/>
                    </a:lnTo>
                    <a:lnTo>
                      <a:pt x="58" y="33"/>
                    </a:lnTo>
                    <a:lnTo>
                      <a:pt x="56" y="33"/>
                    </a:lnTo>
                    <a:lnTo>
                      <a:pt x="54" y="34"/>
                    </a:lnTo>
                    <a:lnTo>
                      <a:pt x="53" y="34"/>
                    </a:lnTo>
                    <a:lnTo>
                      <a:pt x="53" y="36"/>
                    </a:lnTo>
                    <a:lnTo>
                      <a:pt x="51" y="36"/>
                    </a:lnTo>
                    <a:lnTo>
                      <a:pt x="49" y="38"/>
                    </a:lnTo>
                    <a:lnTo>
                      <a:pt x="48" y="38"/>
                    </a:lnTo>
                    <a:lnTo>
                      <a:pt x="48" y="39"/>
                    </a:lnTo>
                    <a:lnTo>
                      <a:pt x="46" y="41"/>
                    </a:lnTo>
                    <a:lnTo>
                      <a:pt x="44" y="41"/>
                    </a:lnTo>
                    <a:lnTo>
                      <a:pt x="44" y="43"/>
                    </a:lnTo>
                    <a:lnTo>
                      <a:pt x="43" y="43"/>
                    </a:lnTo>
                    <a:lnTo>
                      <a:pt x="41" y="44"/>
                    </a:lnTo>
                    <a:lnTo>
                      <a:pt x="39" y="44"/>
                    </a:lnTo>
                    <a:lnTo>
                      <a:pt x="39" y="46"/>
                    </a:lnTo>
                    <a:lnTo>
                      <a:pt x="38" y="46"/>
                    </a:lnTo>
                    <a:lnTo>
                      <a:pt x="36" y="48"/>
                    </a:lnTo>
                    <a:lnTo>
                      <a:pt x="35" y="48"/>
                    </a:lnTo>
                    <a:lnTo>
                      <a:pt x="33" y="49"/>
                    </a:lnTo>
                    <a:lnTo>
                      <a:pt x="31" y="49"/>
                    </a:lnTo>
                    <a:lnTo>
                      <a:pt x="30" y="51"/>
                    </a:lnTo>
                    <a:lnTo>
                      <a:pt x="28" y="51"/>
                    </a:lnTo>
                    <a:lnTo>
                      <a:pt x="26" y="53"/>
                    </a:lnTo>
                    <a:lnTo>
                      <a:pt x="26" y="54"/>
                    </a:lnTo>
                    <a:lnTo>
                      <a:pt x="23" y="54"/>
                    </a:lnTo>
                    <a:lnTo>
                      <a:pt x="23" y="56"/>
                    </a:lnTo>
                    <a:lnTo>
                      <a:pt x="21" y="56"/>
                    </a:lnTo>
                    <a:lnTo>
                      <a:pt x="20" y="58"/>
                    </a:lnTo>
                    <a:lnTo>
                      <a:pt x="18" y="58"/>
                    </a:lnTo>
                    <a:lnTo>
                      <a:pt x="16" y="59"/>
                    </a:lnTo>
                    <a:lnTo>
                      <a:pt x="15" y="61"/>
                    </a:lnTo>
                    <a:lnTo>
                      <a:pt x="13" y="61"/>
                    </a:lnTo>
                    <a:lnTo>
                      <a:pt x="12" y="61"/>
                    </a:lnTo>
                    <a:lnTo>
                      <a:pt x="10" y="62"/>
                    </a:lnTo>
                    <a:lnTo>
                      <a:pt x="8" y="62"/>
                    </a:lnTo>
                    <a:lnTo>
                      <a:pt x="7" y="64"/>
                    </a:lnTo>
                    <a:lnTo>
                      <a:pt x="5" y="66"/>
                    </a:lnTo>
                    <a:lnTo>
                      <a:pt x="3" y="66"/>
                    </a:lnTo>
                    <a:lnTo>
                      <a:pt x="2" y="66"/>
                    </a:lnTo>
                    <a:lnTo>
                      <a:pt x="2" y="67"/>
                    </a:lnTo>
                    <a:lnTo>
                      <a:pt x="0" y="67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1" name="Freeform 656"/>
              <p:cNvSpPr>
                <a:spLocks/>
              </p:cNvSpPr>
              <p:nvPr/>
            </p:nvSpPr>
            <p:spPr bwMode="auto">
              <a:xfrm>
                <a:off x="885" y="1504"/>
                <a:ext cx="99" cy="27"/>
              </a:xfrm>
              <a:custGeom>
                <a:avLst/>
                <a:gdLst>
                  <a:gd name="T0" fmla="*/ 97 w 99"/>
                  <a:gd name="T1" fmla="*/ 2 h 27"/>
                  <a:gd name="T2" fmla="*/ 94 w 99"/>
                  <a:gd name="T3" fmla="*/ 4 h 27"/>
                  <a:gd name="T4" fmla="*/ 91 w 99"/>
                  <a:gd name="T5" fmla="*/ 5 h 27"/>
                  <a:gd name="T6" fmla="*/ 89 w 99"/>
                  <a:gd name="T7" fmla="*/ 7 h 27"/>
                  <a:gd name="T8" fmla="*/ 86 w 99"/>
                  <a:gd name="T9" fmla="*/ 7 h 27"/>
                  <a:gd name="T10" fmla="*/ 83 w 99"/>
                  <a:gd name="T11" fmla="*/ 9 h 27"/>
                  <a:gd name="T12" fmla="*/ 79 w 99"/>
                  <a:gd name="T13" fmla="*/ 10 h 27"/>
                  <a:gd name="T14" fmla="*/ 78 w 99"/>
                  <a:gd name="T15" fmla="*/ 12 h 27"/>
                  <a:gd name="T16" fmla="*/ 73 w 99"/>
                  <a:gd name="T17" fmla="*/ 12 h 27"/>
                  <a:gd name="T18" fmla="*/ 69 w 99"/>
                  <a:gd name="T19" fmla="*/ 14 h 27"/>
                  <a:gd name="T20" fmla="*/ 68 w 99"/>
                  <a:gd name="T21" fmla="*/ 15 h 27"/>
                  <a:gd name="T22" fmla="*/ 64 w 99"/>
                  <a:gd name="T23" fmla="*/ 17 h 27"/>
                  <a:gd name="T24" fmla="*/ 60 w 99"/>
                  <a:gd name="T25" fmla="*/ 19 h 27"/>
                  <a:gd name="T26" fmla="*/ 56 w 99"/>
                  <a:gd name="T27" fmla="*/ 20 h 27"/>
                  <a:gd name="T28" fmla="*/ 53 w 99"/>
                  <a:gd name="T29" fmla="*/ 20 h 27"/>
                  <a:gd name="T30" fmla="*/ 50 w 99"/>
                  <a:gd name="T31" fmla="*/ 22 h 27"/>
                  <a:gd name="T32" fmla="*/ 46 w 99"/>
                  <a:gd name="T33" fmla="*/ 22 h 27"/>
                  <a:gd name="T34" fmla="*/ 43 w 99"/>
                  <a:gd name="T35" fmla="*/ 24 h 27"/>
                  <a:gd name="T36" fmla="*/ 40 w 99"/>
                  <a:gd name="T37" fmla="*/ 24 h 27"/>
                  <a:gd name="T38" fmla="*/ 37 w 99"/>
                  <a:gd name="T39" fmla="*/ 24 h 27"/>
                  <a:gd name="T40" fmla="*/ 35 w 99"/>
                  <a:gd name="T41" fmla="*/ 25 h 27"/>
                  <a:gd name="T42" fmla="*/ 32 w 99"/>
                  <a:gd name="T43" fmla="*/ 25 h 27"/>
                  <a:gd name="T44" fmla="*/ 28 w 99"/>
                  <a:gd name="T45" fmla="*/ 25 h 27"/>
                  <a:gd name="T46" fmla="*/ 25 w 99"/>
                  <a:gd name="T47" fmla="*/ 27 h 27"/>
                  <a:gd name="T48" fmla="*/ 22 w 99"/>
                  <a:gd name="T49" fmla="*/ 27 h 27"/>
                  <a:gd name="T50" fmla="*/ 18 w 99"/>
                  <a:gd name="T51" fmla="*/ 27 h 27"/>
                  <a:gd name="T52" fmla="*/ 15 w 99"/>
                  <a:gd name="T53" fmla="*/ 27 h 27"/>
                  <a:gd name="T54" fmla="*/ 12 w 99"/>
                  <a:gd name="T55" fmla="*/ 25 h 27"/>
                  <a:gd name="T56" fmla="*/ 9 w 99"/>
                  <a:gd name="T57" fmla="*/ 25 h 27"/>
                  <a:gd name="T58" fmla="*/ 5 w 99"/>
                  <a:gd name="T59" fmla="*/ 24 h 27"/>
                  <a:gd name="T60" fmla="*/ 4 w 99"/>
                  <a:gd name="T61" fmla="*/ 22 h 27"/>
                  <a:gd name="T62" fmla="*/ 2 w 99"/>
                  <a:gd name="T63" fmla="*/ 20 h 27"/>
                  <a:gd name="T64" fmla="*/ 0 w 99"/>
                  <a:gd name="T65" fmla="*/ 19 h 2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9"/>
                  <a:gd name="T100" fmla="*/ 0 h 27"/>
                  <a:gd name="T101" fmla="*/ 99 w 99"/>
                  <a:gd name="T102" fmla="*/ 27 h 2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9" h="27">
                    <a:moveTo>
                      <a:pt x="99" y="0"/>
                    </a:moveTo>
                    <a:lnTo>
                      <a:pt x="97" y="2"/>
                    </a:lnTo>
                    <a:lnTo>
                      <a:pt x="96" y="2"/>
                    </a:lnTo>
                    <a:lnTo>
                      <a:pt x="94" y="4"/>
                    </a:lnTo>
                    <a:lnTo>
                      <a:pt x="92" y="4"/>
                    </a:lnTo>
                    <a:lnTo>
                      <a:pt x="91" y="5"/>
                    </a:lnTo>
                    <a:lnTo>
                      <a:pt x="89" y="5"/>
                    </a:lnTo>
                    <a:lnTo>
                      <a:pt x="89" y="7"/>
                    </a:lnTo>
                    <a:lnTo>
                      <a:pt x="87" y="7"/>
                    </a:lnTo>
                    <a:lnTo>
                      <a:pt x="86" y="7"/>
                    </a:lnTo>
                    <a:lnTo>
                      <a:pt x="84" y="9"/>
                    </a:lnTo>
                    <a:lnTo>
                      <a:pt x="83" y="9"/>
                    </a:lnTo>
                    <a:lnTo>
                      <a:pt x="81" y="9"/>
                    </a:lnTo>
                    <a:lnTo>
                      <a:pt x="79" y="10"/>
                    </a:lnTo>
                    <a:lnTo>
                      <a:pt x="78" y="10"/>
                    </a:lnTo>
                    <a:lnTo>
                      <a:pt x="78" y="12"/>
                    </a:lnTo>
                    <a:lnTo>
                      <a:pt x="76" y="12"/>
                    </a:lnTo>
                    <a:lnTo>
                      <a:pt x="73" y="12"/>
                    </a:lnTo>
                    <a:lnTo>
                      <a:pt x="71" y="14"/>
                    </a:lnTo>
                    <a:lnTo>
                      <a:pt x="69" y="14"/>
                    </a:lnTo>
                    <a:lnTo>
                      <a:pt x="69" y="15"/>
                    </a:lnTo>
                    <a:lnTo>
                      <a:pt x="68" y="15"/>
                    </a:lnTo>
                    <a:lnTo>
                      <a:pt x="66" y="17"/>
                    </a:lnTo>
                    <a:lnTo>
                      <a:pt x="64" y="17"/>
                    </a:lnTo>
                    <a:lnTo>
                      <a:pt x="61" y="17"/>
                    </a:lnTo>
                    <a:lnTo>
                      <a:pt x="60" y="19"/>
                    </a:lnTo>
                    <a:lnTo>
                      <a:pt x="58" y="19"/>
                    </a:lnTo>
                    <a:lnTo>
                      <a:pt x="56" y="20"/>
                    </a:lnTo>
                    <a:lnTo>
                      <a:pt x="55" y="20"/>
                    </a:lnTo>
                    <a:lnTo>
                      <a:pt x="53" y="20"/>
                    </a:lnTo>
                    <a:lnTo>
                      <a:pt x="51" y="20"/>
                    </a:lnTo>
                    <a:lnTo>
                      <a:pt x="50" y="22"/>
                    </a:lnTo>
                    <a:lnTo>
                      <a:pt x="48" y="22"/>
                    </a:lnTo>
                    <a:lnTo>
                      <a:pt x="46" y="22"/>
                    </a:lnTo>
                    <a:lnTo>
                      <a:pt x="45" y="22"/>
                    </a:lnTo>
                    <a:lnTo>
                      <a:pt x="43" y="24"/>
                    </a:lnTo>
                    <a:lnTo>
                      <a:pt x="41" y="24"/>
                    </a:lnTo>
                    <a:lnTo>
                      <a:pt x="40" y="24"/>
                    </a:lnTo>
                    <a:lnTo>
                      <a:pt x="38" y="24"/>
                    </a:lnTo>
                    <a:lnTo>
                      <a:pt x="37" y="24"/>
                    </a:lnTo>
                    <a:lnTo>
                      <a:pt x="37" y="25"/>
                    </a:lnTo>
                    <a:lnTo>
                      <a:pt x="35" y="25"/>
                    </a:lnTo>
                    <a:lnTo>
                      <a:pt x="33" y="25"/>
                    </a:lnTo>
                    <a:lnTo>
                      <a:pt x="32" y="25"/>
                    </a:lnTo>
                    <a:lnTo>
                      <a:pt x="30" y="25"/>
                    </a:lnTo>
                    <a:lnTo>
                      <a:pt x="28" y="25"/>
                    </a:lnTo>
                    <a:lnTo>
                      <a:pt x="27" y="25"/>
                    </a:lnTo>
                    <a:lnTo>
                      <a:pt x="25" y="27"/>
                    </a:lnTo>
                    <a:lnTo>
                      <a:pt x="23" y="27"/>
                    </a:lnTo>
                    <a:lnTo>
                      <a:pt x="22" y="27"/>
                    </a:lnTo>
                    <a:lnTo>
                      <a:pt x="20" y="27"/>
                    </a:lnTo>
                    <a:lnTo>
                      <a:pt x="18" y="27"/>
                    </a:lnTo>
                    <a:lnTo>
                      <a:pt x="17" y="27"/>
                    </a:lnTo>
                    <a:lnTo>
                      <a:pt x="15" y="27"/>
                    </a:lnTo>
                    <a:lnTo>
                      <a:pt x="14" y="25"/>
                    </a:lnTo>
                    <a:lnTo>
                      <a:pt x="12" y="25"/>
                    </a:lnTo>
                    <a:lnTo>
                      <a:pt x="10" y="25"/>
                    </a:lnTo>
                    <a:lnTo>
                      <a:pt x="9" y="25"/>
                    </a:lnTo>
                    <a:lnTo>
                      <a:pt x="7" y="24"/>
                    </a:lnTo>
                    <a:lnTo>
                      <a:pt x="5" y="24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2" y="22"/>
                    </a:lnTo>
                    <a:lnTo>
                      <a:pt x="2" y="20"/>
                    </a:lnTo>
                    <a:lnTo>
                      <a:pt x="0" y="20"/>
                    </a:lnTo>
                    <a:lnTo>
                      <a:pt x="0" y="19"/>
                    </a:lnTo>
                    <a:lnTo>
                      <a:pt x="0" y="17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2" name="Freeform 657"/>
              <p:cNvSpPr>
                <a:spLocks/>
              </p:cNvSpPr>
              <p:nvPr/>
            </p:nvSpPr>
            <p:spPr bwMode="auto">
              <a:xfrm>
                <a:off x="885" y="1456"/>
                <a:ext cx="51" cy="65"/>
              </a:xfrm>
              <a:custGeom>
                <a:avLst/>
                <a:gdLst>
                  <a:gd name="T0" fmla="*/ 0 w 51"/>
                  <a:gd name="T1" fmla="*/ 65 h 65"/>
                  <a:gd name="T2" fmla="*/ 0 w 51"/>
                  <a:gd name="T3" fmla="*/ 63 h 65"/>
                  <a:gd name="T4" fmla="*/ 0 w 51"/>
                  <a:gd name="T5" fmla="*/ 62 h 65"/>
                  <a:gd name="T6" fmla="*/ 0 w 51"/>
                  <a:gd name="T7" fmla="*/ 60 h 65"/>
                  <a:gd name="T8" fmla="*/ 0 w 51"/>
                  <a:gd name="T9" fmla="*/ 58 h 65"/>
                  <a:gd name="T10" fmla="*/ 0 w 51"/>
                  <a:gd name="T11" fmla="*/ 57 h 65"/>
                  <a:gd name="T12" fmla="*/ 0 w 51"/>
                  <a:gd name="T13" fmla="*/ 55 h 65"/>
                  <a:gd name="T14" fmla="*/ 0 w 51"/>
                  <a:gd name="T15" fmla="*/ 53 h 65"/>
                  <a:gd name="T16" fmla="*/ 2 w 51"/>
                  <a:gd name="T17" fmla="*/ 53 h 65"/>
                  <a:gd name="T18" fmla="*/ 2 w 51"/>
                  <a:gd name="T19" fmla="*/ 52 h 65"/>
                  <a:gd name="T20" fmla="*/ 2 w 51"/>
                  <a:gd name="T21" fmla="*/ 50 h 65"/>
                  <a:gd name="T22" fmla="*/ 4 w 51"/>
                  <a:gd name="T23" fmla="*/ 50 h 65"/>
                  <a:gd name="T24" fmla="*/ 4 w 51"/>
                  <a:gd name="T25" fmla="*/ 48 h 65"/>
                  <a:gd name="T26" fmla="*/ 4 w 51"/>
                  <a:gd name="T27" fmla="*/ 47 h 65"/>
                  <a:gd name="T28" fmla="*/ 5 w 51"/>
                  <a:gd name="T29" fmla="*/ 45 h 65"/>
                  <a:gd name="T30" fmla="*/ 5 w 51"/>
                  <a:gd name="T31" fmla="*/ 43 h 65"/>
                  <a:gd name="T32" fmla="*/ 7 w 51"/>
                  <a:gd name="T33" fmla="*/ 42 h 65"/>
                  <a:gd name="T34" fmla="*/ 9 w 51"/>
                  <a:gd name="T35" fmla="*/ 40 h 65"/>
                  <a:gd name="T36" fmla="*/ 9 w 51"/>
                  <a:gd name="T37" fmla="*/ 39 h 65"/>
                  <a:gd name="T38" fmla="*/ 10 w 51"/>
                  <a:gd name="T39" fmla="*/ 39 h 65"/>
                  <a:gd name="T40" fmla="*/ 10 w 51"/>
                  <a:gd name="T41" fmla="*/ 37 h 65"/>
                  <a:gd name="T42" fmla="*/ 12 w 51"/>
                  <a:gd name="T43" fmla="*/ 37 h 65"/>
                  <a:gd name="T44" fmla="*/ 12 w 51"/>
                  <a:gd name="T45" fmla="*/ 35 h 65"/>
                  <a:gd name="T46" fmla="*/ 12 w 51"/>
                  <a:gd name="T47" fmla="*/ 34 h 65"/>
                  <a:gd name="T48" fmla="*/ 14 w 51"/>
                  <a:gd name="T49" fmla="*/ 34 h 65"/>
                  <a:gd name="T50" fmla="*/ 15 w 51"/>
                  <a:gd name="T51" fmla="*/ 32 h 65"/>
                  <a:gd name="T52" fmla="*/ 15 w 51"/>
                  <a:gd name="T53" fmla="*/ 30 h 65"/>
                  <a:gd name="T54" fmla="*/ 17 w 51"/>
                  <a:gd name="T55" fmla="*/ 30 h 65"/>
                  <a:gd name="T56" fmla="*/ 17 w 51"/>
                  <a:gd name="T57" fmla="*/ 29 h 65"/>
                  <a:gd name="T58" fmla="*/ 18 w 51"/>
                  <a:gd name="T59" fmla="*/ 29 h 65"/>
                  <a:gd name="T60" fmla="*/ 18 w 51"/>
                  <a:gd name="T61" fmla="*/ 27 h 65"/>
                  <a:gd name="T62" fmla="*/ 20 w 51"/>
                  <a:gd name="T63" fmla="*/ 27 h 65"/>
                  <a:gd name="T64" fmla="*/ 20 w 51"/>
                  <a:gd name="T65" fmla="*/ 25 h 65"/>
                  <a:gd name="T66" fmla="*/ 22 w 51"/>
                  <a:gd name="T67" fmla="*/ 25 h 65"/>
                  <a:gd name="T68" fmla="*/ 23 w 51"/>
                  <a:gd name="T69" fmla="*/ 24 h 65"/>
                  <a:gd name="T70" fmla="*/ 25 w 51"/>
                  <a:gd name="T71" fmla="*/ 22 h 65"/>
                  <a:gd name="T72" fmla="*/ 25 w 51"/>
                  <a:gd name="T73" fmla="*/ 20 h 65"/>
                  <a:gd name="T74" fmla="*/ 27 w 51"/>
                  <a:gd name="T75" fmla="*/ 20 h 65"/>
                  <a:gd name="T76" fmla="*/ 28 w 51"/>
                  <a:gd name="T77" fmla="*/ 19 h 65"/>
                  <a:gd name="T78" fmla="*/ 30 w 51"/>
                  <a:gd name="T79" fmla="*/ 17 h 65"/>
                  <a:gd name="T80" fmla="*/ 32 w 51"/>
                  <a:gd name="T81" fmla="*/ 15 h 65"/>
                  <a:gd name="T82" fmla="*/ 33 w 51"/>
                  <a:gd name="T83" fmla="*/ 15 h 65"/>
                  <a:gd name="T84" fmla="*/ 33 w 51"/>
                  <a:gd name="T85" fmla="*/ 14 h 65"/>
                  <a:gd name="T86" fmla="*/ 35 w 51"/>
                  <a:gd name="T87" fmla="*/ 14 h 65"/>
                  <a:gd name="T88" fmla="*/ 35 w 51"/>
                  <a:gd name="T89" fmla="*/ 12 h 65"/>
                  <a:gd name="T90" fmla="*/ 37 w 51"/>
                  <a:gd name="T91" fmla="*/ 12 h 65"/>
                  <a:gd name="T92" fmla="*/ 37 w 51"/>
                  <a:gd name="T93" fmla="*/ 10 h 65"/>
                  <a:gd name="T94" fmla="*/ 38 w 51"/>
                  <a:gd name="T95" fmla="*/ 10 h 65"/>
                  <a:gd name="T96" fmla="*/ 40 w 51"/>
                  <a:gd name="T97" fmla="*/ 9 h 65"/>
                  <a:gd name="T98" fmla="*/ 41 w 51"/>
                  <a:gd name="T99" fmla="*/ 9 h 65"/>
                  <a:gd name="T100" fmla="*/ 41 w 51"/>
                  <a:gd name="T101" fmla="*/ 7 h 65"/>
                  <a:gd name="T102" fmla="*/ 43 w 51"/>
                  <a:gd name="T103" fmla="*/ 7 h 65"/>
                  <a:gd name="T104" fmla="*/ 43 w 51"/>
                  <a:gd name="T105" fmla="*/ 5 h 65"/>
                  <a:gd name="T106" fmla="*/ 45 w 51"/>
                  <a:gd name="T107" fmla="*/ 5 h 65"/>
                  <a:gd name="T108" fmla="*/ 45 w 51"/>
                  <a:gd name="T109" fmla="*/ 4 h 65"/>
                  <a:gd name="T110" fmla="*/ 46 w 51"/>
                  <a:gd name="T111" fmla="*/ 4 h 65"/>
                  <a:gd name="T112" fmla="*/ 46 w 51"/>
                  <a:gd name="T113" fmla="*/ 2 h 65"/>
                  <a:gd name="T114" fmla="*/ 48 w 51"/>
                  <a:gd name="T115" fmla="*/ 2 h 65"/>
                  <a:gd name="T116" fmla="*/ 48 w 51"/>
                  <a:gd name="T117" fmla="*/ 0 h 65"/>
                  <a:gd name="T118" fmla="*/ 50 w 51"/>
                  <a:gd name="T119" fmla="*/ 0 h 65"/>
                  <a:gd name="T120" fmla="*/ 51 w 51"/>
                  <a:gd name="T121" fmla="*/ 0 h 6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1"/>
                  <a:gd name="T184" fmla="*/ 0 h 65"/>
                  <a:gd name="T185" fmla="*/ 51 w 51"/>
                  <a:gd name="T186" fmla="*/ 65 h 6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1" h="65">
                    <a:moveTo>
                      <a:pt x="0" y="65"/>
                    </a:moveTo>
                    <a:lnTo>
                      <a:pt x="0" y="63"/>
                    </a:lnTo>
                    <a:lnTo>
                      <a:pt x="0" y="62"/>
                    </a:lnTo>
                    <a:lnTo>
                      <a:pt x="0" y="60"/>
                    </a:lnTo>
                    <a:lnTo>
                      <a:pt x="0" y="58"/>
                    </a:lnTo>
                    <a:lnTo>
                      <a:pt x="0" y="57"/>
                    </a:lnTo>
                    <a:lnTo>
                      <a:pt x="0" y="55"/>
                    </a:lnTo>
                    <a:lnTo>
                      <a:pt x="0" y="53"/>
                    </a:lnTo>
                    <a:lnTo>
                      <a:pt x="2" y="53"/>
                    </a:lnTo>
                    <a:lnTo>
                      <a:pt x="2" y="52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4" y="48"/>
                    </a:lnTo>
                    <a:lnTo>
                      <a:pt x="4" y="47"/>
                    </a:lnTo>
                    <a:lnTo>
                      <a:pt x="5" y="45"/>
                    </a:lnTo>
                    <a:lnTo>
                      <a:pt x="5" y="43"/>
                    </a:lnTo>
                    <a:lnTo>
                      <a:pt x="7" y="42"/>
                    </a:lnTo>
                    <a:lnTo>
                      <a:pt x="9" y="40"/>
                    </a:lnTo>
                    <a:lnTo>
                      <a:pt x="9" y="39"/>
                    </a:lnTo>
                    <a:lnTo>
                      <a:pt x="10" y="39"/>
                    </a:lnTo>
                    <a:lnTo>
                      <a:pt x="10" y="37"/>
                    </a:lnTo>
                    <a:lnTo>
                      <a:pt x="12" y="37"/>
                    </a:lnTo>
                    <a:lnTo>
                      <a:pt x="12" y="35"/>
                    </a:lnTo>
                    <a:lnTo>
                      <a:pt x="12" y="34"/>
                    </a:lnTo>
                    <a:lnTo>
                      <a:pt x="14" y="34"/>
                    </a:lnTo>
                    <a:lnTo>
                      <a:pt x="15" y="32"/>
                    </a:lnTo>
                    <a:lnTo>
                      <a:pt x="15" y="30"/>
                    </a:lnTo>
                    <a:lnTo>
                      <a:pt x="17" y="30"/>
                    </a:lnTo>
                    <a:lnTo>
                      <a:pt x="17" y="29"/>
                    </a:lnTo>
                    <a:lnTo>
                      <a:pt x="18" y="29"/>
                    </a:lnTo>
                    <a:lnTo>
                      <a:pt x="18" y="27"/>
                    </a:lnTo>
                    <a:lnTo>
                      <a:pt x="20" y="27"/>
                    </a:lnTo>
                    <a:lnTo>
                      <a:pt x="20" y="25"/>
                    </a:lnTo>
                    <a:lnTo>
                      <a:pt x="22" y="25"/>
                    </a:lnTo>
                    <a:lnTo>
                      <a:pt x="23" y="24"/>
                    </a:lnTo>
                    <a:lnTo>
                      <a:pt x="25" y="22"/>
                    </a:lnTo>
                    <a:lnTo>
                      <a:pt x="25" y="20"/>
                    </a:lnTo>
                    <a:lnTo>
                      <a:pt x="27" y="20"/>
                    </a:lnTo>
                    <a:lnTo>
                      <a:pt x="28" y="19"/>
                    </a:lnTo>
                    <a:lnTo>
                      <a:pt x="30" y="17"/>
                    </a:lnTo>
                    <a:lnTo>
                      <a:pt x="32" y="15"/>
                    </a:lnTo>
                    <a:lnTo>
                      <a:pt x="33" y="15"/>
                    </a:lnTo>
                    <a:lnTo>
                      <a:pt x="33" y="14"/>
                    </a:lnTo>
                    <a:lnTo>
                      <a:pt x="35" y="14"/>
                    </a:lnTo>
                    <a:lnTo>
                      <a:pt x="35" y="12"/>
                    </a:lnTo>
                    <a:lnTo>
                      <a:pt x="37" y="12"/>
                    </a:lnTo>
                    <a:lnTo>
                      <a:pt x="37" y="10"/>
                    </a:lnTo>
                    <a:lnTo>
                      <a:pt x="38" y="10"/>
                    </a:lnTo>
                    <a:lnTo>
                      <a:pt x="40" y="9"/>
                    </a:lnTo>
                    <a:lnTo>
                      <a:pt x="41" y="9"/>
                    </a:lnTo>
                    <a:lnTo>
                      <a:pt x="41" y="7"/>
                    </a:lnTo>
                    <a:lnTo>
                      <a:pt x="43" y="7"/>
                    </a:lnTo>
                    <a:lnTo>
                      <a:pt x="43" y="5"/>
                    </a:lnTo>
                    <a:lnTo>
                      <a:pt x="45" y="5"/>
                    </a:lnTo>
                    <a:lnTo>
                      <a:pt x="45" y="4"/>
                    </a:lnTo>
                    <a:lnTo>
                      <a:pt x="46" y="4"/>
                    </a:lnTo>
                    <a:lnTo>
                      <a:pt x="46" y="2"/>
                    </a:lnTo>
                    <a:lnTo>
                      <a:pt x="48" y="2"/>
                    </a:lnTo>
                    <a:lnTo>
                      <a:pt x="48" y="0"/>
                    </a:lnTo>
                    <a:lnTo>
                      <a:pt x="50" y="0"/>
                    </a:lnTo>
                    <a:lnTo>
                      <a:pt x="51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3" name="Freeform 658"/>
              <p:cNvSpPr>
                <a:spLocks/>
              </p:cNvSpPr>
              <p:nvPr/>
            </p:nvSpPr>
            <p:spPr bwMode="auto">
              <a:xfrm>
                <a:off x="936" y="1451"/>
                <a:ext cx="5" cy="5"/>
              </a:xfrm>
              <a:custGeom>
                <a:avLst/>
                <a:gdLst>
                  <a:gd name="T0" fmla="*/ 0 w 5"/>
                  <a:gd name="T1" fmla="*/ 5 h 5"/>
                  <a:gd name="T2" fmla="*/ 0 w 5"/>
                  <a:gd name="T3" fmla="*/ 4 h 5"/>
                  <a:gd name="T4" fmla="*/ 2 w 5"/>
                  <a:gd name="T5" fmla="*/ 4 h 5"/>
                  <a:gd name="T6" fmla="*/ 4 w 5"/>
                  <a:gd name="T7" fmla="*/ 2 h 5"/>
                  <a:gd name="T8" fmla="*/ 5 w 5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0" y="5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4" name="Freeform 659"/>
              <p:cNvSpPr>
                <a:spLocks/>
              </p:cNvSpPr>
              <p:nvPr/>
            </p:nvSpPr>
            <p:spPr bwMode="auto">
              <a:xfrm>
                <a:off x="949" y="1415"/>
                <a:ext cx="93" cy="43"/>
              </a:xfrm>
              <a:custGeom>
                <a:avLst/>
                <a:gdLst>
                  <a:gd name="T0" fmla="*/ 2 w 93"/>
                  <a:gd name="T1" fmla="*/ 41 h 43"/>
                  <a:gd name="T2" fmla="*/ 5 w 93"/>
                  <a:gd name="T3" fmla="*/ 40 h 43"/>
                  <a:gd name="T4" fmla="*/ 7 w 93"/>
                  <a:gd name="T5" fmla="*/ 36 h 43"/>
                  <a:gd name="T6" fmla="*/ 10 w 93"/>
                  <a:gd name="T7" fmla="*/ 36 h 43"/>
                  <a:gd name="T8" fmla="*/ 14 w 93"/>
                  <a:gd name="T9" fmla="*/ 33 h 43"/>
                  <a:gd name="T10" fmla="*/ 17 w 93"/>
                  <a:gd name="T11" fmla="*/ 31 h 43"/>
                  <a:gd name="T12" fmla="*/ 20 w 93"/>
                  <a:gd name="T13" fmla="*/ 30 h 43"/>
                  <a:gd name="T14" fmla="*/ 22 w 93"/>
                  <a:gd name="T15" fmla="*/ 28 h 43"/>
                  <a:gd name="T16" fmla="*/ 25 w 93"/>
                  <a:gd name="T17" fmla="*/ 27 h 43"/>
                  <a:gd name="T18" fmla="*/ 27 w 93"/>
                  <a:gd name="T19" fmla="*/ 25 h 43"/>
                  <a:gd name="T20" fmla="*/ 30 w 93"/>
                  <a:gd name="T21" fmla="*/ 25 h 43"/>
                  <a:gd name="T22" fmla="*/ 32 w 93"/>
                  <a:gd name="T23" fmla="*/ 23 h 43"/>
                  <a:gd name="T24" fmla="*/ 33 w 93"/>
                  <a:gd name="T25" fmla="*/ 22 h 43"/>
                  <a:gd name="T26" fmla="*/ 37 w 93"/>
                  <a:gd name="T27" fmla="*/ 22 h 43"/>
                  <a:gd name="T28" fmla="*/ 38 w 93"/>
                  <a:gd name="T29" fmla="*/ 20 h 43"/>
                  <a:gd name="T30" fmla="*/ 42 w 93"/>
                  <a:gd name="T31" fmla="*/ 18 h 43"/>
                  <a:gd name="T32" fmla="*/ 43 w 93"/>
                  <a:gd name="T33" fmla="*/ 17 h 43"/>
                  <a:gd name="T34" fmla="*/ 47 w 93"/>
                  <a:gd name="T35" fmla="*/ 15 h 43"/>
                  <a:gd name="T36" fmla="*/ 50 w 93"/>
                  <a:gd name="T37" fmla="*/ 13 h 43"/>
                  <a:gd name="T38" fmla="*/ 53 w 93"/>
                  <a:gd name="T39" fmla="*/ 13 h 43"/>
                  <a:gd name="T40" fmla="*/ 56 w 93"/>
                  <a:gd name="T41" fmla="*/ 12 h 43"/>
                  <a:gd name="T42" fmla="*/ 58 w 93"/>
                  <a:gd name="T43" fmla="*/ 10 h 43"/>
                  <a:gd name="T44" fmla="*/ 61 w 93"/>
                  <a:gd name="T45" fmla="*/ 10 h 43"/>
                  <a:gd name="T46" fmla="*/ 65 w 93"/>
                  <a:gd name="T47" fmla="*/ 8 h 43"/>
                  <a:gd name="T48" fmla="*/ 68 w 93"/>
                  <a:gd name="T49" fmla="*/ 8 h 43"/>
                  <a:gd name="T50" fmla="*/ 71 w 93"/>
                  <a:gd name="T51" fmla="*/ 7 h 43"/>
                  <a:gd name="T52" fmla="*/ 74 w 93"/>
                  <a:gd name="T53" fmla="*/ 5 h 43"/>
                  <a:gd name="T54" fmla="*/ 78 w 93"/>
                  <a:gd name="T55" fmla="*/ 5 h 43"/>
                  <a:gd name="T56" fmla="*/ 81 w 93"/>
                  <a:gd name="T57" fmla="*/ 3 h 43"/>
                  <a:gd name="T58" fmla="*/ 84 w 93"/>
                  <a:gd name="T59" fmla="*/ 3 h 43"/>
                  <a:gd name="T60" fmla="*/ 88 w 93"/>
                  <a:gd name="T61" fmla="*/ 2 h 43"/>
                  <a:gd name="T62" fmla="*/ 89 w 93"/>
                  <a:gd name="T63" fmla="*/ 0 h 43"/>
                  <a:gd name="T64" fmla="*/ 93 w 93"/>
                  <a:gd name="T65" fmla="*/ 0 h 4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3"/>
                  <a:gd name="T100" fmla="*/ 0 h 43"/>
                  <a:gd name="T101" fmla="*/ 93 w 93"/>
                  <a:gd name="T102" fmla="*/ 43 h 4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3" h="43">
                    <a:moveTo>
                      <a:pt x="0" y="43"/>
                    </a:moveTo>
                    <a:lnTo>
                      <a:pt x="2" y="41"/>
                    </a:lnTo>
                    <a:lnTo>
                      <a:pt x="4" y="40"/>
                    </a:lnTo>
                    <a:lnTo>
                      <a:pt x="5" y="40"/>
                    </a:lnTo>
                    <a:lnTo>
                      <a:pt x="7" y="38"/>
                    </a:lnTo>
                    <a:lnTo>
                      <a:pt x="7" y="36"/>
                    </a:lnTo>
                    <a:lnTo>
                      <a:pt x="9" y="36"/>
                    </a:lnTo>
                    <a:lnTo>
                      <a:pt x="10" y="36"/>
                    </a:lnTo>
                    <a:lnTo>
                      <a:pt x="12" y="35"/>
                    </a:lnTo>
                    <a:lnTo>
                      <a:pt x="14" y="33"/>
                    </a:lnTo>
                    <a:lnTo>
                      <a:pt x="15" y="33"/>
                    </a:lnTo>
                    <a:lnTo>
                      <a:pt x="17" y="31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28"/>
                    </a:lnTo>
                    <a:lnTo>
                      <a:pt x="22" y="28"/>
                    </a:lnTo>
                    <a:lnTo>
                      <a:pt x="23" y="28"/>
                    </a:lnTo>
                    <a:lnTo>
                      <a:pt x="25" y="27"/>
                    </a:lnTo>
                    <a:lnTo>
                      <a:pt x="27" y="27"/>
                    </a:lnTo>
                    <a:lnTo>
                      <a:pt x="27" y="25"/>
                    </a:lnTo>
                    <a:lnTo>
                      <a:pt x="28" y="25"/>
                    </a:lnTo>
                    <a:lnTo>
                      <a:pt x="30" y="25"/>
                    </a:lnTo>
                    <a:lnTo>
                      <a:pt x="30" y="23"/>
                    </a:lnTo>
                    <a:lnTo>
                      <a:pt x="32" y="23"/>
                    </a:lnTo>
                    <a:lnTo>
                      <a:pt x="33" y="23"/>
                    </a:lnTo>
                    <a:lnTo>
                      <a:pt x="33" y="22"/>
                    </a:lnTo>
                    <a:lnTo>
                      <a:pt x="35" y="22"/>
                    </a:lnTo>
                    <a:lnTo>
                      <a:pt x="37" y="22"/>
                    </a:lnTo>
                    <a:lnTo>
                      <a:pt x="37" y="20"/>
                    </a:lnTo>
                    <a:lnTo>
                      <a:pt x="38" y="20"/>
                    </a:lnTo>
                    <a:lnTo>
                      <a:pt x="40" y="20"/>
                    </a:lnTo>
                    <a:lnTo>
                      <a:pt x="42" y="18"/>
                    </a:lnTo>
                    <a:lnTo>
                      <a:pt x="43" y="18"/>
                    </a:lnTo>
                    <a:lnTo>
                      <a:pt x="43" y="17"/>
                    </a:lnTo>
                    <a:lnTo>
                      <a:pt x="45" y="17"/>
                    </a:lnTo>
                    <a:lnTo>
                      <a:pt x="47" y="15"/>
                    </a:lnTo>
                    <a:lnTo>
                      <a:pt x="48" y="15"/>
                    </a:lnTo>
                    <a:lnTo>
                      <a:pt x="50" y="13"/>
                    </a:lnTo>
                    <a:lnTo>
                      <a:pt x="51" y="13"/>
                    </a:lnTo>
                    <a:lnTo>
                      <a:pt x="53" y="13"/>
                    </a:lnTo>
                    <a:lnTo>
                      <a:pt x="55" y="12"/>
                    </a:lnTo>
                    <a:lnTo>
                      <a:pt x="56" y="12"/>
                    </a:lnTo>
                    <a:lnTo>
                      <a:pt x="58" y="12"/>
                    </a:lnTo>
                    <a:lnTo>
                      <a:pt x="58" y="10"/>
                    </a:lnTo>
                    <a:lnTo>
                      <a:pt x="60" y="10"/>
                    </a:lnTo>
                    <a:lnTo>
                      <a:pt x="61" y="10"/>
                    </a:lnTo>
                    <a:lnTo>
                      <a:pt x="63" y="10"/>
                    </a:lnTo>
                    <a:lnTo>
                      <a:pt x="65" y="8"/>
                    </a:lnTo>
                    <a:lnTo>
                      <a:pt x="66" y="8"/>
                    </a:lnTo>
                    <a:lnTo>
                      <a:pt x="68" y="8"/>
                    </a:lnTo>
                    <a:lnTo>
                      <a:pt x="70" y="7"/>
                    </a:lnTo>
                    <a:lnTo>
                      <a:pt x="71" y="7"/>
                    </a:lnTo>
                    <a:lnTo>
                      <a:pt x="73" y="7"/>
                    </a:lnTo>
                    <a:lnTo>
                      <a:pt x="74" y="5"/>
                    </a:lnTo>
                    <a:lnTo>
                      <a:pt x="76" y="5"/>
                    </a:lnTo>
                    <a:lnTo>
                      <a:pt x="78" y="5"/>
                    </a:lnTo>
                    <a:lnTo>
                      <a:pt x="79" y="3"/>
                    </a:lnTo>
                    <a:lnTo>
                      <a:pt x="81" y="3"/>
                    </a:lnTo>
                    <a:lnTo>
                      <a:pt x="83" y="3"/>
                    </a:lnTo>
                    <a:lnTo>
                      <a:pt x="84" y="3"/>
                    </a:lnTo>
                    <a:lnTo>
                      <a:pt x="86" y="2"/>
                    </a:lnTo>
                    <a:lnTo>
                      <a:pt x="88" y="2"/>
                    </a:lnTo>
                    <a:lnTo>
                      <a:pt x="89" y="2"/>
                    </a:lnTo>
                    <a:lnTo>
                      <a:pt x="89" y="0"/>
                    </a:lnTo>
                    <a:lnTo>
                      <a:pt x="91" y="0"/>
                    </a:lnTo>
                    <a:lnTo>
                      <a:pt x="93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5" name="Freeform 660"/>
              <p:cNvSpPr>
                <a:spLocks/>
              </p:cNvSpPr>
              <p:nvPr/>
            </p:nvSpPr>
            <p:spPr bwMode="auto">
              <a:xfrm>
                <a:off x="1042" y="1415"/>
                <a:ext cx="31" cy="28"/>
              </a:xfrm>
              <a:custGeom>
                <a:avLst/>
                <a:gdLst>
                  <a:gd name="T0" fmla="*/ 0 w 31"/>
                  <a:gd name="T1" fmla="*/ 0 h 28"/>
                  <a:gd name="T2" fmla="*/ 1 w 31"/>
                  <a:gd name="T3" fmla="*/ 0 h 28"/>
                  <a:gd name="T4" fmla="*/ 3 w 31"/>
                  <a:gd name="T5" fmla="*/ 0 h 28"/>
                  <a:gd name="T6" fmla="*/ 4 w 31"/>
                  <a:gd name="T7" fmla="*/ 0 h 28"/>
                  <a:gd name="T8" fmla="*/ 6 w 31"/>
                  <a:gd name="T9" fmla="*/ 0 h 28"/>
                  <a:gd name="T10" fmla="*/ 8 w 31"/>
                  <a:gd name="T11" fmla="*/ 0 h 28"/>
                  <a:gd name="T12" fmla="*/ 9 w 31"/>
                  <a:gd name="T13" fmla="*/ 0 h 28"/>
                  <a:gd name="T14" fmla="*/ 11 w 31"/>
                  <a:gd name="T15" fmla="*/ 0 h 28"/>
                  <a:gd name="T16" fmla="*/ 13 w 31"/>
                  <a:gd name="T17" fmla="*/ 0 h 28"/>
                  <a:gd name="T18" fmla="*/ 14 w 31"/>
                  <a:gd name="T19" fmla="*/ 0 h 28"/>
                  <a:gd name="T20" fmla="*/ 16 w 31"/>
                  <a:gd name="T21" fmla="*/ 0 h 28"/>
                  <a:gd name="T22" fmla="*/ 18 w 31"/>
                  <a:gd name="T23" fmla="*/ 0 h 28"/>
                  <a:gd name="T24" fmla="*/ 19 w 31"/>
                  <a:gd name="T25" fmla="*/ 0 h 28"/>
                  <a:gd name="T26" fmla="*/ 21 w 31"/>
                  <a:gd name="T27" fmla="*/ 0 h 28"/>
                  <a:gd name="T28" fmla="*/ 23 w 31"/>
                  <a:gd name="T29" fmla="*/ 2 h 28"/>
                  <a:gd name="T30" fmla="*/ 24 w 31"/>
                  <a:gd name="T31" fmla="*/ 2 h 28"/>
                  <a:gd name="T32" fmla="*/ 26 w 31"/>
                  <a:gd name="T33" fmla="*/ 3 h 28"/>
                  <a:gd name="T34" fmla="*/ 27 w 31"/>
                  <a:gd name="T35" fmla="*/ 3 h 28"/>
                  <a:gd name="T36" fmla="*/ 27 w 31"/>
                  <a:gd name="T37" fmla="*/ 5 h 28"/>
                  <a:gd name="T38" fmla="*/ 29 w 31"/>
                  <a:gd name="T39" fmla="*/ 5 h 28"/>
                  <a:gd name="T40" fmla="*/ 29 w 31"/>
                  <a:gd name="T41" fmla="*/ 7 h 28"/>
                  <a:gd name="T42" fmla="*/ 31 w 31"/>
                  <a:gd name="T43" fmla="*/ 7 h 28"/>
                  <a:gd name="T44" fmla="*/ 31 w 31"/>
                  <a:gd name="T45" fmla="*/ 8 h 28"/>
                  <a:gd name="T46" fmla="*/ 31 w 31"/>
                  <a:gd name="T47" fmla="*/ 10 h 28"/>
                  <a:gd name="T48" fmla="*/ 31 w 31"/>
                  <a:gd name="T49" fmla="*/ 12 h 28"/>
                  <a:gd name="T50" fmla="*/ 31 w 31"/>
                  <a:gd name="T51" fmla="*/ 13 h 28"/>
                  <a:gd name="T52" fmla="*/ 31 w 31"/>
                  <a:gd name="T53" fmla="*/ 15 h 28"/>
                  <a:gd name="T54" fmla="*/ 29 w 31"/>
                  <a:gd name="T55" fmla="*/ 17 h 28"/>
                  <a:gd name="T56" fmla="*/ 29 w 31"/>
                  <a:gd name="T57" fmla="*/ 18 h 28"/>
                  <a:gd name="T58" fmla="*/ 29 w 31"/>
                  <a:gd name="T59" fmla="*/ 20 h 28"/>
                  <a:gd name="T60" fmla="*/ 29 w 31"/>
                  <a:gd name="T61" fmla="*/ 22 h 28"/>
                  <a:gd name="T62" fmla="*/ 27 w 31"/>
                  <a:gd name="T63" fmla="*/ 22 h 28"/>
                  <a:gd name="T64" fmla="*/ 27 w 31"/>
                  <a:gd name="T65" fmla="*/ 23 h 28"/>
                  <a:gd name="T66" fmla="*/ 26 w 31"/>
                  <a:gd name="T67" fmla="*/ 23 h 28"/>
                  <a:gd name="T68" fmla="*/ 26 w 31"/>
                  <a:gd name="T69" fmla="*/ 25 h 28"/>
                  <a:gd name="T70" fmla="*/ 26 w 31"/>
                  <a:gd name="T71" fmla="*/ 27 h 28"/>
                  <a:gd name="T72" fmla="*/ 24 w 31"/>
                  <a:gd name="T73" fmla="*/ 27 h 28"/>
                  <a:gd name="T74" fmla="*/ 24 w 31"/>
                  <a:gd name="T75" fmla="*/ 28 h 2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1"/>
                  <a:gd name="T115" fmla="*/ 0 h 28"/>
                  <a:gd name="T116" fmla="*/ 31 w 31"/>
                  <a:gd name="T117" fmla="*/ 28 h 2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1" h="28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3" y="2"/>
                    </a:lnTo>
                    <a:lnTo>
                      <a:pt x="24" y="2"/>
                    </a:lnTo>
                    <a:lnTo>
                      <a:pt x="26" y="3"/>
                    </a:lnTo>
                    <a:lnTo>
                      <a:pt x="27" y="3"/>
                    </a:lnTo>
                    <a:lnTo>
                      <a:pt x="27" y="5"/>
                    </a:lnTo>
                    <a:lnTo>
                      <a:pt x="29" y="5"/>
                    </a:lnTo>
                    <a:lnTo>
                      <a:pt x="29" y="7"/>
                    </a:lnTo>
                    <a:lnTo>
                      <a:pt x="31" y="7"/>
                    </a:lnTo>
                    <a:lnTo>
                      <a:pt x="31" y="8"/>
                    </a:lnTo>
                    <a:lnTo>
                      <a:pt x="31" y="10"/>
                    </a:lnTo>
                    <a:lnTo>
                      <a:pt x="31" y="12"/>
                    </a:lnTo>
                    <a:lnTo>
                      <a:pt x="31" y="13"/>
                    </a:lnTo>
                    <a:lnTo>
                      <a:pt x="31" y="15"/>
                    </a:lnTo>
                    <a:lnTo>
                      <a:pt x="29" y="17"/>
                    </a:lnTo>
                    <a:lnTo>
                      <a:pt x="29" y="18"/>
                    </a:lnTo>
                    <a:lnTo>
                      <a:pt x="29" y="20"/>
                    </a:lnTo>
                    <a:lnTo>
                      <a:pt x="29" y="22"/>
                    </a:lnTo>
                    <a:lnTo>
                      <a:pt x="27" y="22"/>
                    </a:lnTo>
                    <a:lnTo>
                      <a:pt x="27" y="23"/>
                    </a:lnTo>
                    <a:lnTo>
                      <a:pt x="26" y="23"/>
                    </a:lnTo>
                    <a:lnTo>
                      <a:pt x="26" y="25"/>
                    </a:lnTo>
                    <a:lnTo>
                      <a:pt x="26" y="27"/>
                    </a:lnTo>
                    <a:lnTo>
                      <a:pt x="24" y="27"/>
                    </a:lnTo>
                    <a:lnTo>
                      <a:pt x="24" y="28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6" name="Freeform 661"/>
              <p:cNvSpPr>
                <a:spLocks/>
              </p:cNvSpPr>
              <p:nvPr/>
            </p:nvSpPr>
            <p:spPr bwMode="auto">
              <a:xfrm>
                <a:off x="986" y="1443"/>
                <a:ext cx="80" cy="61"/>
              </a:xfrm>
              <a:custGeom>
                <a:avLst/>
                <a:gdLst>
                  <a:gd name="T0" fmla="*/ 79 w 80"/>
                  <a:gd name="T1" fmla="*/ 0 h 61"/>
                  <a:gd name="T2" fmla="*/ 77 w 80"/>
                  <a:gd name="T3" fmla="*/ 3 h 61"/>
                  <a:gd name="T4" fmla="*/ 75 w 80"/>
                  <a:gd name="T5" fmla="*/ 5 h 61"/>
                  <a:gd name="T6" fmla="*/ 74 w 80"/>
                  <a:gd name="T7" fmla="*/ 7 h 61"/>
                  <a:gd name="T8" fmla="*/ 72 w 80"/>
                  <a:gd name="T9" fmla="*/ 10 h 61"/>
                  <a:gd name="T10" fmla="*/ 69 w 80"/>
                  <a:gd name="T11" fmla="*/ 12 h 61"/>
                  <a:gd name="T12" fmla="*/ 67 w 80"/>
                  <a:gd name="T13" fmla="*/ 13 h 61"/>
                  <a:gd name="T14" fmla="*/ 65 w 80"/>
                  <a:gd name="T15" fmla="*/ 15 h 61"/>
                  <a:gd name="T16" fmla="*/ 64 w 80"/>
                  <a:gd name="T17" fmla="*/ 17 h 61"/>
                  <a:gd name="T18" fmla="*/ 62 w 80"/>
                  <a:gd name="T19" fmla="*/ 18 h 61"/>
                  <a:gd name="T20" fmla="*/ 60 w 80"/>
                  <a:gd name="T21" fmla="*/ 22 h 61"/>
                  <a:gd name="T22" fmla="*/ 59 w 80"/>
                  <a:gd name="T23" fmla="*/ 23 h 61"/>
                  <a:gd name="T24" fmla="*/ 56 w 80"/>
                  <a:gd name="T25" fmla="*/ 25 h 61"/>
                  <a:gd name="T26" fmla="*/ 52 w 80"/>
                  <a:gd name="T27" fmla="*/ 27 h 61"/>
                  <a:gd name="T28" fmla="*/ 51 w 80"/>
                  <a:gd name="T29" fmla="*/ 28 h 61"/>
                  <a:gd name="T30" fmla="*/ 47 w 80"/>
                  <a:gd name="T31" fmla="*/ 30 h 61"/>
                  <a:gd name="T32" fmla="*/ 46 w 80"/>
                  <a:gd name="T33" fmla="*/ 32 h 61"/>
                  <a:gd name="T34" fmla="*/ 44 w 80"/>
                  <a:gd name="T35" fmla="*/ 33 h 61"/>
                  <a:gd name="T36" fmla="*/ 41 w 80"/>
                  <a:gd name="T37" fmla="*/ 37 h 61"/>
                  <a:gd name="T38" fmla="*/ 37 w 80"/>
                  <a:gd name="T39" fmla="*/ 38 h 61"/>
                  <a:gd name="T40" fmla="*/ 34 w 80"/>
                  <a:gd name="T41" fmla="*/ 40 h 61"/>
                  <a:gd name="T42" fmla="*/ 31 w 80"/>
                  <a:gd name="T43" fmla="*/ 43 h 61"/>
                  <a:gd name="T44" fmla="*/ 29 w 80"/>
                  <a:gd name="T45" fmla="*/ 45 h 61"/>
                  <a:gd name="T46" fmla="*/ 26 w 80"/>
                  <a:gd name="T47" fmla="*/ 47 h 61"/>
                  <a:gd name="T48" fmla="*/ 24 w 80"/>
                  <a:gd name="T49" fmla="*/ 48 h 61"/>
                  <a:gd name="T50" fmla="*/ 21 w 80"/>
                  <a:gd name="T51" fmla="*/ 50 h 61"/>
                  <a:gd name="T52" fmla="*/ 18 w 80"/>
                  <a:gd name="T53" fmla="*/ 52 h 61"/>
                  <a:gd name="T54" fmla="*/ 14 w 80"/>
                  <a:gd name="T55" fmla="*/ 53 h 61"/>
                  <a:gd name="T56" fmla="*/ 13 w 80"/>
                  <a:gd name="T57" fmla="*/ 55 h 61"/>
                  <a:gd name="T58" fmla="*/ 10 w 80"/>
                  <a:gd name="T59" fmla="*/ 56 h 61"/>
                  <a:gd name="T60" fmla="*/ 6 w 80"/>
                  <a:gd name="T61" fmla="*/ 56 h 61"/>
                  <a:gd name="T62" fmla="*/ 5 w 80"/>
                  <a:gd name="T63" fmla="*/ 58 h 61"/>
                  <a:gd name="T64" fmla="*/ 1 w 80"/>
                  <a:gd name="T65" fmla="*/ 60 h 6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0"/>
                  <a:gd name="T100" fmla="*/ 0 h 61"/>
                  <a:gd name="T101" fmla="*/ 80 w 80"/>
                  <a:gd name="T102" fmla="*/ 61 h 6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0" h="61">
                    <a:moveTo>
                      <a:pt x="80" y="0"/>
                    </a:moveTo>
                    <a:lnTo>
                      <a:pt x="79" y="0"/>
                    </a:lnTo>
                    <a:lnTo>
                      <a:pt x="79" y="2"/>
                    </a:lnTo>
                    <a:lnTo>
                      <a:pt x="77" y="3"/>
                    </a:lnTo>
                    <a:lnTo>
                      <a:pt x="77" y="5"/>
                    </a:lnTo>
                    <a:lnTo>
                      <a:pt x="75" y="5"/>
                    </a:lnTo>
                    <a:lnTo>
                      <a:pt x="75" y="7"/>
                    </a:lnTo>
                    <a:lnTo>
                      <a:pt x="74" y="7"/>
                    </a:lnTo>
                    <a:lnTo>
                      <a:pt x="74" y="8"/>
                    </a:lnTo>
                    <a:lnTo>
                      <a:pt x="72" y="10"/>
                    </a:lnTo>
                    <a:lnTo>
                      <a:pt x="70" y="12"/>
                    </a:lnTo>
                    <a:lnTo>
                      <a:pt x="69" y="12"/>
                    </a:lnTo>
                    <a:lnTo>
                      <a:pt x="69" y="13"/>
                    </a:lnTo>
                    <a:lnTo>
                      <a:pt x="67" y="13"/>
                    </a:lnTo>
                    <a:lnTo>
                      <a:pt x="67" y="15"/>
                    </a:lnTo>
                    <a:lnTo>
                      <a:pt x="65" y="15"/>
                    </a:lnTo>
                    <a:lnTo>
                      <a:pt x="65" y="17"/>
                    </a:lnTo>
                    <a:lnTo>
                      <a:pt x="64" y="17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2" y="20"/>
                    </a:lnTo>
                    <a:lnTo>
                      <a:pt x="60" y="22"/>
                    </a:lnTo>
                    <a:lnTo>
                      <a:pt x="59" y="22"/>
                    </a:lnTo>
                    <a:lnTo>
                      <a:pt x="59" y="23"/>
                    </a:lnTo>
                    <a:lnTo>
                      <a:pt x="57" y="23"/>
                    </a:lnTo>
                    <a:lnTo>
                      <a:pt x="56" y="25"/>
                    </a:lnTo>
                    <a:lnTo>
                      <a:pt x="54" y="27"/>
                    </a:lnTo>
                    <a:lnTo>
                      <a:pt x="52" y="27"/>
                    </a:lnTo>
                    <a:lnTo>
                      <a:pt x="52" y="28"/>
                    </a:lnTo>
                    <a:lnTo>
                      <a:pt x="51" y="28"/>
                    </a:lnTo>
                    <a:lnTo>
                      <a:pt x="49" y="30"/>
                    </a:lnTo>
                    <a:lnTo>
                      <a:pt x="47" y="30"/>
                    </a:lnTo>
                    <a:lnTo>
                      <a:pt x="47" y="32"/>
                    </a:lnTo>
                    <a:lnTo>
                      <a:pt x="46" y="32"/>
                    </a:lnTo>
                    <a:lnTo>
                      <a:pt x="46" y="33"/>
                    </a:lnTo>
                    <a:lnTo>
                      <a:pt x="44" y="33"/>
                    </a:lnTo>
                    <a:lnTo>
                      <a:pt x="42" y="35"/>
                    </a:lnTo>
                    <a:lnTo>
                      <a:pt x="41" y="37"/>
                    </a:lnTo>
                    <a:lnTo>
                      <a:pt x="39" y="37"/>
                    </a:lnTo>
                    <a:lnTo>
                      <a:pt x="37" y="38"/>
                    </a:lnTo>
                    <a:lnTo>
                      <a:pt x="36" y="40"/>
                    </a:lnTo>
                    <a:lnTo>
                      <a:pt x="34" y="40"/>
                    </a:lnTo>
                    <a:lnTo>
                      <a:pt x="33" y="42"/>
                    </a:lnTo>
                    <a:lnTo>
                      <a:pt x="31" y="43"/>
                    </a:lnTo>
                    <a:lnTo>
                      <a:pt x="29" y="43"/>
                    </a:lnTo>
                    <a:lnTo>
                      <a:pt x="29" y="45"/>
                    </a:lnTo>
                    <a:lnTo>
                      <a:pt x="28" y="45"/>
                    </a:lnTo>
                    <a:lnTo>
                      <a:pt x="26" y="47"/>
                    </a:lnTo>
                    <a:lnTo>
                      <a:pt x="24" y="47"/>
                    </a:lnTo>
                    <a:lnTo>
                      <a:pt x="24" y="48"/>
                    </a:lnTo>
                    <a:lnTo>
                      <a:pt x="21" y="48"/>
                    </a:lnTo>
                    <a:lnTo>
                      <a:pt x="21" y="50"/>
                    </a:lnTo>
                    <a:lnTo>
                      <a:pt x="19" y="50"/>
                    </a:lnTo>
                    <a:lnTo>
                      <a:pt x="18" y="52"/>
                    </a:lnTo>
                    <a:lnTo>
                      <a:pt x="16" y="52"/>
                    </a:lnTo>
                    <a:lnTo>
                      <a:pt x="14" y="53"/>
                    </a:lnTo>
                    <a:lnTo>
                      <a:pt x="13" y="53"/>
                    </a:lnTo>
                    <a:lnTo>
                      <a:pt x="13" y="55"/>
                    </a:lnTo>
                    <a:lnTo>
                      <a:pt x="11" y="55"/>
                    </a:lnTo>
                    <a:lnTo>
                      <a:pt x="10" y="56"/>
                    </a:lnTo>
                    <a:lnTo>
                      <a:pt x="8" y="56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5" y="58"/>
                    </a:lnTo>
                    <a:lnTo>
                      <a:pt x="3" y="60"/>
                    </a:lnTo>
                    <a:lnTo>
                      <a:pt x="1" y="60"/>
                    </a:lnTo>
                    <a:lnTo>
                      <a:pt x="0" y="61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7" name="Freeform 662"/>
              <p:cNvSpPr>
                <a:spLocks/>
              </p:cNvSpPr>
              <p:nvPr/>
            </p:nvSpPr>
            <p:spPr bwMode="auto">
              <a:xfrm>
                <a:off x="900" y="1504"/>
                <a:ext cx="86" cy="22"/>
              </a:xfrm>
              <a:custGeom>
                <a:avLst/>
                <a:gdLst>
                  <a:gd name="T0" fmla="*/ 86 w 86"/>
                  <a:gd name="T1" fmla="*/ 0 h 22"/>
                  <a:gd name="T2" fmla="*/ 84 w 86"/>
                  <a:gd name="T3" fmla="*/ 0 h 22"/>
                  <a:gd name="T4" fmla="*/ 82 w 86"/>
                  <a:gd name="T5" fmla="*/ 2 h 22"/>
                  <a:gd name="T6" fmla="*/ 81 w 86"/>
                  <a:gd name="T7" fmla="*/ 2 h 22"/>
                  <a:gd name="T8" fmla="*/ 81 w 86"/>
                  <a:gd name="T9" fmla="*/ 4 h 22"/>
                  <a:gd name="T10" fmla="*/ 79 w 86"/>
                  <a:gd name="T11" fmla="*/ 4 h 22"/>
                  <a:gd name="T12" fmla="*/ 77 w 86"/>
                  <a:gd name="T13" fmla="*/ 4 h 22"/>
                  <a:gd name="T14" fmla="*/ 77 w 86"/>
                  <a:gd name="T15" fmla="*/ 5 h 22"/>
                  <a:gd name="T16" fmla="*/ 76 w 86"/>
                  <a:gd name="T17" fmla="*/ 5 h 22"/>
                  <a:gd name="T18" fmla="*/ 74 w 86"/>
                  <a:gd name="T19" fmla="*/ 5 h 22"/>
                  <a:gd name="T20" fmla="*/ 72 w 86"/>
                  <a:gd name="T21" fmla="*/ 7 h 22"/>
                  <a:gd name="T22" fmla="*/ 71 w 86"/>
                  <a:gd name="T23" fmla="*/ 7 h 22"/>
                  <a:gd name="T24" fmla="*/ 69 w 86"/>
                  <a:gd name="T25" fmla="*/ 9 h 22"/>
                  <a:gd name="T26" fmla="*/ 68 w 86"/>
                  <a:gd name="T27" fmla="*/ 9 h 22"/>
                  <a:gd name="T28" fmla="*/ 66 w 86"/>
                  <a:gd name="T29" fmla="*/ 9 h 22"/>
                  <a:gd name="T30" fmla="*/ 64 w 86"/>
                  <a:gd name="T31" fmla="*/ 10 h 22"/>
                  <a:gd name="T32" fmla="*/ 63 w 86"/>
                  <a:gd name="T33" fmla="*/ 10 h 22"/>
                  <a:gd name="T34" fmla="*/ 61 w 86"/>
                  <a:gd name="T35" fmla="*/ 12 h 22"/>
                  <a:gd name="T36" fmla="*/ 59 w 86"/>
                  <a:gd name="T37" fmla="*/ 12 h 22"/>
                  <a:gd name="T38" fmla="*/ 58 w 86"/>
                  <a:gd name="T39" fmla="*/ 12 h 22"/>
                  <a:gd name="T40" fmla="*/ 56 w 86"/>
                  <a:gd name="T41" fmla="*/ 14 h 22"/>
                  <a:gd name="T42" fmla="*/ 54 w 86"/>
                  <a:gd name="T43" fmla="*/ 14 h 22"/>
                  <a:gd name="T44" fmla="*/ 53 w 86"/>
                  <a:gd name="T45" fmla="*/ 15 h 22"/>
                  <a:gd name="T46" fmla="*/ 51 w 86"/>
                  <a:gd name="T47" fmla="*/ 15 h 22"/>
                  <a:gd name="T48" fmla="*/ 49 w 86"/>
                  <a:gd name="T49" fmla="*/ 15 h 22"/>
                  <a:gd name="T50" fmla="*/ 48 w 86"/>
                  <a:gd name="T51" fmla="*/ 17 h 22"/>
                  <a:gd name="T52" fmla="*/ 46 w 86"/>
                  <a:gd name="T53" fmla="*/ 17 h 22"/>
                  <a:gd name="T54" fmla="*/ 45 w 86"/>
                  <a:gd name="T55" fmla="*/ 17 h 22"/>
                  <a:gd name="T56" fmla="*/ 45 w 86"/>
                  <a:gd name="T57" fmla="*/ 19 h 22"/>
                  <a:gd name="T58" fmla="*/ 43 w 86"/>
                  <a:gd name="T59" fmla="*/ 19 h 22"/>
                  <a:gd name="T60" fmla="*/ 41 w 86"/>
                  <a:gd name="T61" fmla="*/ 19 h 22"/>
                  <a:gd name="T62" fmla="*/ 40 w 86"/>
                  <a:gd name="T63" fmla="*/ 19 h 22"/>
                  <a:gd name="T64" fmla="*/ 38 w 86"/>
                  <a:gd name="T65" fmla="*/ 19 h 22"/>
                  <a:gd name="T66" fmla="*/ 36 w 86"/>
                  <a:gd name="T67" fmla="*/ 20 h 22"/>
                  <a:gd name="T68" fmla="*/ 35 w 86"/>
                  <a:gd name="T69" fmla="*/ 20 h 22"/>
                  <a:gd name="T70" fmla="*/ 33 w 86"/>
                  <a:gd name="T71" fmla="*/ 20 h 22"/>
                  <a:gd name="T72" fmla="*/ 31 w 86"/>
                  <a:gd name="T73" fmla="*/ 20 h 22"/>
                  <a:gd name="T74" fmla="*/ 30 w 86"/>
                  <a:gd name="T75" fmla="*/ 20 h 22"/>
                  <a:gd name="T76" fmla="*/ 30 w 86"/>
                  <a:gd name="T77" fmla="*/ 22 h 22"/>
                  <a:gd name="T78" fmla="*/ 28 w 86"/>
                  <a:gd name="T79" fmla="*/ 22 h 22"/>
                  <a:gd name="T80" fmla="*/ 26 w 86"/>
                  <a:gd name="T81" fmla="*/ 22 h 22"/>
                  <a:gd name="T82" fmla="*/ 25 w 86"/>
                  <a:gd name="T83" fmla="*/ 22 h 22"/>
                  <a:gd name="T84" fmla="*/ 23 w 86"/>
                  <a:gd name="T85" fmla="*/ 22 h 22"/>
                  <a:gd name="T86" fmla="*/ 22 w 86"/>
                  <a:gd name="T87" fmla="*/ 22 h 22"/>
                  <a:gd name="T88" fmla="*/ 20 w 86"/>
                  <a:gd name="T89" fmla="*/ 22 h 22"/>
                  <a:gd name="T90" fmla="*/ 18 w 86"/>
                  <a:gd name="T91" fmla="*/ 22 h 22"/>
                  <a:gd name="T92" fmla="*/ 17 w 86"/>
                  <a:gd name="T93" fmla="*/ 22 h 22"/>
                  <a:gd name="T94" fmla="*/ 15 w 86"/>
                  <a:gd name="T95" fmla="*/ 22 h 22"/>
                  <a:gd name="T96" fmla="*/ 13 w 86"/>
                  <a:gd name="T97" fmla="*/ 22 h 22"/>
                  <a:gd name="T98" fmla="*/ 12 w 86"/>
                  <a:gd name="T99" fmla="*/ 22 h 22"/>
                  <a:gd name="T100" fmla="*/ 10 w 86"/>
                  <a:gd name="T101" fmla="*/ 22 h 22"/>
                  <a:gd name="T102" fmla="*/ 8 w 86"/>
                  <a:gd name="T103" fmla="*/ 22 h 22"/>
                  <a:gd name="T104" fmla="*/ 7 w 86"/>
                  <a:gd name="T105" fmla="*/ 22 h 22"/>
                  <a:gd name="T106" fmla="*/ 7 w 86"/>
                  <a:gd name="T107" fmla="*/ 20 h 22"/>
                  <a:gd name="T108" fmla="*/ 5 w 86"/>
                  <a:gd name="T109" fmla="*/ 20 h 22"/>
                  <a:gd name="T110" fmla="*/ 3 w 86"/>
                  <a:gd name="T111" fmla="*/ 20 h 22"/>
                  <a:gd name="T112" fmla="*/ 3 w 86"/>
                  <a:gd name="T113" fmla="*/ 19 h 22"/>
                  <a:gd name="T114" fmla="*/ 2 w 86"/>
                  <a:gd name="T115" fmla="*/ 19 h 22"/>
                  <a:gd name="T116" fmla="*/ 2 w 86"/>
                  <a:gd name="T117" fmla="*/ 17 h 22"/>
                  <a:gd name="T118" fmla="*/ 0 w 86"/>
                  <a:gd name="T119" fmla="*/ 17 h 22"/>
                  <a:gd name="T120" fmla="*/ 0 w 86"/>
                  <a:gd name="T121" fmla="*/ 15 h 22"/>
                  <a:gd name="T122" fmla="*/ 0 w 86"/>
                  <a:gd name="T123" fmla="*/ 14 h 2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6"/>
                  <a:gd name="T187" fmla="*/ 0 h 22"/>
                  <a:gd name="T188" fmla="*/ 86 w 86"/>
                  <a:gd name="T189" fmla="*/ 22 h 22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6" h="22">
                    <a:moveTo>
                      <a:pt x="86" y="0"/>
                    </a:moveTo>
                    <a:lnTo>
                      <a:pt x="84" y="0"/>
                    </a:lnTo>
                    <a:lnTo>
                      <a:pt x="82" y="2"/>
                    </a:lnTo>
                    <a:lnTo>
                      <a:pt x="81" y="2"/>
                    </a:lnTo>
                    <a:lnTo>
                      <a:pt x="81" y="4"/>
                    </a:lnTo>
                    <a:lnTo>
                      <a:pt x="79" y="4"/>
                    </a:lnTo>
                    <a:lnTo>
                      <a:pt x="77" y="4"/>
                    </a:lnTo>
                    <a:lnTo>
                      <a:pt x="77" y="5"/>
                    </a:lnTo>
                    <a:lnTo>
                      <a:pt x="76" y="5"/>
                    </a:lnTo>
                    <a:lnTo>
                      <a:pt x="74" y="5"/>
                    </a:lnTo>
                    <a:lnTo>
                      <a:pt x="72" y="7"/>
                    </a:lnTo>
                    <a:lnTo>
                      <a:pt x="71" y="7"/>
                    </a:lnTo>
                    <a:lnTo>
                      <a:pt x="69" y="9"/>
                    </a:lnTo>
                    <a:lnTo>
                      <a:pt x="68" y="9"/>
                    </a:lnTo>
                    <a:lnTo>
                      <a:pt x="66" y="9"/>
                    </a:lnTo>
                    <a:lnTo>
                      <a:pt x="64" y="10"/>
                    </a:lnTo>
                    <a:lnTo>
                      <a:pt x="63" y="10"/>
                    </a:lnTo>
                    <a:lnTo>
                      <a:pt x="61" y="12"/>
                    </a:lnTo>
                    <a:lnTo>
                      <a:pt x="59" y="12"/>
                    </a:lnTo>
                    <a:lnTo>
                      <a:pt x="58" y="12"/>
                    </a:lnTo>
                    <a:lnTo>
                      <a:pt x="56" y="14"/>
                    </a:lnTo>
                    <a:lnTo>
                      <a:pt x="54" y="14"/>
                    </a:lnTo>
                    <a:lnTo>
                      <a:pt x="53" y="15"/>
                    </a:lnTo>
                    <a:lnTo>
                      <a:pt x="51" y="15"/>
                    </a:lnTo>
                    <a:lnTo>
                      <a:pt x="49" y="15"/>
                    </a:lnTo>
                    <a:lnTo>
                      <a:pt x="48" y="17"/>
                    </a:lnTo>
                    <a:lnTo>
                      <a:pt x="46" y="17"/>
                    </a:lnTo>
                    <a:lnTo>
                      <a:pt x="45" y="17"/>
                    </a:lnTo>
                    <a:lnTo>
                      <a:pt x="45" y="19"/>
                    </a:lnTo>
                    <a:lnTo>
                      <a:pt x="43" y="19"/>
                    </a:lnTo>
                    <a:lnTo>
                      <a:pt x="41" y="19"/>
                    </a:lnTo>
                    <a:lnTo>
                      <a:pt x="40" y="19"/>
                    </a:lnTo>
                    <a:lnTo>
                      <a:pt x="38" y="19"/>
                    </a:lnTo>
                    <a:lnTo>
                      <a:pt x="36" y="20"/>
                    </a:lnTo>
                    <a:lnTo>
                      <a:pt x="35" y="20"/>
                    </a:lnTo>
                    <a:lnTo>
                      <a:pt x="33" y="20"/>
                    </a:lnTo>
                    <a:lnTo>
                      <a:pt x="31" y="20"/>
                    </a:lnTo>
                    <a:lnTo>
                      <a:pt x="30" y="20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5" y="22"/>
                    </a:lnTo>
                    <a:lnTo>
                      <a:pt x="23" y="22"/>
                    </a:lnTo>
                    <a:lnTo>
                      <a:pt x="22" y="22"/>
                    </a:lnTo>
                    <a:lnTo>
                      <a:pt x="20" y="22"/>
                    </a:lnTo>
                    <a:lnTo>
                      <a:pt x="18" y="22"/>
                    </a:lnTo>
                    <a:lnTo>
                      <a:pt x="17" y="22"/>
                    </a:lnTo>
                    <a:lnTo>
                      <a:pt x="15" y="22"/>
                    </a:lnTo>
                    <a:lnTo>
                      <a:pt x="13" y="22"/>
                    </a:lnTo>
                    <a:lnTo>
                      <a:pt x="12" y="22"/>
                    </a:lnTo>
                    <a:lnTo>
                      <a:pt x="10" y="22"/>
                    </a:lnTo>
                    <a:lnTo>
                      <a:pt x="8" y="22"/>
                    </a:lnTo>
                    <a:lnTo>
                      <a:pt x="7" y="22"/>
                    </a:lnTo>
                    <a:lnTo>
                      <a:pt x="7" y="20"/>
                    </a:lnTo>
                    <a:lnTo>
                      <a:pt x="5" y="20"/>
                    </a:lnTo>
                    <a:lnTo>
                      <a:pt x="3" y="20"/>
                    </a:lnTo>
                    <a:lnTo>
                      <a:pt x="3" y="19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4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8" name="Freeform 663"/>
              <p:cNvSpPr>
                <a:spLocks/>
              </p:cNvSpPr>
              <p:nvPr/>
            </p:nvSpPr>
            <p:spPr bwMode="auto">
              <a:xfrm>
                <a:off x="900" y="1460"/>
                <a:ext cx="43" cy="58"/>
              </a:xfrm>
              <a:custGeom>
                <a:avLst/>
                <a:gdLst>
                  <a:gd name="T0" fmla="*/ 0 w 43"/>
                  <a:gd name="T1" fmla="*/ 58 h 58"/>
                  <a:gd name="T2" fmla="*/ 0 w 43"/>
                  <a:gd name="T3" fmla="*/ 56 h 58"/>
                  <a:gd name="T4" fmla="*/ 0 w 43"/>
                  <a:gd name="T5" fmla="*/ 54 h 58"/>
                  <a:gd name="T6" fmla="*/ 0 w 43"/>
                  <a:gd name="T7" fmla="*/ 53 h 58"/>
                  <a:gd name="T8" fmla="*/ 0 w 43"/>
                  <a:gd name="T9" fmla="*/ 51 h 58"/>
                  <a:gd name="T10" fmla="*/ 0 w 43"/>
                  <a:gd name="T11" fmla="*/ 49 h 58"/>
                  <a:gd name="T12" fmla="*/ 0 w 43"/>
                  <a:gd name="T13" fmla="*/ 48 h 58"/>
                  <a:gd name="T14" fmla="*/ 2 w 43"/>
                  <a:gd name="T15" fmla="*/ 48 h 58"/>
                  <a:gd name="T16" fmla="*/ 2 w 43"/>
                  <a:gd name="T17" fmla="*/ 46 h 58"/>
                  <a:gd name="T18" fmla="*/ 2 w 43"/>
                  <a:gd name="T19" fmla="*/ 44 h 58"/>
                  <a:gd name="T20" fmla="*/ 3 w 43"/>
                  <a:gd name="T21" fmla="*/ 43 h 58"/>
                  <a:gd name="T22" fmla="*/ 3 w 43"/>
                  <a:gd name="T23" fmla="*/ 41 h 58"/>
                  <a:gd name="T24" fmla="*/ 5 w 43"/>
                  <a:gd name="T25" fmla="*/ 39 h 58"/>
                  <a:gd name="T26" fmla="*/ 5 w 43"/>
                  <a:gd name="T27" fmla="*/ 38 h 58"/>
                  <a:gd name="T28" fmla="*/ 7 w 43"/>
                  <a:gd name="T29" fmla="*/ 38 h 58"/>
                  <a:gd name="T30" fmla="*/ 7 w 43"/>
                  <a:gd name="T31" fmla="*/ 36 h 58"/>
                  <a:gd name="T32" fmla="*/ 8 w 43"/>
                  <a:gd name="T33" fmla="*/ 35 h 58"/>
                  <a:gd name="T34" fmla="*/ 8 w 43"/>
                  <a:gd name="T35" fmla="*/ 33 h 58"/>
                  <a:gd name="T36" fmla="*/ 10 w 43"/>
                  <a:gd name="T37" fmla="*/ 33 h 58"/>
                  <a:gd name="T38" fmla="*/ 10 w 43"/>
                  <a:gd name="T39" fmla="*/ 31 h 58"/>
                  <a:gd name="T40" fmla="*/ 12 w 43"/>
                  <a:gd name="T41" fmla="*/ 30 h 58"/>
                  <a:gd name="T42" fmla="*/ 13 w 43"/>
                  <a:gd name="T43" fmla="*/ 28 h 58"/>
                  <a:gd name="T44" fmla="*/ 15 w 43"/>
                  <a:gd name="T45" fmla="*/ 26 h 58"/>
                  <a:gd name="T46" fmla="*/ 17 w 43"/>
                  <a:gd name="T47" fmla="*/ 25 h 58"/>
                  <a:gd name="T48" fmla="*/ 18 w 43"/>
                  <a:gd name="T49" fmla="*/ 23 h 58"/>
                  <a:gd name="T50" fmla="*/ 20 w 43"/>
                  <a:gd name="T51" fmla="*/ 21 h 58"/>
                  <a:gd name="T52" fmla="*/ 22 w 43"/>
                  <a:gd name="T53" fmla="*/ 20 h 58"/>
                  <a:gd name="T54" fmla="*/ 23 w 43"/>
                  <a:gd name="T55" fmla="*/ 20 h 58"/>
                  <a:gd name="T56" fmla="*/ 23 w 43"/>
                  <a:gd name="T57" fmla="*/ 18 h 58"/>
                  <a:gd name="T58" fmla="*/ 25 w 43"/>
                  <a:gd name="T59" fmla="*/ 18 h 58"/>
                  <a:gd name="T60" fmla="*/ 25 w 43"/>
                  <a:gd name="T61" fmla="*/ 16 h 58"/>
                  <a:gd name="T62" fmla="*/ 26 w 43"/>
                  <a:gd name="T63" fmla="*/ 15 h 58"/>
                  <a:gd name="T64" fmla="*/ 28 w 43"/>
                  <a:gd name="T65" fmla="*/ 15 h 58"/>
                  <a:gd name="T66" fmla="*/ 28 w 43"/>
                  <a:gd name="T67" fmla="*/ 13 h 58"/>
                  <a:gd name="T68" fmla="*/ 30 w 43"/>
                  <a:gd name="T69" fmla="*/ 13 h 58"/>
                  <a:gd name="T70" fmla="*/ 30 w 43"/>
                  <a:gd name="T71" fmla="*/ 11 h 58"/>
                  <a:gd name="T72" fmla="*/ 31 w 43"/>
                  <a:gd name="T73" fmla="*/ 11 h 58"/>
                  <a:gd name="T74" fmla="*/ 31 w 43"/>
                  <a:gd name="T75" fmla="*/ 10 h 58"/>
                  <a:gd name="T76" fmla="*/ 33 w 43"/>
                  <a:gd name="T77" fmla="*/ 10 h 58"/>
                  <a:gd name="T78" fmla="*/ 35 w 43"/>
                  <a:gd name="T79" fmla="*/ 8 h 58"/>
                  <a:gd name="T80" fmla="*/ 36 w 43"/>
                  <a:gd name="T81" fmla="*/ 8 h 58"/>
                  <a:gd name="T82" fmla="*/ 36 w 43"/>
                  <a:gd name="T83" fmla="*/ 6 h 58"/>
                  <a:gd name="T84" fmla="*/ 38 w 43"/>
                  <a:gd name="T85" fmla="*/ 6 h 58"/>
                  <a:gd name="T86" fmla="*/ 38 w 43"/>
                  <a:gd name="T87" fmla="*/ 5 h 58"/>
                  <a:gd name="T88" fmla="*/ 40 w 43"/>
                  <a:gd name="T89" fmla="*/ 5 h 58"/>
                  <a:gd name="T90" fmla="*/ 40 w 43"/>
                  <a:gd name="T91" fmla="*/ 3 h 58"/>
                  <a:gd name="T92" fmla="*/ 41 w 43"/>
                  <a:gd name="T93" fmla="*/ 3 h 58"/>
                  <a:gd name="T94" fmla="*/ 43 w 43"/>
                  <a:gd name="T95" fmla="*/ 1 h 58"/>
                  <a:gd name="T96" fmla="*/ 43 w 43"/>
                  <a:gd name="T97" fmla="*/ 0 h 58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3"/>
                  <a:gd name="T148" fmla="*/ 0 h 58"/>
                  <a:gd name="T149" fmla="*/ 43 w 43"/>
                  <a:gd name="T150" fmla="*/ 58 h 58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3" h="58">
                    <a:moveTo>
                      <a:pt x="0" y="58"/>
                    </a:moveTo>
                    <a:lnTo>
                      <a:pt x="0" y="56"/>
                    </a:lnTo>
                    <a:lnTo>
                      <a:pt x="0" y="54"/>
                    </a:lnTo>
                    <a:lnTo>
                      <a:pt x="0" y="53"/>
                    </a:lnTo>
                    <a:lnTo>
                      <a:pt x="0" y="51"/>
                    </a:lnTo>
                    <a:lnTo>
                      <a:pt x="0" y="49"/>
                    </a:lnTo>
                    <a:lnTo>
                      <a:pt x="0" y="48"/>
                    </a:lnTo>
                    <a:lnTo>
                      <a:pt x="2" y="48"/>
                    </a:lnTo>
                    <a:lnTo>
                      <a:pt x="2" y="46"/>
                    </a:lnTo>
                    <a:lnTo>
                      <a:pt x="2" y="44"/>
                    </a:lnTo>
                    <a:lnTo>
                      <a:pt x="3" y="43"/>
                    </a:lnTo>
                    <a:lnTo>
                      <a:pt x="3" y="41"/>
                    </a:lnTo>
                    <a:lnTo>
                      <a:pt x="5" y="39"/>
                    </a:lnTo>
                    <a:lnTo>
                      <a:pt x="5" y="38"/>
                    </a:lnTo>
                    <a:lnTo>
                      <a:pt x="7" y="38"/>
                    </a:lnTo>
                    <a:lnTo>
                      <a:pt x="7" y="36"/>
                    </a:lnTo>
                    <a:lnTo>
                      <a:pt x="8" y="35"/>
                    </a:lnTo>
                    <a:lnTo>
                      <a:pt x="8" y="33"/>
                    </a:lnTo>
                    <a:lnTo>
                      <a:pt x="10" y="33"/>
                    </a:lnTo>
                    <a:lnTo>
                      <a:pt x="10" y="31"/>
                    </a:lnTo>
                    <a:lnTo>
                      <a:pt x="12" y="30"/>
                    </a:lnTo>
                    <a:lnTo>
                      <a:pt x="13" y="28"/>
                    </a:lnTo>
                    <a:lnTo>
                      <a:pt x="15" y="26"/>
                    </a:lnTo>
                    <a:lnTo>
                      <a:pt x="17" y="25"/>
                    </a:lnTo>
                    <a:lnTo>
                      <a:pt x="18" y="23"/>
                    </a:lnTo>
                    <a:lnTo>
                      <a:pt x="20" y="21"/>
                    </a:lnTo>
                    <a:lnTo>
                      <a:pt x="22" y="20"/>
                    </a:lnTo>
                    <a:lnTo>
                      <a:pt x="23" y="20"/>
                    </a:lnTo>
                    <a:lnTo>
                      <a:pt x="23" y="18"/>
                    </a:lnTo>
                    <a:lnTo>
                      <a:pt x="25" y="18"/>
                    </a:lnTo>
                    <a:lnTo>
                      <a:pt x="25" y="16"/>
                    </a:lnTo>
                    <a:lnTo>
                      <a:pt x="26" y="15"/>
                    </a:lnTo>
                    <a:lnTo>
                      <a:pt x="28" y="15"/>
                    </a:lnTo>
                    <a:lnTo>
                      <a:pt x="28" y="13"/>
                    </a:lnTo>
                    <a:lnTo>
                      <a:pt x="30" y="13"/>
                    </a:lnTo>
                    <a:lnTo>
                      <a:pt x="30" y="11"/>
                    </a:lnTo>
                    <a:lnTo>
                      <a:pt x="31" y="11"/>
                    </a:lnTo>
                    <a:lnTo>
                      <a:pt x="31" y="10"/>
                    </a:lnTo>
                    <a:lnTo>
                      <a:pt x="33" y="10"/>
                    </a:lnTo>
                    <a:lnTo>
                      <a:pt x="35" y="8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6"/>
                    </a:lnTo>
                    <a:lnTo>
                      <a:pt x="38" y="5"/>
                    </a:lnTo>
                    <a:lnTo>
                      <a:pt x="40" y="5"/>
                    </a:lnTo>
                    <a:lnTo>
                      <a:pt x="40" y="3"/>
                    </a:lnTo>
                    <a:lnTo>
                      <a:pt x="41" y="3"/>
                    </a:lnTo>
                    <a:lnTo>
                      <a:pt x="43" y="1"/>
                    </a:lnTo>
                    <a:lnTo>
                      <a:pt x="43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9" name="Freeform 664"/>
              <p:cNvSpPr>
                <a:spLocks/>
              </p:cNvSpPr>
              <p:nvPr/>
            </p:nvSpPr>
            <p:spPr bwMode="auto">
              <a:xfrm>
                <a:off x="943" y="1458"/>
                <a:ext cx="6" cy="2"/>
              </a:xfrm>
              <a:custGeom>
                <a:avLst/>
                <a:gdLst>
                  <a:gd name="T0" fmla="*/ 0 w 6"/>
                  <a:gd name="T1" fmla="*/ 2 h 2"/>
                  <a:gd name="T2" fmla="*/ 2 w 6"/>
                  <a:gd name="T3" fmla="*/ 2 h 2"/>
                  <a:gd name="T4" fmla="*/ 3 w 6"/>
                  <a:gd name="T5" fmla="*/ 2 h 2"/>
                  <a:gd name="T6" fmla="*/ 3 w 6"/>
                  <a:gd name="T7" fmla="*/ 0 h 2"/>
                  <a:gd name="T8" fmla="*/ 5 w 6"/>
                  <a:gd name="T9" fmla="*/ 0 h 2"/>
                  <a:gd name="T10" fmla="*/ 6 w 6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2"/>
                  <a:gd name="T20" fmla="*/ 6 w 6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2">
                    <a:moveTo>
                      <a:pt x="0" y="2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70" name="Freeform 665"/>
              <p:cNvSpPr>
                <a:spLocks/>
              </p:cNvSpPr>
              <p:nvPr/>
            </p:nvSpPr>
            <p:spPr bwMode="auto">
              <a:xfrm>
                <a:off x="956" y="1427"/>
                <a:ext cx="82" cy="36"/>
              </a:xfrm>
              <a:custGeom>
                <a:avLst/>
                <a:gdLst>
                  <a:gd name="T0" fmla="*/ 0 w 82"/>
                  <a:gd name="T1" fmla="*/ 36 h 36"/>
                  <a:gd name="T2" fmla="*/ 2 w 82"/>
                  <a:gd name="T3" fmla="*/ 34 h 36"/>
                  <a:gd name="T4" fmla="*/ 3 w 82"/>
                  <a:gd name="T5" fmla="*/ 33 h 36"/>
                  <a:gd name="T6" fmla="*/ 5 w 82"/>
                  <a:gd name="T7" fmla="*/ 33 h 36"/>
                  <a:gd name="T8" fmla="*/ 7 w 82"/>
                  <a:gd name="T9" fmla="*/ 31 h 36"/>
                  <a:gd name="T10" fmla="*/ 8 w 82"/>
                  <a:gd name="T11" fmla="*/ 29 h 36"/>
                  <a:gd name="T12" fmla="*/ 10 w 82"/>
                  <a:gd name="T13" fmla="*/ 29 h 36"/>
                  <a:gd name="T14" fmla="*/ 12 w 82"/>
                  <a:gd name="T15" fmla="*/ 28 h 36"/>
                  <a:gd name="T16" fmla="*/ 13 w 82"/>
                  <a:gd name="T17" fmla="*/ 28 h 36"/>
                  <a:gd name="T18" fmla="*/ 13 w 82"/>
                  <a:gd name="T19" fmla="*/ 26 h 36"/>
                  <a:gd name="T20" fmla="*/ 15 w 82"/>
                  <a:gd name="T21" fmla="*/ 26 h 36"/>
                  <a:gd name="T22" fmla="*/ 16 w 82"/>
                  <a:gd name="T23" fmla="*/ 24 h 36"/>
                  <a:gd name="T24" fmla="*/ 18 w 82"/>
                  <a:gd name="T25" fmla="*/ 24 h 36"/>
                  <a:gd name="T26" fmla="*/ 20 w 82"/>
                  <a:gd name="T27" fmla="*/ 23 h 36"/>
                  <a:gd name="T28" fmla="*/ 21 w 82"/>
                  <a:gd name="T29" fmla="*/ 23 h 36"/>
                  <a:gd name="T30" fmla="*/ 21 w 82"/>
                  <a:gd name="T31" fmla="*/ 21 h 36"/>
                  <a:gd name="T32" fmla="*/ 23 w 82"/>
                  <a:gd name="T33" fmla="*/ 21 h 36"/>
                  <a:gd name="T34" fmla="*/ 25 w 82"/>
                  <a:gd name="T35" fmla="*/ 21 h 36"/>
                  <a:gd name="T36" fmla="*/ 25 w 82"/>
                  <a:gd name="T37" fmla="*/ 19 h 36"/>
                  <a:gd name="T38" fmla="*/ 26 w 82"/>
                  <a:gd name="T39" fmla="*/ 19 h 36"/>
                  <a:gd name="T40" fmla="*/ 28 w 82"/>
                  <a:gd name="T41" fmla="*/ 18 h 36"/>
                  <a:gd name="T42" fmla="*/ 30 w 82"/>
                  <a:gd name="T43" fmla="*/ 18 h 36"/>
                  <a:gd name="T44" fmla="*/ 31 w 82"/>
                  <a:gd name="T45" fmla="*/ 18 h 36"/>
                  <a:gd name="T46" fmla="*/ 31 w 82"/>
                  <a:gd name="T47" fmla="*/ 16 h 36"/>
                  <a:gd name="T48" fmla="*/ 33 w 82"/>
                  <a:gd name="T49" fmla="*/ 16 h 36"/>
                  <a:gd name="T50" fmla="*/ 35 w 82"/>
                  <a:gd name="T51" fmla="*/ 15 h 36"/>
                  <a:gd name="T52" fmla="*/ 36 w 82"/>
                  <a:gd name="T53" fmla="*/ 15 h 36"/>
                  <a:gd name="T54" fmla="*/ 38 w 82"/>
                  <a:gd name="T55" fmla="*/ 13 h 36"/>
                  <a:gd name="T56" fmla="*/ 40 w 82"/>
                  <a:gd name="T57" fmla="*/ 13 h 36"/>
                  <a:gd name="T58" fmla="*/ 41 w 82"/>
                  <a:gd name="T59" fmla="*/ 13 h 36"/>
                  <a:gd name="T60" fmla="*/ 41 w 82"/>
                  <a:gd name="T61" fmla="*/ 11 h 36"/>
                  <a:gd name="T62" fmla="*/ 43 w 82"/>
                  <a:gd name="T63" fmla="*/ 11 h 36"/>
                  <a:gd name="T64" fmla="*/ 44 w 82"/>
                  <a:gd name="T65" fmla="*/ 11 h 36"/>
                  <a:gd name="T66" fmla="*/ 46 w 82"/>
                  <a:gd name="T67" fmla="*/ 10 h 36"/>
                  <a:gd name="T68" fmla="*/ 48 w 82"/>
                  <a:gd name="T69" fmla="*/ 10 h 36"/>
                  <a:gd name="T70" fmla="*/ 49 w 82"/>
                  <a:gd name="T71" fmla="*/ 10 h 36"/>
                  <a:gd name="T72" fmla="*/ 49 w 82"/>
                  <a:gd name="T73" fmla="*/ 8 h 36"/>
                  <a:gd name="T74" fmla="*/ 51 w 82"/>
                  <a:gd name="T75" fmla="*/ 8 h 36"/>
                  <a:gd name="T76" fmla="*/ 53 w 82"/>
                  <a:gd name="T77" fmla="*/ 8 h 36"/>
                  <a:gd name="T78" fmla="*/ 54 w 82"/>
                  <a:gd name="T79" fmla="*/ 8 h 36"/>
                  <a:gd name="T80" fmla="*/ 54 w 82"/>
                  <a:gd name="T81" fmla="*/ 6 h 36"/>
                  <a:gd name="T82" fmla="*/ 56 w 82"/>
                  <a:gd name="T83" fmla="*/ 6 h 36"/>
                  <a:gd name="T84" fmla="*/ 58 w 82"/>
                  <a:gd name="T85" fmla="*/ 6 h 36"/>
                  <a:gd name="T86" fmla="*/ 59 w 82"/>
                  <a:gd name="T87" fmla="*/ 6 h 36"/>
                  <a:gd name="T88" fmla="*/ 59 w 82"/>
                  <a:gd name="T89" fmla="*/ 5 h 36"/>
                  <a:gd name="T90" fmla="*/ 61 w 82"/>
                  <a:gd name="T91" fmla="*/ 5 h 36"/>
                  <a:gd name="T92" fmla="*/ 63 w 82"/>
                  <a:gd name="T93" fmla="*/ 5 h 36"/>
                  <a:gd name="T94" fmla="*/ 63 w 82"/>
                  <a:gd name="T95" fmla="*/ 3 h 36"/>
                  <a:gd name="T96" fmla="*/ 64 w 82"/>
                  <a:gd name="T97" fmla="*/ 3 h 36"/>
                  <a:gd name="T98" fmla="*/ 66 w 82"/>
                  <a:gd name="T99" fmla="*/ 3 h 36"/>
                  <a:gd name="T100" fmla="*/ 67 w 82"/>
                  <a:gd name="T101" fmla="*/ 3 h 36"/>
                  <a:gd name="T102" fmla="*/ 69 w 82"/>
                  <a:gd name="T103" fmla="*/ 1 h 36"/>
                  <a:gd name="T104" fmla="*/ 71 w 82"/>
                  <a:gd name="T105" fmla="*/ 1 h 36"/>
                  <a:gd name="T106" fmla="*/ 72 w 82"/>
                  <a:gd name="T107" fmla="*/ 1 h 36"/>
                  <a:gd name="T108" fmla="*/ 74 w 82"/>
                  <a:gd name="T109" fmla="*/ 0 h 36"/>
                  <a:gd name="T110" fmla="*/ 76 w 82"/>
                  <a:gd name="T111" fmla="*/ 0 h 36"/>
                  <a:gd name="T112" fmla="*/ 77 w 82"/>
                  <a:gd name="T113" fmla="*/ 0 h 36"/>
                  <a:gd name="T114" fmla="*/ 79 w 82"/>
                  <a:gd name="T115" fmla="*/ 0 h 36"/>
                  <a:gd name="T116" fmla="*/ 81 w 82"/>
                  <a:gd name="T117" fmla="*/ 0 h 36"/>
                  <a:gd name="T118" fmla="*/ 82 w 82"/>
                  <a:gd name="T119" fmla="*/ 0 h 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82"/>
                  <a:gd name="T181" fmla="*/ 0 h 36"/>
                  <a:gd name="T182" fmla="*/ 82 w 82"/>
                  <a:gd name="T183" fmla="*/ 36 h 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82" h="36">
                    <a:moveTo>
                      <a:pt x="0" y="36"/>
                    </a:moveTo>
                    <a:lnTo>
                      <a:pt x="2" y="34"/>
                    </a:lnTo>
                    <a:lnTo>
                      <a:pt x="3" y="33"/>
                    </a:lnTo>
                    <a:lnTo>
                      <a:pt x="5" y="33"/>
                    </a:lnTo>
                    <a:lnTo>
                      <a:pt x="7" y="31"/>
                    </a:lnTo>
                    <a:lnTo>
                      <a:pt x="8" y="29"/>
                    </a:lnTo>
                    <a:lnTo>
                      <a:pt x="10" y="29"/>
                    </a:lnTo>
                    <a:lnTo>
                      <a:pt x="12" y="28"/>
                    </a:lnTo>
                    <a:lnTo>
                      <a:pt x="13" y="28"/>
                    </a:lnTo>
                    <a:lnTo>
                      <a:pt x="13" y="26"/>
                    </a:lnTo>
                    <a:lnTo>
                      <a:pt x="15" y="26"/>
                    </a:lnTo>
                    <a:lnTo>
                      <a:pt x="16" y="24"/>
                    </a:lnTo>
                    <a:lnTo>
                      <a:pt x="18" y="24"/>
                    </a:lnTo>
                    <a:lnTo>
                      <a:pt x="20" y="23"/>
                    </a:lnTo>
                    <a:lnTo>
                      <a:pt x="21" y="23"/>
                    </a:lnTo>
                    <a:lnTo>
                      <a:pt x="21" y="21"/>
                    </a:lnTo>
                    <a:lnTo>
                      <a:pt x="23" y="21"/>
                    </a:lnTo>
                    <a:lnTo>
                      <a:pt x="25" y="21"/>
                    </a:lnTo>
                    <a:lnTo>
                      <a:pt x="25" y="19"/>
                    </a:lnTo>
                    <a:lnTo>
                      <a:pt x="26" y="19"/>
                    </a:lnTo>
                    <a:lnTo>
                      <a:pt x="28" y="18"/>
                    </a:lnTo>
                    <a:lnTo>
                      <a:pt x="30" y="18"/>
                    </a:lnTo>
                    <a:lnTo>
                      <a:pt x="31" y="18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6" y="15"/>
                    </a:lnTo>
                    <a:lnTo>
                      <a:pt x="38" y="13"/>
                    </a:lnTo>
                    <a:lnTo>
                      <a:pt x="40" y="13"/>
                    </a:lnTo>
                    <a:lnTo>
                      <a:pt x="41" y="13"/>
                    </a:lnTo>
                    <a:lnTo>
                      <a:pt x="41" y="11"/>
                    </a:lnTo>
                    <a:lnTo>
                      <a:pt x="43" y="11"/>
                    </a:lnTo>
                    <a:lnTo>
                      <a:pt x="44" y="11"/>
                    </a:lnTo>
                    <a:lnTo>
                      <a:pt x="46" y="10"/>
                    </a:lnTo>
                    <a:lnTo>
                      <a:pt x="48" y="10"/>
                    </a:lnTo>
                    <a:lnTo>
                      <a:pt x="49" y="10"/>
                    </a:lnTo>
                    <a:lnTo>
                      <a:pt x="49" y="8"/>
                    </a:lnTo>
                    <a:lnTo>
                      <a:pt x="51" y="8"/>
                    </a:lnTo>
                    <a:lnTo>
                      <a:pt x="53" y="8"/>
                    </a:lnTo>
                    <a:lnTo>
                      <a:pt x="54" y="8"/>
                    </a:lnTo>
                    <a:lnTo>
                      <a:pt x="54" y="6"/>
                    </a:lnTo>
                    <a:lnTo>
                      <a:pt x="56" y="6"/>
                    </a:lnTo>
                    <a:lnTo>
                      <a:pt x="58" y="6"/>
                    </a:lnTo>
                    <a:lnTo>
                      <a:pt x="59" y="6"/>
                    </a:lnTo>
                    <a:lnTo>
                      <a:pt x="59" y="5"/>
                    </a:lnTo>
                    <a:lnTo>
                      <a:pt x="61" y="5"/>
                    </a:lnTo>
                    <a:lnTo>
                      <a:pt x="63" y="5"/>
                    </a:lnTo>
                    <a:lnTo>
                      <a:pt x="63" y="3"/>
                    </a:lnTo>
                    <a:lnTo>
                      <a:pt x="64" y="3"/>
                    </a:lnTo>
                    <a:lnTo>
                      <a:pt x="66" y="3"/>
                    </a:lnTo>
                    <a:lnTo>
                      <a:pt x="67" y="3"/>
                    </a:lnTo>
                    <a:lnTo>
                      <a:pt x="69" y="1"/>
                    </a:lnTo>
                    <a:lnTo>
                      <a:pt x="71" y="1"/>
                    </a:lnTo>
                    <a:lnTo>
                      <a:pt x="72" y="1"/>
                    </a:lnTo>
                    <a:lnTo>
                      <a:pt x="74" y="0"/>
                    </a:lnTo>
                    <a:lnTo>
                      <a:pt x="76" y="0"/>
                    </a:lnTo>
                    <a:lnTo>
                      <a:pt x="77" y="0"/>
                    </a:lnTo>
                    <a:lnTo>
                      <a:pt x="79" y="0"/>
                    </a:lnTo>
                    <a:lnTo>
                      <a:pt x="81" y="0"/>
                    </a:lnTo>
                    <a:lnTo>
                      <a:pt x="82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71" name="Freeform 666"/>
              <p:cNvSpPr>
                <a:spLocks/>
              </p:cNvSpPr>
              <p:nvPr/>
            </p:nvSpPr>
            <p:spPr bwMode="auto">
              <a:xfrm>
                <a:off x="1038" y="1425"/>
                <a:ext cx="27" cy="25"/>
              </a:xfrm>
              <a:custGeom>
                <a:avLst/>
                <a:gdLst>
                  <a:gd name="T0" fmla="*/ 0 w 27"/>
                  <a:gd name="T1" fmla="*/ 2 h 25"/>
                  <a:gd name="T2" fmla="*/ 2 w 27"/>
                  <a:gd name="T3" fmla="*/ 0 h 25"/>
                  <a:gd name="T4" fmla="*/ 4 w 27"/>
                  <a:gd name="T5" fmla="*/ 0 h 25"/>
                  <a:gd name="T6" fmla="*/ 5 w 27"/>
                  <a:gd name="T7" fmla="*/ 0 h 25"/>
                  <a:gd name="T8" fmla="*/ 7 w 27"/>
                  <a:gd name="T9" fmla="*/ 0 h 25"/>
                  <a:gd name="T10" fmla="*/ 8 w 27"/>
                  <a:gd name="T11" fmla="*/ 0 h 25"/>
                  <a:gd name="T12" fmla="*/ 10 w 27"/>
                  <a:gd name="T13" fmla="*/ 0 h 25"/>
                  <a:gd name="T14" fmla="*/ 12 w 27"/>
                  <a:gd name="T15" fmla="*/ 0 h 25"/>
                  <a:gd name="T16" fmla="*/ 13 w 27"/>
                  <a:gd name="T17" fmla="*/ 0 h 25"/>
                  <a:gd name="T18" fmla="*/ 15 w 27"/>
                  <a:gd name="T19" fmla="*/ 0 h 25"/>
                  <a:gd name="T20" fmla="*/ 15 w 27"/>
                  <a:gd name="T21" fmla="*/ 2 h 25"/>
                  <a:gd name="T22" fmla="*/ 17 w 27"/>
                  <a:gd name="T23" fmla="*/ 2 h 25"/>
                  <a:gd name="T24" fmla="*/ 18 w 27"/>
                  <a:gd name="T25" fmla="*/ 2 h 25"/>
                  <a:gd name="T26" fmla="*/ 20 w 27"/>
                  <a:gd name="T27" fmla="*/ 2 h 25"/>
                  <a:gd name="T28" fmla="*/ 22 w 27"/>
                  <a:gd name="T29" fmla="*/ 2 h 25"/>
                  <a:gd name="T30" fmla="*/ 23 w 27"/>
                  <a:gd name="T31" fmla="*/ 3 h 25"/>
                  <a:gd name="T32" fmla="*/ 25 w 27"/>
                  <a:gd name="T33" fmla="*/ 3 h 25"/>
                  <a:gd name="T34" fmla="*/ 25 w 27"/>
                  <a:gd name="T35" fmla="*/ 5 h 25"/>
                  <a:gd name="T36" fmla="*/ 25 w 27"/>
                  <a:gd name="T37" fmla="*/ 7 h 25"/>
                  <a:gd name="T38" fmla="*/ 27 w 27"/>
                  <a:gd name="T39" fmla="*/ 7 h 25"/>
                  <a:gd name="T40" fmla="*/ 27 w 27"/>
                  <a:gd name="T41" fmla="*/ 8 h 25"/>
                  <a:gd name="T42" fmla="*/ 27 w 27"/>
                  <a:gd name="T43" fmla="*/ 10 h 25"/>
                  <a:gd name="T44" fmla="*/ 27 w 27"/>
                  <a:gd name="T45" fmla="*/ 12 h 25"/>
                  <a:gd name="T46" fmla="*/ 27 w 27"/>
                  <a:gd name="T47" fmla="*/ 13 h 25"/>
                  <a:gd name="T48" fmla="*/ 27 w 27"/>
                  <a:gd name="T49" fmla="*/ 15 h 25"/>
                  <a:gd name="T50" fmla="*/ 25 w 27"/>
                  <a:gd name="T51" fmla="*/ 15 h 25"/>
                  <a:gd name="T52" fmla="*/ 25 w 27"/>
                  <a:gd name="T53" fmla="*/ 17 h 25"/>
                  <a:gd name="T54" fmla="*/ 25 w 27"/>
                  <a:gd name="T55" fmla="*/ 18 h 25"/>
                  <a:gd name="T56" fmla="*/ 25 w 27"/>
                  <a:gd name="T57" fmla="*/ 20 h 25"/>
                  <a:gd name="T58" fmla="*/ 23 w 27"/>
                  <a:gd name="T59" fmla="*/ 20 h 25"/>
                  <a:gd name="T60" fmla="*/ 23 w 27"/>
                  <a:gd name="T61" fmla="*/ 21 h 25"/>
                  <a:gd name="T62" fmla="*/ 23 w 27"/>
                  <a:gd name="T63" fmla="*/ 23 h 25"/>
                  <a:gd name="T64" fmla="*/ 22 w 27"/>
                  <a:gd name="T65" fmla="*/ 23 h 25"/>
                  <a:gd name="T66" fmla="*/ 22 w 27"/>
                  <a:gd name="T67" fmla="*/ 25 h 2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7"/>
                  <a:gd name="T103" fmla="*/ 0 h 25"/>
                  <a:gd name="T104" fmla="*/ 27 w 27"/>
                  <a:gd name="T105" fmla="*/ 25 h 2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7" h="25">
                    <a:moveTo>
                      <a:pt x="0" y="2"/>
                    </a:move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7" y="2"/>
                    </a:lnTo>
                    <a:lnTo>
                      <a:pt x="18" y="2"/>
                    </a:lnTo>
                    <a:lnTo>
                      <a:pt x="20" y="2"/>
                    </a:lnTo>
                    <a:lnTo>
                      <a:pt x="22" y="2"/>
                    </a:lnTo>
                    <a:lnTo>
                      <a:pt x="23" y="3"/>
                    </a:lnTo>
                    <a:lnTo>
                      <a:pt x="25" y="3"/>
                    </a:lnTo>
                    <a:lnTo>
                      <a:pt x="25" y="5"/>
                    </a:lnTo>
                    <a:lnTo>
                      <a:pt x="25" y="7"/>
                    </a:lnTo>
                    <a:lnTo>
                      <a:pt x="27" y="7"/>
                    </a:lnTo>
                    <a:lnTo>
                      <a:pt x="27" y="8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27" y="13"/>
                    </a:lnTo>
                    <a:lnTo>
                      <a:pt x="27" y="15"/>
                    </a:lnTo>
                    <a:lnTo>
                      <a:pt x="25" y="15"/>
                    </a:lnTo>
                    <a:lnTo>
                      <a:pt x="25" y="17"/>
                    </a:lnTo>
                    <a:lnTo>
                      <a:pt x="25" y="18"/>
                    </a:lnTo>
                    <a:lnTo>
                      <a:pt x="25" y="20"/>
                    </a:lnTo>
                    <a:lnTo>
                      <a:pt x="23" y="20"/>
                    </a:lnTo>
                    <a:lnTo>
                      <a:pt x="23" y="21"/>
                    </a:lnTo>
                    <a:lnTo>
                      <a:pt x="23" y="23"/>
                    </a:lnTo>
                    <a:lnTo>
                      <a:pt x="22" y="23"/>
                    </a:lnTo>
                    <a:lnTo>
                      <a:pt x="22" y="25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72" name="Freeform 667"/>
              <p:cNvSpPr>
                <a:spLocks/>
              </p:cNvSpPr>
              <p:nvPr/>
            </p:nvSpPr>
            <p:spPr bwMode="auto">
              <a:xfrm>
                <a:off x="989" y="1450"/>
                <a:ext cx="71" cy="53"/>
              </a:xfrm>
              <a:custGeom>
                <a:avLst/>
                <a:gdLst>
                  <a:gd name="T0" fmla="*/ 71 w 71"/>
                  <a:gd name="T1" fmla="*/ 0 h 53"/>
                  <a:gd name="T2" fmla="*/ 69 w 71"/>
                  <a:gd name="T3" fmla="*/ 1 h 53"/>
                  <a:gd name="T4" fmla="*/ 69 w 71"/>
                  <a:gd name="T5" fmla="*/ 3 h 53"/>
                  <a:gd name="T6" fmla="*/ 67 w 71"/>
                  <a:gd name="T7" fmla="*/ 3 h 53"/>
                  <a:gd name="T8" fmla="*/ 66 w 71"/>
                  <a:gd name="T9" fmla="*/ 5 h 53"/>
                  <a:gd name="T10" fmla="*/ 64 w 71"/>
                  <a:gd name="T11" fmla="*/ 6 h 53"/>
                  <a:gd name="T12" fmla="*/ 64 w 71"/>
                  <a:gd name="T13" fmla="*/ 8 h 53"/>
                  <a:gd name="T14" fmla="*/ 62 w 71"/>
                  <a:gd name="T15" fmla="*/ 8 h 53"/>
                  <a:gd name="T16" fmla="*/ 62 w 71"/>
                  <a:gd name="T17" fmla="*/ 10 h 53"/>
                  <a:gd name="T18" fmla="*/ 61 w 71"/>
                  <a:gd name="T19" fmla="*/ 10 h 53"/>
                  <a:gd name="T20" fmla="*/ 61 w 71"/>
                  <a:gd name="T21" fmla="*/ 11 h 53"/>
                  <a:gd name="T22" fmla="*/ 59 w 71"/>
                  <a:gd name="T23" fmla="*/ 11 h 53"/>
                  <a:gd name="T24" fmla="*/ 59 w 71"/>
                  <a:gd name="T25" fmla="*/ 13 h 53"/>
                  <a:gd name="T26" fmla="*/ 57 w 71"/>
                  <a:gd name="T27" fmla="*/ 13 h 53"/>
                  <a:gd name="T28" fmla="*/ 57 w 71"/>
                  <a:gd name="T29" fmla="*/ 15 h 53"/>
                  <a:gd name="T30" fmla="*/ 56 w 71"/>
                  <a:gd name="T31" fmla="*/ 15 h 53"/>
                  <a:gd name="T32" fmla="*/ 54 w 71"/>
                  <a:gd name="T33" fmla="*/ 16 h 53"/>
                  <a:gd name="T34" fmla="*/ 53 w 71"/>
                  <a:gd name="T35" fmla="*/ 18 h 53"/>
                  <a:gd name="T36" fmla="*/ 51 w 71"/>
                  <a:gd name="T37" fmla="*/ 18 h 53"/>
                  <a:gd name="T38" fmla="*/ 51 w 71"/>
                  <a:gd name="T39" fmla="*/ 20 h 53"/>
                  <a:gd name="T40" fmla="*/ 49 w 71"/>
                  <a:gd name="T41" fmla="*/ 20 h 53"/>
                  <a:gd name="T42" fmla="*/ 49 w 71"/>
                  <a:gd name="T43" fmla="*/ 21 h 53"/>
                  <a:gd name="T44" fmla="*/ 48 w 71"/>
                  <a:gd name="T45" fmla="*/ 21 h 53"/>
                  <a:gd name="T46" fmla="*/ 48 w 71"/>
                  <a:gd name="T47" fmla="*/ 23 h 53"/>
                  <a:gd name="T48" fmla="*/ 46 w 71"/>
                  <a:gd name="T49" fmla="*/ 23 h 53"/>
                  <a:gd name="T50" fmla="*/ 44 w 71"/>
                  <a:gd name="T51" fmla="*/ 25 h 53"/>
                  <a:gd name="T52" fmla="*/ 43 w 71"/>
                  <a:gd name="T53" fmla="*/ 25 h 53"/>
                  <a:gd name="T54" fmla="*/ 43 w 71"/>
                  <a:gd name="T55" fmla="*/ 26 h 53"/>
                  <a:gd name="T56" fmla="*/ 41 w 71"/>
                  <a:gd name="T57" fmla="*/ 26 h 53"/>
                  <a:gd name="T58" fmla="*/ 41 w 71"/>
                  <a:gd name="T59" fmla="*/ 28 h 53"/>
                  <a:gd name="T60" fmla="*/ 39 w 71"/>
                  <a:gd name="T61" fmla="*/ 28 h 53"/>
                  <a:gd name="T62" fmla="*/ 38 w 71"/>
                  <a:gd name="T63" fmla="*/ 30 h 53"/>
                  <a:gd name="T64" fmla="*/ 36 w 71"/>
                  <a:gd name="T65" fmla="*/ 30 h 53"/>
                  <a:gd name="T66" fmla="*/ 36 w 71"/>
                  <a:gd name="T67" fmla="*/ 31 h 53"/>
                  <a:gd name="T68" fmla="*/ 34 w 71"/>
                  <a:gd name="T69" fmla="*/ 31 h 53"/>
                  <a:gd name="T70" fmla="*/ 33 w 71"/>
                  <a:gd name="T71" fmla="*/ 33 h 53"/>
                  <a:gd name="T72" fmla="*/ 31 w 71"/>
                  <a:gd name="T73" fmla="*/ 35 h 53"/>
                  <a:gd name="T74" fmla="*/ 30 w 71"/>
                  <a:gd name="T75" fmla="*/ 35 h 53"/>
                  <a:gd name="T76" fmla="*/ 28 w 71"/>
                  <a:gd name="T77" fmla="*/ 36 h 53"/>
                  <a:gd name="T78" fmla="*/ 26 w 71"/>
                  <a:gd name="T79" fmla="*/ 36 h 53"/>
                  <a:gd name="T80" fmla="*/ 26 w 71"/>
                  <a:gd name="T81" fmla="*/ 38 h 53"/>
                  <a:gd name="T82" fmla="*/ 25 w 71"/>
                  <a:gd name="T83" fmla="*/ 38 h 53"/>
                  <a:gd name="T84" fmla="*/ 23 w 71"/>
                  <a:gd name="T85" fmla="*/ 40 h 53"/>
                  <a:gd name="T86" fmla="*/ 21 w 71"/>
                  <a:gd name="T87" fmla="*/ 40 h 53"/>
                  <a:gd name="T88" fmla="*/ 20 w 71"/>
                  <a:gd name="T89" fmla="*/ 41 h 53"/>
                  <a:gd name="T90" fmla="*/ 18 w 71"/>
                  <a:gd name="T91" fmla="*/ 43 h 53"/>
                  <a:gd name="T92" fmla="*/ 16 w 71"/>
                  <a:gd name="T93" fmla="*/ 43 h 53"/>
                  <a:gd name="T94" fmla="*/ 15 w 71"/>
                  <a:gd name="T95" fmla="*/ 45 h 53"/>
                  <a:gd name="T96" fmla="*/ 13 w 71"/>
                  <a:gd name="T97" fmla="*/ 45 h 53"/>
                  <a:gd name="T98" fmla="*/ 13 w 71"/>
                  <a:gd name="T99" fmla="*/ 46 h 53"/>
                  <a:gd name="T100" fmla="*/ 11 w 71"/>
                  <a:gd name="T101" fmla="*/ 46 h 53"/>
                  <a:gd name="T102" fmla="*/ 10 w 71"/>
                  <a:gd name="T103" fmla="*/ 46 h 53"/>
                  <a:gd name="T104" fmla="*/ 10 w 71"/>
                  <a:gd name="T105" fmla="*/ 48 h 53"/>
                  <a:gd name="T106" fmla="*/ 8 w 71"/>
                  <a:gd name="T107" fmla="*/ 48 h 53"/>
                  <a:gd name="T108" fmla="*/ 7 w 71"/>
                  <a:gd name="T109" fmla="*/ 49 h 53"/>
                  <a:gd name="T110" fmla="*/ 5 w 71"/>
                  <a:gd name="T111" fmla="*/ 49 h 53"/>
                  <a:gd name="T112" fmla="*/ 3 w 71"/>
                  <a:gd name="T113" fmla="*/ 49 h 53"/>
                  <a:gd name="T114" fmla="*/ 3 w 71"/>
                  <a:gd name="T115" fmla="*/ 51 h 53"/>
                  <a:gd name="T116" fmla="*/ 2 w 71"/>
                  <a:gd name="T117" fmla="*/ 51 h 53"/>
                  <a:gd name="T118" fmla="*/ 0 w 71"/>
                  <a:gd name="T119" fmla="*/ 53 h 53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71"/>
                  <a:gd name="T181" fmla="*/ 0 h 53"/>
                  <a:gd name="T182" fmla="*/ 71 w 71"/>
                  <a:gd name="T183" fmla="*/ 53 h 53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71" h="53">
                    <a:moveTo>
                      <a:pt x="71" y="0"/>
                    </a:moveTo>
                    <a:lnTo>
                      <a:pt x="69" y="1"/>
                    </a:lnTo>
                    <a:lnTo>
                      <a:pt x="69" y="3"/>
                    </a:lnTo>
                    <a:lnTo>
                      <a:pt x="67" y="3"/>
                    </a:lnTo>
                    <a:lnTo>
                      <a:pt x="66" y="5"/>
                    </a:lnTo>
                    <a:lnTo>
                      <a:pt x="64" y="6"/>
                    </a:lnTo>
                    <a:lnTo>
                      <a:pt x="64" y="8"/>
                    </a:lnTo>
                    <a:lnTo>
                      <a:pt x="62" y="8"/>
                    </a:lnTo>
                    <a:lnTo>
                      <a:pt x="62" y="10"/>
                    </a:lnTo>
                    <a:lnTo>
                      <a:pt x="61" y="10"/>
                    </a:lnTo>
                    <a:lnTo>
                      <a:pt x="61" y="11"/>
                    </a:lnTo>
                    <a:lnTo>
                      <a:pt x="59" y="11"/>
                    </a:lnTo>
                    <a:lnTo>
                      <a:pt x="59" y="13"/>
                    </a:lnTo>
                    <a:lnTo>
                      <a:pt x="57" y="13"/>
                    </a:lnTo>
                    <a:lnTo>
                      <a:pt x="57" y="15"/>
                    </a:lnTo>
                    <a:lnTo>
                      <a:pt x="56" y="15"/>
                    </a:lnTo>
                    <a:lnTo>
                      <a:pt x="54" y="16"/>
                    </a:lnTo>
                    <a:lnTo>
                      <a:pt x="53" y="18"/>
                    </a:lnTo>
                    <a:lnTo>
                      <a:pt x="51" y="18"/>
                    </a:lnTo>
                    <a:lnTo>
                      <a:pt x="51" y="20"/>
                    </a:lnTo>
                    <a:lnTo>
                      <a:pt x="49" y="20"/>
                    </a:lnTo>
                    <a:lnTo>
                      <a:pt x="49" y="21"/>
                    </a:lnTo>
                    <a:lnTo>
                      <a:pt x="48" y="21"/>
                    </a:lnTo>
                    <a:lnTo>
                      <a:pt x="48" y="23"/>
                    </a:lnTo>
                    <a:lnTo>
                      <a:pt x="46" y="23"/>
                    </a:lnTo>
                    <a:lnTo>
                      <a:pt x="44" y="25"/>
                    </a:lnTo>
                    <a:lnTo>
                      <a:pt x="43" y="25"/>
                    </a:lnTo>
                    <a:lnTo>
                      <a:pt x="43" y="26"/>
                    </a:lnTo>
                    <a:lnTo>
                      <a:pt x="41" y="26"/>
                    </a:lnTo>
                    <a:lnTo>
                      <a:pt x="41" y="28"/>
                    </a:lnTo>
                    <a:lnTo>
                      <a:pt x="39" y="28"/>
                    </a:lnTo>
                    <a:lnTo>
                      <a:pt x="38" y="30"/>
                    </a:lnTo>
                    <a:lnTo>
                      <a:pt x="36" y="30"/>
                    </a:lnTo>
                    <a:lnTo>
                      <a:pt x="36" y="31"/>
                    </a:lnTo>
                    <a:lnTo>
                      <a:pt x="34" y="31"/>
                    </a:lnTo>
                    <a:lnTo>
                      <a:pt x="33" y="33"/>
                    </a:lnTo>
                    <a:lnTo>
                      <a:pt x="31" y="35"/>
                    </a:lnTo>
                    <a:lnTo>
                      <a:pt x="30" y="35"/>
                    </a:lnTo>
                    <a:lnTo>
                      <a:pt x="28" y="36"/>
                    </a:lnTo>
                    <a:lnTo>
                      <a:pt x="26" y="36"/>
                    </a:lnTo>
                    <a:lnTo>
                      <a:pt x="26" y="38"/>
                    </a:lnTo>
                    <a:lnTo>
                      <a:pt x="25" y="38"/>
                    </a:lnTo>
                    <a:lnTo>
                      <a:pt x="23" y="40"/>
                    </a:lnTo>
                    <a:lnTo>
                      <a:pt x="21" y="40"/>
                    </a:lnTo>
                    <a:lnTo>
                      <a:pt x="20" y="41"/>
                    </a:lnTo>
                    <a:lnTo>
                      <a:pt x="18" y="43"/>
                    </a:lnTo>
                    <a:lnTo>
                      <a:pt x="16" y="43"/>
                    </a:lnTo>
                    <a:lnTo>
                      <a:pt x="15" y="45"/>
                    </a:lnTo>
                    <a:lnTo>
                      <a:pt x="13" y="45"/>
                    </a:lnTo>
                    <a:lnTo>
                      <a:pt x="13" y="46"/>
                    </a:lnTo>
                    <a:lnTo>
                      <a:pt x="11" y="46"/>
                    </a:lnTo>
                    <a:lnTo>
                      <a:pt x="10" y="46"/>
                    </a:lnTo>
                    <a:lnTo>
                      <a:pt x="10" y="48"/>
                    </a:lnTo>
                    <a:lnTo>
                      <a:pt x="8" y="48"/>
                    </a:lnTo>
                    <a:lnTo>
                      <a:pt x="7" y="49"/>
                    </a:lnTo>
                    <a:lnTo>
                      <a:pt x="5" y="49"/>
                    </a:lnTo>
                    <a:lnTo>
                      <a:pt x="3" y="49"/>
                    </a:lnTo>
                    <a:lnTo>
                      <a:pt x="3" y="51"/>
                    </a:lnTo>
                    <a:lnTo>
                      <a:pt x="2" y="51"/>
                    </a:lnTo>
                    <a:lnTo>
                      <a:pt x="0" y="53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73" name="Freeform 668"/>
              <p:cNvSpPr>
                <a:spLocks/>
              </p:cNvSpPr>
              <p:nvPr/>
            </p:nvSpPr>
            <p:spPr bwMode="auto">
              <a:xfrm>
                <a:off x="913" y="1503"/>
                <a:ext cx="76" cy="20"/>
              </a:xfrm>
              <a:custGeom>
                <a:avLst/>
                <a:gdLst>
                  <a:gd name="T0" fmla="*/ 76 w 76"/>
                  <a:gd name="T1" fmla="*/ 0 h 20"/>
                  <a:gd name="T2" fmla="*/ 74 w 76"/>
                  <a:gd name="T3" fmla="*/ 0 h 20"/>
                  <a:gd name="T4" fmla="*/ 73 w 76"/>
                  <a:gd name="T5" fmla="*/ 0 h 20"/>
                  <a:gd name="T6" fmla="*/ 73 w 76"/>
                  <a:gd name="T7" fmla="*/ 1 h 20"/>
                  <a:gd name="T8" fmla="*/ 71 w 76"/>
                  <a:gd name="T9" fmla="*/ 1 h 20"/>
                  <a:gd name="T10" fmla="*/ 69 w 76"/>
                  <a:gd name="T11" fmla="*/ 3 h 20"/>
                  <a:gd name="T12" fmla="*/ 68 w 76"/>
                  <a:gd name="T13" fmla="*/ 3 h 20"/>
                  <a:gd name="T14" fmla="*/ 66 w 76"/>
                  <a:gd name="T15" fmla="*/ 5 h 20"/>
                  <a:gd name="T16" fmla="*/ 64 w 76"/>
                  <a:gd name="T17" fmla="*/ 5 h 20"/>
                  <a:gd name="T18" fmla="*/ 63 w 76"/>
                  <a:gd name="T19" fmla="*/ 6 h 20"/>
                  <a:gd name="T20" fmla="*/ 61 w 76"/>
                  <a:gd name="T21" fmla="*/ 6 h 20"/>
                  <a:gd name="T22" fmla="*/ 59 w 76"/>
                  <a:gd name="T23" fmla="*/ 8 h 20"/>
                  <a:gd name="T24" fmla="*/ 58 w 76"/>
                  <a:gd name="T25" fmla="*/ 8 h 20"/>
                  <a:gd name="T26" fmla="*/ 56 w 76"/>
                  <a:gd name="T27" fmla="*/ 8 h 20"/>
                  <a:gd name="T28" fmla="*/ 55 w 76"/>
                  <a:gd name="T29" fmla="*/ 10 h 20"/>
                  <a:gd name="T30" fmla="*/ 53 w 76"/>
                  <a:gd name="T31" fmla="*/ 10 h 20"/>
                  <a:gd name="T32" fmla="*/ 51 w 76"/>
                  <a:gd name="T33" fmla="*/ 11 h 20"/>
                  <a:gd name="T34" fmla="*/ 50 w 76"/>
                  <a:gd name="T35" fmla="*/ 11 h 20"/>
                  <a:gd name="T36" fmla="*/ 48 w 76"/>
                  <a:gd name="T37" fmla="*/ 11 h 20"/>
                  <a:gd name="T38" fmla="*/ 46 w 76"/>
                  <a:gd name="T39" fmla="*/ 13 h 20"/>
                  <a:gd name="T40" fmla="*/ 45 w 76"/>
                  <a:gd name="T41" fmla="*/ 13 h 20"/>
                  <a:gd name="T42" fmla="*/ 43 w 76"/>
                  <a:gd name="T43" fmla="*/ 13 h 20"/>
                  <a:gd name="T44" fmla="*/ 41 w 76"/>
                  <a:gd name="T45" fmla="*/ 13 h 20"/>
                  <a:gd name="T46" fmla="*/ 41 w 76"/>
                  <a:gd name="T47" fmla="*/ 15 h 20"/>
                  <a:gd name="T48" fmla="*/ 40 w 76"/>
                  <a:gd name="T49" fmla="*/ 15 h 20"/>
                  <a:gd name="T50" fmla="*/ 38 w 76"/>
                  <a:gd name="T51" fmla="*/ 15 h 20"/>
                  <a:gd name="T52" fmla="*/ 36 w 76"/>
                  <a:gd name="T53" fmla="*/ 15 h 20"/>
                  <a:gd name="T54" fmla="*/ 35 w 76"/>
                  <a:gd name="T55" fmla="*/ 16 h 20"/>
                  <a:gd name="T56" fmla="*/ 33 w 76"/>
                  <a:gd name="T57" fmla="*/ 16 h 20"/>
                  <a:gd name="T58" fmla="*/ 32 w 76"/>
                  <a:gd name="T59" fmla="*/ 16 h 20"/>
                  <a:gd name="T60" fmla="*/ 30 w 76"/>
                  <a:gd name="T61" fmla="*/ 18 h 20"/>
                  <a:gd name="T62" fmla="*/ 28 w 76"/>
                  <a:gd name="T63" fmla="*/ 18 h 20"/>
                  <a:gd name="T64" fmla="*/ 27 w 76"/>
                  <a:gd name="T65" fmla="*/ 18 h 20"/>
                  <a:gd name="T66" fmla="*/ 25 w 76"/>
                  <a:gd name="T67" fmla="*/ 18 h 20"/>
                  <a:gd name="T68" fmla="*/ 23 w 76"/>
                  <a:gd name="T69" fmla="*/ 18 h 20"/>
                  <a:gd name="T70" fmla="*/ 22 w 76"/>
                  <a:gd name="T71" fmla="*/ 20 h 20"/>
                  <a:gd name="T72" fmla="*/ 20 w 76"/>
                  <a:gd name="T73" fmla="*/ 20 h 20"/>
                  <a:gd name="T74" fmla="*/ 18 w 76"/>
                  <a:gd name="T75" fmla="*/ 20 h 20"/>
                  <a:gd name="T76" fmla="*/ 17 w 76"/>
                  <a:gd name="T77" fmla="*/ 20 h 20"/>
                  <a:gd name="T78" fmla="*/ 15 w 76"/>
                  <a:gd name="T79" fmla="*/ 20 h 20"/>
                  <a:gd name="T80" fmla="*/ 13 w 76"/>
                  <a:gd name="T81" fmla="*/ 20 h 20"/>
                  <a:gd name="T82" fmla="*/ 12 w 76"/>
                  <a:gd name="T83" fmla="*/ 20 h 20"/>
                  <a:gd name="T84" fmla="*/ 10 w 76"/>
                  <a:gd name="T85" fmla="*/ 20 h 20"/>
                  <a:gd name="T86" fmla="*/ 9 w 76"/>
                  <a:gd name="T87" fmla="*/ 20 h 20"/>
                  <a:gd name="T88" fmla="*/ 9 w 76"/>
                  <a:gd name="T89" fmla="*/ 18 h 20"/>
                  <a:gd name="T90" fmla="*/ 7 w 76"/>
                  <a:gd name="T91" fmla="*/ 18 h 20"/>
                  <a:gd name="T92" fmla="*/ 5 w 76"/>
                  <a:gd name="T93" fmla="*/ 18 h 20"/>
                  <a:gd name="T94" fmla="*/ 4 w 76"/>
                  <a:gd name="T95" fmla="*/ 18 h 20"/>
                  <a:gd name="T96" fmla="*/ 4 w 76"/>
                  <a:gd name="T97" fmla="*/ 16 h 20"/>
                  <a:gd name="T98" fmla="*/ 2 w 76"/>
                  <a:gd name="T99" fmla="*/ 16 h 20"/>
                  <a:gd name="T100" fmla="*/ 2 w 76"/>
                  <a:gd name="T101" fmla="*/ 15 h 20"/>
                  <a:gd name="T102" fmla="*/ 0 w 76"/>
                  <a:gd name="T103" fmla="*/ 15 h 20"/>
                  <a:gd name="T104" fmla="*/ 0 w 76"/>
                  <a:gd name="T105" fmla="*/ 13 h 20"/>
                  <a:gd name="T106" fmla="*/ 0 w 76"/>
                  <a:gd name="T107" fmla="*/ 11 h 2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76"/>
                  <a:gd name="T163" fmla="*/ 0 h 20"/>
                  <a:gd name="T164" fmla="*/ 76 w 76"/>
                  <a:gd name="T165" fmla="*/ 20 h 2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76" h="20">
                    <a:moveTo>
                      <a:pt x="76" y="0"/>
                    </a:moveTo>
                    <a:lnTo>
                      <a:pt x="74" y="0"/>
                    </a:lnTo>
                    <a:lnTo>
                      <a:pt x="73" y="0"/>
                    </a:lnTo>
                    <a:lnTo>
                      <a:pt x="73" y="1"/>
                    </a:lnTo>
                    <a:lnTo>
                      <a:pt x="71" y="1"/>
                    </a:lnTo>
                    <a:lnTo>
                      <a:pt x="69" y="3"/>
                    </a:lnTo>
                    <a:lnTo>
                      <a:pt x="68" y="3"/>
                    </a:lnTo>
                    <a:lnTo>
                      <a:pt x="66" y="5"/>
                    </a:lnTo>
                    <a:lnTo>
                      <a:pt x="64" y="5"/>
                    </a:lnTo>
                    <a:lnTo>
                      <a:pt x="63" y="6"/>
                    </a:lnTo>
                    <a:lnTo>
                      <a:pt x="61" y="6"/>
                    </a:lnTo>
                    <a:lnTo>
                      <a:pt x="59" y="8"/>
                    </a:lnTo>
                    <a:lnTo>
                      <a:pt x="58" y="8"/>
                    </a:lnTo>
                    <a:lnTo>
                      <a:pt x="56" y="8"/>
                    </a:lnTo>
                    <a:lnTo>
                      <a:pt x="55" y="10"/>
                    </a:lnTo>
                    <a:lnTo>
                      <a:pt x="53" y="10"/>
                    </a:lnTo>
                    <a:lnTo>
                      <a:pt x="51" y="11"/>
                    </a:lnTo>
                    <a:lnTo>
                      <a:pt x="50" y="11"/>
                    </a:lnTo>
                    <a:lnTo>
                      <a:pt x="48" y="11"/>
                    </a:lnTo>
                    <a:lnTo>
                      <a:pt x="46" y="13"/>
                    </a:lnTo>
                    <a:lnTo>
                      <a:pt x="45" y="13"/>
                    </a:lnTo>
                    <a:lnTo>
                      <a:pt x="43" y="13"/>
                    </a:lnTo>
                    <a:lnTo>
                      <a:pt x="41" y="13"/>
                    </a:lnTo>
                    <a:lnTo>
                      <a:pt x="41" y="15"/>
                    </a:lnTo>
                    <a:lnTo>
                      <a:pt x="40" y="15"/>
                    </a:lnTo>
                    <a:lnTo>
                      <a:pt x="38" y="15"/>
                    </a:lnTo>
                    <a:lnTo>
                      <a:pt x="36" y="15"/>
                    </a:lnTo>
                    <a:lnTo>
                      <a:pt x="35" y="16"/>
                    </a:lnTo>
                    <a:lnTo>
                      <a:pt x="33" y="16"/>
                    </a:lnTo>
                    <a:lnTo>
                      <a:pt x="32" y="16"/>
                    </a:lnTo>
                    <a:lnTo>
                      <a:pt x="30" y="18"/>
                    </a:lnTo>
                    <a:lnTo>
                      <a:pt x="28" y="18"/>
                    </a:lnTo>
                    <a:lnTo>
                      <a:pt x="27" y="18"/>
                    </a:lnTo>
                    <a:lnTo>
                      <a:pt x="25" y="18"/>
                    </a:lnTo>
                    <a:lnTo>
                      <a:pt x="23" y="18"/>
                    </a:lnTo>
                    <a:lnTo>
                      <a:pt x="22" y="20"/>
                    </a:lnTo>
                    <a:lnTo>
                      <a:pt x="20" y="20"/>
                    </a:lnTo>
                    <a:lnTo>
                      <a:pt x="18" y="20"/>
                    </a:lnTo>
                    <a:lnTo>
                      <a:pt x="17" y="20"/>
                    </a:lnTo>
                    <a:lnTo>
                      <a:pt x="15" y="20"/>
                    </a:lnTo>
                    <a:lnTo>
                      <a:pt x="13" y="20"/>
                    </a:lnTo>
                    <a:lnTo>
                      <a:pt x="12" y="20"/>
                    </a:lnTo>
                    <a:lnTo>
                      <a:pt x="10" y="20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7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16"/>
                    </a:lnTo>
                    <a:lnTo>
                      <a:pt x="2" y="16"/>
                    </a:lnTo>
                    <a:lnTo>
                      <a:pt x="2" y="15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1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74" name="Freeform 669"/>
              <p:cNvSpPr>
                <a:spLocks/>
              </p:cNvSpPr>
              <p:nvPr/>
            </p:nvSpPr>
            <p:spPr bwMode="auto">
              <a:xfrm>
                <a:off x="912" y="1465"/>
                <a:ext cx="39" cy="49"/>
              </a:xfrm>
              <a:custGeom>
                <a:avLst/>
                <a:gdLst>
                  <a:gd name="T0" fmla="*/ 1 w 39"/>
                  <a:gd name="T1" fmla="*/ 49 h 49"/>
                  <a:gd name="T2" fmla="*/ 1 w 39"/>
                  <a:gd name="T3" fmla="*/ 48 h 49"/>
                  <a:gd name="T4" fmla="*/ 0 w 39"/>
                  <a:gd name="T5" fmla="*/ 48 h 49"/>
                  <a:gd name="T6" fmla="*/ 0 w 39"/>
                  <a:gd name="T7" fmla="*/ 46 h 49"/>
                  <a:gd name="T8" fmla="*/ 1 w 39"/>
                  <a:gd name="T9" fmla="*/ 46 h 49"/>
                  <a:gd name="T10" fmla="*/ 1 w 39"/>
                  <a:gd name="T11" fmla="*/ 44 h 49"/>
                  <a:gd name="T12" fmla="*/ 1 w 39"/>
                  <a:gd name="T13" fmla="*/ 43 h 49"/>
                  <a:gd name="T14" fmla="*/ 1 w 39"/>
                  <a:gd name="T15" fmla="*/ 41 h 49"/>
                  <a:gd name="T16" fmla="*/ 1 w 39"/>
                  <a:gd name="T17" fmla="*/ 39 h 49"/>
                  <a:gd name="T18" fmla="*/ 3 w 39"/>
                  <a:gd name="T19" fmla="*/ 39 h 49"/>
                  <a:gd name="T20" fmla="*/ 3 w 39"/>
                  <a:gd name="T21" fmla="*/ 38 h 49"/>
                  <a:gd name="T22" fmla="*/ 3 w 39"/>
                  <a:gd name="T23" fmla="*/ 36 h 49"/>
                  <a:gd name="T24" fmla="*/ 5 w 39"/>
                  <a:gd name="T25" fmla="*/ 34 h 49"/>
                  <a:gd name="T26" fmla="*/ 5 w 39"/>
                  <a:gd name="T27" fmla="*/ 33 h 49"/>
                  <a:gd name="T28" fmla="*/ 6 w 39"/>
                  <a:gd name="T29" fmla="*/ 33 h 49"/>
                  <a:gd name="T30" fmla="*/ 6 w 39"/>
                  <a:gd name="T31" fmla="*/ 31 h 49"/>
                  <a:gd name="T32" fmla="*/ 8 w 39"/>
                  <a:gd name="T33" fmla="*/ 30 h 49"/>
                  <a:gd name="T34" fmla="*/ 10 w 39"/>
                  <a:gd name="T35" fmla="*/ 28 h 49"/>
                  <a:gd name="T36" fmla="*/ 10 w 39"/>
                  <a:gd name="T37" fmla="*/ 26 h 49"/>
                  <a:gd name="T38" fmla="*/ 11 w 39"/>
                  <a:gd name="T39" fmla="*/ 26 h 49"/>
                  <a:gd name="T40" fmla="*/ 11 w 39"/>
                  <a:gd name="T41" fmla="*/ 25 h 49"/>
                  <a:gd name="T42" fmla="*/ 13 w 39"/>
                  <a:gd name="T43" fmla="*/ 25 h 49"/>
                  <a:gd name="T44" fmla="*/ 13 w 39"/>
                  <a:gd name="T45" fmla="*/ 23 h 49"/>
                  <a:gd name="T46" fmla="*/ 14 w 39"/>
                  <a:gd name="T47" fmla="*/ 23 h 49"/>
                  <a:gd name="T48" fmla="*/ 14 w 39"/>
                  <a:gd name="T49" fmla="*/ 21 h 49"/>
                  <a:gd name="T50" fmla="*/ 16 w 39"/>
                  <a:gd name="T51" fmla="*/ 21 h 49"/>
                  <a:gd name="T52" fmla="*/ 16 w 39"/>
                  <a:gd name="T53" fmla="*/ 20 h 49"/>
                  <a:gd name="T54" fmla="*/ 18 w 39"/>
                  <a:gd name="T55" fmla="*/ 20 h 49"/>
                  <a:gd name="T56" fmla="*/ 18 w 39"/>
                  <a:gd name="T57" fmla="*/ 18 h 49"/>
                  <a:gd name="T58" fmla="*/ 19 w 39"/>
                  <a:gd name="T59" fmla="*/ 18 h 49"/>
                  <a:gd name="T60" fmla="*/ 19 w 39"/>
                  <a:gd name="T61" fmla="*/ 16 h 49"/>
                  <a:gd name="T62" fmla="*/ 21 w 39"/>
                  <a:gd name="T63" fmla="*/ 16 h 49"/>
                  <a:gd name="T64" fmla="*/ 21 w 39"/>
                  <a:gd name="T65" fmla="*/ 15 h 49"/>
                  <a:gd name="T66" fmla="*/ 23 w 39"/>
                  <a:gd name="T67" fmla="*/ 15 h 49"/>
                  <a:gd name="T68" fmla="*/ 23 w 39"/>
                  <a:gd name="T69" fmla="*/ 13 h 49"/>
                  <a:gd name="T70" fmla="*/ 24 w 39"/>
                  <a:gd name="T71" fmla="*/ 13 h 49"/>
                  <a:gd name="T72" fmla="*/ 26 w 39"/>
                  <a:gd name="T73" fmla="*/ 13 h 49"/>
                  <a:gd name="T74" fmla="*/ 26 w 39"/>
                  <a:gd name="T75" fmla="*/ 11 h 49"/>
                  <a:gd name="T76" fmla="*/ 28 w 39"/>
                  <a:gd name="T77" fmla="*/ 10 h 49"/>
                  <a:gd name="T78" fmla="*/ 29 w 39"/>
                  <a:gd name="T79" fmla="*/ 8 h 49"/>
                  <a:gd name="T80" fmla="*/ 31 w 39"/>
                  <a:gd name="T81" fmla="*/ 8 h 49"/>
                  <a:gd name="T82" fmla="*/ 31 w 39"/>
                  <a:gd name="T83" fmla="*/ 6 h 49"/>
                  <a:gd name="T84" fmla="*/ 33 w 39"/>
                  <a:gd name="T85" fmla="*/ 6 h 49"/>
                  <a:gd name="T86" fmla="*/ 33 w 39"/>
                  <a:gd name="T87" fmla="*/ 5 h 49"/>
                  <a:gd name="T88" fmla="*/ 34 w 39"/>
                  <a:gd name="T89" fmla="*/ 5 h 49"/>
                  <a:gd name="T90" fmla="*/ 34 w 39"/>
                  <a:gd name="T91" fmla="*/ 3 h 49"/>
                  <a:gd name="T92" fmla="*/ 36 w 39"/>
                  <a:gd name="T93" fmla="*/ 3 h 49"/>
                  <a:gd name="T94" fmla="*/ 37 w 39"/>
                  <a:gd name="T95" fmla="*/ 1 h 49"/>
                  <a:gd name="T96" fmla="*/ 39 w 39"/>
                  <a:gd name="T97" fmla="*/ 1 h 49"/>
                  <a:gd name="T98" fmla="*/ 39 w 39"/>
                  <a:gd name="T99" fmla="*/ 0 h 4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9"/>
                  <a:gd name="T151" fmla="*/ 0 h 49"/>
                  <a:gd name="T152" fmla="*/ 39 w 39"/>
                  <a:gd name="T153" fmla="*/ 49 h 4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9" h="49">
                    <a:moveTo>
                      <a:pt x="1" y="49"/>
                    </a:moveTo>
                    <a:lnTo>
                      <a:pt x="1" y="48"/>
                    </a:lnTo>
                    <a:lnTo>
                      <a:pt x="0" y="48"/>
                    </a:lnTo>
                    <a:lnTo>
                      <a:pt x="0" y="46"/>
                    </a:lnTo>
                    <a:lnTo>
                      <a:pt x="1" y="46"/>
                    </a:lnTo>
                    <a:lnTo>
                      <a:pt x="1" y="44"/>
                    </a:lnTo>
                    <a:lnTo>
                      <a:pt x="1" y="43"/>
                    </a:lnTo>
                    <a:lnTo>
                      <a:pt x="1" y="41"/>
                    </a:lnTo>
                    <a:lnTo>
                      <a:pt x="1" y="39"/>
                    </a:lnTo>
                    <a:lnTo>
                      <a:pt x="3" y="39"/>
                    </a:lnTo>
                    <a:lnTo>
                      <a:pt x="3" y="38"/>
                    </a:lnTo>
                    <a:lnTo>
                      <a:pt x="3" y="36"/>
                    </a:lnTo>
                    <a:lnTo>
                      <a:pt x="5" y="34"/>
                    </a:lnTo>
                    <a:lnTo>
                      <a:pt x="5" y="33"/>
                    </a:lnTo>
                    <a:lnTo>
                      <a:pt x="6" y="33"/>
                    </a:lnTo>
                    <a:lnTo>
                      <a:pt x="6" y="31"/>
                    </a:lnTo>
                    <a:lnTo>
                      <a:pt x="8" y="30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1" y="26"/>
                    </a:lnTo>
                    <a:lnTo>
                      <a:pt x="11" y="25"/>
                    </a:lnTo>
                    <a:lnTo>
                      <a:pt x="13" y="25"/>
                    </a:lnTo>
                    <a:lnTo>
                      <a:pt x="13" y="23"/>
                    </a:lnTo>
                    <a:lnTo>
                      <a:pt x="14" y="23"/>
                    </a:lnTo>
                    <a:lnTo>
                      <a:pt x="14" y="21"/>
                    </a:lnTo>
                    <a:lnTo>
                      <a:pt x="16" y="21"/>
                    </a:lnTo>
                    <a:lnTo>
                      <a:pt x="16" y="20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9" y="18"/>
                    </a:lnTo>
                    <a:lnTo>
                      <a:pt x="19" y="16"/>
                    </a:lnTo>
                    <a:lnTo>
                      <a:pt x="21" y="16"/>
                    </a:lnTo>
                    <a:lnTo>
                      <a:pt x="21" y="15"/>
                    </a:lnTo>
                    <a:lnTo>
                      <a:pt x="23" y="15"/>
                    </a:lnTo>
                    <a:lnTo>
                      <a:pt x="23" y="13"/>
                    </a:lnTo>
                    <a:lnTo>
                      <a:pt x="24" y="13"/>
                    </a:lnTo>
                    <a:lnTo>
                      <a:pt x="26" y="13"/>
                    </a:lnTo>
                    <a:lnTo>
                      <a:pt x="26" y="11"/>
                    </a:lnTo>
                    <a:lnTo>
                      <a:pt x="28" y="10"/>
                    </a:lnTo>
                    <a:lnTo>
                      <a:pt x="29" y="8"/>
                    </a:lnTo>
                    <a:lnTo>
                      <a:pt x="31" y="8"/>
                    </a:lnTo>
                    <a:lnTo>
                      <a:pt x="31" y="6"/>
                    </a:lnTo>
                    <a:lnTo>
                      <a:pt x="33" y="6"/>
                    </a:lnTo>
                    <a:lnTo>
                      <a:pt x="33" y="5"/>
                    </a:lnTo>
                    <a:lnTo>
                      <a:pt x="34" y="5"/>
                    </a:lnTo>
                    <a:lnTo>
                      <a:pt x="34" y="3"/>
                    </a:lnTo>
                    <a:lnTo>
                      <a:pt x="36" y="3"/>
                    </a:lnTo>
                    <a:lnTo>
                      <a:pt x="37" y="1"/>
                    </a:lnTo>
                    <a:lnTo>
                      <a:pt x="39" y="1"/>
                    </a:lnTo>
                    <a:lnTo>
                      <a:pt x="39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75" name="Freeform 670"/>
              <p:cNvSpPr>
                <a:spLocks/>
              </p:cNvSpPr>
              <p:nvPr/>
            </p:nvSpPr>
            <p:spPr bwMode="auto">
              <a:xfrm>
                <a:off x="951" y="1463"/>
                <a:ext cx="5" cy="2"/>
              </a:xfrm>
              <a:custGeom>
                <a:avLst/>
                <a:gdLst>
                  <a:gd name="T0" fmla="*/ 0 w 5"/>
                  <a:gd name="T1" fmla="*/ 2 h 2"/>
                  <a:gd name="T2" fmla="*/ 2 w 5"/>
                  <a:gd name="T3" fmla="*/ 2 h 2"/>
                  <a:gd name="T4" fmla="*/ 3 w 5"/>
                  <a:gd name="T5" fmla="*/ 0 h 2"/>
                  <a:gd name="T6" fmla="*/ 5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2"/>
                  <a:gd name="T14" fmla="*/ 5 w 5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2">
                    <a:moveTo>
                      <a:pt x="0" y="2"/>
                    </a:moveTo>
                    <a:lnTo>
                      <a:pt x="2" y="2"/>
                    </a:lnTo>
                    <a:lnTo>
                      <a:pt x="3" y="0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76" name="Freeform 671"/>
              <p:cNvSpPr>
                <a:spLocks/>
              </p:cNvSpPr>
              <p:nvPr/>
            </p:nvSpPr>
            <p:spPr bwMode="auto">
              <a:xfrm>
                <a:off x="963" y="1437"/>
                <a:ext cx="69" cy="29"/>
              </a:xfrm>
              <a:custGeom>
                <a:avLst/>
                <a:gdLst>
                  <a:gd name="T0" fmla="*/ 0 w 69"/>
                  <a:gd name="T1" fmla="*/ 29 h 29"/>
                  <a:gd name="T2" fmla="*/ 1 w 69"/>
                  <a:gd name="T3" fmla="*/ 28 h 29"/>
                  <a:gd name="T4" fmla="*/ 3 w 69"/>
                  <a:gd name="T5" fmla="*/ 28 h 29"/>
                  <a:gd name="T6" fmla="*/ 5 w 69"/>
                  <a:gd name="T7" fmla="*/ 26 h 29"/>
                  <a:gd name="T8" fmla="*/ 6 w 69"/>
                  <a:gd name="T9" fmla="*/ 26 h 29"/>
                  <a:gd name="T10" fmla="*/ 8 w 69"/>
                  <a:gd name="T11" fmla="*/ 24 h 29"/>
                  <a:gd name="T12" fmla="*/ 9 w 69"/>
                  <a:gd name="T13" fmla="*/ 23 h 29"/>
                  <a:gd name="T14" fmla="*/ 11 w 69"/>
                  <a:gd name="T15" fmla="*/ 23 h 29"/>
                  <a:gd name="T16" fmla="*/ 13 w 69"/>
                  <a:gd name="T17" fmla="*/ 21 h 29"/>
                  <a:gd name="T18" fmla="*/ 14 w 69"/>
                  <a:gd name="T19" fmla="*/ 21 h 29"/>
                  <a:gd name="T20" fmla="*/ 14 w 69"/>
                  <a:gd name="T21" fmla="*/ 19 h 29"/>
                  <a:gd name="T22" fmla="*/ 16 w 69"/>
                  <a:gd name="T23" fmla="*/ 19 h 29"/>
                  <a:gd name="T24" fmla="*/ 18 w 69"/>
                  <a:gd name="T25" fmla="*/ 19 h 29"/>
                  <a:gd name="T26" fmla="*/ 18 w 69"/>
                  <a:gd name="T27" fmla="*/ 18 h 29"/>
                  <a:gd name="T28" fmla="*/ 19 w 69"/>
                  <a:gd name="T29" fmla="*/ 18 h 29"/>
                  <a:gd name="T30" fmla="*/ 21 w 69"/>
                  <a:gd name="T31" fmla="*/ 18 h 29"/>
                  <a:gd name="T32" fmla="*/ 21 w 69"/>
                  <a:gd name="T33" fmla="*/ 16 h 29"/>
                  <a:gd name="T34" fmla="*/ 23 w 69"/>
                  <a:gd name="T35" fmla="*/ 16 h 29"/>
                  <a:gd name="T36" fmla="*/ 24 w 69"/>
                  <a:gd name="T37" fmla="*/ 16 h 29"/>
                  <a:gd name="T38" fmla="*/ 24 w 69"/>
                  <a:gd name="T39" fmla="*/ 14 h 29"/>
                  <a:gd name="T40" fmla="*/ 26 w 69"/>
                  <a:gd name="T41" fmla="*/ 14 h 29"/>
                  <a:gd name="T42" fmla="*/ 28 w 69"/>
                  <a:gd name="T43" fmla="*/ 14 h 29"/>
                  <a:gd name="T44" fmla="*/ 28 w 69"/>
                  <a:gd name="T45" fmla="*/ 13 h 29"/>
                  <a:gd name="T46" fmla="*/ 29 w 69"/>
                  <a:gd name="T47" fmla="*/ 13 h 29"/>
                  <a:gd name="T48" fmla="*/ 31 w 69"/>
                  <a:gd name="T49" fmla="*/ 13 h 29"/>
                  <a:gd name="T50" fmla="*/ 31 w 69"/>
                  <a:gd name="T51" fmla="*/ 11 h 29"/>
                  <a:gd name="T52" fmla="*/ 33 w 69"/>
                  <a:gd name="T53" fmla="*/ 11 h 29"/>
                  <a:gd name="T54" fmla="*/ 34 w 69"/>
                  <a:gd name="T55" fmla="*/ 11 h 29"/>
                  <a:gd name="T56" fmla="*/ 36 w 69"/>
                  <a:gd name="T57" fmla="*/ 9 h 29"/>
                  <a:gd name="T58" fmla="*/ 37 w 69"/>
                  <a:gd name="T59" fmla="*/ 9 h 29"/>
                  <a:gd name="T60" fmla="*/ 37 w 69"/>
                  <a:gd name="T61" fmla="*/ 8 h 29"/>
                  <a:gd name="T62" fmla="*/ 39 w 69"/>
                  <a:gd name="T63" fmla="*/ 8 h 29"/>
                  <a:gd name="T64" fmla="*/ 41 w 69"/>
                  <a:gd name="T65" fmla="*/ 8 h 29"/>
                  <a:gd name="T66" fmla="*/ 42 w 69"/>
                  <a:gd name="T67" fmla="*/ 8 h 29"/>
                  <a:gd name="T68" fmla="*/ 42 w 69"/>
                  <a:gd name="T69" fmla="*/ 6 h 29"/>
                  <a:gd name="T70" fmla="*/ 44 w 69"/>
                  <a:gd name="T71" fmla="*/ 6 h 29"/>
                  <a:gd name="T72" fmla="*/ 46 w 69"/>
                  <a:gd name="T73" fmla="*/ 6 h 29"/>
                  <a:gd name="T74" fmla="*/ 47 w 69"/>
                  <a:gd name="T75" fmla="*/ 6 h 29"/>
                  <a:gd name="T76" fmla="*/ 47 w 69"/>
                  <a:gd name="T77" fmla="*/ 5 h 29"/>
                  <a:gd name="T78" fmla="*/ 49 w 69"/>
                  <a:gd name="T79" fmla="*/ 5 h 29"/>
                  <a:gd name="T80" fmla="*/ 51 w 69"/>
                  <a:gd name="T81" fmla="*/ 5 h 29"/>
                  <a:gd name="T82" fmla="*/ 52 w 69"/>
                  <a:gd name="T83" fmla="*/ 5 h 29"/>
                  <a:gd name="T84" fmla="*/ 52 w 69"/>
                  <a:gd name="T85" fmla="*/ 3 h 29"/>
                  <a:gd name="T86" fmla="*/ 54 w 69"/>
                  <a:gd name="T87" fmla="*/ 3 h 29"/>
                  <a:gd name="T88" fmla="*/ 56 w 69"/>
                  <a:gd name="T89" fmla="*/ 3 h 29"/>
                  <a:gd name="T90" fmla="*/ 57 w 69"/>
                  <a:gd name="T91" fmla="*/ 3 h 29"/>
                  <a:gd name="T92" fmla="*/ 59 w 69"/>
                  <a:gd name="T93" fmla="*/ 1 h 29"/>
                  <a:gd name="T94" fmla="*/ 60 w 69"/>
                  <a:gd name="T95" fmla="*/ 1 h 29"/>
                  <a:gd name="T96" fmla="*/ 62 w 69"/>
                  <a:gd name="T97" fmla="*/ 1 h 29"/>
                  <a:gd name="T98" fmla="*/ 64 w 69"/>
                  <a:gd name="T99" fmla="*/ 1 h 29"/>
                  <a:gd name="T100" fmla="*/ 64 w 69"/>
                  <a:gd name="T101" fmla="*/ 0 h 29"/>
                  <a:gd name="T102" fmla="*/ 65 w 69"/>
                  <a:gd name="T103" fmla="*/ 0 h 29"/>
                  <a:gd name="T104" fmla="*/ 67 w 69"/>
                  <a:gd name="T105" fmla="*/ 0 h 29"/>
                  <a:gd name="T106" fmla="*/ 69 w 69"/>
                  <a:gd name="T107" fmla="*/ 0 h 2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9"/>
                  <a:gd name="T163" fmla="*/ 0 h 29"/>
                  <a:gd name="T164" fmla="*/ 69 w 69"/>
                  <a:gd name="T165" fmla="*/ 29 h 2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9" h="29">
                    <a:moveTo>
                      <a:pt x="0" y="29"/>
                    </a:moveTo>
                    <a:lnTo>
                      <a:pt x="1" y="28"/>
                    </a:lnTo>
                    <a:lnTo>
                      <a:pt x="3" y="28"/>
                    </a:lnTo>
                    <a:lnTo>
                      <a:pt x="5" y="26"/>
                    </a:lnTo>
                    <a:lnTo>
                      <a:pt x="6" y="26"/>
                    </a:lnTo>
                    <a:lnTo>
                      <a:pt x="8" y="24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13" y="21"/>
                    </a:lnTo>
                    <a:lnTo>
                      <a:pt x="14" y="21"/>
                    </a:lnTo>
                    <a:lnTo>
                      <a:pt x="14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8" y="18"/>
                    </a:lnTo>
                    <a:lnTo>
                      <a:pt x="19" y="18"/>
                    </a:lnTo>
                    <a:lnTo>
                      <a:pt x="21" y="18"/>
                    </a:lnTo>
                    <a:lnTo>
                      <a:pt x="21" y="16"/>
                    </a:lnTo>
                    <a:lnTo>
                      <a:pt x="23" y="16"/>
                    </a:lnTo>
                    <a:lnTo>
                      <a:pt x="24" y="16"/>
                    </a:lnTo>
                    <a:lnTo>
                      <a:pt x="24" y="14"/>
                    </a:lnTo>
                    <a:lnTo>
                      <a:pt x="26" y="14"/>
                    </a:lnTo>
                    <a:lnTo>
                      <a:pt x="28" y="14"/>
                    </a:lnTo>
                    <a:lnTo>
                      <a:pt x="28" y="13"/>
                    </a:lnTo>
                    <a:lnTo>
                      <a:pt x="29" y="13"/>
                    </a:lnTo>
                    <a:lnTo>
                      <a:pt x="31" y="13"/>
                    </a:lnTo>
                    <a:lnTo>
                      <a:pt x="31" y="11"/>
                    </a:lnTo>
                    <a:lnTo>
                      <a:pt x="33" y="11"/>
                    </a:lnTo>
                    <a:lnTo>
                      <a:pt x="34" y="11"/>
                    </a:lnTo>
                    <a:lnTo>
                      <a:pt x="36" y="9"/>
                    </a:lnTo>
                    <a:lnTo>
                      <a:pt x="37" y="9"/>
                    </a:lnTo>
                    <a:lnTo>
                      <a:pt x="37" y="8"/>
                    </a:lnTo>
                    <a:lnTo>
                      <a:pt x="39" y="8"/>
                    </a:lnTo>
                    <a:lnTo>
                      <a:pt x="41" y="8"/>
                    </a:lnTo>
                    <a:lnTo>
                      <a:pt x="42" y="8"/>
                    </a:lnTo>
                    <a:lnTo>
                      <a:pt x="42" y="6"/>
                    </a:lnTo>
                    <a:lnTo>
                      <a:pt x="44" y="6"/>
                    </a:lnTo>
                    <a:lnTo>
                      <a:pt x="46" y="6"/>
                    </a:lnTo>
                    <a:lnTo>
                      <a:pt x="47" y="6"/>
                    </a:lnTo>
                    <a:lnTo>
                      <a:pt x="47" y="5"/>
                    </a:lnTo>
                    <a:lnTo>
                      <a:pt x="49" y="5"/>
                    </a:lnTo>
                    <a:lnTo>
                      <a:pt x="51" y="5"/>
                    </a:lnTo>
                    <a:lnTo>
                      <a:pt x="52" y="5"/>
                    </a:lnTo>
                    <a:lnTo>
                      <a:pt x="52" y="3"/>
                    </a:lnTo>
                    <a:lnTo>
                      <a:pt x="54" y="3"/>
                    </a:lnTo>
                    <a:lnTo>
                      <a:pt x="56" y="3"/>
                    </a:lnTo>
                    <a:lnTo>
                      <a:pt x="57" y="3"/>
                    </a:lnTo>
                    <a:lnTo>
                      <a:pt x="59" y="1"/>
                    </a:lnTo>
                    <a:lnTo>
                      <a:pt x="60" y="1"/>
                    </a:lnTo>
                    <a:lnTo>
                      <a:pt x="62" y="1"/>
                    </a:lnTo>
                    <a:lnTo>
                      <a:pt x="64" y="1"/>
                    </a:lnTo>
                    <a:lnTo>
                      <a:pt x="64" y="0"/>
                    </a:lnTo>
                    <a:lnTo>
                      <a:pt x="65" y="0"/>
                    </a:lnTo>
                    <a:lnTo>
                      <a:pt x="67" y="0"/>
                    </a:lnTo>
                    <a:lnTo>
                      <a:pt x="69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77" name="Freeform 672"/>
              <p:cNvSpPr>
                <a:spLocks/>
              </p:cNvSpPr>
              <p:nvPr/>
            </p:nvSpPr>
            <p:spPr bwMode="auto">
              <a:xfrm>
                <a:off x="1032" y="1437"/>
                <a:ext cx="23" cy="19"/>
              </a:xfrm>
              <a:custGeom>
                <a:avLst/>
                <a:gdLst>
                  <a:gd name="T0" fmla="*/ 0 w 23"/>
                  <a:gd name="T1" fmla="*/ 0 h 19"/>
                  <a:gd name="T2" fmla="*/ 1 w 23"/>
                  <a:gd name="T3" fmla="*/ 0 h 19"/>
                  <a:gd name="T4" fmla="*/ 3 w 23"/>
                  <a:gd name="T5" fmla="*/ 0 h 19"/>
                  <a:gd name="T6" fmla="*/ 5 w 23"/>
                  <a:gd name="T7" fmla="*/ 0 h 19"/>
                  <a:gd name="T8" fmla="*/ 6 w 23"/>
                  <a:gd name="T9" fmla="*/ 0 h 19"/>
                  <a:gd name="T10" fmla="*/ 8 w 23"/>
                  <a:gd name="T11" fmla="*/ 0 h 19"/>
                  <a:gd name="T12" fmla="*/ 10 w 23"/>
                  <a:gd name="T13" fmla="*/ 0 h 19"/>
                  <a:gd name="T14" fmla="*/ 11 w 23"/>
                  <a:gd name="T15" fmla="*/ 0 h 19"/>
                  <a:gd name="T16" fmla="*/ 13 w 23"/>
                  <a:gd name="T17" fmla="*/ 0 h 19"/>
                  <a:gd name="T18" fmla="*/ 14 w 23"/>
                  <a:gd name="T19" fmla="*/ 0 h 19"/>
                  <a:gd name="T20" fmla="*/ 16 w 23"/>
                  <a:gd name="T21" fmla="*/ 0 h 19"/>
                  <a:gd name="T22" fmla="*/ 18 w 23"/>
                  <a:gd name="T23" fmla="*/ 0 h 19"/>
                  <a:gd name="T24" fmla="*/ 18 w 23"/>
                  <a:gd name="T25" fmla="*/ 1 h 19"/>
                  <a:gd name="T26" fmla="*/ 19 w 23"/>
                  <a:gd name="T27" fmla="*/ 1 h 19"/>
                  <a:gd name="T28" fmla="*/ 21 w 23"/>
                  <a:gd name="T29" fmla="*/ 1 h 19"/>
                  <a:gd name="T30" fmla="*/ 21 w 23"/>
                  <a:gd name="T31" fmla="*/ 3 h 19"/>
                  <a:gd name="T32" fmla="*/ 23 w 23"/>
                  <a:gd name="T33" fmla="*/ 3 h 19"/>
                  <a:gd name="T34" fmla="*/ 23 w 23"/>
                  <a:gd name="T35" fmla="*/ 5 h 19"/>
                  <a:gd name="T36" fmla="*/ 23 w 23"/>
                  <a:gd name="T37" fmla="*/ 6 h 19"/>
                  <a:gd name="T38" fmla="*/ 23 w 23"/>
                  <a:gd name="T39" fmla="*/ 8 h 19"/>
                  <a:gd name="T40" fmla="*/ 23 w 23"/>
                  <a:gd name="T41" fmla="*/ 9 h 19"/>
                  <a:gd name="T42" fmla="*/ 23 w 23"/>
                  <a:gd name="T43" fmla="*/ 11 h 19"/>
                  <a:gd name="T44" fmla="*/ 23 w 23"/>
                  <a:gd name="T45" fmla="*/ 13 h 19"/>
                  <a:gd name="T46" fmla="*/ 21 w 23"/>
                  <a:gd name="T47" fmla="*/ 13 h 19"/>
                  <a:gd name="T48" fmla="*/ 21 w 23"/>
                  <a:gd name="T49" fmla="*/ 14 h 19"/>
                  <a:gd name="T50" fmla="*/ 21 w 23"/>
                  <a:gd name="T51" fmla="*/ 16 h 19"/>
                  <a:gd name="T52" fmla="*/ 19 w 23"/>
                  <a:gd name="T53" fmla="*/ 16 h 19"/>
                  <a:gd name="T54" fmla="*/ 19 w 23"/>
                  <a:gd name="T55" fmla="*/ 18 h 19"/>
                  <a:gd name="T56" fmla="*/ 19 w 23"/>
                  <a:gd name="T57" fmla="*/ 19 h 19"/>
                  <a:gd name="T58" fmla="*/ 18 w 23"/>
                  <a:gd name="T59" fmla="*/ 19 h 19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"/>
                  <a:gd name="T91" fmla="*/ 0 h 19"/>
                  <a:gd name="T92" fmla="*/ 23 w 23"/>
                  <a:gd name="T93" fmla="*/ 19 h 19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" h="19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1"/>
                    </a:lnTo>
                    <a:lnTo>
                      <a:pt x="19" y="1"/>
                    </a:lnTo>
                    <a:lnTo>
                      <a:pt x="21" y="1"/>
                    </a:lnTo>
                    <a:lnTo>
                      <a:pt x="21" y="3"/>
                    </a:lnTo>
                    <a:lnTo>
                      <a:pt x="23" y="3"/>
                    </a:lnTo>
                    <a:lnTo>
                      <a:pt x="23" y="5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9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1" y="13"/>
                    </a:lnTo>
                    <a:lnTo>
                      <a:pt x="21" y="14"/>
                    </a:lnTo>
                    <a:lnTo>
                      <a:pt x="21" y="16"/>
                    </a:lnTo>
                    <a:lnTo>
                      <a:pt x="19" y="16"/>
                    </a:lnTo>
                    <a:lnTo>
                      <a:pt x="19" y="18"/>
                    </a:lnTo>
                    <a:lnTo>
                      <a:pt x="19" y="19"/>
                    </a:lnTo>
                    <a:lnTo>
                      <a:pt x="18" y="19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78" name="Freeform 673"/>
              <p:cNvSpPr>
                <a:spLocks/>
              </p:cNvSpPr>
              <p:nvPr/>
            </p:nvSpPr>
            <p:spPr bwMode="auto">
              <a:xfrm>
                <a:off x="989" y="1456"/>
                <a:ext cx="61" cy="45"/>
              </a:xfrm>
              <a:custGeom>
                <a:avLst/>
                <a:gdLst>
                  <a:gd name="T0" fmla="*/ 61 w 61"/>
                  <a:gd name="T1" fmla="*/ 0 h 45"/>
                  <a:gd name="T2" fmla="*/ 61 w 61"/>
                  <a:gd name="T3" fmla="*/ 2 h 45"/>
                  <a:gd name="T4" fmla="*/ 59 w 61"/>
                  <a:gd name="T5" fmla="*/ 2 h 45"/>
                  <a:gd name="T6" fmla="*/ 59 w 61"/>
                  <a:gd name="T7" fmla="*/ 4 h 45"/>
                  <a:gd name="T8" fmla="*/ 57 w 61"/>
                  <a:gd name="T9" fmla="*/ 4 h 45"/>
                  <a:gd name="T10" fmla="*/ 57 w 61"/>
                  <a:gd name="T11" fmla="*/ 5 h 45"/>
                  <a:gd name="T12" fmla="*/ 57 w 61"/>
                  <a:gd name="T13" fmla="*/ 7 h 45"/>
                  <a:gd name="T14" fmla="*/ 56 w 61"/>
                  <a:gd name="T15" fmla="*/ 7 h 45"/>
                  <a:gd name="T16" fmla="*/ 54 w 61"/>
                  <a:gd name="T17" fmla="*/ 7 h 45"/>
                  <a:gd name="T18" fmla="*/ 54 w 61"/>
                  <a:gd name="T19" fmla="*/ 9 h 45"/>
                  <a:gd name="T20" fmla="*/ 53 w 61"/>
                  <a:gd name="T21" fmla="*/ 9 h 45"/>
                  <a:gd name="T22" fmla="*/ 53 w 61"/>
                  <a:gd name="T23" fmla="*/ 10 h 45"/>
                  <a:gd name="T24" fmla="*/ 51 w 61"/>
                  <a:gd name="T25" fmla="*/ 10 h 45"/>
                  <a:gd name="T26" fmla="*/ 51 w 61"/>
                  <a:gd name="T27" fmla="*/ 12 h 45"/>
                  <a:gd name="T28" fmla="*/ 49 w 61"/>
                  <a:gd name="T29" fmla="*/ 12 h 45"/>
                  <a:gd name="T30" fmla="*/ 49 w 61"/>
                  <a:gd name="T31" fmla="*/ 14 h 45"/>
                  <a:gd name="T32" fmla="*/ 48 w 61"/>
                  <a:gd name="T33" fmla="*/ 14 h 45"/>
                  <a:gd name="T34" fmla="*/ 48 w 61"/>
                  <a:gd name="T35" fmla="*/ 15 h 45"/>
                  <a:gd name="T36" fmla="*/ 46 w 61"/>
                  <a:gd name="T37" fmla="*/ 15 h 45"/>
                  <a:gd name="T38" fmla="*/ 46 w 61"/>
                  <a:gd name="T39" fmla="*/ 17 h 45"/>
                  <a:gd name="T40" fmla="*/ 44 w 61"/>
                  <a:gd name="T41" fmla="*/ 17 h 45"/>
                  <a:gd name="T42" fmla="*/ 43 w 61"/>
                  <a:gd name="T43" fmla="*/ 19 h 45"/>
                  <a:gd name="T44" fmla="*/ 41 w 61"/>
                  <a:gd name="T45" fmla="*/ 19 h 45"/>
                  <a:gd name="T46" fmla="*/ 41 w 61"/>
                  <a:gd name="T47" fmla="*/ 20 h 45"/>
                  <a:gd name="T48" fmla="*/ 39 w 61"/>
                  <a:gd name="T49" fmla="*/ 20 h 45"/>
                  <a:gd name="T50" fmla="*/ 39 w 61"/>
                  <a:gd name="T51" fmla="*/ 22 h 45"/>
                  <a:gd name="T52" fmla="*/ 38 w 61"/>
                  <a:gd name="T53" fmla="*/ 22 h 45"/>
                  <a:gd name="T54" fmla="*/ 36 w 61"/>
                  <a:gd name="T55" fmla="*/ 24 h 45"/>
                  <a:gd name="T56" fmla="*/ 34 w 61"/>
                  <a:gd name="T57" fmla="*/ 25 h 45"/>
                  <a:gd name="T58" fmla="*/ 33 w 61"/>
                  <a:gd name="T59" fmla="*/ 25 h 45"/>
                  <a:gd name="T60" fmla="*/ 33 w 61"/>
                  <a:gd name="T61" fmla="*/ 27 h 45"/>
                  <a:gd name="T62" fmla="*/ 31 w 61"/>
                  <a:gd name="T63" fmla="*/ 27 h 45"/>
                  <a:gd name="T64" fmla="*/ 30 w 61"/>
                  <a:gd name="T65" fmla="*/ 27 h 45"/>
                  <a:gd name="T66" fmla="*/ 30 w 61"/>
                  <a:gd name="T67" fmla="*/ 29 h 45"/>
                  <a:gd name="T68" fmla="*/ 28 w 61"/>
                  <a:gd name="T69" fmla="*/ 29 h 45"/>
                  <a:gd name="T70" fmla="*/ 26 w 61"/>
                  <a:gd name="T71" fmla="*/ 30 h 45"/>
                  <a:gd name="T72" fmla="*/ 25 w 61"/>
                  <a:gd name="T73" fmla="*/ 30 h 45"/>
                  <a:gd name="T74" fmla="*/ 25 w 61"/>
                  <a:gd name="T75" fmla="*/ 32 h 45"/>
                  <a:gd name="T76" fmla="*/ 23 w 61"/>
                  <a:gd name="T77" fmla="*/ 32 h 45"/>
                  <a:gd name="T78" fmla="*/ 21 w 61"/>
                  <a:gd name="T79" fmla="*/ 34 h 45"/>
                  <a:gd name="T80" fmla="*/ 20 w 61"/>
                  <a:gd name="T81" fmla="*/ 35 h 45"/>
                  <a:gd name="T82" fmla="*/ 18 w 61"/>
                  <a:gd name="T83" fmla="*/ 35 h 45"/>
                  <a:gd name="T84" fmla="*/ 16 w 61"/>
                  <a:gd name="T85" fmla="*/ 37 h 45"/>
                  <a:gd name="T86" fmla="*/ 15 w 61"/>
                  <a:gd name="T87" fmla="*/ 37 h 45"/>
                  <a:gd name="T88" fmla="*/ 15 w 61"/>
                  <a:gd name="T89" fmla="*/ 39 h 45"/>
                  <a:gd name="T90" fmla="*/ 13 w 61"/>
                  <a:gd name="T91" fmla="*/ 39 h 45"/>
                  <a:gd name="T92" fmla="*/ 11 w 61"/>
                  <a:gd name="T93" fmla="*/ 39 h 45"/>
                  <a:gd name="T94" fmla="*/ 11 w 61"/>
                  <a:gd name="T95" fmla="*/ 40 h 45"/>
                  <a:gd name="T96" fmla="*/ 10 w 61"/>
                  <a:gd name="T97" fmla="*/ 40 h 45"/>
                  <a:gd name="T98" fmla="*/ 8 w 61"/>
                  <a:gd name="T99" fmla="*/ 40 h 45"/>
                  <a:gd name="T100" fmla="*/ 8 w 61"/>
                  <a:gd name="T101" fmla="*/ 42 h 45"/>
                  <a:gd name="T102" fmla="*/ 7 w 61"/>
                  <a:gd name="T103" fmla="*/ 42 h 45"/>
                  <a:gd name="T104" fmla="*/ 5 w 61"/>
                  <a:gd name="T105" fmla="*/ 42 h 45"/>
                  <a:gd name="T106" fmla="*/ 5 w 61"/>
                  <a:gd name="T107" fmla="*/ 43 h 45"/>
                  <a:gd name="T108" fmla="*/ 3 w 61"/>
                  <a:gd name="T109" fmla="*/ 43 h 45"/>
                  <a:gd name="T110" fmla="*/ 2 w 61"/>
                  <a:gd name="T111" fmla="*/ 43 h 45"/>
                  <a:gd name="T112" fmla="*/ 2 w 61"/>
                  <a:gd name="T113" fmla="*/ 45 h 45"/>
                  <a:gd name="T114" fmla="*/ 0 w 61"/>
                  <a:gd name="T115" fmla="*/ 45 h 4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61"/>
                  <a:gd name="T175" fmla="*/ 0 h 45"/>
                  <a:gd name="T176" fmla="*/ 61 w 61"/>
                  <a:gd name="T177" fmla="*/ 45 h 4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61" h="45">
                    <a:moveTo>
                      <a:pt x="61" y="0"/>
                    </a:moveTo>
                    <a:lnTo>
                      <a:pt x="61" y="2"/>
                    </a:lnTo>
                    <a:lnTo>
                      <a:pt x="59" y="2"/>
                    </a:lnTo>
                    <a:lnTo>
                      <a:pt x="59" y="4"/>
                    </a:lnTo>
                    <a:lnTo>
                      <a:pt x="57" y="4"/>
                    </a:lnTo>
                    <a:lnTo>
                      <a:pt x="57" y="5"/>
                    </a:lnTo>
                    <a:lnTo>
                      <a:pt x="57" y="7"/>
                    </a:lnTo>
                    <a:lnTo>
                      <a:pt x="56" y="7"/>
                    </a:lnTo>
                    <a:lnTo>
                      <a:pt x="54" y="7"/>
                    </a:lnTo>
                    <a:lnTo>
                      <a:pt x="54" y="9"/>
                    </a:lnTo>
                    <a:lnTo>
                      <a:pt x="53" y="9"/>
                    </a:lnTo>
                    <a:lnTo>
                      <a:pt x="53" y="10"/>
                    </a:lnTo>
                    <a:lnTo>
                      <a:pt x="51" y="10"/>
                    </a:lnTo>
                    <a:lnTo>
                      <a:pt x="51" y="12"/>
                    </a:lnTo>
                    <a:lnTo>
                      <a:pt x="49" y="12"/>
                    </a:lnTo>
                    <a:lnTo>
                      <a:pt x="49" y="14"/>
                    </a:lnTo>
                    <a:lnTo>
                      <a:pt x="48" y="14"/>
                    </a:lnTo>
                    <a:lnTo>
                      <a:pt x="48" y="15"/>
                    </a:lnTo>
                    <a:lnTo>
                      <a:pt x="46" y="15"/>
                    </a:lnTo>
                    <a:lnTo>
                      <a:pt x="46" y="17"/>
                    </a:lnTo>
                    <a:lnTo>
                      <a:pt x="44" y="17"/>
                    </a:lnTo>
                    <a:lnTo>
                      <a:pt x="43" y="19"/>
                    </a:lnTo>
                    <a:lnTo>
                      <a:pt x="41" y="19"/>
                    </a:lnTo>
                    <a:lnTo>
                      <a:pt x="41" y="20"/>
                    </a:lnTo>
                    <a:lnTo>
                      <a:pt x="39" y="20"/>
                    </a:lnTo>
                    <a:lnTo>
                      <a:pt x="39" y="22"/>
                    </a:lnTo>
                    <a:lnTo>
                      <a:pt x="38" y="22"/>
                    </a:lnTo>
                    <a:lnTo>
                      <a:pt x="36" y="24"/>
                    </a:lnTo>
                    <a:lnTo>
                      <a:pt x="34" y="25"/>
                    </a:lnTo>
                    <a:lnTo>
                      <a:pt x="33" y="25"/>
                    </a:lnTo>
                    <a:lnTo>
                      <a:pt x="33" y="27"/>
                    </a:lnTo>
                    <a:lnTo>
                      <a:pt x="31" y="27"/>
                    </a:lnTo>
                    <a:lnTo>
                      <a:pt x="30" y="27"/>
                    </a:lnTo>
                    <a:lnTo>
                      <a:pt x="30" y="29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5" y="30"/>
                    </a:lnTo>
                    <a:lnTo>
                      <a:pt x="25" y="32"/>
                    </a:lnTo>
                    <a:lnTo>
                      <a:pt x="23" y="32"/>
                    </a:lnTo>
                    <a:lnTo>
                      <a:pt x="21" y="34"/>
                    </a:lnTo>
                    <a:lnTo>
                      <a:pt x="20" y="35"/>
                    </a:lnTo>
                    <a:lnTo>
                      <a:pt x="18" y="35"/>
                    </a:lnTo>
                    <a:lnTo>
                      <a:pt x="16" y="37"/>
                    </a:lnTo>
                    <a:lnTo>
                      <a:pt x="15" y="37"/>
                    </a:lnTo>
                    <a:lnTo>
                      <a:pt x="15" y="39"/>
                    </a:lnTo>
                    <a:lnTo>
                      <a:pt x="13" y="39"/>
                    </a:lnTo>
                    <a:lnTo>
                      <a:pt x="11" y="39"/>
                    </a:lnTo>
                    <a:lnTo>
                      <a:pt x="11" y="40"/>
                    </a:lnTo>
                    <a:lnTo>
                      <a:pt x="10" y="40"/>
                    </a:lnTo>
                    <a:lnTo>
                      <a:pt x="8" y="40"/>
                    </a:lnTo>
                    <a:lnTo>
                      <a:pt x="8" y="42"/>
                    </a:lnTo>
                    <a:lnTo>
                      <a:pt x="7" y="42"/>
                    </a:lnTo>
                    <a:lnTo>
                      <a:pt x="5" y="42"/>
                    </a:lnTo>
                    <a:lnTo>
                      <a:pt x="5" y="43"/>
                    </a:lnTo>
                    <a:lnTo>
                      <a:pt x="3" y="43"/>
                    </a:lnTo>
                    <a:lnTo>
                      <a:pt x="2" y="43"/>
                    </a:lnTo>
                    <a:lnTo>
                      <a:pt x="2" y="45"/>
                    </a:lnTo>
                    <a:lnTo>
                      <a:pt x="0" y="45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79" name="Freeform 674"/>
              <p:cNvSpPr>
                <a:spLocks/>
              </p:cNvSpPr>
              <p:nvPr/>
            </p:nvSpPr>
            <p:spPr bwMode="auto">
              <a:xfrm>
                <a:off x="925" y="1501"/>
                <a:ext cx="64" cy="17"/>
              </a:xfrm>
              <a:custGeom>
                <a:avLst/>
                <a:gdLst>
                  <a:gd name="T0" fmla="*/ 64 w 64"/>
                  <a:gd name="T1" fmla="*/ 0 h 17"/>
                  <a:gd name="T2" fmla="*/ 62 w 64"/>
                  <a:gd name="T3" fmla="*/ 0 h 17"/>
                  <a:gd name="T4" fmla="*/ 62 w 64"/>
                  <a:gd name="T5" fmla="*/ 2 h 17"/>
                  <a:gd name="T6" fmla="*/ 61 w 64"/>
                  <a:gd name="T7" fmla="*/ 2 h 17"/>
                  <a:gd name="T8" fmla="*/ 59 w 64"/>
                  <a:gd name="T9" fmla="*/ 2 h 17"/>
                  <a:gd name="T10" fmla="*/ 59 w 64"/>
                  <a:gd name="T11" fmla="*/ 3 h 17"/>
                  <a:gd name="T12" fmla="*/ 57 w 64"/>
                  <a:gd name="T13" fmla="*/ 3 h 17"/>
                  <a:gd name="T14" fmla="*/ 56 w 64"/>
                  <a:gd name="T15" fmla="*/ 5 h 17"/>
                  <a:gd name="T16" fmla="*/ 54 w 64"/>
                  <a:gd name="T17" fmla="*/ 5 h 17"/>
                  <a:gd name="T18" fmla="*/ 52 w 64"/>
                  <a:gd name="T19" fmla="*/ 5 h 17"/>
                  <a:gd name="T20" fmla="*/ 52 w 64"/>
                  <a:gd name="T21" fmla="*/ 7 h 17"/>
                  <a:gd name="T22" fmla="*/ 51 w 64"/>
                  <a:gd name="T23" fmla="*/ 7 h 17"/>
                  <a:gd name="T24" fmla="*/ 49 w 64"/>
                  <a:gd name="T25" fmla="*/ 7 h 17"/>
                  <a:gd name="T26" fmla="*/ 47 w 64"/>
                  <a:gd name="T27" fmla="*/ 8 h 17"/>
                  <a:gd name="T28" fmla="*/ 46 w 64"/>
                  <a:gd name="T29" fmla="*/ 8 h 17"/>
                  <a:gd name="T30" fmla="*/ 44 w 64"/>
                  <a:gd name="T31" fmla="*/ 8 h 17"/>
                  <a:gd name="T32" fmla="*/ 44 w 64"/>
                  <a:gd name="T33" fmla="*/ 10 h 17"/>
                  <a:gd name="T34" fmla="*/ 43 w 64"/>
                  <a:gd name="T35" fmla="*/ 10 h 17"/>
                  <a:gd name="T36" fmla="*/ 41 w 64"/>
                  <a:gd name="T37" fmla="*/ 10 h 17"/>
                  <a:gd name="T38" fmla="*/ 39 w 64"/>
                  <a:gd name="T39" fmla="*/ 12 h 17"/>
                  <a:gd name="T40" fmla="*/ 38 w 64"/>
                  <a:gd name="T41" fmla="*/ 12 h 17"/>
                  <a:gd name="T42" fmla="*/ 36 w 64"/>
                  <a:gd name="T43" fmla="*/ 12 h 17"/>
                  <a:gd name="T44" fmla="*/ 34 w 64"/>
                  <a:gd name="T45" fmla="*/ 12 h 17"/>
                  <a:gd name="T46" fmla="*/ 33 w 64"/>
                  <a:gd name="T47" fmla="*/ 13 h 17"/>
                  <a:gd name="T48" fmla="*/ 31 w 64"/>
                  <a:gd name="T49" fmla="*/ 13 h 17"/>
                  <a:gd name="T50" fmla="*/ 29 w 64"/>
                  <a:gd name="T51" fmla="*/ 13 h 17"/>
                  <a:gd name="T52" fmla="*/ 28 w 64"/>
                  <a:gd name="T53" fmla="*/ 13 h 17"/>
                  <a:gd name="T54" fmla="*/ 26 w 64"/>
                  <a:gd name="T55" fmla="*/ 15 h 17"/>
                  <a:gd name="T56" fmla="*/ 24 w 64"/>
                  <a:gd name="T57" fmla="*/ 15 h 17"/>
                  <a:gd name="T58" fmla="*/ 23 w 64"/>
                  <a:gd name="T59" fmla="*/ 15 h 17"/>
                  <a:gd name="T60" fmla="*/ 21 w 64"/>
                  <a:gd name="T61" fmla="*/ 15 h 17"/>
                  <a:gd name="T62" fmla="*/ 20 w 64"/>
                  <a:gd name="T63" fmla="*/ 15 h 17"/>
                  <a:gd name="T64" fmla="*/ 18 w 64"/>
                  <a:gd name="T65" fmla="*/ 15 h 17"/>
                  <a:gd name="T66" fmla="*/ 18 w 64"/>
                  <a:gd name="T67" fmla="*/ 17 h 17"/>
                  <a:gd name="T68" fmla="*/ 16 w 64"/>
                  <a:gd name="T69" fmla="*/ 17 h 17"/>
                  <a:gd name="T70" fmla="*/ 15 w 64"/>
                  <a:gd name="T71" fmla="*/ 17 h 17"/>
                  <a:gd name="T72" fmla="*/ 13 w 64"/>
                  <a:gd name="T73" fmla="*/ 17 h 17"/>
                  <a:gd name="T74" fmla="*/ 11 w 64"/>
                  <a:gd name="T75" fmla="*/ 17 h 17"/>
                  <a:gd name="T76" fmla="*/ 10 w 64"/>
                  <a:gd name="T77" fmla="*/ 17 h 17"/>
                  <a:gd name="T78" fmla="*/ 8 w 64"/>
                  <a:gd name="T79" fmla="*/ 17 h 17"/>
                  <a:gd name="T80" fmla="*/ 6 w 64"/>
                  <a:gd name="T81" fmla="*/ 15 h 17"/>
                  <a:gd name="T82" fmla="*/ 5 w 64"/>
                  <a:gd name="T83" fmla="*/ 15 h 17"/>
                  <a:gd name="T84" fmla="*/ 3 w 64"/>
                  <a:gd name="T85" fmla="*/ 15 h 17"/>
                  <a:gd name="T86" fmla="*/ 3 w 64"/>
                  <a:gd name="T87" fmla="*/ 13 h 17"/>
                  <a:gd name="T88" fmla="*/ 1 w 64"/>
                  <a:gd name="T89" fmla="*/ 13 h 17"/>
                  <a:gd name="T90" fmla="*/ 1 w 64"/>
                  <a:gd name="T91" fmla="*/ 12 h 17"/>
                  <a:gd name="T92" fmla="*/ 0 w 64"/>
                  <a:gd name="T93" fmla="*/ 12 h 17"/>
                  <a:gd name="T94" fmla="*/ 0 w 64"/>
                  <a:gd name="T95" fmla="*/ 10 h 1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4"/>
                  <a:gd name="T145" fmla="*/ 0 h 17"/>
                  <a:gd name="T146" fmla="*/ 64 w 64"/>
                  <a:gd name="T147" fmla="*/ 17 h 1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4" h="17">
                    <a:moveTo>
                      <a:pt x="64" y="0"/>
                    </a:moveTo>
                    <a:lnTo>
                      <a:pt x="62" y="0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59" y="2"/>
                    </a:lnTo>
                    <a:lnTo>
                      <a:pt x="59" y="3"/>
                    </a:lnTo>
                    <a:lnTo>
                      <a:pt x="57" y="3"/>
                    </a:lnTo>
                    <a:lnTo>
                      <a:pt x="56" y="5"/>
                    </a:lnTo>
                    <a:lnTo>
                      <a:pt x="54" y="5"/>
                    </a:lnTo>
                    <a:lnTo>
                      <a:pt x="52" y="5"/>
                    </a:lnTo>
                    <a:lnTo>
                      <a:pt x="52" y="7"/>
                    </a:lnTo>
                    <a:lnTo>
                      <a:pt x="51" y="7"/>
                    </a:lnTo>
                    <a:lnTo>
                      <a:pt x="49" y="7"/>
                    </a:lnTo>
                    <a:lnTo>
                      <a:pt x="47" y="8"/>
                    </a:lnTo>
                    <a:lnTo>
                      <a:pt x="46" y="8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3" y="10"/>
                    </a:lnTo>
                    <a:lnTo>
                      <a:pt x="41" y="10"/>
                    </a:lnTo>
                    <a:lnTo>
                      <a:pt x="39" y="12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4" y="12"/>
                    </a:lnTo>
                    <a:lnTo>
                      <a:pt x="33" y="13"/>
                    </a:lnTo>
                    <a:lnTo>
                      <a:pt x="31" y="13"/>
                    </a:lnTo>
                    <a:lnTo>
                      <a:pt x="29" y="13"/>
                    </a:lnTo>
                    <a:lnTo>
                      <a:pt x="28" y="13"/>
                    </a:lnTo>
                    <a:lnTo>
                      <a:pt x="26" y="15"/>
                    </a:lnTo>
                    <a:lnTo>
                      <a:pt x="24" y="15"/>
                    </a:lnTo>
                    <a:lnTo>
                      <a:pt x="23" y="15"/>
                    </a:lnTo>
                    <a:lnTo>
                      <a:pt x="21" y="15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8" y="17"/>
                    </a:lnTo>
                    <a:lnTo>
                      <a:pt x="16" y="17"/>
                    </a:lnTo>
                    <a:lnTo>
                      <a:pt x="15" y="17"/>
                    </a:lnTo>
                    <a:lnTo>
                      <a:pt x="13" y="17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8" y="17"/>
                    </a:lnTo>
                    <a:lnTo>
                      <a:pt x="6" y="15"/>
                    </a:lnTo>
                    <a:lnTo>
                      <a:pt x="5" y="15"/>
                    </a:lnTo>
                    <a:lnTo>
                      <a:pt x="3" y="15"/>
                    </a:lnTo>
                    <a:lnTo>
                      <a:pt x="3" y="13"/>
                    </a:lnTo>
                    <a:lnTo>
                      <a:pt x="1" y="13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1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0" name="Freeform 675"/>
              <p:cNvSpPr>
                <a:spLocks/>
              </p:cNvSpPr>
              <p:nvPr/>
            </p:nvSpPr>
            <p:spPr bwMode="auto">
              <a:xfrm>
                <a:off x="925" y="1470"/>
                <a:ext cx="33" cy="41"/>
              </a:xfrm>
              <a:custGeom>
                <a:avLst/>
                <a:gdLst>
                  <a:gd name="T0" fmla="*/ 0 w 33"/>
                  <a:gd name="T1" fmla="*/ 41 h 41"/>
                  <a:gd name="T2" fmla="*/ 0 w 33"/>
                  <a:gd name="T3" fmla="*/ 39 h 41"/>
                  <a:gd name="T4" fmla="*/ 0 w 33"/>
                  <a:gd name="T5" fmla="*/ 38 h 41"/>
                  <a:gd name="T6" fmla="*/ 0 w 33"/>
                  <a:gd name="T7" fmla="*/ 36 h 41"/>
                  <a:gd name="T8" fmla="*/ 0 w 33"/>
                  <a:gd name="T9" fmla="*/ 34 h 41"/>
                  <a:gd name="T10" fmla="*/ 1 w 33"/>
                  <a:gd name="T11" fmla="*/ 33 h 41"/>
                  <a:gd name="T12" fmla="*/ 1 w 33"/>
                  <a:gd name="T13" fmla="*/ 31 h 41"/>
                  <a:gd name="T14" fmla="*/ 1 w 33"/>
                  <a:gd name="T15" fmla="*/ 29 h 41"/>
                  <a:gd name="T16" fmla="*/ 3 w 33"/>
                  <a:gd name="T17" fmla="*/ 29 h 41"/>
                  <a:gd name="T18" fmla="*/ 3 w 33"/>
                  <a:gd name="T19" fmla="*/ 28 h 41"/>
                  <a:gd name="T20" fmla="*/ 3 w 33"/>
                  <a:gd name="T21" fmla="*/ 26 h 41"/>
                  <a:gd name="T22" fmla="*/ 5 w 33"/>
                  <a:gd name="T23" fmla="*/ 26 h 41"/>
                  <a:gd name="T24" fmla="*/ 5 w 33"/>
                  <a:gd name="T25" fmla="*/ 25 h 41"/>
                  <a:gd name="T26" fmla="*/ 6 w 33"/>
                  <a:gd name="T27" fmla="*/ 25 h 41"/>
                  <a:gd name="T28" fmla="*/ 6 w 33"/>
                  <a:gd name="T29" fmla="*/ 23 h 41"/>
                  <a:gd name="T30" fmla="*/ 8 w 33"/>
                  <a:gd name="T31" fmla="*/ 23 h 41"/>
                  <a:gd name="T32" fmla="*/ 8 w 33"/>
                  <a:gd name="T33" fmla="*/ 21 h 41"/>
                  <a:gd name="T34" fmla="*/ 8 w 33"/>
                  <a:gd name="T35" fmla="*/ 20 h 41"/>
                  <a:gd name="T36" fmla="*/ 10 w 33"/>
                  <a:gd name="T37" fmla="*/ 20 h 41"/>
                  <a:gd name="T38" fmla="*/ 11 w 33"/>
                  <a:gd name="T39" fmla="*/ 18 h 41"/>
                  <a:gd name="T40" fmla="*/ 13 w 33"/>
                  <a:gd name="T41" fmla="*/ 16 h 41"/>
                  <a:gd name="T42" fmla="*/ 15 w 33"/>
                  <a:gd name="T43" fmla="*/ 15 h 41"/>
                  <a:gd name="T44" fmla="*/ 16 w 33"/>
                  <a:gd name="T45" fmla="*/ 13 h 41"/>
                  <a:gd name="T46" fmla="*/ 18 w 33"/>
                  <a:gd name="T47" fmla="*/ 11 h 41"/>
                  <a:gd name="T48" fmla="*/ 20 w 33"/>
                  <a:gd name="T49" fmla="*/ 11 h 41"/>
                  <a:gd name="T50" fmla="*/ 20 w 33"/>
                  <a:gd name="T51" fmla="*/ 10 h 41"/>
                  <a:gd name="T52" fmla="*/ 21 w 33"/>
                  <a:gd name="T53" fmla="*/ 10 h 41"/>
                  <a:gd name="T54" fmla="*/ 21 w 33"/>
                  <a:gd name="T55" fmla="*/ 8 h 41"/>
                  <a:gd name="T56" fmla="*/ 23 w 33"/>
                  <a:gd name="T57" fmla="*/ 8 h 41"/>
                  <a:gd name="T58" fmla="*/ 24 w 33"/>
                  <a:gd name="T59" fmla="*/ 6 h 41"/>
                  <a:gd name="T60" fmla="*/ 26 w 33"/>
                  <a:gd name="T61" fmla="*/ 5 h 41"/>
                  <a:gd name="T62" fmla="*/ 28 w 33"/>
                  <a:gd name="T63" fmla="*/ 3 h 41"/>
                  <a:gd name="T64" fmla="*/ 29 w 33"/>
                  <a:gd name="T65" fmla="*/ 3 h 41"/>
                  <a:gd name="T66" fmla="*/ 29 w 33"/>
                  <a:gd name="T67" fmla="*/ 1 h 41"/>
                  <a:gd name="T68" fmla="*/ 31 w 33"/>
                  <a:gd name="T69" fmla="*/ 1 h 41"/>
                  <a:gd name="T70" fmla="*/ 31 w 33"/>
                  <a:gd name="T71" fmla="*/ 0 h 41"/>
                  <a:gd name="T72" fmla="*/ 33 w 33"/>
                  <a:gd name="T73" fmla="*/ 0 h 4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3"/>
                  <a:gd name="T112" fmla="*/ 0 h 41"/>
                  <a:gd name="T113" fmla="*/ 33 w 33"/>
                  <a:gd name="T114" fmla="*/ 41 h 4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3" h="41">
                    <a:moveTo>
                      <a:pt x="0" y="41"/>
                    </a:moveTo>
                    <a:lnTo>
                      <a:pt x="0" y="39"/>
                    </a:lnTo>
                    <a:lnTo>
                      <a:pt x="0" y="38"/>
                    </a:lnTo>
                    <a:lnTo>
                      <a:pt x="0" y="36"/>
                    </a:lnTo>
                    <a:lnTo>
                      <a:pt x="0" y="34"/>
                    </a:lnTo>
                    <a:lnTo>
                      <a:pt x="1" y="33"/>
                    </a:lnTo>
                    <a:lnTo>
                      <a:pt x="1" y="31"/>
                    </a:lnTo>
                    <a:lnTo>
                      <a:pt x="1" y="29"/>
                    </a:lnTo>
                    <a:lnTo>
                      <a:pt x="3" y="29"/>
                    </a:lnTo>
                    <a:lnTo>
                      <a:pt x="3" y="28"/>
                    </a:lnTo>
                    <a:lnTo>
                      <a:pt x="3" y="26"/>
                    </a:lnTo>
                    <a:lnTo>
                      <a:pt x="5" y="26"/>
                    </a:lnTo>
                    <a:lnTo>
                      <a:pt x="5" y="25"/>
                    </a:lnTo>
                    <a:lnTo>
                      <a:pt x="6" y="25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8" y="21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6" y="13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0" y="10"/>
                    </a:lnTo>
                    <a:lnTo>
                      <a:pt x="21" y="10"/>
                    </a:lnTo>
                    <a:lnTo>
                      <a:pt x="21" y="8"/>
                    </a:lnTo>
                    <a:lnTo>
                      <a:pt x="23" y="8"/>
                    </a:lnTo>
                    <a:lnTo>
                      <a:pt x="24" y="6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3"/>
                    </a:lnTo>
                    <a:lnTo>
                      <a:pt x="29" y="1"/>
                    </a:lnTo>
                    <a:lnTo>
                      <a:pt x="31" y="1"/>
                    </a:lnTo>
                    <a:lnTo>
                      <a:pt x="31" y="0"/>
                    </a:lnTo>
                    <a:lnTo>
                      <a:pt x="33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1" name="Freeform 676"/>
              <p:cNvSpPr>
                <a:spLocks/>
              </p:cNvSpPr>
              <p:nvPr/>
            </p:nvSpPr>
            <p:spPr bwMode="auto">
              <a:xfrm>
                <a:off x="958" y="1466"/>
                <a:ext cx="5" cy="4"/>
              </a:xfrm>
              <a:custGeom>
                <a:avLst/>
                <a:gdLst>
                  <a:gd name="T0" fmla="*/ 0 w 5"/>
                  <a:gd name="T1" fmla="*/ 4 h 4"/>
                  <a:gd name="T2" fmla="*/ 1 w 5"/>
                  <a:gd name="T3" fmla="*/ 2 h 4"/>
                  <a:gd name="T4" fmla="*/ 3 w 5"/>
                  <a:gd name="T5" fmla="*/ 2 h 4"/>
                  <a:gd name="T6" fmla="*/ 5 w 5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4"/>
                  <a:gd name="T14" fmla="*/ 5 w 5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4">
                    <a:moveTo>
                      <a:pt x="0" y="4"/>
                    </a:moveTo>
                    <a:lnTo>
                      <a:pt x="1" y="2"/>
                    </a:lnTo>
                    <a:lnTo>
                      <a:pt x="3" y="2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2" name="Freeform 677"/>
              <p:cNvSpPr>
                <a:spLocks/>
              </p:cNvSpPr>
              <p:nvPr/>
            </p:nvSpPr>
            <p:spPr bwMode="auto">
              <a:xfrm>
                <a:off x="956" y="1400"/>
                <a:ext cx="76" cy="55"/>
              </a:xfrm>
              <a:custGeom>
                <a:avLst/>
                <a:gdLst>
                  <a:gd name="T0" fmla="*/ 76 w 76"/>
                  <a:gd name="T1" fmla="*/ 55 h 55"/>
                  <a:gd name="T2" fmla="*/ 61 w 76"/>
                  <a:gd name="T3" fmla="*/ 48 h 55"/>
                  <a:gd name="T4" fmla="*/ 66 w 76"/>
                  <a:gd name="T5" fmla="*/ 43 h 55"/>
                  <a:gd name="T6" fmla="*/ 76 w 76"/>
                  <a:gd name="T7" fmla="*/ 55 h 55"/>
                  <a:gd name="T8" fmla="*/ 66 w 76"/>
                  <a:gd name="T9" fmla="*/ 43 h 55"/>
                  <a:gd name="T10" fmla="*/ 76 w 76"/>
                  <a:gd name="T11" fmla="*/ 55 h 55"/>
                  <a:gd name="T12" fmla="*/ 61 w 76"/>
                  <a:gd name="T13" fmla="*/ 48 h 55"/>
                  <a:gd name="T14" fmla="*/ 58 w 76"/>
                  <a:gd name="T15" fmla="*/ 38 h 55"/>
                  <a:gd name="T16" fmla="*/ 46 w 76"/>
                  <a:gd name="T17" fmla="*/ 38 h 55"/>
                  <a:gd name="T18" fmla="*/ 43 w 76"/>
                  <a:gd name="T19" fmla="*/ 28 h 55"/>
                  <a:gd name="T20" fmla="*/ 31 w 76"/>
                  <a:gd name="T21" fmla="*/ 28 h 55"/>
                  <a:gd name="T22" fmla="*/ 28 w 76"/>
                  <a:gd name="T23" fmla="*/ 18 h 55"/>
                  <a:gd name="T24" fmla="*/ 16 w 76"/>
                  <a:gd name="T25" fmla="*/ 18 h 55"/>
                  <a:gd name="T26" fmla="*/ 13 w 76"/>
                  <a:gd name="T27" fmla="*/ 8 h 55"/>
                  <a:gd name="T28" fmla="*/ 0 w 76"/>
                  <a:gd name="T29" fmla="*/ 8 h 55"/>
                  <a:gd name="T30" fmla="*/ 5 w 76"/>
                  <a:gd name="T31" fmla="*/ 3 h 55"/>
                  <a:gd name="T32" fmla="*/ 13 w 76"/>
                  <a:gd name="T33" fmla="*/ 8 h 55"/>
                  <a:gd name="T34" fmla="*/ 8 w 76"/>
                  <a:gd name="T35" fmla="*/ 13 h 55"/>
                  <a:gd name="T36" fmla="*/ 16 w 76"/>
                  <a:gd name="T37" fmla="*/ 18 h 55"/>
                  <a:gd name="T38" fmla="*/ 20 w 76"/>
                  <a:gd name="T39" fmla="*/ 13 h 55"/>
                  <a:gd name="T40" fmla="*/ 28 w 76"/>
                  <a:gd name="T41" fmla="*/ 18 h 55"/>
                  <a:gd name="T42" fmla="*/ 23 w 76"/>
                  <a:gd name="T43" fmla="*/ 23 h 55"/>
                  <a:gd name="T44" fmla="*/ 31 w 76"/>
                  <a:gd name="T45" fmla="*/ 28 h 55"/>
                  <a:gd name="T46" fmla="*/ 35 w 76"/>
                  <a:gd name="T47" fmla="*/ 23 h 55"/>
                  <a:gd name="T48" fmla="*/ 43 w 76"/>
                  <a:gd name="T49" fmla="*/ 28 h 55"/>
                  <a:gd name="T50" fmla="*/ 38 w 76"/>
                  <a:gd name="T51" fmla="*/ 33 h 55"/>
                  <a:gd name="T52" fmla="*/ 46 w 76"/>
                  <a:gd name="T53" fmla="*/ 38 h 55"/>
                  <a:gd name="T54" fmla="*/ 51 w 76"/>
                  <a:gd name="T55" fmla="*/ 33 h 55"/>
                  <a:gd name="T56" fmla="*/ 58 w 76"/>
                  <a:gd name="T57" fmla="*/ 38 h 55"/>
                  <a:gd name="T58" fmla="*/ 54 w 76"/>
                  <a:gd name="T59" fmla="*/ 43 h 55"/>
                  <a:gd name="T60" fmla="*/ 61 w 76"/>
                  <a:gd name="T61" fmla="*/ 48 h 55"/>
                  <a:gd name="T62" fmla="*/ 0 w 76"/>
                  <a:gd name="T63" fmla="*/ 8 h 55"/>
                  <a:gd name="T64" fmla="*/ 0 w 76"/>
                  <a:gd name="T65" fmla="*/ 0 h 55"/>
                  <a:gd name="T66" fmla="*/ 5 w 76"/>
                  <a:gd name="T67" fmla="*/ 3 h 55"/>
                  <a:gd name="T68" fmla="*/ 66 w 76"/>
                  <a:gd name="T69" fmla="*/ 43 h 5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6"/>
                  <a:gd name="T106" fmla="*/ 0 h 55"/>
                  <a:gd name="T107" fmla="*/ 76 w 76"/>
                  <a:gd name="T108" fmla="*/ 55 h 5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6" h="55">
                    <a:moveTo>
                      <a:pt x="76" y="55"/>
                    </a:moveTo>
                    <a:lnTo>
                      <a:pt x="61" y="48"/>
                    </a:lnTo>
                    <a:lnTo>
                      <a:pt x="66" y="43"/>
                    </a:lnTo>
                    <a:lnTo>
                      <a:pt x="76" y="55"/>
                    </a:lnTo>
                    <a:lnTo>
                      <a:pt x="66" y="43"/>
                    </a:lnTo>
                    <a:lnTo>
                      <a:pt x="76" y="55"/>
                    </a:lnTo>
                    <a:lnTo>
                      <a:pt x="61" y="48"/>
                    </a:lnTo>
                    <a:lnTo>
                      <a:pt x="58" y="38"/>
                    </a:lnTo>
                    <a:lnTo>
                      <a:pt x="46" y="38"/>
                    </a:lnTo>
                    <a:lnTo>
                      <a:pt x="43" y="28"/>
                    </a:lnTo>
                    <a:lnTo>
                      <a:pt x="31" y="28"/>
                    </a:lnTo>
                    <a:lnTo>
                      <a:pt x="28" y="18"/>
                    </a:lnTo>
                    <a:lnTo>
                      <a:pt x="16" y="18"/>
                    </a:lnTo>
                    <a:lnTo>
                      <a:pt x="13" y="8"/>
                    </a:lnTo>
                    <a:lnTo>
                      <a:pt x="0" y="8"/>
                    </a:lnTo>
                    <a:lnTo>
                      <a:pt x="5" y="3"/>
                    </a:lnTo>
                    <a:lnTo>
                      <a:pt x="13" y="8"/>
                    </a:lnTo>
                    <a:lnTo>
                      <a:pt x="8" y="13"/>
                    </a:lnTo>
                    <a:lnTo>
                      <a:pt x="16" y="18"/>
                    </a:lnTo>
                    <a:lnTo>
                      <a:pt x="20" y="13"/>
                    </a:lnTo>
                    <a:lnTo>
                      <a:pt x="28" y="18"/>
                    </a:lnTo>
                    <a:lnTo>
                      <a:pt x="23" y="23"/>
                    </a:lnTo>
                    <a:lnTo>
                      <a:pt x="31" y="28"/>
                    </a:lnTo>
                    <a:lnTo>
                      <a:pt x="35" y="23"/>
                    </a:lnTo>
                    <a:lnTo>
                      <a:pt x="43" y="28"/>
                    </a:lnTo>
                    <a:lnTo>
                      <a:pt x="38" y="33"/>
                    </a:lnTo>
                    <a:lnTo>
                      <a:pt x="46" y="38"/>
                    </a:lnTo>
                    <a:lnTo>
                      <a:pt x="51" y="33"/>
                    </a:lnTo>
                    <a:lnTo>
                      <a:pt x="58" y="38"/>
                    </a:lnTo>
                    <a:lnTo>
                      <a:pt x="54" y="43"/>
                    </a:lnTo>
                    <a:lnTo>
                      <a:pt x="61" y="4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5" y="3"/>
                    </a:lnTo>
                    <a:lnTo>
                      <a:pt x="66" y="43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3" name="Freeform 678"/>
              <p:cNvSpPr>
                <a:spLocks/>
              </p:cNvSpPr>
              <p:nvPr/>
            </p:nvSpPr>
            <p:spPr bwMode="auto">
              <a:xfrm>
                <a:off x="940" y="1410"/>
                <a:ext cx="39" cy="80"/>
              </a:xfrm>
              <a:custGeom>
                <a:avLst/>
                <a:gdLst>
                  <a:gd name="T0" fmla="*/ 0 w 39"/>
                  <a:gd name="T1" fmla="*/ 2 h 80"/>
                  <a:gd name="T2" fmla="*/ 36 w 39"/>
                  <a:gd name="T3" fmla="*/ 80 h 80"/>
                  <a:gd name="T4" fmla="*/ 39 w 39"/>
                  <a:gd name="T5" fmla="*/ 78 h 80"/>
                  <a:gd name="T6" fmla="*/ 3 w 39"/>
                  <a:gd name="T7" fmla="*/ 0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80"/>
                  <a:gd name="T14" fmla="*/ 39 w 39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80">
                    <a:moveTo>
                      <a:pt x="0" y="2"/>
                    </a:moveTo>
                    <a:lnTo>
                      <a:pt x="36" y="80"/>
                    </a:lnTo>
                    <a:lnTo>
                      <a:pt x="39" y="78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4" name="Freeform 679"/>
              <p:cNvSpPr>
                <a:spLocks/>
              </p:cNvSpPr>
              <p:nvPr/>
            </p:nvSpPr>
            <p:spPr bwMode="auto">
              <a:xfrm>
                <a:off x="943" y="1410"/>
                <a:ext cx="39" cy="89"/>
              </a:xfrm>
              <a:custGeom>
                <a:avLst/>
                <a:gdLst>
                  <a:gd name="T0" fmla="*/ 36 w 39"/>
                  <a:gd name="T1" fmla="*/ 78 h 89"/>
                  <a:gd name="T2" fmla="*/ 0 w 39"/>
                  <a:gd name="T3" fmla="*/ 0 h 89"/>
                  <a:gd name="T4" fmla="*/ 36 w 39"/>
                  <a:gd name="T5" fmla="*/ 78 h 89"/>
                  <a:gd name="T6" fmla="*/ 39 w 39"/>
                  <a:gd name="T7" fmla="*/ 89 h 89"/>
                  <a:gd name="T8" fmla="*/ 33 w 39"/>
                  <a:gd name="T9" fmla="*/ 8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89"/>
                  <a:gd name="T17" fmla="*/ 39 w 39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89">
                    <a:moveTo>
                      <a:pt x="36" y="78"/>
                    </a:moveTo>
                    <a:lnTo>
                      <a:pt x="0" y="0"/>
                    </a:lnTo>
                    <a:lnTo>
                      <a:pt x="36" y="78"/>
                    </a:lnTo>
                    <a:lnTo>
                      <a:pt x="39" y="89"/>
                    </a:lnTo>
                    <a:lnTo>
                      <a:pt x="33" y="8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5" name="Freeform 680"/>
              <p:cNvSpPr>
                <a:spLocks/>
              </p:cNvSpPr>
              <p:nvPr/>
            </p:nvSpPr>
            <p:spPr bwMode="auto">
              <a:xfrm>
                <a:off x="940" y="1412"/>
                <a:ext cx="39" cy="76"/>
              </a:xfrm>
              <a:custGeom>
                <a:avLst/>
                <a:gdLst>
                  <a:gd name="T0" fmla="*/ 0 w 39"/>
                  <a:gd name="T1" fmla="*/ 0 h 76"/>
                  <a:gd name="T2" fmla="*/ 6 w 39"/>
                  <a:gd name="T3" fmla="*/ 8 h 76"/>
                  <a:gd name="T4" fmla="*/ 8 w 39"/>
                  <a:gd name="T5" fmla="*/ 16 h 76"/>
                  <a:gd name="T6" fmla="*/ 14 w 39"/>
                  <a:gd name="T7" fmla="*/ 25 h 76"/>
                  <a:gd name="T8" fmla="*/ 16 w 39"/>
                  <a:gd name="T9" fmla="*/ 34 h 76"/>
                  <a:gd name="T10" fmla="*/ 23 w 39"/>
                  <a:gd name="T11" fmla="*/ 43 h 76"/>
                  <a:gd name="T12" fmla="*/ 24 w 39"/>
                  <a:gd name="T13" fmla="*/ 51 h 76"/>
                  <a:gd name="T14" fmla="*/ 31 w 39"/>
                  <a:gd name="T15" fmla="*/ 59 h 76"/>
                  <a:gd name="T16" fmla="*/ 32 w 39"/>
                  <a:gd name="T17" fmla="*/ 69 h 76"/>
                  <a:gd name="T18" fmla="*/ 39 w 39"/>
                  <a:gd name="T19" fmla="*/ 76 h 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9"/>
                  <a:gd name="T31" fmla="*/ 0 h 76"/>
                  <a:gd name="T32" fmla="*/ 39 w 39"/>
                  <a:gd name="T33" fmla="*/ 76 h 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9" h="76">
                    <a:moveTo>
                      <a:pt x="0" y="0"/>
                    </a:moveTo>
                    <a:lnTo>
                      <a:pt x="6" y="8"/>
                    </a:lnTo>
                    <a:lnTo>
                      <a:pt x="8" y="16"/>
                    </a:lnTo>
                    <a:lnTo>
                      <a:pt x="14" y="25"/>
                    </a:lnTo>
                    <a:lnTo>
                      <a:pt x="16" y="34"/>
                    </a:lnTo>
                    <a:lnTo>
                      <a:pt x="23" y="43"/>
                    </a:lnTo>
                    <a:lnTo>
                      <a:pt x="24" y="51"/>
                    </a:lnTo>
                    <a:lnTo>
                      <a:pt x="31" y="59"/>
                    </a:lnTo>
                    <a:lnTo>
                      <a:pt x="32" y="69"/>
                    </a:lnTo>
                    <a:lnTo>
                      <a:pt x="39" y="76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6" name="Freeform 681"/>
              <p:cNvSpPr>
                <a:spLocks/>
              </p:cNvSpPr>
              <p:nvPr/>
            </p:nvSpPr>
            <p:spPr bwMode="auto">
              <a:xfrm>
                <a:off x="945" y="1420"/>
                <a:ext cx="34" cy="70"/>
              </a:xfrm>
              <a:custGeom>
                <a:avLst/>
                <a:gdLst>
                  <a:gd name="T0" fmla="*/ 0 w 34"/>
                  <a:gd name="T1" fmla="*/ 0 h 70"/>
                  <a:gd name="T2" fmla="*/ 1 w 34"/>
                  <a:gd name="T3" fmla="*/ 0 h 70"/>
                  <a:gd name="T4" fmla="*/ 6 w 34"/>
                  <a:gd name="T5" fmla="*/ 8 h 70"/>
                  <a:gd name="T6" fmla="*/ 3 w 34"/>
                  <a:gd name="T7" fmla="*/ 8 h 70"/>
                  <a:gd name="T8" fmla="*/ 8 w 34"/>
                  <a:gd name="T9" fmla="*/ 18 h 70"/>
                  <a:gd name="T10" fmla="*/ 9 w 34"/>
                  <a:gd name="T11" fmla="*/ 17 h 70"/>
                  <a:gd name="T12" fmla="*/ 14 w 34"/>
                  <a:gd name="T13" fmla="*/ 25 h 70"/>
                  <a:gd name="T14" fmla="*/ 11 w 34"/>
                  <a:gd name="T15" fmla="*/ 26 h 70"/>
                  <a:gd name="T16" fmla="*/ 16 w 34"/>
                  <a:gd name="T17" fmla="*/ 35 h 70"/>
                  <a:gd name="T18" fmla="*/ 18 w 34"/>
                  <a:gd name="T19" fmla="*/ 35 h 70"/>
                  <a:gd name="T20" fmla="*/ 23 w 34"/>
                  <a:gd name="T21" fmla="*/ 43 h 70"/>
                  <a:gd name="T22" fmla="*/ 19 w 34"/>
                  <a:gd name="T23" fmla="*/ 43 h 70"/>
                  <a:gd name="T24" fmla="*/ 23 w 34"/>
                  <a:gd name="T25" fmla="*/ 43 h 70"/>
                  <a:gd name="T26" fmla="*/ 26 w 34"/>
                  <a:gd name="T27" fmla="*/ 51 h 70"/>
                  <a:gd name="T28" fmla="*/ 23 w 34"/>
                  <a:gd name="T29" fmla="*/ 51 h 70"/>
                  <a:gd name="T30" fmla="*/ 27 w 34"/>
                  <a:gd name="T31" fmla="*/ 61 h 70"/>
                  <a:gd name="T32" fmla="*/ 31 w 34"/>
                  <a:gd name="T33" fmla="*/ 60 h 70"/>
                  <a:gd name="T34" fmla="*/ 34 w 34"/>
                  <a:gd name="T35" fmla="*/ 68 h 70"/>
                  <a:gd name="T36" fmla="*/ 31 w 34"/>
                  <a:gd name="T37" fmla="*/ 70 h 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"/>
                  <a:gd name="T58" fmla="*/ 0 h 70"/>
                  <a:gd name="T59" fmla="*/ 34 w 34"/>
                  <a:gd name="T60" fmla="*/ 70 h 7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" h="70">
                    <a:moveTo>
                      <a:pt x="0" y="0"/>
                    </a:moveTo>
                    <a:lnTo>
                      <a:pt x="1" y="0"/>
                    </a:lnTo>
                    <a:lnTo>
                      <a:pt x="6" y="8"/>
                    </a:lnTo>
                    <a:lnTo>
                      <a:pt x="3" y="8"/>
                    </a:lnTo>
                    <a:lnTo>
                      <a:pt x="8" y="18"/>
                    </a:lnTo>
                    <a:lnTo>
                      <a:pt x="9" y="17"/>
                    </a:lnTo>
                    <a:lnTo>
                      <a:pt x="14" y="25"/>
                    </a:lnTo>
                    <a:lnTo>
                      <a:pt x="11" y="26"/>
                    </a:lnTo>
                    <a:lnTo>
                      <a:pt x="16" y="35"/>
                    </a:lnTo>
                    <a:lnTo>
                      <a:pt x="18" y="35"/>
                    </a:lnTo>
                    <a:lnTo>
                      <a:pt x="23" y="43"/>
                    </a:lnTo>
                    <a:lnTo>
                      <a:pt x="19" y="43"/>
                    </a:lnTo>
                    <a:lnTo>
                      <a:pt x="23" y="43"/>
                    </a:lnTo>
                    <a:lnTo>
                      <a:pt x="26" y="51"/>
                    </a:lnTo>
                    <a:lnTo>
                      <a:pt x="23" y="51"/>
                    </a:lnTo>
                    <a:lnTo>
                      <a:pt x="27" y="61"/>
                    </a:lnTo>
                    <a:lnTo>
                      <a:pt x="31" y="60"/>
                    </a:lnTo>
                    <a:lnTo>
                      <a:pt x="34" y="68"/>
                    </a:lnTo>
                    <a:lnTo>
                      <a:pt x="31" y="7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7" name="Line 682"/>
              <p:cNvSpPr>
                <a:spLocks noChangeShapeType="1"/>
              </p:cNvSpPr>
              <p:nvPr/>
            </p:nvSpPr>
            <p:spPr bwMode="auto">
              <a:xfrm flipH="1">
                <a:off x="946" y="1407"/>
                <a:ext cx="10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8" name="Freeform 683"/>
              <p:cNvSpPr>
                <a:spLocks/>
              </p:cNvSpPr>
              <p:nvPr/>
            </p:nvSpPr>
            <p:spPr bwMode="auto">
              <a:xfrm>
                <a:off x="946" y="1405"/>
                <a:ext cx="10" cy="10"/>
              </a:xfrm>
              <a:custGeom>
                <a:avLst/>
                <a:gdLst>
                  <a:gd name="T0" fmla="*/ 0 w 10"/>
                  <a:gd name="T1" fmla="*/ 10 h 10"/>
                  <a:gd name="T2" fmla="*/ 3 w 10"/>
                  <a:gd name="T3" fmla="*/ 0 h 10"/>
                  <a:gd name="T4" fmla="*/ 10 w 10"/>
                  <a:gd name="T5" fmla="*/ 2 h 10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10"/>
                  <a:gd name="T11" fmla="*/ 10 w 10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10">
                    <a:moveTo>
                      <a:pt x="0" y="10"/>
                    </a:moveTo>
                    <a:lnTo>
                      <a:pt x="3" y="0"/>
                    </a:lnTo>
                    <a:lnTo>
                      <a:pt x="10" y="2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9" name="Line 684"/>
              <p:cNvSpPr>
                <a:spLocks noChangeShapeType="1"/>
              </p:cNvSpPr>
              <p:nvPr/>
            </p:nvSpPr>
            <p:spPr bwMode="auto">
              <a:xfrm>
                <a:off x="949" y="1405"/>
                <a:ext cx="4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0" name="Line 685"/>
              <p:cNvSpPr>
                <a:spLocks noChangeShapeType="1"/>
              </p:cNvSpPr>
              <p:nvPr/>
            </p:nvSpPr>
            <p:spPr bwMode="auto">
              <a:xfrm flipV="1">
                <a:off x="938" y="1415"/>
                <a:ext cx="5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1" name="Freeform 686"/>
              <p:cNvSpPr>
                <a:spLocks/>
              </p:cNvSpPr>
              <p:nvPr/>
            </p:nvSpPr>
            <p:spPr bwMode="auto">
              <a:xfrm>
                <a:off x="945" y="1410"/>
                <a:ext cx="11" cy="7"/>
              </a:xfrm>
              <a:custGeom>
                <a:avLst/>
                <a:gdLst>
                  <a:gd name="T0" fmla="*/ 0 w 11"/>
                  <a:gd name="T1" fmla="*/ 7 h 7"/>
                  <a:gd name="T2" fmla="*/ 0 w 11"/>
                  <a:gd name="T3" fmla="*/ 5 h 7"/>
                  <a:gd name="T4" fmla="*/ 1 w 11"/>
                  <a:gd name="T5" fmla="*/ 5 h 7"/>
                  <a:gd name="T6" fmla="*/ 3 w 11"/>
                  <a:gd name="T7" fmla="*/ 5 h 7"/>
                  <a:gd name="T8" fmla="*/ 3 w 11"/>
                  <a:gd name="T9" fmla="*/ 3 h 7"/>
                  <a:gd name="T10" fmla="*/ 4 w 11"/>
                  <a:gd name="T11" fmla="*/ 3 h 7"/>
                  <a:gd name="T12" fmla="*/ 6 w 11"/>
                  <a:gd name="T13" fmla="*/ 3 h 7"/>
                  <a:gd name="T14" fmla="*/ 6 w 11"/>
                  <a:gd name="T15" fmla="*/ 2 h 7"/>
                  <a:gd name="T16" fmla="*/ 8 w 11"/>
                  <a:gd name="T17" fmla="*/ 2 h 7"/>
                  <a:gd name="T18" fmla="*/ 9 w 11"/>
                  <a:gd name="T19" fmla="*/ 2 h 7"/>
                  <a:gd name="T20" fmla="*/ 11 w 11"/>
                  <a:gd name="T21" fmla="*/ 2 h 7"/>
                  <a:gd name="T22" fmla="*/ 11 w 11"/>
                  <a:gd name="T23" fmla="*/ 0 h 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"/>
                  <a:gd name="T37" fmla="*/ 0 h 7"/>
                  <a:gd name="T38" fmla="*/ 11 w 11"/>
                  <a:gd name="T39" fmla="*/ 7 h 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" h="7">
                    <a:moveTo>
                      <a:pt x="0" y="7"/>
                    </a:moveTo>
                    <a:lnTo>
                      <a:pt x="0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1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2" name="Freeform 687"/>
              <p:cNvSpPr>
                <a:spLocks/>
              </p:cNvSpPr>
              <p:nvPr/>
            </p:nvSpPr>
            <p:spPr bwMode="auto">
              <a:xfrm>
                <a:off x="956" y="1410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2 w 5"/>
                  <a:gd name="T3" fmla="*/ 0 h 5"/>
                  <a:gd name="T4" fmla="*/ 3 w 5"/>
                  <a:gd name="T5" fmla="*/ 0 h 5"/>
                  <a:gd name="T6" fmla="*/ 3 w 5"/>
                  <a:gd name="T7" fmla="*/ 2 h 5"/>
                  <a:gd name="T8" fmla="*/ 5 w 5"/>
                  <a:gd name="T9" fmla="*/ 2 h 5"/>
                  <a:gd name="T10" fmla="*/ 5 w 5"/>
                  <a:gd name="T11" fmla="*/ 3 h 5"/>
                  <a:gd name="T12" fmla="*/ 3 w 5"/>
                  <a:gd name="T13" fmla="*/ 3 h 5"/>
                  <a:gd name="T14" fmla="*/ 3 w 5"/>
                  <a:gd name="T15" fmla="*/ 5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5"/>
                  <a:gd name="T26" fmla="*/ 5 w 5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5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3" name="Freeform 688"/>
              <p:cNvSpPr>
                <a:spLocks/>
              </p:cNvSpPr>
              <p:nvPr/>
            </p:nvSpPr>
            <p:spPr bwMode="auto">
              <a:xfrm>
                <a:off x="949" y="1415"/>
                <a:ext cx="10" cy="8"/>
              </a:xfrm>
              <a:custGeom>
                <a:avLst/>
                <a:gdLst>
                  <a:gd name="T0" fmla="*/ 10 w 10"/>
                  <a:gd name="T1" fmla="*/ 0 h 8"/>
                  <a:gd name="T2" fmla="*/ 9 w 10"/>
                  <a:gd name="T3" fmla="*/ 0 h 8"/>
                  <a:gd name="T4" fmla="*/ 9 w 10"/>
                  <a:gd name="T5" fmla="*/ 2 h 8"/>
                  <a:gd name="T6" fmla="*/ 7 w 10"/>
                  <a:gd name="T7" fmla="*/ 3 h 8"/>
                  <a:gd name="T8" fmla="*/ 5 w 10"/>
                  <a:gd name="T9" fmla="*/ 3 h 8"/>
                  <a:gd name="T10" fmla="*/ 5 w 10"/>
                  <a:gd name="T11" fmla="*/ 5 h 8"/>
                  <a:gd name="T12" fmla="*/ 4 w 10"/>
                  <a:gd name="T13" fmla="*/ 5 h 8"/>
                  <a:gd name="T14" fmla="*/ 4 w 10"/>
                  <a:gd name="T15" fmla="*/ 7 h 8"/>
                  <a:gd name="T16" fmla="*/ 2 w 10"/>
                  <a:gd name="T17" fmla="*/ 7 h 8"/>
                  <a:gd name="T18" fmla="*/ 0 w 10"/>
                  <a:gd name="T19" fmla="*/ 8 h 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"/>
                  <a:gd name="T31" fmla="*/ 0 h 8"/>
                  <a:gd name="T32" fmla="*/ 10 w 10"/>
                  <a:gd name="T33" fmla="*/ 8 h 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" h="8">
                    <a:moveTo>
                      <a:pt x="10" y="0"/>
                    </a:moveTo>
                    <a:lnTo>
                      <a:pt x="9" y="0"/>
                    </a:lnTo>
                    <a:lnTo>
                      <a:pt x="9" y="2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0" y="8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4" name="Freeform 689"/>
              <p:cNvSpPr>
                <a:spLocks/>
              </p:cNvSpPr>
              <p:nvPr/>
            </p:nvSpPr>
            <p:spPr bwMode="auto">
              <a:xfrm>
                <a:off x="938" y="1423"/>
                <a:ext cx="11" cy="4"/>
              </a:xfrm>
              <a:custGeom>
                <a:avLst/>
                <a:gdLst>
                  <a:gd name="T0" fmla="*/ 11 w 11"/>
                  <a:gd name="T1" fmla="*/ 0 h 4"/>
                  <a:gd name="T2" fmla="*/ 10 w 11"/>
                  <a:gd name="T3" fmla="*/ 0 h 4"/>
                  <a:gd name="T4" fmla="*/ 8 w 11"/>
                  <a:gd name="T5" fmla="*/ 0 h 4"/>
                  <a:gd name="T6" fmla="*/ 8 w 11"/>
                  <a:gd name="T7" fmla="*/ 2 h 4"/>
                  <a:gd name="T8" fmla="*/ 7 w 11"/>
                  <a:gd name="T9" fmla="*/ 2 h 4"/>
                  <a:gd name="T10" fmla="*/ 5 w 11"/>
                  <a:gd name="T11" fmla="*/ 2 h 4"/>
                  <a:gd name="T12" fmla="*/ 3 w 11"/>
                  <a:gd name="T13" fmla="*/ 2 h 4"/>
                  <a:gd name="T14" fmla="*/ 3 w 11"/>
                  <a:gd name="T15" fmla="*/ 4 h 4"/>
                  <a:gd name="T16" fmla="*/ 2 w 11"/>
                  <a:gd name="T17" fmla="*/ 4 h 4"/>
                  <a:gd name="T18" fmla="*/ 2 w 11"/>
                  <a:gd name="T19" fmla="*/ 2 h 4"/>
                  <a:gd name="T20" fmla="*/ 0 w 11"/>
                  <a:gd name="T21" fmla="*/ 2 h 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1"/>
                  <a:gd name="T34" fmla="*/ 0 h 4"/>
                  <a:gd name="T35" fmla="*/ 11 w 11"/>
                  <a:gd name="T36" fmla="*/ 4 h 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1" h="4">
                    <a:moveTo>
                      <a:pt x="11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5" name="Freeform 690"/>
              <p:cNvSpPr>
                <a:spLocks/>
              </p:cNvSpPr>
              <p:nvPr/>
            </p:nvSpPr>
            <p:spPr bwMode="auto">
              <a:xfrm>
                <a:off x="938" y="1417"/>
                <a:ext cx="7" cy="8"/>
              </a:xfrm>
              <a:custGeom>
                <a:avLst/>
                <a:gdLst>
                  <a:gd name="T0" fmla="*/ 0 w 7"/>
                  <a:gd name="T1" fmla="*/ 8 h 8"/>
                  <a:gd name="T2" fmla="*/ 0 w 7"/>
                  <a:gd name="T3" fmla="*/ 6 h 8"/>
                  <a:gd name="T4" fmla="*/ 2 w 7"/>
                  <a:gd name="T5" fmla="*/ 6 h 8"/>
                  <a:gd name="T6" fmla="*/ 2 w 7"/>
                  <a:gd name="T7" fmla="*/ 5 h 8"/>
                  <a:gd name="T8" fmla="*/ 2 w 7"/>
                  <a:gd name="T9" fmla="*/ 3 h 8"/>
                  <a:gd name="T10" fmla="*/ 3 w 7"/>
                  <a:gd name="T11" fmla="*/ 3 h 8"/>
                  <a:gd name="T12" fmla="*/ 3 w 7"/>
                  <a:gd name="T13" fmla="*/ 1 h 8"/>
                  <a:gd name="T14" fmla="*/ 5 w 7"/>
                  <a:gd name="T15" fmla="*/ 1 h 8"/>
                  <a:gd name="T16" fmla="*/ 5 w 7"/>
                  <a:gd name="T17" fmla="*/ 0 h 8"/>
                  <a:gd name="T18" fmla="*/ 7 w 7"/>
                  <a:gd name="T19" fmla="*/ 0 h 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"/>
                  <a:gd name="T31" fmla="*/ 0 h 8"/>
                  <a:gd name="T32" fmla="*/ 7 w 7"/>
                  <a:gd name="T33" fmla="*/ 8 h 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" h="8">
                    <a:moveTo>
                      <a:pt x="0" y="8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6" name="Freeform 691"/>
              <p:cNvSpPr>
                <a:spLocks/>
              </p:cNvSpPr>
              <p:nvPr/>
            </p:nvSpPr>
            <p:spPr bwMode="auto">
              <a:xfrm>
                <a:off x="940" y="1412"/>
                <a:ext cx="21" cy="15"/>
              </a:xfrm>
              <a:custGeom>
                <a:avLst/>
                <a:gdLst>
                  <a:gd name="T0" fmla="*/ 0 w 21"/>
                  <a:gd name="T1" fmla="*/ 15 h 15"/>
                  <a:gd name="T2" fmla="*/ 1 w 21"/>
                  <a:gd name="T3" fmla="*/ 15 h 15"/>
                  <a:gd name="T4" fmla="*/ 3 w 21"/>
                  <a:gd name="T5" fmla="*/ 15 h 15"/>
                  <a:gd name="T6" fmla="*/ 5 w 21"/>
                  <a:gd name="T7" fmla="*/ 15 h 15"/>
                  <a:gd name="T8" fmla="*/ 6 w 21"/>
                  <a:gd name="T9" fmla="*/ 13 h 15"/>
                  <a:gd name="T10" fmla="*/ 8 w 21"/>
                  <a:gd name="T11" fmla="*/ 13 h 15"/>
                  <a:gd name="T12" fmla="*/ 9 w 21"/>
                  <a:gd name="T13" fmla="*/ 13 h 15"/>
                  <a:gd name="T14" fmla="*/ 11 w 21"/>
                  <a:gd name="T15" fmla="*/ 13 h 15"/>
                  <a:gd name="T16" fmla="*/ 13 w 21"/>
                  <a:gd name="T17" fmla="*/ 13 h 15"/>
                  <a:gd name="T18" fmla="*/ 14 w 21"/>
                  <a:gd name="T19" fmla="*/ 13 h 15"/>
                  <a:gd name="T20" fmla="*/ 14 w 21"/>
                  <a:gd name="T21" fmla="*/ 11 h 15"/>
                  <a:gd name="T22" fmla="*/ 16 w 21"/>
                  <a:gd name="T23" fmla="*/ 11 h 15"/>
                  <a:gd name="T24" fmla="*/ 16 w 21"/>
                  <a:gd name="T25" fmla="*/ 10 h 15"/>
                  <a:gd name="T26" fmla="*/ 18 w 21"/>
                  <a:gd name="T27" fmla="*/ 10 h 15"/>
                  <a:gd name="T28" fmla="*/ 18 w 21"/>
                  <a:gd name="T29" fmla="*/ 8 h 15"/>
                  <a:gd name="T30" fmla="*/ 19 w 21"/>
                  <a:gd name="T31" fmla="*/ 8 h 15"/>
                  <a:gd name="T32" fmla="*/ 19 w 21"/>
                  <a:gd name="T33" fmla="*/ 6 h 15"/>
                  <a:gd name="T34" fmla="*/ 19 w 21"/>
                  <a:gd name="T35" fmla="*/ 5 h 15"/>
                  <a:gd name="T36" fmla="*/ 21 w 21"/>
                  <a:gd name="T37" fmla="*/ 3 h 15"/>
                  <a:gd name="T38" fmla="*/ 21 w 21"/>
                  <a:gd name="T39" fmla="*/ 1 h 15"/>
                  <a:gd name="T40" fmla="*/ 21 w 21"/>
                  <a:gd name="T41" fmla="*/ 0 h 1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"/>
                  <a:gd name="T64" fmla="*/ 0 h 15"/>
                  <a:gd name="T65" fmla="*/ 21 w 21"/>
                  <a:gd name="T66" fmla="*/ 15 h 1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" h="15">
                    <a:moveTo>
                      <a:pt x="0" y="15"/>
                    </a:moveTo>
                    <a:lnTo>
                      <a:pt x="1" y="15"/>
                    </a:lnTo>
                    <a:lnTo>
                      <a:pt x="3" y="15"/>
                    </a:lnTo>
                    <a:lnTo>
                      <a:pt x="5" y="15"/>
                    </a:lnTo>
                    <a:lnTo>
                      <a:pt x="6" y="13"/>
                    </a:lnTo>
                    <a:lnTo>
                      <a:pt x="8" y="13"/>
                    </a:lnTo>
                    <a:lnTo>
                      <a:pt x="9" y="13"/>
                    </a:lnTo>
                    <a:lnTo>
                      <a:pt x="11" y="13"/>
                    </a:lnTo>
                    <a:lnTo>
                      <a:pt x="13" y="13"/>
                    </a:lnTo>
                    <a:lnTo>
                      <a:pt x="14" y="13"/>
                    </a:lnTo>
                    <a:lnTo>
                      <a:pt x="14" y="11"/>
                    </a:lnTo>
                    <a:lnTo>
                      <a:pt x="16" y="11"/>
                    </a:lnTo>
                    <a:lnTo>
                      <a:pt x="16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9" y="8"/>
                    </a:lnTo>
                    <a:lnTo>
                      <a:pt x="19" y="6"/>
                    </a:lnTo>
                    <a:lnTo>
                      <a:pt x="19" y="5"/>
                    </a:lnTo>
                    <a:lnTo>
                      <a:pt x="21" y="3"/>
                    </a:lnTo>
                    <a:lnTo>
                      <a:pt x="21" y="1"/>
                    </a:lnTo>
                    <a:lnTo>
                      <a:pt x="21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7" name="Freeform 692"/>
              <p:cNvSpPr>
                <a:spLocks/>
              </p:cNvSpPr>
              <p:nvPr/>
            </p:nvSpPr>
            <p:spPr bwMode="auto">
              <a:xfrm>
                <a:off x="956" y="1422"/>
                <a:ext cx="36" cy="44"/>
              </a:xfrm>
              <a:custGeom>
                <a:avLst/>
                <a:gdLst>
                  <a:gd name="T0" fmla="*/ 0 w 36"/>
                  <a:gd name="T1" fmla="*/ 1 h 44"/>
                  <a:gd name="T2" fmla="*/ 31 w 36"/>
                  <a:gd name="T3" fmla="*/ 39 h 44"/>
                  <a:gd name="T4" fmla="*/ 36 w 36"/>
                  <a:gd name="T5" fmla="*/ 44 h 44"/>
                  <a:gd name="T6" fmla="*/ 33 w 36"/>
                  <a:gd name="T7" fmla="*/ 34 h 44"/>
                  <a:gd name="T8" fmla="*/ 31 w 36"/>
                  <a:gd name="T9" fmla="*/ 39 h 44"/>
                  <a:gd name="T10" fmla="*/ 33 w 36"/>
                  <a:gd name="T11" fmla="*/ 34 h 44"/>
                  <a:gd name="T12" fmla="*/ 3 w 36"/>
                  <a:gd name="T13" fmla="*/ 0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6"/>
                  <a:gd name="T22" fmla="*/ 0 h 44"/>
                  <a:gd name="T23" fmla="*/ 36 w 36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6" h="44">
                    <a:moveTo>
                      <a:pt x="0" y="1"/>
                    </a:moveTo>
                    <a:lnTo>
                      <a:pt x="31" y="39"/>
                    </a:lnTo>
                    <a:lnTo>
                      <a:pt x="36" y="44"/>
                    </a:lnTo>
                    <a:lnTo>
                      <a:pt x="33" y="34"/>
                    </a:lnTo>
                    <a:lnTo>
                      <a:pt x="31" y="39"/>
                    </a:lnTo>
                    <a:lnTo>
                      <a:pt x="33" y="34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8" name="Freeform 693"/>
              <p:cNvSpPr>
                <a:spLocks/>
              </p:cNvSpPr>
              <p:nvPr/>
            </p:nvSpPr>
            <p:spPr bwMode="auto">
              <a:xfrm>
                <a:off x="958" y="1422"/>
                <a:ext cx="29" cy="39"/>
              </a:xfrm>
              <a:custGeom>
                <a:avLst/>
                <a:gdLst>
                  <a:gd name="T0" fmla="*/ 29 w 29"/>
                  <a:gd name="T1" fmla="*/ 39 h 39"/>
                  <a:gd name="T2" fmla="*/ 24 w 29"/>
                  <a:gd name="T3" fmla="*/ 29 h 39"/>
                  <a:gd name="T4" fmla="*/ 19 w 29"/>
                  <a:gd name="T5" fmla="*/ 28 h 39"/>
                  <a:gd name="T6" fmla="*/ 16 w 29"/>
                  <a:gd name="T7" fmla="*/ 18 h 39"/>
                  <a:gd name="T8" fmla="*/ 10 w 29"/>
                  <a:gd name="T9" fmla="*/ 15 h 39"/>
                  <a:gd name="T10" fmla="*/ 6 w 29"/>
                  <a:gd name="T11" fmla="*/ 5 h 39"/>
                  <a:gd name="T12" fmla="*/ 0 w 29"/>
                  <a:gd name="T13" fmla="*/ 3 h 39"/>
                  <a:gd name="T14" fmla="*/ 1 w 29"/>
                  <a:gd name="T15" fmla="*/ 0 h 39"/>
                  <a:gd name="T16" fmla="*/ 6 w 29"/>
                  <a:gd name="T17" fmla="*/ 5 h 39"/>
                  <a:gd name="T18" fmla="*/ 5 w 29"/>
                  <a:gd name="T19" fmla="*/ 10 h 39"/>
                  <a:gd name="T20" fmla="*/ 10 w 29"/>
                  <a:gd name="T21" fmla="*/ 15 h 39"/>
                  <a:gd name="T22" fmla="*/ 11 w 29"/>
                  <a:gd name="T23" fmla="*/ 11 h 39"/>
                  <a:gd name="T24" fmla="*/ 16 w 29"/>
                  <a:gd name="T25" fmla="*/ 18 h 39"/>
                  <a:gd name="T26" fmla="*/ 13 w 29"/>
                  <a:gd name="T27" fmla="*/ 21 h 39"/>
                  <a:gd name="T28" fmla="*/ 10 w 29"/>
                  <a:gd name="T29" fmla="*/ 15 h 39"/>
                  <a:gd name="T30" fmla="*/ 13 w 29"/>
                  <a:gd name="T31" fmla="*/ 21 h 39"/>
                  <a:gd name="T32" fmla="*/ 16 w 29"/>
                  <a:gd name="T33" fmla="*/ 18 h 39"/>
                  <a:gd name="T34" fmla="*/ 21 w 29"/>
                  <a:gd name="T35" fmla="*/ 23 h 39"/>
                  <a:gd name="T36" fmla="*/ 19 w 29"/>
                  <a:gd name="T37" fmla="*/ 28 h 39"/>
                  <a:gd name="T38" fmla="*/ 21 w 29"/>
                  <a:gd name="T39" fmla="*/ 23 h 39"/>
                  <a:gd name="T40" fmla="*/ 24 w 29"/>
                  <a:gd name="T41" fmla="*/ 29 h 39"/>
                  <a:gd name="T42" fmla="*/ 23 w 29"/>
                  <a:gd name="T43" fmla="*/ 33 h 39"/>
                  <a:gd name="T44" fmla="*/ 29 w 29"/>
                  <a:gd name="T45" fmla="*/ 39 h 3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9"/>
                  <a:gd name="T70" fmla="*/ 0 h 39"/>
                  <a:gd name="T71" fmla="*/ 29 w 29"/>
                  <a:gd name="T72" fmla="*/ 39 h 3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9" h="39">
                    <a:moveTo>
                      <a:pt x="29" y="39"/>
                    </a:moveTo>
                    <a:lnTo>
                      <a:pt x="24" y="29"/>
                    </a:lnTo>
                    <a:lnTo>
                      <a:pt x="19" y="28"/>
                    </a:lnTo>
                    <a:lnTo>
                      <a:pt x="16" y="18"/>
                    </a:lnTo>
                    <a:lnTo>
                      <a:pt x="10" y="15"/>
                    </a:lnTo>
                    <a:lnTo>
                      <a:pt x="6" y="5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6" y="5"/>
                    </a:lnTo>
                    <a:lnTo>
                      <a:pt x="5" y="10"/>
                    </a:lnTo>
                    <a:lnTo>
                      <a:pt x="10" y="15"/>
                    </a:lnTo>
                    <a:lnTo>
                      <a:pt x="11" y="11"/>
                    </a:lnTo>
                    <a:lnTo>
                      <a:pt x="16" y="18"/>
                    </a:lnTo>
                    <a:lnTo>
                      <a:pt x="13" y="21"/>
                    </a:lnTo>
                    <a:lnTo>
                      <a:pt x="10" y="15"/>
                    </a:lnTo>
                    <a:lnTo>
                      <a:pt x="13" y="21"/>
                    </a:lnTo>
                    <a:lnTo>
                      <a:pt x="16" y="18"/>
                    </a:lnTo>
                    <a:lnTo>
                      <a:pt x="21" y="23"/>
                    </a:lnTo>
                    <a:lnTo>
                      <a:pt x="19" y="28"/>
                    </a:lnTo>
                    <a:lnTo>
                      <a:pt x="21" y="23"/>
                    </a:lnTo>
                    <a:lnTo>
                      <a:pt x="24" y="29"/>
                    </a:lnTo>
                    <a:lnTo>
                      <a:pt x="23" y="33"/>
                    </a:lnTo>
                    <a:lnTo>
                      <a:pt x="29" y="39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9" name="Line 694"/>
              <p:cNvSpPr>
                <a:spLocks noChangeShapeType="1"/>
              </p:cNvSpPr>
              <p:nvPr/>
            </p:nvSpPr>
            <p:spPr bwMode="auto">
              <a:xfrm flipH="1" flipV="1">
                <a:off x="956" y="1423"/>
                <a:ext cx="30" cy="3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0" name="Freeform 695"/>
              <p:cNvSpPr>
                <a:spLocks/>
              </p:cNvSpPr>
              <p:nvPr/>
            </p:nvSpPr>
            <p:spPr bwMode="auto">
              <a:xfrm>
                <a:off x="956" y="1423"/>
                <a:ext cx="31" cy="38"/>
              </a:xfrm>
              <a:custGeom>
                <a:avLst/>
                <a:gdLst>
                  <a:gd name="T0" fmla="*/ 30 w 31"/>
                  <a:gd name="T1" fmla="*/ 38 h 38"/>
                  <a:gd name="T2" fmla="*/ 0 w 31"/>
                  <a:gd name="T3" fmla="*/ 0 h 38"/>
                  <a:gd name="T4" fmla="*/ 31 w 31"/>
                  <a:gd name="T5" fmla="*/ 38 h 38"/>
                  <a:gd name="T6" fmla="*/ 30 w 31"/>
                  <a:gd name="T7" fmla="*/ 38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38"/>
                  <a:gd name="T14" fmla="*/ 31 w 31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38">
                    <a:moveTo>
                      <a:pt x="30" y="38"/>
                    </a:moveTo>
                    <a:lnTo>
                      <a:pt x="0" y="0"/>
                    </a:lnTo>
                    <a:lnTo>
                      <a:pt x="31" y="38"/>
                    </a:lnTo>
                    <a:lnTo>
                      <a:pt x="30" y="38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1" name="Freeform 696"/>
              <p:cNvSpPr>
                <a:spLocks/>
              </p:cNvSpPr>
              <p:nvPr/>
            </p:nvSpPr>
            <p:spPr bwMode="auto">
              <a:xfrm>
                <a:off x="943" y="1412"/>
                <a:ext cx="13" cy="13"/>
              </a:xfrm>
              <a:custGeom>
                <a:avLst/>
                <a:gdLst>
                  <a:gd name="T0" fmla="*/ 6 w 13"/>
                  <a:gd name="T1" fmla="*/ 6 h 13"/>
                  <a:gd name="T2" fmla="*/ 11 w 13"/>
                  <a:gd name="T3" fmla="*/ 0 h 13"/>
                  <a:gd name="T4" fmla="*/ 6 w 13"/>
                  <a:gd name="T5" fmla="*/ 6 h 13"/>
                  <a:gd name="T6" fmla="*/ 13 w 13"/>
                  <a:gd name="T7" fmla="*/ 5 h 13"/>
                  <a:gd name="T8" fmla="*/ 6 w 13"/>
                  <a:gd name="T9" fmla="*/ 6 h 13"/>
                  <a:gd name="T10" fmla="*/ 6 w 13"/>
                  <a:gd name="T11" fmla="*/ 10 h 13"/>
                  <a:gd name="T12" fmla="*/ 6 w 13"/>
                  <a:gd name="T13" fmla="*/ 6 h 13"/>
                  <a:gd name="T14" fmla="*/ 0 w 13"/>
                  <a:gd name="T15" fmla="*/ 13 h 13"/>
                  <a:gd name="T16" fmla="*/ 6 w 13"/>
                  <a:gd name="T17" fmla="*/ 6 h 13"/>
                  <a:gd name="T18" fmla="*/ 0 w 13"/>
                  <a:gd name="T19" fmla="*/ 8 h 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"/>
                  <a:gd name="T31" fmla="*/ 0 h 13"/>
                  <a:gd name="T32" fmla="*/ 13 w 13"/>
                  <a:gd name="T33" fmla="*/ 13 h 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" h="13">
                    <a:moveTo>
                      <a:pt x="6" y="6"/>
                    </a:moveTo>
                    <a:lnTo>
                      <a:pt x="11" y="0"/>
                    </a:lnTo>
                    <a:lnTo>
                      <a:pt x="6" y="6"/>
                    </a:lnTo>
                    <a:lnTo>
                      <a:pt x="13" y="5"/>
                    </a:lnTo>
                    <a:lnTo>
                      <a:pt x="6" y="6"/>
                    </a:lnTo>
                    <a:lnTo>
                      <a:pt x="6" y="10"/>
                    </a:lnTo>
                    <a:lnTo>
                      <a:pt x="6" y="6"/>
                    </a:lnTo>
                    <a:lnTo>
                      <a:pt x="0" y="13"/>
                    </a:lnTo>
                    <a:lnTo>
                      <a:pt x="6" y="6"/>
                    </a:lnTo>
                    <a:lnTo>
                      <a:pt x="0" y="8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2" name="Freeform 697"/>
              <p:cNvSpPr>
                <a:spLocks/>
              </p:cNvSpPr>
              <p:nvPr/>
            </p:nvSpPr>
            <p:spPr bwMode="auto">
              <a:xfrm>
                <a:off x="991" y="1491"/>
                <a:ext cx="11" cy="5"/>
              </a:xfrm>
              <a:custGeom>
                <a:avLst/>
                <a:gdLst>
                  <a:gd name="T0" fmla="*/ 0 w 11"/>
                  <a:gd name="T1" fmla="*/ 5 h 5"/>
                  <a:gd name="T2" fmla="*/ 1 w 11"/>
                  <a:gd name="T3" fmla="*/ 5 h 5"/>
                  <a:gd name="T4" fmla="*/ 3 w 11"/>
                  <a:gd name="T5" fmla="*/ 5 h 5"/>
                  <a:gd name="T6" fmla="*/ 5 w 11"/>
                  <a:gd name="T7" fmla="*/ 5 h 5"/>
                  <a:gd name="T8" fmla="*/ 6 w 11"/>
                  <a:gd name="T9" fmla="*/ 5 h 5"/>
                  <a:gd name="T10" fmla="*/ 6 w 11"/>
                  <a:gd name="T11" fmla="*/ 4 h 5"/>
                  <a:gd name="T12" fmla="*/ 8 w 11"/>
                  <a:gd name="T13" fmla="*/ 4 h 5"/>
                  <a:gd name="T14" fmla="*/ 8 w 11"/>
                  <a:gd name="T15" fmla="*/ 2 h 5"/>
                  <a:gd name="T16" fmla="*/ 9 w 11"/>
                  <a:gd name="T17" fmla="*/ 2 h 5"/>
                  <a:gd name="T18" fmla="*/ 9 w 11"/>
                  <a:gd name="T19" fmla="*/ 0 h 5"/>
                  <a:gd name="T20" fmla="*/ 11 w 11"/>
                  <a:gd name="T21" fmla="*/ 0 h 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1"/>
                  <a:gd name="T34" fmla="*/ 0 h 5"/>
                  <a:gd name="T35" fmla="*/ 11 w 11"/>
                  <a:gd name="T36" fmla="*/ 5 h 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1" h="5">
                    <a:moveTo>
                      <a:pt x="0" y="5"/>
                    </a:moveTo>
                    <a:lnTo>
                      <a:pt x="1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0"/>
                    </a:lnTo>
                    <a:lnTo>
                      <a:pt x="11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3" name="Freeform 698"/>
              <p:cNvSpPr>
                <a:spLocks/>
              </p:cNvSpPr>
              <p:nvPr/>
            </p:nvSpPr>
            <p:spPr bwMode="auto">
              <a:xfrm>
                <a:off x="1002" y="1488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2 h 3"/>
                  <a:gd name="T4" fmla="*/ 0 w 1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3"/>
                  <a:gd name="T11" fmla="*/ 1 w 1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3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4" name="Freeform 699"/>
              <p:cNvSpPr>
                <a:spLocks/>
              </p:cNvSpPr>
              <p:nvPr/>
            </p:nvSpPr>
            <p:spPr bwMode="auto">
              <a:xfrm>
                <a:off x="984" y="1483"/>
                <a:ext cx="13" cy="5"/>
              </a:xfrm>
              <a:custGeom>
                <a:avLst/>
                <a:gdLst>
                  <a:gd name="T0" fmla="*/ 0 w 13"/>
                  <a:gd name="T1" fmla="*/ 5 h 5"/>
                  <a:gd name="T2" fmla="*/ 2 w 13"/>
                  <a:gd name="T3" fmla="*/ 5 h 5"/>
                  <a:gd name="T4" fmla="*/ 3 w 13"/>
                  <a:gd name="T5" fmla="*/ 5 h 5"/>
                  <a:gd name="T6" fmla="*/ 5 w 13"/>
                  <a:gd name="T7" fmla="*/ 5 h 5"/>
                  <a:gd name="T8" fmla="*/ 7 w 13"/>
                  <a:gd name="T9" fmla="*/ 5 h 5"/>
                  <a:gd name="T10" fmla="*/ 7 w 13"/>
                  <a:gd name="T11" fmla="*/ 3 h 5"/>
                  <a:gd name="T12" fmla="*/ 8 w 13"/>
                  <a:gd name="T13" fmla="*/ 3 h 5"/>
                  <a:gd name="T14" fmla="*/ 8 w 13"/>
                  <a:gd name="T15" fmla="*/ 2 h 5"/>
                  <a:gd name="T16" fmla="*/ 10 w 13"/>
                  <a:gd name="T17" fmla="*/ 2 h 5"/>
                  <a:gd name="T18" fmla="*/ 12 w 13"/>
                  <a:gd name="T19" fmla="*/ 0 h 5"/>
                  <a:gd name="T20" fmla="*/ 13 w 13"/>
                  <a:gd name="T21" fmla="*/ 0 h 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"/>
                  <a:gd name="T34" fmla="*/ 0 h 5"/>
                  <a:gd name="T35" fmla="*/ 13 w 13"/>
                  <a:gd name="T36" fmla="*/ 5 h 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" h="5">
                    <a:moveTo>
                      <a:pt x="0" y="5"/>
                    </a:moveTo>
                    <a:lnTo>
                      <a:pt x="2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10" y="2"/>
                    </a:lnTo>
                    <a:lnTo>
                      <a:pt x="12" y="0"/>
                    </a:lnTo>
                    <a:lnTo>
                      <a:pt x="13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5" name="Freeform 700"/>
              <p:cNvSpPr>
                <a:spLocks/>
              </p:cNvSpPr>
              <p:nvPr/>
            </p:nvSpPr>
            <p:spPr bwMode="auto">
              <a:xfrm>
                <a:off x="997" y="1480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1 h 3"/>
                  <a:gd name="T4" fmla="*/ 2 w 2"/>
                  <a:gd name="T5" fmla="*/ 1 h 3"/>
                  <a:gd name="T6" fmla="*/ 2 w 2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3"/>
                  <a:gd name="T14" fmla="*/ 2 w 2"/>
                  <a:gd name="T15" fmla="*/ 3 h 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3">
                    <a:moveTo>
                      <a:pt x="0" y="3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6" name="Freeform 701"/>
              <p:cNvSpPr>
                <a:spLocks/>
              </p:cNvSpPr>
              <p:nvPr/>
            </p:nvSpPr>
            <p:spPr bwMode="auto">
              <a:xfrm>
                <a:off x="979" y="1476"/>
                <a:ext cx="12" cy="5"/>
              </a:xfrm>
              <a:custGeom>
                <a:avLst/>
                <a:gdLst>
                  <a:gd name="T0" fmla="*/ 0 w 12"/>
                  <a:gd name="T1" fmla="*/ 5 h 5"/>
                  <a:gd name="T2" fmla="*/ 2 w 12"/>
                  <a:gd name="T3" fmla="*/ 5 h 5"/>
                  <a:gd name="T4" fmla="*/ 3 w 12"/>
                  <a:gd name="T5" fmla="*/ 5 h 5"/>
                  <a:gd name="T6" fmla="*/ 5 w 12"/>
                  <a:gd name="T7" fmla="*/ 5 h 5"/>
                  <a:gd name="T8" fmla="*/ 7 w 12"/>
                  <a:gd name="T9" fmla="*/ 5 h 5"/>
                  <a:gd name="T10" fmla="*/ 7 w 12"/>
                  <a:gd name="T11" fmla="*/ 4 h 5"/>
                  <a:gd name="T12" fmla="*/ 8 w 12"/>
                  <a:gd name="T13" fmla="*/ 4 h 5"/>
                  <a:gd name="T14" fmla="*/ 8 w 12"/>
                  <a:gd name="T15" fmla="*/ 2 h 5"/>
                  <a:gd name="T16" fmla="*/ 10 w 12"/>
                  <a:gd name="T17" fmla="*/ 2 h 5"/>
                  <a:gd name="T18" fmla="*/ 12 w 12"/>
                  <a:gd name="T19" fmla="*/ 2 h 5"/>
                  <a:gd name="T20" fmla="*/ 12 w 12"/>
                  <a:gd name="T21" fmla="*/ 0 h 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"/>
                  <a:gd name="T34" fmla="*/ 0 h 5"/>
                  <a:gd name="T35" fmla="*/ 12 w 12"/>
                  <a:gd name="T36" fmla="*/ 5 h 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" h="5">
                    <a:moveTo>
                      <a:pt x="0" y="5"/>
                    </a:moveTo>
                    <a:lnTo>
                      <a:pt x="2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7" name="Freeform 702"/>
              <p:cNvSpPr>
                <a:spLocks/>
              </p:cNvSpPr>
              <p:nvPr/>
            </p:nvSpPr>
            <p:spPr bwMode="auto">
              <a:xfrm>
                <a:off x="991" y="1473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2 h 3"/>
                  <a:gd name="T6" fmla="*/ 1 w 1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3"/>
                  <a:gd name="T14" fmla="*/ 1 w 1"/>
                  <a:gd name="T15" fmla="*/ 3 h 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3">
                    <a:moveTo>
                      <a:pt x="0" y="3"/>
                    </a:move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8" name="Freeform 703"/>
              <p:cNvSpPr>
                <a:spLocks/>
              </p:cNvSpPr>
              <p:nvPr/>
            </p:nvSpPr>
            <p:spPr bwMode="auto">
              <a:xfrm>
                <a:off x="976" y="1468"/>
                <a:ext cx="10" cy="5"/>
              </a:xfrm>
              <a:custGeom>
                <a:avLst/>
                <a:gdLst>
                  <a:gd name="T0" fmla="*/ 0 w 10"/>
                  <a:gd name="T1" fmla="*/ 5 h 5"/>
                  <a:gd name="T2" fmla="*/ 1 w 10"/>
                  <a:gd name="T3" fmla="*/ 5 h 5"/>
                  <a:gd name="T4" fmla="*/ 3 w 10"/>
                  <a:gd name="T5" fmla="*/ 5 h 5"/>
                  <a:gd name="T6" fmla="*/ 5 w 10"/>
                  <a:gd name="T7" fmla="*/ 5 h 5"/>
                  <a:gd name="T8" fmla="*/ 5 w 10"/>
                  <a:gd name="T9" fmla="*/ 3 h 5"/>
                  <a:gd name="T10" fmla="*/ 6 w 10"/>
                  <a:gd name="T11" fmla="*/ 3 h 5"/>
                  <a:gd name="T12" fmla="*/ 6 w 10"/>
                  <a:gd name="T13" fmla="*/ 2 h 5"/>
                  <a:gd name="T14" fmla="*/ 8 w 10"/>
                  <a:gd name="T15" fmla="*/ 2 h 5"/>
                  <a:gd name="T16" fmla="*/ 10 w 10"/>
                  <a:gd name="T17" fmla="*/ 2 h 5"/>
                  <a:gd name="T18" fmla="*/ 10 w 10"/>
                  <a:gd name="T19" fmla="*/ 0 h 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"/>
                  <a:gd name="T31" fmla="*/ 0 h 5"/>
                  <a:gd name="T32" fmla="*/ 10 w 10"/>
                  <a:gd name="T33" fmla="*/ 5 h 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" h="5">
                    <a:moveTo>
                      <a:pt x="0" y="5"/>
                    </a:moveTo>
                    <a:lnTo>
                      <a:pt x="1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10" y="2"/>
                    </a:lnTo>
                    <a:lnTo>
                      <a:pt x="10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9" name="Freeform 704"/>
              <p:cNvSpPr>
                <a:spLocks/>
              </p:cNvSpPr>
              <p:nvPr/>
            </p:nvSpPr>
            <p:spPr bwMode="auto">
              <a:xfrm>
                <a:off x="986" y="1466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2"/>
                    </a:moveTo>
                    <a:lnTo>
                      <a:pt x="1" y="2"/>
                    </a:lnTo>
                    <a:lnTo>
                      <a:pt x="1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0" name="Line 705"/>
              <p:cNvSpPr>
                <a:spLocks noChangeShapeType="1"/>
              </p:cNvSpPr>
              <p:nvPr/>
            </p:nvSpPr>
            <p:spPr bwMode="auto">
              <a:xfrm flipH="1" flipV="1">
                <a:off x="987" y="1466"/>
                <a:ext cx="5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1" name="Line 706"/>
              <p:cNvSpPr>
                <a:spLocks noChangeShapeType="1"/>
              </p:cNvSpPr>
              <p:nvPr/>
            </p:nvSpPr>
            <p:spPr bwMode="auto">
              <a:xfrm>
                <a:off x="987" y="1466"/>
                <a:ext cx="5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2" name="Freeform 707"/>
              <p:cNvSpPr>
                <a:spLocks/>
              </p:cNvSpPr>
              <p:nvPr/>
            </p:nvSpPr>
            <p:spPr bwMode="auto">
              <a:xfrm>
                <a:off x="987" y="1466"/>
                <a:ext cx="5" cy="7"/>
              </a:xfrm>
              <a:custGeom>
                <a:avLst/>
                <a:gdLst>
                  <a:gd name="T0" fmla="*/ 0 w 5"/>
                  <a:gd name="T1" fmla="*/ 0 h 7"/>
                  <a:gd name="T2" fmla="*/ 5 w 5"/>
                  <a:gd name="T3" fmla="*/ 7 h 7"/>
                  <a:gd name="T4" fmla="*/ 0 w 5"/>
                  <a:gd name="T5" fmla="*/ 0 h 7"/>
                  <a:gd name="T6" fmla="*/ 0 60000 65536"/>
                  <a:gd name="T7" fmla="*/ 0 60000 65536"/>
                  <a:gd name="T8" fmla="*/ 0 60000 65536"/>
                  <a:gd name="T9" fmla="*/ 0 w 5"/>
                  <a:gd name="T10" fmla="*/ 0 h 7"/>
                  <a:gd name="T11" fmla="*/ 5 w 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" h="7">
                    <a:moveTo>
                      <a:pt x="0" y="0"/>
                    </a:moveTo>
                    <a:lnTo>
                      <a:pt x="5" y="7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3" name="Line 708"/>
              <p:cNvSpPr>
                <a:spLocks noChangeShapeType="1"/>
              </p:cNvSpPr>
              <p:nvPr/>
            </p:nvSpPr>
            <p:spPr bwMode="auto">
              <a:xfrm flipH="1" flipV="1">
                <a:off x="992" y="1473"/>
                <a:ext cx="7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4" name="Line 709"/>
              <p:cNvSpPr>
                <a:spLocks noChangeShapeType="1"/>
              </p:cNvSpPr>
              <p:nvPr/>
            </p:nvSpPr>
            <p:spPr bwMode="auto">
              <a:xfrm>
                <a:off x="992" y="1473"/>
                <a:ext cx="7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5" name="Freeform 710"/>
              <p:cNvSpPr>
                <a:spLocks/>
              </p:cNvSpPr>
              <p:nvPr/>
            </p:nvSpPr>
            <p:spPr bwMode="auto">
              <a:xfrm>
                <a:off x="992" y="1473"/>
                <a:ext cx="7" cy="7"/>
              </a:xfrm>
              <a:custGeom>
                <a:avLst/>
                <a:gdLst>
                  <a:gd name="T0" fmla="*/ 0 w 7"/>
                  <a:gd name="T1" fmla="*/ 0 h 7"/>
                  <a:gd name="T2" fmla="*/ 7 w 7"/>
                  <a:gd name="T3" fmla="*/ 7 h 7"/>
                  <a:gd name="T4" fmla="*/ 0 w 7"/>
                  <a:gd name="T5" fmla="*/ 0 h 7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7"/>
                  <a:gd name="T11" fmla="*/ 7 w 7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7">
                    <a:moveTo>
                      <a:pt x="0" y="0"/>
                    </a:moveTo>
                    <a:lnTo>
                      <a:pt x="7" y="7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6" name="Line 711"/>
              <p:cNvSpPr>
                <a:spLocks noChangeShapeType="1"/>
              </p:cNvSpPr>
              <p:nvPr/>
            </p:nvSpPr>
            <p:spPr bwMode="auto">
              <a:xfrm>
                <a:off x="999" y="1480"/>
                <a:ext cx="5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7" name="Line 712"/>
              <p:cNvSpPr>
                <a:spLocks noChangeShapeType="1"/>
              </p:cNvSpPr>
              <p:nvPr/>
            </p:nvSpPr>
            <p:spPr bwMode="auto">
              <a:xfrm flipH="1" flipV="1">
                <a:off x="999" y="1480"/>
                <a:ext cx="3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8" name="Line 713"/>
              <p:cNvSpPr>
                <a:spLocks noChangeShapeType="1"/>
              </p:cNvSpPr>
              <p:nvPr/>
            </p:nvSpPr>
            <p:spPr bwMode="auto">
              <a:xfrm>
                <a:off x="999" y="1480"/>
                <a:ext cx="3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9" name="Freeform 714"/>
              <p:cNvSpPr>
                <a:spLocks/>
              </p:cNvSpPr>
              <p:nvPr/>
            </p:nvSpPr>
            <p:spPr bwMode="auto">
              <a:xfrm>
                <a:off x="999" y="1480"/>
                <a:ext cx="5" cy="10"/>
              </a:xfrm>
              <a:custGeom>
                <a:avLst/>
                <a:gdLst>
                  <a:gd name="T0" fmla="*/ 0 w 5"/>
                  <a:gd name="T1" fmla="*/ 0 h 10"/>
                  <a:gd name="T2" fmla="*/ 3 w 5"/>
                  <a:gd name="T3" fmla="*/ 10 h 10"/>
                  <a:gd name="T4" fmla="*/ 5 w 5"/>
                  <a:gd name="T5" fmla="*/ 10 h 10"/>
                  <a:gd name="T6" fmla="*/ 0 w 5"/>
                  <a:gd name="T7" fmla="*/ 0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10"/>
                  <a:gd name="T14" fmla="*/ 5 w 5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10">
                    <a:moveTo>
                      <a:pt x="0" y="0"/>
                    </a:moveTo>
                    <a:lnTo>
                      <a:pt x="3" y="10"/>
                    </a:lnTo>
                    <a:lnTo>
                      <a:pt x="5" y="1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0" name="Line 715"/>
              <p:cNvSpPr>
                <a:spLocks noChangeShapeType="1"/>
              </p:cNvSpPr>
              <p:nvPr/>
            </p:nvSpPr>
            <p:spPr bwMode="auto">
              <a:xfrm>
                <a:off x="984" y="1488"/>
                <a:ext cx="7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1" name="Line 716"/>
              <p:cNvSpPr>
                <a:spLocks noChangeShapeType="1"/>
              </p:cNvSpPr>
              <p:nvPr/>
            </p:nvSpPr>
            <p:spPr bwMode="auto">
              <a:xfrm flipH="1" flipV="1">
                <a:off x="982" y="1488"/>
                <a:ext cx="9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2" name="Line 717"/>
              <p:cNvSpPr>
                <a:spLocks noChangeShapeType="1"/>
              </p:cNvSpPr>
              <p:nvPr/>
            </p:nvSpPr>
            <p:spPr bwMode="auto">
              <a:xfrm>
                <a:off x="982" y="1490"/>
                <a:ext cx="9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3" name="Freeform 718"/>
              <p:cNvSpPr>
                <a:spLocks/>
              </p:cNvSpPr>
              <p:nvPr/>
            </p:nvSpPr>
            <p:spPr bwMode="auto">
              <a:xfrm>
                <a:off x="982" y="1488"/>
                <a:ext cx="9" cy="10"/>
              </a:xfrm>
              <a:custGeom>
                <a:avLst/>
                <a:gdLst>
                  <a:gd name="T0" fmla="*/ 7 w 9"/>
                  <a:gd name="T1" fmla="*/ 10 h 10"/>
                  <a:gd name="T2" fmla="*/ 0 w 9"/>
                  <a:gd name="T3" fmla="*/ 2 h 10"/>
                  <a:gd name="T4" fmla="*/ 0 w 9"/>
                  <a:gd name="T5" fmla="*/ 0 h 10"/>
                  <a:gd name="T6" fmla="*/ 9 w 9"/>
                  <a:gd name="T7" fmla="*/ 8 h 10"/>
                  <a:gd name="T8" fmla="*/ 7 w 9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10"/>
                  <a:gd name="T17" fmla="*/ 9 w 9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10">
                    <a:moveTo>
                      <a:pt x="7" y="1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9" y="8"/>
                    </a:lnTo>
                    <a:lnTo>
                      <a:pt x="7" y="1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4" name="Line 719"/>
              <p:cNvSpPr>
                <a:spLocks noChangeShapeType="1"/>
              </p:cNvSpPr>
              <p:nvPr/>
            </p:nvSpPr>
            <p:spPr bwMode="auto">
              <a:xfrm>
                <a:off x="979" y="1481"/>
                <a:ext cx="5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5" name="Line 720"/>
              <p:cNvSpPr>
                <a:spLocks noChangeShapeType="1"/>
              </p:cNvSpPr>
              <p:nvPr/>
            </p:nvSpPr>
            <p:spPr bwMode="auto">
              <a:xfrm flipH="1" flipV="1">
                <a:off x="979" y="1481"/>
                <a:ext cx="3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6" name="Line 721"/>
              <p:cNvSpPr>
                <a:spLocks noChangeShapeType="1"/>
              </p:cNvSpPr>
              <p:nvPr/>
            </p:nvSpPr>
            <p:spPr bwMode="auto">
              <a:xfrm>
                <a:off x="979" y="1481"/>
                <a:ext cx="3" cy="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7" name="Freeform 722"/>
              <p:cNvSpPr>
                <a:spLocks/>
              </p:cNvSpPr>
              <p:nvPr/>
            </p:nvSpPr>
            <p:spPr bwMode="auto">
              <a:xfrm>
                <a:off x="979" y="1481"/>
                <a:ext cx="5" cy="9"/>
              </a:xfrm>
              <a:custGeom>
                <a:avLst/>
                <a:gdLst>
                  <a:gd name="T0" fmla="*/ 3 w 5"/>
                  <a:gd name="T1" fmla="*/ 9 h 9"/>
                  <a:gd name="T2" fmla="*/ 0 w 5"/>
                  <a:gd name="T3" fmla="*/ 0 h 9"/>
                  <a:gd name="T4" fmla="*/ 5 w 5"/>
                  <a:gd name="T5" fmla="*/ 7 h 9"/>
                  <a:gd name="T6" fmla="*/ 3 w 5"/>
                  <a:gd name="T7" fmla="*/ 9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9"/>
                  <a:gd name="T14" fmla="*/ 5 w 5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9">
                    <a:moveTo>
                      <a:pt x="3" y="9"/>
                    </a:moveTo>
                    <a:lnTo>
                      <a:pt x="0" y="0"/>
                    </a:lnTo>
                    <a:lnTo>
                      <a:pt x="5" y="7"/>
                    </a:lnTo>
                    <a:lnTo>
                      <a:pt x="3" y="9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8" name="Line 723"/>
              <p:cNvSpPr>
                <a:spLocks noChangeShapeType="1"/>
              </p:cNvSpPr>
              <p:nvPr/>
            </p:nvSpPr>
            <p:spPr bwMode="auto">
              <a:xfrm>
                <a:off x="976" y="1473"/>
                <a:ext cx="3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9" name="Line 724"/>
              <p:cNvSpPr>
                <a:spLocks noChangeShapeType="1"/>
              </p:cNvSpPr>
              <p:nvPr/>
            </p:nvSpPr>
            <p:spPr bwMode="auto">
              <a:xfrm flipH="1" flipV="1">
                <a:off x="976" y="1473"/>
                <a:ext cx="3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0" name="Line 725"/>
              <p:cNvSpPr>
                <a:spLocks noChangeShapeType="1"/>
              </p:cNvSpPr>
              <p:nvPr/>
            </p:nvSpPr>
            <p:spPr bwMode="auto">
              <a:xfrm>
                <a:off x="976" y="1473"/>
                <a:ext cx="3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1" name="Freeform 726"/>
              <p:cNvSpPr>
                <a:spLocks/>
              </p:cNvSpPr>
              <p:nvPr/>
            </p:nvSpPr>
            <p:spPr bwMode="auto">
              <a:xfrm>
                <a:off x="976" y="1473"/>
                <a:ext cx="3" cy="8"/>
              </a:xfrm>
              <a:custGeom>
                <a:avLst/>
                <a:gdLst>
                  <a:gd name="T0" fmla="*/ 3 w 3"/>
                  <a:gd name="T1" fmla="*/ 8 h 8"/>
                  <a:gd name="T2" fmla="*/ 0 w 3"/>
                  <a:gd name="T3" fmla="*/ 2 h 8"/>
                  <a:gd name="T4" fmla="*/ 0 w 3"/>
                  <a:gd name="T5" fmla="*/ 0 h 8"/>
                  <a:gd name="T6" fmla="*/ 3 w 3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8"/>
                  <a:gd name="T14" fmla="*/ 3 w 3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8">
                    <a:moveTo>
                      <a:pt x="3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3" y="8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2" name="Line 727"/>
              <p:cNvSpPr>
                <a:spLocks noChangeShapeType="1"/>
              </p:cNvSpPr>
              <p:nvPr/>
            </p:nvSpPr>
            <p:spPr bwMode="auto">
              <a:xfrm>
                <a:off x="972" y="1463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3" name="Line 728"/>
              <p:cNvSpPr>
                <a:spLocks noChangeShapeType="1"/>
              </p:cNvSpPr>
              <p:nvPr/>
            </p:nvSpPr>
            <p:spPr bwMode="auto">
              <a:xfrm flipV="1">
                <a:off x="972" y="146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4" name="Line 729"/>
              <p:cNvSpPr>
                <a:spLocks noChangeShapeType="1"/>
              </p:cNvSpPr>
              <p:nvPr/>
            </p:nvSpPr>
            <p:spPr bwMode="auto">
              <a:xfrm>
                <a:off x="974" y="1460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5" name="Line 730"/>
              <p:cNvSpPr>
                <a:spLocks noChangeShapeType="1"/>
              </p:cNvSpPr>
              <p:nvPr/>
            </p:nvSpPr>
            <p:spPr bwMode="auto">
              <a:xfrm flipV="1">
                <a:off x="974" y="1460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6" name="Line 731"/>
              <p:cNvSpPr>
                <a:spLocks noChangeShapeType="1"/>
              </p:cNvSpPr>
              <p:nvPr/>
            </p:nvSpPr>
            <p:spPr bwMode="auto">
              <a:xfrm>
                <a:off x="974" y="1460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7" name="Line 732"/>
              <p:cNvSpPr>
                <a:spLocks noChangeShapeType="1"/>
              </p:cNvSpPr>
              <p:nvPr/>
            </p:nvSpPr>
            <p:spPr bwMode="auto">
              <a:xfrm flipV="1">
                <a:off x="974" y="146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8" name="Line 733"/>
              <p:cNvSpPr>
                <a:spLocks noChangeShapeType="1"/>
              </p:cNvSpPr>
              <p:nvPr/>
            </p:nvSpPr>
            <p:spPr bwMode="auto">
              <a:xfrm>
                <a:off x="976" y="1460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9" name="Line 734"/>
              <p:cNvSpPr>
                <a:spLocks noChangeShapeType="1"/>
              </p:cNvSpPr>
              <p:nvPr/>
            </p:nvSpPr>
            <p:spPr bwMode="auto">
              <a:xfrm flipV="1">
                <a:off x="976" y="1460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0" name="Line 735"/>
              <p:cNvSpPr>
                <a:spLocks noChangeShapeType="1"/>
              </p:cNvSpPr>
              <p:nvPr/>
            </p:nvSpPr>
            <p:spPr bwMode="auto">
              <a:xfrm>
                <a:off x="976" y="1460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1" name="Line 736"/>
              <p:cNvSpPr>
                <a:spLocks noChangeShapeType="1"/>
              </p:cNvSpPr>
              <p:nvPr/>
            </p:nvSpPr>
            <p:spPr bwMode="auto">
              <a:xfrm flipV="1">
                <a:off x="976" y="1460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2" name="Line 737"/>
              <p:cNvSpPr>
                <a:spLocks noChangeShapeType="1"/>
              </p:cNvSpPr>
              <p:nvPr/>
            </p:nvSpPr>
            <p:spPr bwMode="auto">
              <a:xfrm>
                <a:off x="977" y="1460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3" name="Line 738"/>
              <p:cNvSpPr>
                <a:spLocks noChangeShapeType="1"/>
              </p:cNvSpPr>
              <p:nvPr/>
            </p:nvSpPr>
            <p:spPr bwMode="auto">
              <a:xfrm flipV="1">
                <a:off x="977" y="1460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4" name="Line 739"/>
              <p:cNvSpPr>
                <a:spLocks noChangeShapeType="1"/>
              </p:cNvSpPr>
              <p:nvPr/>
            </p:nvSpPr>
            <p:spPr bwMode="auto">
              <a:xfrm>
                <a:off x="977" y="146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5" name="Line 740"/>
              <p:cNvSpPr>
                <a:spLocks noChangeShapeType="1"/>
              </p:cNvSpPr>
              <p:nvPr/>
            </p:nvSpPr>
            <p:spPr bwMode="auto">
              <a:xfrm flipV="1">
                <a:off x="977" y="146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6" name="Line 741"/>
              <p:cNvSpPr>
                <a:spLocks noChangeShapeType="1"/>
              </p:cNvSpPr>
              <p:nvPr/>
            </p:nvSpPr>
            <p:spPr bwMode="auto">
              <a:xfrm>
                <a:off x="979" y="146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7" name="Line 742"/>
              <p:cNvSpPr>
                <a:spLocks noChangeShapeType="1"/>
              </p:cNvSpPr>
              <p:nvPr/>
            </p:nvSpPr>
            <p:spPr bwMode="auto">
              <a:xfrm flipV="1">
                <a:off x="979" y="146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8" name="Line 743"/>
              <p:cNvSpPr>
                <a:spLocks noChangeShapeType="1"/>
              </p:cNvSpPr>
              <p:nvPr/>
            </p:nvSpPr>
            <p:spPr bwMode="auto">
              <a:xfrm>
                <a:off x="979" y="146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9" name="Line 744"/>
              <p:cNvSpPr>
                <a:spLocks noChangeShapeType="1"/>
              </p:cNvSpPr>
              <p:nvPr/>
            </p:nvSpPr>
            <p:spPr bwMode="auto">
              <a:xfrm flipV="1">
                <a:off x="979" y="146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0" name="Line 745"/>
              <p:cNvSpPr>
                <a:spLocks noChangeShapeType="1"/>
              </p:cNvSpPr>
              <p:nvPr/>
            </p:nvSpPr>
            <p:spPr bwMode="auto">
              <a:xfrm>
                <a:off x="981" y="146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1" name="Line 746"/>
              <p:cNvSpPr>
                <a:spLocks noChangeShapeType="1"/>
              </p:cNvSpPr>
              <p:nvPr/>
            </p:nvSpPr>
            <p:spPr bwMode="auto">
              <a:xfrm flipV="1">
                <a:off x="981" y="146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2" name="Line 747"/>
              <p:cNvSpPr>
                <a:spLocks noChangeShapeType="1"/>
              </p:cNvSpPr>
              <p:nvPr/>
            </p:nvSpPr>
            <p:spPr bwMode="auto">
              <a:xfrm>
                <a:off x="981" y="146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3" name="Line 748"/>
              <p:cNvSpPr>
                <a:spLocks noChangeShapeType="1"/>
              </p:cNvSpPr>
              <p:nvPr/>
            </p:nvSpPr>
            <p:spPr bwMode="auto">
              <a:xfrm flipV="1">
                <a:off x="981" y="146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4" name="Line 749"/>
              <p:cNvSpPr>
                <a:spLocks noChangeShapeType="1"/>
              </p:cNvSpPr>
              <p:nvPr/>
            </p:nvSpPr>
            <p:spPr bwMode="auto">
              <a:xfrm>
                <a:off x="982" y="1463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5" name="Line 750"/>
              <p:cNvSpPr>
                <a:spLocks noChangeShapeType="1"/>
              </p:cNvSpPr>
              <p:nvPr/>
            </p:nvSpPr>
            <p:spPr bwMode="auto">
              <a:xfrm flipV="1">
                <a:off x="982" y="1463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6" name="Line 751"/>
              <p:cNvSpPr>
                <a:spLocks noChangeShapeType="1"/>
              </p:cNvSpPr>
              <p:nvPr/>
            </p:nvSpPr>
            <p:spPr bwMode="auto">
              <a:xfrm>
                <a:off x="982" y="1463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7" name="Line 752"/>
              <p:cNvSpPr>
                <a:spLocks noChangeShapeType="1"/>
              </p:cNvSpPr>
              <p:nvPr/>
            </p:nvSpPr>
            <p:spPr bwMode="auto">
              <a:xfrm flipV="1">
                <a:off x="984" y="1465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8" name="Line 753"/>
              <p:cNvSpPr>
                <a:spLocks noChangeShapeType="1"/>
              </p:cNvSpPr>
              <p:nvPr/>
            </p:nvSpPr>
            <p:spPr bwMode="auto">
              <a:xfrm>
                <a:off x="984" y="1465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9" name="Line 754"/>
              <p:cNvSpPr>
                <a:spLocks noChangeShapeType="1"/>
              </p:cNvSpPr>
              <p:nvPr/>
            </p:nvSpPr>
            <p:spPr bwMode="auto">
              <a:xfrm flipV="1">
                <a:off x="984" y="1465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0" name="Line 755"/>
              <p:cNvSpPr>
                <a:spLocks noChangeShapeType="1"/>
              </p:cNvSpPr>
              <p:nvPr/>
            </p:nvSpPr>
            <p:spPr bwMode="auto">
              <a:xfrm>
                <a:off x="986" y="1465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1" name="Line 756"/>
              <p:cNvSpPr>
                <a:spLocks noChangeShapeType="1"/>
              </p:cNvSpPr>
              <p:nvPr/>
            </p:nvSpPr>
            <p:spPr bwMode="auto">
              <a:xfrm flipV="1">
                <a:off x="986" y="1465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2" name="Freeform 757"/>
              <p:cNvSpPr>
                <a:spLocks/>
              </p:cNvSpPr>
              <p:nvPr/>
            </p:nvSpPr>
            <p:spPr bwMode="auto">
              <a:xfrm>
                <a:off x="971" y="1460"/>
                <a:ext cx="16" cy="13"/>
              </a:xfrm>
              <a:custGeom>
                <a:avLst/>
                <a:gdLst>
                  <a:gd name="T0" fmla="*/ 5 w 16"/>
                  <a:gd name="T1" fmla="*/ 13 h 13"/>
                  <a:gd name="T2" fmla="*/ 10 w 16"/>
                  <a:gd name="T3" fmla="*/ 11 h 13"/>
                  <a:gd name="T4" fmla="*/ 16 w 16"/>
                  <a:gd name="T5" fmla="*/ 6 h 13"/>
                  <a:gd name="T6" fmla="*/ 8 w 16"/>
                  <a:gd name="T7" fmla="*/ 0 h 13"/>
                  <a:gd name="T8" fmla="*/ 3 w 16"/>
                  <a:gd name="T9" fmla="*/ 0 h 13"/>
                  <a:gd name="T10" fmla="*/ 0 w 16"/>
                  <a:gd name="T11" fmla="*/ 3 h 13"/>
                  <a:gd name="T12" fmla="*/ 5 w 16"/>
                  <a:gd name="T13" fmla="*/ 1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"/>
                  <a:gd name="T22" fmla="*/ 0 h 13"/>
                  <a:gd name="T23" fmla="*/ 16 w 16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" h="13">
                    <a:moveTo>
                      <a:pt x="5" y="13"/>
                    </a:moveTo>
                    <a:lnTo>
                      <a:pt x="10" y="11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5" y="13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3" name="Line 758"/>
              <p:cNvSpPr>
                <a:spLocks noChangeShapeType="1"/>
              </p:cNvSpPr>
              <p:nvPr/>
            </p:nvSpPr>
            <p:spPr bwMode="auto">
              <a:xfrm>
                <a:off x="910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4" name="Line 759"/>
              <p:cNvSpPr>
                <a:spLocks noChangeShapeType="1"/>
              </p:cNvSpPr>
              <p:nvPr/>
            </p:nvSpPr>
            <p:spPr bwMode="auto">
              <a:xfrm flipV="1">
                <a:off x="910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5" name="Line 760"/>
              <p:cNvSpPr>
                <a:spLocks noChangeShapeType="1"/>
              </p:cNvSpPr>
              <p:nvPr/>
            </p:nvSpPr>
            <p:spPr bwMode="auto">
              <a:xfrm>
                <a:off x="910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6" name="Line 761"/>
              <p:cNvSpPr>
                <a:spLocks noChangeShapeType="1"/>
              </p:cNvSpPr>
              <p:nvPr/>
            </p:nvSpPr>
            <p:spPr bwMode="auto">
              <a:xfrm flipV="1">
                <a:off x="912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7" name="Line 762"/>
              <p:cNvSpPr>
                <a:spLocks noChangeShapeType="1"/>
              </p:cNvSpPr>
              <p:nvPr/>
            </p:nvSpPr>
            <p:spPr bwMode="auto">
              <a:xfrm>
                <a:off x="912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8" name="Line 763"/>
              <p:cNvSpPr>
                <a:spLocks noChangeShapeType="1"/>
              </p:cNvSpPr>
              <p:nvPr/>
            </p:nvSpPr>
            <p:spPr bwMode="auto">
              <a:xfrm flipV="1">
                <a:off x="913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9" name="Line 764"/>
              <p:cNvSpPr>
                <a:spLocks noChangeShapeType="1"/>
              </p:cNvSpPr>
              <p:nvPr/>
            </p:nvSpPr>
            <p:spPr bwMode="auto">
              <a:xfrm>
                <a:off x="913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70" name="Line 765"/>
              <p:cNvSpPr>
                <a:spLocks noChangeShapeType="1"/>
              </p:cNvSpPr>
              <p:nvPr/>
            </p:nvSpPr>
            <p:spPr bwMode="auto">
              <a:xfrm flipV="1">
                <a:off x="913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71" name="Line 766"/>
              <p:cNvSpPr>
                <a:spLocks noChangeShapeType="1"/>
              </p:cNvSpPr>
              <p:nvPr/>
            </p:nvSpPr>
            <p:spPr bwMode="auto">
              <a:xfrm>
                <a:off x="913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72" name="Line 767"/>
              <p:cNvSpPr>
                <a:spLocks noChangeShapeType="1"/>
              </p:cNvSpPr>
              <p:nvPr/>
            </p:nvSpPr>
            <p:spPr bwMode="auto">
              <a:xfrm flipV="1">
                <a:off x="915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73" name="Line 768"/>
              <p:cNvSpPr>
                <a:spLocks noChangeShapeType="1"/>
              </p:cNvSpPr>
              <p:nvPr/>
            </p:nvSpPr>
            <p:spPr bwMode="auto">
              <a:xfrm>
                <a:off x="915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74" name="Line 769"/>
              <p:cNvSpPr>
                <a:spLocks noChangeShapeType="1"/>
              </p:cNvSpPr>
              <p:nvPr/>
            </p:nvSpPr>
            <p:spPr bwMode="auto">
              <a:xfrm flipV="1">
                <a:off x="915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75" name="Line 770"/>
              <p:cNvSpPr>
                <a:spLocks noChangeShapeType="1"/>
              </p:cNvSpPr>
              <p:nvPr/>
            </p:nvSpPr>
            <p:spPr bwMode="auto">
              <a:xfrm>
                <a:off x="915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76" name="Line 771"/>
              <p:cNvSpPr>
                <a:spLocks noChangeShapeType="1"/>
              </p:cNvSpPr>
              <p:nvPr/>
            </p:nvSpPr>
            <p:spPr bwMode="auto">
              <a:xfrm flipV="1">
                <a:off x="917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77" name="Line 772"/>
              <p:cNvSpPr>
                <a:spLocks noChangeShapeType="1"/>
              </p:cNvSpPr>
              <p:nvPr/>
            </p:nvSpPr>
            <p:spPr bwMode="auto">
              <a:xfrm>
                <a:off x="917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78" name="Line 773"/>
              <p:cNvSpPr>
                <a:spLocks noChangeShapeType="1"/>
              </p:cNvSpPr>
              <p:nvPr/>
            </p:nvSpPr>
            <p:spPr bwMode="auto">
              <a:xfrm flipV="1">
                <a:off x="917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79" name="Line 774"/>
              <p:cNvSpPr>
                <a:spLocks noChangeShapeType="1"/>
              </p:cNvSpPr>
              <p:nvPr/>
            </p:nvSpPr>
            <p:spPr bwMode="auto">
              <a:xfrm>
                <a:off x="917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0" name="Line 775"/>
              <p:cNvSpPr>
                <a:spLocks noChangeShapeType="1"/>
              </p:cNvSpPr>
              <p:nvPr/>
            </p:nvSpPr>
            <p:spPr bwMode="auto">
              <a:xfrm flipV="1">
                <a:off x="918" y="1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1" name="Line 776"/>
              <p:cNvSpPr>
                <a:spLocks noChangeShapeType="1"/>
              </p:cNvSpPr>
              <p:nvPr/>
            </p:nvSpPr>
            <p:spPr bwMode="auto">
              <a:xfrm>
                <a:off x="918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2" name="Line 777"/>
              <p:cNvSpPr>
                <a:spLocks noChangeShapeType="1"/>
              </p:cNvSpPr>
              <p:nvPr/>
            </p:nvSpPr>
            <p:spPr bwMode="auto">
              <a:xfrm flipV="1">
                <a:off x="918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3" name="Line 778"/>
              <p:cNvSpPr>
                <a:spLocks noChangeShapeType="1"/>
              </p:cNvSpPr>
              <p:nvPr/>
            </p:nvSpPr>
            <p:spPr bwMode="auto">
              <a:xfrm>
                <a:off x="918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4" name="Line 779"/>
              <p:cNvSpPr>
                <a:spLocks noChangeShapeType="1"/>
              </p:cNvSpPr>
              <p:nvPr/>
            </p:nvSpPr>
            <p:spPr bwMode="auto">
              <a:xfrm flipV="1">
                <a:off x="920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5" name="Line 780"/>
              <p:cNvSpPr>
                <a:spLocks noChangeShapeType="1"/>
              </p:cNvSpPr>
              <p:nvPr/>
            </p:nvSpPr>
            <p:spPr bwMode="auto">
              <a:xfrm>
                <a:off x="920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6" name="Line 781"/>
              <p:cNvSpPr>
                <a:spLocks noChangeShapeType="1"/>
              </p:cNvSpPr>
              <p:nvPr/>
            </p:nvSpPr>
            <p:spPr bwMode="auto">
              <a:xfrm flipV="1">
                <a:off x="920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7" name="Line 782"/>
              <p:cNvSpPr>
                <a:spLocks noChangeShapeType="1"/>
              </p:cNvSpPr>
              <p:nvPr/>
            </p:nvSpPr>
            <p:spPr bwMode="auto">
              <a:xfrm>
                <a:off x="922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8" name="Line 783"/>
              <p:cNvSpPr>
                <a:spLocks noChangeShapeType="1"/>
              </p:cNvSpPr>
              <p:nvPr/>
            </p:nvSpPr>
            <p:spPr bwMode="auto">
              <a:xfrm flipV="1">
                <a:off x="922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9" name="Line 784"/>
              <p:cNvSpPr>
                <a:spLocks noChangeShapeType="1"/>
              </p:cNvSpPr>
              <p:nvPr/>
            </p:nvSpPr>
            <p:spPr bwMode="auto">
              <a:xfrm>
                <a:off x="922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90" name="Line 785"/>
              <p:cNvSpPr>
                <a:spLocks noChangeShapeType="1"/>
              </p:cNvSpPr>
              <p:nvPr/>
            </p:nvSpPr>
            <p:spPr bwMode="auto">
              <a:xfrm flipV="1">
                <a:off x="922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91" name="Line 786"/>
              <p:cNvSpPr>
                <a:spLocks noChangeShapeType="1"/>
              </p:cNvSpPr>
              <p:nvPr/>
            </p:nvSpPr>
            <p:spPr bwMode="auto">
              <a:xfrm>
                <a:off x="923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92" name="Line 787"/>
              <p:cNvSpPr>
                <a:spLocks noChangeShapeType="1"/>
              </p:cNvSpPr>
              <p:nvPr/>
            </p:nvSpPr>
            <p:spPr bwMode="auto">
              <a:xfrm flipV="1">
                <a:off x="923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93" name="Line 788"/>
              <p:cNvSpPr>
                <a:spLocks noChangeShapeType="1"/>
              </p:cNvSpPr>
              <p:nvPr/>
            </p:nvSpPr>
            <p:spPr bwMode="auto">
              <a:xfrm>
                <a:off x="923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94" name="Line 789"/>
              <p:cNvSpPr>
                <a:spLocks noChangeShapeType="1"/>
              </p:cNvSpPr>
              <p:nvPr/>
            </p:nvSpPr>
            <p:spPr bwMode="auto">
              <a:xfrm flipV="1">
                <a:off x="925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95" name="Line 790"/>
              <p:cNvSpPr>
                <a:spLocks noChangeShapeType="1"/>
              </p:cNvSpPr>
              <p:nvPr/>
            </p:nvSpPr>
            <p:spPr bwMode="auto">
              <a:xfrm>
                <a:off x="925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96" name="Line 791"/>
              <p:cNvSpPr>
                <a:spLocks noChangeShapeType="1"/>
              </p:cNvSpPr>
              <p:nvPr/>
            </p:nvSpPr>
            <p:spPr bwMode="auto">
              <a:xfrm flipV="1">
                <a:off x="925" y="15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97" name="Line 792"/>
              <p:cNvSpPr>
                <a:spLocks noChangeShapeType="1"/>
              </p:cNvSpPr>
              <p:nvPr/>
            </p:nvSpPr>
            <p:spPr bwMode="auto">
              <a:xfrm>
                <a:off x="925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98" name="Line 793"/>
              <p:cNvSpPr>
                <a:spLocks noChangeShapeType="1"/>
              </p:cNvSpPr>
              <p:nvPr/>
            </p:nvSpPr>
            <p:spPr bwMode="auto">
              <a:xfrm flipV="1">
                <a:off x="926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99" name="Line 794"/>
              <p:cNvSpPr>
                <a:spLocks noChangeShapeType="1"/>
              </p:cNvSpPr>
              <p:nvPr/>
            </p:nvSpPr>
            <p:spPr bwMode="auto">
              <a:xfrm>
                <a:off x="926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00" name="Line 795"/>
              <p:cNvSpPr>
                <a:spLocks noChangeShapeType="1"/>
              </p:cNvSpPr>
              <p:nvPr/>
            </p:nvSpPr>
            <p:spPr bwMode="auto">
              <a:xfrm flipV="1">
                <a:off x="926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01" name="Line 796"/>
              <p:cNvSpPr>
                <a:spLocks noChangeShapeType="1"/>
              </p:cNvSpPr>
              <p:nvPr/>
            </p:nvSpPr>
            <p:spPr bwMode="auto">
              <a:xfrm>
                <a:off x="926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02" name="Line 797"/>
              <p:cNvSpPr>
                <a:spLocks noChangeShapeType="1"/>
              </p:cNvSpPr>
              <p:nvPr/>
            </p:nvSpPr>
            <p:spPr bwMode="auto">
              <a:xfrm flipV="1">
                <a:off x="928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03" name="Line 798"/>
              <p:cNvSpPr>
                <a:spLocks noChangeShapeType="1"/>
              </p:cNvSpPr>
              <p:nvPr/>
            </p:nvSpPr>
            <p:spPr bwMode="auto">
              <a:xfrm>
                <a:off x="928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04" name="Line 799"/>
              <p:cNvSpPr>
                <a:spLocks noChangeShapeType="1"/>
              </p:cNvSpPr>
              <p:nvPr/>
            </p:nvSpPr>
            <p:spPr bwMode="auto">
              <a:xfrm flipV="1">
                <a:off x="928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05" name="Line 800"/>
              <p:cNvSpPr>
                <a:spLocks noChangeShapeType="1"/>
              </p:cNvSpPr>
              <p:nvPr/>
            </p:nvSpPr>
            <p:spPr bwMode="auto">
              <a:xfrm>
                <a:off x="930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06" name="Line 801"/>
              <p:cNvSpPr>
                <a:spLocks noChangeShapeType="1"/>
              </p:cNvSpPr>
              <p:nvPr/>
            </p:nvSpPr>
            <p:spPr bwMode="auto">
              <a:xfrm flipV="1">
                <a:off x="930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07" name="Line 802"/>
              <p:cNvSpPr>
                <a:spLocks noChangeShapeType="1"/>
              </p:cNvSpPr>
              <p:nvPr/>
            </p:nvSpPr>
            <p:spPr bwMode="auto">
              <a:xfrm>
                <a:off x="930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08" name="Line 803"/>
              <p:cNvSpPr>
                <a:spLocks noChangeShapeType="1"/>
              </p:cNvSpPr>
              <p:nvPr/>
            </p:nvSpPr>
            <p:spPr bwMode="auto">
              <a:xfrm flipV="1">
                <a:off x="930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09" name="Line 804"/>
              <p:cNvSpPr>
                <a:spLocks noChangeShapeType="1"/>
              </p:cNvSpPr>
              <p:nvPr/>
            </p:nvSpPr>
            <p:spPr bwMode="auto">
              <a:xfrm>
                <a:off x="931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10" name="Line 805"/>
              <p:cNvSpPr>
                <a:spLocks noChangeShapeType="1"/>
              </p:cNvSpPr>
              <p:nvPr/>
            </p:nvSpPr>
            <p:spPr bwMode="auto">
              <a:xfrm flipV="1">
                <a:off x="931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11" name="Line 806"/>
              <p:cNvSpPr>
                <a:spLocks noChangeShapeType="1"/>
              </p:cNvSpPr>
              <p:nvPr/>
            </p:nvSpPr>
            <p:spPr bwMode="auto">
              <a:xfrm>
                <a:off x="931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12" name="Line 807"/>
              <p:cNvSpPr>
                <a:spLocks noChangeShapeType="1"/>
              </p:cNvSpPr>
              <p:nvPr/>
            </p:nvSpPr>
            <p:spPr bwMode="auto">
              <a:xfrm flipV="1">
                <a:off x="931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13" name="Line 808"/>
              <p:cNvSpPr>
                <a:spLocks noChangeShapeType="1"/>
              </p:cNvSpPr>
              <p:nvPr/>
            </p:nvSpPr>
            <p:spPr bwMode="auto">
              <a:xfrm>
                <a:off x="933" y="15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14" name="Line 809"/>
              <p:cNvSpPr>
                <a:spLocks noChangeShapeType="1"/>
              </p:cNvSpPr>
              <p:nvPr/>
            </p:nvSpPr>
            <p:spPr bwMode="auto">
              <a:xfrm flipV="1">
                <a:off x="933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15" name="Line 810"/>
              <p:cNvSpPr>
                <a:spLocks noChangeShapeType="1"/>
              </p:cNvSpPr>
              <p:nvPr/>
            </p:nvSpPr>
            <p:spPr bwMode="auto">
              <a:xfrm>
                <a:off x="933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16" name="Line 811"/>
              <p:cNvSpPr>
                <a:spLocks noChangeShapeType="1"/>
              </p:cNvSpPr>
              <p:nvPr/>
            </p:nvSpPr>
            <p:spPr bwMode="auto">
              <a:xfrm flipV="1">
                <a:off x="933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17" name="Line 812"/>
              <p:cNvSpPr>
                <a:spLocks noChangeShapeType="1"/>
              </p:cNvSpPr>
              <p:nvPr/>
            </p:nvSpPr>
            <p:spPr bwMode="auto">
              <a:xfrm>
                <a:off x="935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18" name="Line 813"/>
              <p:cNvSpPr>
                <a:spLocks noChangeShapeType="1"/>
              </p:cNvSpPr>
              <p:nvPr/>
            </p:nvSpPr>
            <p:spPr bwMode="auto">
              <a:xfrm flipV="1">
                <a:off x="935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19" name="Line 814"/>
              <p:cNvSpPr>
                <a:spLocks noChangeShapeType="1"/>
              </p:cNvSpPr>
              <p:nvPr/>
            </p:nvSpPr>
            <p:spPr bwMode="auto">
              <a:xfrm>
                <a:off x="936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0" name="Line 815"/>
              <p:cNvSpPr>
                <a:spLocks noChangeShapeType="1"/>
              </p:cNvSpPr>
              <p:nvPr/>
            </p:nvSpPr>
            <p:spPr bwMode="auto">
              <a:xfrm flipV="1">
                <a:off x="936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1" name="Line 816"/>
              <p:cNvSpPr>
                <a:spLocks noChangeShapeType="1"/>
              </p:cNvSpPr>
              <p:nvPr/>
            </p:nvSpPr>
            <p:spPr bwMode="auto">
              <a:xfrm>
                <a:off x="936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2" name="Line 817"/>
              <p:cNvSpPr>
                <a:spLocks noChangeShapeType="1"/>
              </p:cNvSpPr>
              <p:nvPr/>
            </p:nvSpPr>
            <p:spPr bwMode="auto">
              <a:xfrm flipV="1">
                <a:off x="936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3" name="Line 818"/>
              <p:cNvSpPr>
                <a:spLocks noChangeShapeType="1"/>
              </p:cNvSpPr>
              <p:nvPr/>
            </p:nvSpPr>
            <p:spPr bwMode="auto">
              <a:xfrm>
                <a:off x="938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4" name="Line 819"/>
              <p:cNvSpPr>
                <a:spLocks noChangeShapeType="1"/>
              </p:cNvSpPr>
              <p:nvPr/>
            </p:nvSpPr>
            <p:spPr bwMode="auto">
              <a:xfrm flipV="1">
                <a:off x="938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5" name="Line 820"/>
              <p:cNvSpPr>
                <a:spLocks noChangeShapeType="1"/>
              </p:cNvSpPr>
              <p:nvPr/>
            </p:nvSpPr>
            <p:spPr bwMode="auto">
              <a:xfrm>
                <a:off x="938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6" name="Line 821"/>
              <p:cNvSpPr>
                <a:spLocks noChangeShapeType="1"/>
              </p:cNvSpPr>
              <p:nvPr/>
            </p:nvSpPr>
            <p:spPr bwMode="auto">
              <a:xfrm flipV="1">
                <a:off x="938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7" name="Line 822"/>
              <p:cNvSpPr>
                <a:spLocks noChangeShapeType="1"/>
              </p:cNvSpPr>
              <p:nvPr/>
            </p:nvSpPr>
            <p:spPr bwMode="auto">
              <a:xfrm>
                <a:off x="940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8" name="Line 823"/>
              <p:cNvSpPr>
                <a:spLocks noChangeShapeType="1"/>
              </p:cNvSpPr>
              <p:nvPr/>
            </p:nvSpPr>
            <p:spPr bwMode="auto">
              <a:xfrm flipV="1">
                <a:off x="940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9" name="Line 824"/>
              <p:cNvSpPr>
                <a:spLocks noChangeShapeType="1"/>
              </p:cNvSpPr>
              <p:nvPr/>
            </p:nvSpPr>
            <p:spPr bwMode="auto">
              <a:xfrm>
                <a:off x="940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0" name="Line 825"/>
              <p:cNvSpPr>
                <a:spLocks noChangeShapeType="1"/>
              </p:cNvSpPr>
              <p:nvPr/>
            </p:nvSpPr>
            <p:spPr bwMode="auto">
              <a:xfrm flipV="1">
                <a:off x="940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1" name="Line 826"/>
              <p:cNvSpPr>
                <a:spLocks noChangeShapeType="1"/>
              </p:cNvSpPr>
              <p:nvPr/>
            </p:nvSpPr>
            <p:spPr bwMode="auto">
              <a:xfrm>
                <a:off x="941" y="152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2" name="Line 827"/>
              <p:cNvSpPr>
                <a:spLocks noChangeShapeType="1"/>
              </p:cNvSpPr>
              <p:nvPr/>
            </p:nvSpPr>
            <p:spPr bwMode="auto">
              <a:xfrm flipV="1">
                <a:off x="941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3" name="Line 828"/>
              <p:cNvSpPr>
                <a:spLocks noChangeShapeType="1"/>
              </p:cNvSpPr>
              <p:nvPr/>
            </p:nvSpPr>
            <p:spPr bwMode="auto">
              <a:xfrm>
                <a:off x="941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4" name="Line 829"/>
              <p:cNvSpPr>
                <a:spLocks noChangeShapeType="1"/>
              </p:cNvSpPr>
              <p:nvPr/>
            </p:nvSpPr>
            <p:spPr bwMode="auto">
              <a:xfrm flipV="1">
                <a:off x="941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5" name="Line 830"/>
              <p:cNvSpPr>
                <a:spLocks noChangeShapeType="1"/>
              </p:cNvSpPr>
              <p:nvPr/>
            </p:nvSpPr>
            <p:spPr bwMode="auto">
              <a:xfrm>
                <a:off x="943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6" name="Line 831"/>
              <p:cNvSpPr>
                <a:spLocks noChangeShapeType="1"/>
              </p:cNvSpPr>
              <p:nvPr/>
            </p:nvSpPr>
            <p:spPr bwMode="auto">
              <a:xfrm flipV="1">
                <a:off x="943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7" name="Line 832"/>
              <p:cNvSpPr>
                <a:spLocks noChangeShapeType="1"/>
              </p:cNvSpPr>
              <p:nvPr/>
            </p:nvSpPr>
            <p:spPr bwMode="auto">
              <a:xfrm>
                <a:off x="943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8" name="Line 833"/>
              <p:cNvSpPr>
                <a:spLocks noChangeShapeType="1"/>
              </p:cNvSpPr>
              <p:nvPr/>
            </p:nvSpPr>
            <p:spPr bwMode="auto">
              <a:xfrm flipV="1">
                <a:off x="943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9" name="Line 834"/>
              <p:cNvSpPr>
                <a:spLocks noChangeShapeType="1"/>
              </p:cNvSpPr>
              <p:nvPr/>
            </p:nvSpPr>
            <p:spPr bwMode="auto">
              <a:xfrm>
                <a:off x="945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0" name="Line 835"/>
              <p:cNvSpPr>
                <a:spLocks noChangeShapeType="1"/>
              </p:cNvSpPr>
              <p:nvPr/>
            </p:nvSpPr>
            <p:spPr bwMode="auto">
              <a:xfrm flipV="1">
                <a:off x="945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1" name="Line 836"/>
              <p:cNvSpPr>
                <a:spLocks noChangeShapeType="1"/>
              </p:cNvSpPr>
              <p:nvPr/>
            </p:nvSpPr>
            <p:spPr bwMode="auto">
              <a:xfrm>
                <a:off x="945" y="152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2" name="Line 837"/>
              <p:cNvSpPr>
                <a:spLocks noChangeShapeType="1"/>
              </p:cNvSpPr>
              <p:nvPr/>
            </p:nvSpPr>
            <p:spPr bwMode="auto">
              <a:xfrm flipV="1">
                <a:off x="946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3" name="Line 838"/>
              <p:cNvSpPr>
                <a:spLocks noChangeShapeType="1"/>
              </p:cNvSpPr>
              <p:nvPr/>
            </p:nvSpPr>
            <p:spPr bwMode="auto">
              <a:xfrm>
                <a:off x="946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4" name="Line 839"/>
              <p:cNvSpPr>
                <a:spLocks noChangeShapeType="1"/>
              </p:cNvSpPr>
              <p:nvPr/>
            </p:nvSpPr>
            <p:spPr bwMode="auto">
              <a:xfrm flipV="1">
                <a:off x="946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5" name="Line 840"/>
              <p:cNvSpPr>
                <a:spLocks noChangeShapeType="1"/>
              </p:cNvSpPr>
              <p:nvPr/>
            </p:nvSpPr>
            <p:spPr bwMode="auto">
              <a:xfrm>
                <a:off x="946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6" name="Line 841"/>
              <p:cNvSpPr>
                <a:spLocks noChangeShapeType="1"/>
              </p:cNvSpPr>
              <p:nvPr/>
            </p:nvSpPr>
            <p:spPr bwMode="auto">
              <a:xfrm flipV="1">
                <a:off x="948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7" name="Line 842"/>
              <p:cNvSpPr>
                <a:spLocks noChangeShapeType="1"/>
              </p:cNvSpPr>
              <p:nvPr/>
            </p:nvSpPr>
            <p:spPr bwMode="auto">
              <a:xfrm>
                <a:off x="948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8" name="Line 843"/>
              <p:cNvSpPr>
                <a:spLocks noChangeShapeType="1"/>
              </p:cNvSpPr>
              <p:nvPr/>
            </p:nvSpPr>
            <p:spPr bwMode="auto">
              <a:xfrm flipV="1">
                <a:off x="948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9" name="Line 844"/>
              <p:cNvSpPr>
                <a:spLocks noChangeShapeType="1"/>
              </p:cNvSpPr>
              <p:nvPr/>
            </p:nvSpPr>
            <p:spPr bwMode="auto">
              <a:xfrm>
                <a:off x="949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50" name="Line 845"/>
              <p:cNvSpPr>
                <a:spLocks noChangeShapeType="1"/>
              </p:cNvSpPr>
              <p:nvPr/>
            </p:nvSpPr>
            <p:spPr bwMode="auto">
              <a:xfrm flipV="1">
                <a:off x="949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51" name="Line 846"/>
              <p:cNvSpPr>
                <a:spLocks noChangeShapeType="1"/>
              </p:cNvSpPr>
              <p:nvPr/>
            </p:nvSpPr>
            <p:spPr bwMode="auto">
              <a:xfrm>
                <a:off x="949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52" name="Line 847"/>
              <p:cNvSpPr>
                <a:spLocks noChangeShapeType="1"/>
              </p:cNvSpPr>
              <p:nvPr/>
            </p:nvSpPr>
            <p:spPr bwMode="auto">
              <a:xfrm flipV="1">
                <a:off x="949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53" name="Line 848"/>
              <p:cNvSpPr>
                <a:spLocks noChangeShapeType="1"/>
              </p:cNvSpPr>
              <p:nvPr/>
            </p:nvSpPr>
            <p:spPr bwMode="auto">
              <a:xfrm>
                <a:off x="951" y="1519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54" name="Line 849"/>
              <p:cNvSpPr>
                <a:spLocks noChangeShapeType="1"/>
              </p:cNvSpPr>
              <p:nvPr/>
            </p:nvSpPr>
            <p:spPr bwMode="auto">
              <a:xfrm flipV="1">
                <a:off x="951" y="1519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140" name="Group 850"/>
            <p:cNvGrpSpPr>
              <a:grpSpLocks/>
            </p:cNvGrpSpPr>
            <p:nvPr/>
          </p:nvGrpSpPr>
          <p:grpSpPr bwMode="auto">
            <a:xfrm>
              <a:off x="951" y="1468"/>
              <a:ext cx="92" cy="63"/>
              <a:chOff x="951" y="1468"/>
              <a:chExt cx="92" cy="63"/>
            </a:xfrm>
          </p:grpSpPr>
          <p:sp>
            <p:nvSpPr>
              <p:cNvPr id="1855" name="Line 851"/>
              <p:cNvSpPr>
                <a:spLocks noChangeShapeType="1"/>
              </p:cNvSpPr>
              <p:nvPr/>
            </p:nvSpPr>
            <p:spPr bwMode="auto">
              <a:xfrm>
                <a:off x="951" y="1519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6" name="Line 852"/>
              <p:cNvSpPr>
                <a:spLocks noChangeShapeType="1"/>
              </p:cNvSpPr>
              <p:nvPr/>
            </p:nvSpPr>
            <p:spPr bwMode="auto">
              <a:xfrm flipV="1">
                <a:off x="953" y="1519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7" name="Line 853"/>
              <p:cNvSpPr>
                <a:spLocks noChangeShapeType="1"/>
              </p:cNvSpPr>
              <p:nvPr/>
            </p:nvSpPr>
            <p:spPr bwMode="auto">
              <a:xfrm>
                <a:off x="953" y="151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8" name="Line 854"/>
              <p:cNvSpPr>
                <a:spLocks noChangeShapeType="1"/>
              </p:cNvSpPr>
              <p:nvPr/>
            </p:nvSpPr>
            <p:spPr bwMode="auto">
              <a:xfrm flipV="1">
                <a:off x="953" y="151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9" name="Line 855"/>
              <p:cNvSpPr>
                <a:spLocks noChangeShapeType="1"/>
              </p:cNvSpPr>
              <p:nvPr/>
            </p:nvSpPr>
            <p:spPr bwMode="auto">
              <a:xfrm>
                <a:off x="953" y="151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0" name="Line 856"/>
              <p:cNvSpPr>
                <a:spLocks noChangeShapeType="1"/>
              </p:cNvSpPr>
              <p:nvPr/>
            </p:nvSpPr>
            <p:spPr bwMode="auto">
              <a:xfrm flipV="1">
                <a:off x="954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1" name="Line 857"/>
              <p:cNvSpPr>
                <a:spLocks noChangeShapeType="1"/>
              </p:cNvSpPr>
              <p:nvPr/>
            </p:nvSpPr>
            <p:spPr bwMode="auto">
              <a:xfrm>
                <a:off x="954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2" name="Line 858"/>
              <p:cNvSpPr>
                <a:spLocks noChangeShapeType="1"/>
              </p:cNvSpPr>
              <p:nvPr/>
            </p:nvSpPr>
            <p:spPr bwMode="auto">
              <a:xfrm flipV="1">
                <a:off x="954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3" name="Line 859"/>
              <p:cNvSpPr>
                <a:spLocks noChangeShapeType="1"/>
              </p:cNvSpPr>
              <p:nvPr/>
            </p:nvSpPr>
            <p:spPr bwMode="auto">
              <a:xfrm>
                <a:off x="954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4" name="Line 860"/>
              <p:cNvSpPr>
                <a:spLocks noChangeShapeType="1"/>
              </p:cNvSpPr>
              <p:nvPr/>
            </p:nvSpPr>
            <p:spPr bwMode="auto">
              <a:xfrm flipV="1">
                <a:off x="956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5" name="Line 861"/>
              <p:cNvSpPr>
                <a:spLocks noChangeShapeType="1"/>
              </p:cNvSpPr>
              <p:nvPr/>
            </p:nvSpPr>
            <p:spPr bwMode="auto">
              <a:xfrm>
                <a:off x="956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6" name="Line 862"/>
              <p:cNvSpPr>
                <a:spLocks noChangeShapeType="1"/>
              </p:cNvSpPr>
              <p:nvPr/>
            </p:nvSpPr>
            <p:spPr bwMode="auto">
              <a:xfrm flipV="1">
                <a:off x="956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7" name="Line 863"/>
              <p:cNvSpPr>
                <a:spLocks noChangeShapeType="1"/>
              </p:cNvSpPr>
              <p:nvPr/>
            </p:nvSpPr>
            <p:spPr bwMode="auto">
              <a:xfrm>
                <a:off x="956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8" name="Line 864"/>
              <p:cNvSpPr>
                <a:spLocks noChangeShapeType="1"/>
              </p:cNvSpPr>
              <p:nvPr/>
            </p:nvSpPr>
            <p:spPr bwMode="auto">
              <a:xfrm flipV="1">
                <a:off x="958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9" name="Line 865"/>
              <p:cNvSpPr>
                <a:spLocks noChangeShapeType="1"/>
              </p:cNvSpPr>
              <p:nvPr/>
            </p:nvSpPr>
            <p:spPr bwMode="auto">
              <a:xfrm>
                <a:off x="958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0" name="Line 866"/>
              <p:cNvSpPr>
                <a:spLocks noChangeShapeType="1"/>
              </p:cNvSpPr>
              <p:nvPr/>
            </p:nvSpPr>
            <p:spPr bwMode="auto">
              <a:xfrm flipV="1">
                <a:off x="958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1" name="Line 867"/>
              <p:cNvSpPr>
                <a:spLocks noChangeShapeType="1"/>
              </p:cNvSpPr>
              <p:nvPr/>
            </p:nvSpPr>
            <p:spPr bwMode="auto">
              <a:xfrm>
                <a:off x="958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2" name="Line 868"/>
              <p:cNvSpPr>
                <a:spLocks noChangeShapeType="1"/>
              </p:cNvSpPr>
              <p:nvPr/>
            </p:nvSpPr>
            <p:spPr bwMode="auto">
              <a:xfrm flipV="1">
                <a:off x="959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3" name="Line 869"/>
              <p:cNvSpPr>
                <a:spLocks noChangeShapeType="1"/>
              </p:cNvSpPr>
              <p:nvPr/>
            </p:nvSpPr>
            <p:spPr bwMode="auto">
              <a:xfrm>
                <a:off x="959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4" name="Line 870"/>
              <p:cNvSpPr>
                <a:spLocks noChangeShapeType="1"/>
              </p:cNvSpPr>
              <p:nvPr/>
            </p:nvSpPr>
            <p:spPr bwMode="auto">
              <a:xfrm flipV="1">
                <a:off x="961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5" name="Line 871"/>
              <p:cNvSpPr>
                <a:spLocks noChangeShapeType="1"/>
              </p:cNvSpPr>
              <p:nvPr/>
            </p:nvSpPr>
            <p:spPr bwMode="auto">
              <a:xfrm>
                <a:off x="961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6" name="Line 872"/>
              <p:cNvSpPr>
                <a:spLocks noChangeShapeType="1"/>
              </p:cNvSpPr>
              <p:nvPr/>
            </p:nvSpPr>
            <p:spPr bwMode="auto">
              <a:xfrm flipV="1">
                <a:off x="961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7" name="Line 873"/>
              <p:cNvSpPr>
                <a:spLocks noChangeShapeType="1"/>
              </p:cNvSpPr>
              <p:nvPr/>
            </p:nvSpPr>
            <p:spPr bwMode="auto">
              <a:xfrm>
                <a:off x="961" y="151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8" name="Line 874"/>
              <p:cNvSpPr>
                <a:spLocks noChangeShapeType="1"/>
              </p:cNvSpPr>
              <p:nvPr/>
            </p:nvSpPr>
            <p:spPr bwMode="auto">
              <a:xfrm flipV="1">
                <a:off x="963" y="151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9" name="Line 875"/>
              <p:cNvSpPr>
                <a:spLocks noChangeShapeType="1"/>
              </p:cNvSpPr>
              <p:nvPr/>
            </p:nvSpPr>
            <p:spPr bwMode="auto">
              <a:xfrm>
                <a:off x="963" y="151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80" name="Line 876"/>
              <p:cNvSpPr>
                <a:spLocks noChangeShapeType="1"/>
              </p:cNvSpPr>
              <p:nvPr/>
            </p:nvSpPr>
            <p:spPr bwMode="auto">
              <a:xfrm flipV="1">
                <a:off x="963" y="151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81" name="Line 877"/>
              <p:cNvSpPr>
                <a:spLocks noChangeShapeType="1"/>
              </p:cNvSpPr>
              <p:nvPr/>
            </p:nvSpPr>
            <p:spPr bwMode="auto">
              <a:xfrm>
                <a:off x="963" y="151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82" name="Line 878"/>
              <p:cNvSpPr>
                <a:spLocks noChangeShapeType="1"/>
              </p:cNvSpPr>
              <p:nvPr/>
            </p:nvSpPr>
            <p:spPr bwMode="auto">
              <a:xfrm flipV="1">
                <a:off x="964" y="151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83" name="Line 879"/>
              <p:cNvSpPr>
                <a:spLocks noChangeShapeType="1"/>
              </p:cNvSpPr>
              <p:nvPr/>
            </p:nvSpPr>
            <p:spPr bwMode="auto">
              <a:xfrm>
                <a:off x="964" y="151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84" name="Line 880"/>
              <p:cNvSpPr>
                <a:spLocks noChangeShapeType="1"/>
              </p:cNvSpPr>
              <p:nvPr/>
            </p:nvSpPr>
            <p:spPr bwMode="auto">
              <a:xfrm flipV="1">
                <a:off x="964" y="151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85" name="Line 881"/>
              <p:cNvSpPr>
                <a:spLocks noChangeShapeType="1"/>
              </p:cNvSpPr>
              <p:nvPr/>
            </p:nvSpPr>
            <p:spPr bwMode="auto">
              <a:xfrm>
                <a:off x="964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86" name="Line 882"/>
              <p:cNvSpPr>
                <a:spLocks noChangeShapeType="1"/>
              </p:cNvSpPr>
              <p:nvPr/>
            </p:nvSpPr>
            <p:spPr bwMode="auto">
              <a:xfrm flipV="1">
                <a:off x="966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87" name="Line 883"/>
              <p:cNvSpPr>
                <a:spLocks noChangeShapeType="1"/>
              </p:cNvSpPr>
              <p:nvPr/>
            </p:nvSpPr>
            <p:spPr bwMode="auto">
              <a:xfrm>
                <a:off x="966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88" name="Line 884"/>
              <p:cNvSpPr>
                <a:spLocks noChangeShapeType="1"/>
              </p:cNvSpPr>
              <p:nvPr/>
            </p:nvSpPr>
            <p:spPr bwMode="auto">
              <a:xfrm flipV="1">
                <a:off x="966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89" name="Line 885"/>
              <p:cNvSpPr>
                <a:spLocks noChangeShapeType="1"/>
              </p:cNvSpPr>
              <p:nvPr/>
            </p:nvSpPr>
            <p:spPr bwMode="auto">
              <a:xfrm>
                <a:off x="966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0" name="Line 886"/>
              <p:cNvSpPr>
                <a:spLocks noChangeShapeType="1"/>
              </p:cNvSpPr>
              <p:nvPr/>
            </p:nvSpPr>
            <p:spPr bwMode="auto">
              <a:xfrm flipV="1">
                <a:off x="968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1" name="Line 887"/>
              <p:cNvSpPr>
                <a:spLocks noChangeShapeType="1"/>
              </p:cNvSpPr>
              <p:nvPr/>
            </p:nvSpPr>
            <p:spPr bwMode="auto">
              <a:xfrm>
                <a:off x="968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2" name="Line 888"/>
              <p:cNvSpPr>
                <a:spLocks noChangeShapeType="1"/>
              </p:cNvSpPr>
              <p:nvPr/>
            </p:nvSpPr>
            <p:spPr bwMode="auto">
              <a:xfrm flipV="1">
                <a:off x="968" y="1513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3" name="Line 889"/>
              <p:cNvSpPr>
                <a:spLocks noChangeShapeType="1"/>
              </p:cNvSpPr>
              <p:nvPr/>
            </p:nvSpPr>
            <p:spPr bwMode="auto">
              <a:xfrm>
                <a:off x="969" y="1511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4" name="Line 890"/>
              <p:cNvSpPr>
                <a:spLocks noChangeShapeType="1"/>
              </p:cNvSpPr>
              <p:nvPr/>
            </p:nvSpPr>
            <p:spPr bwMode="auto">
              <a:xfrm flipV="1">
                <a:off x="969" y="1511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5" name="Line 891"/>
              <p:cNvSpPr>
                <a:spLocks noChangeShapeType="1"/>
              </p:cNvSpPr>
              <p:nvPr/>
            </p:nvSpPr>
            <p:spPr bwMode="auto">
              <a:xfrm>
                <a:off x="969" y="1511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6" name="Line 892"/>
              <p:cNvSpPr>
                <a:spLocks noChangeShapeType="1"/>
              </p:cNvSpPr>
              <p:nvPr/>
            </p:nvSpPr>
            <p:spPr bwMode="auto">
              <a:xfrm flipV="1">
                <a:off x="969" y="1511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7" name="Line 893"/>
              <p:cNvSpPr>
                <a:spLocks noChangeShapeType="1"/>
              </p:cNvSpPr>
              <p:nvPr/>
            </p:nvSpPr>
            <p:spPr bwMode="auto">
              <a:xfrm>
                <a:off x="971" y="1511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8" name="Line 894"/>
              <p:cNvSpPr>
                <a:spLocks noChangeShapeType="1"/>
              </p:cNvSpPr>
              <p:nvPr/>
            </p:nvSpPr>
            <p:spPr bwMode="auto">
              <a:xfrm flipV="1">
                <a:off x="971" y="1511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9" name="Line 895"/>
              <p:cNvSpPr>
                <a:spLocks noChangeShapeType="1"/>
              </p:cNvSpPr>
              <p:nvPr/>
            </p:nvSpPr>
            <p:spPr bwMode="auto">
              <a:xfrm>
                <a:off x="971" y="1511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0" name="Line 896"/>
              <p:cNvSpPr>
                <a:spLocks noChangeShapeType="1"/>
              </p:cNvSpPr>
              <p:nvPr/>
            </p:nvSpPr>
            <p:spPr bwMode="auto">
              <a:xfrm flipV="1">
                <a:off x="971" y="1509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1" name="Line 897"/>
              <p:cNvSpPr>
                <a:spLocks noChangeShapeType="1"/>
              </p:cNvSpPr>
              <p:nvPr/>
            </p:nvSpPr>
            <p:spPr bwMode="auto">
              <a:xfrm>
                <a:off x="972" y="1509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2" name="Line 898"/>
              <p:cNvSpPr>
                <a:spLocks noChangeShapeType="1"/>
              </p:cNvSpPr>
              <p:nvPr/>
            </p:nvSpPr>
            <p:spPr bwMode="auto">
              <a:xfrm flipV="1">
                <a:off x="972" y="1509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3" name="Line 899"/>
              <p:cNvSpPr>
                <a:spLocks noChangeShapeType="1"/>
              </p:cNvSpPr>
              <p:nvPr/>
            </p:nvSpPr>
            <p:spPr bwMode="auto">
              <a:xfrm>
                <a:off x="972" y="1509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4" name="Line 900"/>
              <p:cNvSpPr>
                <a:spLocks noChangeShapeType="1"/>
              </p:cNvSpPr>
              <p:nvPr/>
            </p:nvSpPr>
            <p:spPr bwMode="auto">
              <a:xfrm flipV="1">
                <a:off x="974" y="1509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5" name="Line 901"/>
              <p:cNvSpPr>
                <a:spLocks noChangeShapeType="1"/>
              </p:cNvSpPr>
              <p:nvPr/>
            </p:nvSpPr>
            <p:spPr bwMode="auto">
              <a:xfrm>
                <a:off x="974" y="1509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6" name="Line 902"/>
              <p:cNvSpPr>
                <a:spLocks noChangeShapeType="1"/>
              </p:cNvSpPr>
              <p:nvPr/>
            </p:nvSpPr>
            <p:spPr bwMode="auto">
              <a:xfrm flipV="1">
                <a:off x="974" y="1509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7" name="Line 903"/>
              <p:cNvSpPr>
                <a:spLocks noChangeShapeType="1"/>
              </p:cNvSpPr>
              <p:nvPr/>
            </p:nvSpPr>
            <p:spPr bwMode="auto">
              <a:xfrm>
                <a:off x="974" y="150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8" name="Line 904"/>
              <p:cNvSpPr>
                <a:spLocks noChangeShapeType="1"/>
              </p:cNvSpPr>
              <p:nvPr/>
            </p:nvSpPr>
            <p:spPr bwMode="auto">
              <a:xfrm flipV="1">
                <a:off x="976" y="150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9" name="Line 905"/>
              <p:cNvSpPr>
                <a:spLocks noChangeShapeType="1"/>
              </p:cNvSpPr>
              <p:nvPr/>
            </p:nvSpPr>
            <p:spPr bwMode="auto">
              <a:xfrm>
                <a:off x="976" y="150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0" name="Line 906"/>
              <p:cNvSpPr>
                <a:spLocks noChangeShapeType="1"/>
              </p:cNvSpPr>
              <p:nvPr/>
            </p:nvSpPr>
            <p:spPr bwMode="auto">
              <a:xfrm flipV="1">
                <a:off x="976" y="150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1" name="Line 907"/>
              <p:cNvSpPr>
                <a:spLocks noChangeShapeType="1"/>
              </p:cNvSpPr>
              <p:nvPr/>
            </p:nvSpPr>
            <p:spPr bwMode="auto">
              <a:xfrm>
                <a:off x="977" y="150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2" name="Line 908"/>
              <p:cNvSpPr>
                <a:spLocks noChangeShapeType="1"/>
              </p:cNvSpPr>
              <p:nvPr/>
            </p:nvSpPr>
            <p:spPr bwMode="auto">
              <a:xfrm flipV="1">
                <a:off x="977" y="150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3" name="Line 909"/>
              <p:cNvSpPr>
                <a:spLocks noChangeShapeType="1"/>
              </p:cNvSpPr>
              <p:nvPr/>
            </p:nvSpPr>
            <p:spPr bwMode="auto">
              <a:xfrm>
                <a:off x="977" y="150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4" name="Line 910"/>
              <p:cNvSpPr>
                <a:spLocks noChangeShapeType="1"/>
              </p:cNvSpPr>
              <p:nvPr/>
            </p:nvSpPr>
            <p:spPr bwMode="auto">
              <a:xfrm flipV="1">
                <a:off x="977" y="1506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5" name="Line 911"/>
              <p:cNvSpPr>
                <a:spLocks noChangeShapeType="1"/>
              </p:cNvSpPr>
              <p:nvPr/>
            </p:nvSpPr>
            <p:spPr bwMode="auto">
              <a:xfrm>
                <a:off x="979" y="1506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6" name="Line 912"/>
              <p:cNvSpPr>
                <a:spLocks noChangeShapeType="1"/>
              </p:cNvSpPr>
              <p:nvPr/>
            </p:nvSpPr>
            <p:spPr bwMode="auto">
              <a:xfrm flipV="1">
                <a:off x="979" y="1506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7" name="Line 913"/>
              <p:cNvSpPr>
                <a:spLocks noChangeShapeType="1"/>
              </p:cNvSpPr>
              <p:nvPr/>
            </p:nvSpPr>
            <p:spPr bwMode="auto">
              <a:xfrm>
                <a:off x="979" y="1506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8" name="Line 914"/>
              <p:cNvSpPr>
                <a:spLocks noChangeShapeType="1"/>
              </p:cNvSpPr>
              <p:nvPr/>
            </p:nvSpPr>
            <p:spPr bwMode="auto">
              <a:xfrm flipV="1">
                <a:off x="979" y="1506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9" name="Line 915"/>
              <p:cNvSpPr>
                <a:spLocks noChangeShapeType="1"/>
              </p:cNvSpPr>
              <p:nvPr/>
            </p:nvSpPr>
            <p:spPr bwMode="auto">
              <a:xfrm>
                <a:off x="981" y="1506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20" name="Line 916"/>
              <p:cNvSpPr>
                <a:spLocks noChangeShapeType="1"/>
              </p:cNvSpPr>
              <p:nvPr/>
            </p:nvSpPr>
            <p:spPr bwMode="auto">
              <a:xfrm flipV="1">
                <a:off x="981" y="1506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21" name="Line 917"/>
              <p:cNvSpPr>
                <a:spLocks noChangeShapeType="1"/>
              </p:cNvSpPr>
              <p:nvPr/>
            </p:nvSpPr>
            <p:spPr bwMode="auto">
              <a:xfrm>
                <a:off x="981" y="1504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22" name="Line 918"/>
              <p:cNvSpPr>
                <a:spLocks noChangeShapeType="1"/>
              </p:cNvSpPr>
              <p:nvPr/>
            </p:nvSpPr>
            <p:spPr bwMode="auto">
              <a:xfrm flipV="1">
                <a:off x="981" y="1504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23" name="Line 919"/>
              <p:cNvSpPr>
                <a:spLocks noChangeShapeType="1"/>
              </p:cNvSpPr>
              <p:nvPr/>
            </p:nvSpPr>
            <p:spPr bwMode="auto">
              <a:xfrm>
                <a:off x="982" y="1504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24" name="Line 920"/>
              <p:cNvSpPr>
                <a:spLocks noChangeShapeType="1"/>
              </p:cNvSpPr>
              <p:nvPr/>
            </p:nvSpPr>
            <p:spPr bwMode="auto">
              <a:xfrm flipV="1">
                <a:off x="982" y="1504"/>
                <a:ext cx="1" cy="2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25" name="Line 921"/>
              <p:cNvSpPr>
                <a:spLocks noChangeShapeType="1"/>
              </p:cNvSpPr>
              <p:nvPr/>
            </p:nvSpPr>
            <p:spPr bwMode="auto">
              <a:xfrm>
                <a:off x="982" y="1504"/>
                <a:ext cx="1" cy="2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26" name="Line 922"/>
              <p:cNvSpPr>
                <a:spLocks noChangeShapeType="1"/>
              </p:cNvSpPr>
              <p:nvPr/>
            </p:nvSpPr>
            <p:spPr bwMode="auto">
              <a:xfrm flipV="1">
                <a:off x="982" y="150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27" name="Line 923"/>
              <p:cNvSpPr>
                <a:spLocks noChangeShapeType="1"/>
              </p:cNvSpPr>
              <p:nvPr/>
            </p:nvSpPr>
            <p:spPr bwMode="auto">
              <a:xfrm>
                <a:off x="984" y="150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28" name="Line 924"/>
              <p:cNvSpPr>
                <a:spLocks noChangeShapeType="1"/>
              </p:cNvSpPr>
              <p:nvPr/>
            </p:nvSpPr>
            <p:spPr bwMode="auto">
              <a:xfrm flipV="1">
                <a:off x="984" y="150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29" name="Line 925"/>
              <p:cNvSpPr>
                <a:spLocks noChangeShapeType="1"/>
              </p:cNvSpPr>
              <p:nvPr/>
            </p:nvSpPr>
            <p:spPr bwMode="auto">
              <a:xfrm>
                <a:off x="986" y="150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30" name="Line 926"/>
              <p:cNvSpPr>
                <a:spLocks noChangeShapeType="1"/>
              </p:cNvSpPr>
              <p:nvPr/>
            </p:nvSpPr>
            <p:spPr bwMode="auto">
              <a:xfrm flipV="1">
                <a:off x="986" y="150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31" name="Line 927"/>
              <p:cNvSpPr>
                <a:spLocks noChangeShapeType="1"/>
              </p:cNvSpPr>
              <p:nvPr/>
            </p:nvSpPr>
            <p:spPr bwMode="auto">
              <a:xfrm>
                <a:off x="986" y="150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32" name="Line 928"/>
              <p:cNvSpPr>
                <a:spLocks noChangeShapeType="1"/>
              </p:cNvSpPr>
              <p:nvPr/>
            </p:nvSpPr>
            <p:spPr bwMode="auto">
              <a:xfrm flipV="1">
                <a:off x="986" y="150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33" name="Line 929"/>
              <p:cNvSpPr>
                <a:spLocks noChangeShapeType="1"/>
              </p:cNvSpPr>
              <p:nvPr/>
            </p:nvSpPr>
            <p:spPr bwMode="auto">
              <a:xfrm>
                <a:off x="987" y="150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34" name="Line 930"/>
              <p:cNvSpPr>
                <a:spLocks noChangeShapeType="1"/>
              </p:cNvSpPr>
              <p:nvPr/>
            </p:nvSpPr>
            <p:spPr bwMode="auto">
              <a:xfrm flipV="1">
                <a:off x="987" y="150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35" name="Line 931"/>
              <p:cNvSpPr>
                <a:spLocks noChangeShapeType="1"/>
              </p:cNvSpPr>
              <p:nvPr/>
            </p:nvSpPr>
            <p:spPr bwMode="auto">
              <a:xfrm>
                <a:off x="987" y="1501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36" name="Line 932"/>
              <p:cNvSpPr>
                <a:spLocks noChangeShapeType="1"/>
              </p:cNvSpPr>
              <p:nvPr/>
            </p:nvSpPr>
            <p:spPr bwMode="auto">
              <a:xfrm flipV="1">
                <a:off x="987" y="1501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37" name="Line 933"/>
              <p:cNvSpPr>
                <a:spLocks noChangeShapeType="1"/>
              </p:cNvSpPr>
              <p:nvPr/>
            </p:nvSpPr>
            <p:spPr bwMode="auto">
              <a:xfrm>
                <a:off x="989" y="1501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38" name="Line 934"/>
              <p:cNvSpPr>
                <a:spLocks noChangeShapeType="1"/>
              </p:cNvSpPr>
              <p:nvPr/>
            </p:nvSpPr>
            <p:spPr bwMode="auto">
              <a:xfrm flipV="1">
                <a:off x="989" y="1501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39" name="Line 935"/>
              <p:cNvSpPr>
                <a:spLocks noChangeShapeType="1"/>
              </p:cNvSpPr>
              <p:nvPr/>
            </p:nvSpPr>
            <p:spPr bwMode="auto">
              <a:xfrm>
                <a:off x="989" y="1501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0" name="Line 936"/>
              <p:cNvSpPr>
                <a:spLocks noChangeShapeType="1"/>
              </p:cNvSpPr>
              <p:nvPr/>
            </p:nvSpPr>
            <p:spPr bwMode="auto">
              <a:xfrm flipV="1">
                <a:off x="989" y="1501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1" name="Line 937"/>
              <p:cNvSpPr>
                <a:spLocks noChangeShapeType="1"/>
              </p:cNvSpPr>
              <p:nvPr/>
            </p:nvSpPr>
            <p:spPr bwMode="auto">
              <a:xfrm>
                <a:off x="991" y="1499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2" name="Line 938"/>
              <p:cNvSpPr>
                <a:spLocks noChangeShapeType="1"/>
              </p:cNvSpPr>
              <p:nvPr/>
            </p:nvSpPr>
            <p:spPr bwMode="auto">
              <a:xfrm flipV="1">
                <a:off x="991" y="1499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3" name="Line 939"/>
              <p:cNvSpPr>
                <a:spLocks noChangeShapeType="1"/>
              </p:cNvSpPr>
              <p:nvPr/>
            </p:nvSpPr>
            <p:spPr bwMode="auto">
              <a:xfrm>
                <a:off x="991" y="1499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4" name="Line 940"/>
              <p:cNvSpPr>
                <a:spLocks noChangeShapeType="1"/>
              </p:cNvSpPr>
              <p:nvPr/>
            </p:nvSpPr>
            <p:spPr bwMode="auto">
              <a:xfrm flipV="1">
                <a:off x="991" y="1499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5" name="Line 941"/>
              <p:cNvSpPr>
                <a:spLocks noChangeShapeType="1"/>
              </p:cNvSpPr>
              <p:nvPr/>
            </p:nvSpPr>
            <p:spPr bwMode="auto">
              <a:xfrm>
                <a:off x="992" y="1499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6" name="Line 942"/>
              <p:cNvSpPr>
                <a:spLocks noChangeShapeType="1"/>
              </p:cNvSpPr>
              <p:nvPr/>
            </p:nvSpPr>
            <p:spPr bwMode="auto">
              <a:xfrm flipV="1">
                <a:off x="992" y="1499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" name="Line 943"/>
              <p:cNvSpPr>
                <a:spLocks noChangeShapeType="1"/>
              </p:cNvSpPr>
              <p:nvPr/>
            </p:nvSpPr>
            <p:spPr bwMode="auto">
              <a:xfrm>
                <a:off x="992" y="1499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8" name="Line 944"/>
              <p:cNvSpPr>
                <a:spLocks noChangeShapeType="1"/>
              </p:cNvSpPr>
              <p:nvPr/>
            </p:nvSpPr>
            <p:spPr bwMode="auto">
              <a:xfrm flipV="1">
                <a:off x="994" y="1499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9" name="Line 945"/>
              <p:cNvSpPr>
                <a:spLocks noChangeShapeType="1"/>
              </p:cNvSpPr>
              <p:nvPr/>
            </p:nvSpPr>
            <p:spPr bwMode="auto">
              <a:xfrm>
                <a:off x="994" y="1499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50" name="Line 946"/>
              <p:cNvSpPr>
                <a:spLocks noChangeShapeType="1"/>
              </p:cNvSpPr>
              <p:nvPr/>
            </p:nvSpPr>
            <p:spPr bwMode="auto">
              <a:xfrm flipV="1">
                <a:off x="994" y="1499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51" name="Line 947"/>
              <p:cNvSpPr>
                <a:spLocks noChangeShapeType="1"/>
              </p:cNvSpPr>
              <p:nvPr/>
            </p:nvSpPr>
            <p:spPr bwMode="auto">
              <a:xfrm>
                <a:off x="994" y="149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52" name="Line 948"/>
              <p:cNvSpPr>
                <a:spLocks noChangeShapeType="1"/>
              </p:cNvSpPr>
              <p:nvPr/>
            </p:nvSpPr>
            <p:spPr bwMode="auto">
              <a:xfrm flipV="1">
                <a:off x="996" y="149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53" name="Line 949"/>
              <p:cNvSpPr>
                <a:spLocks noChangeShapeType="1"/>
              </p:cNvSpPr>
              <p:nvPr/>
            </p:nvSpPr>
            <p:spPr bwMode="auto">
              <a:xfrm>
                <a:off x="996" y="149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54" name="Line 950"/>
              <p:cNvSpPr>
                <a:spLocks noChangeShapeType="1"/>
              </p:cNvSpPr>
              <p:nvPr/>
            </p:nvSpPr>
            <p:spPr bwMode="auto">
              <a:xfrm flipV="1">
                <a:off x="996" y="149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55" name="Line 951"/>
              <p:cNvSpPr>
                <a:spLocks noChangeShapeType="1"/>
              </p:cNvSpPr>
              <p:nvPr/>
            </p:nvSpPr>
            <p:spPr bwMode="auto">
              <a:xfrm>
                <a:off x="997" y="149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56" name="Line 952"/>
              <p:cNvSpPr>
                <a:spLocks noChangeShapeType="1"/>
              </p:cNvSpPr>
              <p:nvPr/>
            </p:nvSpPr>
            <p:spPr bwMode="auto">
              <a:xfrm flipV="1">
                <a:off x="997" y="1498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57" name="Line 953"/>
              <p:cNvSpPr>
                <a:spLocks noChangeShapeType="1"/>
              </p:cNvSpPr>
              <p:nvPr/>
            </p:nvSpPr>
            <p:spPr bwMode="auto">
              <a:xfrm>
                <a:off x="997" y="1498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58" name="Line 954"/>
              <p:cNvSpPr>
                <a:spLocks noChangeShapeType="1"/>
              </p:cNvSpPr>
              <p:nvPr/>
            </p:nvSpPr>
            <p:spPr bwMode="auto">
              <a:xfrm flipV="1">
                <a:off x="999" y="1498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59" name="Line 955"/>
              <p:cNvSpPr>
                <a:spLocks noChangeShapeType="1"/>
              </p:cNvSpPr>
              <p:nvPr/>
            </p:nvSpPr>
            <p:spPr bwMode="auto">
              <a:xfrm>
                <a:off x="999" y="149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60" name="Line 956"/>
              <p:cNvSpPr>
                <a:spLocks noChangeShapeType="1"/>
              </p:cNvSpPr>
              <p:nvPr/>
            </p:nvSpPr>
            <p:spPr bwMode="auto">
              <a:xfrm flipV="1">
                <a:off x="999" y="149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61" name="Line 957"/>
              <p:cNvSpPr>
                <a:spLocks noChangeShapeType="1"/>
              </p:cNvSpPr>
              <p:nvPr/>
            </p:nvSpPr>
            <p:spPr bwMode="auto">
              <a:xfrm>
                <a:off x="999" y="149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62" name="Line 958"/>
              <p:cNvSpPr>
                <a:spLocks noChangeShapeType="1"/>
              </p:cNvSpPr>
              <p:nvPr/>
            </p:nvSpPr>
            <p:spPr bwMode="auto">
              <a:xfrm flipV="1">
                <a:off x="1000" y="149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63" name="Line 959"/>
              <p:cNvSpPr>
                <a:spLocks noChangeShapeType="1"/>
              </p:cNvSpPr>
              <p:nvPr/>
            </p:nvSpPr>
            <p:spPr bwMode="auto">
              <a:xfrm>
                <a:off x="1000" y="149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64" name="Line 960"/>
              <p:cNvSpPr>
                <a:spLocks noChangeShapeType="1"/>
              </p:cNvSpPr>
              <p:nvPr/>
            </p:nvSpPr>
            <p:spPr bwMode="auto">
              <a:xfrm flipV="1">
                <a:off x="1000" y="1496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65" name="Line 961"/>
              <p:cNvSpPr>
                <a:spLocks noChangeShapeType="1"/>
              </p:cNvSpPr>
              <p:nvPr/>
            </p:nvSpPr>
            <p:spPr bwMode="auto">
              <a:xfrm>
                <a:off x="1000" y="149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66" name="Line 962"/>
              <p:cNvSpPr>
                <a:spLocks noChangeShapeType="1"/>
              </p:cNvSpPr>
              <p:nvPr/>
            </p:nvSpPr>
            <p:spPr bwMode="auto">
              <a:xfrm flipV="1">
                <a:off x="1002" y="149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67" name="Line 963"/>
              <p:cNvSpPr>
                <a:spLocks noChangeShapeType="1"/>
              </p:cNvSpPr>
              <p:nvPr/>
            </p:nvSpPr>
            <p:spPr bwMode="auto">
              <a:xfrm>
                <a:off x="1002" y="149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68" name="Line 964"/>
              <p:cNvSpPr>
                <a:spLocks noChangeShapeType="1"/>
              </p:cNvSpPr>
              <p:nvPr/>
            </p:nvSpPr>
            <p:spPr bwMode="auto">
              <a:xfrm flipV="1">
                <a:off x="1002" y="149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69" name="Line 965"/>
              <p:cNvSpPr>
                <a:spLocks noChangeShapeType="1"/>
              </p:cNvSpPr>
              <p:nvPr/>
            </p:nvSpPr>
            <p:spPr bwMode="auto">
              <a:xfrm>
                <a:off x="1002" y="149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70" name="Line 966"/>
              <p:cNvSpPr>
                <a:spLocks noChangeShapeType="1"/>
              </p:cNvSpPr>
              <p:nvPr/>
            </p:nvSpPr>
            <p:spPr bwMode="auto">
              <a:xfrm flipV="1">
                <a:off x="1004" y="149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71" name="Line 967"/>
              <p:cNvSpPr>
                <a:spLocks noChangeShapeType="1"/>
              </p:cNvSpPr>
              <p:nvPr/>
            </p:nvSpPr>
            <p:spPr bwMode="auto">
              <a:xfrm>
                <a:off x="1004" y="149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72" name="Line 968"/>
              <p:cNvSpPr>
                <a:spLocks noChangeShapeType="1"/>
              </p:cNvSpPr>
              <p:nvPr/>
            </p:nvSpPr>
            <p:spPr bwMode="auto">
              <a:xfrm flipV="1">
                <a:off x="1004" y="149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73" name="Line 969"/>
              <p:cNvSpPr>
                <a:spLocks noChangeShapeType="1"/>
              </p:cNvSpPr>
              <p:nvPr/>
            </p:nvSpPr>
            <p:spPr bwMode="auto">
              <a:xfrm>
                <a:off x="1004" y="149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74" name="Line 970"/>
              <p:cNvSpPr>
                <a:spLocks noChangeShapeType="1"/>
              </p:cNvSpPr>
              <p:nvPr/>
            </p:nvSpPr>
            <p:spPr bwMode="auto">
              <a:xfrm flipV="1">
                <a:off x="1005" y="149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75" name="Line 971"/>
              <p:cNvSpPr>
                <a:spLocks noChangeShapeType="1"/>
              </p:cNvSpPr>
              <p:nvPr/>
            </p:nvSpPr>
            <p:spPr bwMode="auto">
              <a:xfrm>
                <a:off x="1005" y="149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76" name="Line 972"/>
              <p:cNvSpPr>
                <a:spLocks noChangeShapeType="1"/>
              </p:cNvSpPr>
              <p:nvPr/>
            </p:nvSpPr>
            <p:spPr bwMode="auto">
              <a:xfrm flipV="1">
                <a:off x="1005" y="149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77" name="Line 973"/>
              <p:cNvSpPr>
                <a:spLocks noChangeShapeType="1"/>
              </p:cNvSpPr>
              <p:nvPr/>
            </p:nvSpPr>
            <p:spPr bwMode="auto">
              <a:xfrm>
                <a:off x="1005" y="149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78" name="Line 974"/>
              <p:cNvSpPr>
                <a:spLocks noChangeShapeType="1"/>
              </p:cNvSpPr>
              <p:nvPr/>
            </p:nvSpPr>
            <p:spPr bwMode="auto">
              <a:xfrm flipV="1">
                <a:off x="1007" y="149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79" name="Line 975"/>
              <p:cNvSpPr>
                <a:spLocks noChangeShapeType="1"/>
              </p:cNvSpPr>
              <p:nvPr/>
            </p:nvSpPr>
            <p:spPr bwMode="auto">
              <a:xfrm>
                <a:off x="1007" y="149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0" name="Line 976"/>
              <p:cNvSpPr>
                <a:spLocks noChangeShapeType="1"/>
              </p:cNvSpPr>
              <p:nvPr/>
            </p:nvSpPr>
            <p:spPr bwMode="auto">
              <a:xfrm flipV="1">
                <a:off x="1007" y="149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1" name="Line 977"/>
              <p:cNvSpPr>
                <a:spLocks noChangeShapeType="1"/>
              </p:cNvSpPr>
              <p:nvPr/>
            </p:nvSpPr>
            <p:spPr bwMode="auto">
              <a:xfrm>
                <a:off x="1009" y="149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2" name="Line 978"/>
              <p:cNvSpPr>
                <a:spLocks noChangeShapeType="1"/>
              </p:cNvSpPr>
              <p:nvPr/>
            </p:nvSpPr>
            <p:spPr bwMode="auto">
              <a:xfrm flipV="1">
                <a:off x="1009" y="1490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3" name="Line 979"/>
              <p:cNvSpPr>
                <a:spLocks noChangeShapeType="1"/>
              </p:cNvSpPr>
              <p:nvPr/>
            </p:nvSpPr>
            <p:spPr bwMode="auto">
              <a:xfrm>
                <a:off x="1009" y="149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4" name="Line 980"/>
              <p:cNvSpPr>
                <a:spLocks noChangeShapeType="1"/>
              </p:cNvSpPr>
              <p:nvPr/>
            </p:nvSpPr>
            <p:spPr bwMode="auto">
              <a:xfrm flipV="1">
                <a:off x="1010" y="149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5" name="Line 981"/>
              <p:cNvSpPr>
                <a:spLocks noChangeShapeType="1"/>
              </p:cNvSpPr>
              <p:nvPr/>
            </p:nvSpPr>
            <p:spPr bwMode="auto">
              <a:xfrm>
                <a:off x="1010" y="149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6" name="Line 982"/>
              <p:cNvSpPr>
                <a:spLocks noChangeShapeType="1"/>
              </p:cNvSpPr>
              <p:nvPr/>
            </p:nvSpPr>
            <p:spPr bwMode="auto">
              <a:xfrm flipV="1">
                <a:off x="1010" y="149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7" name="Line 983"/>
              <p:cNvSpPr>
                <a:spLocks noChangeShapeType="1"/>
              </p:cNvSpPr>
              <p:nvPr/>
            </p:nvSpPr>
            <p:spPr bwMode="auto">
              <a:xfrm>
                <a:off x="1010" y="149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8" name="Line 984"/>
              <p:cNvSpPr>
                <a:spLocks noChangeShapeType="1"/>
              </p:cNvSpPr>
              <p:nvPr/>
            </p:nvSpPr>
            <p:spPr bwMode="auto">
              <a:xfrm flipV="1">
                <a:off x="1012" y="149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9" name="Line 985"/>
              <p:cNvSpPr>
                <a:spLocks noChangeShapeType="1"/>
              </p:cNvSpPr>
              <p:nvPr/>
            </p:nvSpPr>
            <p:spPr bwMode="auto">
              <a:xfrm>
                <a:off x="1012" y="149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90" name="Line 986"/>
              <p:cNvSpPr>
                <a:spLocks noChangeShapeType="1"/>
              </p:cNvSpPr>
              <p:nvPr/>
            </p:nvSpPr>
            <p:spPr bwMode="auto">
              <a:xfrm flipV="1">
                <a:off x="1012" y="1490"/>
                <a:ext cx="1" cy="2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91" name="Line 987"/>
              <p:cNvSpPr>
                <a:spLocks noChangeShapeType="1"/>
              </p:cNvSpPr>
              <p:nvPr/>
            </p:nvSpPr>
            <p:spPr bwMode="auto">
              <a:xfrm>
                <a:off x="1012" y="148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92" name="Line 988"/>
              <p:cNvSpPr>
                <a:spLocks noChangeShapeType="1"/>
              </p:cNvSpPr>
              <p:nvPr/>
            </p:nvSpPr>
            <p:spPr bwMode="auto">
              <a:xfrm flipV="1">
                <a:off x="1014" y="148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93" name="Line 989"/>
              <p:cNvSpPr>
                <a:spLocks noChangeShapeType="1"/>
              </p:cNvSpPr>
              <p:nvPr/>
            </p:nvSpPr>
            <p:spPr bwMode="auto">
              <a:xfrm>
                <a:off x="1014" y="148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94" name="Line 990"/>
              <p:cNvSpPr>
                <a:spLocks noChangeShapeType="1"/>
              </p:cNvSpPr>
              <p:nvPr/>
            </p:nvSpPr>
            <p:spPr bwMode="auto">
              <a:xfrm flipV="1">
                <a:off x="1014" y="148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95" name="Line 991"/>
              <p:cNvSpPr>
                <a:spLocks noChangeShapeType="1"/>
              </p:cNvSpPr>
              <p:nvPr/>
            </p:nvSpPr>
            <p:spPr bwMode="auto">
              <a:xfrm>
                <a:off x="1015" y="1488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96" name="Line 992"/>
              <p:cNvSpPr>
                <a:spLocks noChangeShapeType="1"/>
              </p:cNvSpPr>
              <p:nvPr/>
            </p:nvSpPr>
            <p:spPr bwMode="auto">
              <a:xfrm flipV="1">
                <a:off x="1015" y="1488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97" name="Line 993"/>
              <p:cNvSpPr>
                <a:spLocks noChangeShapeType="1"/>
              </p:cNvSpPr>
              <p:nvPr/>
            </p:nvSpPr>
            <p:spPr bwMode="auto">
              <a:xfrm>
                <a:off x="1015" y="1488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98" name="Line 994"/>
              <p:cNvSpPr>
                <a:spLocks noChangeShapeType="1"/>
              </p:cNvSpPr>
              <p:nvPr/>
            </p:nvSpPr>
            <p:spPr bwMode="auto">
              <a:xfrm flipV="1">
                <a:off x="1015" y="148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99" name="Line 995"/>
              <p:cNvSpPr>
                <a:spLocks noChangeShapeType="1"/>
              </p:cNvSpPr>
              <p:nvPr/>
            </p:nvSpPr>
            <p:spPr bwMode="auto">
              <a:xfrm>
                <a:off x="1017" y="148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0" name="Line 996"/>
              <p:cNvSpPr>
                <a:spLocks noChangeShapeType="1"/>
              </p:cNvSpPr>
              <p:nvPr/>
            </p:nvSpPr>
            <p:spPr bwMode="auto">
              <a:xfrm flipV="1">
                <a:off x="1017" y="148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1" name="Line 997"/>
              <p:cNvSpPr>
                <a:spLocks noChangeShapeType="1"/>
              </p:cNvSpPr>
              <p:nvPr/>
            </p:nvSpPr>
            <p:spPr bwMode="auto">
              <a:xfrm>
                <a:off x="1017" y="148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2" name="Line 998"/>
              <p:cNvSpPr>
                <a:spLocks noChangeShapeType="1"/>
              </p:cNvSpPr>
              <p:nvPr/>
            </p:nvSpPr>
            <p:spPr bwMode="auto">
              <a:xfrm flipV="1">
                <a:off x="1017" y="148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3" name="Line 999"/>
              <p:cNvSpPr>
                <a:spLocks noChangeShapeType="1"/>
              </p:cNvSpPr>
              <p:nvPr/>
            </p:nvSpPr>
            <p:spPr bwMode="auto">
              <a:xfrm>
                <a:off x="1019" y="1486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4" name="Line 1000"/>
              <p:cNvSpPr>
                <a:spLocks noChangeShapeType="1"/>
              </p:cNvSpPr>
              <p:nvPr/>
            </p:nvSpPr>
            <p:spPr bwMode="auto">
              <a:xfrm flipV="1">
                <a:off x="1019" y="148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5" name="Line 1001"/>
              <p:cNvSpPr>
                <a:spLocks noChangeShapeType="1"/>
              </p:cNvSpPr>
              <p:nvPr/>
            </p:nvSpPr>
            <p:spPr bwMode="auto">
              <a:xfrm>
                <a:off x="1019" y="148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6" name="Line 1002"/>
              <p:cNvSpPr>
                <a:spLocks noChangeShapeType="1"/>
              </p:cNvSpPr>
              <p:nvPr/>
            </p:nvSpPr>
            <p:spPr bwMode="auto">
              <a:xfrm flipV="1">
                <a:off x="1019" y="148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7" name="Line 1003"/>
              <p:cNvSpPr>
                <a:spLocks noChangeShapeType="1"/>
              </p:cNvSpPr>
              <p:nvPr/>
            </p:nvSpPr>
            <p:spPr bwMode="auto">
              <a:xfrm>
                <a:off x="1020" y="148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8" name="Line 1004"/>
              <p:cNvSpPr>
                <a:spLocks noChangeShapeType="1"/>
              </p:cNvSpPr>
              <p:nvPr/>
            </p:nvSpPr>
            <p:spPr bwMode="auto">
              <a:xfrm flipV="1">
                <a:off x="1020" y="148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9" name="Line 1005"/>
              <p:cNvSpPr>
                <a:spLocks noChangeShapeType="1"/>
              </p:cNvSpPr>
              <p:nvPr/>
            </p:nvSpPr>
            <p:spPr bwMode="auto">
              <a:xfrm>
                <a:off x="1020" y="148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0" name="Line 1006"/>
              <p:cNvSpPr>
                <a:spLocks noChangeShapeType="1"/>
              </p:cNvSpPr>
              <p:nvPr/>
            </p:nvSpPr>
            <p:spPr bwMode="auto">
              <a:xfrm flipV="1">
                <a:off x="1022" y="148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1" name="Line 1007"/>
              <p:cNvSpPr>
                <a:spLocks noChangeShapeType="1"/>
              </p:cNvSpPr>
              <p:nvPr/>
            </p:nvSpPr>
            <p:spPr bwMode="auto">
              <a:xfrm>
                <a:off x="1022" y="148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2" name="Line 1008"/>
              <p:cNvSpPr>
                <a:spLocks noChangeShapeType="1"/>
              </p:cNvSpPr>
              <p:nvPr/>
            </p:nvSpPr>
            <p:spPr bwMode="auto">
              <a:xfrm flipV="1">
                <a:off x="1022" y="148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3" name="Line 1009"/>
              <p:cNvSpPr>
                <a:spLocks noChangeShapeType="1"/>
              </p:cNvSpPr>
              <p:nvPr/>
            </p:nvSpPr>
            <p:spPr bwMode="auto">
              <a:xfrm>
                <a:off x="1023" y="148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4" name="Line 1010"/>
              <p:cNvSpPr>
                <a:spLocks noChangeShapeType="1"/>
              </p:cNvSpPr>
              <p:nvPr/>
            </p:nvSpPr>
            <p:spPr bwMode="auto">
              <a:xfrm flipV="1">
                <a:off x="1023" y="1481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5" name="Line 1011"/>
              <p:cNvSpPr>
                <a:spLocks noChangeShapeType="1"/>
              </p:cNvSpPr>
              <p:nvPr/>
            </p:nvSpPr>
            <p:spPr bwMode="auto">
              <a:xfrm>
                <a:off x="1023" y="148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6" name="Line 1012"/>
              <p:cNvSpPr>
                <a:spLocks noChangeShapeType="1"/>
              </p:cNvSpPr>
              <p:nvPr/>
            </p:nvSpPr>
            <p:spPr bwMode="auto">
              <a:xfrm flipV="1">
                <a:off x="1023" y="148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7" name="Line 1013"/>
              <p:cNvSpPr>
                <a:spLocks noChangeShapeType="1"/>
              </p:cNvSpPr>
              <p:nvPr/>
            </p:nvSpPr>
            <p:spPr bwMode="auto">
              <a:xfrm>
                <a:off x="1025" y="148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8" name="Line 1014"/>
              <p:cNvSpPr>
                <a:spLocks noChangeShapeType="1"/>
              </p:cNvSpPr>
              <p:nvPr/>
            </p:nvSpPr>
            <p:spPr bwMode="auto">
              <a:xfrm flipV="1">
                <a:off x="1025" y="148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9" name="Line 1015"/>
              <p:cNvSpPr>
                <a:spLocks noChangeShapeType="1"/>
              </p:cNvSpPr>
              <p:nvPr/>
            </p:nvSpPr>
            <p:spPr bwMode="auto">
              <a:xfrm>
                <a:off x="1025" y="1480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20" name="Line 1016"/>
              <p:cNvSpPr>
                <a:spLocks noChangeShapeType="1"/>
              </p:cNvSpPr>
              <p:nvPr/>
            </p:nvSpPr>
            <p:spPr bwMode="auto">
              <a:xfrm flipV="1">
                <a:off x="1025" y="1480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21" name="Line 1017"/>
              <p:cNvSpPr>
                <a:spLocks noChangeShapeType="1"/>
              </p:cNvSpPr>
              <p:nvPr/>
            </p:nvSpPr>
            <p:spPr bwMode="auto">
              <a:xfrm>
                <a:off x="1027" y="1480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22" name="Line 1018"/>
              <p:cNvSpPr>
                <a:spLocks noChangeShapeType="1"/>
              </p:cNvSpPr>
              <p:nvPr/>
            </p:nvSpPr>
            <p:spPr bwMode="auto">
              <a:xfrm flipV="1">
                <a:off x="1027" y="148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23" name="Line 1019"/>
              <p:cNvSpPr>
                <a:spLocks noChangeShapeType="1"/>
              </p:cNvSpPr>
              <p:nvPr/>
            </p:nvSpPr>
            <p:spPr bwMode="auto">
              <a:xfrm>
                <a:off x="1027" y="148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24" name="Line 1020"/>
              <p:cNvSpPr>
                <a:spLocks noChangeShapeType="1"/>
              </p:cNvSpPr>
              <p:nvPr/>
            </p:nvSpPr>
            <p:spPr bwMode="auto">
              <a:xfrm flipV="1">
                <a:off x="1027" y="1478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25" name="Line 1021"/>
              <p:cNvSpPr>
                <a:spLocks noChangeShapeType="1"/>
              </p:cNvSpPr>
              <p:nvPr/>
            </p:nvSpPr>
            <p:spPr bwMode="auto">
              <a:xfrm>
                <a:off x="1028" y="1478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26" name="Line 1022"/>
              <p:cNvSpPr>
                <a:spLocks noChangeShapeType="1"/>
              </p:cNvSpPr>
              <p:nvPr/>
            </p:nvSpPr>
            <p:spPr bwMode="auto">
              <a:xfrm flipV="1">
                <a:off x="1028" y="1478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27" name="Line 1023"/>
              <p:cNvSpPr>
                <a:spLocks noChangeShapeType="1"/>
              </p:cNvSpPr>
              <p:nvPr/>
            </p:nvSpPr>
            <p:spPr bwMode="auto">
              <a:xfrm>
                <a:off x="1028" y="1478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28" name="Line 0"/>
              <p:cNvSpPr>
                <a:spLocks noChangeShapeType="1"/>
              </p:cNvSpPr>
              <p:nvPr/>
            </p:nvSpPr>
            <p:spPr bwMode="auto">
              <a:xfrm flipV="1">
                <a:off x="1028" y="1476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29" name="Line 1"/>
              <p:cNvSpPr>
                <a:spLocks noChangeShapeType="1"/>
              </p:cNvSpPr>
              <p:nvPr/>
            </p:nvSpPr>
            <p:spPr bwMode="auto">
              <a:xfrm>
                <a:off x="1030" y="1476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30" name="Line 2"/>
              <p:cNvSpPr>
                <a:spLocks noChangeShapeType="1"/>
              </p:cNvSpPr>
              <p:nvPr/>
            </p:nvSpPr>
            <p:spPr bwMode="auto">
              <a:xfrm flipV="1">
                <a:off x="1030" y="1476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31" name="Line 3"/>
              <p:cNvSpPr>
                <a:spLocks noChangeShapeType="1"/>
              </p:cNvSpPr>
              <p:nvPr/>
            </p:nvSpPr>
            <p:spPr bwMode="auto">
              <a:xfrm>
                <a:off x="1030" y="1475"/>
                <a:ext cx="1" cy="2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32" name="Line 4"/>
              <p:cNvSpPr>
                <a:spLocks noChangeShapeType="1"/>
              </p:cNvSpPr>
              <p:nvPr/>
            </p:nvSpPr>
            <p:spPr bwMode="auto">
              <a:xfrm flipV="1">
                <a:off x="1030" y="1475"/>
                <a:ext cx="1" cy="2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33" name="Line 5"/>
              <p:cNvSpPr>
                <a:spLocks noChangeShapeType="1"/>
              </p:cNvSpPr>
              <p:nvPr/>
            </p:nvSpPr>
            <p:spPr bwMode="auto">
              <a:xfrm>
                <a:off x="1032" y="1475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34" name="Line 6"/>
              <p:cNvSpPr>
                <a:spLocks noChangeShapeType="1"/>
              </p:cNvSpPr>
              <p:nvPr/>
            </p:nvSpPr>
            <p:spPr bwMode="auto">
              <a:xfrm flipV="1">
                <a:off x="1032" y="1475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35" name="Line 7"/>
              <p:cNvSpPr>
                <a:spLocks noChangeShapeType="1"/>
              </p:cNvSpPr>
              <p:nvPr/>
            </p:nvSpPr>
            <p:spPr bwMode="auto">
              <a:xfrm>
                <a:off x="1032" y="1475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36" name="Line 8"/>
              <p:cNvSpPr>
                <a:spLocks noChangeShapeType="1"/>
              </p:cNvSpPr>
              <p:nvPr/>
            </p:nvSpPr>
            <p:spPr bwMode="auto">
              <a:xfrm flipV="1">
                <a:off x="1033" y="1473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37" name="Line 9"/>
              <p:cNvSpPr>
                <a:spLocks noChangeShapeType="1"/>
              </p:cNvSpPr>
              <p:nvPr/>
            </p:nvSpPr>
            <p:spPr bwMode="auto">
              <a:xfrm>
                <a:off x="1033" y="147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38" name="Line 10"/>
              <p:cNvSpPr>
                <a:spLocks noChangeShapeType="1"/>
              </p:cNvSpPr>
              <p:nvPr/>
            </p:nvSpPr>
            <p:spPr bwMode="auto">
              <a:xfrm flipV="1">
                <a:off x="1033" y="147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39" name="Line 11"/>
              <p:cNvSpPr>
                <a:spLocks noChangeShapeType="1"/>
              </p:cNvSpPr>
              <p:nvPr/>
            </p:nvSpPr>
            <p:spPr bwMode="auto">
              <a:xfrm>
                <a:off x="1035" y="147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0" name="Line 12"/>
              <p:cNvSpPr>
                <a:spLocks noChangeShapeType="1"/>
              </p:cNvSpPr>
              <p:nvPr/>
            </p:nvSpPr>
            <p:spPr bwMode="auto">
              <a:xfrm flipV="1">
                <a:off x="1035" y="147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1" name="Line 13"/>
              <p:cNvSpPr>
                <a:spLocks noChangeShapeType="1"/>
              </p:cNvSpPr>
              <p:nvPr/>
            </p:nvSpPr>
            <p:spPr bwMode="auto">
              <a:xfrm>
                <a:off x="1035" y="147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2" name="Line 14"/>
              <p:cNvSpPr>
                <a:spLocks noChangeShapeType="1"/>
              </p:cNvSpPr>
              <p:nvPr/>
            </p:nvSpPr>
            <p:spPr bwMode="auto">
              <a:xfrm flipV="1">
                <a:off x="1035" y="1471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3" name="Line 15"/>
              <p:cNvSpPr>
                <a:spLocks noChangeShapeType="1"/>
              </p:cNvSpPr>
              <p:nvPr/>
            </p:nvSpPr>
            <p:spPr bwMode="auto">
              <a:xfrm>
                <a:off x="1037" y="1471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4" name="Line 16"/>
              <p:cNvSpPr>
                <a:spLocks noChangeShapeType="1"/>
              </p:cNvSpPr>
              <p:nvPr/>
            </p:nvSpPr>
            <p:spPr bwMode="auto">
              <a:xfrm flipV="1">
                <a:off x="1037" y="1471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5" name="Line 17"/>
              <p:cNvSpPr>
                <a:spLocks noChangeShapeType="1"/>
              </p:cNvSpPr>
              <p:nvPr/>
            </p:nvSpPr>
            <p:spPr bwMode="auto">
              <a:xfrm>
                <a:off x="1037" y="1471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6" name="Line 18"/>
              <p:cNvSpPr>
                <a:spLocks noChangeShapeType="1"/>
              </p:cNvSpPr>
              <p:nvPr/>
            </p:nvSpPr>
            <p:spPr bwMode="auto">
              <a:xfrm flipV="1">
                <a:off x="1037" y="147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7" name="Line 19"/>
              <p:cNvSpPr>
                <a:spLocks noChangeShapeType="1"/>
              </p:cNvSpPr>
              <p:nvPr/>
            </p:nvSpPr>
            <p:spPr bwMode="auto">
              <a:xfrm>
                <a:off x="1038" y="1471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8" name="Line 20"/>
              <p:cNvSpPr>
                <a:spLocks noChangeShapeType="1"/>
              </p:cNvSpPr>
              <p:nvPr/>
            </p:nvSpPr>
            <p:spPr bwMode="auto">
              <a:xfrm flipV="1">
                <a:off x="1038" y="1470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" name="Line 21"/>
              <p:cNvSpPr>
                <a:spLocks noChangeShapeType="1"/>
              </p:cNvSpPr>
              <p:nvPr/>
            </p:nvSpPr>
            <p:spPr bwMode="auto">
              <a:xfrm>
                <a:off x="1038" y="1470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0" name="Line 22"/>
              <p:cNvSpPr>
                <a:spLocks noChangeShapeType="1"/>
              </p:cNvSpPr>
              <p:nvPr/>
            </p:nvSpPr>
            <p:spPr bwMode="auto">
              <a:xfrm flipV="1">
                <a:off x="1040" y="1470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1" name="Line 23"/>
              <p:cNvSpPr>
                <a:spLocks noChangeShapeType="1"/>
              </p:cNvSpPr>
              <p:nvPr/>
            </p:nvSpPr>
            <p:spPr bwMode="auto">
              <a:xfrm>
                <a:off x="1040" y="147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2" name="Line 24"/>
              <p:cNvSpPr>
                <a:spLocks noChangeShapeType="1"/>
              </p:cNvSpPr>
              <p:nvPr/>
            </p:nvSpPr>
            <p:spPr bwMode="auto">
              <a:xfrm flipV="1">
                <a:off x="1040" y="147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3" name="Line 25"/>
              <p:cNvSpPr>
                <a:spLocks noChangeShapeType="1"/>
              </p:cNvSpPr>
              <p:nvPr/>
            </p:nvSpPr>
            <p:spPr bwMode="auto">
              <a:xfrm>
                <a:off x="1040" y="1470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4" name="Line 26"/>
              <p:cNvSpPr>
                <a:spLocks noChangeShapeType="1"/>
              </p:cNvSpPr>
              <p:nvPr/>
            </p:nvSpPr>
            <p:spPr bwMode="auto">
              <a:xfrm flipV="1">
                <a:off x="1042" y="1468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141" name="Group 27"/>
            <p:cNvGrpSpPr>
              <a:grpSpLocks/>
            </p:cNvGrpSpPr>
            <p:nvPr/>
          </p:nvGrpSpPr>
          <p:grpSpPr bwMode="auto">
            <a:xfrm>
              <a:off x="910" y="1433"/>
              <a:ext cx="168" cy="111"/>
              <a:chOff x="910" y="1433"/>
              <a:chExt cx="168" cy="111"/>
            </a:xfrm>
          </p:grpSpPr>
          <p:sp>
            <p:nvSpPr>
              <p:cNvPr id="1655" name="Line 28"/>
              <p:cNvSpPr>
                <a:spLocks noChangeShapeType="1"/>
              </p:cNvSpPr>
              <p:nvPr/>
            </p:nvSpPr>
            <p:spPr bwMode="auto">
              <a:xfrm>
                <a:off x="1042" y="1468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56" name="Line 29"/>
              <p:cNvSpPr>
                <a:spLocks noChangeShapeType="1"/>
              </p:cNvSpPr>
              <p:nvPr/>
            </p:nvSpPr>
            <p:spPr bwMode="auto">
              <a:xfrm flipV="1">
                <a:off x="1042" y="1468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57" name="Line 30"/>
              <p:cNvSpPr>
                <a:spLocks noChangeShapeType="1"/>
              </p:cNvSpPr>
              <p:nvPr/>
            </p:nvSpPr>
            <p:spPr bwMode="auto">
              <a:xfrm>
                <a:off x="1042" y="1468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58" name="Line 31"/>
              <p:cNvSpPr>
                <a:spLocks noChangeShapeType="1"/>
              </p:cNvSpPr>
              <p:nvPr/>
            </p:nvSpPr>
            <p:spPr bwMode="auto">
              <a:xfrm flipV="1">
                <a:off x="1043" y="146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59" name="Line 32"/>
              <p:cNvSpPr>
                <a:spLocks noChangeShapeType="1"/>
              </p:cNvSpPr>
              <p:nvPr/>
            </p:nvSpPr>
            <p:spPr bwMode="auto">
              <a:xfrm>
                <a:off x="1043" y="146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60" name="Line 33"/>
              <p:cNvSpPr>
                <a:spLocks noChangeShapeType="1"/>
              </p:cNvSpPr>
              <p:nvPr/>
            </p:nvSpPr>
            <p:spPr bwMode="auto">
              <a:xfrm flipV="1">
                <a:off x="1043" y="146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61" name="Line 34"/>
              <p:cNvSpPr>
                <a:spLocks noChangeShapeType="1"/>
              </p:cNvSpPr>
              <p:nvPr/>
            </p:nvSpPr>
            <p:spPr bwMode="auto">
              <a:xfrm>
                <a:off x="1043" y="146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62" name="Line 35"/>
              <p:cNvSpPr>
                <a:spLocks noChangeShapeType="1"/>
              </p:cNvSpPr>
              <p:nvPr/>
            </p:nvSpPr>
            <p:spPr bwMode="auto">
              <a:xfrm flipV="1">
                <a:off x="1045" y="1466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63" name="Line 36"/>
              <p:cNvSpPr>
                <a:spLocks noChangeShapeType="1"/>
              </p:cNvSpPr>
              <p:nvPr/>
            </p:nvSpPr>
            <p:spPr bwMode="auto">
              <a:xfrm>
                <a:off x="1045" y="146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64" name="Line 37"/>
              <p:cNvSpPr>
                <a:spLocks noChangeShapeType="1"/>
              </p:cNvSpPr>
              <p:nvPr/>
            </p:nvSpPr>
            <p:spPr bwMode="auto">
              <a:xfrm flipV="1">
                <a:off x="1046" y="1465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65" name="Line 38"/>
              <p:cNvSpPr>
                <a:spLocks noChangeShapeType="1"/>
              </p:cNvSpPr>
              <p:nvPr/>
            </p:nvSpPr>
            <p:spPr bwMode="auto">
              <a:xfrm>
                <a:off x="1046" y="1465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66" name="Line 39"/>
              <p:cNvSpPr>
                <a:spLocks noChangeShapeType="1"/>
              </p:cNvSpPr>
              <p:nvPr/>
            </p:nvSpPr>
            <p:spPr bwMode="auto">
              <a:xfrm flipV="1">
                <a:off x="1046" y="1465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67" name="Line 40"/>
              <p:cNvSpPr>
                <a:spLocks noChangeShapeType="1"/>
              </p:cNvSpPr>
              <p:nvPr/>
            </p:nvSpPr>
            <p:spPr bwMode="auto">
              <a:xfrm>
                <a:off x="1046" y="1465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68" name="Line 41"/>
              <p:cNvSpPr>
                <a:spLocks noChangeShapeType="1"/>
              </p:cNvSpPr>
              <p:nvPr/>
            </p:nvSpPr>
            <p:spPr bwMode="auto">
              <a:xfrm flipV="1">
                <a:off x="1048" y="146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69" name="Line 42"/>
              <p:cNvSpPr>
                <a:spLocks noChangeShapeType="1"/>
              </p:cNvSpPr>
              <p:nvPr/>
            </p:nvSpPr>
            <p:spPr bwMode="auto">
              <a:xfrm>
                <a:off x="1048" y="1463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0" name="Line 43"/>
              <p:cNvSpPr>
                <a:spLocks noChangeShapeType="1"/>
              </p:cNvSpPr>
              <p:nvPr/>
            </p:nvSpPr>
            <p:spPr bwMode="auto">
              <a:xfrm flipV="1">
                <a:off x="1048" y="1463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1" name="Line 44"/>
              <p:cNvSpPr>
                <a:spLocks noChangeShapeType="1"/>
              </p:cNvSpPr>
              <p:nvPr/>
            </p:nvSpPr>
            <p:spPr bwMode="auto">
              <a:xfrm>
                <a:off x="1048" y="1463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2" name="Line 45"/>
              <p:cNvSpPr>
                <a:spLocks noChangeShapeType="1"/>
              </p:cNvSpPr>
              <p:nvPr/>
            </p:nvSpPr>
            <p:spPr bwMode="auto">
              <a:xfrm flipV="1">
                <a:off x="1050" y="1463"/>
                <a:ext cx="1" cy="2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3" name="Line 46"/>
              <p:cNvSpPr>
                <a:spLocks noChangeShapeType="1"/>
              </p:cNvSpPr>
              <p:nvPr/>
            </p:nvSpPr>
            <p:spPr bwMode="auto">
              <a:xfrm>
                <a:off x="1050" y="1461"/>
                <a:ext cx="1" cy="2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4" name="Line 47"/>
              <p:cNvSpPr>
                <a:spLocks noChangeShapeType="1"/>
              </p:cNvSpPr>
              <p:nvPr/>
            </p:nvSpPr>
            <p:spPr bwMode="auto">
              <a:xfrm flipV="1">
                <a:off x="1050" y="1461"/>
                <a:ext cx="1" cy="2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5" name="Line 48"/>
              <p:cNvSpPr>
                <a:spLocks noChangeShapeType="1"/>
              </p:cNvSpPr>
              <p:nvPr/>
            </p:nvSpPr>
            <p:spPr bwMode="auto">
              <a:xfrm>
                <a:off x="1050" y="1461"/>
                <a:ext cx="1" cy="2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6" name="Line 49"/>
              <p:cNvSpPr>
                <a:spLocks noChangeShapeType="1"/>
              </p:cNvSpPr>
              <p:nvPr/>
            </p:nvSpPr>
            <p:spPr bwMode="auto">
              <a:xfrm flipV="1">
                <a:off x="1051" y="1460"/>
                <a:ext cx="1" cy="2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7" name="Line 50"/>
              <p:cNvSpPr>
                <a:spLocks noChangeShapeType="1"/>
              </p:cNvSpPr>
              <p:nvPr/>
            </p:nvSpPr>
            <p:spPr bwMode="auto">
              <a:xfrm>
                <a:off x="1051" y="1460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8" name="Line 51"/>
              <p:cNvSpPr>
                <a:spLocks noChangeShapeType="1"/>
              </p:cNvSpPr>
              <p:nvPr/>
            </p:nvSpPr>
            <p:spPr bwMode="auto">
              <a:xfrm flipV="1">
                <a:off x="1051" y="1460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9" name="Line 52"/>
              <p:cNvSpPr>
                <a:spLocks noChangeShapeType="1"/>
              </p:cNvSpPr>
              <p:nvPr/>
            </p:nvSpPr>
            <p:spPr bwMode="auto">
              <a:xfrm>
                <a:off x="1051" y="1460"/>
                <a:ext cx="1" cy="2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0" name="Line 53"/>
              <p:cNvSpPr>
                <a:spLocks noChangeShapeType="1"/>
              </p:cNvSpPr>
              <p:nvPr/>
            </p:nvSpPr>
            <p:spPr bwMode="auto">
              <a:xfrm flipV="1">
                <a:off x="1053" y="1460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1" name="Line 54"/>
              <p:cNvSpPr>
                <a:spLocks noChangeShapeType="1"/>
              </p:cNvSpPr>
              <p:nvPr/>
            </p:nvSpPr>
            <p:spPr bwMode="auto">
              <a:xfrm>
                <a:off x="1053" y="1458"/>
                <a:ext cx="1" cy="2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2" name="Line 55"/>
              <p:cNvSpPr>
                <a:spLocks noChangeShapeType="1"/>
              </p:cNvSpPr>
              <p:nvPr/>
            </p:nvSpPr>
            <p:spPr bwMode="auto">
              <a:xfrm flipV="1">
                <a:off x="1053" y="1458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3" name="Line 56"/>
              <p:cNvSpPr>
                <a:spLocks noChangeShapeType="1"/>
              </p:cNvSpPr>
              <p:nvPr/>
            </p:nvSpPr>
            <p:spPr bwMode="auto">
              <a:xfrm>
                <a:off x="1055" y="1458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4" name="Line 57"/>
              <p:cNvSpPr>
                <a:spLocks noChangeShapeType="1"/>
              </p:cNvSpPr>
              <p:nvPr/>
            </p:nvSpPr>
            <p:spPr bwMode="auto">
              <a:xfrm flipV="1">
                <a:off x="1055" y="1458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5" name="Line 58"/>
              <p:cNvSpPr>
                <a:spLocks noChangeShapeType="1"/>
              </p:cNvSpPr>
              <p:nvPr/>
            </p:nvSpPr>
            <p:spPr bwMode="auto">
              <a:xfrm>
                <a:off x="1055" y="1456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6" name="Line 59"/>
              <p:cNvSpPr>
                <a:spLocks noChangeShapeType="1"/>
              </p:cNvSpPr>
              <p:nvPr/>
            </p:nvSpPr>
            <p:spPr bwMode="auto">
              <a:xfrm flipV="1">
                <a:off x="1055" y="1456"/>
                <a:ext cx="1" cy="1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7" name="Line 60"/>
              <p:cNvSpPr>
                <a:spLocks noChangeShapeType="1"/>
              </p:cNvSpPr>
              <p:nvPr/>
            </p:nvSpPr>
            <p:spPr bwMode="auto">
              <a:xfrm>
                <a:off x="1056" y="1456"/>
                <a:ext cx="1" cy="1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8" name="Line 61"/>
              <p:cNvSpPr>
                <a:spLocks noChangeShapeType="1"/>
              </p:cNvSpPr>
              <p:nvPr/>
            </p:nvSpPr>
            <p:spPr bwMode="auto">
              <a:xfrm flipV="1">
                <a:off x="1056" y="1456"/>
                <a:ext cx="1" cy="1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9" name="Line 62"/>
              <p:cNvSpPr>
                <a:spLocks noChangeShapeType="1"/>
              </p:cNvSpPr>
              <p:nvPr/>
            </p:nvSpPr>
            <p:spPr bwMode="auto">
              <a:xfrm>
                <a:off x="1056" y="1456"/>
                <a:ext cx="1" cy="1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90" name="Line 63"/>
              <p:cNvSpPr>
                <a:spLocks noChangeShapeType="1"/>
              </p:cNvSpPr>
              <p:nvPr/>
            </p:nvSpPr>
            <p:spPr bwMode="auto">
              <a:xfrm flipV="1">
                <a:off x="1058" y="1455"/>
                <a:ext cx="1" cy="1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91" name="Line 64"/>
              <p:cNvSpPr>
                <a:spLocks noChangeShapeType="1"/>
              </p:cNvSpPr>
              <p:nvPr/>
            </p:nvSpPr>
            <p:spPr bwMode="auto">
              <a:xfrm>
                <a:off x="1058" y="1455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92" name="Line 65"/>
              <p:cNvSpPr>
                <a:spLocks noChangeShapeType="1"/>
              </p:cNvSpPr>
              <p:nvPr/>
            </p:nvSpPr>
            <p:spPr bwMode="auto">
              <a:xfrm flipV="1">
                <a:off x="1058" y="1455"/>
                <a:ext cx="1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93" name="Line 66"/>
              <p:cNvSpPr>
                <a:spLocks noChangeShapeType="1"/>
              </p:cNvSpPr>
              <p:nvPr/>
            </p:nvSpPr>
            <p:spPr bwMode="auto">
              <a:xfrm>
                <a:off x="1058" y="1455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94" name="Line 67"/>
              <p:cNvSpPr>
                <a:spLocks noChangeShapeType="1"/>
              </p:cNvSpPr>
              <p:nvPr/>
            </p:nvSpPr>
            <p:spPr bwMode="auto">
              <a:xfrm flipV="1">
                <a:off x="1060" y="1453"/>
                <a:ext cx="1" cy="1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95" name="Line 68"/>
              <p:cNvSpPr>
                <a:spLocks noChangeShapeType="1"/>
              </p:cNvSpPr>
              <p:nvPr/>
            </p:nvSpPr>
            <p:spPr bwMode="auto">
              <a:xfrm>
                <a:off x="1060" y="1453"/>
                <a:ext cx="1" cy="1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96" name="Line 69"/>
              <p:cNvSpPr>
                <a:spLocks noChangeShapeType="1"/>
              </p:cNvSpPr>
              <p:nvPr/>
            </p:nvSpPr>
            <p:spPr bwMode="auto">
              <a:xfrm flipV="1">
                <a:off x="1060" y="1453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97" name="Line 70"/>
              <p:cNvSpPr>
                <a:spLocks noChangeShapeType="1"/>
              </p:cNvSpPr>
              <p:nvPr/>
            </p:nvSpPr>
            <p:spPr bwMode="auto">
              <a:xfrm>
                <a:off x="1060" y="1453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98" name="Line 71"/>
              <p:cNvSpPr>
                <a:spLocks noChangeShapeType="1"/>
              </p:cNvSpPr>
              <p:nvPr/>
            </p:nvSpPr>
            <p:spPr bwMode="auto">
              <a:xfrm flipV="1">
                <a:off x="1061" y="1453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99" name="Line 72"/>
              <p:cNvSpPr>
                <a:spLocks noChangeShapeType="1"/>
              </p:cNvSpPr>
              <p:nvPr/>
            </p:nvSpPr>
            <p:spPr bwMode="auto">
              <a:xfrm>
                <a:off x="1061" y="1451"/>
                <a:ext cx="1" cy="1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0" name="Line 73"/>
              <p:cNvSpPr>
                <a:spLocks noChangeShapeType="1"/>
              </p:cNvSpPr>
              <p:nvPr/>
            </p:nvSpPr>
            <p:spPr bwMode="auto">
              <a:xfrm flipV="1">
                <a:off x="1061" y="1451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1" name="Line 74"/>
              <p:cNvSpPr>
                <a:spLocks noChangeShapeType="1"/>
              </p:cNvSpPr>
              <p:nvPr/>
            </p:nvSpPr>
            <p:spPr bwMode="auto">
              <a:xfrm>
                <a:off x="1063" y="1451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2" name="Line 75"/>
              <p:cNvSpPr>
                <a:spLocks noChangeShapeType="1"/>
              </p:cNvSpPr>
              <p:nvPr/>
            </p:nvSpPr>
            <p:spPr bwMode="auto">
              <a:xfrm flipV="1">
                <a:off x="1063" y="1451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3" name="Line 76"/>
              <p:cNvSpPr>
                <a:spLocks noChangeShapeType="1"/>
              </p:cNvSpPr>
              <p:nvPr/>
            </p:nvSpPr>
            <p:spPr bwMode="auto">
              <a:xfrm>
                <a:off x="1063" y="1450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4" name="Line 77"/>
              <p:cNvSpPr>
                <a:spLocks noChangeShapeType="1"/>
              </p:cNvSpPr>
              <p:nvPr/>
            </p:nvSpPr>
            <p:spPr bwMode="auto">
              <a:xfrm flipV="1">
                <a:off x="1063" y="1450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5" name="Line 78"/>
              <p:cNvSpPr>
                <a:spLocks noChangeShapeType="1"/>
              </p:cNvSpPr>
              <p:nvPr/>
            </p:nvSpPr>
            <p:spPr bwMode="auto">
              <a:xfrm>
                <a:off x="1065" y="1450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6" name="Line 79"/>
              <p:cNvSpPr>
                <a:spLocks noChangeShapeType="1"/>
              </p:cNvSpPr>
              <p:nvPr/>
            </p:nvSpPr>
            <p:spPr bwMode="auto">
              <a:xfrm flipV="1">
                <a:off x="1065" y="1450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7" name="Line 80"/>
              <p:cNvSpPr>
                <a:spLocks noChangeShapeType="1"/>
              </p:cNvSpPr>
              <p:nvPr/>
            </p:nvSpPr>
            <p:spPr bwMode="auto">
              <a:xfrm>
                <a:off x="1065" y="1448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8" name="Line 81"/>
              <p:cNvSpPr>
                <a:spLocks noChangeShapeType="1"/>
              </p:cNvSpPr>
              <p:nvPr/>
            </p:nvSpPr>
            <p:spPr bwMode="auto">
              <a:xfrm flipV="1">
                <a:off x="1065" y="1448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9" name="Line 82"/>
              <p:cNvSpPr>
                <a:spLocks noChangeShapeType="1"/>
              </p:cNvSpPr>
              <p:nvPr/>
            </p:nvSpPr>
            <p:spPr bwMode="auto">
              <a:xfrm>
                <a:off x="1066" y="1448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10" name="Line 83"/>
              <p:cNvSpPr>
                <a:spLocks noChangeShapeType="1"/>
              </p:cNvSpPr>
              <p:nvPr/>
            </p:nvSpPr>
            <p:spPr bwMode="auto">
              <a:xfrm flipV="1">
                <a:off x="1066" y="1448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11" name="Line 84"/>
              <p:cNvSpPr>
                <a:spLocks noChangeShapeType="1"/>
              </p:cNvSpPr>
              <p:nvPr/>
            </p:nvSpPr>
            <p:spPr bwMode="auto">
              <a:xfrm>
                <a:off x="1066" y="1446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12" name="Line 85"/>
              <p:cNvSpPr>
                <a:spLocks noChangeShapeType="1"/>
              </p:cNvSpPr>
              <p:nvPr/>
            </p:nvSpPr>
            <p:spPr bwMode="auto">
              <a:xfrm flipV="1">
                <a:off x="1066" y="1446"/>
                <a:ext cx="1" cy="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13" name="Line 86"/>
              <p:cNvSpPr>
                <a:spLocks noChangeShapeType="1"/>
              </p:cNvSpPr>
              <p:nvPr/>
            </p:nvSpPr>
            <p:spPr bwMode="auto">
              <a:xfrm>
                <a:off x="1068" y="1446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14" name="Line 87"/>
              <p:cNvSpPr>
                <a:spLocks noChangeShapeType="1"/>
              </p:cNvSpPr>
              <p:nvPr/>
            </p:nvSpPr>
            <p:spPr bwMode="auto">
              <a:xfrm flipV="1">
                <a:off x="1068" y="1445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15" name="Line 88"/>
              <p:cNvSpPr>
                <a:spLocks noChangeShapeType="1"/>
              </p:cNvSpPr>
              <p:nvPr/>
            </p:nvSpPr>
            <p:spPr bwMode="auto">
              <a:xfrm>
                <a:off x="1068" y="1445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16" name="Line 89"/>
              <p:cNvSpPr>
                <a:spLocks noChangeShapeType="1"/>
              </p:cNvSpPr>
              <p:nvPr/>
            </p:nvSpPr>
            <p:spPr bwMode="auto">
              <a:xfrm flipV="1">
                <a:off x="1068" y="1445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17" name="Line 90"/>
              <p:cNvSpPr>
                <a:spLocks noChangeShapeType="1"/>
              </p:cNvSpPr>
              <p:nvPr/>
            </p:nvSpPr>
            <p:spPr bwMode="auto">
              <a:xfrm>
                <a:off x="1069" y="1445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18" name="Line 91"/>
              <p:cNvSpPr>
                <a:spLocks noChangeShapeType="1"/>
              </p:cNvSpPr>
              <p:nvPr/>
            </p:nvSpPr>
            <p:spPr bwMode="auto">
              <a:xfrm flipV="1">
                <a:off x="1069" y="1443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19" name="Line 92"/>
              <p:cNvSpPr>
                <a:spLocks noChangeShapeType="1"/>
              </p:cNvSpPr>
              <p:nvPr/>
            </p:nvSpPr>
            <p:spPr bwMode="auto">
              <a:xfrm>
                <a:off x="1071" y="1443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20" name="Line 93"/>
              <p:cNvSpPr>
                <a:spLocks noChangeShapeType="1"/>
              </p:cNvSpPr>
              <p:nvPr/>
            </p:nvSpPr>
            <p:spPr bwMode="auto">
              <a:xfrm flipV="1">
                <a:off x="1071" y="1443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21" name="Line 94"/>
              <p:cNvSpPr>
                <a:spLocks noChangeShapeType="1"/>
              </p:cNvSpPr>
              <p:nvPr/>
            </p:nvSpPr>
            <p:spPr bwMode="auto">
              <a:xfrm>
                <a:off x="1071" y="1442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22" name="Line 95"/>
              <p:cNvSpPr>
                <a:spLocks noChangeShapeType="1"/>
              </p:cNvSpPr>
              <p:nvPr/>
            </p:nvSpPr>
            <p:spPr bwMode="auto">
              <a:xfrm flipV="1">
                <a:off x="1071" y="1442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23" name="Line 96"/>
              <p:cNvSpPr>
                <a:spLocks noChangeShapeType="1"/>
              </p:cNvSpPr>
              <p:nvPr/>
            </p:nvSpPr>
            <p:spPr bwMode="auto">
              <a:xfrm>
                <a:off x="1073" y="1442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24" name="Line 97"/>
              <p:cNvSpPr>
                <a:spLocks noChangeShapeType="1"/>
              </p:cNvSpPr>
              <p:nvPr/>
            </p:nvSpPr>
            <p:spPr bwMode="auto">
              <a:xfrm flipV="1">
                <a:off x="1073" y="1442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25" name="Line 98"/>
              <p:cNvSpPr>
                <a:spLocks noChangeShapeType="1"/>
              </p:cNvSpPr>
              <p:nvPr/>
            </p:nvSpPr>
            <p:spPr bwMode="auto">
              <a:xfrm>
                <a:off x="1073" y="1440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26" name="Line 99"/>
              <p:cNvSpPr>
                <a:spLocks noChangeShapeType="1"/>
              </p:cNvSpPr>
              <p:nvPr/>
            </p:nvSpPr>
            <p:spPr bwMode="auto">
              <a:xfrm flipV="1">
                <a:off x="1073" y="1440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27" name="Line 100"/>
              <p:cNvSpPr>
                <a:spLocks noChangeShapeType="1"/>
              </p:cNvSpPr>
              <p:nvPr/>
            </p:nvSpPr>
            <p:spPr bwMode="auto">
              <a:xfrm>
                <a:off x="1074" y="1440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28" name="Line 101"/>
              <p:cNvSpPr>
                <a:spLocks noChangeShapeType="1"/>
              </p:cNvSpPr>
              <p:nvPr/>
            </p:nvSpPr>
            <p:spPr bwMode="auto">
              <a:xfrm flipV="1">
                <a:off x="1074" y="1438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29" name="Line 102"/>
              <p:cNvSpPr>
                <a:spLocks noChangeShapeType="1"/>
              </p:cNvSpPr>
              <p:nvPr/>
            </p:nvSpPr>
            <p:spPr bwMode="auto">
              <a:xfrm>
                <a:off x="1074" y="1438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30" name="Line 103"/>
              <p:cNvSpPr>
                <a:spLocks noChangeShapeType="1"/>
              </p:cNvSpPr>
              <p:nvPr/>
            </p:nvSpPr>
            <p:spPr bwMode="auto">
              <a:xfrm flipV="1">
                <a:off x="1074" y="1438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31" name="Line 104"/>
              <p:cNvSpPr>
                <a:spLocks noChangeShapeType="1"/>
              </p:cNvSpPr>
              <p:nvPr/>
            </p:nvSpPr>
            <p:spPr bwMode="auto">
              <a:xfrm>
                <a:off x="1076" y="1437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32" name="Line 105"/>
              <p:cNvSpPr>
                <a:spLocks noChangeShapeType="1"/>
              </p:cNvSpPr>
              <p:nvPr/>
            </p:nvSpPr>
            <p:spPr bwMode="auto">
              <a:xfrm flipV="1">
                <a:off x="1076" y="1437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33" name="Line 106"/>
              <p:cNvSpPr>
                <a:spLocks noChangeShapeType="1"/>
              </p:cNvSpPr>
              <p:nvPr/>
            </p:nvSpPr>
            <p:spPr bwMode="auto">
              <a:xfrm flipV="1">
                <a:off x="1076" y="14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34" name="Freeform 107"/>
              <p:cNvSpPr>
                <a:spLocks/>
              </p:cNvSpPr>
              <p:nvPr/>
            </p:nvSpPr>
            <p:spPr bwMode="auto">
              <a:xfrm>
                <a:off x="910" y="1433"/>
                <a:ext cx="168" cy="98"/>
              </a:xfrm>
              <a:custGeom>
                <a:avLst/>
                <a:gdLst>
                  <a:gd name="T0" fmla="*/ 0 w 168"/>
                  <a:gd name="T1" fmla="*/ 96 h 98"/>
                  <a:gd name="T2" fmla="*/ 8 w 168"/>
                  <a:gd name="T3" fmla="*/ 95 h 98"/>
                  <a:gd name="T4" fmla="*/ 20 w 168"/>
                  <a:gd name="T5" fmla="*/ 93 h 98"/>
                  <a:gd name="T6" fmla="*/ 30 w 168"/>
                  <a:gd name="T7" fmla="*/ 91 h 98"/>
                  <a:gd name="T8" fmla="*/ 36 w 168"/>
                  <a:gd name="T9" fmla="*/ 88 h 98"/>
                  <a:gd name="T10" fmla="*/ 48 w 168"/>
                  <a:gd name="T11" fmla="*/ 85 h 98"/>
                  <a:gd name="T12" fmla="*/ 58 w 168"/>
                  <a:gd name="T13" fmla="*/ 80 h 98"/>
                  <a:gd name="T14" fmla="*/ 67 w 168"/>
                  <a:gd name="T15" fmla="*/ 75 h 98"/>
                  <a:gd name="T16" fmla="*/ 77 w 168"/>
                  <a:gd name="T17" fmla="*/ 68 h 98"/>
                  <a:gd name="T18" fmla="*/ 87 w 168"/>
                  <a:gd name="T19" fmla="*/ 65 h 98"/>
                  <a:gd name="T20" fmla="*/ 97 w 168"/>
                  <a:gd name="T21" fmla="*/ 58 h 98"/>
                  <a:gd name="T22" fmla="*/ 105 w 168"/>
                  <a:gd name="T23" fmla="*/ 55 h 98"/>
                  <a:gd name="T24" fmla="*/ 115 w 168"/>
                  <a:gd name="T25" fmla="*/ 48 h 98"/>
                  <a:gd name="T26" fmla="*/ 122 w 168"/>
                  <a:gd name="T27" fmla="*/ 42 h 98"/>
                  <a:gd name="T28" fmla="*/ 130 w 168"/>
                  <a:gd name="T29" fmla="*/ 37 h 98"/>
                  <a:gd name="T30" fmla="*/ 136 w 168"/>
                  <a:gd name="T31" fmla="*/ 32 h 98"/>
                  <a:gd name="T32" fmla="*/ 143 w 168"/>
                  <a:gd name="T33" fmla="*/ 27 h 98"/>
                  <a:gd name="T34" fmla="*/ 146 w 168"/>
                  <a:gd name="T35" fmla="*/ 23 h 98"/>
                  <a:gd name="T36" fmla="*/ 150 w 168"/>
                  <a:gd name="T37" fmla="*/ 20 h 98"/>
                  <a:gd name="T38" fmla="*/ 153 w 168"/>
                  <a:gd name="T39" fmla="*/ 17 h 98"/>
                  <a:gd name="T40" fmla="*/ 156 w 168"/>
                  <a:gd name="T41" fmla="*/ 13 h 98"/>
                  <a:gd name="T42" fmla="*/ 161 w 168"/>
                  <a:gd name="T43" fmla="*/ 10 h 98"/>
                  <a:gd name="T44" fmla="*/ 168 w 168"/>
                  <a:gd name="T45" fmla="*/ 0 h 98"/>
                  <a:gd name="T46" fmla="*/ 150 w 168"/>
                  <a:gd name="T47" fmla="*/ 35 h 98"/>
                  <a:gd name="T48" fmla="*/ 135 w 168"/>
                  <a:gd name="T49" fmla="*/ 60 h 98"/>
                  <a:gd name="T50" fmla="*/ 122 w 168"/>
                  <a:gd name="T51" fmla="*/ 70 h 98"/>
                  <a:gd name="T52" fmla="*/ 102 w 168"/>
                  <a:gd name="T53" fmla="*/ 83 h 98"/>
                  <a:gd name="T54" fmla="*/ 87 w 168"/>
                  <a:gd name="T55" fmla="*/ 91 h 98"/>
                  <a:gd name="T56" fmla="*/ 72 w 168"/>
                  <a:gd name="T57" fmla="*/ 96 h 98"/>
                  <a:gd name="T58" fmla="*/ 30 w 168"/>
                  <a:gd name="T59" fmla="*/ 98 h 98"/>
                  <a:gd name="T60" fmla="*/ 0 w 168"/>
                  <a:gd name="T61" fmla="*/ 98 h 98"/>
                  <a:gd name="T62" fmla="*/ 0 w 168"/>
                  <a:gd name="T63" fmla="*/ 96 h 9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8"/>
                  <a:gd name="T97" fmla="*/ 0 h 98"/>
                  <a:gd name="T98" fmla="*/ 168 w 168"/>
                  <a:gd name="T99" fmla="*/ 98 h 9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8" h="98">
                    <a:moveTo>
                      <a:pt x="0" y="96"/>
                    </a:moveTo>
                    <a:lnTo>
                      <a:pt x="8" y="95"/>
                    </a:lnTo>
                    <a:lnTo>
                      <a:pt x="20" y="93"/>
                    </a:lnTo>
                    <a:lnTo>
                      <a:pt x="30" y="91"/>
                    </a:lnTo>
                    <a:lnTo>
                      <a:pt x="36" y="88"/>
                    </a:lnTo>
                    <a:lnTo>
                      <a:pt x="48" y="85"/>
                    </a:lnTo>
                    <a:lnTo>
                      <a:pt x="58" y="80"/>
                    </a:lnTo>
                    <a:lnTo>
                      <a:pt x="67" y="75"/>
                    </a:lnTo>
                    <a:lnTo>
                      <a:pt x="77" y="68"/>
                    </a:lnTo>
                    <a:lnTo>
                      <a:pt x="87" y="65"/>
                    </a:lnTo>
                    <a:lnTo>
                      <a:pt x="97" y="58"/>
                    </a:lnTo>
                    <a:lnTo>
                      <a:pt x="105" y="55"/>
                    </a:lnTo>
                    <a:lnTo>
                      <a:pt x="115" y="48"/>
                    </a:lnTo>
                    <a:lnTo>
                      <a:pt x="122" y="42"/>
                    </a:lnTo>
                    <a:lnTo>
                      <a:pt x="130" y="37"/>
                    </a:lnTo>
                    <a:lnTo>
                      <a:pt x="136" y="32"/>
                    </a:lnTo>
                    <a:lnTo>
                      <a:pt x="143" y="27"/>
                    </a:lnTo>
                    <a:lnTo>
                      <a:pt x="146" y="23"/>
                    </a:lnTo>
                    <a:lnTo>
                      <a:pt x="150" y="20"/>
                    </a:lnTo>
                    <a:lnTo>
                      <a:pt x="153" y="17"/>
                    </a:lnTo>
                    <a:lnTo>
                      <a:pt x="156" y="13"/>
                    </a:lnTo>
                    <a:lnTo>
                      <a:pt x="161" y="10"/>
                    </a:lnTo>
                    <a:lnTo>
                      <a:pt x="168" y="0"/>
                    </a:lnTo>
                    <a:lnTo>
                      <a:pt x="150" y="35"/>
                    </a:lnTo>
                    <a:lnTo>
                      <a:pt x="135" y="60"/>
                    </a:lnTo>
                    <a:lnTo>
                      <a:pt x="122" y="70"/>
                    </a:lnTo>
                    <a:lnTo>
                      <a:pt x="102" y="83"/>
                    </a:lnTo>
                    <a:lnTo>
                      <a:pt x="87" y="91"/>
                    </a:lnTo>
                    <a:lnTo>
                      <a:pt x="72" y="96"/>
                    </a:lnTo>
                    <a:lnTo>
                      <a:pt x="30" y="98"/>
                    </a:lnTo>
                    <a:lnTo>
                      <a:pt x="0" y="98"/>
                    </a:lnTo>
                    <a:lnTo>
                      <a:pt x="0" y="96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35" name="Line 108"/>
              <p:cNvSpPr>
                <a:spLocks noChangeShapeType="1"/>
              </p:cNvSpPr>
              <p:nvPr/>
            </p:nvSpPr>
            <p:spPr bwMode="auto">
              <a:xfrm flipV="1">
                <a:off x="976" y="15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36" name="Line 109"/>
              <p:cNvSpPr>
                <a:spLocks noChangeShapeType="1"/>
              </p:cNvSpPr>
              <p:nvPr/>
            </p:nvSpPr>
            <p:spPr bwMode="auto">
              <a:xfrm>
                <a:off x="977" y="15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37" name="Line 110"/>
              <p:cNvSpPr>
                <a:spLocks noChangeShapeType="1"/>
              </p:cNvSpPr>
              <p:nvPr/>
            </p:nvSpPr>
            <p:spPr bwMode="auto">
              <a:xfrm flipV="1">
                <a:off x="977" y="15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38" name="Line 111"/>
              <p:cNvSpPr>
                <a:spLocks noChangeShapeType="1"/>
              </p:cNvSpPr>
              <p:nvPr/>
            </p:nvSpPr>
            <p:spPr bwMode="auto">
              <a:xfrm>
                <a:off x="977" y="1514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39" name="Line 112"/>
              <p:cNvSpPr>
                <a:spLocks noChangeShapeType="1"/>
              </p:cNvSpPr>
              <p:nvPr/>
            </p:nvSpPr>
            <p:spPr bwMode="auto">
              <a:xfrm flipV="1">
                <a:off x="977" y="1514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0" name="Line 113"/>
              <p:cNvSpPr>
                <a:spLocks noChangeShapeType="1"/>
              </p:cNvSpPr>
              <p:nvPr/>
            </p:nvSpPr>
            <p:spPr bwMode="auto">
              <a:xfrm>
                <a:off x="979" y="151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1" name="Line 114"/>
              <p:cNvSpPr>
                <a:spLocks noChangeShapeType="1"/>
              </p:cNvSpPr>
              <p:nvPr/>
            </p:nvSpPr>
            <p:spPr bwMode="auto">
              <a:xfrm flipV="1">
                <a:off x="979" y="151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2" name="Line 115"/>
              <p:cNvSpPr>
                <a:spLocks noChangeShapeType="1"/>
              </p:cNvSpPr>
              <p:nvPr/>
            </p:nvSpPr>
            <p:spPr bwMode="auto">
              <a:xfrm>
                <a:off x="979" y="151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3" name="Line 116"/>
              <p:cNvSpPr>
                <a:spLocks noChangeShapeType="1"/>
              </p:cNvSpPr>
              <p:nvPr/>
            </p:nvSpPr>
            <p:spPr bwMode="auto">
              <a:xfrm flipV="1">
                <a:off x="981" y="151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4" name="Line 117"/>
              <p:cNvSpPr>
                <a:spLocks noChangeShapeType="1"/>
              </p:cNvSpPr>
              <p:nvPr/>
            </p:nvSpPr>
            <p:spPr bwMode="auto">
              <a:xfrm>
                <a:off x="981" y="151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5" name="Line 118"/>
              <p:cNvSpPr>
                <a:spLocks noChangeShapeType="1"/>
              </p:cNvSpPr>
              <p:nvPr/>
            </p:nvSpPr>
            <p:spPr bwMode="auto">
              <a:xfrm flipV="1">
                <a:off x="981" y="151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6" name="Line 119"/>
              <p:cNvSpPr>
                <a:spLocks noChangeShapeType="1"/>
              </p:cNvSpPr>
              <p:nvPr/>
            </p:nvSpPr>
            <p:spPr bwMode="auto">
              <a:xfrm>
                <a:off x="981" y="1513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7" name="Line 120"/>
              <p:cNvSpPr>
                <a:spLocks noChangeShapeType="1"/>
              </p:cNvSpPr>
              <p:nvPr/>
            </p:nvSpPr>
            <p:spPr bwMode="auto">
              <a:xfrm flipV="1">
                <a:off x="982" y="1514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8" name="Line 121"/>
              <p:cNvSpPr>
                <a:spLocks noChangeShapeType="1"/>
              </p:cNvSpPr>
              <p:nvPr/>
            </p:nvSpPr>
            <p:spPr bwMode="auto">
              <a:xfrm>
                <a:off x="982" y="1514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9" name="Line 122"/>
              <p:cNvSpPr>
                <a:spLocks noChangeShapeType="1"/>
              </p:cNvSpPr>
              <p:nvPr/>
            </p:nvSpPr>
            <p:spPr bwMode="auto">
              <a:xfrm flipV="1">
                <a:off x="982" y="1514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0" name="Line 123"/>
              <p:cNvSpPr>
                <a:spLocks noChangeShapeType="1"/>
              </p:cNvSpPr>
              <p:nvPr/>
            </p:nvSpPr>
            <p:spPr bwMode="auto">
              <a:xfrm>
                <a:off x="982" y="1516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1" name="Line 124"/>
              <p:cNvSpPr>
                <a:spLocks noChangeShapeType="1"/>
              </p:cNvSpPr>
              <p:nvPr/>
            </p:nvSpPr>
            <p:spPr bwMode="auto">
              <a:xfrm flipV="1">
                <a:off x="984" y="1516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2" name="Line 125"/>
              <p:cNvSpPr>
                <a:spLocks noChangeShapeType="1"/>
              </p:cNvSpPr>
              <p:nvPr/>
            </p:nvSpPr>
            <p:spPr bwMode="auto">
              <a:xfrm>
                <a:off x="984" y="1516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3" name="Line 126"/>
              <p:cNvSpPr>
                <a:spLocks noChangeShapeType="1"/>
              </p:cNvSpPr>
              <p:nvPr/>
            </p:nvSpPr>
            <p:spPr bwMode="auto">
              <a:xfrm flipV="1">
                <a:off x="984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4" name="Line 127"/>
              <p:cNvSpPr>
                <a:spLocks noChangeShapeType="1"/>
              </p:cNvSpPr>
              <p:nvPr/>
            </p:nvSpPr>
            <p:spPr bwMode="auto">
              <a:xfrm>
                <a:off x="986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5" name="Line 128"/>
              <p:cNvSpPr>
                <a:spLocks noChangeShapeType="1"/>
              </p:cNvSpPr>
              <p:nvPr/>
            </p:nvSpPr>
            <p:spPr bwMode="auto">
              <a:xfrm flipV="1">
                <a:off x="986" y="1518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6" name="Line 129"/>
              <p:cNvSpPr>
                <a:spLocks noChangeShapeType="1"/>
              </p:cNvSpPr>
              <p:nvPr/>
            </p:nvSpPr>
            <p:spPr bwMode="auto">
              <a:xfrm>
                <a:off x="986" y="1519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7" name="Line 130"/>
              <p:cNvSpPr>
                <a:spLocks noChangeShapeType="1"/>
              </p:cNvSpPr>
              <p:nvPr/>
            </p:nvSpPr>
            <p:spPr bwMode="auto">
              <a:xfrm flipV="1">
                <a:off x="986" y="1519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8" name="Line 131"/>
              <p:cNvSpPr>
                <a:spLocks noChangeShapeType="1"/>
              </p:cNvSpPr>
              <p:nvPr/>
            </p:nvSpPr>
            <p:spPr bwMode="auto">
              <a:xfrm>
                <a:off x="987" y="1521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9" name="Line 132"/>
              <p:cNvSpPr>
                <a:spLocks noChangeShapeType="1"/>
              </p:cNvSpPr>
              <p:nvPr/>
            </p:nvSpPr>
            <p:spPr bwMode="auto">
              <a:xfrm flipV="1">
                <a:off x="987" y="1521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0" name="Line 133"/>
              <p:cNvSpPr>
                <a:spLocks noChangeShapeType="1"/>
              </p:cNvSpPr>
              <p:nvPr/>
            </p:nvSpPr>
            <p:spPr bwMode="auto">
              <a:xfrm>
                <a:off x="987" y="1521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1" name="Line 134"/>
              <p:cNvSpPr>
                <a:spLocks noChangeShapeType="1"/>
              </p:cNvSpPr>
              <p:nvPr/>
            </p:nvSpPr>
            <p:spPr bwMode="auto">
              <a:xfrm flipV="1">
                <a:off x="989" y="1523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2" name="Line 135"/>
              <p:cNvSpPr>
                <a:spLocks noChangeShapeType="1"/>
              </p:cNvSpPr>
              <p:nvPr/>
            </p:nvSpPr>
            <p:spPr bwMode="auto">
              <a:xfrm>
                <a:off x="989" y="1524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3" name="Line 136"/>
              <p:cNvSpPr>
                <a:spLocks noChangeShapeType="1"/>
              </p:cNvSpPr>
              <p:nvPr/>
            </p:nvSpPr>
            <p:spPr bwMode="auto">
              <a:xfrm flipV="1">
                <a:off x="989" y="1526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4" name="Line 137"/>
              <p:cNvSpPr>
                <a:spLocks noChangeShapeType="1"/>
              </p:cNvSpPr>
              <p:nvPr/>
            </p:nvSpPr>
            <p:spPr bwMode="auto">
              <a:xfrm>
                <a:off x="989" y="1526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5" name="Line 138"/>
              <p:cNvSpPr>
                <a:spLocks noChangeShapeType="1"/>
              </p:cNvSpPr>
              <p:nvPr/>
            </p:nvSpPr>
            <p:spPr bwMode="auto">
              <a:xfrm flipV="1">
                <a:off x="991" y="1528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6" name="Line 139"/>
              <p:cNvSpPr>
                <a:spLocks noChangeShapeType="1"/>
              </p:cNvSpPr>
              <p:nvPr/>
            </p:nvSpPr>
            <p:spPr bwMode="auto">
              <a:xfrm>
                <a:off x="991" y="1529"/>
                <a:ext cx="1" cy="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7" name="Line 140"/>
              <p:cNvSpPr>
                <a:spLocks noChangeShapeType="1"/>
              </p:cNvSpPr>
              <p:nvPr/>
            </p:nvSpPr>
            <p:spPr bwMode="auto">
              <a:xfrm flipV="1">
                <a:off x="991" y="152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8" name="Line 141"/>
              <p:cNvSpPr>
                <a:spLocks noChangeShapeType="1"/>
              </p:cNvSpPr>
              <p:nvPr/>
            </p:nvSpPr>
            <p:spPr bwMode="auto">
              <a:xfrm>
                <a:off x="991" y="152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9" name="Line 142"/>
              <p:cNvSpPr>
                <a:spLocks noChangeShapeType="1"/>
              </p:cNvSpPr>
              <p:nvPr/>
            </p:nvSpPr>
            <p:spPr bwMode="auto">
              <a:xfrm flipV="1">
                <a:off x="992" y="1531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0" name="Line 143"/>
              <p:cNvSpPr>
                <a:spLocks noChangeShapeType="1"/>
              </p:cNvSpPr>
              <p:nvPr/>
            </p:nvSpPr>
            <p:spPr bwMode="auto">
              <a:xfrm>
                <a:off x="992" y="1531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1" name="Line 144"/>
              <p:cNvSpPr>
                <a:spLocks noChangeShapeType="1"/>
              </p:cNvSpPr>
              <p:nvPr/>
            </p:nvSpPr>
            <p:spPr bwMode="auto">
              <a:xfrm flipV="1">
                <a:off x="992" y="1531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2" name="Line 145"/>
              <p:cNvSpPr>
                <a:spLocks noChangeShapeType="1"/>
              </p:cNvSpPr>
              <p:nvPr/>
            </p:nvSpPr>
            <p:spPr bwMode="auto">
              <a:xfrm>
                <a:off x="992" y="1533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3" name="Line 146"/>
              <p:cNvSpPr>
                <a:spLocks noChangeShapeType="1"/>
              </p:cNvSpPr>
              <p:nvPr/>
            </p:nvSpPr>
            <p:spPr bwMode="auto">
              <a:xfrm flipV="1">
                <a:off x="994" y="153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4" name="Line 147"/>
              <p:cNvSpPr>
                <a:spLocks noChangeShapeType="1"/>
              </p:cNvSpPr>
              <p:nvPr/>
            </p:nvSpPr>
            <p:spPr bwMode="auto">
              <a:xfrm>
                <a:off x="994" y="153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5" name="Line 148"/>
              <p:cNvSpPr>
                <a:spLocks noChangeShapeType="1"/>
              </p:cNvSpPr>
              <p:nvPr/>
            </p:nvSpPr>
            <p:spPr bwMode="auto">
              <a:xfrm flipV="1">
                <a:off x="994" y="153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6" name="Line 149"/>
              <p:cNvSpPr>
                <a:spLocks noChangeShapeType="1"/>
              </p:cNvSpPr>
              <p:nvPr/>
            </p:nvSpPr>
            <p:spPr bwMode="auto">
              <a:xfrm>
                <a:off x="994" y="153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7" name="Line 150"/>
              <p:cNvSpPr>
                <a:spLocks noChangeShapeType="1"/>
              </p:cNvSpPr>
              <p:nvPr/>
            </p:nvSpPr>
            <p:spPr bwMode="auto">
              <a:xfrm flipV="1">
                <a:off x="996" y="153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8" name="Line 151"/>
              <p:cNvSpPr>
                <a:spLocks noChangeShapeType="1"/>
              </p:cNvSpPr>
              <p:nvPr/>
            </p:nvSpPr>
            <p:spPr bwMode="auto">
              <a:xfrm>
                <a:off x="996" y="153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9" name="Line 152"/>
              <p:cNvSpPr>
                <a:spLocks noChangeShapeType="1"/>
              </p:cNvSpPr>
              <p:nvPr/>
            </p:nvSpPr>
            <p:spPr bwMode="auto">
              <a:xfrm flipV="1">
                <a:off x="997" y="1536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0" name="Line 153"/>
              <p:cNvSpPr>
                <a:spLocks noChangeShapeType="1"/>
              </p:cNvSpPr>
              <p:nvPr/>
            </p:nvSpPr>
            <p:spPr bwMode="auto">
              <a:xfrm>
                <a:off x="997" y="1536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1" name="Line 154"/>
              <p:cNvSpPr>
                <a:spLocks noChangeShapeType="1"/>
              </p:cNvSpPr>
              <p:nvPr/>
            </p:nvSpPr>
            <p:spPr bwMode="auto">
              <a:xfrm flipV="1">
                <a:off x="997" y="1536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2" name="Line 155"/>
              <p:cNvSpPr>
                <a:spLocks noChangeShapeType="1"/>
              </p:cNvSpPr>
              <p:nvPr/>
            </p:nvSpPr>
            <p:spPr bwMode="auto">
              <a:xfrm>
                <a:off x="997" y="1538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3" name="Line 156"/>
              <p:cNvSpPr>
                <a:spLocks noChangeShapeType="1"/>
              </p:cNvSpPr>
              <p:nvPr/>
            </p:nvSpPr>
            <p:spPr bwMode="auto">
              <a:xfrm flipV="1">
                <a:off x="999" y="1538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4" name="Line 157"/>
              <p:cNvSpPr>
                <a:spLocks noChangeShapeType="1"/>
              </p:cNvSpPr>
              <p:nvPr/>
            </p:nvSpPr>
            <p:spPr bwMode="auto">
              <a:xfrm>
                <a:off x="999" y="1538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5" name="Line 158"/>
              <p:cNvSpPr>
                <a:spLocks noChangeShapeType="1"/>
              </p:cNvSpPr>
              <p:nvPr/>
            </p:nvSpPr>
            <p:spPr bwMode="auto">
              <a:xfrm flipV="1">
                <a:off x="999" y="153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6" name="Line 159"/>
              <p:cNvSpPr>
                <a:spLocks noChangeShapeType="1"/>
              </p:cNvSpPr>
              <p:nvPr/>
            </p:nvSpPr>
            <p:spPr bwMode="auto">
              <a:xfrm>
                <a:off x="999" y="153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7" name="Line 160"/>
              <p:cNvSpPr>
                <a:spLocks noChangeShapeType="1"/>
              </p:cNvSpPr>
              <p:nvPr/>
            </p:nvSpPr>
            <p:spPr bwMode="auto">
              <a:xfrm flipV="1">
                <a:off x="1000" y="153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8" name="Line 161"/>
              <p:cNvSpPr>
                <a:spLocks noChangeShapeType="1"/>
              </p:cNvSpPr>
              <p:nvPr/>
            </p:nvSpPr>
            <p:spPr bwMode="auto">
              <a:xfrm>
                <a:off x="100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9" name="Line 162"/>
              <p:cNvSpPr>
                <a:spLocks noChangeShapeType="1"/>
              </p:cNvSpPr>
              <p:nvPr/>
            </p:nvSpPr>
            <p:spPr bwMode="auto">
              <a:xfrm flipV="1">
                <a:off x="100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0" name="Line 163"/>
              <p:cNvSpPr>
                <a:spLocks noChangeShapeType="1"/>
              </p:cNvSpPr>
              <p:nvPr/>
            </p:nvSpPr>
            <p:spPr bwMode="auto">
              <a:xfrm>
                <a:off x="100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1" name="Line 164"/>
              <p:cNvSpPr>
                <a:spLocks noChangeShapeType="1"/>
              </p:cNvSpPr>
              <p:nvPr/>
            </p:nvSpPr>
            <p:spPr bwMode="auto">
              <a:xfrm flipV="1">
                <a:off x="100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2" name="Line 165"/>
              <p:cNvSpPr>
                <a:spLocks noChangeShapeType="1"/>
              </p:cNvSpPr>
              <p:nvPr/>
            </p:nvSpPr>
            <p:spPr bwMode="auto">
              <a:xfrm>
                <a:off x="100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3" name="Line 166"/>
              <p:cNvSpPr>
                <a:spLocks noChangeShapeType="1"/>
              </p:cNvSpPr>
              <p:nvPr/>
            </p:nvSpPr>
            <p:spPr bwMode="auto">
              <a:xfrm flipV="1">
                <a:off x="100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4" name="Line 167"/>
              <p:cNvSpPr>
                <a:spLocks noChangeShapeType="1"/>
              </p:cNvSpPr>
              <p:nvPr/>
            </p:nvSpPr>
            <p:spPr bwMode="auto">
              <a:xfrm>
                <a:off x="100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5" name="Line 168"/>
              <p:cNvSpPr>
                <a:spLocks noChangeShapeType="1"/>
              </p:cNvSpPr>
              <p:nvPr/>
            </p:nvSpPr>
            <p:spPr bwMode="auto">
              <a:xfrm flipV="1">
                <a:off x="1004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6" name="Line 169"/>
              <p:cNvSpPr>
                <a:spLocks noChangeShapeType="1"/>
              </p:cNvSpPr>
              <p:nvPr/>
            </p:nvSpPr>
            <p:spPr bwMode="auto">
              <a:xfrm>
                <a:off x="1004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7" name="Line 170"/>
              <p:cNvSpPr>
                <a:spLocks noChangeShapeType="1"/>
              </p:cNvSpPr>
              <p:nvPr/>
            </p:nvSpPr>
            <p:spPr bwMode="auto">
              <a:xfrm flipV="1">
                <a:off x="1004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8" name="Line 171"/>
              <p:cNvSpPr>
                <a:spLocks noChangeShapeType="1"/>
              </p:cNvSpPr>
              <p:nvPr/>
            </p:nvSpPr>
            <p:spPr bwMode="auto">
              <a:xfrm>
                <a:off x="1005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9" name="Line 172"/>
              <p:cNvSpPr>
                <a:spLocks noChangeShapeType="1"/>
              </p:cNvSpPr>
              <p:nvPr/>
            </p:nvSpPr>
            <p:spPr bwMode="auto">
              <a:xfrm flipV="1">
                <a:off x="1005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0" name="Line 173"/>
              <p:cNvSpPr>
                <a:spLocks noChangeShapeType="1"/>
              </p:cNvSpPr>
              <p:nvPr/>
            </p:nvSpPr>
            <p:spPr bwMode="auto">
              <a:xfrm>
                <a:off x="1005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1" name="Line 174"/>
              <p:cNvSpPr>
                <a:spLocks noChangeShapeType="1"/>
              </p:cNvSpPr>
              <p:nvPr/>
            </p:nvSpPr>
            <p:spPr bwMode="auto">
              <a:xfrm flipV="1">
                <a:off x="1005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2" name="Line 175"/>
              <p:cNvSpPr>
                <a:spLocks noChangeShapeType="1"/>
              </p:cNvSpPr>
              <p:nvPr/>
            </p:nvSpPr>
            <p:spPr bwMode="auto">
              <a:xfrm>
                <a:off x="1007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3" name="Line 176"/>
              <p:cNvSpPr>
                <a:spLocks noChangeShapeType="1"/>
              </p:cNvSpPr>
              <p:nvPr/>
            </p:nvSpPr>
            <p:spPr bwMode="auto">
              <a:xfrm flipV="1">
                <a:off x="1007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4" name="Line 177"/>
              <p:cNvSpPr>
                <a:spLocks noChangeShapeType="1"/>
              </p:cNvSpPr>
              <p:nvPr/>
            </p:nvSpPr>
            <p:spPr bwMode="auto">
              <a:xfrm>
                <a:off x="1007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5" name="Line 178"/>
              <p:cNvSpPr>
                <a:spLocks noChangeShapeType="1"/>
              </p:cNvSpPr>
              <p:nvPr/>
            </p:nvSpPr>
            <p:spPr bwMode="auto">
              <a:xfrm flipV="1">
                <a:off x="1007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6" name="Line 179"/>
              <p:cNvSpPr>
                <a:spLocks noChangeShapeType="1"/>
              </p:cNvSpPr>
              <p:nvPr/>
            </p:nvSpPr>
            <p:spPr bwMode="auto">
              <a:xfrm>
                <a:off x="1009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7" name="Line 180"/>
              <p:cNvSpPr>
                <a:spLocks noChangeShapeType="1"/>
              </p:cNvSpPr>
              <p:nvPr/>
            </p:nvSpPr>
            <p:spPr bwMode="auto">
              <a:xfrm flipV="1">
                <a:off x="1009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8" name="Line 181"/>
              <p:cNvSpPr>
                <a:spLocks noChangeShapeType="1"/>
              </p:cNvSpPr>
              <p:nvPr/>
            </p:nvSpPr>
            <p:spPr bwMode="auto">
              <a:xfrm>
                <a:off x="1009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9" name="Line 182"/>
              <p:cNvSpPr>
                <a:spLocks noChangeShapeType="1"/>
              </p:cNvSpPr>
              <p:nvPr/>
            </p:nvSpPr>
            <p:spPr bwMode="auto">
              <a:xfrm flipV="1">
                <a:off x="101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0" name="Line 183"/>
              <p:cNvSpPr>
                <a:spLocks noChangeShapeType="1"/>
              </p:cNvSpPr>
              <p:nvPr/>
            </p:nvSpPr>
            <p:spPr bwMode="auto">
              <a:xfrm>
                <a:off x="101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1" name="Line 184"/>
              <p:cNvSpPr>
                <a:spLocks noChangeShapeType="1"/>
              </p:cNvSpPr>
              <p:nvPr/>
            </p:nvSpPr>
            <p:spPr bwMode="auto">
              <a:xfrm flipV="1">
                <a:off x="101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2" name="Line 185"/>
              <p:cNvSpPr>
                <a:spLocks noChangeShapeType="1"/>
              </p:cNvSpPr>
              <p:nvPr/>
            </p:nvSpPr>
            <p:spPr bwMode="auto">
              <a:xfrm>
                <a:off x="101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3" name="Line 186"/>
              <p:cNvSpPr>
                <a:spLocks noChangeShapeType="1"/>
              </p:cNvSpPr>
              <p:nvPr/>
            </p:nvSpPr>
            <p:spPr bwMode="auto">
              <a:xfrm flipV="1">
                <a:off x="101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4" name="Line 187"/>
              <p:cNvSpPr>
                <a:spLocks noChangeShapeType="1"/>
              </p:cNvSpPr>
              <p:nvPr/>
            </p:nvSpPr>
            <p:spPr bwMode="auto">
              <a:xfrm>
                <a:off x="101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5" name="Line 188"/>
              <p:cNvSpPr>
                <a:spLocks noChangeShapeType="1"/>
              </p:cNvSpPr>
              <p:nvPr/>
            </p:nvSpPr>
            <p:spPr bwMode="auto">
              <a:xfrm flipV="1">
                <a:off x="1012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6" name="Line 189"/>
              <p:cNvSpPr>
                <a:spLocks noChangeShapeType="1"/>
              </p:cNvSpPr>
              <p:nvPr/>
            </p:nvSpPr>
            <p:spPr bwMode="auto">
              <a:xfrm>
                <a:off x="1014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7" name="Line 190"/>
              <p:cNvSpPr>
                <a:spLocks noChangeShapeType="1"/>
              </p:cNvSpPr>
              <p:nvPr/>
            </p:nvSpPr>
            <p:spPr bwMode="auto">
              <a:xfrm flipV="1">
                <a:off x="1014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8" name="Line 191"/>
              <p:cNvSpPr>
                <a:spLocks noChangeShapeType="1"/>
              </p:cNvSpPr>
              <p:nvPr/>
            </p:nvSpPr>
            <p:spPr bwMode="auto">
              <a:xfrm>
                <a:off x="1014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9" name="Line 192"/>
              <p:cNvSpPr>
                <a:spLocks noChangeShapeType="1"/>
              </p:cNvSpPr>
              <p:nvPr/>
            </p:nvSpPr>
            <p:spPr bwMode="auto">
              <a:xfrm flipV="1">
                <a:off x="1014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0" name="Line 193"/>
              <p:cNvSpPr>
                <a:spLocks noChangeShapeType="1"/>
              </p:cNvSpPr>
              <p:nvPr/>
            </p:nvSpPr>
            <p:spPr bwMode="auto">
              <a:xfrm>
                <a:off x="1015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1" name="Line 194"/>
              <p:cNvSpPr>
                <a:spLocks noChangeShapeType="1"/>
              </p:cNvSpPr>
              <p:nvPr/>
            </p:nvSpPr>
            <p:spPr bwMode="auto">
              <a:xfrm flipV="1">
                <a:off x="1015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2" name="Line 195"/>
              <p:cNvSpPr>
                <a:spLocks noChangeShapeType="1"/>
              </p:cNvSpPr>
              <p:nvPr/>
            </p:nvSpPr>
            <p:spPr bwMode="auto">
              <a:xfrm>
                <a:off x="1015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3" name="Line 196"/>
              <p:cNvSpPr>
                <a:spLocks noChangeShapeType="1"/>
              </p:cNvSpPr>
              <p:nvPr/>
            </p:nvSpPr>
            <p:spPr bwMode="auto">
              <a:xfrm flipV="1">
                <a:off x="1015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4" name="Line 197"/>
              <p:cNvSpPr>
                <a:spLocks noChangeShapeType="1"/>
              </p:cNvSpPr>
              <p:nvPr/>
            </p:nvSpPr>
            <p:spPr bwMode="auto">
              <a:xfrm>
                <a:off x="1017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5" name="Line 198"/>
              <p:cNvSpPr>
                <a:spLocks noChangeShapeType="1"/>
              </p:cNvSpPr>
              <p:nvPr/>
            </p:nvSpPr>
            <p:spPr bwMode="auto">
              <a:xfrm flipV="1">
                <a:off x="1017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6" name="Line 199"/>
              <p:cNvSpPr>
                <a:spLocks noChangeShapeType="1"/>
              </p:cNvSpPr>
              <p:nvPr/>
            </p:nvSpPr>
            <p:spPr bwMode="auto">
              <a:xfrm>
                <a:off x="1017" y="1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7" name="Line 200"/>
              <p:cNvSpPr>
                <a:spLocks noChangeShapeType="1"/>
              </p:cNvSpPr>
              <p:nvPr/>
            </p:nvSpPr>
            <p:spPr bwMode="auto">
              <a:xfrm flipV="1">
                <a:off x="1017" y="153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8" name="Line 201"/>
              <p:cNvSpPr>
                <a:spLocks noChangeShapeType="1"/>
              </p:cNvSpPr>
              <p:nvPr/>
            </p:nvSpPr>
            <p:spPr bwMode="auto">
              <a:xfrm>
                <a:off x="1019" y="153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9" name="Line 202"/>
              <p:cNvSpPr>
                <a:spLocks noChangeShapeType="1"/>
              </p:cNvSpPr>
              <p:nvPr/>
            </p:nvSpPr>
            <p:spPr bwMode="auto">
              <a:xfrm flipV="1">
                <a:off x="1019" y="153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0" name="Line 203"/>
              <p:cNvSpPr>
                <a:spLocks noChangeShapeType="1"/>
              </p:cNvSpPr>
              <p:nvPr/>
            </p:nvSpPr>
            <p:spPr bwMode="auto">
              <a:xfrm>
                <a:off x="1019" y="153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1" name="Line 204"/>
              <p:cNvSpPr>
                <a:spLocks noChangeShapeType="1"/>
              </p:cNvSpPr>
              <p:nvPr/>
            </p:nvSpPr>
            <p:spPr bwMode="auto">
              <a:xfrm flipV="1">
                <a:off x="1019" y="1538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2" name="Line 205"/>
              <p:cNvSpPr>
                <a:spLocks noChangeShapeType="1"/>
              </p:cNvSpPr>
              <p:nvPr/>
            </p:nvSpPr>
            <p:spPr bwMode="auto">
              <a:xfrm>
                <a:off x="1020" y="153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3" name="Line 206"/>
              <p:cNvSpPr>
                <a:spLocks noChangeShapeType="1"/>
              </p:cNvSpPr>
              <p:nvPr/>
            </p:nvSpPr>
            <p:spPr bwMode="auto">
              <a:xfrm flipV="1">
                <a:off x="1020" y="153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4" name="Line 207"/>
              <p:cNvSpPr>
                <a:spLocks noChangeShapeType="1"/>
              </p:cNvSpPr>
              <p:nvPr/>
            </p:nvSpPr>
            <p:spPr bwMode="auto">
              <a:xfrm>
                <a:off x="1022" y="153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5" name="Line 208"/>
              <p:cNvSpPr>
                <a:spLocks noChangeShapeType="1"/>
              </p:cNvSpPr>
              <p:nvPr/>
            </p:nvSpPr>
            <p:spPr bwMode="auto">
              <a:xfrm flipV="1">
                <a:off x="1022" y="153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6" name="Line 209"/>
              <p:cNvSpPr>
                <a:spLocks noChangeShapeType="1"/>
              </p:cNvSpPr>
              <p:nvPr/>
            </p:nvSpPr>
            <p:spPr bwMode="auto">
              <a:xfrm>
                <a:off x="1022" y="153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7" name="Line 210"/>
              <p:cNvSpPr>
                <a:spLocks noChangeShapeType="1"/>
              </p:cNvSpPr>
              <p:nvPr/>
            </p:nvSpPr>
            <p:spPr bwMode="auto">
              <a:xfrm flipV="1">
                <a:off x="1022" y="153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8" name="Line 211"/>
              <p:cNvSpPr>
                <a:spLocks noChangeShapeType="1"/>
              </p:cNvSpPr>
              <p:nvPr/>
            </p:nvSpPr>
            <p:spPr bwMode="auto">
              <a:xfrm>
                <a:off x="1023" y="1533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9" name="Line 212"/>
              <p:cNvSpPr>
                <a:spLocks noChangeShapeType="1"/>
              </p:cNvSpPr>
              <p:nvPr/>
            </p:nvSpPr>
            <p:spPr bwMode="auto">
              <a:xfrm flipV="1">
                <a:off x="1023" y="1533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0" name="Line 213"/>
              <p:cNvSpPr>
                <a:spLocks noChangeShapeType="1"/>
              </p:cNvSpPr>
              <p:nvPr/>
            </p:nvSpPr>
            <p:spPr bwMode="auto">
              <a:xfrm>
                <a:off x="1023" y="1531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1" name="Line 214"/>
              <p:cNvSpPr>
                <a:spLocks noChangeShapeType="1"/>
              </p:cNvSpPr>
              <p:nvPr/>
            </p:nvSpPr>
            <p:spPr bwMode="auto">
              <a:xfrm flipV="1">
                <a:off x="1023" y="1531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2" name="Line 215"/>
              <p:cNvSpPr>
                <a:spLocks noChangeShapeType="1"/>
              </p:cNvSpPr>
              <p:nvPr/>
            </p:nvSpPr>
            <p:spPr bwMode="auto">
              <a:xfrm>
                <a:off x="1025" y="1531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3" name="Line 216"/>
              <p:cNvSpPr>
                <a:spLocks noChangeShapeType="1"/>
              </p:cNvSpPr>
              <p:nvPr/>
            </p:nvSpPr>
            <p:spPr bwMode="auto">
              <a:xfrm flipV="1">
                <a:off x="1025" y="1529"/>
                <a:ext cx="1" cy="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4" name="Line 217"/>
              <p:cNvSpPr>
                <a:spLocks noChangeShapeType="1"/>
              </p:cNvSpPr>
              <p:nvPr/>
            </p:nvSpPr>
            <p:spPr bwMode="auto">
              <a:xfrm>
                <a:off x="1025" y="1529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5" name="Line 218"/>
              <p:cNvSpPr>
                <a:spLocks noChangeShapeType="1"/>
              </p:cNvSpPr>
              <p:nvPr/>
            </p:nvSpPr>
            <p:spPr bwMode="auto">
              <a:xfrm flipV="1">
                <a:off x="1025" y="1528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" name="Line 219"/>
              <p:cNvSpPr>
                <a:spLocks noChangeShapeType="1"/>
              </p:cNvSpPr>
              <p:nvPr/>
            </p:nvSpPr>
            <p:spPr bwMode="auto">
              <a:xfrm>
                <a:off x="1027" y="1526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7" name="Line 220"/>
              <p:cNvSpPr>
                <a:spLocks noChangeShapeType="1"/>
              </p:cNvSpPr>
              <p:nvPr/>
            </p:nvSpPr>
            <p:spPr bwMode="auto">
              <a:xfrm flipV="1">
                <a:off x="1027" y="1526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8" name="Line 221"/>
              <p:cNvSpPr>
                <a:spLocks noChangeShapeType="1"/>
              </p:cNvSpPr>
              <p:nvPr/>
            </p:nvSpPr>
            <p:spPr bwMode="auto">
              <a:xfrm>
                <a:off x="1027" y="1523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9" name="Line 222"/>
              <p:cNvSpPr>
                <a:spLocks noChangeShapeType="1"/>
              </p:cNvSpPr>
              <p:nvPr/>
            </p:nvSpPr>
            <p:spPr bwMode="auto">
              <a:xfrm flipV="1">
                <a:off x="1028" y="1519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0" name="Line 223"/>
              <p:cNvSpPr>
                <a:spLocks noChangeShapeType="1"/>
              </p:cNvSpPr>
              <p:nvPr/>
            </p:nvSpPr>
            <p:spPr bwMode="auto">
              <a:xfrm>
                <a:off x="1028" y="1503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1" name="Line 224"/>
              <p:cNvSpPr>
                <a:spLocks noChangeShapeType="1"/>
              </p:cNvSpPr>
              <p:nvPr/>
            </p:nvSpPr>
            <p:spPr bwMode="auto">
              <a:xfrm>
                <a:off x="1028" y="1511"/>
                <a:ext cx="1" cy="2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2" name="Line 225"/>
              <p:cNvSpPr>
                <a:spLocks noChangeShapeType="1"/>
              </p:cNvSpPr>
              <p:nvPr/>
            </p:nvSpPr>
            <p:spPr bwMode="auto">
              <a:xfrm flipV="1">
                <a:off x="1028" y="1503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3" name="Line 226"/>
              <p:cNvSpPr>
                <a:spLocks noChangeShapeType="1"/>
              </p:cNvSpPr>
              <p:nvPr/>
            </p:nvSpPr>
            <p:spPr bwMode="auto">
              <a:xfrm>
                <a:off x="1028" y="1501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4" name="Line 227"/>
              <p:cNvSpPr>
                <a:spLocks noChangeShapeType="1"/>
              </p:cNvSpPr>
              <p:nvPr/>
            </p:nvSpPr>
            <p:spPr bwMode="auto">
              <a:xfrm flipV="1">
                <a:off x="1030" y="1501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142" name="Group 228"/>
            <p:cNvGrpSpPr>
              <a:grpSpLocks/>
            </p:cNvGrpSpPr>
            <p:nvPr/>
          </p:nvGrpSpPr>
          <p:grpSpPr bwMode="auto">
            <a:xfrm>
              <a:off x="964" y="1499"/>
              <a:ext cx="79" cy="50"/>
              <a:chOff x="964" y="1499"/>
              <a:chExt cx="79" cy="50"/>
            </a:xfrm>
          </p:grpSpPr>
          <p:sp>
            <p:nvSpPr>
              <p:cNvPr id="1455" name="Line 229"/>
              <p:cNvSpPr>
                <a:spLocks noChangeShapeType="1"/>
              </p:cNvSpPr>
              <p:nvPr/>
            </p:nvSpPr>
            <p:spPr bwMode="auto">
              <a:xfrm>
                <a:off x="1030" y="1501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6" name="Line 230"/>
              <p:cNvSpPr>
                <a:spLocks noChangeShapeType="1"/>
              </p:cNvSpPr>
              <p:nvPr/>
            </p:nvSpPr>
            <p:spPr bwMode="auto">
              <a:xfrm flipV="1">
                <a:off x="1030" y="1501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7" name="Line 231"/>
              <p:cNvSpPr>
                <a:spLocks noChangeShapeType="1"/>
              </p:cNvSpPr>
              <p:nvPr/>
            </p:nvSpPr>
            <p:spPr bwMode="auto">
              <a:xfrm>
                <a:off x="1030" y="1499"/>
                <a:ext cx="1" cy="2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8" name="Line 232"/>
              <p:cNvSpPr>
                <a:spLocks noChangeShapeType="1"/>
              </p:cNvSpPr>
              <p:nvPr/>
            </p:nvSpPr>
            <p:spPr bwMode="auto">
              <a:xfrm flipV="1">
                <a:off x="1032" y="1499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9" name="Line 233"/>
              <p:cNvSpPr>
                <a:spLocks noChangeShapeType="1"/>
              </p:cNvSpPr>
              <p:nvPr/>
            </p:nvSpPr>
            <p:spPr bwMode="auto">
              <a:xfrm>
                <a:off x="1032" y="1499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0" name="Line 234"/>
              <p:cNvSpPr>
                <a:spLocks noChangeShapeType="1"/>
              </p:cNvSpPr>
              <p:nvPr/>
            </p:nvSpPr>
            <p:spPr bwMode="auto">
              <a:xfrm flipV="1">
                <a:off x="1032" y="1499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1" name="Line 235"/>
              <p:cNvSpPr>
                <a:spLocks noChangeShapeType="1"/>
              </p:cNvSpPr>
              <p:nvPr/>
            </p:nvSpPr>
            <p:spPr bwMode="auto">
              <a:xfrm>
                <a:off x="1032" y="1499"/>
                <a:ext cx="1" cy="2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2" name="Line 236"/>
              <p:cNvSpPr>
                <a:spLocks noChangeShapeType="1"/>
              </p:cNvSpPr>
              <p:nvPr/>
            </p:nvSpPr>
            <p:spPr bwMode="auto">
              <a:xfrm flipV="1">
                <a:off x="1033" y="1501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3" name="Line 237"/>
              <p:cNvSpPr>
                <a:spLocks noChangeShapeType="1"/>
              </p:cNvSpPr>
              <p:nvPr/>
            </p:nvSpPr>
            <p:spPr bwMode="auto">
              <a:xfrm>
                <a:off x="1033" y="1506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4" name="Freeform 238"/>
              <p:cNvSpPr>
                <a:spLocks/>
              </p:cNvSpPr>
              <p:nvPr/>
            </p:nvSpPr>
            <p:spPr bwMode="auto">
              <a:xfrm>
                <a:off x="976" y="1499"/>
                <a:ext cx="57" cy="45"/>
              </a:xfrm>
              <a:custGeom>
                <a:avLst/>
                <a:gdLst>
                  <a:gd name="T0" fmla="*/ 0 w 57"/>
                  <a:gd name="T1" fmla="*/ 17 h 45"/>
                  <a:gd name="T2" fmla="*/ 8 w 57"/>
                  <a:gd name="T3" fmla="*/ 29 h 45"/>
                  <a:gd name="T4" fmla="*/ 10 w 57"/>
                  <a:gd name="T5" fmla="*/ 30 h 45"/>
                  <a:gd name="T6" fmla="*/ 10 w 57"/>
                  <a:gd name="T7" fmla="*/ 32 h 45"/>
                  <a:gd name="T8" fmla="*/ 11 w 57"/>
                  <a:gd name="T9" fmla="*/ 35 h 45"/>
                  <a:gd name="T10" fmla="*/ 13 w 57"/>
                  <a:gd name="T11" fmla="*/ 37 h 45"/>
                  <a:gd name="T12" fmla="*/ 15 w 57"/>
                  <a:gd name="T13" fmla="*/ 39 h 45"/>
                  <a:gd name="T14" fmla="*/ 16 w 57"/>
                  <a:gd name="T15" fmla="*/ 40 h 45"/>
                  <a:gd name="T16" fmla="*/ 20 w 57"/>
                  <a:gd name="T17" fmla="*/ 42 h 45"/>
                  <a:gd name="T18" fmla="*/ 23 w 57"/>
                  <a:gd name="T19" fmla="*/ 44 h 45"/>
                  <a:gd name="T20" fmla="*/ 24 w 57"/>
                  <a:gd name="T21" fmla="*/ 45 h 45"/>
                  <a:gd name="T22" fmla="*/ 29 w 57"/>
                  <a:gd name="T23" fmla="*/ 45 h 45"/>
                  <a:gd name="T24" fmla="*/ 31 w 57"/>
                  <a:gd name="T25" fmla="*/ 45 h 45"/>
                  <a:gd name="T26" fmla="*/ 34 w 57"/>
                  <a:gd name="T27" fmla="*/ 45 h 45"/>
                  <a:gd name="T28" fmla="*/ 36 w 57"/>
                  <a:gd name="T29" fmla="*/ 45 h 45"/>
                  <a:gd name="T30" fmla="*/ 38 w 57"/>
                  <a:gd name="T31" fmla="*/ 45 h 45"/>
                  <a:gd name="T32" fmla="*/ 41 w 57"/>
                  <a:gd name="T33" fmla="*/ 44 h 45"/>
                  <a:gd name="T34" fmla="*/ 44 w 57"/>
                  <a:gd name="T35" fmla="*/ 42 h 45"/>
                  <a:gd name="T36" fmla="*/ 47 w 57"/>
                  <a:gd name="T37" fmla="*/ 40 h 45"/>
                  <a:gd name="T38" fmla="*/ 49 w 57"/>
                  <a:gd name="T39" fmla="*/ 37 h 45"/>
                  <a:gd name="T40" fmla="*/ 52 w 57"/>
                  <a:gd name="T41" fmla="*/ 34 h 45"/>
                  <a:gd name="T42" fmla="*/ 54 w 57"/>
                  <a:gd name="T43" fmla="*/ 30 h 45"/>
                  <a:gd name="T44" fmla="*/ 56 w 57"/>
                  <a:gd name="T45" fmla="*/ 27 h 45"/>
                  <a:gd name="T46" fmla="*/ 56 w 57"/>
                  <a:gd name="T47" fmla="*/ 24 h 45"/>
                  <a:gd name="T48" fmla="*/ 57 w 57"/>
                  <a:gd name="T49" fmla="*/ 19 h 45"/>
                  <a:gd name="T50" fmla="*/ 57 w 57"/>
                  <a:gd name="T51" fmla="*/ 15 h 45"/>
                  <a:gd name="T52" fmla="*/ 57 w 57"/>
                  <a:gd name="T53" fmla="*/ 12 h 45"/>
                  <a:gd name="T54" fmla="*/ 57 w 57"/>
                  <a:gd name="T55" fmla="*/ 7 h 45"/>
                  <a:gd name="T56" fmla="*/ 57 w 57"/>
                  <a:gd name="T57" fmla="*/ 2 h 45"/>
                  <a:gd name="T58" fmla="*/ 56 w 57"/>
                  <a:gd name="T59" fmla="*/ 0 h 45"/>
                  <a:gd name="T60" fmla="*/ 52 w 57"/>
                  <a:gd name="T61" fmla="*/ 4 h 45"/>
                  <a:gd name="T62" fmla="*/ 52 w 57"/>
                  <a:gd name="T63" fmla="*/ 12 h 45"/>
                  <a:gd name="T64" fmla="*/ 52 w 57"/>
                  <a:gd name="T65" fmla="*/ 19 h 45"/>
                  <a:gd name="T66" fmla="*/ 51 w 57"/>
                  <a:gd name="T67" fmla="*/ 27 h 45"/>
                  <a:gd name="T68" fmla="*/ 49 w 57"/>
                  <a:gd name="T69" fmla="*/ 30 h 45"/>
                  <a:gd name="T70" fmla="*/ 47 w 57"/>
                  <a:gd name="T71" fmla="*/ 34 h 45"/>
                  <a:gd name="T72" fmla="*/ 44 w 57"/>
                  <a:gd name="T73" fmla="*/ 37 h 45"/>
                  <a:gd name="T74" fmla="*/ 43 w 57"/>
                  <a:gd name="T75" fmla="*/ 39 h 45"/>
                  <a:gd name="T76" fmla="*/ 39 w 57"/>
                  <a:gd name="T77" fmla="*/ 40 h 45"/>
                  <a:gd name="T78" fmla="*/ 36 w 57"/>
                  <a:gd name="T79" fmla="*/ 40 h 45"/>
                  <a:gd name="T80" fmla="*/ 31 w 57"/>
                  <a:gd name="T81" fmla="*/ 40 h 45"/>
                  <a:gd name="T82" fmla="*/ 28 w 57"/>
                  <a:gd name="T83" fmla="*/ 40 h 45"/>
                  <a:gd name="T84" fmla="*/ 26 w 57"/>
                  <a:gd name="T85" fmla="*/ 40 h 45"/>
                  <a:gd name="T86" fmla="*/ 24 w 57"/>
                  <a:gd name="T87" fmla="*/ 39 h 45"/>
                  <a:gd name="T88" fmla="*/ 23 w 57"/>
                  <a:gd name="T89" fmla="*/ 39 h 45"/>
                  <a:gd name="T90" fmla="*/ 20 w 57"/>
                  <a:gd name="T91" fmla="*/ 37 h 45"/>
                  <a:gd name="T92" fmla="*/ 18 w 57"/>
                  <a:gd name="T93" fmla="*/ 35 h 45"/>
                  <a:gd name="T94" fmla="*/ 16 w 57"/>
                  <a:gd name="T95" fmla="*/ 32 h 45"/>
                  <a:gd name="T96" fmla="*/ 15 w 57"/>
                  <a:gd name="T97" fmla="*/ 30 h 45"/>
                  <a:gd name="T98" fmla="*/ 13 w 57"/>
                  <a:gd name="T99" fmla="*/ 27 h 45"/>
                  <a:gd name="T100" fmla="*/ 13 w 57"/>
                  <a:gd name="T101" fmla="*/ 24 h 45"/>
                  <a:gd name="T102" fmla="*/ 5 w 57"/>
                  <a:gd name="T103" fmla="*/ 14 h 45"/>
                  <a:gd name="T104" fmla="*/ 0 w 57"/>
                  <a:gd name="T105" fmla="*/ 15 h 45"/>
                  <a:gd name="T106" fmla="*/ 0 w 57"/>
                  <a:gd name="T107" fmla="*/ 17 h 4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7"/>
                  <a:gd name="T163" fmla="*/ 0 h 45"/>
                  <a:gd name="T164" fmla="*/ 57 w 57"/>
                  <a:gd name="T165" fmla="*/ 45 h 45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7" h="45">
                    <a:moveTo>
                      <a:pt x="0" y="17"/>
                    </a:moveTo>
                    <a:lnTo>
                      <a:pt x="8" y="29"/>
                    </a:lnTo>
                    <a:lnTo>
                      <a:pt x="10" y="30"/>
                    </a:lnTo>
                    <a:lnTo>
                      <a:pt x="10" y="32"/>
                    </a:lnTo>
                    <a:lnTo>
                      <a:pt x="11" y="35"/>
                    </a:lnTo>
                    <a:lnTo>
                      <a:pt x="13" y="37"/>
                    </a:lnTo>
                    <a:lnTo>
                      <a:pt x="15" y="39"/>
                    </a:lnTo>
                    <a:lnTo>
                      <a:pt x="16" y="40"/>
                    </a:lnTo>
                    <a:lnTo>
                      <a:pt x="20" y="42"/>
                    </a:lnTo>
                    <a:lnTo>
                      <a:pt x="23" y="44"/>
                    </a:lnTo>
                    <a:lnTo>
                      <a:pt x="24" y="45"/>
                    </a:lnTo>
                    <a:lnTo>
                      <a:pt x="29" y="45"/>
                    </a:lnTo>
                    <a:lnTo>
                      <a:pt x="31" y="45"/>
                    </a:lnTo>
                    <a:lnTo>
                      <a:pt x="34" y="45"/>
                    </a:lnTo>
                    <a:lnTo>
                      <a:pt x="36" y="45"/>
                    </a:lnTo>
                    <a:lnTo>
                      <a:pt x="38" y="45"/>
                    </a:lnTo>
                    <a:lnTo>
                      <a:pt x="41" y="44"/>
                    </a:lnTo>
                    <a:lnTo>
                      <a:pt x="44" y="42"/>
                    </a:lnTo>
                    <a:lnTo>
                      <a:pt x="47" y="40"/>
                    </a:lnTo>
                    <a:lnTo>
                      <a:pt x="49" y="37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6" y="27"/>
                    </a:lnTo>
                    <a:lnTo>
                      <a:pt x="56" y="24"/>
                    </a:lnTo>
                    <a:lnTo>
                      <a:pt x="57" y="19"/>
                    </a:lnTo>
                    <a:lnTo>
                      <a:pt x="57" y="15"/>
                    </a:lnTo>
                    <a:lnTo>
                      <a:pt x="57" y="12"/>
                    </a:lnTo>
                    <a:lnTo>
                      <a:pt x="57" y="7"/>
                    </a:lnTo>
                    <a:lnTo>
                      <a:pt x="57" y="2"/>
                    </a:lnTo>
                    <a:lnTo>
                      <a:pt x="56" y="0"/>
                    </a:lnTo>
                    <a:lnTo>
                      <a:pt x="52" y="4"/>
                    </a:lnTo>
                    <a:lnTo>
                      <a:pt x="52" y="12"/>
                    </a:lnTo>
                    <a:lnTo>
                      <a:pt x="52" y="19"/>
                    </a:lnTo>
                    <a:lnTo>
                      <a:pt x="51" y="27"/>
                    </a:lnTo>
                    <a:lnTo>
                      <a:pt x="49" y="30"/>
                    </a:lnTo>
                    <a:lnTo>
                      <a:pt x="47" y="34"/>
                    </a:lnTo>
                    <a:lnTo>
                      <a:pt x="44" y="37"/>
                    </a:lnTo>
                    <a:lnTo>
                      <a:pt x="43" y="39"/>
                    </a:lnTo>
                    <a:lnTo>
                      <a:pt x="39" y="40"/>
                    </a:lnTo>
                    <a:lnTo>
                      <a:pt x="36" y="40"/>
                    </a:lnTo>
                    <a:lnTo>
                      <a:pt x="31" y="40"/>
                    </a:lnTo>
                    <a:lnTo>
                      <a:pt x="28" y="40"/>
                    </a:lnTo>
                    <a:lnTo>
                      <a:pt x="26" y="40"/>
                    </a:lnTo>
                    <a:lnTo>
                      <a:pt x="24" y="39"/>
                    </a:lnTo>
                    <a:lnTo>
                      <a:pt x="23" y="39"/>
                    </a:lnTo>
                    <a:lnTo>
                      <a:pt x="20" y="37"/>
                    </a:lnTo>
                    <a:lnTo>
                      <a:pt x="18" y="35"/>
                    </a:lnTo>
                    <a:lnTo>
                      <a:pt x="16" y="32"/>
                    </a:lnTo>
                    <a:lnTo>
                      <a:pt x="15" y="30"/>
                    </a:lnTo>
                    <a:lnTo>
                      <a:pt x="13" y="27"/>
                    </a:lnTo>
                    <a:lnTo>
                      <a:pt x="13" y="24"/>
                    </a:lnTo>
                    <a:lnTo>
                      <a:pt x="5" y="14"/>
                    </a:lnTo>
                    <a:lnTo>
                      <a:pt x="0" y="15"/>
                    </a:lnTo>
                    <a:lnTo>
                      <a:pt x="0" y="17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5" name="Line 239"/>
              <p:cNvSpPr>
                <a:spLocks noChangeShapeType="1"/>
              </p:cNvSpPr>
              <p:nvPr/>
            </p:nvSpPr>
            <p:spPr bwMode="auto">
              <a:xfrm>
                <a:off x="964" y="151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6" name="Line 240"/>
              <p:cNvSpPr>
                <a:spLocks noChangeShapeType="1"/>
              </p:cNvSpPr>
              <p:nvPr/>
            </p:nvSpPr>
            <p:spPr bwMode="auto">
              <a:xfrm flipV="1">
                <a:off x="966" y="151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7" name="Line 241"/>
              <p:cNvSpPr>
                <a:spLocks noChangeShapeType="1"/>
              </p:cNvSpPr>
              <p:nvPr/>
            </p:nvSpPr>
            <p:spPr bwMode="auto">
              <a:xfrm>
                <a:off x="966" y="151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8" name="Line 242"/>
              <p:cNvSpPr>
                <a:spLocks noChangeShapeType="1"/>
              </p:cNvSpPr>
              <p:nvPr/>
            </p:nvSpPr>
            <p:spPr bwMode="auto">
              <a:xfrm flipV="1">
                <a:off x="966" y="1519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9" name="Line 243"/>
              <p:cNvSpPr>
                <a:spLocks noChangeShapeType="1"/>
              </p:cNvSpPr>
              <p:nvPr/>
            </p:nvSpPr>
            <p:spPr bwMode="auto">
              <a:xfrm>
                <a:off x="966" y="151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0" name="Line 244"/>
              <p:cNvSpPr>
                <a:spLocks noChangeShapeType="1"/>
              </p:cNvSpPr>
              <p:nvPr/>
            </p:nvSpPr>
            <p:spPr bwMode="auto">
              <a:xfrm flipV="1">
                <a:off x="968" y="151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1" name="Line 245"/>
              <p:cNvSpPr>
                <a:spLocks noChangeShapeType="1"/>
              </p:cNvSpPr>
              <p:nvPr/>
            </p:nvSpPr>
            <p:spPr bwMode="auto">
              <a:xfrm>
                <a:off x="968" y="1518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2" name="Line 246"/>
              <p:cNvSpPr>
                <a:spLocks noChangeShapeType="1"/>
              </p:cNvSpPr>
              <p:nvPr/>
            </p:nvSpPr>
            <p:spPr bwMode="auto">
              <a:xfrm flipV="1">
                <a:off x="968" y="1518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3" name="Line 247"/>
              <p:cNvSpPr>
                <a:spLocks noChangeShapeType="1"/>
              </p:cNvSpPr>
              <p:nvPr/>
            </p:nvSpPr>
            <p:spPr bwMode="auto">
              <a:xfrm>
                <a:off x="968" y="1518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4" name="Line 248"/>
              <p:cNvSpPr>
                <a:spLocks noChangeShapeType="1"/>
              </p:cNvSpPr>
              <p:nvPr/>
            </p:nvSpPr>
            <p:spPr bwMode="auto">
              <a:xfrm flipV="1">
                <a:off x="969" y="1518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5" name="Line 249"/>
              <p:cNvSpPr>
                <a:spLocks noChangeShapeType="1"/>
              </p:cNvSpPr>
              <p:nvPr/>
            </p:nvSpPr>
            <p:spPr bwMode="auto">
              <a:xfrm>
                <a:off x="969" y="1518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6" name="Line 250"/>
              <p:cNvSpPr>
                <a:spLocks noChangeShapeType="1"/>
              </p:cNvSpPr>
              <p:nvPr/>
            </p:nvSpPr>
            <p:spPr bwMode="auto">
              <a:xfrm flipV="1">
                <a:off x="969" y="151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7" name="Line 251"/>
              <p:cNvSpPr>
                <a:spLocks noChangeShapeType="1"/>
              </p:cNvSpPr>
              <p:nvPr/>
            </p:nvSpPr>
            <p:spPr bwMode="auto">
              <a:xfrm>
                <a:off x="969" y="151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8" name="Line 252"/>
              <p:cNvSpPr>
                <a:spLocks noChangeShapeType="1"/>
              </p:cNvSpPr>
              <p:nvPr/>
            </p:nvSpPr>
            <p:spPr bwMode="auto">
              <a:xfrm flipV="1">
                <a:off x="971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9" name="Line 253"/>
              <p:cNvSpPr>
                <a:spLocks noChangeShapeType="1"/>
              </p:cNvSpPr>
              <p:nvPr/>
            </p:nvSpPr>
            <p:spPr bwMode="auto">
              <a:xfrm>
                <a:off x="971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0" name="Line 254"/>
              <p:cNvSpPr>
                <a:spLocks noChangeShapeType="1"/>
              </p:cNvSpPr>
              <p:nvPr/>
            </p:nvSpPr>
            <p:spPr bwMode="auto">
              <a:xfrm flipV="1">
                <a:off x="971" y="152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1" name="Line 255"/>
              <p:cNvSpPr>
                <a:spLocks noChangeShapeType="1"/>
              </p:cNvSpPr>
              <p:nvPr/>
            </p:nvSpPr>
            <p:spPr bwMode="auto">
              <a:xfrm>
                <a:off x="971" y="152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2" name="Line 256"/>
              <p:cNvSpPr>
                <a:spLocks noChangeShapeType="1"/>
              </p:cNvSpPr>
              <p:nvPr/>
            </p:nvSpPr>
            <p:spPr bwMode="auto">
              <a:xfrm flipV="1">
                <a:off x="972" y="152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3" name="Line 257"/>
              <p:cNvSpPr>
                <a:spLocks noChangeShapeType="1"/>
              </p:cNvSpPr>
              <p:nvPr/>
            </p:nvSpPr>
            <p:spPr bwMode="auto">
              <a:xfrm>
                <a:off x="972" y="1523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4" name="Line 258"/>
              <p:cNvSpPr>
                <a:spLocks noChangeShapeType="1"/>
              </p:cNvSpPr>
              <p:nvPr/>
            </p:nvSpPr>
            <p:spPr bwMode="auto">
              <a:xfrm flipV="1">
                <a:off x="974" y="1523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5" name="Line 259"/>
              <p:cNvSpPr>
                <a:spLocks noChangeShapeType="1"/>
              </p:cNvSpPr>
              <p:nvPr/>
            </p:nvSpPr>
            <p:spPr bwMode="auto">
              <a:xfrm>
                <a:off x="974" y="1524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6" name="Line 260"/>
              <p:cNvSpPr>
                <a:spLocks noChangeShapeType="1"/>
              </p:cNvSpPr>
              <p:nvPr/>
            </p:nvSpPr>
            <p:spPr bwMode="auto">
              <a:xfrm flipV="1">
                <a:off x="974" y="1524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7" name="Line 261"/>
              <p:cNvSpPr>
                <a:spLocks noChangeShapeType="1"/>
              </p:cNvSpPr>
              <p:nvPr/>
            </p:nvSpPr>
            <p:spPr bwMode="auto">
              <a:xfrm>
                <a:off x="974" y="1526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8" name="Line 262"/>
              <p:cNvSpPr>
                <a:spLocks noChangeShapeType="1"/>
              </p:cNvSpPr>
              <p:nvPr/>
            </p:nvSpPr>
            <p:spPr bwMode="auto">
              <a:xfrm flipV="1">
                <a:off x="976" y="152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89" name="Line 263"/>
              <p:cNvSpPr>
                <a:spLocks noChangeShapeType="1"/>
              </p:cNvSpPr>
              <p:nvPr/>
            </p:nvSpPr>
            <p:spPr bwMode="auto">
              <a:xfrm>
                <a:off x="976" y="1526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0" name="Line 264"/>
              <p:cNvSpPr>
                <a:spLocks noChangeShapeType="1"/>
              </p:cNvSpPr>
              <p:nvPr/>
            </p:nvSpPr>
            <p:spPr bwMode="auto">
              <a:xfrm flipV="1">
                <a:off x="976" y="1528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1" name="Line 265"/>
              <p:cNvSpPr>
                <a:spLocks noChangeShapeType="1"/>
              </p:cNvSpPr>
              <p:nvPr/>
            </p:nvSpPr>
            <p:spPr bwMode="auto">
              <a:xfrm>
                <a:off x="976" y="1528"/>
                <a:ext cx="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2" name="Line 266"/>
              <p:cNvSpPr>
                <a:spLocks noChangeShapeType="1"/>
              </p:cNvSpPr>
              <p:nvPr/>
            </p:nvSpPr>
            <p:spPr bwMode="auto">
              <a:xfrm flipV="1">
                <a:off x="977" y="1529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3" name="Line 267"/>
              <p:cNvSpPr>
                <a:spLocks noChangeShapeType="1"/>
              </p:cNvSpPr>
              <p:nvPr/>
            </p:nvSpPr>
            <p:spPr bwMode="auto">
              <a:xfrm>
                <a:off x="977" y="1531"/>
                <a:ext cx="1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4" name="Line 268"/>
              <p:cNvSpPr>
                <a:spLocks noChangeShapeType="1"/>
              </p:cNvSpPr>
              <p:nvPr/>
            </p:nvSpPr>
            <p:spPr bwMode="auto">
              <a:xfrm flipV="1">
                <a:off x="977" y="153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5" name="Line 269"/>
              <p:cNvSpPr>
                <a:spLocks noChangeShapeType="1"/>
              </p:cNvSpPr>
              <p:nvPr/>
            </p:nvSpPr>
            <p:spPr bwMode="auto">
              <a:xfrm>
                <a:off x="979" y="153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6" name="Line 270"/>
              <p:cNvSpPr>
                <a:spLocks noChangeShapeType="1"/>
              </p:cNvSpPr>
              <p:nvPr/>
            </p:nvSpPr>
            <p:spPr bwMode="auto">
              <a:xfrm flipV="1">
                <a:off x="979" y="1534"/>
                <a:ext cx="1" cy="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7" name="Line 271"/>
              <p:cNvSpPr>
                <a:spLocks noChangeShapeType="1"/>
              </p:cNvSpPr>
              <p:nvPr/>
            </p:nvSpPr>
            <p:spPr bwMode="auto">
              <a:xfrm>
                <a:off x="979" y="1534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8" name="Line 272"/>
              <p:cNvSpPr>
                <a:spLocks noChangeShapeType="1"/>
              </p:cNvSpPr>
              <p:nvPr/>
            </p:nvSpPr>
            <p:spPr bwMode="auto">
              <a:xfrm flipV="1">
                <a:off x="979" y="1536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99" name="Line 273"/>
              <p:cNvSpPr>
                <a:spLocks noChangeShapeType="1"/>
              </p:cNvSpPr>
              <p:nvPr/>
            </p:nvSpPr>
            <p:spPr bwMode="auto">
              <a:xfrm>
                <a:off x="981" y="1536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0" name="Line 274"/>
              <p:cNvSpPr>
                <a:spLocks noChangeShapeType="1"/>
              </p:cNvSpPr>
              <p:nvPr/>
            </p:nvSpPr>
            <p:spPr bwMode="auto">
              <a:xfrm flipV="1">
                <a:off x="981" y="1536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1" name="Line 275"/>
              <p:cNvSpPr>
                <a:spLocks noChangeShapeType="1"/>
              </p:cNvSpPr>
              <p:nvPr/>
            </p:nvSpPr>
            <p:spPr bwMode="auto">
              <a:xfrm>
                <a:off x="981" y="153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2" name="Line 276"/>
              <p:cNvSpPr>
                <a:spLocks noChangeShapeType="1"/>
              </p:cNvSpPr>
              <p:nvPr/>
            </p:nvSpPr>
            <p:spPr bwMode="auto">
              <a:xfrm flipV="1">
                <a:off x="981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3" name="Line 277"/>
              <p:cNvSpPr>
                <a:spLocks noChangeShapeType="1"/>
              </p:cNvSpPr>
              <p:nvPr/>
            </p:nvSpPr>
            <p:spPr bwMode="auto">
              <a:xfrm>
                <a:off x="982" y="1539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4" name="Line 278"/>
              <p:cNvSpPr>
                <a:spLocks noChangeShapeType="1"/>
              </p:cNvSpPr>
              <p:nvPr/>
            </p:nvSpPr>
            <p:spPr bwMode="auto">
              <a:xfrm flipV="1">
                <a:off x="982" y="1539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5" name="Line 279"/>
              <p:cNvSpPr>
                <a:spLocks noChangeShapeType="1"/>
              </p:cNvSpPr>
              <p:nvPr/>
            </p:nvSpPr>
            <p:spPr bwMode="auto">
              <a:xfrm>
                <a:off x="982" y="1539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6" name="Line 280"/>
              <p:cNvSpPr>
                <a:spLocks noChangeShapeType="1"/>
              </p:cNvSpPr>
              <p:nvPr/>
            </p:nvSpPr>
            <p:spPr bwMode="auto">
              <a:xfrm flipV="1">
                <a:off x="982" y="1539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7" name="Line 281"/>
              <p:cNvSpPr>
                <a:spLocks noChangeShapeType="1"/>
              </p:cNvSpPr>
              <p:nvPr/>
            </p:nvSpPr>
            <p:spPr bwMode="auto">
              <a:xfrm>
                <a:off x="984" y="1539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8" name="Line 282"/>
              <p:cNvSpPr>
                <a:spLocks noChangeShapeType="1"/>
              </p:cNvSpPr>
              <p:nvPr/>
            </p:nvSpPr>
            <p:spPr bwMode="auto">
              <a:xfrm flipV="1">
                <a:off x="984" y="154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9" name="Line 283"/>
              <p:cNvSpPr>
                <a:spLocks noChangeShapeType="1"/>
              </p:cNvSpPr>
              <p:nvPr/>
            </p:nvSpPr>
            <p:spPr bwMode="auto">
              <a:xfrm>
                <a:off x="984" y="1541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0" name="Line 284"/>
              <p:cNvSpPr>
                <a:spLocks noChangeShapeType="1"/>
              </p:cNvSpPr>
              <p:nvPr/>
            </p:nvSpPr>
            <p:spPr bwMode="auto">
              <a:xfrm flipV="1">
                <a:off x="986" y="1541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1" name="Line 285"/>
              <p:cNvSpPr>
                <a:spLocks noChangeShapeType="1"/>
              </p:cNvSpPr>
              <p:nvPr/>
            </p:nvSpPr>
            <p:spPr bwMode="auto">
              <a:xfrm>
                <a:off x="986" y="1541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2" name="Line 286"/>
              <p:cNvSpPr>
                <a:spLocks noChangeShapeType="1"/>
              </p:cNvSpPr>
              <p:nvPr/>
            </p:nvSpPr>
            <p:spPr bwMode="auto">
              <a:xfrm flipV="1">
                <a:off x="986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3" name="Line 287"/>
              <p:cNvSpPr>
                <a:spLocks noChangeShapeType="1"/>
              </p:cNvSpPr>
              <p:nvPr/>
            </p:nvSpPr>
            <p:spPr bwMode="auto">
              <a:xfrm>
                <a:off x="987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4" name="Line 288"/>
              <p:cNvSpPr>
                <a:spLocks noChangeShapeType="1"/>
              </p:cNvSpPr>
              <p:nvPr/>
            </p:nvSpPr>
            <p:spPr bwMode="auto">
              <a:xfrm flipV="1">
                <a:off x="987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5" name="Line 289"/>
              <p:cNvSpPr>
                <a:spLocks noChangeShapeType="1"/>
              </p:cNvSpPr>
              <p:nvPr/>
            </p:nvSpPr>
            <p:spPr bwMode="auto">
              <a:xfrm>
                <a:off x="987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6" name="Line 290"/>
              <p:cNvSpPr>
                <a:spLocks noChangeShapeType="1"/>
              </p:cNvSpPr>
              <p:nvPr/>
            </p:nvSpPr>
            <p:spPr bwMode="auto">
              <a:xfrm flipV="1">
                <a:off x="987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7" name="Line 291"/>
              <p:cNvSpPr>
                <a:spLocks noChangeShapeType="1"/>
              </p:cNvSpPr>
              <p:nvPr/>
            </p:nvSpPr>
            <p:spPr bwMode="auto">
              <a:xfrm>
                <a:off x="989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8" name="Line 292"/>
              <p:cNvSpPr>
                <a:spLocks noChangeShapeType="1"/>
              </p:cNvSpPr>
              <p:nvPr/>
            </p:nvSpPr>
            <p:spPr bwMode="auto">
              <a:xfrm flipV="1">
                <a:off x="989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9" name="Line 293"/>
              <p:cNvSpPr>
                <a:spLocks noChangeShapeType="1"/>
              </p:cNvSpPr>
              <p:nvPr/>
            </p:nvSpPr>
            <p:spPr bwMode="auto">
              <a:xfrm>
                <a:off x="989" y="1543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0" name="Line 294"/>
              <p:cNvSpPr>
                <a:spLocks noChangeShapeType="1"/>
              </p:cNvSpPr>
              <p:nvPr/>
            </p:nvSpPr>
            <p:spPr bwMode="auto">
              <a:xfrm flipV="1">
                <a:off x="989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1" name="Line 295"/>
              <p:cNvSpPr>
                <a:spLocks noChangeShapeType="1"/>
              </p:cNvSpPr>
              <p:nvPr/>
            </p:nvSpPr>
            <p:spPr bwMode="auto">
              <a:xfrm>
                <a:off x="991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2" name="Line 296"/>
              <p:cNvSpPr>
                <a:spLocks noChangeShapeType="1"/>
              </p:cNvSpPr>
              <p:nvPr/>
            </p:nvSpPr>
            <p:spPr bwMode="auto">
              <a:xfrm flipV="1">
                <a:off x="991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3" name="Line 297"/>
              <p:cNvSpPr>
                <a:spLocks noChangeShapeType="1"/>
              </p:cNvSpPr>
              <p:nvPr/>
            </p:nvSpPr>
            <p:spPr bwMode="auto">
              <a:xfrm>
                <a:off x="991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4" name="Line 298"/>
              <p:cNvSpPr>
                <a:spLocks noChangeShapeType="1"/>
              </p:cNvSpPr>
              <p:nvPr/>
            </p:nvSpPr>
            <p:spPr bwMode="auto">
              <a:xfrm flipV="1">
                <a:off x="991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5" name="Line 299"/>
              <p:cNvSpPr>
                <a:spLocks noChangeShapeType="1"/>
              </p:cNvSpPr>
              <p:nvPr/>
            </p:nvSpPr>
            <p:spPr bwMode="auto">
              <a:xfrm>
                <a:off x="992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6" name="Line 300"/>
              <p:cNvSpPr>
                <a:spLocks noChangeShapeType="1"/>
              </p:cNvSpPr>
              <p:nvPr/>
            </p:nvSpPr>
            <p:spPr bwMode="auto">
              <a:xfrm flipV="1">
                <a:off x="992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7" name="Line 301"/>
              <p:cNvSpPr>
                <a:spLocks noChangeShapeType="1"/>
              </p:cNvSpPr>
              <p:nvPr/>
            </p:nvSpPr>
            <p:spPr bwMode="auto">
              <a:xfrm>
                <a:off x="992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8" name="Line 302"/>
              <p:cNvSpPr>
                <a:spLocks noChangeShapeType="1"/>
              </p:cNvSpPr>
              <p:nvPr/>
            </p:nvSpPr>
            <p:spPr bwMode="auto">
              <a:xfrm flipV="1">
                <a:off x="992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9" name="Line 303"/>
              <p:cNvSpPr>
                <a:spLocks noChangeShapeType="1"/>
              </p:cNvSpPr>
              <p:nvPr/>
            </p:nvSpPr>
            <p:spPr bwMode="auto">
              <a:xfrm>
                <a:off x="994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0" name="Line 304"/>
              <p:cNvSpPr>
                <a:spLocks noChangeShapeType="1"/>
              </p:cNvSpPr>
              <p:nvPr/>
            </p:nvSpPr>
            <p:spPr bwMode="auto">
              <a:xfrm flipV="1">
                <a:off x="994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1" name="Line 305"/>
              <p:cNvSpPr>
                <a:spLocks noChangeShapeType="1"/>
              </p:cNvSpPr>
              <p:nvPr/>
            </p:nvSpPr>
            <p:spPr bwMode="auto">
              <a:xfrm>
                <a:off x="994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2" name="Line 306"/>
              <p:cNvSpPr>
                <a:spLocks noChangeShapeType="1"/>
              </p:cNvSpPr>
              <p:nvPr/>
            </p:nvSpPr>
            <p:spPr bwMode="auto">
              <a:xfrm flipV="1">
                <a:off x="994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3" name="Line 307"/>
              <p:cNvSpPr>
                <a:spLocks noChangeShapeType="1"/>
              </p:cNvSpPr>
              <p:nvPr/>
            </p:nvSpPr>
            <p:spPr bwMode="auto">
              <a:xfrm>
                <a:off x="996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4" name="Line 308"/>
              <p:cNvSpPr>
                <a:spLocks noChangeShapeType="1"/>
              </p:cNvSpPr>
              <p:nvPr/>
            </p:nvSpPr>
            <p:spPr bwMode="auto">
              <a:xfrm flipV="1">
                <a:off x="996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5" name="Line 309"/>
              <p:cNvSpPr>
                <a:spLocks noChangeShapeType="1"/>
              </p:cNvSpPr>
              <p:nvPr/>
            </p:nvSpPr>
            <p:spPr bwMode="auto">
              <a:xfrm>
                <a:off x="997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6" name="Line 310"/>
              <p:cNvSpPr>
                <a:spLocks noChangeShapeType="1"/>
              </p:cNvSpPr>
              <p:nvPr/>
            </p:nvSpPr>
            <p:spPr bwMode="auto">
              <a:xfrm flipV="1">
                <a:off x="997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7" name="Line 311"/>
              <p:cNvSpPr>
                <a:spLocks noChangeShapeType="1"/>
              </p:cNvSpPr>
              <p:nvPr/>
            </p:nvSpPr>
            <p:spPr bwMode="auto">
              <a:xfrm>
                <a:off x="997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8" name="Line 312"/>
              <p:cNvSpPr>
                <a:spLocks noChangeShapeType="1"/>
              </p:cNvSpPr>
              <p:nvPr/>
            </p:nvSpPr>
            <p:spPr bwMode="auto">
              <a:xfrm flipV="1">
                <a:off x="997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9" name="Line 313"/>
              <p:cNvSpPr>
                <a:spLocks noChangeShapeType="1"/>
              </p:cNvSpPr>
              <p:nvPr/>
            </p:nvSpPr>
            <p:spPr bwMode="auto">
              <a:xfrm>
                <a:off x="999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0" name="Line 314"/>
              <p:cNvSpPr>
                <a:spLocks noChangeShapeType="1"/>
              </p:cNvSpPr>
              <p:nvPr/>
            </p:nvSpPr>
            <p:spPr bwMode="auto">
              <a:xfrm flipV="1">
                <a:off x="999" y="154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1" name="Line 315"/>
              <p:cNvSpPr>
                <a:spLocks noChangeShapeType="1"/>
              </p:cNvSpPr>
              <p:nvPr/>
            </p:nvSpPr>
            <p:spPr bwMode="auto">
              <a:xfrm>
                <a:off x="999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2" name="Line 316"/>
              <p:cNvSpPr>
                <a:spLocks noChangeShapeType="1"/>
              </p:cNvSpPr>
              <p:nvPr/>
            </p:nvSpPr>
            <p:spPr bwMode="auto">
              <a:xfrm flipV="1">
                <a:off x="999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3" name="Line 317"/>
              <p:cNvSpPr>
                <a:spLocks noChangeShapeType="1"/>
              </p:cNvSpPr>
              <p:nvPr/>
            </p:nvSpPr>
            <p:spPr bwMode="auto">
              <a:xfrm>
                <a:off x="100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4" name="Line 318"/>
              <p:cNvSpPr>
                <a:spLocks noChangeShapeType="1"/>
              </p:cNvSpPr>
              <p:nvPr/>
            </p:nvSpPr>
            <p:spPr bwMode="auto">
              <a:xfrm flipV="1">
                <a:off x="100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5" name="Line 319"/>
              <p:cNvSpPr>
                <a:spLocks noChangeShapeType="1"/>
              </p:cNvSpPr>
              <p:nvPr/>
            </p:nvSpPr>
            <p:spPr bwMode="auto">
              <a:xfrm>
                <a:off x="100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6" name="Line 320"/>
              <p:cNvSpPr>
                <a:spLocks noChangeShapeType="1"/>
              </p:cNvSpPr>
              <p:nvPr/>
            </p:nvSpPr>
            <p:spPr bwMode="auto">
              <a:xfrm flipV="1">
                <a:off x="1000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7" name="Line 321"/>
              <p:cNvSpPr>
                <a:spLocks noChangeShapeType="1"/>
              </p:cNvSpPr>
              <p:nvPr/>
            </p:nvSpPr>
            <p:spPr bwMode="auto">
              <a:xfrm>
                <a:off x="1002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8" name="Line 322"/>
              <p:cNvSpPr>
                <a:spLocks noChangeShapeType="1"/>
              </p:cNvSpPr>
              <p:nvPr/>
            </p:nvSpPr>
            <p:spPr bwMode="auto">
              <a:xfrm flipV="1">
                <a:off x="1002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9" name="Line 323"/>
              <p:cNvSpPr>
                <a:spLocks noChangeShapeType="1"/>
              </p:cNvSpPr>
              <p:nvPr/>
            </p:nvSpPr>
            <p:spPr bwMode="auto">
              <a:xfrm>
                <a:off x="1002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0" name="Line 324"/>
              <p:cNvSpPr>
                <a:spLocks noChangeShapeType="1"/>
              </p:cNvSpPr>
              <p:nvPr/>
            </p:nvSpPr>
            <p:spPr bwMode="auto">
              <a:xfrm flipV="1">
                <a:off x="1004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1" name="Line 325"/>
              <p:cNvSpPr>
                <a:spLocks noChangeShapeType="1"/>
              </p:cNvSpPr>
              <p:nvPr/>
            </p:nvSpPr>
            <p:spPr bwMode="auto">
              <a:xfrm>
                <a:off x="1004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2" name="Line 326"/>
              <p:cNvSpPr>
                <a:spLocks noChangeShapeType="1"/>
              </p:cNvSpPr>
              <p:nvPr/>
            </p:nvSpPr>
            <p:spPr bwMode="auto">
              <a:xfrm flipV="1">
                <a:off x="1004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3" name="Line 327"/>
              <p:cNvSpPr>
                <a:spLocks noChangeShapeType="1"/>
              </p:cNvSpPr>
              <p:nvPr/>
            </p:nvSpPr>
            <p:spPr bwMode="auto">
              <a:xfrm>
                <a:off x="1004" y="15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4" name="Line 328"/>
              <p:cNvSpPr>
                <a:spLocks noChangeShapeType="1"/>
              </p:cNvSpPr>
              <p:nvPr/>
            </p:nvSpPr>
            <p:spPr bwMode="auto">
              <a:xfrm flipV="1">
                <a:off x="1005" y="1543"/>
                <a:ext cx="1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5" name="Line 329"/>
              <p:cNvSpPr>
                <a:spLocks noChangeShapeType="1"/>
              </p:cNvSpPr>
              <p:nvPr/>
            </p:nvSpPr>
            <p:spPr bwMode="auto">
              <a:xfrm>
                <a:off x="1005" y="1543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6" name="Line 330"/>
              <p:cNvSpPr>
                <a:spLocks noChangeShapeType="1"/>
              </p:cNvSpPr>
              <p:nvPr/>
            </p:nvSpPr>
            <p:spPr bwMode="auto">
              <a:xfrm flipV="1">
                <a:off x="1005" y="1543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7" name="Line 331"/>
              <p:cNvSpPr>
                <a:spLocks noChangeShapeType="1"/>
              </p:cNvSpPr>
              <p:nvPr/>
            </p:nvSpPr>
            <p:spPr bwMode="auto">
              <a:xfrm>
                <a:off x="1005" y="1543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8" name="Line 332"/>
              <p:cNvSpPr>
                <a:spLocks noChangeShapeType="1"/>
              </p:cNvSpPr>
              <p:nvPr/>
            </p:nvSpPr>
            <p:spPr bwMode="auto">
              <a:xfrm flipV="1">
                <a:off x="1007" y="1543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9" name="Line 333"/>
              <p:cNvSpPr>
                <a:spLocks noChangeShapeType="1"/>
              </p:cNvSpPr>
              <p:nvPr/>
            </p:nvSpPr>
            <p:spPr bwMode="auto">
              <a:xfrm>
                <a:off x="1007" y="1543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0" name="Line 334"/>
              <p:cNvSpPr>
                <a:spLocks noChangeShapeType="1"/>
              </p:cNvSpPr>
              <p:nvPr/>
            </p:nvSpPr>
            <p:spPr bwMode="auto">
              <a:xfrm flipV="1">
                <a:off x="1007" y="154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1" name="Line 335"/>
              <p:cNvSpPr>
                <a:spLocks noChangeShapeType="1"/>
              </p:cNvSpPr>
              <p:nvPr/>
            </p:nvSpPr>
            <p:spPr bwMode="auto">
              <a:xfrm>
                <a:off x="1007" y="154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2" name="Line 336"/>
              <p:cNvSpPr>
                <a:spLocks noChangeShapeType="1"/>
              </p:cNvSpPr>
              <p:nvPr/>
            </p:nvSpPr>
            <p:spPr bwMode="auto">
              <a:xfrm flipV="1">
                <a:off x="1009" y="154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3" name="Line 337"/>
              <p:cNvSpPr>
                <a:spLocks noChangeShapeType="1"/>
              </p:cNvSpPr>
              <p:nvPr/>
            </p:nvSpPr>
            <p:spPr bwMode="auto">
              <a:xfrm>
                <a:off x="1009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4" name="Line 338"/>
              <p:cNvSpPr>
                <a:spLocks noChangeShapeType="1"/>
              </p:cNvSpPr>
              <p:nvPr/>
            </p:nvSpPr>
            <p:spPr bwMode="auto">
              <a:xfrm flipV="1">
                <a:off x="1009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5" name="Line 339"/>
              <p:cNvSpPr>
                <a:spLocks noChangeShapeType="1"/>
              </p:cNvSpPr>
              <p:nvPr/>
            </p:nvSpPr>
            <p:spPr bwMode="auto">
              <a:xfrm>
                <a:off x="101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6" name="Line 340"/>
              <p:cNvSpPr>
                <a:spLocks noChangeShapeType="1"/>
              </p:cNvSpPr>
              <p:nvPr/>
            </p:nvSpPr>
            <p:spPr bwMode="auto">
              <a:xfrm flipV="1">
                <a:off x="1010" y="15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7" name="Line 341"/>
              <p:cNvSpPr>
                <a:spLocks noChangeShapeType="1"/>
              </p:cNvSpPr>
              <p:nvPr/>
            </p:nvSpPr>
            <p:spPr bwMode="auto">
              <a:xfrm>
                <a:off x="1010" y="153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8" name="Line 342"/>
              <p:cNvSpPr>
                <a:spLocks noChangeShapeType="1"/>
              </p:cNvSpPr>
              <p:nvPr/>
            </p:nvSpPr>
            <p:spPr bwMode="auto">
              <a:xfrm flipV="1">
                <a:off x="1012" y="153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9" name="Line 343"/>
              <p:cNvSpPr>
                <a:spLocks noChangeShapeType="1"/>
              </p:cNvSpPr>
              <p:nvPr/>
            </p:nvSpPr>
            <p:spPr bwMode="auto">
              <a:xfrm>
                <a:off x="1012" y="1538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0" name="Line 344"/>
              <p:cNvSpPr>
                <a:spLocks noChangeShapeType="1"/>
              </p:cNvSpPr>
              <p:nvPr/>
            </p:nvSpPr>
            <p:spPr bwMode="auto">
              <a:xfrm flipV="1">
                <a:off x="1012" y="1536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1" name="Line 345"/>
              <p:cNvSpPr>
                <a:spLocks noChangeShapeType="1"/>
              </p:cNvSpPr>
              <p:nvPr/>
            </p:nvSpPr>
            <p:spPr bwMode="auto">
              <a:xfrm>
                <a:off x="1012" y="1536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2" name="Line 346"/>
              <p:cNvSpPr>
                <a:spLocks noChangeShapeType="1"/>
              </p:cNvSpPr>
              <p:nvPr/>
            </p:nvSpPr>
            <p:spPr bwMode="auto">
              <a:xfrm flipV="1">
                <a:off x="1014" y="153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3" name="Line 347"/>
              <p:cNvSpPr>
                <a:spLocks noChangeShapeType="1"/>
              </p:cNvSpPr>
              <p:nvPr/>
            </p:nvSpPr>
            <p:spPr bwMode="auto">
              <a:xfrm>
                <a:off x="1014" y="153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4" name="Line 348"/>
              <p:cNvSpPr>
                <a:spLocks noChangeShapeType="1"/>
              </p:cNvSpPr>
              <p:nvPr/>
            </p:nvSpPr>
            <p:spPr bwMode="auto">
              <a:xfrm flipV="1">
                <a:off x="1014" y="1533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5" name="Line 349"/>
              <p:cNvSpPr>
                <a:spLocks noChangeShapeType="1"/>
              </p:cNvSpPr>
              <p:nvPr/>
            </p:nvSpPr>
            <p:spPr bwMode="auto">
              <a:xfrm>
                <a:off x="1014" y="1531"/>
                <a:ext cx="1" cy="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6" name="Line 350"/>
              <p:cNvSpPr>
                <a:spLocks noChangeShapeType="1"/>
              </p:cNvSpPr>
              <p:nvPr/>
            </p:nvSpPr>
            <p:spPr bwMode="auto">
              <a:xfrm flipV="1">
                <a:off x="1015" y="152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7" name="Line 351"/>
              <p:cNvSpPr>
                <a:spLocks noChangeShapeType="1"/>
              </p:cNvSpPr>
              <p:nvPr/>
            </p:nvSpPr>
            <p:spPr bwMode="auto">
              <a:xfrm>
                <a:off x="1015" y="1528"/>
                <a:ext cx="1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8" name="Line 352"/>
              <p:cNvSpPr>
                <a:spLocks noChangeShapeType="1"/>
              </p:cNvSpPr>
              <p:nvPr/>
            </p:nvSpPr>
            <p:spPr bwMode="auto">
              <a:xfrm flipV="1">
                <a:off x="1015" y="1524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9" name="Line 353"/>
              <p:cNvSpPr>
                <a:spLocks noChangeShapeType="1"/>
              </p:cNvSpPr>
              <p:nvPr/>
            </p:nvSpPr>
            <p:spPr bwMode="auto">
              <a:xfrm>
                <a:off x="1015" y="1508"/>
                <a:ext cx="1" cy="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0" name="Line 354"/>
              <p:cNvSpPr>
                <a:spLocks noChangeShapeType="1"/>
              </p:cNvSpPr>
              <p:nvPr/>
            </p:nvSpPr>
            <p:spPr bwMode="auto">
              <a:xfrm>
                <a:off x="1015" y="1516"/>
                <a:ext cx="1" cy="2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1" name="Line 355"/>
              <p:cNvSpPr>
                <a:spLocks noChangeShapeType="1"/>
              </p:cNvSpPr>
              <p:nvPr/>
            </p:nvSpPr>
            <p:spPr bwMode="auto">
              <a:xfrm flipV="1">
                <a:off x="1017" y="1508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2" name="Line 356"/>
              <p:cNvSpPr>
                <a:spLocks noChangeShapeType="1"/>
              </p:cNvSpPr>
              <p:nvPr/>
            </p:nvSpPr>
            <p:spPr bwMode="auto">
              <a:xfrm>
                <a:off x="1017" y="1506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3" name="Line 357"/>
              <p:cNvSpPr>
                <a:spLocks noChangeShapeType="1"/>
              </p:cNvSpPr>
              <p:nvPr/>
            </p:nvSpPr>
            <p:spPr bwMode="auto">
              <a:xfrm flipV="1">
                <a:off x="1017" y="1506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4" name="Line 358"/>
              <p:cNvSpPr>
                <a:spLocks noChangeShapeType="1"/>
              </p:cNvSpPr>
              <p:nvPr/>
            </p:nvSpPr>
            <p:spPr bwMode="auto">
              <a:xfrm>
                <a:off x="1017" y="1506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5" name="Line 359"/>
              <p:cNvSpPr>
                <a:spLocks noChangeShapeType="1"/>
              </p:cNvSpPr>
              <p:nvPr/>
            </p:nvSpPr>
            <p:spPr bwMode="auto">
              <a:xfrm flipV="1">
                <a:off x="1019" y="1506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6" name="Line 360"/>
              <p:cNvSpPr>
                <a:spLocks noChangeShapeType="1"/>
              </p:cNvSpPr>
              <p:nvPr/>
            </p:nvSpPr>
            <p:spPr bwMode="auto">
              <a:xfrm>
                <a:off x="1019" y="1504"/>
                <a:ext cx="1" cy="29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7" name="Line 361"/>
              <p:cNvSpPr>
                <a:spLocks noChangeShapeType="1"/>
              </p:cNvSpPr>
              <p:nvPr/>
            </p:nvSpPr>
            <p:spPr bwMode="auto">
              <a:xfrm flipV="1">
                <a:off x="1019" y="1504"/>
                <a:ext cx="1" cy="2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8" name="Line 362"/>
              <p:cNvSpPr>
                <a:spLocks noChangeShapeType="1"/>
              </p:cNvSpPr>
              <p:nvPr/>
            </p:nvSpPr>
            <p:spPr bwMode="auto">
              <a:xfrm>
                <a:off x="1019" y="1504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9" name="Line 363"/>
              <p:cNvSpPr>
                <a:spLocks noChangeShapeType="1"/>
              </p:cNvSpPr>
              <p:nvPr/>
            </p:nvSpPr>
            <p:spPr bwMode="auto">
              <a:xfrm flipV="1">
                <a:off x="1020" y="1503"/>
                <a:ext cx="1" cy="2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0" name="Line 364"/>
              <p:cNvSpPr>
                <a:spLocks noChangeShapeType="1"/>
              </p:cNvSpPr>
              <p:nvPr/>
            </p:nvSpPr>
            <p:spPr bwMode="auto">
              <a:xfrm>
                <a:off x="1020" y="1504"/>
                <a:ext cx="1" cy="2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1" name="Line 365"/>
              <p:cNvSpPr>
                <a:spLocks noChangeShapeType="1"/>
              </p:cNvSpPr>
              <p:nvPr/>
            </p:nvSpPr>
            <p:spPr bwMode="auto">
              <a:xfrm flipV="1">
                <a:off x="1022" y="1506"/>
                <a:ext cx="1" cy="2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2" name="Line 366"/>
              <p:cNvSpPr>
                <a:spLocks noChangeShapeType="1"/>
              </p:cNvSpPr>
              <p:nvPr/>
            </p:nvSpPr>
            <p:spPr bwMode="auto">
              <a:xfrm>
                <a:off x="1022" y="1509"/>
                <a:ext cx="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3" name="Line 367"/>
              <p:cNvSpPr>
                <a:spLocks noChangeShapeType="1"/>
              </p:cNvSpPr>
              <p:nvPr/>
            </p:nvSpPr>
            <p:spPr bwMode="auto">
              <a:xfrm flipV="1">
                <a:off x="1022" y="15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4" name="Freeform 368"/>
              <p:cNvSpPr>
                <a:spLocks/>
              </p:cNvSpPr>
              <p:nvPr/>
            </p:nvSpPr>
            <p:spPr bwMode="auto">
              <a:xfrm>
                <a:off x="964" y="1503"/>
                <a:ext cx="58" cy="46"/>
              </a:xfrm>
              <a:custGeom>
                <a:avLst/>
                <a:gdLst>
                  <a:gd name="T0" fmla="*/ 0 w 58"/>
                  <a:gd name="T1" fmla="*/ 18 h 46"/>
                  <a:gd name="T2" fmla="*/ 7 w 58"/>
                  <a:gd name="T3" fmla="*/ 28 h 46"/>
                  <a:gd name="T4" fmla="*/ 8 w 58"/>
                  <a:gd name="T5" fmla="*/ 31 h 46"/>
                  <a:gd name="T6" fmla="*/ 10 w 58"/>
                  <a:gd name="T7" fmla="*/ 33 h 46"/>
                  <a:gd name="T8" fmla="*/ 12 w 58"/>
                  <a:gd name="T9" fmla="*/ 36 h 46"/>
                  <a:gd name="T10" fmla="*/ 12 w 58"/>
                  <a:gd name="T11" fmla="*/ 38 h 46"/>
                  <a:gd name="T12" fmla="*/ 13 w 58"/>
                  <a:gd name="T13" fmla="*/ 40 h 46"/>
                  <a:gd name="T14" fmla="*/ 17 w 58"/>
                  <a:gd name="T15" fmla="*/ 41 h 46"/>
                  <a:gd name="T16" fmla="*/ 20 w 58"/>
                  <a:gd name="T17" fmla="*/ 43 h 46"/>
                  <a:gd name="T18" fmla="*/ 22 w 58"/>
                  <a:gd name="T19" fmla="*/ 44 h 46"/>
                  <a:gd name="T20" fmla="*/ 25 w 58"/>
                  <a:gd name="T21" fmla="*/ 46 h 46"/>
                  <a:gd name="T22" fmla="*/ 30 w 58"/>
                  <a:gd name="T23" fmla="*/ 46 h 46"/>
                  <a:gd name="T24" fmla="*/ 32 w 58"/>
                  <a:gd name="T25" fmla="*/ 46 h 46"/>
                  <a:gd name="T26" fmla="*/ 33 w 58"/>
                  <a:gd name="T27" fmla="*/ 46 h 46"/>
                  <a:gd name="T28" fmla="*/ 36 w 58"/>
                  <a:gd name="T29" fmla="*/ 44 h 46"/>
                  <a:gd name="T30" fmla="*/ 38 w 58"/>
                  <a:gd name="T31" fmla="*/ 44 h 46"/>
                  <a:gd name="T32" fmla="*/ 40 w 58"/>
                  <a:gd name="T33" fmla="*/ 44 h 46"/>
                  <a:gd name="T34" fmla="*/ 43 w 58"/>
                  <a:gd name="T35" fmla="*/ 43 h 46"/>
                  <a:gd name="T36" fmla="*/ 46 w 58"/>
                  <a:gd name="T37" fmla="*/ 41 h 46"/>
                  <a:gd name="T38" fmla="*/ 50 w 58"/>
                  <a:gd name="T39" fmla="*/ 38 h 46"/>
                  <a:gd name="T40" fmla="*/ 51 w 58"/>
                  <a:gd name="T41" fmla="*/ 35 h 46"/>
                  <a:gd name="T42" fmla="*/ 55 w 58"/>
                  <a:gd name="T43" fmla="*/ 33 h 46"/>
                  <a:gd name="T44" fmla="*/ 55 w 58"/>
                  <a:gd name="T45" fmla="*/ 28 h 46"/>
                  <a:gd name="T46" fmla="*/ 56 w 58"/>
                  <a:gd name="T47" fmla="*/ 25 h 46"/>
                  <a:gd name="T48" fmla="*/ 58 w 58"/>
                  <a:gd name="T49" fmla="*/ 20 h 46"/>
                  <a:gd name="T50" fmla="*/ 58 w 58"/>
                  <a:gd name="T51" fmla="*/ 16 h 46"/>
                  <a:gd name="T52" fmla="*/ 58 w 58"/>
                  <a:gd name="T53" fmla="*/ 11 h 46"/>
                  <a:gd name="T54" fmla="*/ 58 w 58"/>
                  <a:gd name="T55" fmla="*/ 8 h 46"/>
                  <a:gd name="T56" fmla="*/ 58 w 58"/>
                  <a:gd name="T57" fmla="*/ 3 h 46"/>
                  <a:gd name="T58" fmla="*/ 56 w 58"/>
                  <a:gd name="T59" fmla="*/ 0 h 46"/>
                  <a:gd name="T60" fmla="*/ 51 w 58"/>
                  <a:gd name="T61" fmla="*/ 5 h 46"/>
                  <a:gd name="T62" fmla="*/ 51 w 58"/>
                  <a:gd name="T63" fmla="*/ 11 h 46"/>
                  <a:gd name="T64" fmla="*/ 51 w 58"/>
                  <a:gd name="T65" fmla="*/ 20 h 46"/>
                  <a:gd name="T66" fmla="*/ 51 w 58"/>
                  <a:gd name="T67" fmla="*/ 26 h 46"/>
                  <a:gd name="T68" fmla="*/ 50 w 58"/>
                  <a:gd name="T69" fmla="*/ 31 h 46"/>
                  <a:gd name="T70" fmla="*/ 46 w 58"/>
                  <a:gd name="T71" fmla="*/ 35 h 46"/>
                  <a:gd name="T72" fmla="*/ 45 w 58"/>
                  <a:gd name="T73" fmla="*/ 38 h 46"/>
                  <a:gd name="T74" fmla="*/ 41 w 58"/>
                  <a:gd name="T75" fmla="*/ 40 h 46"/>
                  <a:gd name="T76" fmla="*/ 40 w 58"/>
                  <a:gd name="T77" fmla="*/ 41 h 46"/>
                  <a:gd name="T78" fmla="*/ 36 w 58"/>
                  <a:gd name="T79" fmla="*/ 41 h 46"/>
                  <a:gd name="T80" fmla="*/ 32 w 58"/>
                  <a:gd name="T81" fmla="*/ 41 h 46"/>
                  <a:gd name="T82" fmla="*/ 28 w 58"/>
                  <a:gd name="T83" fmla="*/ 41 h 46"/>
                  <a:gd name="T84" fmla="*/ 25 w 58"/>
                  <a:gd name="T85" fmla="*/ 41 h 46"/>
                  <a:gd name="T86" fmla="*/ 23 w 58"/>
                  <a:gd name="T87" fmla="*/ 40 h 46"/>
                  <a:gd name="T88" fmla="*/ 22 w 58"/>
                  <a:gd name="T89" fmla="*/ 40 h 46"/>
                  <a:gd name="T90" fmla="*/ 20 w 58"/>
                  <a:gd name="T91" fmla="*/ 36 h 46"/>
                  <a:gd name="T92" fmla="*/ 17 w 58"/>
                  <a:gd name="T93" fmla="*/ 36 h 46"/>
                  <a:gd name="T94" fmla="*/ 17 w 58"/>
                  <a:gd name="T95" fmla="*/ 33 h 46"/>
                  <a:gd name="T96" fmla="*/ 15 w 58"/>
                  <a:gd name="T97" fmla="*/ 31 h 46"/>
                  <a:gd name="T98" fmla="*/ 13 w 58"/>
                  <a:gd name="T99" fmla="*/ 28 h 46"/>
                  <a:gd name="T100" fmla="*/ 12 w 58"/>
                  <a:gd name="T101" fmla="*/ 25 h 46"/>
                  <a:gd name="T102" fmla="*/ 5 w 58"/>
                  <a:gd name="T103" fmla="*/ 15 h 46"/>
                  <a:gd name="T104" fmla="*/ 0 w 58"/>
                  <a:gd name="T105" fmla="*/ 18 h 4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8"/>
                  <a:gd name="T160" fmla="*/ 0 h 46"/>
                  <a:gd name="T161" fmla="*/ 58 w 58"/>
                  <a:gd name="T162" fmla="*/ 46 h 4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8" h="46">
                    <a:moveTo>
                      <a:pt x="0" y="18"/>
                    </a:moveTo>
                    <a:lnTo>
                      <a:pt x="7" y="28"/>
                    </a:lnTo>
                    <a:lnTo>
                      <a:pt x="8" y="31"/>
                    </a:lnTo>
                    <a:lnTo>
                      <a:pt x="10" y="33"/>
                    </a:lnTo>
                    <a:lnTo>
                      <a:pt x="12" y="36"/>
                    </a:lnTo>
                    <a:lnTo>
                      <a:pt x="12" y="38"/>
                    </a:lnTo>
                    <a:lnTo>
                      <a:pt x="13" y="40"/>
                    </a:lnTo>
                    <a:lnTo>
                      <a:pt x="17" y="41"/>
                    </a:lnTo>
                    <a:lnTo>
                      <a:pt x="20" y="43"/>
                    </a:lnTo>
                    <a:lnTo>
                      <a:pt x="22" y="44"/>
                    </a:lnTo>
                    <a:lnTo>
                      <a:pt x="25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3" y="46"/>
                    </a:lnTo>
                    <a:lnTo>
                      <a:pt x="36" y="44"/>
                    </a:lnTo>
                    <a:lnTo>
                      <a:pt x="38" y="44"/>
                    </a:lnTo>
                    <a:lnTo>
                      <a:pt x="40" y="44"/>
                    </a:lnTo>
                    <a:lnTo>
                      <a:pt x="43" y="43"/>
                    </a:lnTo>
                    <a:lnTo>
                      <a:pt x="46" y="41"/>
                    </a:lnTo>
                    <a:lnTo>
                      <a:pt x="50" y="38"/>
                    </a:lnTo>
                    <a:lnTo>
                      <a:pt x="51" y="35"/>
                    </a:lnTo>
                    <a:lnTo>
                      <a:pt x="55" y="33"/>
                    </a:lnTo>
                    <a:lnTo>
                      <a:pt x="55" y="28"/>
                    </a:lnTo>
                    <a:lnTo>
                      <a:pt x="56" y="25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58" y="11"/>
                    </a:lnTo>
                    <a:lnTo>
                      <a:pt x="58" y="8"/>
                    </a:lnTo>
                    <a:lnTo>
                      <a:pt x="58" y="3"/>
                    </a:lnTo>
                    <a:lnTo>
                      <a:pt x="56" y="0"/>
                    </a:lnTo>
                    <a:lnTo>
                      <a:pt x="51" y="5"/>
                    </a:lnTo>
                    <a:lnTo>
                      <a:pt x="51" y="11"/>
                    </a:lnTo>
                    <a:lnTo>
                      <a:pt x="51" y="20"/>
                    </a:lnTo>
                    <a:lnTo>
                      <a:pt x="51" y="26"/>
                    </a:lnTo>
                    <a:lnTo>
                      <a:pt x="50" y="31"/>
                    </a:lnTo>
                    <a:lnTo>
                      <a:pt x="46" y="35"/>
                    </a:lnTo>
                    <a:lnTo>
                      <a:pt x="45" y="38"/>
                    </a:lnTo>
                    <a:lnTo>
                      <a:pt x="41" y="40"/>
                    </a:lnTo>
                    <a:lnTo>
                      <a:pt x="40" y="41"/>
                    </a:lnTo>
                    <a:lnTo>
                      <a:pt x="36" y="41"/>
                    </a:lnTo>
                    <a:lnTo>
                      <a:pt x="32" y="41"/>
                    </a:lnTo>
                    <a:lnTo>
                      <a:pt x="28" y="41"/>
                    </a:lnTo>
                    <a:lnTo>
                      <a:pt x="25" y="41"/>
                    </a:lnTo>
                    <a:lnTo>
                      <a:pt x="23" y="40"/>
                    </a:lnTo>
                    <a:lnTo>
                      <a:pt x="22" y="40"/>
                    </a:lnTo>
                    <a:lnTo>
                      <a:pt x="20" y="36"/>
                    </a:lnTo>
                    <a:lnTo>
                      <a:pt x="17" y="36"/>
                    </a:lnTo>
                    <a:lnTo>
                      <a:pt x="17" y="33"/>
                    </a:lnTo>
                    <a:lnTo>
                      <a:pt x="15" y="31"/>
                    </a:lnTo>
                    <a:lnTo>
                      <a:pt x="13" y="28"/>
                    </a:lnTo>
                    <a:lnTo>
                      <a:pt x="12" y="25"/>
                    </a:lnTo>
                    <a:lnTo>
                      <a:pt x="5" y="15"/>
                    </a:lnTo>
                    <a:lnTo>
                      <a:pt x="0" y="18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5" name="Line 369"/>
              <p:cNvSpPr>
                <a:spLocks noChangeShapeType="1"/>
              </p:cNvSpPr>
              <p:nvPr/>
            </p:nvSpPr>
            <p:spPr bwMode="auto">
              <a:xfrm>
                <a:off x="1019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6" name="Line 370"/>
              <p:cNvSpPr>
                <a:spLocks noChangeShapeType="1"/>
              </p:cNvSpPr>
              <p:nvPr/>
            </p:nvSpPr>
            <p:spPr bwMode="auto">
              <a:xfrm flipV="1">
                <a:off x="1020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7" name="Line 371"/>
              <p:cNvSpPr>
                <a:spLocks noChangeShapeType="1"/>
              </p:cNvSpPr>
              <p:nvPr/>
            </p:nvSpPr>
            <p:spPr bwMode="auto">
              <a:xfrm>
                <a:off x="1020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8" name="Line 372"/>
              <p:cNvSpPr>
                <a:spLocks noChangeShapeType="1"/>
              </p:cNvSpPr>
              <p:nvPr/>
            </p:nvSpPr>
            <p:spPr bwMode="auto">
              <a:xfrm flipV="1">
                <a:off x="1022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9" name="Line 373"/>
              <p:cNvSpPr>
                <a:spLocks noChangeShapeType="1"/>
              </p:cNvSpPr>
              <p:nvPr/>
            </p:nvSpPr>
            <p:spPr bwMode="auto">
              <a:xfrm>
                <a:off x="1022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0" name="Line 374"/>
              <p:cNvSpPr>
                <a:spLocks noChangeShapeType="1"/>
              </p:cNvSpPr>
              <p:nvPr/>
            </p:nvSpPr>
            <p:spPr bwMode="auto">
              <a:xfrm flipV="1">
                <a:off x="1022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1" name="Line 375"/>
              <p:cNvSpPr>
                <a:spLocks noChangeShapeType="1"/>
              </p:cNvSpPr>
              <p:nvPr/>
            </p:nvSpPr>
            <p:spPr bwMode="auto">
              <a:xfrm>
                <a:off x="1022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2" name="Line 376"/>
              <p:cNvSpPr>
                <a:spLocks noChangeShapeType="1"/>
              </p:cNvSpPr>
              <p:nvPr/>
            </p:nvSpPr>
            <p:spPr bwMode="auto">
              <a:xfrm flipV="1">
                <a:off x="1023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3" name="Line 377"/>
              <p:cNvSpPr>
                <a:spLocks noChangeShapeType="1"/>
              </p:cNvSpPr>
              <p:nvPr/>
            </p:nvSpPr>
            <p:spPr bwMode="auto">
              <a:xfrm>
                <a:off x="1023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4" name="Line 378"/>
              <p:cNvSpPr>
                <a:spLocks noChangeShapeType="1"/>
              </p:cNvSpPr>
              <p:nvPr/>
            </p:nvSpPr>
            <p:spPr bwMode="auto">
              <a:xfrm flipV="1">
                <a:off x="1023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5" name="Line 379"/>
              <p:cNvSpPr>
                <a:spLocks noChangeShapeType="1"/>
              </p:cNvSpPr>
              <p:nvPr/>
            </p:nvSpPr>
            <p:spPr bwMode="auto">
              <a:xfrm>
                <a:off x="1023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6" name="Line 380"/>
              <p:cNvSpPr>
                <a:spLocks noChangeShapeType="1"/>
              </p:cNvSpPr>
              <p:nvPr/>
            </p:nvSpPr>
            <p:spPr bwMode="auto">
              <a:xfrm flipV="1">
                <a:off x="1025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7" name="Line 381"/>
              <p:cNvSpPr>
                <a:spLocks noChangeShapeType="1"/>
              </p:cNvSpPr>
              <p:nvPr/>
            </p:nvSpPr>
            <p:spPr bwMode="auto">
              <a:xfrm>
                <a:off x="1025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8" name="Line 382"/>
              <p:cNvSpPr>
                <a:spLocks noChangeShapeType="1"/>
              </p:cNvSpPr>
              <p:nvPr/>
            </p:nvSpPr>
            <p:spPr bwMode="auto">
              <a:xfrm flipV="1">
                <a:off x="1025" y="151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9" name="Line 383"/>
              <p:cNvSpPr>
                <a:spLocks noChangeShapeType="1"/>
              </p:cNvSpPr>
              <p:nvPr/>
            </p:nvSpPr>
            <p:spPr bwMode="auto">
              <a:xfrm>
                <a:off x="1025" y="151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0" name="Line 384"/>
              <p:cNvSpPr>
                <a:spLocks noChangeShapeType="1"/>
              </p:cNvSpPr>
              <p:nvPr/>
            </p:nvSpPr>
            <p:spPr bwMode="auto">
              <a:xfrm flipV="1">
                <a:off x="1027" y="151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1" name="Line 385"/>
              <p:cNvSpPr>
                <a:spLocks noChangeShapeType="1"/>
              </p:cNvSpPr>
              <p:nvPr/>
            </p:nvSpPr>
            <p:spPr bwMode="auto">
              <a:xfrm>
                <a:off x="1027" y="151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2" name="Line 386"/>
              <p:cNvSpPr>
                <a:spLocks noChangeShapeType="1"/>
              </p:cNvSpPr>
              <p:nvPr/>
            </p:nvSpPr>
            <p:spPr bwMode="auto">
              <a:xfrm flipV="1">
                <a:off x="1027" y="1511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3" name="Line 387"/>
              <p:cNvSpPr>
                <a:spLocks noChangeShapeType="1"/>
              </p:cNvSpPr>
              <p:nvPr/>
            </p:nvSpPr>
            <p:spPr bwMode="auto">
              <a:xfrm>
                <a:off x="1027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4" name="Line 388"/>
              <p:cNvSpPr>
                <a:spLocks noChangeShapeType="1"/>
              </p:cNvSpPr>
              <p:nvPr/>
            </p:nvSpPr>
            <p:spPr bwMode="auto">
              <a:xfrm flipV="1">
                <a:off x="1028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5" name="Line 389"/>
              <p:cNvSpPr>
                <a:spLocks noChangeShapeType="1"/>
              </p:cNvSpPr>
              <p:nvPr/>
            </p:nvSpPr>
            <p:spPr bwMode="auto">
              <a:xfrm>
                <a:off x="1028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6" name="Line 390"/>
              <p:cNvSpPr>
                <a:spLocks noChangeShapeType="1"/>
              </p:cNvSpPr>
              <p:nvPr/>
            </p:nvSpPr>
            <p:spPr bwMode="auto">
              <a:xfrm flipV="1">
                <a:off x="1028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7" name="Line 391"/>
              <p:cNvSpPr>
                <a:spLocks noChangeShapeType="1"/>
              </p:cNvSpPr>
              <p:nvPr/>
            </p:nvSpPr>
            <p:spPr bwMode="auto">
              <a:xfrm>
                <a:off x="1030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8" name="Line 392"/>
              <p:cNvSpPr>
                <a:spLocks noChangeShapeType="1"/>
              </p:cNvSpPr>
              <p:nvPr/>
            </p:nvSpPr>
            <p:spPr bwMode="auto">
              <a:xfrm flipV="1">
                <a:off x="1030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9" name="Line 393"/>
              <p:cNvSpPr>
                <a:spLocks noChangeShapeType="1"/>
              </p:cNvSpPr>
              <p:nvPr/>
            </p:nvSpPr>
            <p:spPr bwMode="auto">
              <a:xfrm>
                <a:off x="1030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0" name="Line 394"/>
              <p:cNvSpPr>
                <a:spLocks noChangeShapeType="1"/>
              </p:cNvSpPr>
              <p:nvPr/>
            </p:nvSpPr>
            <p:spPr bwMode="auto">
              <a:xfrm flipV="1">
                <a:off x="1030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1" name="Line 395"/>
              <p:cNvSpPr>
                <a:spLocks noChangeShapeType="1"/>
              </p:cNvSpPr>
              <p:nvPr/>
            </p:nvSpPr>
            <p:spPr bwMode="auto">
              <a:xfrm>
                <a:off x="1032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2" name="Line 396"/>
              <p:cNvSpPr>
                <a:spLocks noChangeShapeType="1"/>
              </p:cNvSpPr>
              <p:nvPr/>
            </p:nvSpPr>
            <p:spPr bwMode="auto">
              <a:xfrm flipV="1">
                <a:off x="1032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3" name="Line 397"/>
              <p:cNvSpPr>
                <a:spLocks noChangeShapeType="1"/>
              </p:cNvSpPr>
              <p:nvPr/>
            </p:nvSpPr>
            <p:spPr bwMode="auto">
              <a:xfrm>
                <a:off x="1032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4" name="Line 398"/>
              <p:cNvSpPr>
                <a:spLocks noChangeShapeType="1"/>
              </p:cNvSpPr>
              <p:nvPr/>
            </p:nvSpPr>
            <p:spPr bwMode="auto">
              <a:xfrm flipV="1">
                <a:off x="1032" y="150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5" name="Line 399"/>
              <p:cNvSpPr>
                <a:spLocks noChangeShapeType="1"/>
              </p:cNvSpPr>
              <p:nvPr/>
            </p:nvSpPr>
            <p:spPr bwMode="auto">
              <a:xfrm>
                <a:off x="1033" y="150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6" name="Line 400"/>
              <p:cNvSpPr>
                <a:spLocks noChangeShapeType="1"/>
              </p:cNvSpPr>
              <p:nvPr/>
            </p:nvSpPr>
            <p:spPr bwMode="auto">
              <a:xfrm flipV="1">
                <a:off x="1033" y="150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7" name="Line 401"/>
              <p:cNvSpPr>
                <a:spLocks noChangeShapeType="1"/>
              </p:cNvSpPr>
              <p:nvPr/>
            </p:nvSpPr>
            <p:spPr bwMode="auto">
              <a:xfrm>
                <a:off x="1033" y="150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8" name="Line 402"/>
              <p:cNvSpPr>
                <a:spLocks noChangeShapeType="1"/>
              </p:cNvSpPr>
              <p:nvPr/>
            </p:nvSpPr>
            <p:spPr bwMode="auto">
              <a:xfrm flipV="1">
                <a:off x="1035" y="150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9" name="Line 403"/>
              <p:cNvSpPr>
                <a:spLocks noChangeShapeType="1"/>
              </p:cNvSpPr>
              <p:nvPr/>
            </p:nvSpPr>
            <p:spPr bwMode="auto">
              <a:xfrm>
                <a:off x="1035" y="150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0" name="Line 404"/>
              <p:cNvSpPr>
                <a:spLocks noChangeShapeType="1"/>
              </p:cNvSpPr>
              <p:nvPr/>
            </p:nvSpPr>
            <p:spPr bwMode="auto">
              <a:xfrm flipV="1">
                <a:off x="1035" y="1509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1" name="Line 405"/>
              <p:cNvSpPr>
                <a:spLocks noChangeShapeType="1"/>
              </p:cNvSpPr>
              <p:nvPr/>
            </p:nvSpPr>
            <p:spPr bwMode="auto">
              <a:xfrm>
                <a:off x="1035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2" name="Line 406"/>
              <p:cNvSpPr>
                <a:spLocks noChangeShapeType="1"/>
              </p:cNvSpPr>
              <p:nvPr/>
            </p:nvSpPr>
            <p:spPr bwMode="auto">
              <a:xfrm flipV="1">
                <a:off x="1037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3" name="Line 407"/>
              <p:cNvSpPr>
                <a:spLocks noChangeShapeType="1"/>
              </p:cNvSpPr>
              <p:nvPr/>
            </p:nvSpPr>
            <p:spPr bwMode="auto">
              <a:xfrm>
                <a:off x="1037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4" name="Line 408"/>
              <p:cNvSpPr>
                <a:spLocks noChangeShapeType="1"/>
              </p:cNvSpPr>
              <p:nvPr/>
            </p:nvSpPr>
            <p:spPr bwMode="auto">
              <a:xfrm flipV="1">
                <a:off x="1037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5" name="Line 409"/>
              <p:cNvSpPr>
                <a:spLocks noChangeShapeType="1"/>
              </p:cNvSpPr>
              <p:nvPr/>
            </p:nvSpPr>
            <p:spPr bwMode="auto">
              <a:xfrm>
                <a:off x="1038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6" name="Line 410"/>
              <p:cNvSpPr>
                <a:spLocks noChangeShapeType="1"/>
              </p:cNvSpPr>
              <p:nvPr/>
            </p:nvSpPr>
            <p:spPr bwMode="auto">
              <a:xfrm flipV="1">
                <a:off x="1038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7" name="Line 411"/>
              <p:cNvSpPr>
                <a:spLocks noChangeShapeType="1"/>
              </p:cNvSpPr>
              <p:nvPr/>
            </p:nvSpPr>
            <p:spPr bwMode="auto">
              <a:xfrm>
                <a:off x="1038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8" name="Line 412"/>
              <p:cNvSpPr>
                <a:spLocks noChangeShapeType="1"/>
              </p:cNvSpPr>
              <p:nvPr/>
            </p:nvSpPr>
            <p:spPr bwMode="auto">
              <a:xfrm flipV="1">
                <a:off x="1038" y="1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9" name="Line 413"/>
              <p:cNvSpPr>
                <a:spLocks noChangeShapeType="1"/>
              </p:cNvSpPr>
              <p:nvPr/>
            </p:nvSpPr>
            <p:spPr bwMode="auto">
              <a:xfrm>
                <a:off x="1040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0" name="Line 414"/>
              <p:cNvSpPr>
                <a:spLocks noChangeShapeType="1"/>
              </p:cNvSpPr>
              <p:nvPr/>
            </p:nvSpPr>
            <p:spPr bwMode="auto">
              <a:xfrm flipV="1">
                <a:off x="1040" y="1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" name="Freeform 415"/>
              <p:cNvSpPr>
                <a:spLocks/>
              </p:cNvSpPr>
              <p:nvPr/>
            </p:nvSpPr>
            <p:spPr bwMode="auto">
              <a:xfrm>
                <a:off x="1019" y="1509"/>
                <a:ext cx="24" cy="7"/>
              </a:xfrm>
              <a:custGeom>
                <a:avLst/>
                <a:gdLst>
                  <a:gd name="T0" fmla="*/ 0 w 24"/>
                  <a:gd name="T1" fmla="*/ 4 h 7"/>
                  <a:gd name="T2" fmla="*/ 16 w 24"/>
                  <a:gd name="T3" fmla="*/ 0 h 7"/>
                  <a:gd name="T4" fmla="*/ 24 w 24"/>
                  <a:gd name="T5" fmla="*/ 4 h 7"/>
                  <a:gd name="T6" fmla="*/ 6 w 24"/>
                  <a:gd name="T7" fmla="*/ 7 h 7"/>
                  <a:gd name="T8" fmla="*/ 0 w 24"/>
                  <a:gd name="T9" fmla="*/ 2 h 7"/>
                  <a:gd name="T10" fmla="*/ 0 w 24"/>
                  <a:gd name="T11" fmla="*/ 4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7"/>
                  <a:gd name="T20" fmla="*/ 24 w 24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7">
                    <a:moveTo>
                      <a:pt x="0" y="4"/>
                    </a:moveTo>
                    <a:lnTo>
                      <a:pt x="16" y="0"/>
                    </a:lnTo>
                    <a:lnTo>
                      <a:pt x="24" y="4"/>
                    </a:lnTo>
                    <a:lnTo>
                      <a:pt x="6" y="7"/>
                    </a:lnTo>
                    <a:lnTo>
                      <a:pt x="0" y="2"/>
                    </a:lnTo>
                    <a:lnTo>
                      <a:pt x="0" y="4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2" name="Line 416"/>
              <p:cNvSpPr>
                <a:spLocks noChangeShapeType="1"/>
              </p:cNvSpPr>
              <p:nvPr/>
            </p:nvSpPr>
            <p:spPr bwMode="auto">
              <a:xfrm>
                <a:off x="987" y="1524"/>
                <a:ext cx="35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3" name="Line 417"/>
              <p:cNvSpPr>
                <a:spLocks noChangeShapeType="1"/>
              </p:cNvSpPr>
              <p:nvPr/>
            </p:nvSpPr>
            <p:spPr bwMode="auto">
              <a:xfrm flipH="1" flipV="1">
                <a:off x="987" y="1524"/>
                <a:ext cx="35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4" name="Line 418"/>
              <p:cNvSpPr>
                <a:spLocks noChangeShapeType="1"/>
              </p:cNvSpPr>
              <p:nvPr/>
            </p:nvSpPr>
            <p:spPr bwMode="auto">
              <a:xfrm>
                <a:off x="987" y="1524"/>
                <a:ext cx="35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5" name="Line 419"/>
              <p:cNvSpPr>
                <a:spLocks noChangeShapeType="1"/>
              </p:cNvSpPr>
              <p:nvPr/>
            </p:nvSpPr>
            <p:spPr bwMode="auto">
              <a:xfrm flipH="1" flipV="1">
                <a:off x="987" y="1526"/>
                <a:ext cx="35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6" name="Line 420"/>
              <p:cNvSpPr>
                <a:spLocks noChangeShapeType="1"/>
              </p:cNvSpPr>
              <p:nvPr/>
            </p:nvSpPr>
            <p:spPr bwMode="auto">
              <a:xfrm>
                <a:off x="987" y="1526"/>
                <a:ext cx="35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7" name="Line 421"/>
              <p:cNvSpPr>
                <a:spLocks noChangeShapeType="1"/>
              </p:cNvSpPr>
              <p:nvPr/>
            </p:nvSpPr>
            <p:spPr bwMode="auto">
              <a:xfrm flipH="1" flipV="1">
                <a:off x="986" y="1526"/>
                <a:ext cx="36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8" name="Line 422"/>
              <p:cNvSpPr>
                <a:spLocks noChangeShapeType="1"/>
              </p:cNvSpPr>
              <p:nvPr/>
            </p:nvSpPr>
            <p:spPr bwMode="auto">
              <a:xfrm>
                <a:off x="986" y="1526"/>
                <a:ext cx="34" cy="1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9" name="Line 423"/>
              <p:cNvSpPr>
                <a:spLocks noChangeShapeType="1"/>
              </p:cNvSpPr>
              <p:nvPr/>
            </p:nvSpPr>
            <p:spPr bwMode="auto">
              <a:xfrm flipH="1" flipV="1">
                <a:off x="986" y="1528"/>
                <a:ext cx="34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50" name="Line 424"/>
              <p:cNvSpPr>
                <a:spLocks noChangeShapeType="1"/>
              </p:cNvSpPr>
              <p:nvPr/>
            </p:nvSpPr>
            <p:spPr bwMode="auto">
              <a:xfrm>
                <a:off x="986" y="1528"/>
                <a:ext cx="34" cy="1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51" name="Freeform 425"/>
              <p:cNvSpPr>
                <a:spLocks/>
              </p:cNvSpPr>
              <p:nvPr/>
            </p:nvSpPr>
            <p:spPr bwMode="auto">
              <a:xfrm>
                <a:off x="986" y="1524"/>
                <a:ext cx="36" cy="15"/>
              </a:xfrm>
              <a:custGeom>
                <a:avLst/>
                <a:gdLst>
                  <a:gd name="T0" fmla="*/ 0 w 36"/>
                  <a:gd name="T1" fmla="*/ 4 h 15"/>
                  <a:gd name="T2" fmla="*/ 34 w 36"/>
                  <a:gd name="T3" fmla="*/ 15 h 15"/>
                  <a:gd name="T4" fmla="*/ 36 w 36"/>
                  <a:gd name="T5" fmla="*/ 12 h 15"/>
                  <a:gd name="T6" fmla="*/ 1 w 36"/>
                  <a:gd name="T7" fmla="*/ 0 h 15"/>
                  <a:gd name="T8" fmla="*/ 0 w 36"/>
                  <a:gd name="T9" fmla="*/ 4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15"/>
                  <a:gd name="T17" fmla="*/ 36 w 36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15">
                    <a:moveTo>
                      <a:pt x="0" y="4"/>
                    </a:moveTo>
                    <a:lnTo>
                      <a:pt x="34" y="15"/>
                    </a:lnTo>
                    <a:lnTo>
                      <a:pt x="36" y="12"/>
                    </a:lnTo>
                    <a:lnTo>
                      <a:pt x="1" y="0"/>
                    </a:lnTo>
                    <a:lnTo>
                      <a:pt x="0" y="4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52" name="Line 426"/>
              <p:cNvSpPr>
                <a:spLocks noChangeShapeType="1"/>
              </p:cNvSpPr>
              <p:nvPr/>
            </p:nvSpPr>
            <p:spPr bwMode="auto">
              <a:xfrm>
                <a:off x="974" y="1529"/>
                <a:ext cx="33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53" name="Line 427"/>
              <p:cNvSpPr>
                <a:spLocks noChangeShapeType="1"/>
              </p:cNvSpPr>
              <p:nvPr/>
            </p:nvSpPr>
            <p:spPr bwMode="auto">
              <a:xfrm flipH="1" flipV="1">
                <a:off x="974" y="1529"/>
                <a:ext cx="3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54" name="Line 428"/>
              <p:cNvSpPr>
                <a:spLocks noChangeShapeType="1"/>
              </p:cNvSpPr>
              <p:nvPr/>
            </p:nvSpPr>
            <p:spPr bwMode="auto">
              <a:xfrm>
                <a:off x="974" y="1529"/>
                <a:ext cx="3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143" name="Group 429"/>
            <p:cNvGrpSpPr>
              <a:grpSpLocks/>
            </p:cNvGrpSpPr>
            <p:nvPr/>
          </p:nvGrpSpPr>
          <p:grpSpPr bwMode="auto">
            <a:xfrm>
              <a:off x="968" y="1511"/>
              <a:ext cx="65" cy="53"/>
              <a:chOff x="968" y="1511"/>
              <a:chExt cx="65" cy="53"/>
            </a:xfrm>
          </p:grpSpPr>
          <p:sp>
            <p:nvSpPr>
              <p:cNvPr id="1255" name="Line 430"/>
              <p:cNvSpPr>
                <a:spLocks noChangeShapeType="1"/>
              </p:cNvSpPr>
              <p:nvPr/>
            </p:nvSpPr>
            <p:spPr bwMode="auto">
              <a:xfrm flipH="1" flipV="1">
                <a:off x="974" y="1529"/>
                <a:ext cx="3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56" name="Line 431"/>
              <p:cNvSpPr>
                <a:spLocks noChangeShapeType="1"/>
              </p:cNvSpPr>
              <p:nvPr/>
            </p:nvSpPr>
            <p:spPr bwMode="auto">
              <a:xfrm>
                <a:off x="974" y="1529"/>
                <a:ext cx="31" cy="1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57" name="Line 432"/>
              <p:cNvSpPr>
                <a:spLocks noChangeShapeType="1"/>
              </p:cNvSpPr>
              <p:nvPr/>
            </p:nvSpPr>
            <p:spPr bwMode="auto">
              <a:xfrm flipH="1" flipV="1">
                <a:off x="974" y="1531"/>
                <a:ext cx="3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58" name="Line 433"/>
              <p:cNvSpPr>
                <a:spLocks noChangeShapeType="1"/>
              </p:cNvSpPr>
              <p:nvPr/>
            </p:nvSpPr>
            <p:spPr bwMode="auto">
              <a:xfrm>
                <a:off x="974" y="1531"/>
                <a:ext cx="3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59" name="Line 434"/>
              <p:cNvSpPr>
                <a:spLocks noChangeShapeType="1"/>
              </p:cNvSpPr>
              <p:nvPr/>
            </p:nvSpPr>
            <p:spPr bwMode="auto">
              <a:xfrm flipH="1" flipV="1">
                <a:off x="974" y="1531"/>
                <a:ext cx="31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0" name="Line 435"/>
              <p:cNvSpPr>
                <a:spLocks noChangeShapeType="1"/>
              </p:cNvSpPr>
              <p:nvPr/>
            </p:nvSpPr>
            <p:spPr bwMode="auto">
              <a:xfrm>
                <a:off x="972" y="1531"/>
                <a:ext cx="33" cy="1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1" name="Freeform 436"/>
              <p:cNvSpPr>
                <a:spLocks/>
              </p:cNvSpPr>
              <p:nvPr/>
            </p:nvSpPr>
            <p:spPr bwMode="auto">
              <a:xfrm>
                <a:off x="972" y="1529"/>
                <a:ext cx="33" cy="15"/>
              </a:xfrm>
              <a:custGeom>
                <a:avLst/>
                <a:gdLst>
                  <a:gd name="T0" fmla="*/ 0 w 33"/>
                  <a:gd name="T1" fmla="*/ 2 h 15"/>
                  <a:gd name="T2" fmla="*/ 33 w 33"/>
                  <a:gd name="T3" fmla="*/ 15 h 15"/>
                  <a:gd name="T4" fmla="*/ 33 w 33"/>
                  <a:gd name="T5" fmla="*/ 14 h 15"/>
                  <a:gd name="T6" fmla="*/ 2 w 33"/>
                  <a:gd name="T7" fmla="*/ 0 h 15"/>
                  <a:gd name="T8" fmla="*/ 0 w 33"/>
                  <a:gd name="T9" fmla="*/ 2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15"/>
                  <a:gd name="T17" fmla="*/ 33 w 33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15">
                    <a:moveTo>
                      <a:pt x="0" y="2"/>
                    </a:moveTo>
                    <a:lnTo>
                      <a:pt x="33" y="15"/>
                    </a:lnTo>
                    <a:lnTo>
                      <a:pt x="33" y="14"/>
                    </a:lnTo>
                    <a:lnTo>
                      <a:pt x="2" y="0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2" name="Line 437"/>
              <p:cNvSpPr>
                <a:spLocks noChangeShapeType="1"/>
              </p:cNvSpPr>
              <p:nvPr/>
            </p:nvSpPr>
            <p:spPr bwMode="auto">
              <a:xfrm flipV="1">
                <a:off x="968" y="1526"/>
                <a:ext cx="9" cy="3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3" name="Line 438"/>
              <p:cNvSpPr>
                <a:spLocks noChangeShapeType="1"/>
              </p:cNvSpPr>
              <p:nvPr/>
            </p:nvSpPr>
            <p:spPr bwMode="auto">
              <a:xfrm flipH="1">
                <a:off x="969" y="1526"/>
                <a:ext cx="8" cy="3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4" name="Line 439"/>
              <p:cNvSpPr>
                <a:spLocks noChangeShapeType="1"/>
              </p:cNvSpPr>
              <p:nvPr/>
            </p:nvSpPr>
            <p:spPr bwMode="auto">
              <a:xfrm flipV="1">
                <a:off x="969" y="1526"/>
                <a:ext cx="8" cy="3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5" name="Line 440"/>
              <p:cNvSpPr>
                <a:spLocks noChangeShapeType="1"/>
              </p:cNvSpPr>
              <p:nvPr/>
            </p:nvSpPr>
            <p:spPr bwMode="auto">
              <a:xfrm flipH="1">
                <a:off x="969" y="1528"/>
                <a:ext cx="8" cy="3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6" name="Line 441"/>
              <p:cNvSpPr>
                <a:spLocks noChangeShapeType="1"/>
              </p:cNvSpPr>
              <p:nvPr/>
            </p:nvSpPr>
            <p:spPr bwMode="auto">
              <a:xfrm flipV="1">
                <a:off x="969" y="1528"/>
                <a:ext cx="10" cy="3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7" name="Line 442"/>
              <p:cNvSpPr>
                <a:spLocks noChangeShapeType="1"/>
              </p:cNvSpPr>
              <p:nvPr/>
            </p:nvSpPr>
            <p:spPr bwMode="auto">
              <a:xfrm flipH="1">
                <a:off x="971" y="1528"/>
                <a:ext cx="8" cy="3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8" name="Line 443"/>
              <p:cNvSpPr>
                <a:spLocks noChangeShapeType="1"/>
              </p:cNvSpPr>
              <p:nvPr/>
            </p:nvSpPr>
            <p:spPr bwMode="auto">
              <a:xfrm flipV="1">
                <a:off x="971" y="1528"/>
                <a:ext cx="8" cy="3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9" name="Line 444"/>
              <p:cNvSpPr>
                <a:spLocks noChangeShapeType="1"/>
              </p:cNvSpPr>
              <p:nvPr/>
            </p:nvSpPr>
            <p:spPr bwMode="auto">
              <a:xfrm flipH="1">
                <a:off x="971" y="1528"/>
                <a:ext cx="8" cy="3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" name="Line 445"/>
              <p:cNvSpPr>
                <a:spLocks noChangeShapeType="1"/>
              </p:cNvSpPr>
              <p:nvPr/>
            </p:nvSpPr>
            <p:spPr bwMode="auto">
              <a:xfrm flipV="1">
                <a:off x="971" y="1528"/>
                <a:ext cx="10" cy="3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" name="Freeform 446"/>
              <p:cNvSpPr>
                <a:spLocks/>
              </p:cNvSpPr>
              <p:nvPr/>
            </p:nvSpPr>
            <p:spPr bwMode="auto">
              <a:xfrm>
                <a:off x="968" y="1526"/>
                <a:ext cx="13" cy="36"/>
              </a:xfrm>
              <a:custGeom>
                <a:avLst/>
                <a:gdLst>
                  <a:gd name="T0" fmla="*/ 0 w 13"/>
                  <a:gd name="T1" fmla="*/ 35 h 36"/>
                  <a:gd name="T2" fmla="*/ 9 w 13"/>
                  <a:gd name="T3" fmla="*/ 0 h 36"/>
                  <a:gd name="T4" fmla="*/ 13 w 13"/>
                  <a:gd name="T5" fmla="*/ 2 h 36"/>
                  <a:gd name="T6" fmla="*/ 3 w 13"/>
                  <a:gd name="T7" fmla="*/ 36 h 36"/>
                  <a:gd name="T8" fmla="*/ 0 w 13"/>
                  <a:gd name="T9" fmla="*/ 35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36"/>
                  <a:gd name="T17" fmla="*/ 13 w 1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36">
                    <a:moveTo>
                      <a:pt x="0" y="35"/>
                    </a:moveTo>
                    <a:lnTo>
                      <a:pt x="9" y="0"/>
                    </a:lnTo>
                    <a:lnTo>
                      <a:pt x="13" y="2"/>
                    </a:lnTo>
                    <a:lnTo>
                      <a:pt x="3" y="36"/>
                    </a:lnTo>
                    <a:lnTo>
                      <a:pt x="0" y="35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2" name="Line 447"/>
              <p:cNvSpPr>
                <a:spLocks noChangeShapeType="1"/>
              </p:cNvSpPr>
              <p:nvPr/>
            </p:nvSpPr>
            <p:spPr bwMode="auto">
              <a:xfrm flipH="1" flipV="1">
                <a:off x="982" y="1526"/>
                <a:ext cx="4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3" name="Line 448"/>
              <p:cNvSpPr>
                <a:spLocks noChangeShapeType="1"/>
              </p:cNvSpPr>
              <p:nvPr/>
            </p:nvSpPr>
            <p:spPr bwMode="auto">
              <a:xfrm>
                <a:off x="982" y="1526"/>
                <a:ext cx="4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4" name="Line 449"/>
              <p:cNvSpPr>
                <a:spLocks noChangeShapeType="1"/>
              </p:cNvSpPr>
              <p:nvPr/>
            </p:nvSpPr>
            <p:spPr bwMode="auto">
              <a:xfrm flipH="1" flipV="1">
                <a:off x="982" y="1526"/>
                <a:ext cx="4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5" name="Line 450"/>
              <p:cNvSpPr>
                <a:spLocks noChangeShapeType="1"/>
              </p:cNvSpPr>
              <p:nvPr/>
            </p:nvSpPr>
            <p:spPr bwMode="auto">
              <a:xfrm>
                <a:off x="981" y="1526"/>
                <a:ext cx="5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6" name="Line 451"/>
              <p:cNvSpPr>
                <a:spLocks noChangeShapeType="1"/>
              </p:cNvSpPr>
              <p:nvPr/>
            </p:nvSpPr>
            <p:spPr bwMode="auto">
              <a:xfrm flipH="1" flipV="1">
                <a:off x="981" y="1526"/>
                <a:ext cx="3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7" name="Line 452"/>
              <p:cNvSpPr>
                <a:spLocks noChangeShapeType="1"/>
              </p:cNvSpPr>
              <p:nvPr/>
            </p:nvSpPr>
            <p:spPr bwMode="auto">
              <a:xfrm>
                <a:off x="981" y="1526"/>
                <a:ext cx="3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8" name="Line 453"/>
              <p:cNvSpPr>
                <a:spLocks noChangeShapeType="1"/>
              </p:cNvSpPr>
              <p:nvPr/>
            </p:nvSpPr>
            <p:spPr bwMode="auto">
              <a:xfrm flipH="1" flipV="1">
                <a:off x="981" y="1526"/>
                <a:ext cx="3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9" name="Line 454"/>
              <p:cNvSpPr>
                <a:spLocks noChangeShapeType="1"/>
              </p:cNvSpPr>
              <p:nvPr/>
            </p:nvSpPr>
            <p:spPr bwMode="auto">
              <a:xfrm>
                <a:off x="979" y="1526"/>
                <a:ext cx="3" cy="3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0" name="Freeform 455"/>
              <p:cNvSpPr>
                <a:spLocks/>
              </p:cNvSpPr>
              <p:nvPr/>
            </p:nvSpPr>
            <p:spPr bwMode="auto">
              <a:xfrm>
                <a:off x="979" y="1526"/>
                <a:ext cx="8" cy="31"/>
              </a:xfrm>
              <a:custGeom>
                <a:avLst/>
                <a:gdLst>
                  <a:gd name="T0" fmla="*/ 0 w 8"/>
                  <a:gd name="T1" fmla="*/ 0 h 31"/>
                  <a:gd name="T2" fmla="*/ 3 w 8"/>
                  <a:gd name="T3" fmla="*/ 31 h 31"/>
                  <a:gd name="T4" fmla="*/ 8 w 8"/>
                  <a:gd name="T5" fmla="*/ 31 h 31"/>
                  <a:gd name="T6" fmla="*/ 3 w 8"/>
                  <a:gd name="T7" fmla="*/ 0 h 31"/>
                  <a:gd name="T8" fmla="*/ 0 w 8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31"/>
                  <a:gd name="T17" fmla="*/ 8 w 8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31">
                    <a:moveTo>
                      <a:pt x="0" y="0"/>
                    </a:moveTo>
                    <a:lnTo>
                      <a:pt x="3" y="31"/>
                    </a:lnTo>
                    <a:lnTo>
                      <a:pt x="8" y="31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1" name="Line 456"/>
              <p:cNvSpPr>
                <a:spLocks noChangeShapeType="1"/>
              </p:cNvSpPr>
              <p:nvPr/>
            </p:nvSpPr>
            <p:spPr bwMode="auto">
              <a:xfrm flipV="1">
                <a:off x="979" y="1556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2" name="Line 457"/>
              <p:cNvSpPr>
                <a:spLocks noChangeShapeType="1"/>
              </p:cNvSpPr>
              <p:nvPr/>
            </p:nvSpPr>
            <p:spPr bwMode="auto">
              <a:xfrm flipH="1">
                <a:off x="981" y="1556"/>
                <a:ext cx="3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3" name="Line 458"/>
              <p:cNvSpPr>
                <a:spLocks noChangeShapeType="1"/>
              </p:cNvSpPr>
              <p:nvPr/>
            </p:nvSpPr>
            <p:spPr bwMode="auto">
              <a:xfrm flipV="1">
                <a:off x="981" y="1557"/>
                <a:ext cx="3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4" name="Line 459"/>
              <p:cNvSpPr>
                <a:spLocks noChangeShapeType="1"/>
              </p:cNvSpPr>
              <p:nvPr/>
            </p:nvSpPr>
            <p:spPr bwMode="auto">
              <a:xfrm flipH="1">
                <a:off x="981" y="1557"/>
                <a:ext cx="3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5" name="Line 460"/>
              <p:cNvSpPr>
                <a:spLocks noChangeShapeType="1"/>
              </p:cNvSpPr>
              <p:nvPr/>
            </p:nvSpPr>
            <p:spPr bwMode="auto">
              <a:xfrm flipV="1">
                <a:off x="981" y="1557"/>
                <a:ext cx="5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6" name="Line 461"/>
              <p:cNvSpPr>
                <a:spLocks noChangeShapeType="1"/>
              </p:cNvSpPr>
              <p:nvPr/>
            </p:nvSpPr>
            <p:spPr bwMode="auto">
              <a:xfrm flipH="1">
                <a:off x="981" y="1557"/>
                <a:ext cx="5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7" name="Line 462"/>
              <p:cNvSpPr>
                <a:spLocks noChangeShapeType="1"/>
              </p:cNvSpPr>
              <p:nvPr/>
            </p:nvSpPr>
            <p:spPr bwMode="auto">
              <a:xfrm flipV="1">
                <a:off x="981" y="1557"/>
                <a:ext cx="5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8" name="Line 463"/>
              <p:cNvSpPr>
                <a:spLocks noChangeShapeType="1"/>
              </p:cNvSpPr>
              <p:nvPr/>
            </p:nvSpPr>
            <p:spPr bwMode="auto">
              <a:xfrm flipH="1">
                <a:off x="982" y="1557"/>
                <a:ext cx="4" cy="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9" name="Line 464"/>
              <p:cNvSpPr>
                <a:spLocks noChangeShapeType="1"/>
              </p:cNvSpPr>
              <p:nvPr/>
            </p:nvSpPr>
            <p:spPr bwMode="auto">
              <a:xfrm flipV="1">
                <a:off x="982" y="1559"/>
                <a:ext cx="4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0" name="Freeform 465"/>
              <p:cNvSpPr>
                <a:spLocks/>
              </p:cNvSpPr>
              <p:nvPr/>
            </p:nvSpPr>
            <p:spPr bwMode="auto">
              <a:xfrm>
                <a:off x="979" y="1556"/>
                <a:ext cx="7" cy="6"/>
              </a:xfrm>
              <a:custGeom>
                <a:avLst/>
                <a:gdLst>
                  <a:gd name="T0" fmla="*/ 3 w 7"/>
                  <a:gd name="T1" fmla="*/ 0 h 6"/>
                  <a:gd name="T2" fmla="*/ 0 w 7"/>
                  <a:gd name="T3" fmla="*/ 3 h 6"/>
                  <a:gd name="T4" fmla="*/ 3 w 7"/>
                  <a:gd name="T5" fmla="*/ 6 h 6"/>
                  <a:gd name="T6" fmla="*/ 7 w 7"/>
                  <a:gd name="T7" fmla="*/ 3 h 6"/>
                  <a:gd name="T8" fmla="*/ 3 w 7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6"/>
                  <a:gd name="T17" fmla="*/ 7 w 7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6">
                    <a:moveTo>
                      <a:pt x="3" y="0"/>
                    </a:moveTo>
                    <a:lnTo>
                      <a:pt x="0" y="3"/>
                    </a:lnTo>
                    <a:lnTo>
                      <a:pt x="3" y="6"/>
                    </a:lnTo>
                    <a:lnTo>
                      <a:pt x="7" y="3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1" name="Line 466"/>
              <p:cNvSpPr>
                <a:spLocks noChangeShapeType="1"/>
              </p:cNvSpPr>
              <p:nvPr/>
            </p:nvSpPr>
            <p:spPr bwMode="auto">
              <a:xfrm flipV="1">
                <a:off x="984" y="1554"/>
                <a:ext cx="18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2" name="Line 467"/>
              <p:cNvSpPr>
                <a:spLocks noChangeShapeType="1"/>
              </p:cNvSpPr>
              <p:nvPr/>
            </p:nvSpPr>
            <p:spPr bwMode="auto">
              <a:xfrm flipH="1">
                <a:off x="984" y="1554"/>
                <a:ext cx="18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3" name="Line 468"/>
              <p:cNvSpPr>
                <a:spLocks noChangeShapeType="1"/>
              </p:cNvSpPr>
              <p:nvPr/>
            </p:nvSpPr>
            <p:spPr bwMode="auto">
              <a:xfrm flipV="1">
                <a:off x="984" y="1554"/>
                <a:ext cx="18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4" name="Line 469"/>
              <p:cNvSpPr>
                <a:spLocks noChangeShapeType="1"/>
              </p:cNvSpPr>
              <p:nvPr/>
            </p:nvSpPr>
            <p:spPr bwMode="auto">
              <a:xfrm flipH="1">
                <a:off x="984" y="1556"/>
                <a:ext cx="18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5" name="Line 470"/>
              <p:cNvSpPr>
                <a:spLocks noChangeShapeType="1"/>
              </p:cNvSpPr>
              <p:nvPr/>
            </p:nvSpPr>
            <p:spPr bwMode="auto">
              <a:xfrm flipV="1">
                <a:off x="984" y="1556"/>
                <a:ext cx="18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6" name="Line 471"/>
              <p:cNvSpPr>
                <a:spLocks noChangeShapeType="1"/>
              </p:cNvSpPr>
              <p:nvPr/>
            </p:nvSpPr>
            <p:spPr bwMode="auto">
              <a:xfrm flipH="1">
                <a:off x="984" y="1556"/>
                <a:ext cx="18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7" name="Line 472"/>
              <p:cNvSpPr>
                <a:spLocks noChangeShapeType="1"/>
              </p:cNvSpPr>
              <p:nvPr/>
            </p:nvSpPr>
            <p:spPr bwMode="auto">
              <a:xfrm flipV="1">
                <a:off x="984" y="1556"/>
                <a:ext cx="18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8" name="Line 473"/>
              <p:cNvSpPr>
                <a:spLocks noChangeShapeType="1"/>
              </p:cNvSpPr>
              <p:nvPr/>
            </p:nvSpPr>
            <p:spPr bwMode="auto">
              <a:xfrm flipH="1">
                <a:off x="984" y="1557"/>
                <a:ext cx="18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9" name="Line 474"/>
              <p:cNvSpPr>
                <a:spLocks noChangeShapeType="1"/>
              </p:cNvSpPr>
              <p:nvPr/>
            </p:nvSpPr>
            <p:spPr bwMode="auto">
              <a:xfrm flipV="1">
                <a:off x="986" y="1557"/>
                <a:ext cx="16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0" name="Freeform 475"/>
              <p:cNvSpPr>
                <a:spLocks/>
              </p:cNvSpPr>
              <p:nvPr/>
            </p:nvSpPr>
            <p:spPr bwMode="auto">
              <a:xfrm>
                <a:off x="984" y="1554"/>
                <a:ext cx="18" cy="5"/>
              </a:xfrm>
              <a:custGeom>
                <a:avLst/>
                <a:gdLst>
                  <a:gd name="T0" fmla="*/ 0 w 18"/>
                  <a:gd name="T1" fmla="*/ 2 h 5"/>
                  <a:gd name="T2" fmla="*/ 18 w 18"/>
                  <a:gd name="T3" fmla="*/ 0 h 5"/>
                  <a:gd name="T4" fmla="*/ 18 w 18"/>
                  <a:gd name="T5" fmla="*/ 3 h 5"/>
                  <a:gd name="T6" fmla="*/ 0 w 18"/>
                  <a:gd name="T7" fmla="*/ 5 h 5"/>
                  <a:gd name="T8" fmla="*/ 0 w 18"/>
                  <a:gd name="T9" fmla="*/ 2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5"/>
                  <a:gd name="T17" fmla="*/ 18 w 18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5">
                    <a:moveTo>
                      <a:pt x="0" y="2"/>
                    </a:moveTo>
                    <a:lnTo>
                      <a:pt x="18" y="0"/>
                    </a:lnTo>
                    <a:lnTo>
                      <a:pt x="18" y="3"/>
                    </a:lnTo>
                    <a:lnTo>
                      <a:pt x="0" y="5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1" name="Line 476"/>
              <p:cNvSpPr>
                <a:spLocks noChangeShapeType="1"/>
              </p:cNvSpPr>
              <p:nvPr/>
            </p:nvSpPr>
            <p:spPr bwMode="auto">
              <a:xfrm>
                <a:off x="1004" y="1554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2" name="Line 477"/>
              <p:cNvSpPr>
                <a:spLocks noChangeShapeType="1"/>
              </p:cNvSpPr>
              <p:nvPr/>
            </p:nvSpPr>
            <p:spPr bwMode="auto">
              <a:xfrm flipH="1" flipV="1">
                <a:off x="1004" y="1554"/>
                <a:ext cx="3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3" name="Line 478"/>
              <p:cNvSpPr>
                <a:spLocks noChangeShapeType="1"/>
              </p:cNvSpPr>
              <p:nvPr/>
            </p:nvSpPr>
            <p:spPr bwMode="auto">
              <a:xfrm>
                <a:off x="1004" y="1556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4" name="Line 479"/>
              <p:cNvSpPr>
                <a:spLocks noChangeShapeType="1"/>
              </p:cNvSpPr>
              <p:nvPr/>
            </p:nvSpPr>
            <p:spPr bwMode="auto">
              <a:xfrm flipH="1" flipV="1">
                <a:off x="1004" y="1556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5" name="Line 480"/>
              <p:cNvSpPr>
                <a:spLocks noChangeShapeType="1"/>
              </p:cNvSpPr>
              <p:nvPr/>
            </p:nvSpPr>
            <p:spPr bwMode="auto">
              <a:xfrm>
                <a:off x="1002" y="1556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6" name="Line 481"/>
              <p:cNvSpPr>
                <a:spLocks noChangeShapeType="1"/>
              </p:cNvSpPr>
              <p:nvPr/>
            </p:nvSpPr>
            <p:spPr bwMode="auto">
              <a:xfrm flipH="1" flipV="1">
                <a:off x="1002" y="1556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7" name="Line 482"/>
              <p:cNvSpPr>
                <a:spLocks noChangeShapeType="1"/>
              </p:cNvSpPr>
              <p:nvPr/>
            </p:nvSpPr>
            <p:spPr bwMode="auto">
              <a:xfrm>
                <a:off x="1002" y="1556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8" name="Line 483"/>
              <p:cNvSpPr>
                <a:spLocks noChangeShapeType="1"/>
              </p:cNvSpPr>
              <p:nvPr/>
            </p:nvSpPr>
            <p:spPr bwMode="auto">
              <a:xfrm flipH="1" flipV="1">
                <a:off x="1002" y="1556"/>
                <a:ext cx="3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9" name="Line 484"/>
              <p:cNvSpPr>
                <a:spLocks noChangeShapeType="1"/>
              </p:cNvSpPr>
              <p:nvPr/>
            </p:nvSpPr>
            <p:spPr bwMode="auto">
              <a:xfrm>
                <a:off x="1002" y="1556"/>
                <a:ext cx="2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0" name="Freeform 485"/>
              <p:cNvSpPr>
                <a:spLocks/>
              </p:cNvSpPr>
              <p:nvPr/>
            </p:nvSpPr>
            <p:spPr bwMode="auto">
              <a:xfrm>
                <a:off x="1002" y="1554"/>
                <a:ext cx="5" cy="7"/>
              </a:xfrm>
              <a:custGeom>
                <a:avLst/>
                <a:gdLst>
                  <a:gd name="T0" fmla="*/ 0 w 5"/>
                  <a:gd name="T1" fmla="*/ 2 h 7"/>
                  <a:gd name="T2" fmla="*/ 2 w 5"/>
                  <a:gd name="T3" fmla="*/ 7 h 7"/>
                  <a:gd name="T4" fmla="*/ 5 w 5"/>
                  <a:gd name="T5" fmla="*/ 3 h 7"/>
                  <a:gd name="T6" fmla="*/ 2 w 5"/>
                  <a:gd name="T7" fmla="*/ 0 h 7"/>
                  <a:gd name="T8" fmla="*/ 0 w 5"/>
                  <a:gd name="T9" fmla="*/ 2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7"/>
                  <a:gd name="T17" fmla="*/ 5 w 5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7">
                    <a:moveTo>
                      <a:pt x="0" y="2"/>
                    </a:moveTo>
                    <a:lnTo>
                      <a:pt x="2" y="7"/>
                    </a:lnTo>
                    <a:lnTo>
                      <a:pt x="5" y="3"/>
                    </a:lnTo>
                    <a:lnTo>
                      <a:pt x="2" y="0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1" name="Line 486"/>
              <p:cNvSpPr>
                <a:spLocks noChangeShapeType="1"/>
              </p:cNvSpPr>
              <p:nvPr/>
            </p:nvSpPr>
            <p:spPr bwMode="auto">
              <a:xfrm flipH="1">
                <a:off x="1002" y="1521"/>
                <a:ext cx="21" cy="3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2" name="Line 487"/>
              <p:cNvSpPr>
                <a:spLocks noChangeShapeType="1"/>
              </p:cNvSpPr>
              <p:nvPr/>
            </p:nvSpPr>
            <p:spPr bwMode="auto">
              <a:xfrm flipV="1">
                <a:off x="1002" y="1511"/>
                <a:ext cx="28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3" name="Line 488"/>
              <p:cNvSpPr>
                <a:spLocks noChangeShapeType="1"/>
              </p:cNvSpPr>
              <p:nvPr/>
            </p:nvSpPr>
            <p:spPr bwMode="auto">
              <a:xfrm flipH="1">
                <a:off x="1002" y="1511"/>
                <a:ext cx="28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4" name="Line 489"/>
              <p:cNvSpPr>
                <a:spLocks noChangeShapeType="1"/>
              </p:cNvSpPr>
              <p:nvPr/>
            </p:nvSpPr>
            <p:spPr bwMode="auto">
              <a:xfrm flipV="1">
                <a:off x="1002" y="1511"/>
                <a:ext cx="28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5" name="Line 490"/>
              <p:cNvSpPr>
                <a:spLocks noChangeShapeType="1"/>
              </p:cNvSpPr>
              <p:nvPr/>
            </p:nvSpPr>
            <p:spPr bwMode="auto">
              <a:xfrm flipH="1">
                <a:off x="1004" y="1511"/>
                <a:ext cx="26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6" name="Line 491"/>
              <p:cNvSpPr>
                <a:spLocks noChangeShapeType="1"/>
              </p:cNvSpPr>
              <p:nvPr/>
            </p:nvSpPr>
            <p:spPr bwMode="auto">
              <a:xfrm flipV="1">
                <a:off x="1004" y="1511"/>
                <a:ext cx="26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7" name="Line 492"/>
              <p:cNvSpPr>
                <a:spLocks noChangeShapeType="1"/>
              </p:cNvSpPr>
              <p:nvPr/>
            </p:nvSpPr>
            <p:spPr bwMode="auto">
              <a:xfrm flipH="1">
                <a:off x="1004" y="1513"/>
                <a:ext cx="28" cy="4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8" name="Line 493"/>
              <p:cNvSpPr>
                <a:spLocks noChangeShapeType="1"/>
              </p:cNvSpPr>
              <p:nvPr/>
            </p:nvSpPr>
            <p:spPr bwMode="auto">
              <a:xfrm flipV="1">
                <a:off x="1004" y="1513"/>
                <a:ext cx="28" cy="44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9" name="Line 494"/>
              <p:cNvSpPr>
                <a:spLocks noChangeShapeType="1"/>
              </p:cNvSpPr>
              <p:nvPr/>
            </p:nvSpPr>
            <p:spPr bwMode="auto">
              <a:xfrm flipH="1">
                <a:off x="1027" y="1513"/>
                <a:ext cx="5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0" name="Freeform 495"/>
              <p:cNvSpPr>
                <a:spLocks/>
              </p:cNvSpPr>
              <p:nvPr/>
            </p:nvSpPr>
            <p:spPr bwMode="auto">
              <a:xfrm>
                <a:off x="1000" y="1511"/>
                <a:ext cx="32" cy="46"/>
              </a:xfrm>
              <a:custGeom>
                <a:avLst/>
                <a:gdLst>
                  <a:gd name="T0" fmla="*/ 0 w 32"/>
                  <a:gd name="T1" fmla="*/ 45 h 46"/>
                  <a:gd name="T2" fmla="*/ 28 w 32"/>
                  <a:gd name="T3" fmla="*/ 0 h 46"/>
                  <a:gd name="T4" fmla="*/ 32 w 32"/>
                  <a:gd name="T5" fmla="*/ 2 h 46"/>
                  <a:gd name="T6" fmla="*/ 4 w 32"/>
                  <a:gd name="T7" fmla="*/ 46 h 46"/>
                  <a:gd name="T8" fmla="*/ 0 w 32"/>
                  <a:gd name="T9" fmla="*/ 45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6"/>
                  <a:gd name="T17" fmla="*/ 32 w 32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6">
                    <a:moveTo>
                      <a:pt x="0" y="45"/>
                    </a:moveTo>
                    <a:lnTo>
                      <a:pt x="28" y="0"/>
                    </a:lnTo>
                    <a:lnTo>
                      <a:pt x="32" y="2"/>
                    </a:lnTo>
                    <a:lnTo>
                      <a:pt x="4" y="46"/>
                    </a:lnTo>
                    <a:lnTo>
                      <a:pt x="0" y="45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1" name="Line 496"/>
              <p:cNvSpPr>
                <a:spLocks noChangeShapeType="1"/>
              </p:cNvSpPr>
              <p:nvPr/>
            </p:nvSpPr>
            <p:spPr bwMode="auto">
              <a:xfrm flipV="1">
                <a:off x="1014" y="1511"/>
                <a:ext cx="14" cy="4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2" name="Line 497"/>
              <p:cNvSpPr>
                <a:spLocks noChangeShapeType="1"/>
              </p:cNvSpPr>
              <p:nvPr/>
            </p:nvSpPr>
            <p:spPr bwMode="auto">
              <a:xfrm flipH="1">
                <a:off x="1015" y="1511"/>
                <a:ext cx="15" cy="4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3" name="Line 498"/>
              <p:cNvSpPr>
                <a:spLocks noChangeShapeType="1"/>
              </p:cNvSpPr>
              <p:nvPr/>
            </p:nvSpPr>
            <p:spPr bwMode="auto">
              <a:xfrm flipV="1">
                <a:off x="1015" y="1511"/>
                <a:ext cx="15" cy="4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4" name="Line 499"/>
              <p:cNvSpPr>
                <a:spLocks noChangeShapeType="1"/>
              </p:cNvSpPr>
              <p:nvPr/>
            </p:nvSpPr>
            <p:spPr bwMode="auto">
              <a:xfrm flipH="1">
                <a:off x="1015" y="1511"/>
                <a:ext cx="15" cy="4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5" name="Line 500"/>
              <p:cNvSpPr>
                <a:spLocks noChangeShapeType="1"/>
              </p:cNvSpPr>
              <p:nvPr/>
            </p:nvSpPr>
            <p:spPr bwMode="auto">
              <a:xfrm flipV="1">
                <a:off x="1015" y="1511"/>
                <a:ext cx="15" cy="4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6" name="Line 501"/>
              <p:cNvSpPr>
                <a:spLocks noChangeShapeType="1"/>
              </p:cNvSpPr>
              <p:nvPr/>
            </p:nvSpPr>
            <p:spPr bwMode="auto">
              <a:xfrm flipH="1">
                <a:off x="1017" y="1511"/>
                <a:ext cx="15" cy="4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7" name="Line 502"/>
              <p:cNvSpPr>
                <a:spLocks noChangeShapeType="1"/>
              </p:cNvSpPr>
              <p:nvPr/>
            </p:nvSpPr>
            <p:spPr bwMode="auto">
              <a:xfrm flipV="1">
                <a:off x="1017" y="1511"/>
                <a:ext cx="15" cy="4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8" name="Line 503"/>
              <p:cNvSpPr>
                <a:spLocks noChangeShapeType="1"/>
              </p:cNvSpPr>
              <p:nvPr/>
            </p:nvSpPr>
            <p:spPr bwMode="auto">
              <a:xfrm flipH="1">
                <a:off x="1017" y="1513"/>
                <a:ext cx="15" cy="4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9" name="Freeform 504"/>
              <p:cNvSpPr>
                <a:spLocks/>
              </p:cNvSpPr>
              <p:nvPr/>
            </p:nvSpPr>
            <p:spPr bwMode="auto">
              <a:xfrm>
                <a:off x="1014" y="1511"/>
                <a:ext cx="18" cy="48"/>
              </a:xfrm>
              <a:custGeom>
                <a:avLst/>
                <a:gdLst>
                  <a:gd name="T0" fmla="*/ 14 w 18"/>
                  <a:gd name="T1" fmla="*/ 0 h 48"/>
                  <a:gd name="T2" fmla="*/ 0 w 18"/>
                  <a:gd name="T3" fmla="*/ 48 h 48"/>
                  <a:gd name="T4" fmla="*/ 3 w 18"/>
                  <a:gd name="T5" fmla="*/ 48 h 48"/>
                  <a:gd name="T6" fmla="*/ 18 w 18"/>
                  <a:gd name="T7" fmla="*/ 2 h 48"/>
                  <a:gd name="T8" fmla="*/ 14 w 18"/>
                  <a:gd name="T9" fmla="*/ 0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48"/>
                  <a:gd name="T17" fmla="*/ 18 w 18"/>
                  <a:gd name="T18" fmla="*/ 48 h 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48">
                    <a:moveTo>
                      <a:pt x="14" y="0"/>
                    </a:moveTo>
                    <a:lnTo>
                      <a:pt x="0" y="48"/>
                    </a:lnTo>
                    <a:lnTo>
                      <a:pt x="3" y="48"/>
                    </a:lnTo>
                    <a:lnTo>
                      <a:pt x="18" y="2"/>
                    </a:lnTo>
                    <a:lnTo>
                      <a:pt x="14" y="0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0" name="Line 505"/>
              <p:cNvSpPr>
                <a:spLocks noChangeShapeType="1"/>
              </p:cNvSpPr>
              <p:nvPr/>
            </p:nvSpPr>
            <p:spPr bwMode="auto">
              <a:xfrm flipH="1">
                <a:off x="1015" y="1543"/>
                <a:ext cx="15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1" name="Line 506"/>
              <p:cNvSpPr>
                <a:spLocks noChangeShapeType="1"/>
              </p:cNvSpPr>
              <p:nvPr/>
            </p:nvSpPr>
            <p:spPr bwMode="auto">
              <a:xfrm flipV="1">
                <a:off x="1015" y="1543"/>
                <a:ext cx="15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2" name="Line 507"/>
              <p:cNvSpPr>
                <a:spLocks noChangeShapeType="1"/>
              </p:cNvSpPr>
              <p:nvPr/>
            </p:nvSpPr>
            <p:spPr bwMode="auto">
              <a:xfrm flipH="1">
                <a:off x="1015" y="1543"/>
                <a:ext cx="15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3" name="Line 508"/>
              <p:cNvSpPr>
                <a:spLocks noChangeShapeType="1"/>
              </p:cNvSpPr>
              <p:nvPr/>
            </p:nvSpPr>
            <p:spPr bwMode="auto">
              <a:xfrm flipV="1">
                <a:off x="1015" y="1543"/>
                <a:ext cx="15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4" name="Line 509"/>
              <p:cNvSpPr>
                <a:spLocks noChangeShapeType="1"/>
              </p:cNvSpPr>
              <p:nvPr/>
            </p:nvSpPr>
            <p:spPr bwMode="auto">
              <a:xfrm flipH="1">
                <a:off x="1017" y="1543"/>
                <a:ext cx="13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5" name="Line 510"/>
              <p:cNvSpPr>
                <a:spLocks noChangeShapeType="1"/>
              </p:cNvSpPr>
              <p:nvPr/>
            </p:nvSpPr>
            <p:spPr bwMode="auto">
              <a:xfrm flipV="1">
                <a:off x="1017" y="1543"/>
                <a:ext cx="15" cy="16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6" name="Line 511"/>
              <p:cNvSpPr>
                <a:spLocks noChangeShapeType="1"/>
              </p:cNvSpPr>
              <p:nvPr/>
            </p:nvSpPr>
            <p:spPr bwMode="auto">
              <a:xfrm flipH="1">
                <a:off x="1017" y="1544"/>
                <a:ext cx="15" cy="1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7" name="Line 512"/>
              <p:cNvSpPr>
                <a:spLocks noChangeShapeType="1"/>
              </p:cNvSpPr>
              <p:nvPr/>
            </p:nvSpPr>
            <p:spPr bwMode="auto">
              <a:xfrm flipV="1">
                <a:off x="1017" y="1544"/>
                <a:ext cx="15" cy="1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8" name="Freeform 513"/>
              <p:cNvSpPr>
                <a:spLocks/>
              </p:cNvSpPr>
              <p:nvPr/>
            </p:nvSpPr>
            <p:spPr bwMode="auto">
              <a:xfrm>
                <a:off x="1015" y="1543"/>
                <a:ext cx="17" cy="18"/>
              </a:xfrm>
              <a:custGeom>
                <a:avLst/>
                <a:gdLst>
                  <a:gd name="T0" fmla="*/ 0 w 17"/>
                  <a:gd name="T1" fmla="*/ 16 h 18"/>
                  <a:gd name="T2" fmla="*/ 13 w 17"/>
                  <a:gd name="T3" fmla="*/ 0 h 18"/>
                  <a:gd name="T4" fmla="*/ 17 w 17"/>
                  <a:gd name="T5" fmla="*/ 1 h 18"/>
                  <a:gd name="T6" fmla="*/ 2 w 17"/>
                  <a:gd name="T7" fmla="*/ 18 h 18"/>
                  <a:gd name="T8" fmla="*/ 0 w 17"/>
                  <a:gd name="T9" fmla="*/ 16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8"/>
                  <a:gd name="T17" fmla="*/ 17 w 17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8">
                    <a:moveTo>
                      <a:pt x="0" y="16"/>
                    </a:moveTo>
                    <a:lnTo>
                      <a:pt x="13" y="0"/>
                    </a:lnTo>
                    <a:lnTo>
                      <a:pt x="17" y="1"/>
                    </a:lnTo>
                    <a:lnTo>
                      <a:pt x="2" y="18"/>
                    </a:lnTo>
                    <a:lnTo>
                      <a:pt x="0" y="16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9" name="Line 514"/>
              <p:cNvSpPr>
                <a:spLocks noChangeShapeType="1"/>
              </p:cNvSpPr>
              <p:nvPr/>
            </p:nvSpPr>
            <p:spPr bwMode="auto">
              <a:xfrm>
                <a:off x="1032" y="1513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0" name="Line 515"/>
              <p:cNvSpPr>
                <a:spLocks noChangeShapeType="1"/>
              </p:cNvSpPr>
              <p:nvPr/>
            </p:nvSpPr>
            <p:spPr bwMode="auto">
              <a:xfrm flipV="1">
                <a:off x="1032" y="1513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1" name="Line 516"/>
              <p:cNvSpPr>
                <a:spLocks noChangeShapeType="1"/>
              </p:cNvSpPr>
              <p:nvPr/>
            </p:nvSpPr>
            <p:spPr bwMode="auto">
              <a:xfrm>
                <a:off x="1030" y="1513"/>
                <a:ext cx="2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2" name="Line 517"/>
              <p:cNvSpPr>
                <a:spLocks noChangeShapeType="1"/>
              </p:cNvSpPr>
              <p:nvPr/>
            </p:nvSpPr>
            <p:spPr bwMode="auto">
              <a:xfrm flipV="1">
                <a:off x="1030" y="1513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3" name="Line 518"/>
              <p:cNvSpPr>
                <a:spLocks noChangeShapeType="1"/>
              </p:cNvSpPr>
              <p:nvPr/>
            </p:nvSpPr>
            <p:spPr bwMode="auto">
              <a:xfrm>
                <a:off x="1030" y="1513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4" name="Line 519"/>
              <p:cNvSpPr>
                <a:spLocks noChangeShapeType="1"/>
              </p:cNvSpPr>
              <p:nvPr/>
            </p:nvSpPr>
            <p:spPr bwMode="auto">
              <a:xfrm flipH="1" flipV="1">
                <a:off x="1028" y="1513"/>
                <a:ext cx="2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5" name="Line 520"/>
              <p:cNvSpPr>
                <a:spLocks noChangeShapeType="1"/>
              </p:cNvSpPr>
              <p:nvPr/>
            </p:nvSpPr>
            <p:spPr bwMode="auto">
              <a:xfrm>
                <a:off x="1028" y="1513"/>
                <a:ext cx="2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6" name="Line 521"/>
              <p:cNvSpPr>
                <a:spLocks noChangeShapeType="1"/>
              </p:cNvSpPr>
              <p:nvPr/>
            </p:nvSpPr>
            <p:spPr bwMode="auto">
              <a:xfrm flipV="1">
                <a:off x="1028" y="1513"/>
                <a:ext cx="1" cy="3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7" name="Rectangle 522"/>
              <p:cNvSpPr>
                <a:spLocks noChangeArrowheads="1"/>
              </p:cNvSpPr>
              <p:nvPr/>
            </p:nvSpPr>
            <p:spPr bwMode="auto">
              <a:xfrm>
                <a:off x="1028" y="1513"/>
                <a:ext cx="4" cy="30"/>
              </a:xfrm>
              <a:prstGeom prst="rect">
                <a:avLst/>
              </a:prstGeom>
              <a:noFill/>
              <a:ln w="0">
                <a:solidFill>
                  <a:srgbClr val="FF66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cs typeface="Calibri" charset="0"/>
                </a:endParaRPr>
              </a:p>
            </p:txBody>
          </p:sp>
          <p:sp>
            <p:nvSpPr>
              <p:cNvPr id="1348" name="Line 523"/>
              <p:cNvSpPr>
                <a:spLocks noChangeShapeType="1"/>
              </p:cNvSpPr>
              <p:nvPr/>
            </p:nvSpPr>
            <p:spPr bwMode="auto">
              <a:xfrm>
                <a:off x="997" y="1556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9" name="Line 524"/>
              <p:cNvSpPr>
                <a:spLocks noChangeShapeType="1"/>
              </p:cNvSpPr>
              <p:nvPr/>
            </p:nvSpPr>
            <p:spPr bwMode="auto">
              <a:xfrm flipV="1">
                <a:off x="997" y="1551"/>
                <a:ext cx="1" cy="1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0" name="Line 525"/>
              <p:cNvSpPr>
                <a:spLocks noChangeShapeType="1"/>
              </p:cNvSpPr>
              <p:nvPr/>
            </p:nvSpPr>
            <p:spPr bwMode="auto">
              <a:xfrm>
                <a:off x="999" y="154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1" name="Line 526"/>
              <p:cNvSpPr>
                <a:spLocks noChangeShapeType="1"/>
              </p:cNvSpPr>
              <p:nvPr/>
            </p:nvSpPr>
            <p:spPr bwMode="auto">
              <a:xfrm flipV="1">
                <a:off x="999" y="1539"/>
                <a:ext cx="1" cy="2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2" name="Line 527"/>
              <p:cNvSpPr>
                <a:spLocks noChangeShapeType="1"/>
              </p:cNvSpPr>
              <p:nvPr/>
            </p:nvSpPr>
            <p:spPr bwMode="auto">
              <a:xfrm>
                <a:off x="999" y="1533"/>
                <a:ext cx="1" cy="2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3" name="Line 528"/>
              <p:cNvSpPr>
                <a:spLocks noChangeShapeType="1"/>
              </p:cNvSpPr>
              <p:nvPr/>
            </p:nvSpPr>
            <p:spPr bwMode="auto">
              <a:xfrm flipV="1">
                <a:off x="999" y="1528"/>
                <a:ext cx="1" cy="3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4" name="Line 529"/>
              <p:cNvSpPr>
                <a:spLocks noChangeShapeType="1"/>
              </p:cNvSpPr>
              <p:nvPr/>
            </p:nvSpPr>
            <p:spPr bwMode="auto">
              <a:xfrm>
                <a:off x="1000" y="1523"/>
                <a:ext cx="1" cy="38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5" name="Line 530"/>
              <p:cNvSpPr>
                <a:spLocks noChangeShapeType="1"/>
              </p:cNvSpPr>
              <p:nvPr/>
            </p:nvSpPr>
            <p:spPr bwMode="auto">
              <a:xfrm flipV="1">
                <a:off x="1000" y="1521"/>
                <a:ext cx="1" cy="4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6" name="Line 531"/>
              <p:cNvSpPr>
                <a:spLocks noChangeShapeType="1"/>
              </p:cNvSpPr>
              <p:nvPr/>
            </p:nvSpPr>
            <p:spPr bwMode="auto">
              <a:xfrm>
                <a:off x="1000" y="1521"/>
                <a:ext cx="1" cy="4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7" name="Line 532"/>
              <p:cNvSpPr>
                <a:spLocks noChangeShapeType="1"/>
              </p:cNvSpPr>
              <p:nvPr/>
            </p:nvSpPr>
            <p:spPr bwMode="auto">
              <a:xfrm flipV="1">
                <a:off x="1000" y="1521"/>
                <a:ext cx="1" cy="4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8" name="Line 533"/>
              <p:cNvSpPr>
                <a:spLocks noChangeShapeType="1"/>
              </p:cNvSpPr>
              <p:nvPr/>
            </p:nvSpPr>
            <p:spPr bwMode="auto">
              <a:xfrm>
                <a:off x="1002" y="1521"/>
                <a:ext cx="1" cy="40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9" name="Line 534"/>
              <p:cNvSpPr>
                <a:spLocks noChangeShapeType="1"/>
              </p:cNvSpPr>
              <p:nvPr/>
            </p:nvSpPr>
            <p:spPr bwMode="auto">
              <a:xfrm flipV="1">
                <a:off x="1002" y="1519"/>
                <a:ext cx="1" cy="4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0" name="Line 535"/>
              <p:cNvSpPr>
                <a:spLocks noChangeShapeType="1"/>
              </p:cNvSpPr>
              <p:nvPr/>
            </p:nvSpPr>
            <p:spPr bwMode="auto">
              <a:xfrm>
                <a:off x="1002" y="1519"/>
                <a:ext cx="1" cy="4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1" name="Line 536"/>
              <p:cNvSpPr>
                <a:spLocks noChangeShapeType="1"/>
              </p:cNvSpPr>
              <p:nvPr/>
            </p:nvSpPr>
            <p:spPr bwMode="auto">
              <a:xfrm flipV="1">
                <a:off x="1002" y="1519"/>
                <a:ext cx="1" cy="4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2" name="Line 537"/>
              <p:cNvSpPr>
                <a:spLocks noChangeShapeType="1"/>
              </p:cNvSpPr>
              <p:nvPr/>
            </p:nvSpPr>
            <p:spPr bwMode="auto">
              <a:xfrm>
                <a:off x="1004" y="1519"/>
                <a:ext cx="1" cy="4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3" name="Line 538"/>
              <p:cNvSpPr>
                <a:spLocks noChangeShapeType="1"/>
              </p:cNvSpPr>
              <p:nvPr/>
            </p:nvSpPr>
            <p:spPr bwMode="auto">
              <a:xfrm flipV="1">
                <a:off x="1004" y="1518"/>
                <a:ext cx="1" cy="4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4" name="Line 539"/>
              <p:cNvSpPr>
                <a:spLocks noChangeShapeType="1"/>
              </p:cNvSpPr>
              <p:nvPr/>
            </p:nvSpPr>
            <p:spPr bwMode="auto">
              <a:xfrm>
                <a:off x="1004" y="1518"/>
                <a:ext cx="1" cy="4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5" name="Line 540"/>
              <p:cNvSpPr>
                <a:spLocks noChangeShapeType="1"/>
              </p:cNvSpPr>
              <p:nvPr/>
            </p:nvSpPr>
            <p:spPr bwMode="auto">
              <a:xfrm flipV="1">
                <a:off x="1004" y="1518"/>
                <a:ext cx="1" cy="4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6" name="Line 541"/>
              <p:cNvSpPr>
                <a:spLocks noChangeShapeType="1"/>
              </p:cNvSpPr>
              <p:nvPr/>
            </p:nvSpPr>
            <p:spPr bwMode="auto">
              <a:xfrm>
                <a:off x="1005" y="1518"/>
                <a:ext cx="1" cy="4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7" name="Line 542"/>
              <p:cNvSpPr>
                <a:spLocks noChangeShapeType="1"/>
              </p:cNvSpPr>
              <p:nvPr/>
            </p:nvSpPr>
            <p:spPr bwMode="auto">
              <a:xfrm flipV="1">
                <a:off x="1005" y="1518"/>
                <a:ext cx="1" cy="4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8" name="Line 543"/>
              <p:cNvSpPr>
                <a:spLocks noChangeShapeType="1"/>
              </p:cNvSpPr>
              <p:nvPr/>
            </p:nvSpPr>
            <p:spPr bwMode="auto">
              <a:xfrm>
                <a:off x="1005" y="1518"/>
                <a:ext cx="1" cy="4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9" name="Line 544"/>
              <p:cNvSpPr>
                <a:spLocks noChangeShapeType="1"/>
              </p:cNvSpPr>
              <p:nvPr/>
            </p:nvSpPr>
            <p:spPr bwMode="auto">
              <a:xfrm flipV="1">
                <a:off x="1005" y="1516"/>
                <a:ext cx="1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0" name="Line 545"/>
              <p:cNvSpPr>
                <a:spLocks noChangeShapeType="1"/>
              </p:cNvSpPr>
              <p:nvPr/>
            </p:nvSpPr>
            <p:spPr bwMode="auto">
              <a:xfrm>
                <a:off x="1007" y="1516"/>
                <a:ext cx="1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1" name="Line 546"/>
              <p:cNvSpPr>
                <a:spLocks noChangeShapeType="1"/>
              </p:cNvSpPr>
              <p:nvPr/>
            </p:nvSpPr>
            <p:spPr bwMode="auto">
              <a:xfrm flipV="1">
                <a:off x="1007" y="1516"/>
                <a:ext cx="1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2" name="Line 547"/>
              <p:cNvSpPr>
                <a:spLocks noChangeShapeType="1"/>
              </p:cNvSpPr>
              <p:nvPr/>
            </p:nvSpPr>
            <p:spPr bwMode="auto">
              <a:xfrm>
                <a:off x="1007" y="1516"/>
                <a:ext cx="1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3" name="Line 548"/>
              <p:cNvSpPr>
                <a:spLocks noChangeShapeType="1"/>
              </p:cNvSpPr>
              <p:nvPr/>
            </p:nvSpPr>
            <p:spPr bwMode="auto">
              <a:xfrm flipV="1">
                <a:off x="1009" y="1516"/>
                <a:ext cx="1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4" name="Line 549"/>
              <p:cNvSpPr>
                <a:spLocks noChangeShapeType="1"/>
              </p:cNvSpPr>
              <p:nvPr/>
            </p:nvSpPr>
            <p:spPr bwMode="auto">
              <a:xfrm>
                <a:off x="1009" y="1516"/>
                <a:ext cx="1" cy="4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5" name="Line 550"/>
              <p:cNvSpPr>
                <a:spLocks noChangeShapeType="1"/>
              </p:cNvSpPr>
              <p:nvPr/>
            </p:nvSpPr>
            <p:spPr bwMode="auto">
              <a:xfrm flipV="1">
                <a:off x="1009" y="1526"/>
                <a:ext cx="1" cy="3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6" name="Line 551"/>
              <p:cNvSpPr>
                <a:spLocks noChangeShapeType="1"/>
              </p:cNvSpPr>
              <p:nvPr/>
            </p:nvSpPr>
            <p:spPr bwMode="auto">
              <a:xfrm>
                <a:off x="1010" y="1536"/>
                <a:ext cx="1" cy="2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7" name="Line 552"/>
              <p:cNvSpPr>
                <a:spLocks noChangeShapeType="1"/>
              </p:cNvSpPr>
              <p:nvPr/>
            </p:nvSpPr>
            <p:spPr bwMode="auto">
              <a:xfrm flipV="1">
                <a:off x="1010" y="1544"/>
                <a:ext cx="1" cy="1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8" name="Line 553"/>
              <p:cNvSpPr>
                <a:spLocks noChangeShapeType="1"/>
              </p:cNvSpPr>
              <p:nvPr/>
            </p:nvSpPr>
            <p:spPr bwMode="auto">
              <a:xfrm>
                <a:off x="1010" y="1554"/>
                <a:ext cx="1" cy="7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9" name="Freeform 554"/>
              <p:cNvSpPr>
                <a:spLocks/>
              </p:cNvSpPr>
              <p:nvPr/>
            </p:nvSpPr>
            <p:spPr bwMode="auto">
              <a:xfrm>
                <a:off x="997" y="1516"/>
                <a:ext cx="13" cy="45"/>
              </a:xfrm>
              <a:custGeom>
                <a:avLst/>
                <a:gdLst>
                  <a:gd name="T0" fmla="*/ 3 w 13"/>
                  <a:gd name="T1" fmla="*/ 3 h 45"/>
                  <a:gd name="T2" fmla="*/ 0 w 13"/>
                  <a:gd name="T3" fmla="*/ 45 h 45"/>
                  <a:gd name="T4" fmla="*/ 13 w 13"/>
                  <a:gd name="T5" fmla="*/ 45 h 45"/>
                  <a:gd name="T6" fmla="*/ 12 w 13"/>
                  <a:gd name="T7" fmla="*/ 0 h 45"/>
                  <a:gd name="T8" fmla="*/ 3 w 13"/>
                  <a:gd name="T9" fmla="*/ 5 h 45"/>
                  <a:gd name="T10" fmla="*/ 3 w 13"/>
                  <a:gd name="T11" fmla="*/ 3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"/>
                  <a:gd name="T19" fmla="*/ 0 h 45"/>
                  <a:gd name="T20" fmla="*/ 13 w 13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" h="45">
                    <a:moveTo>
                      <a:pt x="3" y="3"/>
                    </a:moveTo>
                    <a:lnTo>
                      <a:pt x="0" y="45"/>
                    </a:lnTo>
                    <a:lnTo>
                      <a:pt x="13" y="45"/>
                    </a:lnTo>
                    <a:lnTo>
                      <a:pt x="12" y="0"/>
                    </a:lnTo>
                    <a:lnTo>
                      <a:pt x="3" y="5"/>
                    </a:lnTo>
                    <a:lnTo>
                      <a:pt x="3" y="3"/>
                    </a:lnTo>
                  </a:path>
                </a:pathLst>
              </a:cu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0" name="Line 555"/>
              <p:cNvSpPr>
                <a:spLocks noChangeShapeType="1"/>
              </p:cNvSpPr>
              <p:nvPr/>
            </p:nvSpPr>
            <p:spPr bwMode="auto">
              <a:xfrm flipV="1">
                <a:off x="969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1" name="Line 556"/>
              <p:cNvSpPr>
                <a:spLocks noChangeShapeType="1"/>
              </p:cNvSpPr>
              <p:nvPr/>
            </p:nvSpPr>
            <p:spPr bwMode="auto">
              <a:xfrm>
                <a:off x="969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2" name="Line 557"/>
              <p:cNvSpPr>
                <a:spLocks noChangeShapeType="1"/>
              </p:cNvSpPr>
              <p:nvPr/>
            </p:nvSpPr>
            <p:spPr bwMode="auto">
              <a:xfrm flipV="1">
                <a:off x="971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3" name="Line 558"/>
              <p:cNvSpPr>
                <a:spLocks noChangeShapeType="1"/>
              </p:cNvSpPr>
              <p:nvPr/>
            </p:nvSpPr>
            <p:spPr bwMode="auto">
              <a:xfrm>
                <a:off x="971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4" name="Line 559"/>
              <p:cNvSpPr>
                <a:spLocks noChangeShapeType="1"/>
              </p:cNvSpPr>
              <p:nvPr/>
            </p:nvSpPr>
            <p:spPr bwMode="auto">
              <a:xfrm flipV="1">
                <a:off x="971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5" name="Line 560"/>
              <p:cNvSpPr>
                <a:spLocks noChangeShapeType="1"/>
              </p:cNvSpPr>
              <p:nvPr/>
            </p:nvSpPr>
            <p:spPr bwMode="auto">
              <a:xfrm>
                <a:off x="971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6" name="Line 561"/>
              <p:cNvSpPr>
                <a:spLocks noChangeShapeType="1"/>
              </p:cNvSpPr>
              <p:nvPr/>
            </p:nvSpPr>
            <p:spPr bwMode="auto">
              <a:xfrm flipV="1">
                <a:off x="972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7" name="Line 562"/>
              <p:cNvSpPr>
                <a:spLocks noChangeShapeType="1"/>
              </p:cNvSpPr>
              <p:nvPr/>
            </p:nvSpPr>
            <p:spPr bwMode="auto">
              <a:xfrm>
                <a:off x="972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8" name="Line 563"/>
              <p:cNvSpPr>
                <a:spLocks noChangeShapeType="1"/>
              </p:cNvSpPr>
              <p:nvPr/>
            </p:nvSpPr>
            <p:spPr bwMode="auto">
              <a:xfrm flipV="1">
                <a:off x="974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9" name="Line 564"/>
              <p:cNvSpPr>
                <a:spLocks noChangeShapeType="1"/>
              </p:cNvSpPr>
              <p:nvPr/>
            </p:nvSpPr>
            <p:spPr bwMode="auto">
              <a:xfrm>
                <a:off x="974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0" name="Line 565"/>
              <p:cNvSpPr>
                <a:spLocks noChangeShapeType="1"/>
              </p:cNvSpPr>
              <p:nvPr/>
            </p:nvSpPr>
            <p:spPr bwMode="auto">
              <a:xfrm flipV="1">
                <a:off x="974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1" name="Line 566"/>
              <p:cNvSpPr>
                <a:spLocks noChangeShapeType="1"/>
              </p:cNvSpPr>
              <p:nvPr/>
            </p:nvSpPr>
            <p:spPr bwMode="auto">
              <a:xfrm>
                <a:off x="974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2" name="Line 567"/>
              <p:cNvSpPr>
                <a:spLocks noChangeShapeType="1"/>
              </p:cNvSpPr>
              <p:nvPr/>
            </p:nvSpPr>
            <p:spPr bwMode="auto">
              <a:xfrm flipV="1">
                <a:off x="976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3" name="Line 568"/>
              <p:cNvSpPr>
                <a:spLocks noChangeShapeType="1"/>
              </p:cNvSpPr>
              <p:nvPr/>
            </p:nvSpPr>
            <p:spPr bwMode="auto">
              <a:xfrm>
                <a:off x="976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4" name="Line 569"/>
              <p:cNvSpPr>
                <a:spLocks noChangeShapeType="1"/>
              </p:cNvSpPr>
              <p:nvPr/>
            </p:nvSpPr>
            <p:spPr bwMode="auto">
              <a:xfrm flipV="1">
                <a:off x="976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5" name="Line 570"/>
              <p:cNvSpPr>
                <a:spLocks noChangeShapeType="1"/>
              </p:cNvSpPr>
              <p:nvPr/>
            </p:nvSpPr>
            <p:spPr bwMode="auto">
              <a:xfrm>
                <a:off x="976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6" name="Line 571"/>
              <p:cNvSpPr>
                <a:spLocks noChangeShapeType="1"/>
              </p:cNvSpPr>
              <p:nvPr/>
            </p:nvSpPr>
            <p:spPr bwMode="auto">
              <a:xfrm flipV="1">
                <a:off x="977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7" name="Line 572"/>
              <p:cNvSpPr>
                <a:spLocks noChangeShapeType="1"/>
              </p:cNvSpPr>
              <p:nvPr/>
            </p:nvSpPr>
            <p:spPr bwMode="auto">
              <a:xfrm>
                <a:off x="977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8" name="Line 573"/>
              <p:cNvSpPr>
                <a:spLocks noChangeShapeType="1"/>
              </p:cNvSpPr>
              <p:nvPr/>
            </p:nvSpPr>
            <p:spPr bwMode="auto">
              <a:xfrm flipV="1">
                <a:off x="977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9" name="Line 574"/>
              <p:cNvSpPr>
                <a:spLocks noChangeShapeType="1"/>
              </p:cNvSpPr>
              <p:nvPr/>
            </p:nvSpPr>
            <p:spPr bwMode="auto">
              <a:xfrm>
                <a:off x="979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0" name="Line 575"/>
              <p:cNvSpPr>
                <a:spLocks noChangeShapeType="1"/>
              </p:cNvSpPr>
              <p:nvPr/>
            </p:nvSpPr>
            <p:spPr bwMode="auto">
              <a:xfrm flipV="1">
                <a:off x="979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1" name="Line 576"/>
              <p:cNvSpPr>
                <a:spLocks noChangeShapeType="1"/>
              </p:cNvSpPr>
              <p:nvPr/>
            </p:nvSpPr>
            <p:spPr bwMode="auto">
              <a:xfrm>
                <a:off x="979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2" name="Line 577"/>
              <p:cNvSpPr>
                <a:spLocks noChangeShapeType="1"/>
              </p:cNvSpPr>
              <p:nvPr/>
            </p:nvSpPr>
            <p:spPr bwMode="auto">
              <a:xfrm flipV="1">
                <a:off x="979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3" name="Line 578"/>
              <p:cNvSpPr>
                <a:spLocks noChangeShapeType="1"/>
              </p:cNvSpPr>
              <p:nvPr/>
            </p:nvSpPr>
            <p:spPr bwMode="auto">
              <a:xfrm>
                <a:off x="986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4" name="Line 579"/>
              <p:cNvSpPr>
                <a:spLocks noChangeShapeType="1"/>
              </p:cNvSpPr>
              <p:nvPr/>
            </p:nvSpPr>
            <p:spPr bwMode="auto">
              <a:xfrm flipV="1">
                <a:off x="986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5" name="Line 580"/>
              <p:cNvSpPr>
                <a:spLocks noChangeShapeType="1"/>
              </p:cNvSpPr>
              <p:nvPr/>
            </p:nvSpPr>
            <p:spPr bwMode="auto">
              <a:xfrm>
                <a:off x="987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6" name="Line 581"/>
              <p:cNvSpPr>
                <a:spLocks noChangeShapeType="1"/>
              </p:cNvSpPr>
              <p:nvPr/>
            </p:nvSpPr>
            <p:spPr bwMode="auto">
              <a:xfrm flipV="1">
                <a:off x="987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7" name="Line 582"/>
              <p:cNvSpPr>
                <a:spLocks noChangeShapeType="1"/>
              </p:cNvSpPr>
              <p:nvPr/>
            </p:nvSpPr>
            <p:spPr bwMode="auto">
              <a:xfrm>
                <a:off x="987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8" name="Line 583"/>
              <p:cNvSpPr>
                <a:spLocks noChangeShapeType="1"/>
              </p:cNvSpPr>
              <p:nvPr/>
            </p:nvSpPr>
            <p:spPr bwMode="auto">
              <a:xfrm flipV="1">
                <a:off x="987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9" name="Line 584"/>
              <p:cNvSpPr>
                <a:spLocks noChangeShapeType="1"/>
              </p:cNvSpPr>
              <p:nvPr/>
            </p:nvSpPr>
            <p:spPr bwMode="auto">
              <a:xfrm>
                <a:off x="989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0" name="Line 585"/>
              <p:cNvSpPr>
                <a:spLocks noChangeShapeType="1"/>
              </p:cNvSpPr>
              <p:nvPr/>
            </p:nvSpPr>
            <p:spPr bwMode="auto">
              <a:xfrm flipV="1">
                <a:off x="989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1" name="Line 586"/>
              <p:cNvSpPr>
                <a:spLocks noChangeShapeType="1"/>
              </p:cNvSpPr>
              <p:nvPr/>
            </p:nvSpPr>
            <p:spPr bwMode="auto">
              <a:xfrm>
                <a:off x="989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2" name="Line 587"/>
              <p:cNvSpPr>
                <a:spLocks noChangeShapeType="1"/>
              </p:cNvSpPr>
              <p:nvPr/>
            </p:nvSpPr>
            <p:spPr bwMode="auto">
              <a:xfrm flipV="1">
                <a:off x="989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3" name="Line 588"/>
              <p:cNvSpPr>
                <a:spLocks noChangeShapeType="1"/>
              </p:cNvSpPr>
              <p:nvPr/>
            </p:nvSpPr>
            <p:spPr bwMode="auto">
              <a:xfrm>
                <a:off x="991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4" name="Line 589"/>
              <p:cNvSpPr>
                <a:spLocks noChangeShapeType="1"/>
              </p:cNvSpPr>
              <p:nvPr/>
            </p:nvSpPr>
            <p:spPr bwMode="auto">
              <a:xfrm flipV="1">
                <a:off x="991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5" name="Line 590"/>
              <p:cNvSpPr>
                <a:spLocks noChangeShapeType="1"/>
              </p:cNvSpPr>
              <p:nvPr/>
            </p:nvSpPr>
            <p:spPr bwMode="auto">
              <a:xfrm>
                <a:off x="991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6" name="Line 591"/>
              <p:cNvSpPr>
                <a:spLocks noChangeShapeType="1"/>
              </p:cNvSpPr>
              <p:nvPr/>
            </p:nvSpPr>
            <p:spPr bwMode="auto">
              <a:xfrm flipV="1">
                <a:off x="991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7" name="Line 592"/>
              <p:cNvSpPr>
                <a:spLocks noChangeShapeType="1"/>
              </p:cNvSpPr>
              <p:nvPr/>
            </p:nvSpPr>
            <p:spPr bwMode="auto">
              <a:xfrm>
                <a:off x="992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8" name="Line 593"/>
              <p:cNvSpPr>
                <a:spLocks noChangeShapeType="1"/>
              </p:cNvSpPr>
              <p:nvPr/>
            </p:nvSpPr>
            <p:spPr bwMode="auto">
              <a:xfrm flipV="1">
                <a:off x="992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9" name="Line 594"/>
              <p:cNvSpPr>
                <a:spLocks noChangeShapeType="1"/>
              </p:cNvSpPr>
              <p:nvPr/>
            </p:nvSpPr>
            <p:spPr bwMode="auto">
              <a:xfrm>
                <a:off x="992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0" name="Line 595"/>
              <p:cNvSpPr>
                <a:spLocks noChangeShapeType="1"/>
              </p:cNvSpPr>
              <p:nvPr/>
            </p:nvSpPr>
            <p:spPr bwMode="auto">
              <a:xfrm flipV="1">
                <a:off x="992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1" name="Line 596"/>
              <p:cNvSpPr>
                <a:spLocks noChangeShapeType="1"/>
              </p:cNvSpPr>
              <p:nvPr/>
            </p:nvSpPr>
            <p:spPr bwMode="auto">
              <a:xfrm>
                <a:off x="994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2" name="Line 597"/>
              <p:cNvSpPr>
                <a:spLocks noChangeShapeType="1"/>
              </p:cNvSpPr>
              <p:nvPr/>
            </p:nvSpPr>
            <p:spPr bwMode="auto">
              <a:xfrm flipV="1">
                <a:off x="994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3" name="Line 598"/>
              <p:cNvSpPr>
                <a:spLocks noChangeShapeType="1"/>
              </p:cNvSpPr>
              <p:nvPr/>
            </p:nvSpPr>
            <p:spPr bwMode="auto">
              <a:xfrm>
                <a:off x="994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4" name="Line 599"/>
              <p:cNvSpPr>
                <a:spLocks noChangeShapeType="1"/>
              </p:cNvSpPr>
              <p:nvPr/>
            </p:nvSpPr>
            <p:spPr bwMode="auto">
              <a:xfrm flipV="1">
                <a:off x="994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5" name="Line 600"/>
              <p:cNvSpPr>
                <a:spLocks noChangeShapeType="1"/>
              </p:cNvSpPr>
              <p:nvPr/>
            </p:nvSpPr>
            <p:spPr bwMode="auto">
              <a:xfrm>
                <a:off x="996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6" name="Line 601"/>
              <p:cNvSpPr>
                <a:spLocks noChangeShapeType="1"/>
              </p:cNvSpPr>
              <p:nvPr/>
            </p:nvSpPr>
            <p:spPr bwMode="auto">
              <a:xfrm flipV="1">
                <a:off x="996" y="1561"/>
                <a:ext cx="1" cy="1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7" name="Line 602"/>
              <p:cNvSpPr>
                <a:spLocks noChangeShapeType="1"/>
              </p:cNvSpPr>
              <p:nvPr/>
            </p:nvSpPr>
            <p:spPr bwMode="auto">
              <a:xfrm flipV="1">
                <a:off x="1005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8" name="Line 603"/>
              <p:cNvSpPr>
                <a:spLocks noChangeShapeType="1"/>
              </p:cNvSpPr>
              <p:nvPr/>
            </p:nvSpPr>
            <p:spPr bwMode="auto">
              <a:xfrm>
                <a:off x="1005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9" name="Line 604"/>
              <p:cNvSpPr>
                <a:spLocks noChangeShapeType="1"/>
              </p:cNvSpPr>
              <p:nvPr/>
            </p:nvSpPr>
            <p:spPr bwMode="auto">
              <a:xfrm flipV="1">
                <a:off x="1005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0" name="Line 605"/>
              <p:cNvSpPr>
                <a:spLocks noChangeShapeType="1"/>
              </p:cNvSpPr>
              <p:nvPr/>
            </p:nvSpPr>
            <p:spPr bwMode="auto">
              <a:xfrm>
                <a:off x="1005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1" name="Line 606"/>
              <p:cNvSpPr>
                <a:spLocks noChangeShapeType="1"/>
              </p:cNvSpPr>
              <p:nvPr/>
            </p:nvSpPr>
            <p:spPr bwMode="auto">
              <a:xfrm flipV="1">
                <a:off x="1007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2" name="Line 607"/>
              <p:cNvSpPr>
                <a:spLocks noChangeShapeType="1"/>
              </p:cNvSpPr>
              <p:nvPr/>
            </p:nvSpPr>
            <p:spPr bwMode="auto">
              <a:xfrm>
                <a:off x="1007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3" name="Line 608"/>
              <p:cNvSpPr>
                <a:spLocks noChangeShapeType="1"/>
              </p:cNvSpPr>
              <p:nvPr/>
            </p:nvSpPr>
            <p:spPr bwMode="auto">
              <a:xfrm flipV="1">
                <a:off x="1007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4" name="Line 609"/>
              <p:cNvSpPr>
                <a:spLocks noChangeShapeType="1"/>
              </p:cNvSpPr>
              <p:nvPr/>
            </p:nvSpPr>
            <p:spPr bwMode="auto">
              <a:xfrm>
                <a:off x="1007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5" name="Line 610"/>
              <p:cNvSpPr>
                <a:spLocks noChangeShapeType="1"/>
              </p:cNvSpPr>
              <p:nvPr/>
            </p:nvSpPr>
            <p:spPr bwMode="auto">
              <a:xfrm flipV="1">
                <a:off x="1009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6" name="Line 611"/>
              <p:cNvSpPr>
                <a:spLocks noChangeShapeType="1"/>
              </p:cNvSpPr>
              <p:nvPr/>
            </p:nvSpPr>
            <p:spPr bwMode="auto">
              <a:xfrm>
                <a:off x="1009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7" name="Line 612"/>
              <p:cNvSpPr>
                <a:spLocks noChangeShapeType="1"/>
              </p:cNvSpPr>
              <p:nvPr/>
            </p:nvSpPr>
            <p:spPr bwMode="auto">
              <a:xfrm flipV="1">
                <a:off x="1009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8" name="Line 613"/>
              <p:cNvSpPr>
                <a:spLocks noChangeShapeType="1"/>
              </p:cNvSpPr>
              <p:nvPr/>
            </p:nvSpPr>
            <p:spPr bwMode="auto">
              <a:xfrm>
                <a:off x="1010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9" name="Line 614"/>
              <p:cNvSpPr>
                <a:spLocks noChangeShapeType="1"/>
              </p:cNvSpPr>
              <p:nvPr/>
            </p:nvSpPr>
            <p:spPr bwMode="auto">
              <a:xfrm flipV="1">
                <a:off x="1010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0" name="Line 615"/>
              <p:cNvSpPr>
                <a:spLocks noChangeShapeType="1"/>
              </p:cNvSpPr>
              <p:nvPr/>
            </p:nvSpPr>
            <p:spPr bwMode="auto">
              <a:xfrm>
                <a:off x="1010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1" name="Line 616"/>
              <p:cNvSpPr>
                <a:spLocks noChangeShapeType="1"/>
              </p:cNvSpPr>
              <p:nvPr/>
            </p:nvSpPr>
            <p:spPr bwMode="auto">
              <a:xfrm flipV="1">
                <a:off x="1012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2" name="Line 617"/>
              <p:cNvSpPr>
                <a:spLocks noChangeShapeType="1"/>
              </p:cNvSpPr>
              <p:nvPr/>
            </p:nvSpPr>
            <p:spPr bwMode="auto">
              <a:xfrm>
                <a:off x="1012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3" name="Line 618"/>
              <p:cNvSpPr>
                <a:spLocks noChangeShapeType="1"/>
              </p:cNvSpPr>
              <p:nvPr/>
            </p:nvSpPr>
            <p:spPr bwMode="auto">
              <a:xfrm>
                <a:off x="1019" y="1557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4" name="Line 619"/>
              <p:cNvSpPr>
                <a:spLocks noChangeShapeType="1"/>
              </p:cNvSpPr>
              <p:nvPr/>
            </p:nvSpPr>
            <p:spPr bwMode="auto">
              <a:xfrm flipV="1">
                <a:off x="1019" y="1557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5" name="Line 620"/>
              <p:cNvSpPr>
                <a:spLocks noChangeShapeType="1"/>
              </p:cNvSpPr>
              <p:nvPr/>
            </p:nvSpPr>
            <p:spPr bwMode="auto">
              <a:xfrm>
                <a:off x="1019" y="1557"/>
                <a:ext cx="1" cy="2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6" name="Line 621"/>
              <p:cNvSpPr>
                <a:spLocks noChangeShapeType="1"/>
              </p:cNvSpPr>
              <p:nvPr/>
            </p:nvSpPr>
            <p:spPr bwMode="auto">
              <a:xfrm flipV="1">
                <a:off x="1020" y="1556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7" name="Line 622"/>
              <p:cNvSpPr>
                <a:spLocks noChangeShapeType="1"/>
              </p:cNvSpPr>
              <p:nvPr/>
            </p:nvSpPr>
            <p:spPr bwMode="auto">
              <a:xfrm>
                <a:off x="1020" y="1556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8" name="Line 623"/>
              <p:cNvSpPr>
                <a:spLocks noChangeShapeType="1"/>
              </p:cNvSpPr>
              <p:nvPr/>
            </p:nvSpPr>
            <p:spPr bwMode="auto">
              <a:xfrm flipV="1">
                <a:off x="1022" y="1556"/>
                <a:ext cx="1" cy="3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9" name="Line 624"/>
              <p:cNvSpPr>
                <a:spLocks noChangeShapeType="1"/>
              </p:cNvSpPr>
              <p:nvPr/>
            </p:nvSpPr>
            <p:spPr bwMode="auto">
              <a:xfrm>
                <a:off x="1022" y="155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0" name="Line 625"/>
              <p:cNvSpPr>
                <a:spLocks noChangeShapeType="1"/>
              </p:cNvSpPr>
              <p:nvPr/>
            </p:nvSpPr>
            <p:spPr bwMode="auto">
              <a:xfrm flipV="1">
                <a:off x="1022" y="155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1" name="Line 626"/>
              <p:cNvSpPr>
                <a:spLocks noChangeShapeType="1"/>
              </p:cNvSpPr>
              <p:nvPr/>
            </p:nvSpPr>
            <p:spPr bwMode="auto">
              <a:xfrm>
                <a:off x="1022" y="155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2" name="Line 627"/>
              <p:cNvSpPr>
                <a:spLocks noChangeShapeType="1"/>
              </p:cNvSpPr>
              <p:nvPr/>
            </p:nvSpPr>
            <p:spPr bwMode="auto">
              <a:xfrm flipV="1">
                <a:off x="1023" y="1554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3" name="Line 628"/>
              <p:cNvSpPr>
                <a:spLocks noChangeShapeType="1"/>
              </p:cNvSpPr>
              <p:nvPr/>
            </p:nvSpPr>
            <p:spPr bwMode="auto">
              <a:xfrm>
                <a:off x="1023" y="1552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4" name="Line 629"/>
              <p:cNvSpPr>
                <a:spLocks noChangeShapeType="1"/>
              </p:cNvSpPr>
              <p:nvPr/>
            </p:nvSpPr>
            <p:spPr bwMode="auto">
              <a:xfrm flipV="1">
                <a:off x="1023" y="1552"/>
                <a:ext cx="1" cy="5"/>
              </a:xfrm>
              <a:prstGeom prst="line">
                <a:avLst/>
              </a:prstGeom>
              <a:noFill/>
              <a:ln w="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144" name="Line 630"/>
            <p:cNvSpPr>
              <a:spLocks noChangeShapeType="1"/>
            </p:cNvSpPr>
            <p:nvPr/>
          </p:nvSpPr>
          <p:spPr bwMode="auto">
            <a:xfrm>
              <a:off x="1023" y="1552"/>
              <a:ext cx="1" cy="5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5" name="Line 631"/>
            <p:cNvSpPr>
              <a:spLocks noChangeShapeType="1"/>
            </p:cNvSpPr>
            <p:nvPr/>
          </p:nvSpPr>
          <p:spPr bwMode="auto">
            <a:xfrm flipV="1">
              <a:off x="1025" y="1551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6" name="Line 632"/>
            <p:cNvSpPr>
              <a:spLocks noChangeShapeType="1"/>
            </p:cNvSpPr>
            <p:nvPr/>
          </p:nvSpPr>
          <p:spPr bwMode="auto">
            <a:xfrm>
              <a:off x="1025" y="1551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7" name="Line 633"/>
            <p:cNvSpPr>
              <a:spLocks noChangeShapeType="1"/>
            </p:cNvSpPr>
            <p:nvPr/>
          </p:nvSpPr>
          <p:spPr bwMode="auto">
            <a:xfrm flipV="1">
              <a:off x="1025" y="1551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8" name="Line 634"/>
            <p:cNvSpPr>
              <a:spLocks noChangeShapeType="1"/>
            </p:cNvSpPr>
            <p:nvPr/>
          </p:nvSpPr>
          <p:spPr bwMode="auto">
            <a:xfrm>
              <a:off x="1027" y="1549"/>
              <a:ext cx="1" cy="1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9" name="Line 635"/>
            <p:cNvSpPr>
              <a:spLocks noChangeShapeType="1"/>
            </p:cNvSpPr>
            <p:nvPr/>
          </p:nvSpPr>
          <p:spPr bwMode="auto">
            <a:xfrm flipV="1">
              <a:off x="1027" y="1549"/>
              <a:ext cx="1" cy="1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0" name="Line 636"/>
            <p:cNvSpPr>
              <a:spLocks noChangeShapeType="1"/>
            </p:cNvSpPr>
            <p:nvPr/>
          </p:nvSpPr>
          <p:spPr bwMode="auto">
            <a:xfrm>
              <a:off x="1027" y="1547"/>
              <a:ext cx="1" cy="12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1" name="Line 637"/>
            <p:cNvSpPr>
              <a:spLocks noChangeShapeType="1"/>
            </p:cNvSpPr>
            <p:nvPr/>
          </p:nvSpPr>
          <p:spPr bwMode="auto">
            <a:xfrm flipV="1">
              <a:off x="1027" y="1547"/>
              <a:ext cx="1" cy="12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2" name="Line 638"/>
            <p:cNvSpPr>
              <a:spLocks noChangeShapeType="1"/>
            </p:cNvSpPr>
            <p:nvPr/>
          </p:nvSpPr>
          <p:spPr bwMode="auto">
            <a:xfrm>
              <a:off x="1028" y="1547"/>
              <a:ext cx="1" cy="12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3" name="Line 639"/>
            <p:cNvSpPr>
              <a:spLocks noChangeShapeType="1"/>
            </p:cNvSpPr>
            <p:nvPr/>
          </p:nvSpPr>
          <p:spPr bwMode="auto">
            <a:xfrm flipV="1">
              <a:off x="1028" y="1546"/>
              <a:ext cx="1" cy="1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4" name="Line 640"/>
            <p:cNvSpPr>
              <a:spLocks noChangeShapeType="1"/>
            </p:cNvSpPr>
            <p:nvPr/>
          </p:nvSpPr>
          <p:spPr bwMode="auto">
            <a:xfrm>
              <a:off x="1028" y="1546"/>
              <a:ext cx="1" cy="1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5" name="Line 641"/>
            <p:cNvSpPr>
              <a:spLocks noChangeShapeType="1"/>
            </p:cNvSpPr>
            <p:nvPr/>
          </p:nvSpPr>
          <p:spPr bwMode="auto">
            <a:xfrm flipV="1">
              <a:off x="1028" y="1546"/>
              <a:ext cx="1" cy="1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6" name="Line 642"/>
            <p:cNvSpPr>
              <a:spLocks noChangeShapeType="1"/>
            </p:cNvSpPr>
            <p:nvPr/>
          </p:nvSpPr>
          <p:spPr bwMode="auto">
            <a:xfrm>
              <a:off x="1030" y="1546"/>
              <a:ext cx="1" cy="1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7" name="Line 643"/>
            <p:cNvSpPr>
              <a:spLocks noChangeShapeType="1"/>
            </p:cNvSpPr>
            <p:nvPr/>
          </p:nvSpPr>
          <p:spPr bwMode="auto">
            <a:xfrm flipV="1">
              <a:off x="1030" y="1547"/>
              <a:ext cx="1" cy="12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8" name="Line 644"/>
            <p:cNvSpPr>
              <a:spLocks noChangeShapeType="1"/>
            </p:cNvSpPr>
            <p:nvPr/>
          </p:nvSpPr>
          <p:spPr bwMode="auto">
            <a:xfrm flipV="1">
              <a:off x="1030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9" name="Line 645"/>
            <p:cNvSpPr>
              <a:spLocks noChangeShapeType="1"/>
            </p:cNvSpPr>
            <p:nvPr/>
          </p:nvSpPr>
          <p:spPr bwMode="auto">
            <a:xfrm>
              <a:off x="1030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0" name="Line 646"/>
            <p:cNvSpPr>
              <a:spLocks noChangeShapeType="1"/>
            </p:cNvSpPr>
            <p:nvPr/>
          </p:nvSpPr>
          <p:spPr bwMode="auto">
            <a:xfrm>
              <a:off x="1030" y="1549"/>
              <a:ext cx="1" cy="1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1" name="Line 647"/>
            <p:cNvSpPr>
              <a:spLocks noChangeShapeType="1"/>
            </p:cNvSpPr>
            <p:nvPr/>
          </p:nvSpPr>
          <p:spPr bwMode="auto">
            <a:xfrm flipV="1">
              <a:off x="1030" y="1551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2" name="Line 648"/>
            <p:cNvSpPr>
              <a:spLocks noChangeShapeType="1"/>
            </p:cNvSpPr>
            <p:nvPr/>
          </p:nvSpPr>
          <p:spPr bwMode="auto">
            <a:xfrm flipV="1">
              <a:off x="1030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3" name="Line 649"/>
            <p:cNvSpPr>
              <a:spLocks noChangeShapeType="1"/>
            </p:cNvSpPr>
            <p:nvPr/>
          </p:nvSpPr>
          <p:spPr bwMode="auto">
            <a:xfrm>
              <a:off x="1032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4" name="Line 650"/>
            <p:cNvSpPr>
              <a:spLocks noChangeShapeType="1"/>
            </p:cNvSpPr>
            <p:nvPr/>
          </p:nvSpPr>
          <p:spPr bwMode="auto">
            <a:xfrm>
              <a:off x="1032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5" name="Line 651"/>
            <p:cNvSpPr>
              <a:spLocks noChangeShapeType="1"/>
            </p:cNvSpPr>
            <p:nvPr/>
          </p:nvSpPr>
          <p:spPr bwMode="auto">
            <a:xfrm flipV="1">
              <a:off x="1032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6" name="Line 652"/>
            <p:cNvSpPr>
              <a:spLocks noChangeShapeType="1"/>
            </p:cNvSpPr>
            <p:nvPr/>
          </p:nvSpPr>
          <p:spPr bwMode="auto">
            <a:xfrm flipV="1">
              <a:off x="1032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7" name="Line 653"/>
            <p:cNvSpPr>
              <a:spLocks noChangeShapeType="1"/>
            </p:cNvSpPr>
            <p:nvPr/>
          </p:nvSpPr>
          <p:spPr bwMode="auto">
            <a:xfrm>
              <a:off x="1032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8" name="Line 654"/>
            <p:cNvSpPr>
              <a:spLocks noChangeShapeType="1"/>
            </p:cNvSpPr>
            <p:nvPr/>
          </p:nvSpPr>
          <p:spPr bwMode="auto">
            <a:xfrm>
              <a:off x="1032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9" name="Line 655"/>
            <p:cNvSpPr>
              <a:spLocks noChangeShapeType="1"/>
            </p:cNvSpPr>
            <p:nvPr/>
          </p:nvSpPr>
          <p:spPr bwMode="auto">
            <a:xfrm flipV="1">
              <a:off x="1032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0" name="Line 656"/>
            <p:cNvSpPr>
              <a:spLocks noChangeShapeType="1"/>
            </p:cNvSpPr>
            <p:nvPr/>
          </p:nvSpPr>
          <p:spPr bwMode="auto">
            <a:xfrm flipV="1">
              <a:off x="1032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1" name="Line 657"/>
            <p:cNvSpPr>
              <a:spLocks noChangeShapeType="1"/>
            </p:cNvSpPr>
            <p:nvPr/>
          </p:nvSpPr>
          <p:spPr bwMode="auto">
            <a:xfrm>
              <a:off x="1033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2" name="Line 658"/>
            <p:cNvSpPr>
              <a:spLocks noChangeShapeType="1"/>
            </p:cNvSpPr>
            <p:nvPr/>
          </p:nvSpPr>
          <p:spPr bwMode="auto">
            <a:xfrm>
              <a:off x="1033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3" name="Line 659"/>
            <p:cNvSpPr>
              <a:spLocks noChangeShapeType="1"/>
            </p:cNvSpPr>
            <p:nvPr/>
          </p:nvSpPr>
          <p:spPr bwMode="auto">
            <a:xfrm flipV="1">
              <a:off x="1033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4" name="Line 660"/>
            <p:cNvSpPr>
              <a:spLocks noChangeShapeType="1"/>
            </p:cNvSpPr>
            <p:nvPr/>
          </p:nvSpPr>
          <p:spPr bwMode="auto">
            <a:xfrm flipV="1">
              <a:off x="1033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5" name="Line 661"/>
            <p:cNvSpPr>
              <a:spLocks noChangeShapeType="1"/>
            </p:cNvSpPr>
            <p:nvPr/>
          </p:nvSpPr>
          <p:spPr bwMode="auto">
            <a:xfrm>
              <a:off x="1035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6" name="Line 662"/>
            <p:cNvSpPr>
              <a:spLocks noChangeShapeType="1"/>
            </p:cNvSpPr>
            <p:nvPr/>
          </p:nvSpPr>
          <p:spPr bwMode="auto">
            <a:xfrm>
              <a:off x="1035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7" name="Line 663"/>
            <p:cNvSpPr>
              <a:spLocks noChangeShapeType="1"/>
            </p:cNvSpPr>
            <p:nvPr/>
          </p:nvSpPr>
          <p:spPr bwMode="auto">
            <a:xfrm flipV="1">
              <a:off x="1035" y="1552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8" name="Line 664"/>
            <p:cNvSpPr>
              <a:spLocks noChangeShapeType="1"/>
            </p:cNvSpPr>
            <p:nvPr/>
          </p:nvSpPr>
          <p:spPr bwMode="auto">
            <a:xfrm flipV="1">
              <a:off x="1035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9" name="Line 665"/>
            <p:cNvSpPr>
              <a:spLocks noChangeShapeType="1"/>
            </p:cNvSpPr>
            <p:nvPr/>
          </p:nvSpPr>
          <p:spPr bwMode="auto">
            <a:xfrm>
              <a:off x="1035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0" name="Line 666"/>
            <p:cNvSpPr>
              <a:spLocks noChangeShapeType="1"/>
            </p:cNvSpPr>
            <p:nvPr/>
          </p:nvSpPr>
          <p:spPr bwMode="auto">
            <a:xfrm flipV="1">
              <a:off x="1035" y="1543"/>
              <a:ext cx="1" cy="4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1" name="Line 667"/>
            <p:cNvSpPr>
              <a:spLocks noChangeShapeType="1"/>
            </p:cNvSpPr>
            <p:nvPr/>
          </p:nvSpPr>
          <p:spPr bwMode="auto">
            <a:xfrm>
              <a:off x="1037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2" name="Line 668"/>
            <p:cNvSpPr>
              <a:spLocks noChangeShapeType="1"/>
            </p:cNvSpPr>
            <p:nvPr/>
          </p:nvSpPr>
          <p:spPr bwMode="auto">
            <a:xfrm flipV="1">
              <a:off x="1037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3" name="Line 669"/>
            <p:cNvSpPr>
              <a:spLocks noChangeShapeType="1"/>
            </p:cNvSpPr>
            <p:nvPr/>
          </p:nvSpPr>
          <p:spPr bwMode="auto">
            <a:xfrm>
              <a:off x="1037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4" name="Line 670"/>
            <p:cNvSpPr>
              <a:spLocks noChangeShapeType="1"/>
            </p:cNvSpPr>
            <p:nvPr/>
          </p:nvSpPr>
          <p:spPr bwMode="auto">
            <a:xfrm flipV="1">
              <a:off x="1037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5" name="Line 671"/>
            <p:cNvSpPr>
              <a:spLocks noChangeShapeType="1"/>
            </p:cNvSpPr>
            <p:nvPr/>
          </p:nvSpPr>
          <p:spPr bwMode="auto">
            <a:xfrm>
              <a:off x="1038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6" name="Line 672"/>
            <p:cNvSpPr>
              <a:spLocks noChangeShapeType="1"/>
            </p:cNvSpPr>
            <p:nvPr/>
          </p:nvSpPr>
          <p:spPr bwMode="auto">
            <a:xfrm flipV="1">
              <a:off x="1038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7" name="Line 673"/>
            <p:cNvSpPr>
              <a:spLocks noChangeShapeType="1"/>
            </p:cNvSpPr>
            <p:nvPr/>
          </p:nvSpPr>
          <p:spPr bwMode="auto">
            <a:xfrm>
              <a:off x="1038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8" name="Line 674"/>
            <p:cNvSpPr>
              <a:spLocks noChangeShapeType="1"/>
            </p:cNvSpPr>
            <p:nvPr/>
          </p:nvSpPr>
          <p:spPr bwMode="auto">
            <a:xfrm flipV="1">
              <a:off x="1038" y="1544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9" name="Line 675"/>
            <p:cNvSpPr>
              <a:spLocks noChangeShapeType="1"/>
            </p:cNvSpPr>
            <p:nvPr/>
          </p:nvSpPr>
          <p:spPr bwMode="auto">
            <a:xfrm>
              <a:off x="1040" y="1544"/>
              <a:ext cx="1" cy="5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0" name="Freeform 676"/>
            <p:cNvSpPr>
              <a:spLocks/>
            </p:cNvSpPr>
            <p:nvPr/>
          </p:nvSpPr>
          <p:spPr bwMode="auto">
            <a:xfrm>
              <a:off x="969" y="1543"/>
              <a:ext cx="71" cy="21"/>
            </a:xfrm>
            <a:custGeom>
              <a:avLst/>
              <a:gdLst>
                <a:gd name="T0" fmla="*/ 64 w 71"/>
                <a:gd name="T1" fmla="*/ 0 h 21"/>
                <a:gd name="T2" fmla="*/ 71 w 71"/>
                <a:gd name="T3" fmla="*/ 1 h 21"/>
                <a:gd name="T4" fmla="*/ 71 w 71"/>
                <a:gd name="T5" fmla="*/ 6 h 21"/>
                <a:gd name="T6" fmla="*/ 61 w 71"/>
                <a:gd name="T7" fmla="*/ 4 h 21"/>
                <a:gd name="T8" fmla="*/ 63 w 71"/>
                <a:gd name="T9" fmla="*/ 9 h 21"/>
                <a:gd name="T10" fmla="*/ 66 w 71"/>
                <a:gd name="T11" fmla="*/ 9 h 21"/>
                <a:gd name="T12" fmla="*/ 66 w 71"/>
                <a:gd name="T13" fmla="*/ 16 h 21"/>
                <a:gd name="T14" fmla="*/ 56 w 71"/>
                <a:gd name="T15" fmla="*/ 16 h 21"/>
                <a:gd name="T16" fmla="*/ 54 w 71"/>
                <a:gd name="T17" fmla="*/ 14 h 21"/>
                <a:gd name="T18" fmla="*/ 54 w 71"/>
                <a:gd name="T19" fmla="*/ 16 h 21"/>
                <a:gd name="T20" fmla="*/ 0 w 71"/>
                <a:gd name="T21" fmla="*/ 21 h 21"/>
                <a:gd name="T22" fmla="*/ 0 w 71"/>
                <a:gd name="T23" fmla="*/ 19 h 21"/>
                <a:gd name="T24" fmla="*/ 50 w 71"/>
                <a:gd name="T25" fmla="*/ 16 h 21"/>
                <a:gd name="T26" fmla="*/ 63 w 71"/>
                <a:gd name="T27" fmla="*/ 0 h 21"/>
                <a:gd name="T28" fmla="*/ 64 w 71"/>
                <a:gd name="T29" fmla="*/ 0 h 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1"/>
                <a:gd name="T46" fmla="*/ 0 h 21"/>
                <a:gd name="T47" fmla="*/ 71 w 71"/>
                <a:gd name="T48" fmla="*/ 21 h 2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1" h="21">
                  <a:moveTo>
                    <a:pt x="64" y="0"/>
                  </a:moveTo>
                  <a:lnTo>
                    <a:pt x="71" y="1"/>
                  </a:lnTo>
                  <a:lnTo>
                    <a:pt x="71" y="6"/>
                  </a:lnTo>
                  <a:lnTo>
                    <a:pt x="61" y="4"/>
                  </a:lnTo>
                  <a:lnTo>
                    <a:pt x="63" y="9"/>
                  </a:lnTo>
                  <a:lnTo>
                    <a:pt x="66" y="9"/>
                  </a:lnTo>
                  <a:lnTo>
                    <a:pt x="66" y="16"/>
                  </a:lnTo>
                  <a:lnTo>
                    <a:pt x="56" y="16"/>
                  </a:lnTo>
                  <a:lnTo>
                    <a:pt x="54" y="14"/>
                  </a:lnTo>
                  <a:lnTo>
                    <a:pt x="54" y="16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50" y="16"/>
                  </a:lnTo>
                  <a:lnTo>
                    <a:pt x="63" y="0"/>
                  </a:lnTo>
                  <a:lnTo>
                    <a:pt x="64" y="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1" name="Freeform 677"/>
            <p:cNvSpPr>
              <a:spLocks/>
            </p:cNvSpPr>
            <p:nvPr/>
          </p:nvSpPr>
          <p:spPr bwMode="auto">
            <a:xfrm>
              <a:off x="961" y="1572"/>
              <a:ext cx="77" cy="15"/>
            </a:xfrm>
            <a:custGeom>
              <a:avLst/>
              <a:gdLst>
                <a:gd name="T0" fmla="*/ 2 w 77"/>
                <a:gd name="T1" fmla="*/ 4 h 15"/>
                <a:gd name="T2" fmla="*/ 8 w 77"/>
                <a:gd name="T3" fmla="*/ 4 h 15"/>
                <a:gd name="T4" fmla="*/ 16 w 77"/>
                <a:gd name="T5" fmla="*/ 2 h 15"/>
                <a:gd name="T6" fmla="*/ 20 w 77"/>
                <a:gd name="T7" fmla="*/ 2 h 15"/>
                <a:gd name="T8" fmla="*/ 28 w 77"/>
                <a:gd name="T9" fmla="*/ 2 h 15"/>
                <a:gd name="T10" fmla="*/ 31 w 77"/>
                <a:gd name="T11" fmla="*/ 0 h 15"/>
                <a:gd name="T12" fmla="*/ 35 w 77"/>
                <a:gd name="T13" fmla="*/ 0 h 15"/>
                <a:gd name="T14" fmla="*/ 58 w 77"/>
                <a:gd name="T15" fmla="*/ 0 h 15"/>
                <a:gd name="T16" fmla="*/ 69 w 77"/>
                <a:gd name="T17" fmla="*/ 2 h 15"/>
                <a:gd name="T18" fmla="*/ 77 w 77"/>
                <a:gd name="T19" fmla="*/ 5 h 15"/>
                <a:gd name="T20" fmla="*/ 77 w 77"/>
                <a:gd name="T21" fmla="*/ 12 h 15"/>
                <a:gd name="T22" fmla="*/ 71 w 77"/>
                <a:gd name="T23" fmla="*/ 12 h 15"/>
                <a:gd name="T24" fmla="*/ 66 w 77"/>
                <a:gd name="T25" fmla="*/ 12 h 15"/>
                <a:gd name="T26" fmla="*/ 59 w 77"/>
                <a:gd name="T27" fmla="*/ 12 h 15"/>
                <a:gd name="T28" fmla="*/ 51 w 77"/>
                <a:gd name="T29" fmla="*/ 12 h 15"/>
                <a:gd name="T30" fmla="*/ 43 w 77"/>
                <a:gd name="T31" fmla="*/ 12 h 15"/>
                <a:gd name="T32" fmla="*/ 35 w 77"/>
                <a:gd name="T33" fmla="*/ 12 h 15"/>
                <a:gd name="T34" fmla="*/ 26 w 77"/>
                <a:gd name="T35" fmla="*/ 12 h 15"/>
                <a:gd name="T36" fmla="*/ 21 w 77"/>
                <a:gd name="T37" fmla="*/ 12 h 15"/>
                <a:gd name="T38" fmla="*/ 16 w 77"/>
                <a:gd name="T39" fmla="*/ 12 h 15"/>
                <a:gd name="T40" fmla="*/ 10 w 77"/>
                <a:gd name="T41" fmla="*/ 14 h 15"/>
                <a:gd name="T42" fmla="*/ 5 w 77"/>
                <a:gd name="T43" fmla="*/ 14 h 15"/>
                <a:gd name="T44" fmla="*/ 0 w 77"/>
                <a:gd name="T45" fmla="*/ 15 h 15"/>
                <a:gd name="T46" fmla="*/ 0 w 77"/>
                <a:gd name="T47" fmla="*/ 12 h 15"/>
                <a:gd name="T48" fmla="*/ 2 w 77"/>
                <a:gd name="T49" fmla="*/ 12 h 15"/>
                <a:gd name="T50" fmla="*/ 2 w 77"/>
                <a:gd name="T51" fmla="*/ 4 h 1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15"/>
                <a:gd name="T80" fmla="*/ 77 w 77"/>
                <a:gd name="T81" fmla="*/ 15 h 1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15">
                  <a:moveTo>
                    <a:pt x="2" y="4"/>
                  </a:moveTo>
                  <a:lnTo>
                    <a:pt x="8" y="4"/>
                  </a:lnTo>
                  <a:lnTo>
                    <a:pt x="16" y="2"/>
                  </a:lnTo>
                  <a:lnTo>
                    <a:pt x="20" y="2"/>
                  </a:lnTo>
                  <a:lnTo>
                    <a:pt x="28" y="2"/>
                  </a:lnTo>
                  <a:lnTo>
                    <a:pt x="31" y="0"/>
                  </a:lnTo>
                  <a:lnTo>
                    <a:pt x="35" y="0"/>
                  </a:lnTo>
                  <a:lnTo>
                    <a:pt x="58" y="0"/>
                  </a:lnTo>
                  <a:lnTo>
                    <a:pt x="69" y="2"/>
                  </a:lnTo>
                  <a:lnTo>
                    <a:pt x="77" y="5"/>
                  </a:lnTo>
                  <a:lnTo>
                    <a:pt x="77" y="12"/>
                  </a:lnTo>
                  <a:lnTo>
                    <a:pt x="71" y="12"/>
                  </a:lnTo>
                  <a:lnTo>
                    <a:pt x="66" y="12"/>
                  </a:lnTo>
                  <a:lnTo>
                    <a:pt x="59" y="12"/>
                  </a:lnTo>
                  <a:lnTo>
                    <a:pt x="51" y="12"/>
                  </a:lnTo>
                  <a:lnTo>
                    <a:pt x="43" y="12"/>
                  </a:lnTo>
                  <a:lnTo>
                    <a:pt x="35" y="12"/>
                  </a:lnTo>
                  <a:lnTo>
                    <a:pt x="26" y="12"/>
                  </a:lnTo>
                  <a:lnTo>
                    <a:pt x="21" y="12"/>
                  </a:lnTo>
                  <a:lnTo>
                    <a:pt x="16" y="12"/>
                  </a:lnTo>
                  <a:lnTo>
                    <a:pt x="10" y="14"/>
                  </a:lnTo>
                  <a:lnTo>
                    <a:pt x="5" y="14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4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2" name="Line 678"/>
            <p:cNvSpPr>
              <a:spLocks noChangeShapeType="1"/>
            </p:cNvSpPr>
            <p:nvPr/>
          </p:nvSpPr>
          <p:spPr bwMode="auto">
            <a:xfrm flipH="1">
              <a:off x="963" y="1576"/>
              <a:ext cx="9" cy="1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3" name="Freeform 679"/>
            <p:cNvSpPr>
              <a:spLocks/>
            </p:cNvSpPr>
            <p:nvPr/>
          </p:nvSpPr>
          <p:spPr bwMode="auto">
            <a:xfrm>
              <a:off x="1032" y="1552"/>
              <a:ext cx="6" cy="22"/>
            </a:xfrm>
            <a:custGeom>
              <a:avLst/>
              <a:gdLst>
                <a:gd name="T0" fmla="*/ 0 w 6"/>
                <a:gd name="T1" fmla="*/ 22 h 22"/>
                <a:gd name="T2" fmla="*/ 0 w 6"/>
                <a:gd name="T3" fmla="*/ 10 h 22"/>
                <a:gd name="T4" fmla="*/ 5 w 6"/>
                <a:gd name="T5" fmla="*/ 12 h 22"/>
                <a:gd name="T6" fmla="*/ 6 w 6"/>
                <a:gd name="T7" fmla="*/ 12 h 22"/>
                <a:gd name="T8" fmla="*/ 6 w 6"/>
                <a:gd name="T9" fmla="*/ 0 h 22"/>
                <a:gd name="T10" fmla="*/ 3 w 6"/>
                <a:gd name="T11" fmla="*/ 0 h 22"/>
                <a:gd name="T12" fmla="*/ 1 w 6"/>
                <a:gd name="T13" fmla="*/ 2 h 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"/>
                <a:gd name="T22" fmla="*/ 0 h 22"/>
                <a:gd name="T23" fmla="*/ 6 w 6"/>
                <a:gd name="T24" fmla="*/ 22 h 2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" h="22">
                  <a:moveTo>
                    <a:pt x="0" y="22"/>
                  </a:moveTo>
                  <a:lnTo>
                    <a:pt x="0" y="10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3" y="0"/>
                  </a:lnTo>
                  <a:lnTo>
                    <a:pt x="1" y="2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4" name="Freeform 680"/>
            <p:cNvSpPr>
              <a:spLocks/>
            </p:cNvSpPr>
            <p:nvPr/>
          </p:nvSpPr>
          <p:spPr bwMode="auto">
            <a:xfrm>
              <a:off x="1017" y="1559"/>
              <a:ext cx="5" cy="15"/>
            </a:xfrm>
            <a:custGeom>
              <a:avLst/>
              <a:gdLst>
                <a:gd name="T0" fmla="*/ 5 w 5"/>
                <a:gd name="T1" fmla="*/ 3 h 15"/>
                <a:gd name="T2" fmla="*/ 5 w 5"/>
                <a:gd name="T3" fmla="*/ 13 h 15"/>
                <a:gd name="T4" fmla="*/ 0 w 5"/>
                <a:gd name="T5" fmla="*/ 13 h 15"/>
                <a:gd name="T6" fmla="*/ 0 w 5"/>
                <a:gd name="T7" fmla="*/ 0 h 15"/>
                <a:gd name="T8" fmla="*/ 0 w 5"/>
                <a:gd name="T9" fmla="*/ 15 h 15"/>
                <a:gd name="T10" fmla="*/ 0 w 5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15"/>
                <a:gd name="T20" fmla="*/ 5 w 5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15">
                  <a:moveTo>
                    <a:pt x="5" y="3"/>
                  </a:moveTo>
                  <a:lnTo>
                    <a:pt x="5" y="13"/>
                  </a:lnTo>
                  <a:lnTo>
                    <a:pt x="0" y="13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5" name="Freeform 681"/>
            <p:cNvSpPr>
              <a:spLocks/>
            </p:cNvSpPr>
            <p:nvPr/>
          </p:nvSpPr>
          <p:spPr bwMode="auto">
            <a:xfrm>
              <a:off x="974" y="1562"/>
              <a:ext cx="23" cy="5"/>
            </a:xfrm>
            <a:custGeom>
              <a:avLst/>
              <a:gdLst>
                <a:gd name="T0" fmla="*/ 23 w 23"/>
                <a:gd name="T1" fmla="*/ 0 h 5"/>
                <a:gd name="T2" fmla="*/ 20 w 23"/>
                <a:gd name="T3" fmla="*/ 5 h 5"/>
                <a:gd name="T4" fmla="*/ 5 w 23"/>
                <a:gd name="T5" fmla="*/ 5 h 5"/>
                <a:gd name="T6" fmla="*/ 0 w 23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5"/>
                <a:gd name="T14" fmla="*/ 23 w 23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5">
                  <a:moveTo>
                    <a:pt x="23" y="0"/>
                  </a:moveTo>
                  <a:lnTo>
                    <a:pt x="20" y="5"/>
                  </a:lnTo>
                  <a:lnTo>
                    <a:pt x="5" y="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6" name="Line 682"/>
            <p:cNvSpPr>
              <a:spLocks noChangeShapeType="1"/>
            </p:cNvSpPr>
            <p:nvPr/>
          </p:nvSpPr>
          <p:spPr bwMode="auto">
            <a:xfrm flipH="1">
              <a:off x="968" y="1574"/>
              <a:ext cx="8" cy="12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7" name="Line 683"/>
            <p:cNvSpPr>
              <a:spLocks noChangeShapeType="1"/>
            </p:cNvSpPr>
            <p:nvPr/>
          </p:nvSpPr>
          <p:spPr bwMode="auto">
            <a:xfrm flipH="1">
              <a:off x="976" y="1574"/>
              <a:ext cx="3" cy="1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8" name="Line 684"/>
            <p:cNvSpPr>
              <a:spLocks noChangeShapeType="1"/>
            </p:cNvSpPr>
            <p:nvPr/>
          </p:nvSpPr>
          <p:spPr bwMode="auto">
            <a:xfrm flipH="1">
              <a:off x="984" y="1574"/>
              <a:ext cx="2" cy="1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9" name="Freeform 685"/>
            <p:cNvSpPr>
              <a:spLocks/>
            </p:cNvSpPr>
            <p:nvPr/>
          </p:nvSpPr>
          <p:spPr bwMode="auto">
            <a:xfrm>
              <a:off x="996" y="1574"/>
              <a:ext cx="1" cy="8"/>
            </a:xfrm>
            <a:custGeom>
              <a:avLst/>
              <a:gdLst>
                <a:gd name="T0" fmla="*/ 0 w 1"/>
                <a:gd name="T1" fmla="*/ 0 h 8"/>
                <a:gd name="T2" fmla="*/ 0 w 1"/>
                <a:gd name="T3" fmla="*/ 8 h 8"/>
                <a:gd name="T4" fmla="*/ 0 w 1"/>
                <a:gd name="T5" fmla="*/ 0 h 8"/>
                <a:gd name="T6" fmla="*/ 0 w 1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8"/>
                <a:gd name="T14" fmla="*/ 1 w 1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8">
                  <a:moveTo>
                    <a:pt x="0" y="0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0" name="Line 686"/>
            <p:cNvSpPr>
              <a:spLocks noChangeShapeType="1"/>
            </p:cNvSpPr>
            <p:nvPr/>
          </p:nvSpPr>
          <p:spPr bwMode="auto">
            <a:xfrm>
              <a:off x="1004" y="1574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1" name="Line 687"/>
            <p:cNvSpPr>
              <a:spLocks noChangeShapeType="1"/>
            </p:cNvSpPr>
            <p:nvPr/>
          </p:nvSpPr>
          <p:spPr bwMode="auto">
            <a:xfrm>
              <a:off x="1010" y="1574"/>
              <a:ext cx="2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2" name="Line 688"/>
            <p:cNvSpPr>
              <a:spLocks noChangeShapeType="1"/>
            </p:cNvSpPr>
            <p:nvPr/>
          </p:nvSpPr>
          <p:spPr bwMode="auto">
            <a:xfrm>
              <a:off x="1020" y="1574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3" name="Line 689"/>
            <p:cNvSpPr>
              <a:spLocks noChangeShapeType="1"/>
            </p:cNvSpPr>
            <p:nvPr/>
          </p:nvSpPr>
          <p:spPr bwMode="auto">
            <a:xfrm flipV="1">
              <a:off x="1025" y="1574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4" name="Line 690"/>
            <p:cNvSpPr>
              <a:spLocks noChangeShapeType="1"/>
            </p:cNvSpPr>
            <p:nvPr/>
          </p:nvSpPr>
          <p:spPr bwMode="auto">
            <a:xfrm>
              <a:off x="1030" y="1574"/>
              <a:ext cx="1" cy="1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5" name="Line 691"/>
            <p:cNvSpPr>
              <a:spLocks noChangeShapeType="1"/>
            </p:cNvSpPr>
            <p:nvPr/>
          </p:nvSpPr>
          <p:spPr bwMode="auto">
            <a:xfrm flipV="1">
              <a:off x="1033" y="1576"/>
              <a:ext cx="1" cy="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6" name="Line 692"/>
            <p:cNvSpPr>
              <a:spLocks noChangeShapeType="1"/>
            </p:cNvSpPr>
            <p:nvPr/>
          </p:nvSpPr>
          <p:spPr bwMode="auto">
            <a:xfrm>
              <a:off x="1037" y="1577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7" name="Line 693"/>
            <p:cNvSpPr>
              <a:spLocks noChangeShapeType="1"/>
            </p:cNvSpPr>
            <p:nvPr/>
          </p:nvSpPr>
          <p:spPr bwMode="auto">
            <a:xfrm flipV="1">
              <a:off x="1012" y="1561"/>
              <a:ext cx="1" cy="11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8" name="Line 694"/>
            <p:cNvSpPr>
              <a:spLocks noChangeShapeType="1"/>
            </p:cNvSpPr>
            <p:nvPr/>
          </p:nvSpPr>
          <p:spPr bwMode="auto">
            <a:xfrm>
              <a:off x="1004" y="1561"/>
              <a:ext cx="1" cy="11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9" name="Line 695"/>
            <p:cNvSpPr>
              <a:spLocks noChangeShapeType="1"/>
            </p:cNvSpPr>
            <p:nvPr/>
          </p:nvSpPr>
          <p:spPr bwMode="auto">
            <a:xfrm flipV="1">
              <a:off x="997" y="1561"/>
              <a:ext cx="1" cy="11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0" name="Line 696"/>
            <p:cNvSpPr>
              <a:spLocks noChangeShapeType="1"/>
            </p:cNvSpPr>
            <p:nvPr/>
          </p:nvSpPr>
          <p:spPr bwMode="auto">
            <a:xfrm>
              <a:off x="991" y="1567"/>
              <a:ext cx="1" cy="5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1" name="Line 697"/>
            <p:cNvSpPr>
              <a:spLocks noChangeShapeType="1"/>
            </p:cNvSpPr>
            <p:nvPr/>
          </p:nvSpPr>
          <p:spPr bwMode="auto">
            <a:xfrm flipV="1">
              <a:off x="986" y="1567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2" name="Line 698"/>
            <p:cNvSpPr>
              <a:spLocks noChangeShapeType="1"/>
            </p:cNvSpPr>
            <p:nvPr/>
          </p:nvSpPr>
          <p:spPr bwMode="auto">
            <a:xfrm>
              <a:off x="981" y="1567"/>
              <a:ext cx="1" cy="7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3" name="Line 699"/>
            <p:cNvSpPr>
              <a:spLocks noChangeShapeType="1"/>
            </p:cNvSpPr>
            <p:nvPr/>
          </p:nvSpPr>
          <p:spPr bwMode="auto">
            <a:xfrm flipV="1">
              <a:off x="969" y="1564"/>
              <a:ext cx="1" cy="12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4" name="Freeform 700"/>
            <p:cNvSpPr>
              <a:spLocks/>
            </p:cNvSpPr>
            <p:nvPr/>
          </p:nvSpPr>
          <p:spPr bwMode="auto">
            <a:xfrm>
              <a:off x="895" y="1498"/>
              <a:ext cx="45" cy="6"/>
            </a:xfrm>
            <a:custGeom>
              <a:avLst/>
              <a:gdLst>
                <a:gd name="T0" fmla="*/ 0 w 45"/>
                <a:gd name="T1" fmla="*/ 0 h 6"/>
                <a:gd name="T2" fmla="*/ 10 w 45"/>
                <a:gd name="T3" fmla="*/ 3 h 6"/>
                <a:gd name="T4" fmla="*/ 12 w 45"/>
                <a:gd name="T5" fmla="*/ 3 h 6"/>
                <a:gd name="T6" fmla="*/ 13 w 45"/>
                <a:gd name="T7" fmla="*/ 3 h 6"/>
                <a:gd name="T8" fmla="*/ 15 w 45"/>
                <a:gd name="T9" fmla="*/ 3 h 6"/>
                <a:gd name="T10" fmla="*/ 15 w 45"/>
                <a:gd name="T11" fmla="*/ 5 h 6"/>
                <a:gd name="T12" fmla="*/ 17 w 45"/>
                <a:gd name="T13" fmla="*/ 5 h 6"/>
                <a:gd name="T14" fmla="*/ 18 w 45"/>
                <a:gd name="T15" fmla="*/ 5 h 6"/>
                <a:gd name="T16" fmla="*/ 20 w 45"/>
                <a:gd name="T17" fmla="*/ 5 h 6"/>
                <a:gd name="T18" fmla="*/ 22 w 45"/>
                <a:gd name="T19" fmla="*/ 5 h 6"/>
                <a:gd name="T20" fmla="*/ 23 w 45"/>
                <a:gd name="T21" fmla="*/ 5 h 6"/>
                <a:gd name="T22" fmla="*/ 25 w 45"/>
                <a:gd name="T23" fmla="*/ 5 h 6"/>
                <a:gd name="T24" fmla="*/ 27 w 45"/>
                <a:gd name="T25" fmla="*/ 6 h 6"/>
                <a:gd name="T26" fmla="*/ 28 w 45"/>
                <a:gd name="T27" fmla="*/ 6 h 6"/>
                <a:gd name="T28" fmla="*/ 31 w 45"/>
                <a:gd name="T29" fmla="*/ 6 h 6"/>
                <a:gd name="T30" fmla="*/ 33 w 45"/>
                <a:gd name="T31" fmla="*/ 6 h 6"/>
                <a:gd name="T32" fmla="*/ 36 w 45"/>
                <a:gd name="T33" fmla="*/ 6 h 6"/>
                <a:gd name="T34" fmla="*/ 41 w 45"/>
                <a:gd name="T35" fmla="*/ 6 h 6"/>
                <a:gd name="T36" fmla="*/ 45 w 45"/>
                <a:gd name="T37" fmla="*/ 6 h 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5"/>
                <a:gd name="T58" fmla="*/ 0 h 6"/>
                <a:gd name="T59" fmla="*/ 45 w 45"/>
                <a:gd name="T60" fmla="*/ 6 h 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5" h="6">
                  <a:moveTo>
                    <a:pt x="0" y="0"/>
                  </a:moveTo>
                  <a:lnTo>
                    <a:pt x="10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5" y="5"/>
                  </a:lnTo>
                  <a:lnTo>
                    <a:pt x="17" y="5"/>
                  </a:lnTo>
                  <a:lnTo>
                    <a:pt x="18" y="5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5"/>
                  </a:lnTo>
                  <a:lnTo>
                    <a:pt x="25" y="5"/>
                  </a:lnTo>
                  <a:lnTo>
                    <a:pt x="27" y="6"/>
                  </a:lnTo>
                  <a:lnTo>
                    <a:pt x="28" y="6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6" y="6"/>
                  </a:lnTo>
                  <a:lnTo>
                    <a:pt x="41" y="6"/>
                  </a:lnTo>
                  <a:lnTo>
                    <a:pt x="45" y="6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5" name="Freeform 701"/>
            <p:cNvSpPr>
              <a:spLocks/>
            </p:cNvSpPr>
            <p:nvPr/>
          </p:nvSpPr>
          <p:spPr bwMode="auto">
            <a:xfrm>
              <a:off x="953" y="1503"/>
              <a:ext cx="21" cy="3"/>
            </a:xfrm>
            <a:custGeom>
              <a:avLst/>
              <a:gdLst>
                <a:gd name="T0" fmla="*/ 0 w 21"/>
                <a:gd name="T1" fmla="*/ 3 h 3"/>
                <a:gd name="T2" fmla="*/ 11 w 21"/>
                <a:gd name="T3" fmla="*/ 1 h 3"/>
                <a:gd name="T4" fmla="*/ 13 w 21"/>
                <a:gd name="T5" fmla="*/ 1 h 3"/>
                <a:gd name="T6" fmla="*/ 15 w 21"/>
                <a:gd name="T7" fmla="*/ 0 h 3"/>
                <a:gd name="T8" fmla="*/ 16 w 21"/>
                <a:gd name="T9" fmla="*/ 0 h 3"/>
                <a:gd name="T10" fmla="*/ 18 w 21"/>
                <a:gd name="T11" fmla="*/ 0 h 3"/>
                <a:gd name="T12" fmla="*/ 19 w 21"/>
                <a:gd name="T13" fmla="*/ 0 h 3"/>
                <a:gd name="T14" fmla="*/ 21 w 21"/>
                <a:gd name="T15" fmla="*/ 0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"/>
                <a:gd name="T25" fmla="*/ 0 h 3"/>
                <a:gd name="T26" fmla="*/ 21 w 21"/>
                <a:gd name="T27" fmla="*/ 3 h 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" h="3">
                  <a:moveTo>
                    <a:pt x="0" y="3"/>
                  </a:moveTo>
                  <a:lnTo>
                    <a:pt x="11" y="1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1" y="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6" name="Freeform 702"/>
            <p:cNvSpPr>
              <a:spLocks/>
            </p:cNvSpPr>
            <p:nvPr/>
          </p:nvSpPr>
          <p:spPr bwMode="auto">
            <a:xfrm>
              <a:off x="1007" y="1405"/>
              <a:ext cx="61" cy="80"/>
            </a:xfrm>
            <a:custGeom>
              <a:avLst/>
              <a:gdLst>
                <a:gd name="T0" fmla="*/ 61 w 61"/>
                <a:gd name="T1" fmla="*/ 0 h 80"/>
                <a:gd name="T2" fmla="*/ 61 w 61"/>
                <a:gd name="T3" fmla="*/ 3 h 80"/>
                <a:gd name="T4" fmla="*/ 59 w 61"/>
                <a:gd name="T5" fmla="*/ 5 h 80"/>
                <a:gd name="T6" fmla="*/ 59 w 61"/>
                <a:gd name="T7" fmla="*/ 8 h 80"/>
                <a:gd name="T8" fmla="*/ 59 w 61"/>
                <a:gd name="T9" fmla="*/ 10 h 80"/>
                <a:gd name="T10" fmla="*/ 58 w 61"/>
                <a:gd name="T11" fmla="*/ 13 h 80"/>
                <a:gd name="T12" fmla="*/ 58 w 61"/>
                <a:gd name="T13" fmla="*/ 15 h 80"/>
                <a:gd name="T14" fmla="*/ 56 w 61"/>
                <a:gd name="T15" fmla="*/ 17 h 80"/>
                <a:gd name="T16" fmla="*/ 56 w 61"/>
                <a:gd name="T17" fmla="*/ 18 h 80"/>
                <a:gd name="T18" fmla="*/ 56 w 61"/>
                <a:gd name="T19" fmla="*/ 20 h 80"/>
                <a:gd name="T20" fmla="*/ 54 w 61"/>
                <a:gd name="T21" fmla="*/ 22 h 80"/>
                <a:gd name="T22" fmla="*/ 54 w 61"/>
                <a:gd name="T23" fmla="*/ 23 h 80"/>
                <a:gd name="T24" fmla="*/ 53 w 61"/>
                <a:gd name="T25" fmla="*/ 25 h 80"/>
                <a:gd name="T26" fmla="*/ 53 w 61"/>
                <a:gd name="T27" fmla="*/ 27 h 80"/>
                <a:gd name="T28" fmla="*/ 53 w 61"/>
                <a:gd name="T29" fmla="*/ 28 h 80"/>
                <a:gd name="T30" fmla="*/ 51 w 61"/>
                <a:gd name="T31" fmla="*/ 30 h 80"/>
                <a:gd name="T32" fmla="*/ 49 w 61"/>
                <a:gd name="T33" fmla="*/ 32 h 80"/>
                <a:gd name="T34" fmla="*/ 48 w 61"/>
                <a:gd name="T35" fmla="*/ 33 h 80"/>
                <a:gd name="T36" fmla="*/ 48 w 61"/>
                <a:gd name="T37" fmla="*/ 35 h 80"/>
                <a:gd name="T38" fmla="*/ 46 w 61"/>
                <a:gd name="T39" fmla="*/ 35 h 80"/>
                <a:gd name="T40" fmla="*/ 46 w 61"/>
                <a:gd name="T41" fmla="*/ 37 h 80"/>
                <a:gd name="T42" fmla="*/ 44 w 61"/>
                <a:gd name="T43" fmla="*/ 38 h 80"/>
                <a:gd name="T44" fmla="*/ 44 w 61"/>
                <a:gd name="T45" fmla="*/ 40 h 80"/>
                <a:gd name="T46" fmla="*/ 43 w 61"/>
                <a:gd name="T47" fmla="*/ 41 h 80"/>
                <a:gd name="T48" fmla="*/ 41 w 61"/>
                <a:gd name="T49" fmla="*/ 43 h 80"/>
                <a:gd name="T50" fmla="*/ 41 w 61"/>
                <a:gd name="T51" fmla="*/ 45 h 80"/>
                <a:gd name="T52" fmla="*/ 39 w 61"/>
                <a:gd name="T53" fmla="*/ 46 h 80"/>
                <a:gd name="T54" fmla="*/ 38 w 61"/>
                <a:gd name="T55" fmla="*/ 48 h 80"/>
                <a:gd name="T56" fmla="*/ 36 w 61"/>
                <a:gd name="T57" fmla="*/ 50 h 80"/>
                <a:gd name="T58" fmla="*/ 35 w 61"/>
                <a:gd name="T59" fmla="*/ 51 h 80"/>
                <a:gd name="T60" fmla="*/ 33 w 61"/>
                <a:gd name="T61" fmla="*/ 53 h 80"/>
                <a:gd name="T62" fmla="*/ 31 w 61"/>
                <a:gd name="T63" fmla="*/ 55 h 80"/>
                <a:gd name="T64" fmla="*/ 30 w 61"/>
                <a:gd name="T65" fmla="*/ 58 h 80"/>
                <a:gd name="T66" fmla="*/ 26 w 61"/>
                <a:gd name="T67" fmla="*/ 60 h 80"/>
                <a:gd name="T68" fmla="*/ 23 w 61"/>
                <a:gd name="T69" fmla="*/ 61 h 80"/>
                <a:gd name="T70" fmla="*/ 21 w 61"/>
                <a:gd name="T71" fmla="*/ 65 h 80"/>
                <a:gd name="T72" fmla="*/ 16 w 61"/>
                <a:gd name="T73" fmla="*/ 68 h 80"/>
                <a:gd name="T74" fmla="*/ 12 w 61"/>
                <a:gd name="T75" fmla="*/ 71 h 80"/>
                <a:gd name="T76" fmla="*/ 7 w 61"/>
                <a:gd name="T77" fmla="*/ 75 h 80"/>
                <a:gd name="T78" fmla="*/ 0 w 61"/>
                <a:gd name="T79" fmla="*/ 80 h 8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1"/>
                <a:gd name="T121" fmla="*/ 0 h 80"/>
                <a:gd name="T122" fmla="*/ 61 w 61"/>
                <a:gd name="T123" fmla="*/ 80 h 8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1" h="80">
                  <a:moveTo>
                    <a:pt x="61" y="0"/>
                  </a:moveTo>
                  <a:lnTo>
                    <a:pt x="61" y="3"/>
                  </a:lnTo>
                  <a:lnTo>
                    <a:pt x="59" y="5"/>
                  </a:lnTo>
                  <a:lnTo>
                    <a:pt x="59" y="8"/>
                  </a:lnTo>
                  <a:lnTo>
                    <a:pt x="59" y="10"/>
                  </a:lnTo>
                  <a:lnTo>
                    <a:pt x="58" y="13"/>
                  </a:lnTo>
                  <a:lnTo>
                    <a:pt x="58" y="15"/>
                  </a:lnTo>
                  <a:lnTo>
                    <a:pt x="56" y="17"/>
                  </a:lnTo>
                  <a:lnTo>
                    <a:pt x="56" y="18"/>
                  </a:lnTo>
                  <a:lnTo>
                    <a:pt x="56" y="20"/>
                  </a:lnTo>
                  <a:lnTo>
                    <a:pt x="54" y="22"/>
                  </a:lnTo>
                  <a:lnTo>
                    <a:pt x="54" y="23"/>
                  </a:lnTo>
                  <a:lnTo>
                    <a:pt x="53" y="25"/>
                  </a:lnTo>
                  <a:lnTo>
                    <a:pt x="53" y="27"/>
                  </a:lnTo>
                  <a:lnTo>
                    <a:pt x="53" y="28"/>
                  </a:lnTo>
                  <a:lnTo>
                    <a:pt x="51" y="30"/>
                  </a:lnTo>
                  <a:lnTo>
                    <a:pt x="49" y="32"/>
                  </a:lnTo>
                  <a:lnTo>
                    <a:pt x="48" y="33"/>
                  </a:lnTo>
                  <a:lnTo>
                    <a:pt x="48" y="35"/>
                  </a:lnTo>
                  <a:lnTo>
                    <a:pt x="46" y="35"/>
                  </a:lnTo>
                  <a:lnTo>
                    <a:pt x="46" y="37"/>
                  </a:lnTo>
                  <a:lnTo>
                    <a:pt x="44" y="38"/>
                  </a:lnTo>
                  <a:lnTo>
                    <a:pt x="44" y="40"/>
                  </a:lnTo>
                  <a:lnTo>
                    <a:pt x="43" y="41"/>
                  </a:lnTo>
                  <a:lnTo>
                    <a:pt x="41" y="43"/>
                  </a:lnTo>
                  <a:lnTo>
                    <a:pt x="41" y="45"/>
                  </a:lnTo>
                  <a:lnTo>
                    <a:pt x="39" y="46"/>
                  </a:lnTo>
                  <a:lnTo>
                    <a:pt x="38" y="48"/>
                  </a:lnTo>
                  <a:lnTo>
                    <a:pt x="36" y="50"/>
                  </a:lnTo>
                  <a:lnTo>
                    <a:pt x="35" y="51"/>
                  </a:lnTo>
                  <a:lnTo>
                    <a:pt x="33" y="53"/>
                  </a:lnTo>
                  <a:lnTo>
                    <a:pt x="31" y="55"/>
                  </a:lnTo>
                  <a:lnTo>
                    <a:pt x="30" y="58"/>
                  </a:lnTo>
                  <a:lnTo>
                    <a:pt x="26" y="60"/>
                  </a:lnTo>
                  <a:lnTo>
                    <a:pt x="23" y="61"/>
                  </a:lnTo>
                  <a:lnTo>
                    <a:pt x="21" y="65"/>
                  </a:lnTo>
                  <a:lnTo>
                    <a:pt x="16" y="68"/>
                  </a:lnTo>
                  <a:lnTo>
                    <a:pt x="12" y="71"/>
                  </a:lnTo>
                  <a:lnTo>
                    <a:pt x="7" y="75"/>
                  </a:lnTo>
                  <a:lnTo>
                    <a:pt x="0" y="8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7" name="Freeform 703"/>
            <p:cNvSpPr>
              <a:spLocks/>
            </p:cNvSpPr>
            <p:nvPr/>
          </p:nvSpPr>
          <p:spPr bwMode="auto">
            <a:xfrm>
              <a:off x="1019" y="1407"/>
              <a:ext cx="29" cy="66"/>
            </a:xfrm>
            <a:custGeom>
              <a:avLst/>
              <a:gdLst>
                <a:gd name="T0" fmla="*/ 29 w 29"/>
                <a:gd name="T1" fmla="*/ 0 h 66"/>
                <a:gd name="T2" fmla="*/ 29 w 29"/>
                <a:gd name="T3" fmla="*/ 1 h 66"/>
                <a:gd name="T4" fmla="*/ 29 w 29"/>
                <a:gd name="T5" fmla="*/ 5 h 66"/>
                <a:gd name="T6" fmla="*/ 29 w 29"/>
                <a:gd name="T7" fmla="*/ 6 h 66"/>
                <a:gd name="T8" fmla="*/ 29 w 29"/>
                <a:gd name="T9" fmla="*/ 8 h 66"/>
                <a:gd name="T10" fmla="*/ 29 w 29"/>
                <a:gd name="T11" fmla="*/ 10 h 66"/>
                <a:gd name="T12" fmla="*/ 29 w 29"/>
                <a:gd name="T13" fmla="*/ 11 h 66"/>
                <a:gd name="T14" fmla="*/ 27 w 29"/>
                <a:gd name="T15" fmla="*/ 13 h 66"/>
                <a:gd name="T16" fmla="*/ 27 w 29"/>
                <a:gd name="T17" fmla="*/ 15 h 66"/>
                <a:gd name="T18" fmla="*/ 27 w 29"/>
                <a:gd name="T19" fmla="*/ 16 h 66"/>
                <a:gd name="T20" fmla="*/ 27 w 29"/>
                <a:gd name="T21" fmla="*/ 18 h 66"/>
                <a:gd name="T22" fmla="*/ 27 w 29"/>
                <a:gd name="T23" fmla="*/ 20 h 66"/>
                <a:gd name="T24" fmla="*/ 26 w 29"/>
                <a:gd name="T25" fmla="*/ 21 h 66"/>
                <a:gd name="T26" fmla="*/ 26 w 29"/>
                <a:gd name="T27" fmla="*/ 23 h 66"/>
                <a:gd name="T28" fmla="*/ 26 w 29"/>
                <a:gd name="T29" fmla="*/ 25 h 66"/>
                <a:gd name="T30" fmla="*/ 24 w 29"/>
                <a:gd name="T31" fmla="*/ 26 h 66"/>
                <a:gd name="T32" fmla="*/ 24 w 29"/>
                <a:gd name="T33" fmla="*/ 28 h 66"/>
                <a:gd name="T34" fmla="*/ 24 w 29"/>
                <a:gd name="T35" fmla="*/ 30 h 66"/>
                <a:gd name="T36" fmla="*/ 23 w 29"/>
                <a:gd name="T37" fmla="*/ 31 h 66"/>
                <a:gd name="T38" fmla="*/ 23 w 29"/>
                <a:gd name="T39" fmla="*/ 33 h 66"/>
                <a:gd name="T40" fmla="*/ 23 w 29"/>
                <a:gd name="T41" fmla="*/ 35 h 66"/>
                <a:gd name="T42" fmla="*/ 21 w 29"/>
                <a:gd name="T43" fmla="*/ 36 h 66"/>
                <a:gd name="T44" fmla="*/ 21 w 29"/>
                <a:gd name="T45" fmla="*/ 38 h 66"/>
                <a:gd name="T46" fmla="*/ 19 w 29"/>
                <a:gd name="T47" fmla="*/ 39 h 66"/>
                <a:gd name="T48" fmla="*/ 19 w 29"/>
                <a:gd name="T49" fmla="*/ 41 h 66"/>
                <a:gd name="T50" fmla="*/ 19 w 29"/>
                <a:gd name="T51" fmla="*/ 43 h 66"/>
                <a:gd name="T52" fmla="*/ 18 w 29"/>
                <a:gd name="T53" fmla="*/ 44 h 66"/>
                <a:gd name="T54" fmla="*/ 16 w 29"/>
                <a:gd name="T55" fmla="*/ 46 h 66"/>
                <a:gd name="T56" fmla="*/ 16 w 29"/>
                <a:gd name="T57" fmla="*/ 48 h 66"/>
                <a:gd name="T58" fmla="*/ 14 w 29"/>
                <a:gd name="T59" fmla="*/ 49 h 66"/>
                <a:gd name="T60" fmla="*/ 13 w 29"/>
                <a:gd name="T61" fmla="*/ 51 h 66"/>
                <a:gd name="T62" fmla="*/ 11 w 29"/>
                <a:gd name="T63" fmla="*/ 54 h 66"/>
                <a:gd name="T64" fmla="*/ 9 w 29"/>
                <a:gd name="T65" fmla="*/ 56 h 66"/>
                <a:gd name="T66" fmla="*/ 6 w 29"/>
                <a:gd name="T67" fmla="*/ 59 h 66"/>
                <a:gd name="T68" fmla="*/ 4 w 29"/>
                <a:gd name="T69" fmla="*/ 61 h 66"/>
                <a:gd name="T70" fmla="*/ 3 w 29"/>
                <a:gd name="T71" fmla="*/ 64 h 66"/>
                <a:gd name="T72" fmla="*/ 0 w 29"/>
                <a:gd name="T73" fmla="*/ 66 h 6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"/>
                <a:gd name="T112" fmla="*/ 0 h 66"/>
                <a:gd name="T113" fmla="*/ 29 w 29"/>
                <a:gd name="T114" fmla="*/ 66 h 6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" h="66">
                  <a:moveTo>
                    <a:pt x="29" y="0"/>
                  </a:moveTo>
                  <a:lnTo>
                    <a:pt x="29" y="1"/>
                  </a:lnTo>
                  <a:lnTo>
                    <a:pt x="29" y="5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29" y="10"/>
                  </a:lnTo>
                  <a:lnTo>
                    <a:pt x="29" y="11"/>
                  </a:lnTo>
                  <a:lnTo>
                    <a:pt x="27" y="13"/>
                  </a:lnTo>
                  <a:lnTo>
                    <a:pt x="27" y="15"/>
                  </a:lnTo>
                  <a:lnTo>
                    <a:pt x="27" y="16"/>
                  </a:lnTo>
                  <a:lnTo>
                    <a:pt x="27" y="18"/>
                  </a:lnTo>
                  <a:lnTo>
                    <a:pt x="27" y="20"/>
                  </a:lnTo>
                  <a:lnTo>
                    <a:pt x="26" y="21"/>
                  </a:lnTo>
                  <a:lnTo>
                    <a:pt x="26" y="23"/>
                  </a:lnTo>
                  <a:lnTo>
                    <a:pt x="26" y="25"/>
                  </a:lnTo>
                  <a:lnTo>
                    <a:pt x="24" y="26"/>
                  </a:lnTo>
                  <a:lnTo>
                    <a:pt x="24" y="28"/>
                  </a:lnTo>
                  <a:lnTo>
                    <a:pt x="24" y="30"/>
                  </a:lnTo>
                  <a:lnTo>
                    <a:pt x="23" y="31"/>
                  </a:lnTo>
                  <a:lnTo>
                    <a:pt x="23" y="33"/>
                  </a:lnTo>
                  <a:lnTo>
                    <a:pt x="23" y="35"/>
                  </a:lnTo>
                  <a:lnTo>
                    <a:pt x="21" y="36"/>
                  </a:lnTo>
                  <a:lnTo>
                    <a:pt x="21" y="38"/>
                  </a:lnTo>
                  <a:lnTo>
                    <a:pt x="19" y="39"/>
                  </a:lnTo>
                  <a:lnTo>
                    <a:pt x="19" y="41"/>
                  </a:lnTo>
                  <a:lnTo>
                    <a:pt x="19" y="43"/>
                  </a:lnTo>
                  <a:lnTo>
                    <a:pt x="18" y="44"/>
                  </a:lnTo>
                  <a:lnTo>
                    <a:pt x="16" y="46"/>
                  </a:lnTo>
                  <a:lnTo>
                    <a:pt x="16" y="48"/>
                  </a:lnTo>
                  <a:lnTo>
                    <a:pt x="14" y="49"/>
                  </a:lnTo>
                  <a:lnTo>
                    <a:pt x="13" y="51"/>
                  </a:lnTo>
                  <a:lnTo>
                    <a:pt x="11" y="54"/>
                  </a:lnTo>
                  <a:lnTo>
                    <a:pt x="9" y="56"/>
                  </a:lnTo>
                  <a:lnTo>
                    <a:pt x="6" y="59"/>
                  </a:lnTo>
                  <a:lnTo>
                    <a:pt x="4" y="61"/>
                  </a:lnTo>
                  <a:lnTo>
                    <a:pt x="3" y="64"/>
                  </a:lnTo>
                  <a:lnTo>
                    <a:pt x="0" y="66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8" name="Freeform 704"/>
            <p:cNvSpPr>
              <a:spLocks/>
            </p:cNvSpPr>
            <p:nvPr/>
          </p:nvSpPr>
          <p:spPr bwMode="auto">
            <a:xfrm>
              <a:off x="885" y="1506"/>
              <a:ext cx="91" cy="17"/>
            </a:xfrm>
            <a:custGeom>
              <a:avLst/>
              <a:gdLst>
                <a:gd name="T0" fmla="*/ 0 w 91"/>
                <a:gd name="T1" fmla="*/ 17 h 17"/>
                <a:gd name="T2" fmla="*/ 5 w 91"/>
                <a:gd name="T3" fmla="*/ 17 h 17"/>
                <a:gd name="T4" fmla="*/ 10 w 91"/>
                <a:gd name="T5" fmla="*/ 17 h 17"/>
                <a:gd name="T6" fmla="*/ 14 w 91"/>
                <a:gd name="T7" fmla="*/ 17 h 17"/>
                <a:gd name="T8" fmla="*/ 17 w 91"/>
                <a:gd name="T9" fmla="*/ 17 h 17"/>
                <a:gd name="T10" fmla="*/ 20 w 91"/>
                <a:gd name="T11" fmla="*/ 17 h 17"/>
                <a:gd name="T12" fmla="*/ 23 w 91"/>
                <a:gd name="T13" fmla="*/ 17 h 17"/>
                <a:gd name="T14" fmla="*/ 25 w 91"/>
                <a:gd name="T15" fmla="*/ 15 h 17"/>
                <a:gd name="T16" fmla="*/ 28 w 91"/>
                <a:gd name="T17" fmla="*/ 15 h 17"/>
                <a:gd name="T18" fmla="*/ 30 w 91"/>
                <a:gd name="T19" fmla="*/ 15 h 17"/>
                <a:gd name="T20" fmla="*/ 33 w 91"/>
                <a:gd name="T21" fmla="*/ 15 h 17"/>
                <a:gd name="T22" fmla="*/ 37 w 91"/>
                <a:gd name="T23" fmla="*/ 15 h 17"/>
                <a:gd name="T24" fmla="*/ 38 w 91"/>
                <a:gd name="T25" fmla="*/ 15 h 17"/>
                <a:gd name="T26" fmla="*/ 40 w 91"/>
                <a:gd name="T27" fmla="*/ 13 h 17"/>
                <a:gd name="T28" fmla="*/ 41 w 91"/>
                <a:gd name="T29" fmla="*/ 13 h 17"/>
                <a:gd name="T30" fmla="*/ 45 w 91"/>
                <a:gd name="T31" fmla="*/ 13 h 17"/>
                <a:gd name="T32" fmla="*/ 46 w 91"/>
                <a:gd name="T33" fmla="*/ 12 h 17"/>
                <a:gd name="T34" fmla="*/ 48 w 91"/>
                <a:gd name="T35" fmla="*/ 12 h 17"/>
                <a:gd name="T36" fmla="*/ 51 w 91"/>
                <a:gd name="T37" fmla="*/ 12 h 17"/>
                <a:gd name="T38" fmla="*/ 53 w 91"/>
                <a:gd name="T39" fmla="*/ 10 h 17"/>
                <a:gd name="T40" fmla="*/ 56 w 91"/>
                <a:gd name="T41" fmla="*/ 10 h 17"/>
                <a:gd name="T42" fmla="*/ 58 w 91"/>
                <a:gd name="T43" fmla="*/ 10 h 17"/>
                <a:gd name="T44" fmla="*/ 61 w 91"/>
                <a:gd name="T45" fmla="*/ 8 h 17"/>
                <a:gd name="T46" fmla="*/ 64 w 91"/>
                <a:gd name="T47" fmla="*/ 8 h 17"/>
                <a:gd name="T48" fmla="*/ 68 w 91"/>
                <a:gd name="T49" fmla="*/ 7 h 17"/>
                <a:gd name="T50" fmla="*/ 71 w 91"/>
                <a:gd name="T51" fmla="*/ 7 h 17"/>
                <a:gd name="T52" fmla="*/ 74 w 91"/>
                <a:gd name="T53" fmla="*/ 5 h 17"/>
                <a:gd name="T54" fmla="*/ 78 w 91"/>
                <a:gd name="T55" fmla="*/ 3 h 17"/>
                <a:gd name="T56" fmla="*/ 83 w 91"/>
                <a:gd name="T57" fmla="*/ 2 h 17"/>
                <a:gd name="T58" fmla="*/ 86 w 91"/>
                <a:gd name="T59" fmla="*/ 2 h 17"/>
                <a:gd name="T60" fmla="*/ 91 w 91"/>
                <a:gd name="T61" fmla="*/ 0 h 1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1"/>
                <a:gd name="T94" fmla="*/ 0 h 17"/>
                <a:gd name="T95" fmla="*/ 91 w 91"/>
                <a:gd name="T96" fmla="*/ 17 h 1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1" h="17">
                  <a:moveTo>
                    <a:pt x="0" y="17"/>
                  </a:moveTo>
                  <a:lnTo>
                    <a:pt x="5" y="17"/>
                  </a:lnTo>
                  <a:lnTo>
                    <a:pt x="10" y="17"/>
                  </a:lnTo>
                  <a:lnTo>
                    <a:pt x="14" y="17"/>
                  </a:lnTo>
                  <a:lnTo>
                    <a:pt x="17" y="17"/>
                  </a:lnTo>
                  <a:lnTo>
                    <a:pt x="20" y="17"/>
                  </a:lnTo>
                  <a:lnTo>
                    <a:pt x="23" y="17"/>
                  </a:lnTo>
                  <a:lnTo>
                    <a:pt x="25" y="15"/>
                  </a:lnTo>
                  <a:lnTo>
                    <a:pt x="28" y="15"/>
                  </a:lnTo>
                  <a:lnTo>
                    <a:pt x="30" y="15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38" y="15"/>
                  </a:lnTo>
                  <a:lnTo>
                    <a:pt x="40" y="13"/>
                  </a:lnTo>
                  <a:lnTo>
                    <a:pt x="41" y="13"/>
                  </a:lnTo>
                  <a:lnTo>
                    <a:pt x="45" y="13"/>
                  </a:lnTo>
                  <a:lnTo>
                    <a:pt x="46" y="12"/>
                  </a:lnTo>
                  <a:lnTo>
                    <a:pt x="48" y="12"/>
                  </a:lnTo>
                  <a:lnTo>
                    <a:pt x="51" y="12"/>
                  </a:lnTo>
                  <a:lnTo>
                    <a:pt x="53" y="10"/>
                  </a:lnTo>
                  <a:lnTo>
                    <a:pt x="56" y="10"/>
                  </a:lnTo>
                  <a:lnTo>
                    <a:pt x="58" y="10"/>
                  </a:lnTo>
                  <a:lnTo>
                    <a:pt x="61" y="8"/>
                  </a:lnTo>
                  <a:lnTo>
                    <a:pt x="64" y="8"/>
                  </a:lnTo>
                  <a:lnTo>
                    <a:pt x="68" y="7"/>
                  </a:lnTo>
                  <a:lnTo>
                    <a:pt x="71" y="7"/>
                  </a:lnTo>
                  <a:lnTo>
                    <a:pt x="74" y="5"/>
                  </a:lnTo>
                  <a:lnTo>
                    <a:pt x="78" y="3"/>
                  </a:lnTo>
                  <a:lnTo>
                    <a:pt x="83" y="2"/>
                  </a:lnTo>
                  <a:lnTo>
                    <a:pt x="86" y="2"/>
                  </a:lnTo>
                  <a:lnTo>
                    <a:pt x="91" y="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9" name="Freeform 705"/>
            <p:cNvSpPr>
              <a:spLocks/>
            </p:cNvSpPr>
            <p:nvPr/>
          </p:nvSpPr>
          <p:spPr bwMode="auto">
            <a:xfrm>
              <a:off x="885" y="1511"/>
              <a:ext cx="56" cy="3"/>
            </a:xfrm>
            <a:custGeom>
              <a:avLst/>
              <a:gdLst>
                <a:gd name="T0" fmla="*/ 0 w 56"/>
                <a:gd name="T1" fmla="*/ 2 h 3"/>
                <a:gd name="T2" fmla="*/ 17 w 56"/>
                <a:gd name="T3" fmla="*/ 3 h 3"/>
                <a:gd name="T4" fmla="*/ 18 w 56"/>
                <a:gd name="T5" fmla="*/ 3 h 3"/>
                <a:gd name="T6" fmla="*/ 20 w 56"/>
                <a:gd name="T7" fmla="*/ 3 h 3"/>
                <a:gd name="T8" fmla="*/ 22 w 56"/>
                <a:gd name="T9" fmla="*/ 3 h 3"/>
                <a:gd name="T10" fmla="*/ 23 w 56"/>
                <a:gd name="T11" fmla="*/ 3 h 3"/>
                <a:gd name="T12" fmla="*/ 25 w 56"/>
                <a:gd name="T13" fmla="*/ 3 h 3"/>
                <a:gd name="T14" fmla="*/ 28 w 56"/>
                <a:gd name="T15" fmla="*/ 3 h 3"/>
                <a:gd name="T16" fmla="*/ 30 w 56"/>
                <a:gd name="T17" fmla="*/ 3 h 3"/>
                <a:gd name="T18" fmla="*/ 32 w 56"/>
                <a:gd name="T19" fmla="*/ 3 h 3"/>
                <a:gd name="T20" fmla="*/ 33 w 56"/>
                <a:gd name="T21" fmla="*/ 3 h 3"/>
                <a:gd name="T22" fmla="*/ 35 w 56"/>
                <a:gd name="T23" fmla="*/ 3 h 3"/>
                <a:gd name="T24" fmla="*/ 37 w 56"/>
                <a:gd name="T25" fmla="*/ 3 h 3"/>
                <a:gd name="T26" fmla="*/ 40 w 56"/>
                <a:gd name="T27" fmla="*/ 3 h 3"/>
                <a:gd name="T28" fmla="*/ 41 w 56"/>
                <a:gd name="T29" fmla="*/ 2 h 3"/>
                <a:gd name="T30" fmla="*/ 45 w 56"/>
                <a:gd name="T31" fmla="*/ 2 h 3"/>
                <a:gd name="T32" fmla="*/ 48 w 56"/>
                <a:gd name="T33" fmla="*/ 2 h 3"/>
                <a:gd name="T34" fmla="*/ 53 w 56"/>
                <a:gd name="T35" fmla="*/ 0 h 3"/>
                <a:gd name="T36" fmla="*/ 56 w 56"/>
                <a:gd name="T37" fmla="*/ 0 h 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6"/>
                <a:gd name="T58" fmla="*/ 0 h 3"/>
                <a:gd name="T59" fmla="*/ 56 w 56"/>
                <a:gd name="T60" fmla="*/ 3 h 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6" h="3">
                  <a:moveTo>
                    <a:pt x="0" y="2"/>
                  </a:moveTo>
                  <a:lnTo>
                    <a:pt x="17" y="3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40" y="3"/>
                  </a:lnTo>
                  <a:lnTo>
                    <a:pt x="41" y="2"/>
                  </a:lnTo>
                  <a:lnTo>
                    <a:pt x="45" y="2"/>
                  </a:lnTo>
                  <a:lnTo>
                    <a:pt x="48" y="2"/>
                  </a:lnTo>
                  <a:lnTo>
                    <a:pt x="53" y="0"/>
                  </a:lnTo>
                  <a:lnTo>
                    <a:pt x="56" y="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0" name="Freeform 706"/>
            <p:cNvSpPr>
              <a:spLocks/>
            </p:cNvSpPr>
            <p:nvPr/>
          </p:nvSpPr>
          <p:spPr bwMode="auto">
            <a:xfrm>
              <a:off x="907" y="1483"/>
              <a:ext cx="67" cy="16"/>
            </a:xfrm>
            <a:custGeom>
              <a:avLst/>
              <a:gdLst>
                <a:gd name="T0" fmla="*/ 0 w 67"/>
                <a:gd name="T1" fmla="*/ 0 h 16"/>
                <a:gd name="T2" fmla="*/ 1 w 67"/>
                <a:gd name="T3" fmla="*/ 2 h 16"/>
                <a:gd name="T4" fmla="*/ 3 w 67"/>
                <a:gd name="T5" fmla="*/ 3 h 16"/>
                <a:gd name="T6" fmla="*/ 6 w 67"/>
                <a:gd name="T7" fmla="*/ 5 h 16"/>
                <a:gd name="T8" fmla="*/ 8 w 67"/>
                <a:gd name="T9" fmla="*/ 5 h 16"/>
                <a:gd name="T10" fmla="*/ 10 w 67"/>
                <a:gd name="T11" fmla="*/ 7 h 16"/>
                <a:gd name="T12" fmla="*/ 11 w 67"/>
                <a:gd name="T13" fmla="*/ 7 h 16"/>
                <a:gd name="T14" fmla="*/ 11 w 67"/>
                <a:gd name="T15" fmla="*/ 8 h 16"/>
                <a:gd name="T16" fmla="*/ 13 w 67"/>
                <a:gd name="T17" fmla="*/ 10 h 16"/>
                <a:gd name="T18" fmla="*/ 15 w 67"/>
                <a:gd name="T19" fmla="*/ 10 h 16"/>
                <a:gd name="T20" fmla="*/ 18 w 67"/>
                <a:gd name="T21" fmla="*/ 12 h 16"/>
                <a:gd name="T22" fmla="*/ 19 w 67"/>
                <a:gd name="T23" fmla="*/ 12 h 16"/>
                <a:gd name="T24" fmla="*/ 21 w 67"/>
                <a:gd name="T25" fmla="*/ 12 h 16"/>
                <a:gd name="T26" fmla="*/ 23 w 67"/>
                <a:gd name="T27" fmla="*/ 13 h 16"/>
                <a:gd name="T28" fmla="*/ 24 w 67"/>
                <a:gd name="T29" fmla="*/ 13 h 16"/>
                <a:gd name="T30" fmla="*/ 26 w 67"/>
                <a:gd name="T31" fmla="*/ 13 h 16"/>
                <a:gd name="T32" fmla="*/ 28 w 67"/>
                <a:gd name="T33" fmla="*/ 13 h 16"/>
                <a:gd name="T34" fmla="*/ 31 w 67"/>
                <a:gd name="T35" fmla="*/ 13 h 16"/>
                <a:gd name="T36" fmla="*/ 33 w 67"/>
                <a:gd name="T37" fmla="*/ 15 h 16"/>
                <a:gd name="T38" fmla="*/ 36 w 67"/>
                <a:gd name="T39" fmla="*/ 15 h 16"/>
                <a:gd name="T40" fmla="*/ 38 w 67"/>
                <a:gd name="T41" fmla="*/ 15 h 16"/>
                <a:gd name="T42" fmla="*/ 41 w 67"/>
                <a:gd name="T43" fmla="*/ 15 h 16"/>
                <a:gd name="T44" fmla="*/ 44 w 67"/>
                <a:gd name="T45" fmla="*/ 15 h 16"/>
                <a:gd name="T46" fmla="*/ 49 w 67"/>
                <a:gd name="T47" fmla="*/ 16 h 16"/>
                <a:gd name="T48" fmla="*/ 54 w 67"/>
                <a:gd name="T49" fmla="*/ 16 h 16"/>
                <a:gd name="T50" fmla="*/ 57 w 67"/>
                <a:gd name="T51" fmla="*/ 16 h 16"/>
                <a:gd name="T52" fmla="*/ 62 w 67"/>
                <a:gd name="T53" fmla="*/ 16 h 16"/>
                <a:gd name="T54" fmla="*/ 67 w 67"/>
                <a:gd name="T55" fmla="*/ 16 h 1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67"/>
                <a:gd name="T85" fmla="*/ 0 h 16"/>
                <a:gd name="T86" fmla="*/ 67 w 67"/>
                <a:gd name="T87" fmla="*/ 16 h 1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67" h="16">
                  <a:moveTo>
                    <a:pt x="0" y="0"/>
                  </a:moveTo>
                  <a:lnTo>
                    <a:pt x="1" y="2"/>
                  </a:lnTo>
                  <a:lnTo>
                    <a:pt x="3" y="3"/>
                  </a:lnTo>
                  <a:lnTo>
                    <a:pt x="6" y="5"/>
                  </a:lnTo>
                  <a:lnTo>
                    <a:pt x="8" y="5"/>
                  </a:lnTo>
                  <a:lnTo>
                    <a:pt x="10" y="7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8" y="12"/>
                  </a:lnTo>
                  <a:lnTo>
                    <a:pt x="19" y="12"/>
                  </a:lnTo>
                  <a:lnTo>
                    <a:pt x="21" y="12"/>
                  </a:lnTo>
                  <a:lnTo>
                    <a:pt x="23" y="13"/>
                  </a:lnTo>
                  <a:lnTo>
                    <a:pt x="24" y="13"/>
                  </a:lnTo>
                  <a:lnTo>
                    <a:pt x="26" y="13"/>
                  </a:lnTo>
                  <a:lnTo>
                    <a:pt x="28" y="13"/>
                  </a:lnTo>
                  <a:lnTo>
                    <a:pt x="31" y="13"/>
                  </a:lnTo>
                  <a:lnTo>
                    <a:pt x="33" y="15"/>
                  </a:lnTo>
                  <a:lnTo>
                    <a:pt x="36" y="15"/>
                  </a:lnTo>
                  <a:lnTo>
                    <a:pt x="38" y="15"/>
                  </a:lnTo>
                  <a:lnTo>
                    <a:pt x="41" y="15"/>
                  </a:lnTo>
                  <a:lnTo>
                    <a:pt x="44" y="15"/>
                  </a:lnTo>
                  <a:lnTo>
                    <a:pt x="49" y="16"/>
                  </a:lnTo>
                  <a:lnTo>
                    <a:pt x="54" y="16"/>
                  </a:lnTo>
                  <a:lnTo>
                    <a:pt x="57" y="16"/>
                  </a:lnTo>
                  <a:lnTo>
                    <a:pt x="62" y="16"/>
                  </a:lnTo>
                  <a:lnTo>
                    <a:pt x="67" y="16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1" name="Freeform 707"/>
            <p:cNvSpPr>
              <a:spLocks/>
            </p:cNvSpPr>
            <p:nvPr/>
          </p:nvSpPr>
          <p:spPr bwMode="auto">
            <a:xfrm>
              <a:off x="1012" y="1410"/>
              <a:ext cx="15" cy="68"/>
            </a:xfrm>
            <a:custGeom>
              <a:avLst/>
              <a:gdLst>
                <a:gd name="T0" fmla="*/ 13 w 15"/>
                <a:gd name="T1" fmla="*/ 0 h 68"/>
                <a:gd name="T2" fmla="*/ 13 w 15"/>
                <a:gd name="T3" fmla="*/ 3 h 68"/>
                <a:gd name="T4" fmla="*/ 13 w 15"/>
                <a:gd name="T5" fmla="*/ 5 h 68"/>
                <a:gd name="T6" fmla="*/ 13 w 15"/>
                <a:gd name="T7" fmla="*/ 8 h 68"/>
                <a:gd name="T8" fmla="*/ 15 w 15"/>
                <a:gd name="T9" fmla="*/ 10 h 68"/>
                <a:gd name="T10" fmla="*/ 15 w 15"/>
                <a:gd name="T11" fmla="*/ 12 h 68"/>
                <a:gd name="T12" fmla="*/ 15 w 15"/>
                <a:gd name="T13" fmla="*/ 13 h 68"/>
                <a:gd name="T14" fmla="*/ 15 w 15"/>
                <a:gd name="T15" fmla="*/ 15 h 68"/>
                <a:gd name="T16" fmla="*/ 15 w 15"/>
                <a:gd name="T17" fmla="*/ 17 h 68"/>
                <a:gd name="T18" fmla="*/ 15 w 15"/>
                <a:gd name="T19" fmla="*/ 18 h 68"/>
                <a:gd name="T20" fmla="*/ 15 w 15"/>
                <a:gd name="T21" fmla="*/ 20 h 68"/>
                <a:gd name="T22" fmla="*/ 13 w 15"/>
                <a:gd name="T23" fmla="*/ 22 h 68"/>
                <a:gd name="T24" fmla="*/ 13 w 15"/>
                <a:gd name="T25" fmla="*/ 23 h 68"/>
                <a:gd name="T26" fmla="*/ 13 w 15"/>
                <a:gd name="T27" fmla="*/ 25 h 68"/>
                <a:gd name="T28" fmla="*/ 13 w 15"/>
                <a:gd name="T29" fmla="*/ 27 h 68"/>
                <a:gd name="T30" fmla="*/ 13 w 15"/>
                <a:gd name="T31" fmla="*/ 28 h 68"/>
                <a:gd name="T32" fmla="*/ 13 w 15"/>
                <a:gd name="T33" fmla="*/ 30 h 68"/>
                <a:gd name="T34" fmla="*/ 13 w 15"/>
                <a:gd name="T35" fmla="*/ 32 h 68"/>
                <a:gd name="T36" fmla="*/ 13 w 15"/>
                <a:gd name="T37" fmla="*/ 33 h 68"/>
                <a:gd name="T38" fmla="*/ 11 w 15"/>
                <a:gd name="T39" fmla="*/ 35 h 68"/>
                <a:gd name="T40" fmla="*/ 11 w 15"/>
                <a:gd name="T41" fmla="*/ 38 h 68"/>
                <a:gd name="T42" fmla="*/ 11 w 15"/>
                <a:gd name="T43" fmla="*/ 40 h 68"/>
                <a:gd name="T44" fmla="*/ 11 w 15"/>
                <a:gd name="T45" fmla="*/ 41 h 68"/>
                <a:gd name="T46" fmla="*/ 11 w 15"/>
                <a:gd name="T47" fmla="*/ 43 h 68"/>
                <a:gd name="T48" fmla="*/ 11 w 15"/>
                <a:gd name="T49" fmla="*/ 45 h 68"/>
                <a:gd name="T50" fmla="*/ 10 w 15"/>
                <a:gd name="T51" fmla="*/ 46 h 68"/>
                <a:gd name="T52" fmla="*/ 10 w 15"/>
                <a:gd name="T53" fmla="*/ 48 h 68"/>
                <a:gd name="T54" fmla="*/ 10 w 15"/>
                <a:gd name="T55" fmla="*/ 50 h 68"/>
                <a:gd name="T56" fmla="*/ 8 w 15"/>
                <a:gd name="T57" fmla="*/ 51 h 68"/>
                <a:gd name="T58" fmla="*/ 8 w 15"/>
                <a:gd name="T59" fmla="*/ 53 h 68"/>
                <a:gd name="T60" fmla="*/ 7 w 15"/>
                <a:gd name="T61" fmla="*/ 55 h 68"/>
                <a:gd name="T62" fmla="*/ 5 w 15"/>
                <a:gd name="T63" fmla="*/ 58 h 68"/>
                <a:gd name="T64" fmla="*/ 5 w 15"/>
                <a:gd name="T65" fmla="*/ 60 h 68"/>
                <a:gd name="T66" fmla="*/ 3 w 15"/>
                <a:gd name="T67" fmla="*/ 61 h 68"/>
                <a:gd name="T68" fmla="*/ 2 w 15"/>
                <a:gd name="T69" fmla="*/ 65 h 68"/>
                <a:gd name="T70" fmla="*/ 0 w 15"/>
                <a:gd name="T71" fmla="*/ 68 h 6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5"/>
                <a:gd name="T109" fmla="*/ 0 h 68"/>
                <a:gd name="T110" fmla="*/ 15 w 15"/>
                <a:gd name="T111" fmla="*/ 68 h 6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5" h="68">
                  <a:moveTo>
                    <a:pt x="13" y="0"/>
                  </a:moveTo>
                  <a:lnTo>
                    <a:pt x="13" y="3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5" y="10"/>
                  </a:lnTo>
                  <a:lnTo>
                    <a:pt x="15" y="12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3" y="23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2"/>
                  </a:lnTo>
                  <a:lnTo>
                    <a:pt x="13" y="33"/>
                  </a:lnTo>
                  <a:lnTo>
                    <a:pt x="11" y="35"/>
                  </a:lnTo>
                  <a:lnTo>
                    <a:pt x="11" y="38"/>
                  </a:lnTo>
                  <a:lnTo>
                    <a:pt x="11" y="40"/>
                  </a:lnTo>
                  <a:lnTo>
                    <a:pt x="11" y="41"/>
                  </a:lnTo>
                  <a:lnTo>
                    <a:pt x="11" y="43"/>
                  </a:lnTo>
                  <a:lnTo>
                    <a:pt x="11" y="45"/>
                  </a:lnTo>
                  <a:lnTo>
                    <a:pt x="10" y="46"/>
                  </a:lnTo>
                  <a:lnTo>
                    <a:pt x="10" y="48"/>
                  </a:lnTo>
                  <a:lnTo>
                    <a:pt x="10" y="50"/>
                  </a:lnTo>
                  <a:lnTo>
                    <a:pt x="8" y="51"/>
                  </a:lnTo>
                  <a:lnTo>
                    <a:pt x="8" y="53"/>
                  </a:lnTo>
                  <a:lnTo>
                    <a:pt x="7" y="55"/>
                  </a:lnTo>
                  <a:lnTo>
                    <a:pt x="5" y="58"/>
                  </a:lnTo>
                  <a:lnTo>
                    <a:pt x="5" y="60"/>
                  </a:lnTo>
                  <a:lnTo>
                    <a:pt x="3" y="61"/>
                  </a:lnTo>
                  <a:lnTo>
                    <a:pt x="2" y="65"/>
                  </a:lnTo>
                  <a:lnTo>
                    <a:pt x="0" y="68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2" name="Freeform 708"/>
            <p:cNvSpPr>
              <a:spLocks/>
            </p:cNvSpPr>
            <p:nvPr/>
          </p:nvSpPr>
          <p:spPr bwMode="auto">
            <a:xfrm>
              <a:off x="1002" y="1420"/>
              <a:ext cx="5" cy="61"/>
            </a:xfrm>
            <a:custGeom>
              <a:avLst/>
              <a:gdLst>
                <a:gd name="T0" fmla="*/ 0 w 5"/>
                <a:gd name="T1" fmla="*/ 0 h 61"/>
                <a:gd name="T2" fmla="*/ 0 w 5"/>
                <a:gd name="T3" fmla="*/ 2 h 61"/>
                <a:gd name="T4" fmla="*/ 2 w 5"/>
                <a:gd name="T5" fmla="*/ 3 h 61"/>
                <a:gd name="T6" fmla="*/ 2 w 5"/>
                <a:gd name="T7" fmla="*/ 5 h 61"/>
                <a:gd name="T8" fmla="*/ 2 w 5"/>
                <a:gd name="T9" fmla="*/ 7 h 61"/>
                <a:gd name="T10" fmla="*/ 3 w 5"/>
                <a:gd name="T11" fmla="*/ 8 h 61"/>
                <a:gd name="T12" fmla="*/ 3 w 5"/>
                <a:gd name="T13" fmla="*/ 10 h 61"/>
                <a:gd name="T14" fmla="*/ 3 w 5"/>
                <a:gd name="T15" fmla="*/ 12 h 61"/>
                <a:gd name="T16" fmla="*/ 3 w 5"/>
                <a:gd name="T17" fmla="*/ 13 h 61"/>
                <a:gd name="T18" fmla="*/ 3 w 5"/>
                <a:gd name="T19" fmla="*/ 15 h 61"/>
                <a:gd name="T20" fmla="*/ 5 w 5"/>
                <a:gd name="T21" fmla="*/ 17 h 61"/>
                <a:gd name="T22" fmla="*/ 5 w 5"/>
                <a:gd name="T23" fmla="*/ 18 h 61"/>
                <a:gd name="T24" fmla="*/ 5 w 5"/>
                <a:gd name="T25" fmla="*/ 20 h 61"/>
                <a:gd name="T26" fmla="*/ 5 w 5"/>
                <a:gd name="T27" fmla="*/ 22 h 61"/>
                <a:gd name="T28" fmla="*/ 5 w 5"/>
                <a:gd name="T29" fmla="*/ 23 h 61"/>
                <a:gd name="T30" fmla="*/ 5 w 5"/>
                <a:gd name="T31" fmla="*/ 25 h 61"/>
                <a:gd name="T32" fmla="*/ 5 w 5"/>
                <a:gd name="T33" fmla="*/ 26 h 61"/>
                <a:gd name="T34" fmla="*/ 5 w 5"/>
                <a:gd name="T35" fmla="*/ 28 h 61"/>
                <a:gd name="T36" fmla="*/ 5 w 5"/>
                <a:gd name="T37" fmla="*/ 30 h 61"/>
                <a:gd name="T38" fmla="*/ 5 w 5"/>
                <a:gd name="T39" fmla="*/ 31 h 61"/>
                <a:gd name="T40" fmla="*/ 5 w 5"/>
                <a:gd name="T41" fmla="*/ 33 h 61"/>
                <a:gd name="T42" fmla="*/ 5 w 5"/>
                <a:gd name="T43" fmla="*/ 35 h 61"/>
                <a:gd name="T44" fmla="*/ 5 w 5"/>
                <a:gd name="T45" fmla="*/ 36 h 61"/>
                <a:gd name="T46" fmla="*/ 5 w 5"/>
                <a:gd name="T47" fmla="*/ 38 h 61"/>
                <a:gd name="T48" fmla="*/ 5 w 5"/>
                <a:gd name="T49" fmla="*/ 40 h 61"/>
                <a:gd name="T50" fmla="*/ 5 w 5"/>
                <a:gd name="T51" fmla="*/ 41 h 61"/>
                <a:gd name="T52" fmla="*/ 5 w 5"/>
                <a:gd name="T53" fmla="*/ 43 h 61"/>
                <a:gd name="T54" fmla="*/ 5 w 5"/>
                <a:gd name="T55" fmla="*/ 45 h 61"/>
                <a:gd name="T56" fmla="*/ 5 w 5"/>
                <a:gd name="T57" fmla="*/ 46 h 61"/>
                <a:gd name="T58" fmla="*/ 5 w 5"/>
                <a:gd name="T59" fmla="*/ 48 h 61"/>
                <a:gd name="T60" fmla="*/ 5 w 5"/>
                <a:gd name="T61" fmla="*/ 50 h 61"/>
                <a:gd name="T62" fmla="*/ 3 w 5"/>
                <a:gd name="T63" fmla="*/ 51 h 61"/>
                <a:gd name="T64" fmla="*/ 3 w 5"/>
                <a:gd name="T65" fmla="*/ 55 h 61"/>
                <a:gd name="T66" fmla="*/ 3 w 5"/>
                <a:gd name="T67" fmla="*/ 56 h 61"/>
                <a:gd name="T68" fmla="*/ 3 w 5"/>
                <a:gd name="T69" fmla="*/ 60 h 61"/>
                <a:gd name="T70" fmla="*/ 3 w 5"/>
                <a:gd name="T71" fmla="*/ 61 h 6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"/>
                <a:gd name="T109" fmla="*/ 0 h 61"/>
                <a:gd name="T110" fmla="*/ 5 w 5"/>
                <a:gd name="T111" fmla="*/ 61 h 6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" h="61">
                  <a:moveTo>
                    <a:pt x="0" y="0"/>
                  </a:moveTo>
                  <a:lnTo>
                    <a:pt x="0" y="2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7"/>
                  </a:lnTo>
                  <a:lnTo>
                    <a:pt x="3" y="8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3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2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5" y="36"/>
                  </a:lnTo>
                  <a:lnTo>
                    <a:pt x="5" y="38"/>
                  </a:lnTo>
                  <a:lnTo>
                    <a:pt x="5" y="40"/>
                  </a:lnTo>
                  <a:lnTo>
                    <a:pt x="5" y="41"/>
                  </a:lnTo>
                  <a:lnTo>
                    <a:pt x="5" y="43"/>
                  </a:lnTo>
                  <a:lnTo>
                    <a:pt x="5" y="45"/>
                  </a:lnTo>
                  <a:lnTo>
                    <a:pt x="5" y="46"/>
                  </a:lnTo>
                  <a:lnTo>
                    <a:pt x="5" y="48"/>
                  </a:lnTo>
                  <a:lnTo>
                    <a:pt x="5" y="50"/>
                  </a:lnTo>
                  <a:lnTo>
                    <a:pt x="3" y="51"/>
                  </a:lnTo>
                  <a:lnTo>
                    <a:pt x="3" y="55"/>
                  </a:lnTo>
                  <a:lnTo>
                    <a:pt x="3" y="56"/>
                  </a:lnTo>
                  <a:lnTo>
                    <a:pt x="3" y="60"/>
                  </a:lnTo>
                  <a:lnTo>
                    <a:pt x="3" y="61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3" name="Freeform 709"/>
            <p:cNvSpPr>
              <a:spLocks/>
            </p:cNvSpPr>
            <p:nvPr/>
          </p:nvSpPr>
          <p:spPr bwMode="auto">
            <a:xfrm>
              <a:off x="922" y="1470"/>
              <a:ext cx="54" cy="25"/>
            </a:xfrm>
            <a:custGeom>
              <a:avLst/>
              <a:gdLst>
                <a:gd name="T0" fmla="*/ 0 w 54"/>
                <a:gd name="T1" fmla="*/ 0 h 25"/>
                <a:gd name="T2" fmla="*/ 1 w 54"/>
                <a:gd name="T3" fmla="*/ 1 h 25"/>
                <a:gd name="T4" fmla="*/ 3 w 54"/>
                <a:gd name="T5" fmla="*/ 3 h 25"/>
                <a:gd name="T6" fmla="*/ 4 w 54"/>
                <a:gd name="T7" fmla="*/ 5 h 25"/>
                <a:gd name="T8" fmla="*/ 4 w 54"/>
                <a:gd name="T9" fmla="*/ 6 h 25"/>
                <a:gd name="T10" fmla="*/ 6 w 54"/>
                <a:gd name="T11" fmla="*/ 8 h 25"/>
                <a:gd name="T12" fmla="*/ 8 w 54"/>
                <a:gd name="T13" fmla="*/ 8 h 25"/>
                <a:gd name="T14" fmla="*/ 9 w 54"/>
                <a:gd name="T15" fmla="*/ 10 h 25"/>
                <a:gd name="T16" fmla="*/ 11 w 54"/>
                <a:gd name="T17" fmla="*/ 11 h 25"/>
                <a:gd name="T18" fmla="*/ 13 w 54"/>
                <a:gd name="T19" fmla="*/ 11 h 25"/>
                <a:gd name="T20" fmla="*/ 14 w 54"/>
                <a:gd name="T21" fmla="*/ 13 h 25"/>
                <a:gd name="T22" fmla="*/ 16 w 54"/>
                <a:gd name="T23" fmla="*/ 13 h 25"/>
                <a:gd name="T24" fmla="*/ 18 w 54"/>
                <a:gd name="T25" fmla="*/ 15 h 25"/>
                <a:gd name="T26" fmla="*/ 19 w 54"/>
                <a:gd name="T27" fmla="*/ 16 h 25"/>
                <a:gd name="T28" fmla="*/ 21 w 54"/>
                <a:gd name="T29" fmla="*/ 16 h 25"/>
                <a:gd name="T30" fmla="*/ 23 w 54"/>
                <a:gd name="T31" fmla="*/ 16 h 25"/>
                <a:gd name="T32" fmla="*/ 24 w 54"/>
                <a:gd name="T33" fmla="*/ 18 h 25"/>
                <a:gd name="T34" fmla="*/ 26 w 54"/>
                <a:gd name="T35" fmla="*/ 18 h 25"/>
                <a:gd name="T36" fmla="*/ 27 w 54"/>
                <a:gd name="T37" fmla="*/ 20 h 25"/>
                <a:gd name="T38" fmla="*/ 29 w 54"/>
                <a:gd name="T39" fmla="*/ 20 h 25"/>
                <a:gd name="T40" fmla="*/ 31 w 54"/>
                <a:gd name="T41" fmla="*/ 20 h 25"/>
                <a:gd name="T42" fmla="*/ 32 w 54"/>
                <a:gd name="T43" fmla="*/ 21 h 25"/>
                <a:gd name="T44" fmla="*/ 34 w 54"/>
                <a:gd name="T45" fmla="*/ 21 h 25"/>
                <a:gd name="T46" fmla="*/ 37 w 54"/>
                <a:gd name="T47" fmla="*/ 23 h 25"/>
                <a:gd name="T48" fmla="*/ 41 w 54"/>
                <a:gd name="T49" fmla="*/ 23 h 25"/>
                <a:gd name="T50" fmla="*/ 42 w 54"/>
                <a:gd name="T51" fmla="*/ 23 h 25"/>
                <a:gd name="T52" fmla="*/ 46 w 54"/>
                <a:gd name="T53" fmla="*/ 25 h 25"/>
                <a:gd name="T54" fmla="*/ 50 w 54"/>
                <a:gd name="T55" fmla="*/ 25 h 25"/>
                <a:gd name="T56" fmla="*/ 54 w 54"/>
                <a:gd name="T57" fmla="*/ 25 h 2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4"/>
                <a:gd name="T88" fmla="*/ 0 h 25"/>
                <a:gd name="T89" fmla="*/ 54 w 54"/>
                <a:gd name="T90" fmla="*/ 25 h 2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4" h="25">
                  <a:moveTo>
                    <a:pt x="0" y="0"/>
                  </a:moveTo>
                  <a:lnTo>
                    <a:pt x="1" y="1"/>
                  </a:lnTo>
                  <a:lnTo>
                    <a:pt x="3" y="3"/>
                  </a:lnTo>
                  <a:lnTo>
                    <a:pt x="4" y="5"/>
                  </a:lnTo>
                  <a:lnTo>
                    <a:pt x="4" y="6"/>
                  </a:lnTo>
                  <a:lnTo>
                    <a:pt x="6" y="8"/>
                  </a:lnTo>
                  <a:lnTo>
                    <a:pt x="8" y="8"/>
                  </a:lnTo>
                  <a:lnTo>
                    <a:pt x="9" y="10"/>
                  </a:lnTo>
                  <a:lnTo>
                    <a:pt x="11" y="11"/>
                  </a:lnTo>
                  <a:lnTo>
                    <a:pt x="13" y="11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8" y="15"/>
                  </a:lnTo>
                  <a:lnTo>
                    <a:pt x="19" y="16"/>
                  </a:lnTo>
                  <a:lnTo>
                    <a:pt x="21" y="16"/>
                  </a:lnTo>
                  <a:lnTo>
                    <a:pt x="23" y="16"/>
                  </a:lnTo>
                  <a:lnTo>
                    <a:pt x="24" y="18"/>
                  </a:lnTo>
                  <a:lnTo>
                    <a:pt x="26" y="18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1" y="20"/>
                  </a:lnTo>
                  <a:lnTo>
                    <a:pt x="32" y="21"/>
                  </a:lnTo>
                  <a:lnTo>
                    <a:pt x="34" y="21"/>
                  </a:lnTo>
                  <a:lnTo>
                    <a:pt x="37" y="23"/>
                  </a:lnTo>
                  <a:lnTo>
                    <a:pt x="41" y="23"/>
                  </a:lnTo>
                  <a:lnTo>
                    <a:pt x="42" y="23"/>
                  </a:lnTo>
                  <a:lnTo>
                    <a:pt x="46" y="25"/>
                  </a:lnTo>
                  <a:lnTo>
                    <a:pt x="50" y="25"/>
                  </a:lnTo>
                  <a:lnTo>
                    <a:pt x="54" y="25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4" name="Freeform 710"/>
            <p:cNvSpPr>
              <a:spLocks/>
            </p:cNvSpPr>
            <p:nvPr/>
          </p:nvSpPr>
          <p:spPr bwMode="auto">
            <a:xfrm>
              <a:off x="936" y="1456"/>
              <a:ext cx="35" cy="32"/>
            </a:xfrm>
            <a:custGeom>
              <a:avLst/>
              <a:gdLst>
                <a:gd name="T0" fmla="*/ 0 w 35"/>
                <a:gd name="T1" fmla="*/ 0 h 32"/>
                <a:gd name="T2" fmla="*/ 7 w 35"/>
                <a:gd name="T3" fmla="*/ 9 h 32"/>
                <a:gd name="T4" fmla="*/ 7 w 35"/>
                <a:gd name="T5" fmla="*/ 10 h 32"/>
                <a:gd name="T6" fmla="*/ 9 w 35"/>
                <a:gd name="T7" fmla="*/ 10 h 32"/>
                <a:gd name="T8" fmla="*/ 9 w 35"/>
                <a:gd name="T9" fmla="*/ 12 h 32"/>
                <a:gd name="T10" fmla="*/ 10 w 35"/>
                <a:gd name="T11" fmla="*/ 12 h 32"/>
                <a:gd name="T12" fmla="*/ 10 w 35"/>
                <a:gd name="T13" fmla="*/ 14 h 32"/>
                <a:gd name="T14" fmla="*/ 12 w 35"/>
                <a:gd name="T15" fmla="*/ 14 h 32"/>
                <a:gd name="T16" fmla="*/ 13 w 35"/>
                <a:gd name="T17" fmla="*/ 15 h 32"/>
                <a:gd name="T18" fmla="*/ 15 w 35"/>
                <a:gd name="T19" fmla="*/ 17 h 32"/>
                <a:gd name="T20" fmla="*/ 17 w 35"/>
                <a:gd name="T21" fmla="*/ 19 h 32"/>
                <a:gd name="T22" fmla="*/ 18 w 35"/>
                <a:gd name="T23" fmla="*/ 19 h 32"/>
                <a:gd name="T24" fmla="*/ 20 w 35"/>
                <a:gd name="T25" fmla="*/ 20 h 32"/>
                <a:gd name="T26" fmla="*/ 22 w 35"/>
                <a:gd name="T27" fmla="*/ 22 h 32"/>
                <a:gd name="T28" fmla="*/ 23 w 35"/>
                <a:gd name="T29" fmla="*/ 24 h 32"/>
                <a:gd name="T30" fmla="*/ 25 w 35"/>
                <a:gd name="T31" fmla="*/ 25 h 32"/>
                <a:gd name="T32" fmla="*/ 28 w 35"/>
                <a:gd name="T33" fmla="*/ 27 h 32"/>
                <a:gd name="T34" fmla="*/ 32 w 35"/>
                <a:gd name="T35" fmla="*/ 29 h 32"/>
                <a:gd name="T36" fmla="*/ 35 w 35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5"/>
                <a:gd name="T58" fmla="*/ 0 h 32"/>
                <a:gd name="T59" fmla="*/ 35 w 35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5" h="32">
                  <a:moveTo>
                    <a:pt x="0" y="0"/>
                  </a:moveTo>
                  <a:lnTo>
                    <a:pt x="7" y="9"/>
                  </a:lnTo>
                  <a:lnTo>
                    <a:pt x="7" y="10"/>
                  </a:lnTo>
                  <a:lnTo>
                    <a:pt x="9" y="10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5" y="17"/>
                  </a:lnTo>
                  <a:lnTo>
                    <a:pt x="17" y="19"/>
                  </a:lnTo>
                  <a:lnTo>
                    <a:pt x="18" y="19"/>
                  </a:lnTo>
                  <a:lnTo>
                    <a:pt x="20" y="20"/>
                  </a:lnTo>
                  <a:lnTo>
                    <a:pt x="22" y="22"/>
                  </a:lnTo>
                  <a:lnTo>
                    <a:pt x="23" y="24"/>
                  </a:lnTo>
                  <a:lnTo>
                    <a:pt x="25" y="25"/>
                  </a:lnTo>
                  <a:lnTo>
                    <a:pt x="28" y="27"/>
                  </a:lnTo>
                  <a:lnTo>
                    <a:pt x="32" y="29"/>
                  </a:lnTo>
                  <a:lnTo>
                    <a:pt x="35" y="32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5" name="Freeform 711"/>
            <p:cNvSpPr>
              <a:spLocks/>
            </p:cNvSpPr>
            <p:nvPr/>
          </p:nvSpPr>
          <p:spPr bwMode="auto">
            <a:xfrm>
              <a:off x="981" y="1432"/>
              <a:ext cx="10" cy="36"/>
            </a:xfrm>
            <a:custGeom>
              <a:avLst/>
              <a:gdLst>
                <a:gd name="T0" fmla="*/ 0 w 10"/>
                <a:gd name="T1" fmla="*/ 0 h 36"/>
                <a:gd name="T2" fmla="*/ 3 w 10"/>
                <a:gd name="T3" fmla="*/ 10 h 36"/>
                <a:gd name="T4" fmla="*/ 5 w 10"/>
                <a:gd name="T5" fmla="*/ 11 h 36"/>
                <a:gd name="T6" fmla="*/ 5 w 10"/>
                <a:gd name="T7" fmla="*/ 13 h 36"/>
                <a:gd name="T8" fmla="*/ 5 w 10"/>
                <a:gd name="T9" fmla="*/ 14 h 36"/>
                <a:gd name="T10" fmla="*/ 6 w 10"/>
                <a:gd name="T11" fmla="*/ 18 h 36"/>
                <a:gd name="T12" fmla="*/ 6 w 10"/>
                <a:gd name="T13" fmla="*/ 19 h 36"/>
                <a:gd name="T14" fmla="*/ 8 w 10"/>
                <a:gd name="T15" fmla="*/ 23 h 36"/>
                <a:gd name="T16" fmla="*/ 8 w 10"/>
                <a:gd name="T17" fmla="*/ 26 h 36"/>
                <a:gd name="T18" fmla="*/ 10 w 10"/>
                <a:gd name="T19" fmla="*/ 31 h 36"/>
                <a:gd name="T20" fmla="*/ 10 w 10"/>
                <a:gd name="T21" fmla="*/ 36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"/>
                <a:gd name="T34" fmla="*/ 0 h 36"/>
                <a:gd name="T35" fmla="*/ 10 w 10"/>
                <a:gd name="T36" fmla="*/ 36 h 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" h="36">
                  <a:moveTo>
                    <a:pt x="0" y="0"/>
                  </a:moveTo>
                  <a:lnTo>
                    <a:pt x="3" y="10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8" y="23"/>
                  </a:lnTo>
                  <a:lnTo>
                    <a:pt x="8" y="26"/>
                  </a:lnTo>
                  <a:lnTo>
                    <a:pt x="10" y="31"/>
                  </a:lnTo>
                  <a:lnTo>
                    <a:pt x="10" y="36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6" name="Freeform 712"/>
            <p:cNvSpPr>
              <a:spLocks/>
            </p:cNvSpPr>
            <p:nvPr/>
          </p:nvSpPr>
          <p:spPr bwMode="auto">
            <a:xfrm>
              <a:off x="954" y="1445"/>
              <a:ext cx="18" cy="25"/>
            </a:xfrm>
            <a:custGeom>
              <a:avLst/>
              <a:gdLst>
                <a:gd name="T0" fmla="*/ 0 w 18"/>
                <a:gd name="T1" fmla="*/ 0 h 25"/>
                <a:gd name="T2" fmla="*/ 12 w 18"/>
                <a:gd name="T3" fmla="*/ 16 h 25"/>
                <a:gd name="T4" fmla="*/ 12 w 18"/>
                <a:gd name="T5" fmla="*/ 18 h 25"/>
                <a:gd name="T6" fmla="*/ 14 w 18"/>
                <a:gd name="T7" fmla="*/ 20 h 25"/>
                <a:gd name="T8" fmla="*/ 15 w 18"/>
                <a:gd name="T9" fmla="*/ 21 h 25"/>
                <a:gd name="T10" fmla="*/ 17 w 18"/>
                <a:gd name="T11" fmla="*/ 23 h 25"/>
                <a:gd name="T12" fmla="*/ 17 w 18"/>
                <a:gd name="T13" fmla="*/ 25 h 25"/>
                <a:gd name="T14" fmla="*/ 18 w 18"/>
                <a:gd name="T15" fmla="*/ 25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25"/>
                <a:gd name="T26" fmla="*/ 18 w 18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25">
                  <a:moveTo>
                    <a:pt x="0" y="0"/>
                  </a:moveTo>
                  <a:lnTo>
                    <a:pt x="12" y="16"/>
                  </a:lnTo>
                  <a:lnTo>
                    <a:pt x="12" y="18"/>
                  </a:lnTo>
                  <a:lnTo>
                    <a:pt x="14" y="20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8" y="25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7" name="Freeform 713"/>
            <p:cNvSpPr>
              <a:spLocks/>
            </p:cNvSpPr>
            <p:nvPr/>
          </p:nvSpPr>
          <p:spPr bwMode="auto">
            <a:xfrm>
              <a:off x="961" y="1559"/>
              <a:ext cx="87" cy="51"/>
            </a:xfrm>
            <a:custGeom>
              <a:avLst/>
              <a:gdLst>
                <a:gd name="T0" fmla="*/ 2 w 87"/>
                <a:gd name="T1" fmla="*/ 5 h 51"/>
                <a:gd name="T2" fmla="*/ 56 w 87"/>
                <a:gd name="T3" fmla="*/ 0 h 51"/>
                <a:gd name="T4" fmla="*/ 61 w 87"/>
                <a:gd name="T5" fmla="*/ 3 h 51"/>
                <a:gd name="T6" fmla="*/ 71 w 87"/>
                <a:gd name="T7" fmla="*/ 3 h 51"/>
                <a:gd name="T8" fmla="*/ 77 w 87"/>
                <a:gd name="T9" fmla="*/ 5 h 51"/>
                <a:gd name="T10" fmla="*/ 77 w 87"/>
                <a:gd name="T11" fmla="*/ 17 h 51"/>
                <a:gd name="T12" fmla="*/ 81 w 87"/>
                <a:gd name="T13" fmla="*/ 18 h 51"/>
                <a:gd name="T14" fmla="*/ 87 w 87"/>
                <a:gd name="T15" fmla="*/ 18 h 51"/>
                <a:gd name="T16" fmla="*/ 87 w 87"/>
                <a:gd name="T17" fmla="*/ 20 h 51"/>
                <a:gd name="T18" fmla="*/ 79 w 87"/>
                <a:gd name="T19" fmla="*/ 20 h 51"/>
                <a:gd name="T20" fmla="*/ 79 w 87"/>
                <a:gd name="T21" fmla="*/ 25 h 51"/>
                <a:gd name="T22" fmla="*/ 79 w 87"/>
                <a:gd name="T23" fmla="*/ 30 h 51"/>
                <a:gd name="T24" fmla="*/ 79 w 87"/>
                <a:gd name="T25" fmla="*/ 35 h 51"/>
                <a:gd name="T26" fmla="*/ 77 w 87"/>
                <a:gd name="T27" fmla="*/ 35 h 51"/>
                <a:gd name="T28" fmla="*/ 77 w 87"/>
                <a:gd name="T29" fmla="*/ 51 h 51"/>
                <a:gd name="T30" fmla="*/ 2 w 87"/>
                <a:gd name="T31" fmla="*/ 51 h 51"/>
                <a:gd name="T32" fmla="*/ 2 w 87"/>
                <a:gd name="T33" fmla="*/ 35 h 51"/>
                <a:gd name="T34" fmla="*/ 0 w 87"/>
                <a:gd name="T35" fmla="*/ 35 h 51"/>
                <a:gd name="T36" fmla="*/ 0 w 87"/>
                <a:gd name="T37" fmla="*/ 30 h 51"/>
                <a:gd name="T38" fmla="*/ 0 w 87"/>
                <a:gd name="T39" fmla="*/ 28 h 51"/>
                <a:gd name="T40" fmla="*/ 0 w 87"/>
                <a:gd name="T41" fmla="*/ 23 h 51"/>
                <a:gd name="T42" fmla="*/ 2 w 87"/>
                <a:gd name="T43" fmla="*/ 23 h 51"/>
                <a:gd name="T44" fmla="*/ 2 w 87"/>
                <a:gd name="T45" fmla="*/ 17 h 51"/>
                <a:gd name="T46" fmla="*/ 2 w 87"/>
                <a:gd name="T47" fmla="*/ 5 h 5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7"/>
                <a:gd name="T73" fmla="*/ 0 h 51"/>
                <a:gd name="T74" fmla="*/ 87 w 87"/>
                <a:gd name="T75" fmla="*/ 51 h 5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7" h="51">
                  <a:moveTo>
                    <a:pt x="2" y="5"/>
                  </a:moveTo>
                  <a:lnTo>
                    <a:pt x="56" y="0"/>
                  </a:lnTo>
                  <a:lnTo>
                    <a:pt x="61" y="3"/>
                  </a:lnTo>
                  <a:lnTo>
                    <a:pt x="71" y="3"/>
                  </a:lnTo>
                  <a:lnTo>
                    <a:pt x="77" y="5"/>
                  </a:lnTo>
                  <a:lnTo>
                    <a:pt x="77" y="17"/>
                  </a:lnTo>
                  <a:lnTo>
                    <a:pt x="81" y="18"/>
                  </a:lnTo>
                  <a:lnTo>
                    <a:pt x="87" y="18"/>
                  </a:lnTo>
                  <a:lnTo>
                    <a:pt x="87" y="20"/>
                  </a:lnTo>
                  <a:lnTo>
                    <a:pt x="79" y="20"/>
                  </a:lnTo>
                  <a:lnTo>
                    <a:pt x="79" y="25"/>
                  </a:lnTo>
                  <a:lnTo>
                    <a:pt x="79" y="30"/>
                  </a:lnTo>
                  <a:lnTo>
                    <a:pt x="79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2" y="51"/>
                  </a:lnTo>
                  <a:lnTo>
                    <a:pt x="2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2" y="23"/>
                  </a:lnTo>
                  <a:lnTo>
                    <a:pt x="2" y="17"/>
                  </a:lnTo>
                  <a:lnTo>
                    <a:pt x="2" y="5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8" name="Freeform 714"/>
            <p:cNvSpPr>
              <a:spLocks/>
            </p:cNvSpPr>
            <p:nvPr/>
          </p:nvSpPr>
          <p:spPr bwMode="auto">
            <a:xfrm>
              <a:off x="963" y="1587"/>
              <a:ext cx="77" cy="2"/>
            </a:xfrm>
            <a:custGeom>
              <a:avLst/>
              <a:gdLst>
                <a:gd name="T0" fmla="*/ 0 w 77"/>
                <a:gd name="T1" fmla="*/ 2 h 2"/>
                <a:gd name="T2" fmla="*/ 1 w 77"/>
                <a:gd name="T3" fmla="*/ 2 h 2"/>
                <a:gd name="T4" fmla="*/ 5 w 77"/>
                <a:gd name="T5" fmla="*/ 2 h 2"/>
                <a:gd name="T6" fmla="*/ 6 w 77"/>
                <a:gd name="T7" fmla="*/ 2 h 2"/>
                <a:gd name="T8" fmla="*/ 8 w 77"/>
                <a:gd name="T9" fmla="*/ 2 h 2"/>
                <a:gd name="T10" fmla="*/ 11 w 77"/>
                <a:gd name="T11" fmla="*/ 2 h 2"/>
                <a:gd name="T12" fmla="*/ 13 w 77"/>
                <a:gd name="T13" fmla="*/ 2 h 2"/>
                <a:gd name="T14" fmla="*/ 14 w 77"/>
                <a:gd name="T15" fmla="*/ 2 h 2"/>
                <a:gd name="T16" fmla="*/ 16 w 77"/>
                <a:gd name="T17" fmla="*/ 0 h 2"/>
                <a:gd name="T18" fmla="*/ 18 w 77"/>
                <a:gd name="T19" fmla="*/ 0 h 2"/>
                <a:gd name="T20" fmla="*/ 19 w 77"/>
                <a:gd name="T21" fmla="*/ 0 h 2"/>
                <a:gd name="T22" fmla="*/ 23 w 77"/>
                <a:gd name="T23" fmla="*/ 0 h 2"/>
                <a:gd name="T24" fmla="*/ 24 w 77"/>
                <a:gd name="T25" fmla="*/ 0 h 2"/>
                <a:gd name="T26" fmla="*/ 26 w 77"/>
                <a:gd name="T27" fmla="*/ 0 h 2"/>
                <a:gd name="T28" fmla="*/ 28 w 77"/>
                <a:gd name="T29" fmla="*/ 0 h 2"/>
                <a:gd name="T30" fmla="*/ 29 w 77"/>
                <a:gd name="T31" fmla="*/ 0 h 2"/>
                <a:gd name="T32" fmla="*/ 31 w 77"/>
                <a:gd name="T33" fmla="*/ 0 h 2"/>
                <a:gd name="T34" fmla="*/ 34 w 77"/>
                <a:gd name="T35" fmla="*/ 0 h 2"/>
                <a:gd name="T36" fmla="*/ 36 w 77"/>
                <a:gd name="T37" fmla="*/ 0 h 2"/>
                <a:gd name="T38" fmla="*/ 37 w 77"/>
                <a:gd name="T39" fmla="*/ 0 h 2"/>
                <a:gd name="T40" fmla="*/ 39 w 77"/>
                <a:gd name="T41" fmla="*/ 0 h 2"/>
                <a:gd name="T42" fmla="*/ 41 w 77"/>
                <a:gd name="T43" fmla="*/ 0 h 2"/>
                <a:gd name="T44" fmla="*/ 42 w 77"/>
                <a:gd name="T45" fmla="*/ 0 h 2"/>
                <a:gd name="T46" fmla="*/ 44 w 77"/>
                <a:gd name="T47" fmla="*/ 0 h 2"/>
                <a:gd name="T48" fmla="*/ 46 w 77"/>
                <a:gd name="T49" fmla="*/ 0 h 2"/>
                <a:gd name="T50" fmla="*/ 47 w 77"/>
                <a:gd name="T51" fmla="*/ 0 h 2"/>
                <a:gd name="T52" fmla="*/ 49 w 77"/>
                <a:gd name="T53" fmla="*/ 0 h 2"/>
                <a:gd name="T54" fmla="*/ 51 w 77"/>
                <a:gd name="T55" fmla="*/ 0 h 2"/>
                <a:gd name="T56" fmla="*/ 52 w 77"/>
                <a:gd name="T57" fmla="*/ 0 h 2"/>
                <a:gd name="T58" fmla="*/ 54 w 77"/>
                <a:gd name="T59" fmla="*/ 0 h 2"/>
                <a:gd name="T60" fmla="*/ 56 w 77"/>
                <a:gd name="T61" fmla="*/ 0 h 2"/>
                <a:gd name="T62" fmla="*/ 57 w 77"/>
                <a:gd name="T63" fmla="*/ 0 h 2"/>
                <a:gd name="T64" fmla="*/ 59 w 77"/>
                <a:gd name="T65" fmla="*/ 0 h 2"/>
                <a:gd name="T66" fmla="*/ 60 w 77"/>
                <a:gd name="T67" fmla="*/ 2 h 2"/>
                <a:gd name="T68" fmla="*/ 62 w 77"/>
                <a:gd name="T69" fmla="*/ 2 h 2"/>
                <a:gd name="T70" fmla="*/ 65 w 77"/>
                <a:gd name="T71" fmla="*/ 2 h 2"/>
                <a:gd name="T72" fmla="*/ 67 w 77"/>
                <a:gd name="T73" fmla="*/ 2 h 2"/>
                <a:gd name="T74" fmla="*/ 70 w 77"/>
                <a:gd name="T75" fmla="*/ 2 h 2"/>
                <a:gd name="T76" fmla="*/ 74 w 77"/>
                <a:gd name="T77" fmla="*/ 2 h 2"/>
                <a:gd name="T78" fmla="*/ 77 w 77"/>
                <a:gd name="T79" fmla="*/ 2 h 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7"/>
                <a:gd name="T121" fmla="*/ 0 h 2"/>
                <a:gd name="T122" fmla="*/ 77 w 77"/>
                <a:gd name="T123" fmla="*/ 2 h 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7" h="2">
                  <a:moveTo>
                    <a:pt x="0" y="2"/>
                  </a:moveTo>
                  <a:lnTo>
                    <a:pt x="1" y="2"/>
                  </a:lnTo>
                  <a:lnTo>
                    <a:pt x="5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11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1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51" y="0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60" y="2"/>
                  </a:lnTo>
                  <a:lnTo>
                    <a:pt x="62" y="2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70" y="2"/>
                  </a:lnTo>
                  <a:lnTo>
                    <a:pt x="74" y="2"/>
                  </a:lnTo>
                  <a:lnTo>
                    <a:pt x="77" y="2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9" name="Freeform 715"/>
            <p:cNvSpPr>
              <a:spLocks/>
            </p:cNvSpPr>
            <p:nvPr/>
          </p:nvSpPr>
          <p:spPr bwMode="auto">
            <a:xfrm>
              <a:off x="961" y="1584"/>
              <a:ext cx="77" cy="3"/>
            </a:xfrm>
            <a:custGeom>
              <a:avLst/>
              <a:gdLst>
                <a:gd name="T0" fmla="*/ 77 w 77"/>
                <a:gd name="T1" fmla="*/ 2 h 3"/>
                <a:gd name="T2" fmla="*/ 71 w 77"/>
                <a:gd name="T3" fmla="*/ 2 h 3"/>
                <a:gd name="T4" fmla="*/ 66 w 77"/>
                <a:gd name="T5" fmla="*/ 0 h 3"/>
                <a:gd name="T6" fmla="*/ 61 w 77"/>
                <a:gd name="T7" fmla="*/ 0 h 3"/>
                <a:gd name="T8" fmla="*/ 56 w 77"/>
                <a:gd name="T9" fmla="*/ 0 h 3"/>
                <a:gd name="T10" fmla="*/ 53 w 77"/>
                <a:gd name="T11" fmla="*/ 0 h 3"/>
                <a:gd name="T12" fmla="*/ 49 w 77"/>
                <a:gd name="T13" fmla="*/ 0 h 3"/>
                <a:gd name="T14" fmla="*/ 46 w 77"/>
                <a:gd name="T15" fmla="*/ 0 h 3"/>
                <a:gd name="T16" fmla="*/ 43 w 77"/>
                <a:gd name="T17" fmla="*/ 0 h 3"/>
                <a:gd name="T18" fmla="*/ 41 w 77"/>
                <a:gd name="T19" fmla="*/ 0 h 3"/>
                <a:gd name="T20" fmla="*/ 39 w 77"/>
                <a:gd name="T21" fmla="*/ 0 h 3"/>
                <a:gd name="T22" fmla="*/ 36 w 77"/>
                <a:gd name="T23" fmla="*/ 0 h 3"/>
                <a:gd name="T24" fmla="*/ 35 w 77"/>
                <a:gd name="T25" fmla="*/ 0 h 3"/>
                <a:gd name="T26" fmla="*/ 33 w 77"/>
                <a:gd name="T27" fmla="*/ 0 h 3"/>
                <a:gd name="T28" fmla="*/ 31 w 77"/>
                <a:gd name="T29" fmla="*/ 0 h 3"/>
                <a:gd name="T30" fmla="*/ 30 w 77"/>
                <a:gd name="T31" fmla="*/ 0 h 3"/>
                <a:gd name="T32" fmla="*/ 28 w 77"/>
                <a:gd name="T33" fmla="*/ 0 h 3"/>
                <a:gd name="T34" fmla="*/ 26 w 77"/>
                <a:gd name="T35" fmla="*/ 0 h 3"/>
                <a:gd name="T36" fmla="*/ 25 w 77"/>
                <a:gd name="T37" fmla="*/ 0 h 3"/>
                <a:gd name="T38" fmla="*/ 23 w 77"/>
                <a:gd name="T39" fmla="*/ 0 h 3"/>
                <a:gd name="T40" fmla="*/ 21 w 77"/>
                <a:gd name="T41" fmla="*/ 0 h 3"/>
                <a:gd name="T42" fmla="*/ 20 w 77"/>
                <a:gd name="T43" fmla="*/ 0 h 3"/>
                <a:gd name="T44" fmla="*/ 18 w 77"/>
                <a:gd name="T45" fmla="*/ 0 h 3"/>
                <a:gd name="T46" fmla="*/ 16 w 77"/>
                <a:gd name="T47" fmla="*/ 0 h 3"/>
                <a:gd name="T48" fmla="*/ 15 w 77"/>
                <a:gd name="T49" fmla="*/ 0 h 3"/>
                <a:gd name="T50" fmla="*/ 13 w 77"/>
                <a:gd name="T51" fmla="*/ 2 h 3"/>
                <a:gd name="T52" fmla="*/ 11 w 77"/>
                <a:gd name="T53" fmla="*/ 2 h 3"/>
                <a:gd name="T54" fmla="*/ 10 w 77"/>
                <a:gd name="T55" fmla="*/ 2 h 3"/>
                <a:gd name="T56" fmla="*/ 8 w 77"/>
                <a:gd name="T57" fmla="*/ 2 h 3"/>
                <a:gd name="T58" fmla="*/ 7 w 77"/>
                <a:gd name="T59" fmla="*/ 2 h 3"/>
                <a:gd name="T60" fmla="*/ 5 w 77"/>
                <a:gd name="T61" fmla="*/ 2 h 3"/>
                <a:gd name="T62" fmla="*/ 3 w 77"/>
                <a:gd name="T63" fmla="*/ 2 h 3"/>
                <a:gd name="T64" fmla="*/ 2 w 77"/>
                <a:gd name="T65" fmla="*/ 3 h 3"/>
                <a:gd name="T66" fmla="*/ 0 w 77"/>
                <a:gd name="T67" fmla="*/ 3 h 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7"/>
                <a:gd name="T103" fmla="*/ 0 h 3"/>
                <a:gd name="T104" fmla="*/ 77 w 77"/>
                <a:gd name="T105" fmla="*/ 3 h 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7" h="3">
                  <a:moveTo>
                    <a:pt x="77" y="2"/>
                  </a:moveTo>
                  <a:lnTo>
                    <a:pt x="71" y="2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56" y="0"/>
                  </a:lnTo>
                  <a:lnTo>
                    <a:pt x="53" y="0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" name="Freeform 716"/>
            <p:cNvSpPr>
              <a:spLocks/>
            </p:cNvSpPr>
            <p:nvPr/>
          </p:nvSpPr>
          <p:spPr bwMode="auto">
            <a:xfrm>
              <a:off x="963" y="1592"/>
              <a:ext cx="75" cy="2"/>
            </a:xfrm>
            <a:custGeom>
              <a:avLst/>
              <a:gdLst>
                <a:gd name="T0" fmla="*/ 0 w 75"/>
                <a:gd name="T1" fmla="*/ 2 h 2"/>
                <a:gd name="T2" fmla="*/ 1 w 75"/>
                <a:gd name="T3" fmla="*/ 2 h 2"/>
                <a:gd name="T4" fmla="*/ 3 w 75"/>
                <a:gd name="T5" fmla="*/ 2 h 2"/>
                <a:gd name="T6" fmla="*/ 5 w 75"/>
                <a:gd name="T7" fmla="*/ 2 h 2"/>
                <a:gd name="T8" fmla="*/ 6 w 75"/>
                <a:gd name="T9" fmla="*/ 2 h 2"/>
                <a:gd name="T10" fmla="*/ 8 w 75"/>
                <a:gd name="T11" fmla="*/ 2 h 2"/>
                <a:gd name="T12" fmla="*/ 11 w 75"/>
                <a:gd name="T13" fmla="*/ 2 h 2"/>
                <a:gd name="T14" fmla="*/ 13 w 75"/>
                <a:gd name="T15" fmla="*/ 0 h 2"/>
                <a:gd name="T16" fmla="*/ 14 w 75"/>
                <a:gd name="T17" fmla="*/ 0 h 2"/>
                <a:gd name="T18" fmla="*/ 18 w 75"/>
                <a:gd name="T19" fmla="*/ 0 h 2"/>
                <a:gd name="T20" fmla="*/ 19 w 75"/>
                <a:gd name="T21" fmla="*/ 0 h 2"/>
                <a:gd name="T22" fmla="*/ 23 w 75"/>
                <a:gd name="T23" fmla="*/ 0 h 2"/>
                <a:gd name="T24" fmla="*/ 26 w 75"/>
                <a:gd name="T25" fmla="*/ 0 h 2"/>
                <a:gd name="T26" fmla="*/ 29 w 75"/>
                <a:gd name="T27" fmla="*/ 0 h 2"/>
                <a:gd name="T28" fmla="*/ 34 w 75"/>
                <a:gd name="T29" fmla="*/ 0 h 2"/>
                <a:gd name="T30" fmla="*/ 37 w 75"/>
                <a:gd name="T31" fmla="*/ 0 h 2"/>
                <a:gd name="T32" fmla="*/ 41 w 75"/>
                <a:gd name="T33" fmla="*/ 0 h 2"/>
                <a:gd name="T34" fmla="*/ 44 w 75"/>
                <a:gd name="T35" fmla="*/ 0 h 2"/>
                <a:gd name="T36" fmla="*/ 47 w 75"/>
                <a:gd name="T37" fmla="*/ 0 h 2"/>
                <a:gd name="T38" fmla="*/ 49 w 75"/>
                <a:gd name="T39" fmla="*/ 0 h 2"/>
                <a:gd name="T40" fmla="*/ 52 w 75"/>
                <a:gd name="T41" fmla="*/ 0 h 2"/>
                <a:gd name="T42" fmla="*/ 54 w 75"/>
                <a:gd name="T43" fmla="*/ 0 h 2"/>
                <a:gd name="T44" fmla="*/ 56 w 75"/>
                <a:gd name="T45" fmla="*/ 0 h 2"/>
                <a:gd name="T46" fmla="*/ 57 w 75"/>
                <a:gd name="T47" fmla="*/ 0 h 2"/>
                <a:gd name="T48" fmla="*/ 59 w 75"/>
                <a:gd name="T49" fmla="*/ 0 h 2"/>
                <a:gd name="T50" fmla="*/ 60 w 75"/>
                <a:gd name="T51" fmla="*/ 0 h 2"/>
                <a:gd name="T52" fmla="*/ 62 w 75"/>
                <a:gd name="T53" fmla="*/ 0 h 2"/>
                <a:gd name="T54" fmla="*/ 64 w 75"/>
                <a:gd name="T55" fmla="*/ 0 h 2"/>
                <a:gd name="T56" fmla="*/ 65 w 75"/>
                <a:gd name="T57" fmla="*/ 0 h 2"/>
                <a:gd name="T58" fmla="*/ 65 w 75"/>
                <a:gd name="T59" fmla="*/ 2 h 2"/>
                <a:gd name="T60" fmla="*/ 67 w 75"/>
                <a:gd name="T61" fmla="*/ 2 h 2"/>
                <a:gd name="T62" fmla="*/ 69 w 75"/>
                <a:gd name="T63" fmla="*/ 2 h 2"/>
                <a:gd name="T64" fmla="*/ 70 w 75"/>
                <a:gd name="T65" fmla="*/ 2 h 2"/>
                <a:gd name="T66" fmla="*/ 72 w 75"/>
                <a:gd name="T67" fmla="*/ 2 h 2"/>
                <a:gd name="T68" fmla="*/ 74 w 75"/>
                <a:gd name="T69" fmla="*/ 2 h 2"/>
                <a:gd name="T70" fmla="*/ 75 w 75"/>
                <a:gd name="T71" fmla="*/ 2 h 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5"/>
                <a:gd name="T109" fmla="*/ 0 h 2"/>
                <a:gd name="T110" fmla="*/ 75 w 75"/>
                <a:gd name="T111" fmla="*/ 2 h 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5" h="2">
                  <a:moveTo>
                    <a:pt x="0" y="2"/>
                  </a:moveTo>
                  <a:lnTo>
                    <a:pt x="1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4" y="0"/>
                  </a:lnTo>
                  <a:lnTo>
                    <a:pt x="65" y="0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69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4" y="2"/>
                  </a:lnTo>
                  <a:lnTo>
                    <a:pt x="75" y="2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1" name="Rectangle 717"/>
            <p:cNvSpPr>
              <a:spLocks noChangeArrowheads="1"/>
            </p:cNvSpPr>
            <p:nvPr/>
          </p:nvSpPr>
          <p:spPr bwMode="auto">
            <a:xfrm>
              <a:off x="1028" y="1604"/>
              <a:ext cx="7" cy="6"/>
            </a:xfrm>
            <a:prstGeom prst="rect">
              <a:avLst/>
            </a:prstGeom>
            <a:noFill/>
            <a:ln w="0">
              <a:solidFill>
                <a:srgbClr val="FF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cs typeface="Calibri" charset="0"/>
              </a:endParaRPr>
            </a:p>
          </p:txBody>
        </p:sp>
        <p:sp>
          <p:nvSpPr>
            <p:cNvPr id="1232" name="Line 718"/>
            <p:cNvSpPr>
              <a:spLocks noChangeShapeType="1"/>
            </p:cNvSpPr>
            <p:nvPr/>
          </p:nvSpPr>
          <p:spPr bwMode="auto">
            <a:xfrm flipH="1">
              <a:off x="1040" y="1581"/>
              <a:ext cx="8" cy="5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3" name="Line 719"/>
            <p:cNvSpPr>
              <a:spLocks noChangeShapeType="1"/>
            </p:cNvSpPr>
            <p:nvPr/>
          </p:nvSpPr>
          <p:spPr bwMode="auto">
            <a:xfrm flipV="1">
              <a:off x="987" y="1521"/>
              <a:ext cx="10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4" name="Line 720"/>
            <p:cNvSpPr>
              <a:spLocks noChangeShapeType="1"/>
            </p:cNvSpPr>
            <p:nvPr/>
          </p:nvSpPr>
          <p:spPr bwMode="auto">
            <a:xfrm flipH="1">
              <a:off x="987" y="1521"/>
              <a:ext cx="10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5" name="Line 721"/>
            <p:cNvSpPr>
              <a:spLocks noChangeShapeType="1"/>
            </p:cNvSpPr>
            <p:nvPr/>
          </p:nvSpPr>
          <p:spPr bwMode="auto">
            <a:xfrm flipV="1">
              <a:off x="987" y="1521"/>
              <a:ext cx="12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6" name="Line 722"/>
            <p:cNvSpPr>
              <a:spLocks noChangeShapeType="1"/>
            </p:cNvSpPr>
            <p:nvPr/>
          </p:nvSpPr>
          <p:spPr bwMode="auto">
            <a:xfrm flipH="1">
              <a:off x="987" y="1521"/>
              <a:ext cx="12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7" name="Line 723"/>
            <p:cNvSpPr>
              <a:spLocks noChangeShapeType="1"/>
            </p:cNvSpPr>
            <p:nvPr/>
          </p:nvSpPr>
          <p:spPr bwMode="auto">
            <a:xfrm flipV="1">
              <a:off x="989" y="1521"/>
              <a:ext cx="10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8" name="Line 724"/>
            <p:cNvSpPr>
              <a:spLocks noChangeShapeType="1"/>
            </p:cNvSpPr>
            <p:nvPr/>
          </p:nvSpPr>
          <p:spPr bwMode="auto">
            <a:xfrm flipH="1">
              <a:off x="989" y="1521"/>
              <a:ext cx="10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9" name="Line 725"/>
            <p:cNvSpPr>
              <a:spLocks noChangeShapeType="1"/>
            </p:cNvSpPr>
            <p:nvPr/>
          </p:nvSpPr>
          <p:spPr bwMode="auto">
            <a:xfrm flipV="1">
              <a:off x="989" y="1521"/>
              <a:ext cx="11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0" name="Line 726"/>
            <p:cNvSpPr>
              <a:spLocks noChangeShapeType="1"/>
            </p:cNvSpPr>
            <p:nvPr/>
          </p:nvSpPr>
          <p:spPr bwMode="auto">
            <a:xfrm flipH="1">
              <a:off x="989" y="1521"/>
              <a:ext cx="11" cy="2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1" name="Line 727"/>
            <p:cNvSpPr>
              <a:spLocks noChangeShapeType="1"/>
            </p:cNvSpPr>
            <p:nvPr/>
          </p:nvSpPr>
          <p:spPr bwMode="auto">
            <a:xfrm flipV="1">
              <a:off x="989" y="1521"/>
              <a:ext cx="11" cy="25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2" name="Freeform 728"/>
            <p:cNvSpPr>
              <a:spLocks/>
            </p:cNvSpPr>
            <p:nvPr/>
          </p:nvSpPr>
          <p:spPr bwMode="auto">
            <a:xfrm>
              <a:off x="987" y="1521"/>
              <a:ext cx="13" cy="25"/>
            </a:xfrm>
            <a:custGeom>
              <a:avLst/>
              <a:gdLst>
                <a:gd name="T0" fmla="*/ 0 w 13"/>
                <a:gd name="T1" fmla="*/ 23 h 25"/>
                <a:gd name="T2" fmla="*/ 10 w 13"/>
                <a:gd name="T3" fmla="*/ 0 h 25"/>
                <a:gd name="T4" fmla="*/ 13 w 13"/>
                <a:gd name="T5" fmla="*/ 2 h 25"/>
                <a:gd name="T6" fmla="*/ 2 w 13"/>
                <a:gd name="T7" fmla="*/ 25 h 25"/>
                <a:gd name="T8" fmla="*/ 0 w 13"/>
                <a:gd name="T9" fmla="*/ 23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25"/>
                <a:gd name="T17" fmla="*/ 13 w 13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25">
                  <a:moveTo>
                    <a:pt x="0" y="23"/>
                  </a:moveTo>
                  <a:lnTo>
                    <a:pt x="10" y="0"/>
                  </a:lnTo>
                  <a:lnTo>
                    <a:pt x="13" y="2"/>
                  </a:lnTo>
                  <a:lnTo>
                    <a:pt x="2" y="25"/>
                  </a:lnTo>
                  <a:lnTo>
                    <a:pt x="0" y="23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3" name="Line 729"/>
            <p:cNvSpPr>
              <a:spLocks noChangeShapeType="1"/>
            </p:cNvSpPr>
            <p:nvPr/>
          </p:nvSpPr>
          <p:spPr bwMode="auto">
            <a:xfrm flipH="1">
              <a:off x="1002" y="1513"/>
              <a:ext cx="13" cy="2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4" name="Line 730"/>
            <p:cNvSpPr>
              <a:spLocks noChangeShapeType="1"/>
            </p:cNvSpPr>
            <p:nvPr/>
          </p:nvSpPr>
          <p:spPr bwMode="auto">
            <a:xfrm flipV="1">
              <a:off x="1002" y="1513"/>
              <a:ext cx="13" cy="2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5" name="Line 731"/>
            <p:cNvSpPr>
              <a:spLocks noChangeShapeType="1"/>
            </p:cNvSpPr>
            <p:nvPr/>
          </p:nvSpPr>
          <p:spPr bwMode="auto">
            <a:xfrm flipH="1">
              <a:off x="1002" y="1513"/>
              <a:ext cx="15" cy="2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6" name="Line 732"/>
            <p:cNvSpPr>
              <a:spLocks noChangeShapeType="1"/>
            </p:cNvSpPr>
            <p:nvPr/>
          </p:nvSpPr>
          <p:spPr bwMode="auto">
            <a:xfrm flipV="1">
              <a:off x="1004" y="1513"/>
              <a:ext cx="13" cy="2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7" name="Line 733"/>
            <p:cNvSpPr>
              <a:spLocks noChangeShapeType="1"/>
            </p:cNvSpPr>
            <p:nvPr/>
          </p:nvSpPr>
          <p:spPr bwMode="auto">
            <a:xfrm flipH="1">
              <a:off x="1004" y="1513"/>
              <a:ext cx="13" cy="2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8" name="Line 734"/>
            <p:cNvSpPr>
              <a:spLocks noChangeShapeType="1"/>
            </p:cNvSpPr>
            <p:nvPr/>
          </p:nvSpPr>
          <p:spPr bwMode="auto">
            <a:xfrm flipV="1">
              <a:off x="1004" y="1513"/>
              <a:ext cx="13" cy="28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9" name="Line 735"/>
            <p:cNvSpPr>
              <a:spLocks noChangeShapeType="1"/>
            </p:cNvSpPr>
            <p:nvPr/>
          </p:nvSpPr>
          <p:spPr bwMode="auto">
            <a:xfrm flipH="1">
              <a:off x="1004" y="1513"/>
              <a:ext cx="15" cy="3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0" name="Line 736"/>
            <p:cNvSpPr>
              <a:spLocks noChangeShapeType="1"/>
            </p:cNvSpPr>
            <p:nvPr/>
          </p:nvSpPr>
          <p:spPr bwMode="auto">
            <a:xfrm flipV="1">
              <a:off x="1005" y="1513"/>
              <a:ext cx="14" cy="30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1" name="Freeform 737"/>
            <p:cNvSpPr>
              <a:spLocks/>
            </p:cNvSpPr>
            <p:nvPr/>
          </p:nvSpPr>
          <p:spPr bwMode="auto">
            <a:xfrm>
              <a:off x="1002" y="1511"/>
              <a:ext cx="17" cy="32"/>
            </a:xfrm>
            <a:custGeom>
              <a:avLst/>
              <a:gdLst>
                <a:gd name="T0" fmla="*/ 0 w 17"/>
                <a:gd name="T1" fmla="*/ 30 h 32"/>
                <a:gd name="T2" fmla="*/ 13 w 17"/>
                <a:gd name="T3" fmla="*/ 0 h 32"/>
                <a:gd name="T4" fmla="*/ 17 w 17"/>
                <a:gd name="T5" fmla="*/ 2 h 32"/>
                <a:gd name="T6" fmla="*/ 3 w 17"/>
                <a:gd name="T7" fmla="*/ 32 h 32"/>
                <a:gd name="T8" fmla="*/ 0 w 17"/>
                <a:gd name="T9" fmla="*/ 3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2"/>
                <a:gd name="T17" fmla="*/ 17 w 17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2">
                  <a:moveTo>
                    <a:pt x="0" y="30"/>
                  </a:moveTo>
                  <a:lnTo>
                    <a:pt x="13" y="0"/>
                  </a:lnTo>
                  <a:lnTo>
                    <a:pt x="17" y="2"/>
                  </a:lnTo>
                  <a:lnTo>
                    <a:pt x="3" y="32"/>
                  </a:lnTo>
                  <a:lnTo>
                    <a:pt x="0" y="3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2" name="Freeform 738"/>
            <p:cNvSpPr>
              <a:spLocks/>
            </p:cNvSpPr>
            <p:nvPr/>
          </p:nvSpPr>
          <p:spPr bwMode="auto">
            <a:xfrm>
              <a:off x="1032" y="1504"/>
              <a:ext cx="11" cy="9"/>
            </a:xfrm>
            <a:custGeom>
              <a:avLst/>
              <a:gdLst>
                <a:gd name="T0" fmla="*/ 11 w 11"/>
                <a:gd name="T1" fmla="*/ 9 h 9"/>
                <a:gd name="T2" fmla="*/ 11 w 11"/>
                <a:gd name="T3" fmla="*/ 5 h 9"/>
                <a:gd name="T4" fmla="*/ 0 w 11"/>
                <a:gd name="T5" fmla="*/ 0 h 9"/>
                <a:gd name="T6" fmla="*/ 1 w 11"/>
                <a:gd name="T7" fmla="*/ 4 h 9"/>
                <a:gd name="T8" fmla="*/ 11 w 11"/>
                <a:gd name="T9" fmla="*/ 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9"/>
                <a:gd name="T17" fmla="*/ 11 w 11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9">
                  <a:moveTo>
                    <a:pt x="11" y="9"/>
                  </a:moveTo>
                  <a:lnTo>
                    <a:pt x="11" y="5"/>
                  </a:lnTo>
                  <a:lnTo>
                    <a:pt x="0" y="0"/>
                  </a:lnTo>
                  <a:lnTo>
                    <a:pt x="1" y="4"/>
                  </a:lnTo>
                  <a:lnTo>
                    <a:pt x="11" y="7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3" name="Line 739"/>
            <p:cNvSpPr>
              <a:spLocks noChangeShapeType="1"/>
            </p:cNvSpPr>
            <p:nvPr/>
          </p:nvSpPr>
          <p:spPr bwMode="auto">
            <a:xfrm>
              <a:off x="1038" y="1508"/>
              <a:ext cx="1" cy="3"/>
            </a:xfrm>
            <a:prstGeom prst="line">
              <a:avLst/>
            </a:pr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4" name="Freeform 740"/>
            <p:cNvSpPr>
              <a:spLocks/>
            </p:cNvSpPr>
            <p:nvPr/>
          </p:nvSpPr>
          <p:spPr bwMode="auto">
            <a:xfrm>
              <a:off x="961" y="1562"/>
              <a:ext cx="21" cy="2"/>
            </a:xfrm>
            <a:custGeom>
              <a:avLst/>
              <a:gdLst>
                <a:gd name="T0" fmla="*/ 0 w 21"/>
                <a:gd name="T1" fmla="*/ 2 h 2"/>
                <a:gd name="T2" fmla="*/ 10 w 21"/>
                <a:gd name="T3" fmla="*/ 0 h 2"/>
                <a:gd name="T4" fmla="*/ 21 w 21"/>
                <a:gd name="T5" fmla="*/ 0 h 2"/>
                <a:gd name="T6" fmla="*/ 0 60000 65536"/>
                <a:gd name="T7" fmla="*/ 0 60000 65536"/>
                <a:gd name="T8" fmla="*/ 0 60000 65536"/>
                <a:gd name="T9" fmla="*/ 0 w 21"/>
                <a:gd name="T10" fmla="*/ 0 h 2"/>
                <a:gd name="T11" fmla="*/ 21 w 21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2">
                  <a:moveTo>
                    <a:pt x="0" y="2"/>
                  </a:moveTo>
                  <a:lnTo>
                    <a:pt x="10" y="0"/>
                  </a:lnTo>
                  <a:lnTo>
                    <a:pt x="21" y="0"/>
                  </a:lnTo>
                </a:path>
              </a:pathLst>
            </a:custGeom>
            <a:noFill/>
            <a:ln w="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4328" y="3855099"/>
            <a:ext cx="4185129" cy="26182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70310" y="4060799"/>
            <a:ext cx="1369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GPS-Disciplined</a:t>
            </a:r>
            <a:endParaRPr lang="en-US" sz="1400" dirty="0"/>
          </a:p>
        </p:txBody>
      </p:sp>
      <p:sp>
        <p:nvSpPr>
          <p:cNvPr id="2256" name="TextBox 2255"/>
          <p:cNvSpPr txBox="1"/>
          <p:nvPr/>
        </p:nvSpPr>
        <p:spPr>
          <a:xfrm>
            <a:off x="2509830" y="4681978"/>
            <a:ext cx="1615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Cesium Standard</a:t>
            </a:r>
            <a:endParaRPr lang="en-US" sz="1400" dirty="0"/>
          </a:p>
        </p:txBody>
      </p:sp>
      <p:sp>
        <p:nvSpPr>
          <p:cNvPr id="2257" name="TextBox 2256"/>
          <p:cNvSpPr txBox="1"/>
          <p:nvPr/>
        </p:nvSpPr>
        <p:spPr>
          <a:xfrm>
            <a:off x="2725820" y="5468740"/>
            <a:ext cx="1511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Hydrogen-Maser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4371668" y="3974400"/>
            <a:ext cx="1356426" cy="1987637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8" name="TextBox 2257"/>
          <p:cNvSpPr txBox="1"/>
          <p:nvPr/>
        </p:nvSpPr>
        <p:spPr>
          <a:xfrm>
            <a:off x="4267988" y="3946811"/>
            <a:ext cx="1558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Typ. meas. window depending on round-trip light time</a:t>
            </a:r>
            <a:endParaRPr lang="en-US" sz="1200" dirty="0"/>
          </a:p>
        </p:txBody>
      </p:sp>
      <p:pic>
        <p:nvPicPr>
          <p:cNvPr id="2259" name="Picture 225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3160" y="2367835"/>
            <a:ext cx="1367179" cy="48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661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2708" y="4879858"/>
            <a:ext cx="2085003" cy="15834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Iris Deep-Space Transponder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17" y="721258"/>
            <a:ext cx="6514506" cy="1927779"/>
          </a:xfrm>
        </p:spPr>
        <p:txBody>
          <a:bodyPr>
            <a:normAutofit fontScale="62500" lnSpcReduction="20000"/>
          </a:bodyPr>
          <a:lstStyle/>
          <a:p>
            <a:r>
              <a:rPr lang="en-US" dirty="0" err="1"/>
              <a:t>CubeSat</a:t>
            </a:r>
            <a:r>
              <a:rPr lang="en-US" dirty="0"/>
              <a:t>/</a:t>
            </a:r>
            <a:r>
              <a:rPr lang="en-US" dirty="0" err="1"/>
              <a:t>SmallSat</a:t>
            </a:r>
            <a:r>
              <a:rPr lang="en-US" dirty="0"/>
              <a:t> compatible deep-space transponder</a:t>
            </a:r>
          </a:p>
          <a:p>
            <a:r>
              <a:rPr lang="en-US" dirty="0"/>
              <a:t>~0.5U volume (100.5 x 101.0 x 56.0 mm; transponder only)</a:t>
            </a:r>
          </a:p>
          <a:p>
            <a:r>
              <a:rPr lang="en-US" dirty="0" smtClean="0"/>
              <a:t>DSN/NEN-</a:t>
            </a:r>
            <a:r>
              <a:rPr lang="en-US" dirty="0"/>
              <a:t>compatible X-band uplink/downlink (7.2GHz/8.4GHz</a:t>
            </a:r>
            <a:r>
              <a:rPr lang="en-US" dirty="0" smtClean="0"/>
              <a:t>)</a:t>
            </a:r>
          </a:p>
          <a:p>
            <a:r>
              <a:rPr lang="en-US" dirty="0"/>
              <a:t>Software Defined Radio with Leon3-FT </a:t>
            </a:r>
            <a:r>
              <a:rPr lang="en-US" dirty="0" err="1"/>
              <a:t>softcore</a:t>
            </a:r>
            <a:r>
              <a:rPr lang="en-US" dirty="0"/>
              <a:t> </a:t>
            </a:r>
            <a:r>
              <a:rPr lang="en-US" dirty="0" smtClean="0"/>
              <a:t>processor</a:t>
            </a:r>
            <a:endParaRPr lang="en-US" dirty="0"/>
          </a:p>
          <a:p>
            <a:r>
              <a:rPr lang="en-US" dirty="0"/>
              <a:t>Provides </a:t>
            </a:r>
            <a:r>
              <a:rPr lang="en-US" dirty="0" smtClean="0"/>
              <a:t>navigational </a:t>
            </a:r>
            <a:r>
              <a:rPr lang="en-US" dirty="0"/>
              <a:t>support (Doppler, Ranging, DDOR)</a:t>
            </a:r>
          </a:p>
          <a:p>
            <a:r>
              <a:rPr lang="en-US" dirty="0"/>
              <a:t>Modular hardware design for other frequency bands (UHF, S-band, </a:t>
            </a:r>
            <a:r>
              <a:rPr lang="en-US" dirty="0" err="1"/>
              <a:t>Ka</a:t>
            </a:r>
            <a:r>
              <a:rPr lang="en-US" dirty="0"/>
              <a:t>-band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Content Placeholder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5023" y="721258"/>
            <a:ext cx="2100374" cy="1833476"/>
          </a:xfrm>
          <a:prstGeom prst="rect">
            <a:avLst/>
          </a:prstGeom>
        </p:spPr>
      </p:pic>
      <p:pic>
        <p:nvPicPr>
          <p:cNvPr id="6" name="Picture 5" descr="2015-10-01 18.57.31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5023" y="2731457"/>
            <a:ext cx="2100374" cy="19916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953786" y="2185402"/>
            <a:ext cx="843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V1.0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71670" y="4353779"/>
            <a:ext cx="843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FF00"/>
                </a:solidFill>
              </a:rPr>
              <a:t>V2.0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71670" y="6093955"/>
            <a:ext cx="843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00FF00"/>
                </a:solidFill>
              </a:rPr>
              <a:t>V2.1</a:t>
            </a:r>
            <a:endParaRPr lang="en-US" dirty="0">
              <a:solidFill>
                <a:srgbClr val="00FF00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239241"/>
              </p:ext>
            </p:extLst>
          </p:nvPr>
        </p:nvGraphicFramePr>
        <p:xfrm>
          <a:off x="200517" y="2731457"/>
          <a:ext cx="6401428" cy="368817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636104"/>
                <a:gridCol w="528946"/>
                <a:gridCol w="1412126"/>
                <a:gridCol w="1412126"/>
                <a:gridCol w="1412126"/>
              </a:tblGrid>
              <a:tr h="395227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Iris Specification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Units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Iris V1.0</a:t>
                      </a:r>
                    </a:p>
                    <a:p>
                      <a:pPr algn="ctr"/>
                      <a:r>
                        <a:rPr lang="en-US" sz="1050" dirty="0" smtClean="0"/>
                        <a:t>for INSPIRE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Iris V2.0</a:t>
                      </a:r>
                    </a:p>
                    <a:p>
                      <a:pPr algn="ctr"/>
                      <a:r>
                        <a:rPr lang="en-US" sz="1050" dirty="0" smtClean="0"/>
                        <a:t>for </a:t>
                      </a:r>
                      <a:r>
                        <a:rPr lang="en-US" sz="1050" dirty="0" err="1" smtClean="0"/>
                        <a:t>MarCO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Iris V2.1</a:t>
                      </a:r>
                    </a:p>
                    <a:p>
                      <a:pPr algn="ctr"/>
                      <a:r>
                        <a:rPr lang="en-US" sz="1050" dirty="0" smtClean="0"/>
                        <a:t>for SLS EM-1</a:t>
                      </a:r>
                      <a:endParaRPr lang="en-US" sz="1050" dirty="0"/>
                    </a:p>
                  </a:txBody>
                  <a:tcPr anchor="ctr"/>
                </a:tc>
              </a:tr>
              <a:tr h="241528"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/>
                        <a:t>Mass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grams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450 (no chassis)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1210 (w/ UHF-Rx)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8000"/>
                          </a:solidFill>
                        </a:rPr>
                        <a:t>&lt; 1000 (X/X-only)</a:t>
                      </a:r>
                      <a:endParaRPr lang="en-US" sz="1050" dirty="0">
                        <a:solidFill>
                          <a:srgbClr val="008000"/>
                        </a:solidFill>
                      </a:endParaRPr>
                    </a:p>
                  </a:txBody>
                  <a:tcPr anchor="ctr"/>
                </a:tc>
              </a:tr>
              <a:tr h="241528"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/>
                        <a:t>Volume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U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0.46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0.77 (w/ UHF-Rx)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8000"/>
                          </a:solidFill>
                        </a:rPr>
                        <a:t>0.56</a:t>
                      </a:r>
                      <a:endParaRPr lang="en-US" sz="1050" dirty="0">
                        <a:solidFill>
                          <a:srgbClr val="008000"/>
                        </a:solidFill>
                      </a:endParaRPr>
                    </a:p>
                  </a:txBody>
                  <a:tcPr anchor="ctr"/>
                </a:tc>
              </a:tr>
              <a:tr h="241528"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/>
                        <a:t>Bus Input Voltage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 smtClean="0"/>
                        <a:t>Vdc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6.4 – 8.4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10.5 – 12.3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8000"/>
                          </a:solidFill>
                        </a:rPr>
                        <a:t>9.0</a:t>
                      </a:r>
                      <a:r>
                        <a:rPr lang="en-US" sz="1050" baseline="0" dirty="0" smtClean="0">
                          <a:solidFill>
                            <a:srgbClr val="008000"/>
                          </a:solidFill>
                        </a:rPr>
                        <a:t> – 28.0</a:t>
                      </a:r>
                      <a:endParaRPr lang="en-US" sz="1050" dirty="0">
                        <a:solidFill>
                          <a:srgbClr val="008000"/>
                        </a:solidFill>
                      </a:endParaRPr>
                    </a:p>
                  </a:txBody>
                  <a:tcPr anchor="ctr"/>
                </a:tc>
              </a:tr>
              <a:tr h="241528"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/>
                        <a:t>DC Power*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W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13.0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35.0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8000"/>
                          </a:solidFill>
                        </a:rPr>
                        <a:t>33.7</a:t>
                      </a:r>
                      <a:endParaRPr lang="en-US" sz="1050" dirty="0">
                        <a:solidFill>
                          <a:srgbClr val="008000"/>
                        </a:solidFill>
                      </a:endParaRPr>
                    </a:p>
                  </a:txBody>
                  <a:tcPr anchor="ctr"/>
                </a:tc>
              </a:tr>
              <a:tr h="241528"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/>
                        <a:t>RF Output Power*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W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0.15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3.3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8000"/>
                          </a:solidFill>
                        </a:rPr>
                        <a:t>3.8</a:t>
                      </a:r>
                      <a:endParaRPr lang="en-US" sz="1050" dirty="0">
                        <a:solidFill>
                          <a:srgbClr val="008000"/>
                        </a:solidFill>
                      </a:endParaRPr>
                    </a:p>
                  </a:txBody>
                  <a:tcPr anchor="ctr"/>
                </a:tc>
              </a:tr>
              <a:tr h="241528"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/>
                        <a:t>Receiver Noise</a:t>
                      </a:r>
                      <a:r>
                        <a:rPr lang="en-US" sz="1050" baseline="0" dirty="0" smtClean="0"/>
                        <a:t> Figure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dB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5.0</a:t>
                      </a:r>
                      <a:r>
                        <a:rPr lang="en-US" sz="1050" baseline="0" dirty="0" smtClean="0"/>
                        <a:t> – 6.0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3.5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3.5</a:t>
                      </a:r>
                      <a:endParaRPr lang="en-US" sz="1050" dirty="0"/>
                    </a:p>
                  </a:txBody>
                  <a:tcPr anchor="ctr"/>
                </a:tc>
              </a:tr>
              <a:tr h="241528"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/>
                        <a:t>Receiver Sensitivity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 smtClean="0"/>
                        <a:t>dBm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-135 @ 70Hz LBW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-139 @ 70Hz LBW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8000"/>
                          </a:solidFill>
                        </a:rPr>
                        <a:t>-151 @ 20Hz LBW</a:t>
                      </a:r>
                      <a:endParaRPr lang="en-US" sz="1050" dirty="0">
                        <a:solidFill>
                          <a:srgbClr val="008000"/>
                        </a:solidFill>
                      </a:endParaRPr>
                    </a:p>
                  </a:txBody>
                  <a:tcPr anchor="ctr"/>
                </a:tc>
              </a:tr>
              <a:tr h="241528"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/>
                        <a:t>Uplink Data Rate†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bps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1,000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62.5</a:t>
                      </a:r>
                      <a:r>
                        <a:rPr lang="en-US" sz="1050" baseline="0" dirty="0" smtClean="0"/>
                        <a:t> &amp;</a:t>
                      </a:r>
                      <a:r>
                        <a:rPr lang="en-US" sz="1050" dirty="0" smtClean="0"/>
                        <a:t> 1,000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8000"/>
                          </a:solidFill>
                        </a:rPr>
                        <a:t>62.5</a:t>
                      </a:r>
                      <a:r>
                        <a:rPr lang="en-US" sz="1050" baseline="0" dirty="0" smtClean="0">
                          <a:solidFill>
                            <a:srgbClr val="008000"/>
                          </a:solidFill>
                        </a:rPr>
                        <a:t> – </a:t>
                      </a:r>
                      <a:r>
                        <a:rPr lang="en-US" sz="1050" dirty="0" smtClean="0">
                          <a:solidFill>
                            <a:srgbClr val="008000"/>
                          </a:solidFill>
                        </a:rPr>
                        <a:t>8,000</a:t>
                      </a:r>
                      <a:endParaRPr lang="en-US" sz="1050" dirty="0">
                        <a:solidFill>
                          <a:srgbClr val="008000"/>
                        </a:solidFill>
                      </a:endParaRPr>
                    </a:p>
                  </a:txBody>
                  <a:tcPr anchor="ctr"/>
                </a:tc>
              </a:tr>
              <a:tr h="241528"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/>
                        <a:t>Downlink Data Rate†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bps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62.5</a:t>
                      </a:r>
                      <a:r>
                        <a:rPr lang="en-US" sz="1050" baseline="0" dirty="0" smtClean="0"/>
                        <a:t> – </a:t>
                      </a:r>
                      <a:r>
                        <a:rPr lang="en-US" sz="1050" dirty="0" smtClean="0"/>
                        <a:t>64,000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62.5</a:t>
                      </a:r>
                      <a:r>
                        <a:rPr lang="en-US" sz="1050" baseline="0" dirty="0" smtClean="0"/>
                        <a:t> &amp;</a:t>
                      </a:r>
                      <a:r>
                        <a:rPr lang="en-US" sz="1050" dirty="0" smtClean="0"/>
                        <a:t> 1,000 &amp; 8,000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8000"/>
                          </a:solidFill>
                        </a:rPr>
                        <a:t>62.5</a:t>
                      </a:r>
                      <a:r>
                        <a:rPr lang="en-US" sz="1050" baseline="0" dirty="0" smtClean="0">
                          <a:solidFill>
                            <a:srgbClr val="008000"/>
                          </a:solidFill>
                        </a:rPr>
                        <a:t> – </a:t>
                      </a:r>
                      <a:r>
                        <a:rPr lang="en-US" sz="1050" dirty="0" smtClean="0">
                          <a:solidFill>
                            <a:srgbClr val="008000"/>
                          </a:solidFill>
                        </a:rPr>
                        <a:t>256,000</a:t>
                      </a:r>
                      <a:endParaRPr lang="en-US" sz="1050" dirty="0">
                        <a:solidFill>
                          <a:srgbClr val="008000"/>
                        </a:solidFill>
                      </a:endParaRPr>
                    </a:p>
                  </a:txBody>
                  <a:tcPr anchor="ctr"/>
                </a:tc>
              </a:tr>
              <a:tr h="395227"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/>
                        <a:t>Telemetry Encoding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 smtClean="0"/>
                        <a:t>Conv</a:t>
                      </a:r>
                      <a:r>
                        <a:rPr lang="en-US" sz="1050" dirty="0" smtClean="0"/>
                        <a:t> &amp; Reed Solomon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Turbo-1/6 only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 smtClean="0">
                          <a:solidFill>
                            <a:srgbClr val="008000"/>
                          </a:solidFill>
                        </a:rPr>
                        <a:t>Conv</a:t>
                      </a:r>
                      <a:r>
                        <a:rPr lang="en-US" sz="1050" dirty="0" smtClean="0">
                          <a:solidFill>
                            <a:srgbClr val="008000"/>
                          </a:solidFill>
                        </a:rPr>
                        <a:t>, Reed</a:t>
                      </a:r>
                      <a:r>
                        <a:rPr lang="en-US" sz="1050" baseline="0" dirty="0" smtClean="0">
                          <a:solidFill>
                            <a:srgbClr val="008000"/>
                          </a:solidFill>
                        </a:rPr>
                        <a:t> Solomon,</a:t>
                      </a:r>
                      <a:endParaRPr lang="en-US" sz="1050" dirty="0" smtClean="0">
                        <a:solidFill>
                          <a:srgbClr val="008000"/>
                        </a:solidFill>
                      </a:endParaRPr>
                    </a:p>
                    <a:p>
                      <a:pPr algn="ctr"/>
                      <a:r>
                        <a:rPr lang="en-US" sz="1050" dirty="0" smtClean="0">
                          <a:solidFill>
                            <a:srgbClr val="008000"/>
                          </a:solidFill>
                        </a:rPr>
                        <a:t>Turbo 1/2, 1/3, 1/6</a:t>
                      </a:r>
                      <a:endParaRPr lang="en-US" sz="1050" dirty="0">
                        <a:solidFill>
                          <a:srgbClr val="008000"/>
                        </a:solidFill>
                      </a:endParaRPr>
                    </a:p>
                  </a:txBody>
                  <a:tcPr anchor="ctr"/>
                </a:tc>
              </a:tr>
              <a:tr h="301035"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/>
                        <a:t>Radiation Tolerance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 smtClean="0"/>
                        <a:t>krads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N/A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15.0 TID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008000"/>
                          </a:solidFill>
                        </a:rPr>
                        <a:t>23.0 TID</a:t>
                      </a:r>
                    </a:p>
                  </a:txBody>
                  <a:tcPr anchor="ctr"/>
                </a:tc>
              </a:tr>
              <a:tr h="301035"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/>
                        <a:t>S/C Interface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1 MHz SPI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1 MHz</a:t>
                      </a:r>
                      <a:r>
                        <a:rPr lang="en-US" sz="1050" baseline="0" dirty="0" smtClean="0"/>
                        <a:t> SPI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/>
                        <a:t>1 MHz SPI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7396" y="6419627"/>
            <a:ext cx="21896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* Nominal at ambient</a:t>
            </a:r>
          </a:p>
          <a:p>
            <a:r>
              <a:rPr lang="en-US" sz="1100" dirty="0" smtClean="0"/>
              <a:t>† Subject to link margin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905515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/>
          <p:cNvSpPr/>
          <p:nvPr/>
        </p:nvSpPr>
        <p:spPr>
          <a:xfrm>
            <a:off x="793626" y="6158579"/>
            <a:ext cx="7839096" cy="4270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971264" y="4281671"/>
            <a:ext cx="849987" cy="146411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Hardware Design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17" y="721257"/>
            <a:ext cx="6345063" cy="297158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Modular hardware built of slice elements</a:t>
            </a:r>
          </a:p>
          <a:p>
            <a:pPr lvl="1"/>
            <a:r>
              <a:rPr lang="en-US" sz="1800" dirty="0"/>
              <a:t>NASA-STD-4009 (Space Telecom Radio System) </a:t>
            </a:r>
            <a:r>
              <a:rPr lang="en-US" sz="1800" dirty="0" smtClean="0"/>
              <a:t>guidelines</a:t>
            </a:r>
          </a:p>
          <a:p>
            <a:pPr lvl="1"/>
            <a:r>
              <a:rPr lang="en-US" sz="1800" dirty="0" smtClean="0"/>
              <a:t>Slices are interconnected with stacking connectors</a:t>
            </a:r>
          </a:p>
          <a:p>
            <a:pPr lvl="1"/>
            <a:r>
              <a:rPr lang="en-US" sz="1800" dirty="0" smtClean="0"/>
              <a:t>RF modules are generic to allow future designs with other frequency bands (UHF, S, </a:t>
            </a:r>
            <a:r>
              <a:rPr lang="en-US" sz="1800" dirty="0" err="1" smtClean="0"/>
              <a:t>Ka</a:t>
            </a:r>
            <a:r>
              <a:rPr lang="en-US" sz="1800" dirty="0" smtClean="0"/>
              <a:t>)</a:t>
            </a:r>
          </a:p>
          <a:p>
            <a:r>
              <a:rPr lang="en-US" sz="2000" dirty="0" smtClean="0"/>
              <a:t>Radiation tolerant up to 23 </a:t>
            </a:r>
            <a:r>
              <a:rPr lang="en-US" sz="2000" dirty="0" err="1" smtClean="0"/>
              <a:t>krads</a:t>
            </a:r>
            <a:r>
              <a:rPr lang="en-US" sz="2000" dirty="0"/>
              <a:t>;</a:t>
            </a:r>
            <a:r>
              <a:rPr lang="en-US" sz="2000" dirty="0" smtClean="0"/>
              <a:t> no destructive SEL.</a:t>
            </a:r>
          </a:p>
          <a:p>
            <a:r>
              <a:rPr lang="en-US" sz="2000" dirty="0" smtClean="0"/>
              <a:t>EMI covers/shields to minimize radiated emissions</a:t>
            </a:r>
          </a:p>
          <a:p>
            <a:r>
              <a:rPr lang="en-US" sz="2000" dirty="0" smtClean="0"/>
              <a:t>Emphasized efficient thermal design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188778" y="4131914"/>
            <a:ext cx="1452880" cy="1176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6084" y="4633121"/>
            <a:ext cx="5645974" cy="8699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26084" y="4633121"/>
            <a:ext cx="564597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26084" y="4807111"/>
            <a:ext cx="5645974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97634" y="4981101"/>
            <a:ext cx="4674424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26084" y="5329081"/>
            <a:ext cx="5645974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926084" y="5503071"/>
            <a:ext cx="564597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897634" y="5155091"/>
            <a:ext cx="4674424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30249" y="4633121"/>
            <a:ext cx="0" cy="86995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377886" y="4633121"/>
            <a:ext cx="0" cy="86995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673162" y="4633121"/>
            <a:ext cx="0" cy="86995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525523" y="4633121"/>
            <a:ext cx="0" cy="86995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925904" y="5577978"/>
            <a:ext cx="933538" cy="58060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82612" y="4633121"/>
            <a:ext cx="0" cy="86995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9" idx="1"/>
          </p:cNvCxnSpPr>
          <p:nvPr/>
        </p:nvCxnSpPr>
        <p:spPr>
          <a:xfrm flipH="1" flipV="1">
            <a:off x="6593248" y="4807111"/>
            <a:ext cx="530814" cy="2413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124062" y="4725341"/>
            <a:ext cx="1705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1oz copper GND layers pulled to edge of PWB.</a:t>
            </a:r>
          </a:p>
          <a:p>
            <a:r>
              <a:rPr lang="en-US" sz="1200" dirty="0" smtClean="0"/>
              <a:t>(384 W/m-K)</a:t>
            </a:r>
            <a:endParaRPr lang="en-US" sz="1200" dirty="0"/>
          </a:p>
        </p:txBody>
      </p:sp>
      <p:sp>
        <p:nvSpPr>
          <p:cNvPr id="30" name="Rectangle 29"/>
          <p:cNvSpPr/>
          <p:nvPr/>
        </p:nvSpPr>
        <p:spPr>
          <a:xfrm>
            <a:off x="5289358" y="5522165"/>
            <a:ext cx="1111250" cy="515620"/>
          </a:xfrm>
          <a:prstGeom prst="rect">
            <a:avLst/>
          </a:prstGeom>
          <a:gradFill>
            <a:gsLst>
              <a:gs pos="100000">
                <a:schemeClr val="accent2">
                  <a:tint val="100000"/>
                  <a:shade val="100000"/>
                  <a:satMod val="130000"/>
                </a:schemeClr>
              </a:gs>
              <a:gs pos="0">
                <a:srgbClr val="FFE1E1"/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RF &amp; ICs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143437" y="4249581"/>
            <a:ext cx="1542669" cy="364490"/>
          </a:xfrm>
          <a:prstGeom prst="rect">
            <a:avLst/>
          </a:prstGeom>
          <a:gradFill>
            <a:gsLst>
              <a:gs pos="100000">
                <a:schemeClr val="accent2">
                  <a:tint val="100000"/>
                  <a:shade val="100000"/>
                  <a:satMod val="130000"/>
                </a:schemeClr>
              </a:gs>
              <a:gs pos="0">
                <a:srgbClr val="FFE1E1"/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FPGA</a:t>
            </a:r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5542429" y="4633121"/>
            <a:ext cx="0" cy="86995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690596" y="4633121"/>
            <a:ext cx="0" cy="86995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986930" y="4633121"/>
            <a:ext cx="0" cy="86995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838763" y="4633121"/>
            <a:ext cx="0" cy="86995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394262" y="4633121"/>
            <a:ext cx="0" cy="86995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135097" y="4633121"/>
            <a:ext cx="0" cy="86995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83262" y="4633121"/>
            <a:ext cx="0" cy="86995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827355" y="5539855"/>
            <a:ext cx="1065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SN63 Solder</a:t>
            </a:r>
          </a:p>
          <a:p>
            <a:r>
              <a:rPr lang="en-US" sz="1200" dirty="0" smtClean="0"/>
              <a:t>(50 W/m-K)</a:t>
            </a:r>
            <a:endParaRPr lang="en-US" sz="1200" dirty="0"/>
          </a:p>
        </p:txBody>
      </p:sp>
      <p:cxnSp>
        <p:nvCxnSpPr>
          <p:cNvPr id="47" name="Straight Arrow Connector 46"/>
          <p:cNvCxnSpPr>
            <a:stCxn id="46" idx="1"/>
          </p:cNvCxnSpPr>
          <p:nvPr/>
        </p:nvCxnSpPr>
        <p:spPr>
          <a:xfrm flipH="1" flipV="1">
            <a:off x="6411667" y="5539857"/>
            <a:ext cx="415688" cy="2308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871070" y="3951292"/>
            <a:ext cx="1515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Nusil</a:t>
            </a:r>
            <a:r>
              <a:rPr lang="en-US" sz="1200" dirty="0" smtClean="0"/>
              <a:t> CV-2942 thermal compound</a:t>
            </a:r>
          </a:p>
          <a:p>
            <a:r>
              <a:rPr lang="en-US" sz="1200" dirty="0"/>
              <a:t>(0.999 </a:t>
            </a:r>
            <a:r>
              <a:rPr lang="en-US" sz="1200" dirty="0" smtClean="0"/>
              <a:t>W/m-K)</a:t>
            </a:r>
            <a:endParaRPr lang="en-US" sz="1200" dirty="0"/>
          </a:p>
        </p:txBody>
      </p:sp>
      <p:sp>
        <p:nvSpPr>
          <p:cNvPr id="50" name="TextBox 49"/>
          <p:cNvSpPr txBox="1"/>
          <p:nvPr/>
        </p:nvSpPr>
        <p:spPr>
          <a:xfrm>
            <a:off x="1859442" y="3926826"/>
            <a:ext cx="1242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Thermal Path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3" name="Right Arrow 52"/>
          <p:cNvSpPr/>
          <p:nvPr/>
        </p:nvSpPr>
        <p:spPr>
          <a:xfrm rot="5400000">
            <a:off x="1219645" y="5863085"/>
            <a:ext cx="404020" cy="567771"/>
          </a:xfrm>
          <a:prstGeom prst="rightArrow">
            <a:avLst/>
          </a:prstGeom>
          <a:gradFill>
            <a:lin ang="0" scaled="0"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7357192" y="3864669"/>
            <a:ext cx="1472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Aluminum covers</a:t>
            </a:r>
          </a:p>
          <a:p>
            <a:r>
              <a:rPr lang="en-US" sz="1200" dirty="0" smtClean="0"/>
              <a:t>(173 W/m-K)</a:t>
            </a:r>
            <a:endParaRPr lang="en-US" sz="1200" dirty="0"/>
          </a:p>
        </p:txBody>
      </p:sp>
      <p:cxnSp>
        <p:nvCxnSpPr>
          <p:cNvPr id="57" name="Straight Arrow Connector 56"/>
          <p:cNvCxnSpPr>
            <a:stCxn id="56" idx="1"/>
            <a:endCxn id="94" idx="3"/>
          </p:cNvCxnSpPr>
          <p:nvPr/>
        </p:nvCxnSpPr>
        <p:spPr>
          <a:xfrm flipH="1" flipV="1">
            <a:off x="6567296" y="3864669"/>
            <a:ext cx="789896" cy="2308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5580" y="708130"/>
            <a:ext cx="2492185" cy="2984712"/>
          </a:xfrm>
          <a:prstGeom prst="rect">
            <a:avLst/>
          </a:prstGeom>
        </p:spPr>
      </p:pic>
      <p:sp>
        <p:nvSpPr>
          <p:cNvPr id="63" name="Rectangle 62"/>
          <p:cNvSpPr/>
          <p:nvPr/>
        </p:nvSpPr>
        <p:spPr>
          <a:xfrm>
            <a:off x="926084" y="3802511"/>
            <a:ext cx="933538" cy="7596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3188778" y="3833465"/>
            <a:ext cx="1452880" cy="29844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Arrow Connector 66"/>
          <p:cNvCxnSpPr>
            <a:stCxn id="48" idx="1"/>
          </p:cNvCxnSpPr>
          <p:nvPr/>
        </p:nvCxnSpPr>
        <p:spPr>
          <a:xfrm flipH="1" flipV="1">
            <a:off x="4324158" y="4174675"/>
            <a:ext cx="546912" cy="997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2489446" y="5533158"/>
            <a:ext cx="1521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Nusil</a:t>
            </a:r>
            <a:r>
              <a:rPr lang="en-US" sz="1200" dirty="0" smtClean="0"/>
              <a:t> CV2-2646 thermal compound</a:t>
            </a:r>
          </a:p>
          <a:p>
            <a:r>
              <a:rPr lang="en-US" sz="1200" dirty="0" smtClean="0"/>
              <a:t>(1.50 W/m-K)</a:t>
            </a:r>
            <a:endParaRPr lang="en-US" sz="1200" dirty="0"/>
          </a:p>
        </p:txBody>
      </p:sp>
      <p:cxnSp>
        <p:nvCxnSpPr>
          <p:cNvPr id="72" name="Straight Arrow Connector 71"/>
          <p:cNvCxnSpPr>
            <a:stCxn id="71" idx="1"/>
          </p:cNvCxnSpPr>
          <p:nvPr/>
        </p:nvCxnSpPr>
        <p:spPr>
          <a:xfrm flipH="1" flipV="1">
            <a:off x="1732056" y="4572856"/>
            <a:ext cx="757390" cy="12834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71" idx="1"/>
          </p:cNvCxnSpPr>
          <p:nvPr/>
        </p:nvCxnSpPr>
        <p:spPr>
          <a:xfrm flipH="1" flipV="1">
            <a:off x="1772676" y="5549285"/>
            <a:ext cx="716770" cy="3070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374080" y="3802511"/>
            <a:ext cx="552004" cy="27830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S/C STRUCTURE/RADIATOR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400608" y="4111492"/>
            <a:ext cx="779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Thermal </a:t>
            </a:r>
            <a:r>
              <a:rPr lang="en-US" sz="1200" dirty="0" err="1" smtClean="0"/>
              <a:t>Vias</a:t>
            </a:r>
            <a:endParaRPr lang="en-US" sz="1200" dirty="0"/>
          </a:p>
        </p:txBody>
      </p:sp>
      <p:cxnSp>
        <p:nvCxnSpPr>
          <p:cNvPr id="91" name="Straight Arrow Connector 90"/>
          <p:cNvCxnSpPr>
            <a:stCxn id="90" idx="1"/>
          </p:cNvCxnSpPr>
          <p:nvPr/>
        </p:nvCxnSpPr>
        <p:spPr>
          <a:xfrm flipH="1">
            <a:off x="5986930" y="4342325"/>
            <a:ext cx="413678" cy="3830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1341970" y="3802511"/>
            <a:ext cx="5225326" cy="124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Bent Arrow 95"/>
          <p:cNvSpPr/>
          <p:nvPr/>
        </p:nvSpPr>
        <p:spPr>
          <a:xfrm flipH="1">
            <a:off x="793626" y="3915139"/>
            <a:ext cx="764586" cy="749125"/>
          </a:xfrm>
          <a:prstGeom prst="bentArrow">
            <a:avLst>
              <a:gd name="adj1" fmla="val 52972"/>
              <a:gd name="adj2" fmla="val 41105"/>
              <a:gd name="adj3" fmla="val 25000"/>
              <a:gd name="adj4" fmla="val 437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7" name="Bent Arrow 96"/>
          <p:cNvSpPr/>
          <p:nvPr/>
        </p:nvSpPr>
        <p:spPr>
          <a:xfrm flipH="1" flipV="1">
            <a:off x="793626" y="5438147"/>
            <a:ext cx="764586" cy="749125"/>
          </a:xfrm>
          <a:prstGeom prst="bentArrow">
            <a:avLst>
              <a:gd name="adj1" fmla="val 52972"/>
              <a:gd name="adj2" fmla="val 41105"/>
              <a:gd name="adj3" fmla="val 25000"/>
              <a:gd name="adj4" fmla="val 437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02" name="Straight Arrow Connector 101"/>
          <p:cNvCxnSpPr>
            <a:stCxn id="29" idx="1"/>
          </p:cNvCxnSpPr>
          <p:nvPr/>
        </p:nvCxnSpPr>
        <p:spPr>
          <a:xfrm flipH="1">
            <a:off x="6593248" y="5048507"/>
            <a:ext cx="530814" cy="2805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9" name="Freeform 108"/>
          <p:cNvSpPr/>
          <p:nvPr/>
        </p:nvSpPr>
        <p:spPr>
          <a:xfrm>
            <a:off x="1479358" y="3844195"/>
            <a:ext cx="2021028" cy="209806"/>
          </a:xfrm>
          <a:custGeom>
            <a:avLst/>
            <a:gdLst>
              <a:gd name="connsiteX0" fmla="*/ 2019300 w 2021028"/>
              <a:gd name="connsiteY0" fmla="*/ 209806 h 209806"/>
              <a:gd name="connsiteX1" fmla="*/ 1695450 w 2021028"/>
              <a:gd name="connsiteY1" fmla="*/ 6606 h 209806"/>
              <a:gd name="connsiteX2" fmla="*/ 0 w 2021028"/>
              <a:gd name="connsiteY2" fmla="*/ 70106 h 209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1028" h="209806">
                <a:moveTo>
                  <a:pt x="2019300" y="209806"/>
                </a:moveTo>
                <a:cubicBezTo>
                  <a:pt x="2025650" y="119847"/>
                  <a:pt x="2032000" y="29889"/>
                  <a:pt x="1695450" y="6606"/>
                </a:cubicBezTo>
                <a:cubicBezTo>
                  <a:pt x="1358900" y="-16677"/>
                  <a:pt x="323850" y="25656"/>
                  <a:pt x="0" y="70106"/>
                </a:cubicBezTo>
              </a:path>
            </a:pathLst>
          </a:custGeom>
          <a:ln w="60325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Freeform 112"/>
          <p:cNvSpPr/>
          <p:nvPr/>
        </p:nvSpPr>
        <p:spPr>
          <a:xfrm flipV="1">
            <a:off x="1680368" y="5269578"/>
            <a:ext cx="4207050" cy="233491"/>
          </a:xfrm>
          <a:custGeom>
            <a:avLst/>
            <a:gdLst>
              <a:gd name="connsiteX0" fmla="*/ 4140200 w 4173109"/>
              <a:gd name="connsiteY0" fmla="*/ 0 h 689937"/>
              <a:gd name="connsiteX1" fmla="*/ 3917950 w 4173109"/>
              <a:gd name="connsiteY1" fmla="*/ 571500 h 689937"/>
              <a:gd name="connsiteX2" fmla="*/ 2254250 w 4173109"/>
              <a:gd name="connsiteY2" fmla="*/ 685800 h 689937"/>
              <a:gd name="connsiteX3" fmla="*/ 0 w 4173109"/>
              <a:gd name="connsiteY3" fmla="*/ 666750 h 68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3109" h="689937">
                <a:moveTo>
                  <a:pt x="4140200" y="0"/>
                </a:moveTo>
                <a:cubicBezTo>
                  <a:pt x="4186237" y="228600"/>
                  <a:pt x="4232275" y="457200"/>
                  <a:pt x="3917950" y="571500"/>
                </a:cubicBezTo>
                <a:cubicBezTo>
                  <a:pt x="3603625" y="685800"/>
                  <a:pt x="2907242" y="669925"/>
                  <a:pt x="2254250" y="685800"/>
                </a:cubicBezTo>
                <a:cubicBezTo>
                  <a:pt x="1601258" y="701675"/>
                  <a:pt x="0" y="666750"/>
                  <a:pt x="0" y="666750"/>
                </a:cubicBezTo>
              </a:path>
            </a:pathLst>
          </a:custGeom>
          <a:ln w="60325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78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59" y="1303917"/>
            <a:ext cx="8287090" cy="39394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Top-Level Block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 descr="2015-10-01 09.36.58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071" y="4679613"/>
            <a:ext cx="1137471" cy="826226"/>
          </a:xfrm>
          <a:prstGeom prst="rect">
            <a:avLst/>
          </a:prstGeom>
        </p:spPr>
      </p:pic>
      <p:pic>
        <p:nvPicPr>
          <p:cNvPr id="8" name="Picture 7" descr="2015-10-01 09.45.02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792" y="1496843"/>
            <a:ext cx="1154751" cy="794546"/>
          </a:xfrm>
          <a:prstGeom prst="rect">
            <a:avLst/>
          </a:prstGeom>
        </p:spPr>
      </p:pic>
      <p:pic>
        <p:nvPicPr>
          <p:cNvPr id="9" name="Picture 8" descr="2015-10-01 18.57.31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9261" y="957354"/>
            <a:ext cx="1293755" cy="122678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280776" y="863837"/>
            <a:ext cx="5654040" cy="5464818"/>
          </a:xfrm>
          <a:prstGeom prst="rect">
            <a:avLst/>
          </a:prstGeom>
          <a:noFill/>
          <a:ln w="19050">
            <a:solidFill>
              <a:schemeClr val="accent6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81976" y="863836"/>
            <a:ext cx="3002280" cy="2557603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81976" y="3525120"/>
            <a:ext cx="3002280" cy="2803535"/>
          </a:xfrm>
          <a:prstGeom prst="rect">
            <a:avLst/>
          </a:prstGeom>
          <a:noFill/>
          <a:ln w="19050">
            <a:solidFill>
              <a:srgbClr val="00FF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031609" y="863837"/>
            <a:ext cx="246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u="sng" dirty="0" smtClean="0"/>
              <a:t>Iris Transponder Stack</a:t>
            </a:r>
            <a:endParaRPr lang="en-US" i="1" u="sng" dirty="0"/>
          </a:p>
        </p:txBody>
      </p:sp>
      <p:sp>
        <p:nvSpPr>
          <p:cNvPr id="20" name="Rectangle 19"/>
          <p:cNvSpPr/>
          <p:nvPr/>
        </p:nvSpPr>
        <p:spPr>
          <a:xfrm>
            <a:off x="181976" y="863837"/>
            <a:ext cx="1099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u="sng" dirty="0" smtClean="0"/>
              <a:t>Iris LNA</a:t>
            </a:r>
            <a:endParaRPr lang="en-US" i="1" u="sng" dirty="0"/>
          </a:p>
        </p:txBody>
      </p:sp>
      <p:sp>
        <p:nvSpPr>
          <p:cNvPr id="21" name="Rectangle 20"/>
          <p:cNvSpPr/>
          <p:nvPr/>
        </p:nvSpPr>
        <p:spPr>
          <a:xfrm>
            <a:off x="181977" y="3537014"/>
            <a:ext cx="1021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u="sng" dirty="0" smtClean="0"/>
              <a:t>Iris SSPA</a:t>
            </a:r>
            <a:endParaRPr lang="en-US" i="1" u="sng" dirty="0"/>
          </a:p>
        </p:txBody>
      </p:sp>
      <p:sp>
        <p:nvSpPr>
          <p:cNvPr id="22" name="Rectangle 21"/>
          <p:cNvSpPr/>
          <p:nvPr/>
        </p:nvSpPr>
        <p:spPr>
          <a:xfrm>
            <a:off x="1457743" y="1008974"/>
            <a:ext cx="17265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Modular MIC assembly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Reduce noise figure by shortening cable length from antenna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Separate gain cavities between LNA and Rx</a:t>
            </a:r>
            <a:r>
              <a:rPr lang="en-US" sz="1200" dirty="0"/>
              <a:t> </a:t>
            </a:r>
            <a:r>
              <a:rPr lang="en-US" sz="1200" dirty="0" smtClean="0"/>
              <a:t>(risk of oscillations)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457743" y="4596692"/>
            <a:ext cx="17265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Modular MIC assembly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Provide superior heat dissipation path to structure/radiator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Chip-and-wire </a:t>
            </a:r>
            <a:r>
              <a:rPr lang="en-US" sz="1200" dirty="0" err="1" smtClean="0"/>
              <a:t>assy</a:t>
            </a:r>
            <a:r>
              <a:rPr lang="en-US" sz="1200" dirty="0" smtClean="0"/>
              <a:t> to reduce losses for higher efficiency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399261" y="4900250"/>
            <a:ext cx="53631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Modular stacked-slice assembly</a:t>
            </a:r>
          </a:p>
          <a:p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 smtClean="0"/>
              <a:t>Superheterodyne</a:t>
            </a:r>
            <a:r>
              <a:rPr lang="en-US" sz="1200" dirty="0" smtClean="0"/>
              <a:t> receiver with single-</a:t>
            </a:r>
            <a:r>
              <a:rPr lang="en-US" sz="1200" dirty="0" err="1" smtClean="0"/>
              <a:t>downconversion</a:t>
            </a:r>
            <a:r>
              <a:rPr lang="en-US" sz="1200" dirty="0" smtClean="0"/>
              <a:t> stage to 112.5 MHz IF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Digitally closed tracking loops (carrier, subcarrier, symbol)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Direct Digital Synthesis (DDS) reference for downlink carrier Doppler tracking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Baseband telemetry modulated direct at X-band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Embedded </a:t>
            </a:r>
            <a:r>
              <a:rPr lang="en-US" sz="1200" dirty="0" err="1" smtClean="0"/>
              <a:t>softcore</a:t>
            </a:r>
            <a:r>
              <a:rPr lang="en-US" sz="1200" dirty="0" smtClean="0"/>
              <a:t> processor (Leon3-FT) for configuration and protocol </a:t>
            </a:r>
            <a:r>
              <a:rPr lang="en-US" sz="1200" dirty="0" err="1" smtClean="0"/>
              <a:t>mgmt</a:t>
            </a: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369747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Iris Hardware Photos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 descr="IMG_2008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990" y="977417"/>
            <a:ext cx="2717435" cy="2521784"/>
          </a:xfrm>
          <a:prstGeom prst="rect">
            <a:avLst/>
          </a:prstGeom>
        </p:spPr>
      </p:pic>
      <p:pic>
        <p:nvPicPr>
          <p:cNvPr id="6" name="Picture 5" descr="IMG_2036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562699" y="897338"/>
            <a:ext cx="2521784" cy="2681942"/>
          </a:xfrm>
          <a:prstGeom prst="rect">
            <a:avLst/>
          </a:prstGeom>
        </p:spPr>
      </p:pic>
      <p:pic>
        <p:nvPicPr>
          <p:cNvPr id="7" name="Picture 6" descr="Exciter bot.jpg"/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041388" y="3859095"/>
            <a:ext cx="2582642" cy="2717435"/>
          </a:xfrm>
          <a:prstGeom prst="rect">
            <a:avLst/>
          </a:prstGeom>
        </p:spPr>
      </p:pic>
      <p:pic>
        <p:nvPicPr>
          <p:cNvPr id="8" name="Picture 7" descr="IMG_2135.JP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2142" y="3926493"/>
            <a:ext cx="2806756" cy="25826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762" y="977417"/>
            <a:ext cx="931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Virtex-6</a:t>
            </a:r>
          </a:p>
          <a:p>
            <a:pPr algn="ctr"/>
            <a:r>
              <a:rPr lang="en-US" dirty="0" smtClean="0"/>
              <a:t>FPGA</a:t>
            </a:r>
            <a:endParaRPr lang="en-US" dirty="0"/>
          </a:p>
        </p:txBody>
      </p:sp>
      <p:cxnSp>
        <p:nvCxnSpPr>
          <p:cNvPr id="10" name="Straight Arrow Connector 9"/>
          <p:cNvCxnSpPr>
            <a:stCxn id="9" idx="3"/>
          </p:cNvCxnSpPr>
          <p:nvPr/>
        </p:nvCxnSpPr>
        <p:spPr>
          <a:xfrm>
            <a:off x="946418" y="1300583"/>
            <a:ext cx="1100316" cy="798937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762" y="2091977"/>
            <a:ext cx="855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SRAM</a:t>
            </a:r>
          </a:p>
          <a:p>
            <a:pPr algn="ctr"/>
            <a:r>
              <a:rPr lang="en-US" dirty="0" smtClean="0"/>
              <a:t>FLASH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5" idx="3"/>
          </p:cNvCxnSpPr>
          <p:nvPr/>
        </p:nvCxnSpPr>
        <p:spPr>
          <a:xfrm>
            <a:off x="870314" y="2415143"/>
            <a:ext cx="632122" cy="0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5" idx="3"/>
          </p:cNvCxnSpPr>
          <p:nvPr/>
        </p:nvCxnSpPr>
        <p:spPr>
          <a:xfrm>
            <a:off x="870314" y="2415143"/>
            <a:ext cx="1176420" cy="397440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5" idx="3"/>
          </p:cNvCxnSpPr>
          <p:nvPr/>
        </p:nvCxnSpPr>
        <p:spPr>
          <a:xfrm>
            <a:off x="870314" y="2415143"/>
            <a:ext cx="545726" cy="502108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2334" y="5777845"/>
            <a:ext cx="931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TCXO</a:t>
            </a:r>
            <a:endParaRPr lang="en-US" dirty="0"/>
          </a:p>
        </p:txBody>
      </p:sp>
      <p:cxnSp>
        <p:nvCxnSpPr>
          <p:cNvPr id="27" name="Straight Arrow Connector 26"/>
          <p:cNvCxnSpPr>
            <a:stCxn id="26" idx="3"/>
          </p:cNvCxnSpPr>
          <p:nvPr/>
        </p:nvCxnSpPr>
        <p:spPr>
          <a:xfrm>
            <a:off x="973990" y="5962511"/>
            <a:ext cx="442050" cy="170022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92015" y="807588"/>
            <a:ext cx="670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DDS DAC</a:t>
            </a:r>
            <a:endParaRPr lang="en-US" dirty="0"/>
          </a:p>
        </p:txBody>
      </p:sp>
      <p:cxnSp>
        <p:nvCxnSpPr>
          <p:cNvPr id="30" name="Straight Arrow Connector 29"/>
          <p:cNvCxnSpPr>
            <a:stCxn id="29" idx="1"/>
          </p:cNvCxnSpPr>
          <p:nvPr/>
        </p:nvCxnSpPr>
        <p:spPr>
          <a:xfrm flipH="1">
            <a:off x="2608312" y="1130754"/>
            <a:ext cx="1083703" cy="260286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56991" y="602618"/>
            <a:ext cx="273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Digital Processor</a:t>
            </a:r>
            <a:endParaRPr lang="en-US" u="sng" dirty="0"/>
          </a:p>
        </p:txBody>
      </p:sp>
      <p:sp>
        <p:nvSpPr>
          <p:cNvPr id="35" name="TextBox 34"/>
          <p:cNvSpPr txBox="1"/>
          <p:nvPr/>
        </p:nvSpPr>
        <p:spPr>
          <a:xfrm>
            <a:off x="5482620" y="602618"/>
            <a:ext cx="2681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Power Supply</a:t>
            </a:r>
            <a:endParaRPr lang="en-US" u="sng" dirty="0"/>
          </a:p>
        </p:txBody>
      </p:sp>
      <p:sp>
        <p:nvSpPr>
          <p:cNvPr id="36" name="TextBox 35"/>
          <p:cNvSpPr txBox="1"/>
          <p:nvPr/>
        </p:nvSpPr>
        <p:spPr>
          <a:xfrm>
            <a:off x="5482620" y="3557161"/>
            <a:ext cx="273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X-band Receiver</a:t>
            </a:r>
            <a:endParaRPr lang="en-US" u="sng" dirty="0"/>
          </a:p>
        </p:txBody>
      </p:sp>
      <p:sp>
        <p:nvSpPr>
          <p:cNvPr id="37" name="TextBox 36"/>
          <p:cNvSpPr txBox="1"/>
          <p:nvPr/>
        </p:nvSpPr>
        <p:spPr>
          <a:xfrm>
            <a:off x="982911" y="3557161"/>
            <a:ext cx="273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X-band Exciter</a:t>
            </a:r>
            <a:endParaRPr lang="en-US" u="sng" dirty="0"/>
          </a:p>
        </p:txBody>
      </p:sp>
      <p:sp>
        <p:nvSpPr>
          <p:cNvPr id="38" name="TextBox 37"/>
          <p:cNvSpPr txBox="1"/>
          <p:nvPr/>
        </p:nvSpPr>
        <p:spPr>
          <a:xfrm>
            <a:off x="61934" y="4648199"/>
            <a:ext cx="931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Rx-PLL</a:t>
            </a:r>
            <a:endParaRPr lang="en-US" dirty="0"/>
          </a:p>
        </p:txBody>
      </p:sp>
      <p:cxnSp>
        <p:nvCxnSpPr>
          <p:cNvPr id="39" name="Straight Arrow Connector 38"/>
          <p:cNvCxnSpPr>
            <a:stCxn id="38" idx="3"/>
          </p:cNvCxnSpPr>
          <p:nvPr/>
        </p:nvCxnSpPr>
        <p:spPr>
          <a:xfrm>
            <a:off x="993590" y="4832865"/>
            <a:ext cx="1182739" cy="670800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717935" y="4277277"/>
            <a:ext cx="808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I/Q Mixer</a:t>
            </a:r>
            <a:endParaRPr lang="en-US" dirty="0"/>
          </a:p>
        </p:txBody>
      </p:sp>
      <p:cxnSp>
        <p:nvCxnSpPr>
          <p:cNvPr id="42" name="Straight Arrow Connector 41"/>
          <p:cNvCxnSpPr>
            <a:stCxn id="41" idx="1"/>
          </p:cNvCxnSpPr>
          <p:nvPr/>
        </p:nvCxnSpPr>
        <p:spPr>
          <a:xfrm flipH="1">
            <a:off x="2905806" y="4600443"/>
            <a:ext cx="812129" cy="134843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695763" y="5763201"/>
            <a:ext cx="868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Tx</a:t>
            </a:r>
            <a:r>
              <a:rPr lang="en-US" dirty="0" smtClean="0"/>
              <a:t>-PLL</a:t>
            </a:r>
            <a:endParaRPr lang="en-US" dirty="0"/>
          </a:p>
        </p:txBody>
      </p:sp>
      <p:cxnSp>
        <p:nvCxnSpPr>
          <p:cNvPr id="46" name="Straight Arrow Connector 45"/>
          <p:cNvCxnSpPr>
            <a:stCxn id="45" idx="1"/>
          </p:cNvCxnSpPr>
          <p:nvPr/>
        </p:nvCxnSpPr>
        <p:spPr>
          <a:xfrm flipH="1" flipV="1">
            <a:off x="3083493" y="5763201"/>
            <a:ext cx="612270" cy="184666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444114" y="5058452"/>
            <a:ext cx="931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Img-Rej</a:t>
            </a:r>
            <a:endParaRPr lang="en-US" dirty="0" smtClean="0"/>
          </a:p>
          <a:p>
            <a:pPr algn="ctr"/>
            <a:r>
              <a:rPr lang="en-US" dirty="0" smtClean="0"/>
              <a:t>Mixer</a:t>
            </a:r>
            <a:endParaRPr lang="en-US" dirty="0"/>
          </a:p>
        </p:txBody>
      </p:sp>
      <p:cxnSp>
        <p:nvCxnSpPr>
          <p:cNvPr id="51" name="Straight Arrow Connector 50"/>
          <p:cNvCxnSpPr>
            <a:stCxn id="50" idx="3"/>
          </p:cNvCxnSpPr>
          <p:nvPr/>
        </p:nvCxnSpPr>
        <p:spPr>
          <a:xfrm flipV="1">
            <a:off x="5375770" y="5132160"/>
            <a:ext cx="614128" cy="249458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168334" y="977417"/>
            <a:ext cx="975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Flyback</a:t>
            </a:r>
            <a:r>
              <a:rPr lang="en-US" dirty="0" smtClean="0"/>
              <a:t> </a:t>
            </a:r>
            <a:r>
              <a:rPr lang="en-US" dirty="0" err="1" smtClean="0"/>
              <a:t>Conv</a:t>
            </a:r>
            <a:endParaRPr lang="en-US" dirty="0"/>
          </a:p>
        </p:txBody>
      </p:sp>
      <p:cxnSp>
        <p:nvCxnSpPr>
          <p:cNvPr id="54" name="Straight Arrow Connector 53"/>
          <p:cNvCxnSpPr>
            <a:stCxn id="53" idx="1"/>
          </p:cNvCxnSpPr>
          <p:nvPr/>
        </p:nvCxnSpPr>
        <p:spPr>
          <a:xfrm flipH="1">
            <a:off x="7665994" y="1300583"/>
            <a:ext cx="502340" cy="323165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302398" y="2732585"/>
            <a:ext cx="1119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Switchers</a:t>
            </a:r>
            <a:endParaRPr lang="en-US" dirty="0"/>
          </a:p>
        </p:txBody>
      </p:sp>
      <p:cxnSp>
        <p:nvCxnSpPr>
          <p:cNvPr id="60" name="Straight Arrow Connector 59"/>
          <p:cNvCxnSpPr>
            <a:stCxn id="59" idx="3"/>
          </p:cNvCxnSpPr>
          <p:nvPr/>
        </p:nvCxnSpPr>
        <p:spPr>
          <a:xfrm flipV="1">
            <a:off x="5422142" y="2415143"/>
            <a:ext cx="567756" cy="502108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8228898" y="4735286"/>
            <a:ext cx="808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SAW Filters</a:t>
            </a:r>
            <a:endParaRPr lang="en-US" dirty="0"/>
          </a:p>
        </p:txBody>
      </p:sp>
      <p:cxnSp>
        <p:nvCxnSpPr>
          <p:cNvPr id="66" name="Straight Arrow Connector 65"/>
          <p:cNvCxnSpPr>
            <a:stCxn id="65" idx="1"/>
          </p:cNvCxnSpPr>
          <p:nvPr/>
        </p:nvCxnSpPr>
        <p:spPr>
          <a:xfrm flipH="1">
            <a:off x="6972399" y="5058452"/>
            <a:ext cx="1256499" cy="453868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8228898" y="5604119"/>
            <a:ext cx="808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VVAs</a:t>
            </a:r>
            <a:endParaRPr lang="en-US" dirty="0"/>
          </a:p>
        </p:txBody>
      </p:sp>
      <p:cxnSp>
        <p:nvCxnSpPr>
          <p:cNvPr id="69" name="Straight Arrow Connector 68"/>
          <p:cNvCxnSpPr>
            <a:stCxn id="68" idx="1"/>
          </p:cNvCxnSpPr>
          <p:nvPr/>
        </p:nvCxnSpPr>
        <p:spPr>
          <a:xfrm flipH="1" flipV="1">
            <a:off x="7700660" y="5512321"/>
            <a:ext cx="528238" cy="276464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8228898" y="3966237"/>
            <a:ext cx="808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IF Amps</a:t>
            </a:r>
            <a:endParaRPr lang="en-US" dirty="0"/>
          </a:p>
        </p:txBody>
      </p:sp>
      <p:cxnSp>
        <p:nvCxnSpPr>
          <p:cNvPr id="72" name="Straight Arrow Connector 71"/>
          <p:cNvCxnSpPr>
            <a:stCxn id="71" idx="1"/>
          </p:cNvCxnSpPr>
          <p:nvPr/>
        </p:nvCxnSpPr>
        <p:spPr>
          <a:xfrm flipH="1" flipV="1">
            <a:off x="7127914" y="4150903"/>
            <a:ext cx="1100984" cy="138500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3717935" y="3676440"/>
            <a:ext cx="808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Tx</a:t>
            </a:r>
            <a:r>
              <a:rPr lang="en-US" dirty="0" smtClean="0"/>
              <a:t>-Out</a:t>
            </a:r>
            <a:endParaRPr lang="en-US" dirty="0"/>
          </a:p>
        </p:txBody>
      </p:sp>
      <p:cxnSp>
        <p:nvCxnSpPr>
          <p:cNvPr id="77" name="Straight Arrow Connector 76"/>
          <p:cNvCxnSpPr>
            <a:stCxn id="76" idx="1"/>
          </p:cNvCxnSpPr>
          <p:nvPr/>
        </p:nvCxnSpPr>
        <p:spPr>
          <a:xfrm flipH="1">
            <a:off x="2521915" y="3861106"/>
            <a:ext cx="1196020" cy="289797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4444114" y="6082124"/>
            <a:ext cx="931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Rx-In</a:t>
            </a:r>
            <a:endParaRPr lang="en-US" dirty="0"/>
          </a:p>
        </p:txBody>
      </p:sp>
      <p:cxnSp>
        <p:nvCxnSpPr>
          <p:cNvPr id="81" name="Straight Arrow Connector 80"/>
          <p:cNvCxnSpPr>
            <a:stCxn id="80" idx="3"/>
          </p:cNvCxnSpPr>
          <p:nvPr/>
        </p:nvCxnSpPr>
        <p:spPr>
          <a:xfrm>
            <a:off x="5375770" y="6266790"/>
            <a:ext cx="864678" cy="0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3692015" y="1961834"/>
            <a:ext cx="670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1V </a:t>
            </a:r>
            <a:r>
              <a:rPr lang="en-US" dirty="0" err="1" smtClean="0"/>
              <a:t>Reg</a:t>
            </a:r>
            <a:endParaRPr lang="en-US" dirty="0"/>
          </a:p>
        </p:txBody>
      </p:sp>
      <p:cxnSp>
        <p:nvCxnSpPr>
          <p:cNvPr id="99" name="Straight Arrow Connector 98"/>
          <p:cNvCxnSpPr>
            <a:stCxn id="98" idx="1"/>
          </p:cNvCxnSpPr>
          <p:nvPr/>
        </p:nvCxnSpPr>
        <p:spPr>
          <a:xfrm flipH="1">
            <a:off x="3083493" y="2285000"/>
            <a:ext cx="608522" cy="447585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293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Defined Radios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0517" y="795527"/>
            <a:ext cx="8741107" cy="3046333"/>
          </a:xfrm>
        </p:spPr>
        <p:txBody>
          <a:bodyPr>
            <a:normAutofit/>
          </a:bodyPr>
          <a:lstStyle/>
          <a:p>
            <a:r>
              <a:rPr lang="en-US" dirty="0" smtClean="0"/>
              <a:t>Leading the pathway to </a:t>
            </a:r>
            <a:r>
              <a:rPr lang="en-US" b="1" dirty="0" smtClean="0"/>
              <a:t>“smart radios”</a:t>
            </a:r>
          </a:p>
          <a:p>
            <a:pPr lvl="1"/>
            <a:r>
              <a:rPr lang="en-US" dirty="0" smtClean="0"/>
              <a:t>Reconfigurable to adapt to mission-specific needs</a:t>
            </a:r>
          </a:p>
          <a:p>
            <a:pPr lvl="1"/>
            <a:r>
              <a:rPr lang="en-US" dirty="0" smtClean="0"/>
              <a:t>Platform for rapid technology infusion</a:t>
            </a:r>
          </a:p>
          <a:p>
            <a:pPr lvl="2"/>
            <a:r>
              <a:rPr lang="en-US" dirty="0" smtClean="0"/>
              <a:t>Delay/Disruption Tolerant Networking</a:t>
            </a:r>
          </a:p>
          <a:p>
            <a:pPr lvl="2"/>
            <a:r>
              <a:rPr lang="en-US" dirty="0" smtClean="0"/>
              <a:t>Pseudo-noise (PN) Regenerative Ranging</a:t>
            </a:r>
          </a:p>
          <a:p>
            <a:pPr lvl="2"/>
            <a:r>
              <a:rPr lang="en-US" dirty="0" smtClean="0"/>
              <a:t>Advanced higher-order modulation schemes</a:t>
            </a:r>
          </a:p>
          <a:p>
            <a:pPr lvl="2"/>
            <a:r>
              <a:rPr lang="en-US" dirty="0" smtClean="0"/>
              <a:t>State-of-the-art Forward Error Correction algorithms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56" y="3853752"/>
            <a:ext cx="1345116" cy="13451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268" y="3853753"/>
            <a:ext cx="1415910" cy="13451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7318" y="3852866"/>
            <a:ext cx="1346888" cy="13468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4245" y="5463130"/>
            <a:ext cx="2983213" cy="10671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0187" y="5463130"/>
            <a:ext cx="1999366" cy="9696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2473" y="3853752"/>
            <a:ext cx="1345116" cy="134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22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able 24"/>
          <p:cNvGraphicFramePr>
            <a:graphicFrameLocks noGrp="1"/>
          </p:cNvGraphicFramePr>
          <p:nvPr>
            <p:extLst/>
          </p:nvPr>
        </p:nvGraphicFramePr>
        <p:xfrm>
          <a:off x="349822" y="743235"/>
          <a:ext cx="8474883" cy="29112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824961"/>
                <a:gridCol w="2824961"/>
                <a:gridCol w="2824961"/>
              </a:tblGrid>
              <a:tr h="181398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Electra Proximity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Radio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Universal Space Transponder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Multi-Mission Sys. Architectural Platform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b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Automatic Gain Control</a:t>
                      </a:r>
                      <a:r>
                        <a:rPr lang="en-US" sz="1200" baseline="0" dirty="0" smtClean="0"/>
                        <a:t> algorithm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Coherent transponder algorithm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Reed-Solomon encoder</a:t>
                      </a:r>
                      <a:endParaRPr lang="en-US" sz="12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Carrier/Subcarrier tracking loops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Sequential ranging demodulator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Turbo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1/2, 1/3, 1/6 encoder</a:t>
                      </a:r>
                      <a:endParaRPr lang="en-US" sz="1200" dirty="0"/>
                    </a:p>
                  </a:txBody>
                  <a:tcPr anchor="ctr"/>
                </a:tc>
              </a:tr>
              <a:tr h="17834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Phase Shift</a:t>
                      </a:r>
                      <a:r>
                        <a:rPr lang="en-US" sz="1200" baseline="0" dirty="0" smtClean="0"/>
                        <a:t> Key modem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Delta-DOR tone generator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Hardware Command</a:t>
                      </a:r>
                      <a:r>
                        <a:rPr lang="en-US" sz="1200" baseline="0" dirty="0" smtClean="0"/>
                        <a:t> Detector</a:t>
                      </a:r>
                      <a:endParaRPr lang="en-US" sz="1200" dirty="0" smtClean="0"/>
                    </a:p>
                  </a:txBody>
                  <a:tcPr anchor="ctr"/>
                </a:tc>
              </a:tr>
              <a:tr h="17834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Early/Late symbol synchronizer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BCH uplink</a:t>
                      </a:r>
                      <a:r>
                        <a:rPr lang="en-US" sz="1200" baseline="0" dirty="0" smtClean="0"/>
                        <a:t> d</a:t>
                      </a:r>
                      <a:r>
                        <a:rPr lang="en-US" sz="1200" dirty="0" smtClean="0"/>
                        <a:t>ecoder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Error Detection</a:t>
                      </a:r>
                      <a:r>
                        <a:rPr lang="en-US" sz="1200" baseline="0" dirty="0" smtClean="0"/>
                        <a:t> and Correction</a:t>
                      </a:r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Defined Radio Heritage Pieces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"/>
          <a:stretch/>
        </p:blipFill>
        <p:spPr>
          <a:xfrm>
            <a:off x="814187" y="841208"/>
            <a:ext cx="1891355" cy="143725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4751" y="841208"/>
            <a:ext cx="1765024" cy="143725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9529" y="841208"/>
            <a:ext cx="1729650" cy="143725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515" y="3752468"/>
            <a:ext cx="7789496" cy="290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05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/>
          <p:cNvSpPr/>
          <p:nvPr/>
        </p:nvSpPr>
        <p:spPr>
          <a:xfrm>
            <a:off x="3740044" y="650009"/>
            <a:ext cx="5312516" cy="2288526"/>
          </a:xfrm>
          <a:prstGeom prst="rect">
            <a:avLst/>
          </a:prstGeom>
          <a:gradFill>
            <a:gsLst>
              <a:gs pos="0">
                <a:schemeClr val="accent4">
                  <a:tint val="100000"/>
                  <a:shade val="100000"/>
                  <a:satMod val="130000"/>
                </a:schemeClr>
              </a:gs>
              <a:gs pos="25000">
                <a:schemeClr val="accent4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n-US" smtClean="0"/>
              <a:t>One-Time Programmable</a:t>
            </a:r>
            <a:endParaRPr lang="en-US" dirty="0"/>
          </a:p>
        </p:txBody>
      </p:sp>
      <p:sp>
        <p:nvSpPr>
          <p:cNvPr id="140" name="Rectangle 139"/>
          <p:cNvSpPr/>
          <p:nvPr/>
        </p:nvSpPr>
        <p:spPr>
          <a:xfrm>
            <a:off x="121262" y="650009"/>
            <a:ext cx="3530658" cy="2287520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25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n-US" dirty="0" smtClean="0"/>
              <a:t>Reconfigurable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Deep-Space Transponder Comparisons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0354" y="1019341"/>
            <a:ext cx="1433182" cy="13270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9424" y="1019341"/>
            <a:ext cx="1355619" cy="13270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018" y="1019341"/>
            <a:ext cx="1720847" cy="13270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5619" y="650008"/>
            <a:ext cx="1292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Iris (JPL)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11617" y="650008"/>
            <a:ext cx="1399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UST (JPL)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023712" y="650008"/>
            <a:ext cx="1399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SDST (GD)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719200" y="650008"/>
            <a:ext cx="1576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Frontier (APL)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507216" y="650008"/>
            <a:ext cx="1399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XTRP (JAXA)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0550" y="1019340"/>
            <a:ext cx="1629651" cy="132702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2097512" y="4765101"/>
            <a:ext cx="70021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6401" y="4338452"/>
            <a:ext cx="987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Iris V2.1</a:t>
            </a:r>
            <a:endParaRPr lang="en-US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6401" y="4012965"/>
            <a:ext cx="987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UST</a:t>
            </a:r>
            <a:endParaRPr lang="en-US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6401" y="3687478"/>
            <a:ext cx="987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SDST</a:t>
            </a:r>
            <a:endParaRPr 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6400" y="3361991"/>
            <a:ext cx="987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Frontier</a:t>
            </a:r>
            <a:endParaRPr lang="en-US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6400" y="3036504"/>
            <a:ext cx="987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XTRP</a:t>
            </a:r>
            <a:endParaRPr lang="en-US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6400" y="4941858"/>
            <a:ext cx="987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Iris V2.1</a:t>
            </a:r>
            <a:endParaRPr 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6399" y="5271666"/>
            <a:ext cx="987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UST</a:t>
            </a:r>
            <a:endParaRPr lang="en-US" sz="1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6399" y="5593226"/>
            <a:ext cx="987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SDST</a:t>
            </a:r>
            <a:endParaRPr lang="en-US" sz="1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6398" y="5914787"/>
            <a:ext cx="987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Frontier</a:t>
            </a:r>
            <a:endParaRPr lang="en-US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6398" y="6236348"/>
            <a:ext cx="987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XTRP</a:t>
            </a:r>
            <a:endParaRPr lang="en-US" sz="1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1311361" y="4338452"/>
            <a:ext cx="91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-150 </a:t>
            </a:r>
            <a:r>
              <a:rPr lang="en-US" sz="1400" dirty="0" err="1" smtClean="0"/>
              <a:t>dBm</a:t>
            </a:r>
            <a:endParaRPr 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1311361" y="4012965"/>
            <a:ext cx="91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-157 </a:t>
            </a:r>
            <a:r>
              <a:rPr lang="en-US" sz="1400" dirty="0" err="1" smtClean="0"/>
              <a:t>dBm</a:t>
            </a:r>
            <a:endParaRPr lang="en-US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1311361" y="3687478"/>
            <a:ext cx="91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-158 </a:t>
            </a:r>
            <a:r>
              <a:rPr lang="en-US" sz="1400" dirty="0" err="1" smtClean="0"/>
              <a:t>dBm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1311361" y="3361991"/>
            <a:ext cx="91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-159 </a:t>
            </a:r>
            <a:r>
              <a:rPr lang="en-US" sz="1400" dirty="0" err="1" smtClean="0"/>
              <a:t>dBm</a:t>
            </a:r>
            <a:endParaRPr lang="en-US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1311361" y="3036504"/>
            <a:ext cx="91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-144 </a:t>
            </a:r>
            <a:r>
              <a:rPr lang="en-US" sz="1400" dirty="0" err="1" smtClean="0"/>
              <a:t>dBm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1311361" y="4941858"/>
            <a:ext cx="91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16.0 W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1311361" y="5271666"/>
            <a:ext cx="91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45.0 W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1311361" y="5593226"/>
            <a:ext cx="91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17.9 W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1311361" y="5914787"/>
            <a:ext cx="91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9.5 W</a:t>
            </a:r>
            <a:endParaRPr 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1311361" y="6236348"/>
            <a:ext cx="91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12.0 W</a:t>
            </a:r>
            <a:endParaRPr lang="en-US" sz="1400" dirty="0"/>
          </a:p>
        </p:txBody>
      </p:sp>
      <p:sp>
        <p:nvSpPr>
          <p:cNvPr id="42" name="TextBox 41"/>
          <p:cNvSpPr txBox="1"/>
          <p:nvPr/>
        </p:nvSpPr>
        <p:spPr>
          <a:xfrm rot="16200000">
            <a:off x="652284" y="3656725"/>
            <a:ext cx="987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Rx Thresh.</a:t>
            </a:r>
            <a:endParaRPr lang="en-US" sz="1400" u="sng" dirty="0"/>
          </a:p>
        </p:txBody>
      </p:sp>
      <p:sp>
        <p:nvSpPr>
          <p:cNvPr id="43" name="TextBox 42"/>
          <p:cNvSpPr txBox="1"/>
          <p:nvPr/>
        </p:nvSpPr>
        <p:spPr>
          <a:xfrm rot="16200000">
            <a:off x="290115" y="5575828"/>
            <a:ext cx="1707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 smtClean="0"/>
              <a:t>Power (excl. SSPA)</a:t>
            </a:r>
            <a:endParaRPr lang="en-US" sz="1400" u="sng" dirty="0"/>
          </a:p>
        </p:txBody>
      </p:sp>
      <p:cxnSp>
        <p:nvCxnSpPr>
          <p:cNvPr id="46" name="Straight Connector 45"/>
          <p:cNvCxnSpPr/>
          <p:nvPr/>
        </p:nvCxnSpPr>
        <p:spPr>
          <a:xfrm>
            <a:off x="2634845" y="4686315"/>
            <a:ext cx="0" cy="157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318613" y="4686315"/>
            <a:ext cx="0" cy="157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002381" y="4686315"/>
            <a:ext cx="0" cy="157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686149" y="4686315"/>
            <a:ext cx="0" cy="157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369917" y="4686315"/>
            <a:ext cx="0" cy="157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6053685" y="4686315"/>
            <a:ext cx="0" cy="157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737453" y="4686315"/>
            <a:ext cx="0" cy="157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421221" y="4686315"/>
            <a:ext cx="0" cy="157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8104989" y="4686315"/>
            <a:ext cx="0" cy="157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8788757" y="4686315"/>
            <a:ext cx="0" cy="157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634845" y="4779826"/>
            <a:ext cx="6837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1</a:t>
            </a:r>
            <a:endParaRPr lang="en-US" sz="900" dirty="0"/>
          </a:p>
        </p:txBody>
      </p:sp>
      <p:sp>
        <p:nvSpPr>
          <p:cNvPr id="58" name="TextBox 57"/>
          <p:cNvSpPr txBox="1"/>
          <p:nvPr/>
        </p:nvSpPr>
        <p:spPr>
          <a:xfrm>
            <a:off x="3318613" y="4779826"/>
            <a:ext cx="6837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mtClean="0"/>
              <a:t>10</a:t>
            </a:r>
            <a:endParaRPr lang="en-US" sz="900" dirty="0"/>
          </a:p>
        </p:txBody>
      </p:sp>
      <p:sp>
        <p:nvSpPr>
          <p:cNvPr id="59" name="TextBox 58"/>
          <p:cNvSpPr txBox="1"/>
          <p:nvPr/>
        </p:nvSpPr>
        <p:spPr>
          <a:xfrm>
            <a:off x="4002381" y="4779826"/>
            <a:ext cx="6837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mtClean="0"/>
              <a:t>100</a:t>
            </a:r>
            <a:endParaRPr lang="en-US" sz="900" dirty="0"/>
          </a:p>
        </p:txBody>
      </p:sp>
      <p:sp>
        <p:nvSpPr>
          <p:cNvPr id="60" name="TextBox 59"/>
          <p:cNvSpPr txBox="1"/>
          <p:nvPr/>
        </p:nvSpPr>
        <p:spPr>
          <a:xfrm>
            <a:off x="4686147" y="4779826"/>
            <a:ext cx="6837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mtClean="0"/>
              <a:t>1k</a:t>
            </a:r>
            <a:endParaRPr lang="en-US" sz="900" dirty="0"/>
          </a:p>
        </p:txBody>
      </p:sp>
      <p:sp>
        <p:nvSpPr>
          <p:cNvPr id="61" name="TextBox 60"/>
          <p:cNvSpPr txBox="1"/>
          <p:nvPr/>
        </p:nvSpPr>
        <p:spPr>
          <a:xfrm>
            <a:off x="5369917" y="4779826"/>
            <a:ext cx="6837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mtClean="0"/>
              <a:t>10k</a:t>
            </a:r>
            <a:endParaRPr lang="en-US" sz="900" dirty="0"/>
          </a:p>
        </p:txBody>
      </p:sp>
      <p:sp>
        <p:nvSpPr>
          <p:cNvPr id="62" name="TextBox 61"/>
          <p:cNvSpPr txBox="1"/>
          <p:nvPr/>
        </p:nvSpPr>
        <p:spPr>
          <a:xfrm>
            <a:off x="6042671" y="4779826"/>
            <a:ext cx="6837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mtClean="0"/>
              <a:t>100k</a:t>
            </a:r>
            <a:endParaRPr lang="en-US" sz="900" dirty="0"/>
          </a:p>
        </p:txBody>
      </p:sp>
      <p:sp>
        <p:nvSpPr>
          <p:cNvPr id="63" name="TextBox 62"/>
          <p:cNvSpPr txBox="1"/>
          <p:nvPr/>
        </p:nvSpPr>
        <p:spPr>
          <a:xfrm>
            <a:off x="6737450" y="4779826"/>
            <a:ext cx="6837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mtClean="0"/>
              <a:t>1M</a:t>
            </a:r>
            <a:endParaRPr lang="en-US" sz="900" dirty="0"/>
          </a:p>
        </p:txBody>
      </p:sp>
      <p:sp>
        <p:nvSpPr>
          <p:cNvPr id="64" name="TextBox 63"/>
          <p:cNvSpPr txBox="1"/>
          <p:nvPr/>
        </p:nvSpPr>
        <p:spPr>
          <a:xfrm>
            <a:off x="7433011" y="4779826"/>
            <a:ext cx="6837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mtClean="0"/>
              <a:t>10M</a:t>
            </a:r>
            <a:endParaRPr lang="en-US" sz="900" dirty="0"/>
          </a:p>
        </p:txBody>
      </p:sp>
      <p:sp>
        <p:nvSpPr>
          <p:cNvPr id="65" name="TextBox 64"/>
          <p:cNvSpPr txBox="1"/>
          <p:nvPr/>
        </p:nvSpPr>
        <p:spPr>
          <a:xfrm>
            <a:off x="8078049" y="4779826"/>
            <a:ext cx="6837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mtClean="0"/>
              <a:t>100M</a:t>
            </a:r>
            <a:endParaRPr lang="en-US" sz="900" dirty="0"/>
          </a:p>
        </p:txBody>
      </p:sp>
      <p:sp>
        <p:nvSpPr>
          <p:cNvPr id="66" name="TextBox 65"/>
          <p:cNvSpPr txBox="1"/>
          <p:nvPr/>
        </p:nvSpPr>
        <p:spPr>
          <a:xfrm>
            <a:off x="8772501" y="4779826"/>
            <a:ext cx="3271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1G</a:t>
            </a:r>
            <a:endParaRPr lang="en-US" sz="900" dirty="0"/>
          </a:p>
        </p:txBody>
      </p:sp>
      <p:sp>
        <p:nvSpPr>
          <p:cNvPr id="68" name="TextBox 67"/>
          <p:cNvSpPr txBox="1"/>
          <p:nvPr/>
        </p:nvSpPr>
        <p:spPr>
          <a:xfrm>
            <a:off x="625299" y="4611562"/>
            <a:ext cx="1419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smtClean="0"/>
              <a:t>Rate (bps)</a:t>
            </a:r>
            <a:endParaRPr lang="en-US" sz="1400" i="1" dirty="0"/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3783577" y="4492340"/>
            <a:ext cx="1393300" cy="0"/>
          </a:xfrm>
          <a:prstGeom prst="straightConnector1">
            <a:avLst/>
          </a:prstGeom>
          <a:ln>
            <a:solidFill>
              <a:srgbClr val="00B050"/>
            </a:solidFill>
            <a:headEnd type="triangle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3783577" y="5095746"/>
            <a:ext cx="2563732" cy="0"/>
          </a:xfrm>
          <a:prstGeom prst="straightConnector1">
            <a:avLst/>
          </a:prstGeom>
          <a:ln>
            <a:solidFill>
              <a:srgbClr val="00B050"/>
            </a:solidFill>
            <a:headEnd type="triangle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6347309" y="5095746"/>
            <a:ext cx="932688" cy="0"/>
          </a:xfrm>
          <a:prstGeom prst="straightConnector1">
            <a:avLst/>
          </a:prstGeom>
          <a:ln>
            <a:solidFill>
              <a:srgbClr val="00B050"/>
            </a:solidFill>
            <a:prstDash val="sysDash"/>
            <a:headEnd type="triangle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3073757" y="4166853"/>
            <a:ext cx="470113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3073757" y="3841366"/>
            <a:ext cx="181965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3073757" y="3515879"/>
            <a:ext cx="365268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3494381" y="3190392"/>
            <a:ext cx="119176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3318612" y="5425554"/>
            <a:ext cx="517753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3318612" y="5747114"/>
            <a:ext cx="396138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2634845" y="6068675"/>
            <a:ext cx="533095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>
            <a:off x="5176877" y="6390236"/>
            <a:ext cx="62631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4695679" y="3074976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1k</a:t>
            </a:r>
            <a:endParaRPr lang="en-US" sz="1100" dirty="0"/>
          </a:p>
        </p:txBody>
      </p:sp>
      <p:sp>
        <p:nvSpPr>
          <p:cNvPr id="111" name="TextBox 110"/>
          <p:cNvSpPr txBox="1"/>
          <p:nvPr/>
        </p:nvSpPr>
        <p:spPr>
          <a:xfrm>
            <a:off x="2812770" y="3074976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/>
              <a:t>15.625</a:t>
            </a:r>
            <a:endParaRPr lang="en-US" sz="1100" dirty="0"/>
          </a:p>
        </p:txBody>
      </p:sp>
      <p:sp>
        <p:nvSpPr>
          <p:cNvPr id="112" name="TextBox 111"/>
          <p:cNvSpPr txBox="1"/>
          <p:nvPr/>
        </p:nvSpPr>
        <p:spPr>
          <a:xfrm>
            <a:off x="2433739" y="3400463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/>
              <a:t>7.8125</a:t>
            </a:r>
            <a:endParaRPr lang="en-US" sz="1100" dirty="0"/>
          </a:p>
        </p:txBody>
      </p:sp>
      <p:sp>
        <p:nvSpPr>
          <p:cNvPr id="113" name="TextBox 112"/>
          <p:cNvSpPr txBox="1"/>
          <p:nvPr/>
        </p:nvSpPr>
        <p:spPr>
          <a:xfrm>
            <a:off x="2422144" y="3725950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/>
              <a:t>7.8125</a:t>
            </a:r>
            <a:endParaRPr lang="en-US" sz="1100" dirty="0"/>
          </a:p>
        </p:txBody>
      </p:sp>
      <p:sp>
        <p:nvSpPr>
          <p:cNvPr id="114" name="TextBox 113"/>
          <p:cNvSpPr txBox="1"/>
          <p:nvPr/>
        </p:nvSpPr>
        <p:spPr>
          <a:xfrm>
            <a:off x="2422144" y="4051437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/>
              <a:t>7.8125</a:t>
            </a:r>
            <a:endParaRPr lang="en-US" sz="1100" dirty="0"/>
          </a:p>
        </p:txBody>
      </p:sp>
      <p:sp>
        <p:nvSpPr>
          <p:cNvPr id="115" name="TextBox 114"/>
          <p:cNvSpPr txBox="1"/>
          <p:nvPr/>
        </p:nvSpPr>
        <p:spPr>
          <a:xfrm>
            <a:off x="6749244" y="3400463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1M</a:t>
            </a:r>
            <a:endParaRPr lang="en-US" sz="1100" dirty="0"/>
          </a:p>
        </p:txBody>
      </p:sp>
      <p:sp>
        <p:nvSpPr>
          <p:cNvPr id="116" name="TextBox 115"/>
          <p:cNvSpPr txBox="1"/>
          <p:nvPr/>
        </p:nvSpPr>
        <p:spPr>
          <a:xfrm>
            <a:off x="4900098" y="3725950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2k</a:t>
            </a:r>
            <a:endParaRPr lang="en-US" sz="1100" dirty="0"/>
          </a:p>
        </p:txBody>
      </p:sp>
      <p:sp>
        <p:nvSpPr>
          <p:cNvPr id="117" name="TextBox 116"/>
          <p:cNvSpPr txBox="1"/>
          <p:nvPr/>
        </p:nvSpPr>
        <p:spPr>
          <a:xfrm>
            <a:off x="7772353" y="4051437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37.5M</a:t>
            </a:r>
            <a:endParaRPr lang="en-US" sz="1100" dirty="0"/>
          </a:p>
        </p:txBody>
      </p:sp>
      <p:sp>
        <p:nvSpPr>
          <p:cNvPr id="118" name="TextBox 117"/>
          <p:cNvSpPr txBox="1"/>
          <p:nvPr/>
        </p:nvSpPr>
        <p:spPr>
          <a:xfrm>
            <a:off x="5176877" y="4376924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8k</a:t>
            </a:r>
            <a:endParaRPr lang="en-US" sz="1100" dirty="0"/>
          </a:p>
        </p:txBody>
      </p:sp>
      <p:sp>
        <p:nvSpPr>
          <p:cNvPr id="119" name="TextBox 118"/>
          <p:cNvSpPr txBox="1"/>
          <p:nvPr/>
        </p:nvSpPr>
        <p:spPr>
          <a:xfrm>
            <a:off x="3117506" y="4376924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/>
              <a:t>62.5</a:t>
            </a:r>
            <a:endParaRPr lang="en-US" sz="1100" dirty="0"/>
          </a:p>
        </p:txBody>
      </p:sp>
      <p:sp>
        <p:nvSpPr>
          <p:cNvPr id="120" name="TextBox 119"/>
          <p:cNvSpPr txBox="1"/>
          <p:nvPr/>
        </p:nvSpPr>
        <p:spPr>
          <a:xfrm>
            <a:off x="3117506" y="4980330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/>
              <a:t>62.5</a:t>
            </a:r>
            <a:endParaRPr lang="en-US" sz="11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290681" y="4980330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6.125M</a:t>
            </a:r>
            <a:endParaRPr lang="en-US" sz="1100" dirty="0"/>
          </a:p>
        </p:txBody>
      </p:sp>
      <p:sp>
        <p:nvSpPr>
          <p:cNvPr id="122" name="TextBox 121"/>
          <p:cNvSpPr txBox="1"/>
          <p:nvPr/>
        </p:nvSpPr>
        <p:spPr>
          <a:xfrm>
            <a:off x="6016109" y="5109272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smtClean="0"/>
              <a:t>256k</a:t>
            </a:r>
            <a:endParaRPr lang="en-US" sz="1100" dirty="0"/>
          </a:p>
        </p:txBody>
      </p:sp>
      <p:sp>
        <p:nvSpPr>
          <p:cNvPr id="123" name="TextBox 122"/>
          <p:cNvSpPr txBox="1"/>
          <p:nvPr/>
        </p:nvSpPr>
        <p:spPr>
          <a:xfrm>
            <a:off x="2641519" y="5310138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/>
              <a:t>10</a:t>
            </a:r>
            <a:endParaRPr lang="en-US" sz="1100" dirty="0"/>
          </a:p>
        </p:txBody>
      </p:sp>
      <p:sp>
        <p:nvSpPr>
          <p:cNvPr id="124" name="TextBox 123"/>
          <p:cNvSpPr txBox="1"/>
          <p:nvPr/>
        </p:nvSpPr>
        <p:spPr>
          <a:xfrm>
            <a:off x="2634845" y="5631698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/>
              <a:t>10</a:t>
            </a:r>
            <a:endParaRPr lang="en-US" sz="1100" dirty="0"/>
          </a:p>
        </p:txBody>
      </p:sp>
      <p:sp>
        <p:nvSpPr>
          <p:cNvPr id="125" name="TextBox 124"/>
          <p:cNvSpPr txBox="1"/>
          <p:nvPr/>
        </p:nvSpPr>
        <p:spPr>
          <a:xfrm>
            <a:off x="2270978" y="5953259"/>
            <a:ext cx="3705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smtClean="0"/>
              <a:t>1</a:t>
            </a:r>
            <a:endParaRPr lang="en-US" sz="1100" dirty="0"/>
          </a:p>
        </p:txBody>
      </p:sp>
      <p:sp>
        <p:nvSpPr>
          <p:cNvPr id="126" name="TextBox 125"/>
          <p:cNvSpPr txBox="1"/>
          <p:nvPr/>
        </p:nvSpPr>
        <p:spPr>
          <a:xfrm>
            <a:off x="8489475" y="5310138"/>
            <a:ext cx="5630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300M</a:t>
            </a:r>
            <a:endParaRPr lang="en-US" sz="1100" dirty="0"/>
          </a:p>
        </p:txBody>
      </p:sp>
      <p:sp>
        <p:nvSpPr>
          <p:cNvPr id="127" name="TextBox 126"/>
          <p:cNvSpPr txBox="1"/>
          <p:nvPr/>
        </p:nvSpPr>
        <p:spPr>
          <a:xfrm>
            <a:off x="7279997" y="5631698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6M</a:t>
            </a:r>
            <a:endParaRPr lang="en-US" sz="11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960629" y="5953259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75M</a:t>
            </a:r>
            <a:endParaRPr lang="en-US" sz="1100" dirty="0"/>
          </a:p>
        </p:txBody>
      </p:sp>
      <p:sp>
        <p:nvSpPr>
          <p:cNvPr id="129" name="TextBox 128"/>
          <p:cNvSpPr txBox="1"/>
          <p:nvPr/>
        </p:nvSpPr>
        <p:spPr>
          <a:xfrm>
            <a:off x="5769350" y="6274820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32k</a:t>
            </a:r>
            <a:endParaRPr lang="en-US" sz="1100" dirty="0"/>
          </a:p>
        </p:txBody>
      </p:sp>
      <p:sp>
        <p:nvSpPr>
          <p:cNvPr id="130" name="TextBox 129"/>
          <p:cNvSpPr txBox="1"/>
          <p:nvPr/>
        </p:nvSpPr>
        <p:spPr>
          <a:xfrm>
            <a:off x="4493110" y="6274820"/>
            <a:ext cx="683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/>
              <a:t>8k</a:t>
            </a:r>
            <a:endParaRPr lang="en-US" sz="1100" dirty="0"/>
          </a:p>
        </p:txBody>
      </p:sp>
      <p:sp>
        <p:nvSpPr>
          <p:cNvPr id="132" name="TextBox 131"/>
          <p:cNvSpPr txBox="1"/>
          <p:nvPr/>
        </p:nvSpPr>
        <p:spPr>
          <a:xfrm>
            <a:off x="175619" y="2330470"/>
            <a:ext cx="1521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Mass: 1.0 kg</a:t>
            </a:r>
            <a:endParaRPr lang="en-US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1959226" y="2330470"/>
            <a:ext cx="1623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Mass: 4.5 kg</a:t>
            </a:r>
            <a:r>
              <a:rPr lang="en-US" sz="1400" baseline="30000" dirty="0" smtClean="0"/>
              <a:t>†</a:t>
            </a:r>
            <a:endParaRPr lang="en-US" sz="1400" baseline="30000" dirty="0"/>
          </a:p>
        </p:txBody>
      </p:sp>
      <p:sp>
        <p:nvSpPr>
          <p:cNvPr id="136" name="TextBox 135"/>
          <p:cNvSpPr txBox="1"/>
          <p:nvPr/>
        </p:nvSpPr>
        <p:spPr>
          <a:xfrm>
            <a:off x="3870968" y="2330470"/>
            <a:ext cx="1712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Mass: 3.3 kg</a:t>
            </a:r>
            <a:endParaRPr lang="en-US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5829424" y="2330470"/>
            <a:ext cx="1355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Mass: 2.3 kg</a:t>
            </a:r>
            <a:endParaRPr lang="en-US" sz="1400" dirty="0"/>
          </a:p>
        </p:txBody>
      </p:sp>
      <p:sp>
        <p:nvSpPr>
          <p:cNvPr id="138" name="TextBox 137"/>
          <p:cNvSpPr txBox="1"/>
          <p:nvPr/>
        </p:nvSpPr>
        <p:spPr>
          <a:xfrm>
            <a:off x="7490353" y="2330470"/>
            <a:ext cx="1433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Mass: 1.2 kg</a:t>
            </a:r>
            <a:endParaRPr lang="en-US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0" y="6600158"/>
            <a:ext cx="22045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† Dual Channel Version</a:t>
            </a:r>
            <a:endParaRPr lang="en-US" sz="1100" baseline="30000" dirty="0"/>
          </a:p>
        </p:txBody>
      </p:sp>
      <p:sp>
        <p:nvSpPr>
          <p:cNvPr id="142" name="TextBox 141"/>
          <p:cNvSpPr txBox="1"/>
          <p:nvPr/>
        </p:nvSpPr>
        <p:spPr>
          <a:xfrm>
            <a:off x="7279997" y="3106205"/>
            <a:ext cx="1712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 smtClean="0"/>
              <a:t>Command Rates</a:t>
            </a:r>
            <a:endParaRPr lang="en-US" sz="1400" i="1" dirty="0"/>
          </a:p>
        </p:txBody>
      </p:sp>
      <p:sp>
        <p:nvSpPr>
          <p:cNvPr id="143" name="TextBox 142"/>
          <p:cNvSpPr txBox="1"/>
          <p:nvPr/>
        </p:nvSpPr>
        <p:spPr>
          <a:xfrm>
            <a:off x="7279997" y="6236348"/>
            <a:ext cx="1712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 smtClean="0"/>
              <a:t>Telemetry Rates</a:t>
            </a:r>
            <a:endParaRPr lang="en-US" sz="1400" i="1" dirty="0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618" y="1019341"/>
            <a:ext cx="1747373" cy="132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8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683802"/>
            <a:ext cx="9144000" cy="617419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Planned Deep-Space </a:t>
            </a:r>
            <a:r>
              <a:rPr lang="en-US" dirty="0" err="1" smtClean="0"/>
              <a:t>CubeSat</a:t>
            </a:r>
            <a:r>
              <a:rPr lang="en-US" dirty="0" smtClean="0"/>
              <a:t> Missions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5" name="Picture 56" descr="http://www.freeimageslive.com/galleries/space/earth/pics/a17_h_148_22725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683802"/>
            <a:ext cx="673956" cy="152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8" descr="Color image of the whole sun.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00529" y="864124"/>
            <a:ext cx="643471" cy="1002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1938813" y="6594247"/>
            <a:ext cx="5266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FFFFFF"/>
                </a:solidFill>
              </a:rPr>
              <a:t>Copyright ©2017 California Institute of Technology. Government Sponsorship Acknowledged. </a:t>
            </a:r>
            <a:endParaRPr lang="en-US" sz="900" i="1" dirty="0">
              <a:solidFill>
                <a:srgbClr val="FFFFFF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541735" y="1385363"/>
            <a:ext cx="8143788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41735" y="1081592"/>
            <a:ext cx="8203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FFFFFF"/>
                </a:solidFill>
              </a:rPr>
              <a:t>1.5 </a:t>
            </a:r>
            <a:r>
              <a:rPr lang="en-US" sz="1100" dirty="0" err="1" smtClean="0">
                <a:solidFill>
                  <a:srgbClr val="FFFFFF"/>
                </a:solidFill>
              </a:rPr>
              <a:t>Mkm</a:t>
            </a:r>
            <a:endParaRPr lang="en-US" sz="1100" dirty="0" smtClean="0">
              <a:solidFill>
                <a:srgbClr val="FFFFFF"/>
              </a:solidFill>
            </a:endParaRPr>
          </a:p>
          <a:p>
            <a:pPr algn="ctr"/>
            <a:endParaRPr lang="en-US" sz="1100" dirty="0" smtClean="0">
              <a:solidFill>
                <a:srgbClr val="FFFFFF"/>
              </a:solidFill>
            </a:endParaRPr>
          </a:p>
          <a:p>
            <a:pPr algn="ctr"/>
            <a:r>
              <a:rPr lang="en-US" sz="1100" dirty="0" smtClean="0">
                <a:solidFill>
                  <a:srgbClr val="FFFFFF"/>
                </a:solidFill>
              </a:rPr>
              <a:t>0.01 AU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44644" y="1081592"/>
            <a:ext cx="8203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FFFFFF"/>
                </a:solidFill>
              </a:rPr>
              <a:t>15 </a:t>
            </a:r>
            <a:r>
              <a:rPr lang="en-US" sz="1100" dirty="0" err="1" smtClean="0">
                <a:solidFill>
                  <a:srgbClr val="FFFFFF"/>
                </a:solidFill>
              </a:rPr>
              <a:t>Mkm</a:t>
            </a:r>
            <a:endParaRPr lang="en-US" sz="1100" dirty="0" smtClean="0">
              <a:solidFill>
                <a:srgbClr val="FFFFFF"/>
              </a:solidFill>
            </a:endParaRPr>
          </a:p>
          <a:p>
            <a:pPr algn="ctr"/>
            <a:endParaRPr lang="en-US" sz="1100" dirty="0" smtClean="0">
              <a:solidFill>
                <a:srgbClr val="FFFFFF"/>
              </a:solidFill>
            </a:endParaRPr>
          </a:p>
          <a:p>
            <a:pPr algn="ctr"/>
            <a:r>
              <a:rPr lang="en-US" sz="1100" dirty="0" smtClean="0">
                <a:solidFill>
                  <a:srgbClr val="FFFFFF"/>
                </a:solidFill>
              </a:rPr>
              <a:t>0.10 AU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43063" y="1081592"/>
            <a:ext cx="8203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FFFFFF"/>
                </a:solidFill>
              </a:rPr>
              <a:t>84 </a:t>
            </a:r>
            <a:r>
              <a:rPr lang="en-US" sz="1100" dirty="0" err="1" smtClean="0">
                <a:solidFill>
                  <a:srgbClr val="FFFFFF"/>
                </a:solidFill>
              </a:rPr>
              <a:t>Mkm</a:t>
            </a:r>
            <a:endParaRPr lang="en-US" sz="1100" dirty="0" smtClean="0">
              <a:solidFill>
                <a:srgbClr val="FFFFFF"/>
              </a:solidFill>
            </a:endParaRPr>
          </a:p>
          <a:p>
            <a:pPr algn="ctr"/>
            <a:endParaRPr lang="en-US" sz="1100" dirty="0" smtClean="0">
              <a:solidFill>
                <a:srgbClr val="FFFFFF"/>
              </a:solidFill>
            </a:endParaRPr>
          </a:p>
          <a:p>
            <a:pPr algn="ctr"/>
            <a:r>
              <a:rPr lang="en-US" sz="1100" dirty="0" smtClean="0">
                <a:solidFill>
                  <a:srgbClr val="FFFFFF"/>
                </a:solidFill>
              </a:rPr>
              <a:t>0.56 AU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96140" y="1081592"/>
            <a:ext cx="8203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FFFFFF"/>
                </a:solidFill>
              </a:rPr>
              <a:t>110 </a:t>
            </a:r>
            <a:r>
              <a:rPr lang="en-US" sz="1100" dirty="0" err="1" smtClean="0">
                <a:solidFill>
                  <a:srgbClr val="FFFFFF"/>
                </a:solidFill>
              </a:rPr>
              <a:t>Mkm</a:t>
            </a:r>
            <a:endParaRPr lang="en-US" sz="1100" dirty="0" smtClean="0">
              <a:solidFill>
                <a:srgbClr val="FFFFFF"/>
              </a:solidFill>
            </a:endParaRPr>
          </a:p>
          <a:p>
            <a:pPr algn="ctr"/>
            <a:endParaRPr lang="en-US" sz="1100" dirty="0" smtClean="0">
              <a:solidFill>
                <a:srgbClr val="FFFFFF"/>
              </a:solidFill>
            </a:endParaRPr>
          </a:p>
          <a:p>
            <a:pPr algn="ctr"/>
            <a:r>
              <a:rPr lang="en-US" sz="1100" dirty="0" smtClean="0">
                <a:solidFill>
                  <a:srgbClr val="FFFFFF"/>
                </a:solidFill>
              </a:rPr>
              <a:t>0.74 AU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459195" y="1081592"/>
            <a:ext cx="8203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FFFFFF"/>
                </a:solidFill>
              </a:rPr>
              <a:t>160 </a:t>
            </a:r>
            <a:r>
              <a:rPr lang="en-US" sz="1100" dirty="0" err="1" smtClean="0">
                <a:solidFill>
                  <a:srgbClr val="FFFFFF"/>
                </a:solidFill>
              </a:rPr>
              <a:t>Mkm</a:t>
            </a:r>
            <a:endParaRPr lang="en-US" sz="1100" dirty="0" smtClean="0">
              <a:solidFill>
                <a:srgbClr val="FFFFFF"/>
              </a:solidFill>
            </a:endParaRPr>
          </a:p>
          <a:p>
            <a:pPr algn="ctr"/>
            <a:endParaRPr lang="en-US" sz="1100" dirty="0" smtClean="0">
              <a:solidFill>
                <a:srgbClr val="FFFFFF"/>
              </a:solidFill>
            </a:endParaRPr>
          </a:p>
          <a:p>
            <a:pPr algn="ctr"/>
            <a:r>
              <a:rPr lang="en-US" sz="1100" dirty="0" smtClean="0">
                <a:solidFill>
                  <a:srgbClr val="FFFFFF"/>
                </a:solidFill>
              </a:rPr>
              <a:t>1.07 AU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64890" y="3775405"/>
            <a:ext cx="1550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 err="1" smtClean="0">
                <a:solidFill>
                  <a:schemeClr val="bg1"/>
                </a:solidFill>
              </a:rPr>
              <a:t>BioSentinel</a:t>
            </a:r>
            <a:r>
              <a:rPr lang="en-US" sz="1400" u="sng" dirty="0" smtClean="0">
                <a:solidFill>
                  <a:schemeClr val="bg1"/>
                </a:solidFill>
              </a:rPr>
              <a:t>, </a:t>
            </a:r>
            <a:r>
              <a:rPr lang="en-US" sz="1400" i="1" u="sng" dirty="0" smtClean="0">
                <a:solidFill>
                  <a:schemeClr val="bg1"/>
                </a:solidFill>
              </a:rPr>
              <a:t>AMES</a:t>
            </a:r>
            <a:endParaRPr lang="en-US" sz="1400" i="1" u="sng" dirty="0">
              <a:solidFill>
                <a:schemeClr val="bg1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3278" y="2124284"/>
            <a:ext cx="1593322" cy="1585451"/>
          </a:xfrm>
          <a:prstGeom prst="rect">
            <a:avLst/>
          </a:prstGeom>
        </p:spPr>
      </p:pic>
      <p:sp>
        <p:nvSpPr>
          <p:cNvPr id="42" name="TextBox 41"/>
          <p:cNvSpPr txBox="1">
            <a:spLocks noChangeAspect="1"/>
          </p:cNvSpPr>
          <p:nvPr/>
        </p:nvSpPr>
        <p:spPr>
          <a:xfrm>
            <a:off x="3566677" y="4196961"/>
            <a:ext cx="1346525" cy="19617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  <a:cs typeface="Eurostile"/>
              </a:rPr>
              <a:t>Use yeast </a:t>
            </a:r>
            <a:r>
              <a:rPr lang="en-US" sz="1200" dirty="0">
                <a:solidFill>
                  <a:srgbClr val="FFFFFF"/>
                </a:solidFill>
                <a:cs typeface="Eurostile"/>
              </a:rPr>
              <a:t>to </a:t>
            </a:r>
            <a:r>
              <a:rPr lang="en-US" sz="1200" dirty="0" smtClean="0">
                <a:solidFill>
                  <a:srgbClr val="FFFFFF"/>
                </a:solidFill>
                <a:cs typeface="Eurostile"/>
              </a:rPr>
              <a:t>detect</a:t>
            </a:r>
            <a:r>
              <a:rPr lang="en-US" sz="1200" dirty="0">
                <a:solidFill>
                  <a:srgbClr val="FFFFFF"/>
                </a:solidFill>
                <a:cs typeface="Eurostile"/>
              </a:rPr>
              <a:t>, </a:t>
            </a:r>
            <a:r>
              <a:rPr lang="en-US" sz="1200" dirty="0" smtClean="0">
                <a:solidFill>
                  <a:srgbClr val="FFFFFF"/>
                </a:solidFill>
                <a:cs typeface="Eurostile"/>
              </a:rPr>
              <a:t>measure</a:t>
            </a:r>
            <a:r>
              <a:rPr lang="en-US" sz="1200" dirty="0">
                <a:solidFill>
                  <a:srgbClr val="FFFFFF"/>
                </a:solidFill>
                <a:cs typeface="Eurostile"/>
              </a:rPr>
              <a:t> </a:t>
            </a:r>
            <a:r>
              <a:rPr lang="en-US" sz="1200" dirty="0" smtClean="0">
                <a:solidFill>
                  <a:srgbClr val="FFFFFF"/>
                </a:solidFill>
                <a:cs typeface="Eurostile"/>
              </a:rPr>
              <a:t>&amp; compare </a:t>
            </a:r>
            <a:r>
              <a:rPr lang="en-US" sz="1200" dirty="0">
                <a:solidFill>
                  <a:srgbClr val="FFFFFF"/>
                </a:solidFill>
                <a:cs typeface="Eurostile"/>
              </a:rPr>
              <a:t>the impact of deep space radiation on living </a:t>
            </a:r>
            <a:r>
              <a:rPr lang="en-US" sz="1200" dirty="0" smtClean="0">
                <a:solidFill>
                  <a:srgbClr val="FFFFFF"/>
                </a:solidFill>
                <a:cs typeface="Eurostile"/>
              </a:rPr>
              <a:t>organism over long durations beyond low-Earth orbit.</a:t>
            </a:r>
            <a:endParaRPr lang="en-US" sz="1200" dirty="0">
              <a:solidFill>
                <a:srgbClr val="FFFFFF"/>
              </a:solidFill>
              <a:cs typeface="Eurostile"/>
            </a:endParaRPr>
          </a:p>
        </p:txBody>
      </p:sp>
      <p:pic>
        <p:nvPicPr>
          <p:cNvPr id="11" name="Picture 4" descr="NEAScout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9768" y="2213350"/>
            <a:ext cx="2061207" cy="139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45322" y="3775405"/>
            <a:ext cx="1550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 smtClean="0">
                <a:solidFill>
                  <a:srgbClr val="FFFFFF"/>
                </a:solidFill>
              </a:rPr>
              <a:t>NEA Scout, </a:t>
            </a:r>
            <a:r>
              <a:rPr lang="en-US" sz="1400" i="1" u="sng" dirty="0" smtClean="0">
                <a:solidFill>
                  <a:srgbClr val="FFFFFF"/>
                </a:solidFill>
              </a:rPr>
              <a:t>MSFC</a:t>
            </a:r>
            <a:endParaRPr lang="en-US" sz="1400" i="1" u="sng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>
            <a:spLocks noChangeAspect="1"/>
          </p:cNvSpPr>
          <p:nvPr/>
        </p:nvSpPr>
        <p:spPr>
          <a:xfrm>
            <a:off x="5345322" y="4196961"/>
            <a:ext cx="1550098" cy="19617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Proof</a:t>
            </a:r>
            <a:r>
              <a:rPr lang="en-US" sz="1200" dirty="0">
                <a:solidFill>
                  <a:srgbClr val="FFFFFF"/>
                </a:solidFill>
              </a:rPr>
              <a:t>-of-concept of a </a:t>
            </a:r>
            <a:r>
              <a:rPr lang="en-US" sz="1200" dirty="0" smtClean="0">
                <a:solidFill>
                  <a:srgbClr val="FFFFFF"/>
                </a:solidFill>
              </a:rPr>
              <a:t>solar </a:t>
            </a:r>
            <a:r>
              <a:rPr lang="en-US" sz="1200" dirty="0">
                <a:solidFill>
                  <a:srgbClr val="FFFFFF"/>
                </a:solidFill>
              </a:rPr>
              <a:t>sail </a:t>
            </a:r>
            <a:r>
              <a:rPr lang="en-US" sz="1200" dirty="0" err="1" smtClean="0">
                <a:solidFill>
                  <a:srgbClr val="FFFFFF"/>
                </a:solidFill>
              </a:rPr>
              <a:t>CubeSat</a:t>
            </a:r>
            <a:r>
              <a:rPr lang="en-US" sz="1200" dirty="0" smtClean="0">
                <a:solidFill>
                  <a:srgbClr val="FFFFFF"/>
                </a:solidFill>
              </a:rPr>
              <a:t> capable </a:t>
            </a:r>
            <a:r>
              <a:rPr lang="en-US" sz="1200" dirty="0">
                <a:solidFill>
                  <a:srgbClr val="FFFFFF"/>
                </a:solidFill>
              </a:rPr>
              <a:t>of encountering near-Earth asteroids (NEA)</a:t>
            </a:r>
            <a:r>
              <a:rPr lang="en-US" sz="1200" dirty="0" smtClean="0">
                <a:solidFill>
                  <a:srgbClr val="FFFFFF"/>
                </a:solidFill>
              </a:rPr>
              <a:t>.</a:t>
            </a:r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27" name="Picture 26" descr="CuSP_Bus trans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770" y="2213349"/>
            <a:ext cx="1902340" cy="135776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827530" y="3775405"/>
            <a:ext cx="1222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 err="1" smtClean="0">
                <a:solidFill>
                  <a:schemeClr val="bg1"/>
                </a:solidFill>
              </a:rPr>
              <a:t>CuSP</a:t>
            </a:r>
            <a:r>
              <a:rPr lang="en-US" sz="1400" u="sng" dirty="0" smtClean="0">
                <a:solidFill>
                  <a:schemeClr val="bg1"/>
                </a:solidFill>
              </a:rPr>
              <a:t>, </a:t>
            </a:r>
            <a:r>
              <a:rPr lang="en-US" sz="1400" i="1" u="sng" dirty="0" err="1" smtClean="0">
                <a:solidFill>
                  <a:schemeClr val="bg1"/>
                </a:solidFill>
              </a:rPr>
              <a:t>SwRI</a:t>
            </a:r>
            <a:endParaRPr lang="en-US" sz="1400" i="1" u="sng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02733" y="4196961"/>
            <a:ext cx="1472414" cy="19617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Study </a:t>
            </a:r>
            <a:r>
              <a:rPr lang="en-US" sz="1200" dirty="0">
                <a:solidFill>
                  <a:srgbClr val="FFFFFF"/>
                </a:solidFill>
              </a:rPr>
              <a:t>the dynamic particles and magnetic fields that stream from the Sun and as a proof of concept for the feasibility of a network of stations to track space weather.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18" b="99082" l="1074" r="100000">
                        <a14:foregroundMark x1="63963" y1="66667" x2="63963" y2="66667"/>
                        <a14:foregroundMark x1="73111" y1="64290" x2="73111" y2="64290"/>
                        <a14:foregroundMark x1="79074" y1="62183" x2="79074" y2="62183"/>
                        <a14:foregroundMark x1="88889" y1="59103" x2="88889" y2="59103"/>
                        <a14:foregroundMark x1="52111" y1="2917" x2="52111" y2="2917"/>
                        <a14:foregroundMark x1="63778" y1="41383" x2="63778" y2="41383"/>
                        <a14:foregroundMark x1="61556" y1="41977" x2="61556" y2="41977"/>
                        <a14:foregroundMark x1="62519" y1="41815" x2="62519" y2="41815"/>
                        <a14:foregroundMark x1="44222" y1="65532" x2="44222" y2="65532"/>
                        <a14:foregroundMark x1="39704" y1="65856" x2="39704" y2="65856"/>
                        <a14:foregroundMark x1="36704" y1="55862" x2="36704" y2="55862"/>
                        <a14:foregroundMark x1="37000" y1="60238" x2="37000" y2="60238"/>
                        <a14:foregroundMark x1="64259" y1="59103" x2="64259" y2="59103"/>
                        <a14:foregroundMark x1="83593" y1="56726" x2="83593" y2="56726"/>
                        <a14:foregroundMark x1="89667" y1="60508" x2="89667" y2="60508"/>
                        <a14:foregroundMark x1="75407" y1="72285" x2="75407" y2="72285"/>
                        <a14:foregroundMark x1="96778" y1="65856" x2="96778" y2="65856"/>
                        <a14:foregroundMark x1="97852" y1="65856" x2="97852" y2="65856"/>
                        <a14:foregroundMark x1="96407" y1="64452" x2="96407" y2="64452"/>
                        <a14:foregroundMark x1="92926" y1="64019" x2="92926" y2="64019"/>
                        <a14:foregroundMark x1="81296" y1="70881" x2="81296" y2="70881"/>
                        <a14:foregroundMark x1="78111" y1="72177" x2="78111" y2="72177"/>
                        <a14:foregroundMark x1="87074" y1="57536" x2="87074" y2="57536"/>
                        <a14:foregroundMark x1="85704" y1="55862" x2="85704" y2="55862"/>
                        <a14:foregroundMark x1="84741" y1="55321" x2="84741" y2="55321"/>
                        <a14:foregroundMark x1="70519" y1="68341" x2="70519" y2="68341"/>
                        <a14:foregroundMark x1="72222" y1="70178" x2="72222" y2="70178"/>
                        <a14:foregroundMark x1="73407" y1="68936" x2="73407" y2="68936"/>
                        <a14:foregroundMark x1="64741" y1="69638" x2="64741" y2="69638"/>
                        <a14:foregroundMark x1="66000" y1="73960" x2="66000" y2="73960"/>
                        <a14:foregroundMark x1="66185" y1="70773" x2="66185" y2="70773"/>
                        <a14:foregroundMark x1="66852" y1="69044" x2="66852" y2="69044"/>
                        <a14:foregroundMark x1="66481" y1="72447" x2="66481" y2="72447"/>
                        <a14:foregroundMark x1="66963" y1="70340" x2="66963" y2="70340"/>
                        <a14:foregroundMark x1="62519" y1="75527" x2="62519" y2="75527"/>
                        <a14:foregroundMark x1="64741" y1="74986" x2="64741" y2="74986"/>
                        <a14:foregroundMark x1="58778" y1="77093" x2="58778" y2="77093"/>
                        <a14:foregroundMark x1="63852" y1="75257" x2="63852" y2="75257"/>
                        <a14:foregroundMark x1="66556" y1="75095" x2="66556" y2="75095"/>
                        <a14:foregroundMark x1="57815" y1="76661" x2="57815" y2="76661"/>
                        <a14:foregroundMark x1="57111" y1="77472" x2="57111" y2="77472"/>
                        <a14:foregroundMark x1="49148" y1="79741" x2="49148" y2="79741"/>
                        <a14:foregroundMark x1="41444" y1="67261" x2="41444" y2="67261"/>
                        <a14:foregroundMark x1="40074" y1="61750" x2="40074" y2="61750"/>
                        <a14:foregroundMark x1="33926" y1="59643" x2="33926" y2="59643"/>
                        <a14:foregroundMark x1="32778" y1="56564" x2="32778" y2="56564"/>
                        <a14:foregroundMark x1="32593" y1="54295" x2="32593" y2="54295"/>
                        <a14:foregroundMark x1="72630" y1="60238" x2="72630" y2="60238"/>
                        <a14:foregroundMark x1="35000" y1="80173" x2="35000" y2="80173"/>
                        <a14:foregroundMark x1="18222" y1="80605" x2="18222" y2="80605"/>
                        <a14:foregroundMark x1="5333" y1="76229" x2="5333" y2="76229"/>
                        <a14:foregroundMark x1="35074" y1="69746" x2="35074" y2="69746"/>
                        <a14:foregroundMark x1="8407" y1="91518" x2="8407" y2="91518"/>
                        <a14:foregroundMark x1="42296" y1="82712" x2="42296" y2="82712"/>
                        <a14:foregroundMark x1="19963" y1="91140" x2="19963" y2="91140"/>
                        <a14:foregroundMark x1="14074" y1="91950" x2="14074" y2="91950"/>
                        <a14:foregroundMark x1="3407" y1="84225" x2="3407" y2="84225"/>
                        <a14:foregroundMark x1="3407" y1="87196" x2="3407" y2="87196"/>
                        <a14:foregroundMark x1="3407" y1="90005" x2="3407" y2="90005"/>
                        <a14:foregroundMark x1="65593" y1="61480" x2="65593" y2="61480"/>
                        <a14:foregroundMark x1="2444" y1="81307" x2="2444" y2="81307"/>
                        <a14:foregroundMark x1="3037" y1="78768" x2="3037" y2="78768"/>
                        <a14:foregroundMark x1="2556" y1="82982" x2="2556" y2="82982"/>
                        <a14:foregroundMark x1="29593" y1="88439" x2="29593" y2="88439"/>
                        <a14:foregroundMark x1="18889" y1="92382" x2="18889" y2="92382"/>
                        <a14:foregroundMark x1="19593" y1="92545" x2="19593" y2="92545"/>
                        <a14:foregroundMark x1="21296" y1="92112" x2="21296" y2="92112"/>
                        <a14:foregroundMark x1="27556" y1="89735" x2="27556" y2="89735"/>
                        <a14:foregroundMark x1="32852" y1="87898" x2="32852" y2="87898"/>
                        <a14:foregroundMark x1="15630" y1="45057" x2="15630" y2="45057"/>
                        <a14:foregroundMark x1="15037" y1="41815" x2="15037" y2="41815"/>
                        <a14:foregroundMark x1="16593" y1="50243" x2="16593" y2="50243"/>
                        <a14:foregroundMark x1="15333" y1="43490" x2="15333" y2="43490"/>
                        <a14:foregroundMark x1="55667" y1="44084" x2="55667" y2="44084"/>
                        <a14:backgroundMark x1="57111" y1="47164" x2="57111" y2="47164"/>
                        <a14:backgroundMark x1="90148" y1="56024" x2="90148" y2="56024"/>
                        <a14:backgroundMark x1="83407" y1="75689" x2="83407" y2="75689"/>
                        <a14:backgroundMark x1="99000" y1="67099" x2="99000" y2="67099"/>
                        <a14:backgroundMark x1="86667" y1="70610" x2="86667" y2="70610"/>
                        <a14:backgroundMark x1="35852" y1="65262" x2="35852" y2="65262"/>
                        <a14:backgroundMark x1="95741" y1="62453" x2="95741" y2="6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8761" y="2211255"/>
            <a:ext cx="2110767" cy="144683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289095" y="3775405"/>
            <a:ext cx="1550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 err="1" smtClean="0">
                <a:solidFill>
                  <a:srgbClr val="FFFFFF"/>
                </a:solidFill>
              </a:rPr>
              <a:t>MarCO</a:t>
            </a:r>
            <a:r>
              <a:rPr lang="en-US" sz="1400" u="sng" dirty="0" smtClean="0">
                <a:solidFill>
                  <a:srgbClr val="FFFFFF"/>
                </a:solidFill>
              </a:rPr>
              <a:t>, </a:t>
            </a:r>
            <a:r>
              <a:rPr lang="en-US" sz="1400" i="1" u="sng" dirty="0" smtClean="0">
                <a:solidFill>
                  <a:srgbClr val="FFFFFF"/>
                </a:solidFill>
              </a:rPr>
              <a:t>JPL</a:t>
            </a:r>
            <a:endParaRPr lang="en-US" sz="1400" i="1" u="sng" dirty="0">
              <a:solidFill>
                <a:srgbClr val="FFFFFF"/>
              </a:solidFill>
            </a:endParaRPr>
          </a:p>
        </p:txBody>
      </p:sp>
      <p:sp>
        <p:nvSpPr>
          <p:cNvPr id="46" name="TextBox 45"/>
          <p:cNvSpPr txBox="1">
            <a:spLocks noChangeAspect="1"/>
          </p:cNvSpPr>
          <p:nvPr/>
        </p:nvSpPr>
        <p:spPr>
          <a:xfrm>
            <a:off x="7289095" y="4196961"/>
            <a:ext cx="1550098" cy="19617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Provide real-time bent-pipe relay communications during </a:t>
            </a:r>
            <a:r>
              <a:rPr lang="en-US" sz="1200" dirty="0" err="1">
                <a:solidFill>
                  <a:srgbClr val="FFFFFF"/>
                </a:solidFill>
              </a:rPr>
              <a:t>InSight’s</a:t>
            </a:r>
            <a:r>
              <a:rPr lang="en-US" sz="1200" dirty="0">
                <a:solidFill>
                  <a:srgbClr val="FFFFFF"/>
                </a:solidFill>
              </a:rPr>
              <a:t> Entry-Descent-Landing into Mars</a:t>
            </a:r>
            <a:endParaRPr lang="en-US" sz="1100" dirty="0">
              <a:solidFill>
                <a:srgbClr val="FFFFFF"/>
              </a:solidFill>
            </a:endParaRPr>
          </a:p>
        </p:txBody>
      </p:sp>
      <p:pic>
        <p:nvPicPr>
          <p:cNvPr id="29" name="Picture 28" descr="INSPIRE_trans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929" y="2164271"/>
            <a:ext cx="1184329" cy="144683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23683" y="3775405"/>
            <a:ext cx="1222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 smtClean="0">
                <a:solidFill>
                  <a:schemeClr val="bg1"/>
                </a:solidFill>
              </a:rPr>
              <a:t>INSPIRE, </a:t>
            </a:r>
            <a:r>
              <a:rPr lang="en-US" sz="1400" i="1" u="sng" dirty="0" smtClean="0">
                <a:solidFill>
                  <a:schemeClr val="bg1"/>
                </a:solidFill>
              </a:rPr>
              <a:t>JPL</a:t>
            </a:r>
            <a:endParaRPr lang="en-US" sz="1400" i="1" u="sng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8871" y="4196961"/>
            <a:ext cx="1292445" cy="19617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Provide reduced </a:t>
            </a:r>
            <a:r>
              <a:rPr lang="en-US" sz="1200" dirty="0" smtClean="0">
                <a:solidFill>
                  <a:srgbClr val="FFFFFF"/>
                </a:solidFill>
              </a:rPr>
              <a:t>size and cost </a:t>
            </a:r>
            <a:r>
              <a:rPr lang="en-US" sz="1200" dirty="0">
                <a:solidFill>
                  <a:srgbClr val="FFFFFF"/>
                </a:solidFill>
              </a:rPr>
              <a:t>components to enable </a:t>
            </a:r>
            <a:r>
              <a:rPr lang="en-US" sz="1200" dirty="0" smtClean="0">
                <a:solidFill>
                  <a:srgbClr val="FFFFFF"/>
                </a:solidFill>
              </a:rPr>
              <a:t>a </a:t>
            </a:r>
            <a:r>
              <a:rPr lang="en-US" sz="1200" dirty="0">
                <a:solidFill>
                  <a:srgbClr val="FFFFFF"/>
                </a:solidFill>
              </a:rPr>
              <a:t>new class of interplanetary </a:t>
            </a:r>
            <a:r>
              <a:rPr lang="en-US" sz="1200" dirty="0" smtClean="0">
                <a:solidFill>
                  <a:srgbClr val="FFFFFF"/>
                </a:solidFill>
              </a:rPr>
              <a:t>explorers.</a:t>
            </a:r>
            <a:endParaRPr lang="en-US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81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Future Enhanced Iris Capabilities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17" y="812800"/>
            <a:ext cx="4991243" cy="550682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</a:pPr>
            <a:r>
              <a:rPr lang="en-US" dirty="0" smtClean="0"/>
              <a:t>Higher downlink rates beyond 2Mbps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Low-Density Parity-Check (LDCP) code</a:t>
            </a:r>
          </a:p>
          <a:p>
            <a:pPr>
              <a:lnSpc>
                <a:spcPct val="160000"/>
              </a:lnSpc>
            </a:pPr>
            <a:r>
              <a:rPr lang="en-US" dirty="0" err="1"/>
              <a:t>SpaceWire</a:t>
            </a:r>
            <a:r>
              <a:rPr lang="en-US" dirty="0"/>
              <a:t> interface for </a:t>
            </a:r>
            <a:r>
              <a:rPr lang="en-US" dirty="0" smtClean="0"/>
              <a:t>high-rate data transfers to S/C C&amp;DH unit</a:t>
            </a:r>
          </a:p>
          <a:p>
            <a:pPr>
              <a:lnSpc>
                <a:spcPct val="160000"/>
              </a:lnSpc>
            </a:pPr>
            <a:r>
              <a:rPr lang="en-US" dirty="0" err="1" smtClean="0"/>
              <a:t>Pseudonoise</a:t>
            </a:r>
            <a:r>
              <a:rPr lang="en-US" dirty="0" smtClean="0"/>
              <a:t> (PN) Regenerative Ranging for improved ranging SNR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Reliable space-link protocols (CCSDS Prox-1 protocol)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Delay/Disruption Tolerant Networking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Other frequency bands (UHF, S, </a:t>
            </a:r>
            <a:r>
              <a:rPr lang="en-US" dirty="0" err="1" smtClean="0"/>
              <a:t>Ka</a:t>
            </a:r>
            <a:r>
              <a:rPr lang="en-US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 descr="image3.jpe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4900" y="812800"/>
            <a:ext cx="3529988" cy="345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99368" y="4551680"/>
            <a:ext cx="352552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TRL-4 S-/</a:t>
            </a:r>
            <a:r>
              <a:rPr lang="en-US" u="sng" dirty="0" err="1" smtClean="0"/>
              <a:t>Ka</a:t>
            </a:r>
            <a:r>
              <a:rPr lang="en-US" u="sng" dirty="0" smtClean="0"/>
              <a:t>-band exciter</a:t>
            </a:r>
          </a:p>
          <a:p>
            <a:r>
              <a:rPr lang="en-US" dirty="0" smtClean="0"/>
              <a:t>S-band RF output: 0dBm</a:t>
            </a:r>
          </a:p>
          <a:p>
            <a:r>
              <a:rPr lang="en-US" dirty="0" smtClean="0"/>
              <a:t>S-band phase noise: -95 </a:t>
            </a:r>
            <a:r>
              <a:rPr lang="en-US" dirty="0" err="1" smtClean="0"/>
              <a:t>dBc</a:t>
            </a:r>
            <a:r>
              <a:rPr lang="en-US" dirty="0" smtClean="0"/>
              <a:t>/Hz</a:t>
            </a:r>
          </a:p>
          <a:p>
            <a:r>
              <a:rPr lang="en-US" dirty="0" err="1" smtClean="0"/>
              <a:t>Ka</a:t>
            </a:r>
            <a:r>
              <a:rPr lang="en-US" dirty="0" smtClean="0"/>
              <a:t>-band RF output: -13dBm</a:t>
            </a:r>
          </a:p>
          <a:p>
            <a:r>
              <a:rPr lang="en-US" dirty="0" err="1" smtClean="0"/>
              <a:t>Ka</a:t>
            </a:r>
            <a:r>
              <a:rPr lang="en-US" dirty="0" smtClean="0"/>
              <a:t>-band phase noise: -74 </a:t>
            </a:r>
            <a:r>
              <a:rPr lang="en-US" dirty="0" err="1" smtClean="0"/>
              <a:t>dBc</a:t>
            </a:r>
            <a:r>
              <a:rPr lang="en-US" dirty="0" smtClean="0"/>
              <a:t>/Hz</a:t>
            </a:r>
          </a:p>
          <a:p>
            <a:r>
              <a:rPr lang="en-US" dirty="0" smtClean="0"/>
              <a:t>Power: 4.7W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190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Iris Deep-Space Transponder with radiometric tracking support for orbit determination of </a:t>
            </a:r>
            <a:r>
              <a:rPr lang="en-US" dirty="0" err="1"/>
              <a:t>CubeSats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NASA’s Deep Space Network functions for overcoming the challenges of deep-space telecom and navigation.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Software defined radios as “smart radios” to enable rapid technology infusion.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29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920" y="2219960"/>
            <a:ext cx="4658360" cy="241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09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94341</TotalTime>
  <Words>1566</Words>
  <Application>Microsoft Office PowerPoint</Application>
  <PresentationFormat>On-screen Show (4:3)</PresentationFormat>
  <Paragraphs>458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Eurostile</vt:lpstr>
      <vt:lpstr>Office Theme</vt:lpstr>
      <vt:lpstr>CubeSat Telecom System Needs for Deep-Space Missions</vt:lpstr>
      <vt:lpstr>Outline</vt:lpstr>
      <vt:lpstr>Deep-Space Telecom Needs</vt:lpstr>
      <vt:lpstr>Deep-Space Telecom Needs</vt:lpstr>
      <vt:lpstr>Survey of CubeSat Telecom Systems</vt:lpstr>
      <vt:lpstr>Overcoming Large Distances</vt:lpstr>
      <vt:lpstr>Navigation in Deep Space</vt:lpstr>
      <vt:lpstr>Iris Deep-Space Transponder</vt:lpstr>
      <vt:lpstr>Hardware Design Considerations</vt:lpstr>
      <vt:lpstr>Top-Level Block Diagram</vt:lpstr>
      <vt:lpstr>Iris Hardware Photos</vt:lpstr>
      <vt:lpstr>Software Defined Radios</vt:lpstr>
      <vt:lpstr>Software Defined Radio Heritage Pieces</vt:lpstr>
      <vt:lpstr>Deep-Space Transponder Comparisons</vt:lpstr>
      <vt:lpstr>Planned Deep-Space CubeSat Missions</vt:lpstr>
      <vt:lpstr>Future Enhanced Iris Capabilities</vt:lpstr>
      <vt:lpstr>Conclusion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Iris V2 Peer Review</dc:title>
  <dc:creator>Kobayashi, Masatoshi M (337D)</dc:creator>
  <cp:lastModifiedBy>Mike Kobayashi</cp:lastModifiedBy>
  <cp:revision>1354</cp:revision>
  <cp:lastPrinted>2015-02-26T01:27:37Z</cp:lastPrinted>
  <dcterms:created xsi:type="dcterms:W3CDTF">2012-08-31T19:12:38Z</dcterms:created>
  <dcterms:modified xsi:type="dcterms:W3CDTF">2017-04-20T02:48:05Z</dcterms:modified>
</cp:coreProperties>
</file>