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8" r:id="rId3"/>
    <p:sldId id="383" r:id="rId4"/>
    <p:sldId id="376" r:id="rId5"/>
    <p:sldId id="375" r:id="rId6"/>
    <p:sldId id="303" r:id="rId7"/>
    <p:sldId id="348" r:id="rId8"/>
    <p:sldId id="373" r:id="rId9"/>
    <p:sldId id="351" r:id="rId10"/>
    <p:sldId id="334" r:id="rId11"/>
    <p:sldId id="329" r:id="rId12"/>
    <p:sldId id="343" r:id="rId13"/>
    <p:sldId id="300" r:id="rId14"/>
    <p:sldId id="310" r:id="rId15"/>
    <p:sldId id="374" r:id="rId16"/>
    <p:sldId id="370" r:id="rId17"/>
    <p:sldId id="379" r:id="rId18"/>
    <p:sldId id="380" r:id="rId19"/>
    <p:sldId id="381" r:id="rId20"/>
    <p:sldId id="372" r:id="rId21"/>
    <p:sldId id="384" r:id="rId22"/>
    <p:sldId id="342" r:id="rId23"/>
    <p:sldId id="382" r:id="rId2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Klumpar" initials="" lastIdx="5" clrIdx="0"/>
  <p:cmAuthor id="1" name="ODIN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AD706"/>
    <a:srgbClr val="F4F18B"/>
    <a:srgbClr val="646778"/>
    <a:srgbClr val="616978"/>
    <a:srgbClr val="353941"/>
    <a:srgbClr val="FFDD6A"/>
    <a:srgbClr val="7E7698"/>
    <a:srgbClr val="4446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0" autoAdjust="0"/>
    <p:restoredTop sz="92041" autoAdjust="0"/>
  </p:normalViewPr>
  <p:slideViewPr>
    <p:cSldViewPr snapToGrid="0" snapToObjects="1">
      <p:cViewPr varScale="1">
        <p:scale>
          <a:sx n="96" d="100"/>
          <a:sy n="96" d="100"/>
        </p:scale>
        <p:origin x="-12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1472"/>
    </p:cViewPr>
  </p:sorterViewPr>
  <p:notesViewPr>
    <p:cSldViewPr snapToGrid="0" snapToObjects="1">
      <p:cViewPr varScale="1">
        <p:scale>
          <a:sx n="74" d="100"/>
          <a:sy n="74" d="100"/>
        </p:scale>
        <p:origin x="-2864" y="-120"/>
      </p:cViewPr>
      <p:guideLst>
        <p:guide orient="horz" pos="2928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6C9D3-DBAA-6041-A8C8-F149095B63B9}" type="doc">
      <dgm:prSet loTypeId="urn:microsoft.com/office/officeart/2005/8/layout/hierarchy4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6644240-FFEC-6544-971F-B86A24043EB4}">
      <dgm:prSet phldrT="[Text]" custT="1"/>
      <dgm:spPr>
        <a:solidFill>
          <a:schemeClr val="accent4">
            <a:lumMod val="40000"/>
            <a:lumOff val="6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sz="2000" b="1" u="sng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Lunar Derby</a:t>
          </a:r>
        </a:p>
        <a:p>
          <a:pPr algn="ctr"/>
          <a:r>
            <a:rPr lang="en-US" sz="1400" b="1" u="none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While in lunar orbit</a:t>
          </a:r>
          <a:endParaRPr lang="en-US" sz="1400" b="1" u="sng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ctr"/>
          <a:endParaRPr lang="en-US" sz="1400" b="1" u="sng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/>
          <a:r>
            <a:rPr lang="en-US" sz="1200" b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Achieve Lunar Orbit</a:t>
          </a:r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$1.5M/shared, </a:t>
          </a:r>
        </a:p>
        <a:p>
          <a:pPr algn="l"/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$1M max per team</a:t>
          </a:r>
        </a:p>
        <a:p>
          <a:pPr algn="l"/>
          <a:endParaRPr lang="en-US" sz="1200" i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/>
          <a:r>
            <a:rPr lang="en-US" sz="1200" b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Error-free Communication </a:t>
          </a:r>
        </a:p>
        <a:p>
          <a:pPr algn="l"/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Burst Rate-     $225k/25k</a:t>
          </a:r>
        </a:p>
        <a:p>
          <a:pPr algn="l"/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Total Volume- $675k/75k</a:t>
          </a:r>
        </a:p>
        <a:p>
          <a:pPr algn="l"/>
          <a:endParaRPr lang="en-US" sz="1200" i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/>
          <a:r>
            <a:rPr lang="en-US" sz="1200" b="1" i="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Longevity</a:t>
          </a:r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</a:t>
          </a:r>
        </a:p>
        <a:p>
          <a:pPr algn="l"/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$450k/50k</a:t>
          </a:r>
          <a:endParaRPr lang="en-US" sz="1200" i="1" dirty="0">
            <a:solidFill>
              <a:srgbClr val="000000"/>
            </a:solidFill>
          </a:endParaRPr>
        </a:p>
      </dgm:t>
    </dgm:pt>
    <dgm:pt modelId="{A10D8C57-94D3-5C4D-82CD-EC397F132CC8}" type="parTrans" cxnId="{B78A2DDF-9A94-FD47-AF82-2B3B554AC84C}">
      <dgm:prSet/>
      <dgm:spPr/>
      <dgm:t>
        <a:bodyPr/>
        <a:lstStyle/>
        <a:p>
          <a:endParaRPr lang="en-US"/>
        </a:p>
      </dgm:t>
    </dgm:pt>
    <dgm:pt modelId="{A4482B7B-3188-F041-B9AC-37CB931A2224}" type="sibTrans" cxnId="{B78A2DDF-9A94-FD47-AF82-2B3B554AC84C}">
      <dgm:prSet/>
      <dgm:spPr/>
      <dgm:t>
        <a:bodyPr/>
        <a:lstStyle/>
        <a:p>
          <a:endParaRPr lang="en-US"/>
        </a:p>
      </dgm:t>
    </dgm:pt>
    <dgm:pt modelId="{90813625-49E0-9644-9548-41ADACF82B6B}">
      <dgm:prSet phldrT="[Text]" custT="1"/>
      <dgm:spPr>
        <a:solidFill>
          <a:schemeClr val="accent3">
            <a:lumMod val="40000"/>
            <a:lumOff val="6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sz="2000" b="1" u="sng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Ground Tournaments (GT)</a:t>
          </a:r>
        </a:p>
        <a:p>
          <a:pPr algn="ctr"/>
          <a:r>
            <a:rPr lang="en-US" sz="1400" b="1" u="sng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</a:t>
          </a:r>
        </a:p>
        <a:p>
          <a:pPr algn="l"/>
          <a:r>
            <a:rPr lang="en-US" sz="1200" b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4 Rounds</a:t>
          </a:r>
        </a:p>
        <a:p>
          <a:pPr algn="l"/>
          <a:r>
            <a:rPr lang="en-US" sz="1200" b="1" dirty="0" err="1" smtClean="0">
              <a:solidFill>
                <a:srgbClr val="000000"/>
              </a:solidFill>
              <a:latin typeface="HelveticaNeueLT Std Cn" panose="020B0506030502030204" pitchFamily="34" charset="0"/>
            </a:rPr>
            <a:t>Approx</a:t>
          </a:r>
          <a:r>
            <a:rPr lang="en-US" sz="1200" b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every 6 months  </a:t>
          </a:r>
        </a:p>
        <a:p>
          <a:pPr algn="l"/>
          <a:endParaRPr lang="en-US" sz="1000" b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/>
          <a:r>
            <a:rPr lang="en-US" sz="1200" b="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GT-1 - top 5 win $20k</a:t>
          </a:r>
        </a:p>
        <a:p>
          <a:pPr algn="l"/>
          <a:r>
            <a:rPr lang="en-US" sz="1200" b="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GT-2 - top 5 win $30k</a:t>
          </a:r>
        </a:p>
        <a:p>
          <a:pPr algn="l"/>
          <a:r>
            <a:rPr lang="en-US" sz="1200" b="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GT-3 - top 5 win $30k</a:t>
          </a:r>
        </a:p>
        <a:p>
          <a:pPr algn="l"/>
          <a:r>
            <a:rPr lang="en-US" sz="1200" b="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GT-4 - top 5 win $20k</a:t>
          </a:r>
        </a:p>
        <a:p>
          <a:pPr algn="l"/>
          <a:r>
            <a:rPr lang="en-US" sz="1200" b="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Total $500k</a:t>
          </a:r>
        </a:p>
        <a:p>
          <a:pPr algn="l"/>
          <a:endParaRPr lang="en-US" sz="1200" b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/>
          <a:r>
            <a:rPr lang="en-US" sz="1200" b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Top 3 qualified GT-4 teams launch free on EM-1</a:t>
          </a:r>
          <a:endParaRPr lang="en-US" sz="1200" b="1" dirty="0">
            <a:solidFill>
              <a:srgbClr val="000000"/>
            </a:solidFill>
          </a:endParaRPr>
        </a:p>
      </dgm:t>
    </dgm:pt>
    <dgm:pt modelId="{60ED9BC6-0E99-6845-BF59-1F1E151C122B}" type="parTrans" cxnId="{7926BF73-63A1-B643-9CCE-28F2915C752A}">
      <dgm:prSet/>
      <dgm:spPr/>
      <dgm:t>
        <a:bodyPr/>
        <a:lstStyle/>
        <a:p>
          <a:endParaRPr lang="en-US"/>
        </a:p>
      </dgm:t>
    </dgm:pt>
    <dgm:pt modelId="{8B96286B-6D50-AA45-B8AE-19904DFF4675}" type="sibTrans" cxnId="{7926BF73-63A1-B643-9CCE-28F2915C752A}">
      <dgm:prSet/>
      <dgm:spPr/>
      <dgm:t>
        <a:bodyPr/>
        <a:lstStyle/>
        <a:p>
          <a:endParaRPr lang="en-US"/>
        </a:p>
      </dgm:t>
    </dgm:pt>
    <dgm:pt modelId="{93198AF5-7400-364D-A9C9-A10B70356C4F}">
      <dgm:prSet phldrT="[Text]" custT="1"/>
      <dgm:spPr>
        <a:solidFill>
          <a:schemeClr val="accent5">
            <a:lumMod val="40000"/>
            <a:lumOff val="6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lnSpc>
              <a:spcPct val="90000"/>
            </a:lnSpc>
          </a:pPr>
          <a:r>
            <a:rPr lang="en-US" sz="2000" b="1" u="sng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Deep Space Derby</a:t>
          </a:r>
        </a:p>
        <a:p>
          <a:pPr algn="ctr">
            <a:lnSpc>
              <a:spcPct val="70000"/>
            </a:lnSpc>
          </a:pPr>
          <a:r>
            <a:rPr lang="en-US" sz="1400" b="1" u="none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While range ≥4M km</a:t>
          </a:r>
        </a:p>
        <a:p>
          <a:pPr algn="l">
            <a:lnSpc>
              <a:spcPct val="70000"/>
            </a:lnSpc>
          </a:pPr>
          <a:endParaRPr lang="en-US" sz="1200" b="1" i="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>
            <a:lnSpc>
              <a:spcPct val="70000"/>
            </a:lnSpc>
          </a:pPr>
          <a:r>
            <a:rPr lang="en-US" sz="1200" b="1" i="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Farthest Distance</a:t>
          </a:r>
          <a:endParaRPr lang="en-US" sz="1200" i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>
            <a:lnSpc>
              <a:spcPct val="90000"/>
            </a:lnSpc>
          </a:pPr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$225k/25k</a:t>
          </a:r>
        </a:p>
        <a:p>
          <a:pPr algn="l">
            <a:lnSpc>
              <a:spcPct val="90000"/>
            </a:lnSpc>
          </a:pPr>
          <a:endParaRPr lang="en-US" sz="1200" i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>
            <a:lnSpc>
              <a:spcPct val="90000"/>
            </a:lnSpc>
          </a:pPr>
          <a:r>
            <a:rPr lang="en-US" sz="1200" b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Error-free Communication </a:t>
          </a:r>
        </a:p>
        <a:p>
          <a:pPr algn="l">
            <a:lnSpc>
              <a:spcPct val="90000"/>
            </a:lnSpc>
          </a:pPr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Burst Rate-     $225k/25k</a:t>
          </a:r>
        </a:p>
        <a:p>
          <a:pPr algn="l">
            <a:lnSpc>
              <a:spcPct val="90000"/>
            </a:lnSpc>
          </a:pPr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Total Volume- $675k/75k</a:t>
          </a:r>
        </a:p>
        <a:p>
          <a:pPr algn="l">
            <a:lnSpc>
              <a:spcPct val="90000"/>
            </a:lnSpc>
          </a:pPr>
          <a:endParaRPr lang="en-US" sz="1200" b="1" i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algn="l">
            <a:lnSpc>
              <a:spcPct val="90000"/>
            </a:lnSpc>
          </a:pPr>
          <a:r>
            <a:rPr lang="en-US" sz="1200" b="1" i="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Longevity</a:t>
          </a:r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</a:t>
          </a:r>
        </a:p>
        <a:p>
          <a:pPr algn="l">
            <a:lnSpc>
              <a:spcPct val="90000"/>
            </a:lnSpc>
          </a:pPr>
          <a:r>
            <a:rPr lang="en-US" sz="1200" i="1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$225k/25k</a:t>
          </a:r>
          <a:endParaRPr lang="en-US" sz="1200" b="1" i="1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</dgm:t>
    </dgm:pt>
    <dgm:pt modelId="{BEC47C43-B00E-254F-AB2F-21F1CA11CC26}" type="parTrans" cxnId="{C8E86D89-A86C-114C-BA9B-1FD754B55731}">
      <dgm:prSet/>
      <dgm:spPr/>
      <dgm:t>
        <a:bodyPr/>
        <a:lstStyle/>
        <a:p>
          <a:endParaRPr lang="en-US"/>
        </a:p>
      </dgm:t>
    </dgm:pt>
    <dgm:pt modelId="{A55B67A6-821D-884E-9335-6110ED6A1062}" type="sibTrans" cxnId="{C8E86D89-A86C-114C-BA9B-1FD754B55731}">
      <dgm:prSet/>
      <dgm:spPr/>
      <dgm:t>
        <a:bodyPr/>
        <a:lstStyle/>
        <a:p>
          <a:endParaRPr lang="en-US"/>
        </a:p>
      </dgm:t>
    </dgm:pt>
    <dgm:pt modelId="{0EA2119B-5DD3-3145-A94F-539B44C07005}">
      <dgm:prSet custT="1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</a:pPr>
          <a:r>
            <a:rPr lang="en-US" sz="1800" dirty="0" smtClean="0">
              <a:latin typeface="HelveticaNeueLT Std Cn" panose="020B0506030502030204" pitchFamily="34" charset="0"/>
            </a:rPr>
            <a:t>Qualify for 1 of 3 EM-1 launch slots</a:t>
          </a:r>
        </a:p>
        <a:p>
          <a:pPr>
            <a:spcAft>
              <a:spcPts val="0"/>
            </a:spcAft>
          </a:pPr>
          <a:r>
            <a:rPr lang="en-US" sz="1800" dirty="0" smtClean="0">
              <a:latin typeface="HelveticaNeueLT Std Cn" panose="020B0506030502030204" pitchFamily="34" charset="0"/>
            </a:rPr>
            <a:t>- </a:t>
          </a:r>
          <a:r>
            <a:rPr lang="en-US" sz="1800" i="1" dirty="0" smtClean="0">
              <a:latin typeface="HelveticaNeueLT Std Cn" panose="020B0506030502030204" pitchFamily="34" charset="0"/>
            </a:rPr>
            <a:t>or</a:t>
          </a:r>
          <a:r>
            <a:rPr lang="en-US" sz="1800" dirty="0" smtClean="0">
              <a:latin typeface="HelveticaNeueLT Std Cn" panose="020B0506030502030204" pitchFamily="34" charset="0"/>
            </a:rPr>
            <a:t> –</a:t>
          </a:r>
        </a:p>
        <a:p>
          <a:pPr>
            <a:spcAft>
              <a:spcPts val="0"/>
            </a:spcAft>
          </a:pPr>
          <a:r>
            <a:rPr lang="en-US" sz="1800" dirty="0" smtClean="0">
              <a:latin typeface="HelveticaNeueLT Std Cn" panose="020B0506030502030204" pitchFamily="34" charset="0"/>
            </a:rPr>
            <a:t>get your own ride</a:t>
          </a:r>
          <a:endParaRPr lang="en-US" sz="1800" dirty="0">
            <a:latin typeface="HelveticaNeueLT Std Cn" panose="020B0506030502030204" pitchFamily="34" charset="0"/>
          </a:endParaRPr>
        </a:p>
      </dgm:t>
    </dgm:pt>
    <dgm:pt modelId="{0927CA71-0C05-AC4A-9A70-580C89F5E11A}" type="sibTrans" cxnId="{8A83C2C1-929F-334C-AC7D-54DA6FB2FA16}">
      <dgm:prSet/>
      <dgm:spPr/>
      <dgm:t>
        <a:bodyPr/>
        <a:lstStyle/>
        <a:p>
          <a:endParaRPr lang="en-US"/>
        </a:p>
      </dgm:t>
    </dgm:pt>
    <dgm:pt modelId="{70A90CDE-FE74-1E48-BA67-0556667F5CBA}" type="parTrans" cxnId="{8A83C2C1-929F-334C-AC7D-54DA6FB2FA16}">
      <dgm:prSet/>
      <dgm:spPr/>
      <dgm:t>
        <a:bodyPr/>
        <a:lstStyle/>
        <a:p>
          <a:endParaRPr lang="en-US"/>
        </a:p>
      </dgm:t>
    </dgm:pt>
    <dgm:pt modelId="{0C21E46C-389E-8542-AB60-28603E31BA6D}" type="pres">
      <dgm:prSet presAssocID="{D1E6C9D3-DBAA-6041-A8C8-F149095B63B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288CA47-3B17-434E-9FDF-834270B8BACD}" type="pres">
      <dgm:prSet presAssocID="{90813625-49E0-9644-9548-41ADACF82B6B}" presName="vertOne" presStyleCnt="0"/>
      <dgm:spPr/>
    </dgm:pt>
    <dgm:pt modelId="{1C998EF0-0EB6-6847-82A4-686A2C64F60F}" type="pres">
      <dgm:prSet presAssocID="{90813625-49E0-9644-9548-41ADACF82B6B}" presName="txOne" presStyleLbl="node0" presStyleIdx="0" presStyleCnt="4" custScaleX="136110" custLinFactNeighborX="-8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D346D3-8BA9-CD45-BD03-A535C4398214}" type="pres">
      <dgm:prSet presAssocID="{90813625-49E0-9644-9548-41ADACF82B6B}" presName="horzOne" presStyleCnt="0"/>
      <dgm:spPr/>
    </dgm:pt>
    <dgm:pt modelId="{BC18ED23-98AA-7B48-AB1E-7B94058664C8}" type="pres">
      <dgm:prSet presAssocID="{8B96286B-6D50-AA45-B8AE-19904DFF4675}" presName="sibSpaceOne" presStyleCnt="0"/>
      <dgm:spPr/>
    </dgm:pt>
    <dgm:pt modelId="{248EA1D8-44D8-3F42-9E98-059BF80A4A64}" type="pres">
      <dgm:prSet presAssocID="{0EA2119B-5DD3-3145-A94F-539B44C07005}" presName="vertOne" presStyleCnt="0"/>
      <dgm:spPr/>
    </dgm:pt>
    <dgm:pt modelId="{7EC83102-451B-B84D-BAD3-EDE2FF5A229C}" type="pres">
      <dgm:prSet presAssocID="{0EA2119B-5DD3-3145-A94F-539B44C07005}" presName="txOne" presStyleLbl="node0" presStyleIdx="1" presStyleCnt="4" custScaleX="95833" custScaleY="64769" custLinFactNeighborX="-2099" custLinFactNeighborY="154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A5A063-45C6-FA4F-90FA-235B0A8544DE}" type="pres">
      <dgm:prSet presAssocID="{0EA2119B-5DD3-3145-A94F-539B44C07005}" presName="horzOne" presStyleCnt="0"/>
      <dgm:spPr/>
    </dgm:pt>
    <dgm:pt modelId="{33D35F26-A6A3-EB4D-B170-9F06B9853715}" type="pres">
      <dgm:prSet presAssocID="{0927CA71-0C05-AC4A-9A70-580C89F5E11A}" presName="sibSpaceOne" presStyleCnt="0"/>
      <dgm:spPr/>
    </dgm:pt>
    <dgm:pt modelId="{4D4A187A-96DF-5444-BDC7-0B5424286D93}" type="pres">
      <dgm:prSet presAssocID="{F6644240-FFEC-6544-971F-B86A24043EB4}" presName="vertOne" presStyleCnt="0"/>
      <dgm:spPr/>
    </dgm:pt>
    <dgm:pt modelId="{C0E670DA-328B-0246-9642-01C2CB329C18}" type="pres">
      <dgm:prSet presAssocID="{F6644240-FFEC-6544-971F-B86A24043EB4}" presName="txOne" presStyleLbl="node0" presStyleIdx="2" presStyleCnt="4" custScaleX="1320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E28875-0D41-5949-858A-19C80D464C9A}" type="pres">
      <dgm:prSet presAssocID="{F6644240-FFEC-6544-971F-B86A24043EB4}" presName="horzOne" presStyleCnt="0"/>
      <dgm:spPr/>
    </dgm:pt>
    <dgm:pt modelId="{858BE78F-76E7-2D4B-A35B-04E0A48467BB}" type="pres">
      <dgm:prSet presAssocID="{A4482B7B-3188-F041-B9AC-37CB931A2224}" presName="sibSpaceOne" presStyleCnt="0"/>
      <dgm:spPr/>
    </dgm:pt>
    <dgm:pt modelId="{EEE7466F-C467-AB45-A8EF-4DD3F7E7BDD1}" type="pres">
      <dgm:prSet presAssocID="{93198AF5-7400-364D-A9C9-A10B70356C4F}" presName="vertOne" presStyleCnt="0"/>
      <dgm:spPr/>
    </dgm:pt>
    <dgm:pt modelId="{E5E50C3E-D336-DB4C-9B43-73796E47A9E5}" type="pres">
      <dgm:prSet presAssocID="{93198AF5-7400-364D-A9C9-A10B70356C4F}" presName="txOne" presStyleLbl="node0" presStyleIdx="3" presStyleCnt="4" custScaleX="1294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4ABA9B-F4D5-9645-83F1-324592E5571C}" type="pres">
      <dgm:prSet presAssocID="{93198AF5-7400-364D-A9C9-A10B70356C4F}" presName="horzOne" presStyleCnt="0"/>
      <dgm:spPr/>
    </dgm:pt>
  </dgm:ptLst>
  <dgm:cxnLst>
    <dgm:cxn modelId="{6C995BB7-E01D-CB43-8D58-381EBC01B261}" type="presOf" srcId="{0EA2119B-5DD3-3145-A94F-539B44C07005}" destId="{7EC83102-451B-B84D-BAD3-EDE2FF5A229C}" srcOrd="0" destOrd="0" presId="urn:microsoft.com/office/officeart/2005/8/layout/hierarchy4"/>
    <dgm:cxn modelId="{B78A2DDF-9A94-FD47-AF82-2B3B554AC84C}" srcId="{D1E6C9D3-DBAA-6041-A8C8-F149095B63B9}" destId="{F6644240-FFEC-6544-971F-B86A24043EB4}" srcOrd="2" destOrd="0" parTransId="{A10D8C57-94D3-5C4D-82CD-EC397F132CC8}" sibTransId="{A4482B7B-3188-F041-B9AC-37CB931A2224}"/>
    <dgm:cxn modelId="{BBD79C4B-EA75-7A4D-AD37-FAB72B2219DA}" type="presOf" srcId="{D1E6C9D3-DBAA-6041-A8C8-F149095B63B9}" destId="{0C21E46C-389E-8542-AB60-28603E31BA6D}" srcOrd="0" destOrd="0" presId="urn:microsoft.com/office/officeart/2005/8/layout/hierarchy4"/>
    <dgm:cxn modelId="{7926BF73-63A1-B643-9CCE-28F2915C752A}" srcId="{D1E6C9D3-DBAA-6041-A8C8-F149095B63B9}" destId="{90813625-49E0-9644-9548-41ADACF82B6B}" srcOrd="0" destOrd="0" parTransId="{60ED9BC6-0E99-6845-BF59-1F1E151C122B}" sibTransId="{8B96286B-6D50-AA45-B8AE-19904DFF4675}"/>
    <dgm:cxn modelId="{6A62CBAA-4262-664C-827B-DB3B062B835D}" type="presOf" srcId="{90813625-49E0-9644-9548-41ADACF82B6B}" destId="{1C998EF0-0EB6-6847-82A4-686A2C64F60F}" srcOrd="0" destOrd="0" presId="urn:microsoft.com/office/officeart/2005/8/layout/hierarchy4"/>
    <dgm:cxn modelId="{C8E86D89-A86C-114C-BA9B-1FD754B55731}" srcId="{D1E6C9D3-DBAA-6041-A8C8-F149095B63B9}" destId="{93198AF5-7400-364D-A9C9-A10B70356C4F}" srcOrd="3" destOrd="0" parTransId="{BEC47C43-B00E-254F-AB2F-21F1CA11CC26}" sibTransId="{A55B67A6-821D-884E-9335-6110ED6A1062}"/>
    <dgm:cxn modelId="{9E492ABB-4C48-AD4D-932F-99F9840FCEBD}" type="presOf" srcId="{F6644240-FFEC-6544-971F-B86A24043EB4}" destId="{C0E670DA-328B-0246-9642-01C2CB329C18}" srcOrd="0" destOrd="0" presId="urn:microsoft.com/office/officeart/2005/8/layout/hierarchy4"/>
    <dgm:cxn modelId="{8A83C2C1-929F-334C-AC7D-54DA6FB2FA16}" srcId="{D1E6C9D3-DBAA-6041-A8C8-F149095B63B9}" destId="{0EA2119B-5DD3-3145-A94F-539B44C07005}" srcOrd="1" destOrd="0" parTransId="{70A90CDE-FE74-1E48-BA67-0556667F5CBA}" sibTransId="{0927CA71-0C05-AC4A-9A70-580C89F5E11A}"/>
    <dgm:cxn modelId="{83D181DF-0514-604A-89EE-7DA8DB677C41}" type="presOf" srcId="{93198AF5-7400-364D-A9C9-A10B70356C4F}" destId="{E5E50C3E-D336-DB4C-9B43-73796E47A9E5}" srcOrd="0" destOrd="0" presId="urn:microsoft.com/office/officeart/2005/8/layout/hierarchy4"/>
    <dgm:cxn modelId="{86CC7BE5-AEF6-884F-BBE4-E0479D61BC53}" type="presParOf" srcId="{0C21E46C-389E-8542-AB60-28603E31BA6D}" destId="{4288CA47-3B17-434E-9FDF-834270B8BACD}" srcOrd="0" destOrd="0" presId="urn:microsoft.com/office/officeart/2005/8/layout/hierarchy4"/>
    <dgm:cxn modelId="{46424170-0C78-7442-9896-59FDCC3BFBFD}" type="presParOf" srcId="{4288CA47-3B17-434E-9FDF-834270B8BACD}" destId="{1C998EF0-0EB6-6847-82A4-686A2C64F60F}" srcOrd="0" destOrd="0" presId="urn:microsoft.com/office/officeart/2005/8/layout/hierarchy4"/>
    <dgm:cxn modelId="{993276BF-1FCD-CF41-90F8-1C44DEBDB7F6}" type="presParOf" srcId="{4288CA47-3B17-434E-9FDF-834270B8BACD}" destId="{2CD346D3-8BA9-CD45-BD03-A535C4398214}" srcOrd="1" destOrd="0" presId="urn:microsoft.com/office/officeart/2005/8/layout/hierarchy4"/>
    <dgm:cxn modelId="{0367C975-801F-694F-8234-DCF28C61539A}" type="presParOf" srcId="{0C21E46C-389E-8542-AB60-28603E31BA6D}" destId="{BC18ED23-98AA-7B48-AB1E-7B94058664C8}" srcOrd="1" destOrd="0" presId="urn:microsoft.com/office/officeart/2005/8/layout/hierarchy4"/>
    <dgm:cxn modelId="{7DE04F9C-8250-D947-9CE8-2D1E130BECD9}" type="presParOf" srcId="{0C21E46C-389E-8542-AB60-28603E31BA6D}" destId="{248EA1D8-44D8-3F42-9E98-059BF80A4A64}" srcOrd="2" destOrd="0" presId="urn:microsoft.com/office/officeart/2005/8/layout/hierarchy4"/>
    <dgm:cxn modelId="{320260FD-2AB5-C242-B7E6-56723153E780}" type="presParOf" srcId="{248EA1D8-44D8-3F42-9E98-059BF80A4A64}" destId="{7EC83102-451B-B84D-BAD3-EDE2FF5A229C}" srcOrd="0" destOrd="0" presId="urn:microsoft.com/office/officeart/2005/8/layout/hierarchy4"/>
    <dgm:cxn modelId="{FAAD4992-B197-7443-A184-A12381F22FEF}" type="presParOf" srcId="{248EA1D8-44D8-3F42-9E98-059BF80A4A64}" destId="{0DA5A063-45C6-FA4F-90FA-235B0A8544DE}" srcOrd="1" destOrd="0" presId="urn:microsoft.com/office/officeart/2005/8/layout/hierarchy4"/>
    <dgm:cxn modelId="{35CF9F13-E400-B447-8259-CC307CB1CBEC}" type="presParOf" srcId="{0C21E46C-389E-8542-AB60-28603E31BA6D}" destId="{33D35F26-A6A3-EB4D-B170-9F06B9853715}" srcOrd="3" destOrd="0" presId="urn:microsoft.com/office/officeart/2005/8/layout/hierarchy4"/>
    <dgm:cxn modelId="{755FD570-8220-984A-BE90-FFB772492C83}" type="presParOf" srcId="{0C21E46C-389E-8542-AB60-28603E31BA6D}" destId="{4D4A187A-96DF-5444-BDC7-0B5424286D93}" srcOrd="4" destOrd="0" presId="urn:microsoft.com/office/officeart/2005/8/layout/hierarchy4"/>
    <dgm:cxn modelId="{F16AFC15-6155-CC41-9F3F-3AD3409EA7FB}" type="presParOf" srcId="{4D4A187A-96DF-5444-BDC7-0B5424286D93}" destId="{C0E670DA-328B-0246-9642-01C2CB329C18}" srcOrd="0" destOrd="0" presId="urn:microsoft.com/office/officeart/2005/8/layout/hierarchy4"/>
    <dgm:cxn modelId="{DF52FF7C-57A2-094F-AE69-74BC7981B12D}" type="presParOf" srcId="{4D4A187A-96DF-5444-BDC7-0B5424286D93}" destId="{D1E28875-0D41-5949-858A-19C80D464C9A}" srcOrd="1" destOrd="0" presId="urn:microsoft.com/office/officeart/2005/8/layout/hierarchy4"/>
    <dgm:cxn modelId="{75137217-3242-4149-A9A9-01B6C7157052}" type="presParOf" srcId="{0C21E46C-389E-8542-AB60-28603E31BA6D}" destId="{858BE78F-76E7-2D4B-A35B-04E0A48467BB}" srcOrd="5" destOrd="0" presId="urn:microsoft.com/office/officeart/2005/8/layout/hierarchy4"/>
    <dgm:cxn modelId="{93B92773-4CD8-3647-8EDE-6704E7C384B3}" type="presParOf" srcId="{0C21E46C-389E-8542-AB60-28603E31BA6D}" destId="{EEE7466F-C467-AB45-A8EF-4DD3F7E7BDD1}" srcOrd="6" destOrd="0" presId="urn:microsoft.com/office/officeart/2005/8/layout/hierarchy4"/>
    <dgm:cxn modelId="{8172BF6A-869E-8F4A-909D-62241F2790B5}" type="presParOf" srcId="{EEE7466F-C467-AB45-A8EF-4DD3F7E7BDD1}" destId="{E5E50C3E-D336-DB4C-9B43-73796E47A9E5}" srcOrd="0" destOrd="0" presId="urn:microsoft.com/office/officeart/2005/8/layout/hierarchy4"/>
    <dgm:cxn modelId="{968C605C-0B02-814C-BCE5-677AA77C34A0}" type="presParOf" srcId="{EEE7466F-C467-AB45-A8EF-4DD3F7E7BDD1}" destId="{A14ABA9B-F4D5-9645-83F1-324592E5571C}" srcOrd="1" destOrd="0" presId="urn:microsoft.com/office/officeart/2005/8/layout/hierarchy4"/>
  </dgm:cxnLst>
  <dgm:bg>
    <a:effectLst>
      <a:outerShdw blurRad="76200" dir="13500000" sy="23000" kx="1200000" algn="br" rotWithShape="0">
        <a:prstClr val="black">
          <a:alpha val="2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810660-1496-4048-B5DE-125346D123D2}" type="doc">
      <dgm:prSet loTypeId="urn:microsoft.com/office/officeart/2005/8/layout/equation2" loCatId="" qsTypeId="urn:microsoft.com/office/officeart/2005/8/quickstyle/3D1" qsCatId="3D" csTypeId="urn:microsoft.com/office/officeart/2005/8/colors/accent2_2" csCatId="accent2" phldr="1"/>
      <dgm:spPr/>
    </dgm:pt>
    <dgm:pt modelId="{6E58B384-DD72-554E-B015-B2B4708C1F5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40% </a:t>
          </a:r>
          <a:r>
            <a:rPr lang="en-US" sz="1200" dirty="0" smtClean="0"/>
            <a:t>Likelihood of Mission Success</a:t>
          </a:r>
          <a:endParaRPr lang="en-US" sz="1200" dirty="0"/>
        </a:p>
      </dgm:t>
    </dgm:pt>
    <dgm:pt modelId="{D35030CA-EE05-B744-98C7-97522E73D5F8}" type="parTrans" cxnId="{ABEFF88F-F5A2-D641-B19E-EEEE77B50A21}">
      <dgm:prSet/>
      <dgm:spPr/>
      <dgm:t>
        <a:bodyPr/>
        <a:lstStyle/>
        <a:p>
          <a:endParaRPr lang="en-US"/>
        </a:p>
      </dgm:t>
    </dgm:pt>
    <dgm:pt modelId="{08D58B05-336F-8842-911F-AC557D52A983}" type="sibTrans" cxnId="{ABEFF88F-F5A2-D641-B19E-EEEE77B50A21}">
      <dgm:prSet/>
      <dgm:spPr/>
      <dgm:t>
        <a:bodyPr/>
        <a:lstStyle/>
        <a:p>
          <a:endParaRPr lang="en-US"/>
        </a:p>
      </dgm:t>
    </dgm:pt>
    <dgm:pt modelId="{7D673D8C-BFAA-5046-B9B1-04A8FF0C53E7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60% </a:t>
          </a:r>
          <a:r>
            <a:rPr lang="en-US" sz="1200" dirty="0" smtClean="0"/>
            <a:t>Compliance with Rules, SLS IDRD, SLS </a:t>
          </a:r>
          <a:r>
            <a:rPr lang="en-US" sz="1200" dirty="0" err="1" smtClean="0"/>
            <a:t>Saftey</a:t>
          </a:r>
          <a:r>
            <a:rPr lang="en-US" sz="1200" dirty="0" smtClean="0"/>
            <a:t> </a:t>
          </a:r>
          <a:r>
            <a:rPr lang="en-US" sz="1200" dirty="0" err="1" smtClean="0"/>
            <a:t>Rqts</a:t>
          </a:r>
          <a:endParaRPr lang="en-US" sz="1200" dirty="0"/>
        </a:p>
      </dgm:t>
    </dgm:pt>
    <dgm:pt modelId="{4B36A938-1CA8-D74D-B4D8-B04C87CAB42C}" type="parTrans" cxnId="{D767229C-EB5F-AC4F-B66A-67984E00B9CE}">
      <dgm:prSet/>
      <dgm:spPr/>
      <dgm:t>
        <a:bodyPr/>
        <a:lstStyle/>
        <a:p>
          <a:endParaRPr lang="en-US"/>
        </a:p>
      </dgm:t>
    </dgm:pt>
    <dgm:pt modelId="{47FC1799-0415-4C47-A8D9-A1F1865F75BF}" type="sibTrans" cxnId="{D767229C-EB5F-AC4F-B66A-67984E00B9CE}">
      <dgm:prSet/>
      <dgm:spPr/>
      <dgm:t>
        <a:bodyPr/>
        <a:lstStyle/>
        <a:p>
          <a:endParaRPr lang="en-US"/>
        </a:p>
      </dgm:t>
    </dgm:pt>
    <dgm:pt modelId="{573795E4-C391-0A4C-BEAC-9D09568910A7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Total GT Score</a:t>
          </a:r>
          <a:endParaRPr lang="en-US" dirty="0"/>
        </a:p>
      </dgm:t>
    </dgm:pt>
    <dgm:pt modelId="{D1D2B204-8098-1344-842B-F2A5A32ECED9}" type="sibTrans" cxnId="{4602830E-17EB-B34E-A352-B33386B84BB3}">
      <dgm:prSet/>
      <dgm:spPr/>
      <dgm:t>
        <a:bodyPr/>
        <a:lstStyle/>
        <a:p>
          <a:endParaRPr lang="en-US"/>
        </a:p>
      </dgm:t>
    </dgm:pt>
    <dgm:pt modelId="{DD9E4955-51D2-2E42-B572-A2FED527B074}" type="parTrans" cxnId="{4602830E-17EB-B34E-A352-B33386B84BB3}">
      <dgm:prSet/>
      <dgm:spPr/>
      <dgm:t>
        <a:bodyPr/>
        <a:lstStyle/>
        <a:p>
          <a:endParaRPr lang="en-US"/>
        </a:p>
      </dgm:t>
    </dgm:pt>
    <dgm:pt modelId="{9C04910E-7113-6444-9EAE-97AF3FA7FFFA}" type="pres">
      <dgm:prSet presAssocID="{24810660-1496-4048-B5DE-125346D123D2}" presName="Name0" presStyleCnt="0">
        <dgm:presLayoutVars>
          <dgm:dir/>
          <dgm:resizeHandles val="exact"/>
        </dgm:presLayoutVars>
      </dgm:prSet>
      <dgm:spPr/>
    </dgm:pt>
    <dgm:pt modelId="{5DAA4EFE-B1DE-5140-8E67-9AD3043420A7}" type="pres">
      <dgm:prSet presAssocID="{24810660-1496-4048-B5DE-125346D123D2}" presName="vNodes" presStyleCnt="0"/>
      <dgm:spPr/>
    </dgm:pt>
    <dgm:pt modelId="{2CA70BEC-D104-CC4E-AE68-EC793EC0B8AA}" type="pres">
      <dgm:prSet presAssocID="{6E58B384-DD72-554E-B015-B2B4708C1F5D}" presName="node" presStyleLbl="node1" presStyleIdx="0" presStyleCnt="3" custScaleX="100199" custScaleY="100199" custLinFactNeighborY="695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AECD7-359B-EC47-B7ED-DB385A0DFD12}" type="pres">
      <dgm:prSet presAssocID="{08D58B05-336F-8842-911F-AC557D52A983}" presName="spacerT" presStyleCnt="0"/>
      <dgm:spPr/>
    </dgm:pt>
    <dgm:pt modelId="{FF53A66B-E908-6543-A1D9-034B76C29E84}" type="pres">
      <dgm:prSet presAssocID="{08D58B05-336F-8842-911F-AC557D52A983}" presName="sibTrans" presStyleLbl="sibTrans2D1" presStyleIdx="0" presStyleCnt="2" custScaleX="46344" custScaleY="46344"/>
      <dgm:spPr/>
      <dgm:t>
        <a:bodyPr/>
        <a:lstStyle/>
        <a:p>
          <a:endParaRPr lang="en-US"/>
        </a:p>
      </dgm:t>
    </dgm:pt>
    <dgm:pt modelId="{C9DF5936-B327-0246-B360-D195DBBE4F5D}" type="pres">
      <dgm:prSet presAssocID="{08D58B05-336F-8842-911F-AC557D52A983}" presName="spacerB" presStyleCnt="0"/>
      <dgm:spPr/>
    </dgm:pt>
    <dgm:pt modelId="{C357452D-833B-4340-AC21-8E0BAA921BB4}" type="pres">
      <dgm:prSet presAssocID="{7D673D8C-BFAA-5046-B9B1-04A8FF0C53E7}" presName="node" presStyleLbl="node1" presStyleIdx="1" presStyleCnt="3" custLinFactNeighborY="-347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580F1-3598-794C-8A35-B41C665EF2EC}" type="pres">
      <dgm:prSet presAssocID="{24810660-1496-4048-B5DE-125346D123D2}" presName="sibTransLast" presStyleLbl="sibTrans2D1" presStyleIdx="1" presStyleCnt="2" custScaleX="78553" custScaleY="78552" custLinFactNeighborX="38733" custLinFactNeighborY="3796"/>
      <dgm:spPr/>
      <dgm:t>
        <a:bodyPr/>
        <a:lstStyle/>
        <a:p>
          <a:endParaRPr lang="en-US"/>
        </a:p>
      </dgm:t>
    </dgm:pt>
    <dgm:pt modelId="{33BD65FE-F8CA-0846-9145-9A55939EF1D8}" type="pres">
      <dgm:prSet presAssocID="{24810660-1496-4048-B5DE-125346D123D2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2ADB135-91F9-234D-9B6C-D6AD1782F6AC}" type="pres">
      <dgm:prSet presAssocID="{24810660-1496-4048-B5DE-125346D123D2}" presName="lastNode" presStyleLbl="node1" presStyleIdx="2" presStyleCnt="3" custScaleX="58799" custScaleY="58799" custLinFactNeighborX="331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EFF88F-F5A2-D641-B19E-EEEE77B50A21}" srcId="{24810660-1496-4048-B5DE-125346D123D2}" destId="{6E58B384-DD72-554E-B015-B2B4708C1F5D}" srcOrd="0" destOrd="0" parTransId="{D35030CA-EE05-B744-98C7-97522E73D5F8}" sibTransId="{08D58B05-336F-8842-911F-AC557D52A983}"/>
    <dgm:cxn modelId="{A2E1097E-A87D-FB4F-A0A1-4BBC7E102E7C}" type="presOf" srcId="{7D673D8C-BFAA-5046-B9B1-04A8FF0C53E7}" destId="{C357452D-833B-4340-AC21-8E0BAA921BB4}" srcOrd="0" destOrd="0" presId="urn:microsoft.com/office/officeart/2005/8/layout/equation2"/>
    <dgm:cxn modelId="{11BD1175-A01F-6E4F-88F9-AC2963C302E2}" type="presOf" srcId="{47FC1799-0415-4C47-A8D9-A1F1865F75BF}" destId="{B77580F1-3598-794C-8A35-B41C665EF2EC}" srcOrd="0" destOrd="0" presId="urn:microsoft.com/office/officeart/2005/8/layout/equation2"/>
    <dgm:cxn modelId="{4602830E-17EB-B34E-A352-B33386B84BB3}" srcId="{24810660-1496-4048-B5DE-125346D123D2}" destId="{573795E4-C391-0A4C-BEAC-9D09568910A7}" srcOrd="2" destOrd="0" parTransId="{DD9E4955-51D2-2E42-B572-A2FED527B074}" sibTransId="{D1D2B204-8098-1344-842B-F2A5A32ECED9}"/>
    <dgm:cxn modelId="{0A001996-FA7A-5740-A759-394F193E65B1}" type="presOf" srcId="{6E58B384-DD72-554E-B015-B2B4708C1F5D}" destId="{2CA70BEC-D104-CC4E-AE68-EC793EC0B8AA}" srcOrd="0" destOrd="0" presId="urn:microsoft.com/office/officeart/2005/8/layout/equation2"/>
    <dgm:cxn modelId="{828CC477-AE7D-D547-878F-577C7EC5E34E}" type="presOf" srcId="{08D58B05-336F-8842-911F-AC557D52A983}" destId="{FF53A66B-E908-6543-A1D9-034B76C29E84}" srcOrd="0" destOrd="0" presId="urn:microsoft.com/office/officeart/2005/8/layout/equation2"/>
    <dgm:cxn modelId="{543A770B-7E2B-5C46-AE1C-8DCC71C33893}" type="presOf" srcId="{47FC1799-0415-4C47-A8D9-A1F1865F75BF}" destId="{33BD65FE-F8CA-0846-9145-9A55939EF1D8}" srcOrd="1" destOrd="0" presId="urn:microsoft.com/office/officeart/2005/8/layout/equation2"/>
    <dgm:cxn modelId="{E09F35FD-9EFF-784E-A7C2-8BB15ECC8771}" type="presOf" srcId="{24810660-1496-4048-B5DE-125346D123D2}" destId="{9C04910E-7113-6444-9EAE-97AF3FA7FFFA}" srcOrd="0" destOrd="0" presId="urn:microsoft.com/office/officeart/2005/8/layout/equation2"/>
    <dgm:cxn modelId="{9BBEAF50-5938-EB4A-8414-FF4A186C48AD}" type="presOf" srcId="{573795E4-C391-0A4C-BEAC-9D09568910A7}" destId="{62ADB135-91F9-234D-9B6C-D6AD1782F6AC}" srcOrd="0" destOrd="0" presId="urn:microsoft.com/office/officeart/2005/8/layout/equation2"/>
    <dgm:cxn modelId="{D767229C-EB5F-AC4F-B66A-67984E00B9CE}" srcId="{24810660-1496-4048-B5DE-125346D123D2}" destId="{7D673D8C-BFAA-5046-B9B1-04A8FF0C53E7}" srcOrd="1" destOrd="0" parTransId="{4B36A938-1CA8-D74D-B4D8-B04C87CAB42C}" sibTransId="{47FC1799-0415-4C47-A8D9-A1F1865F75BF}"/>
    <dgm:cxn modelId="{B4D38F82-266E-B744-8782-9F5805B97B33}" type="presParOf" srcId="{9C04910E-7113-6444-9EAE-97AF3FA7FFFA}" destId="{5DAA4EFE-B1DE-5140-8E67-9AD3043420A7}" srcOrd="0" destOrd="0" presId="urn:microsoft.com/office/officeart/2005/8/layout/equation2"/>
    <dgm:cxn modelId="{CE4DE55B-A7F5-0C4B-B55D-8474A6FDCFBE}" type="presParOf" srcId="{5DAA4EFE-B1DE-5140-8E67-9AD3043420A7}" destId="{2CA70BEC-D104-CC4E-AE68-EC793EC0B8AA}" srcOrd="0" destOrd="0" presId="urn:microsoft.com/office/officeart/2005/8/layout/equation2"/>
    <dgm:cxn modelId="{89C9AA25-CF98-D74E-AB19-BF94E44F381B}" type="presParOf" srcId="{5DAA4EFE-B1DE-5140-8E67-9AD3043420A7}" destId="{730AECD7-359B-EC47-B7ED-DB385A0DFD12}" srcOrd="1" destOrd="0" presId="urn:microsoft.com/office/officeart/2005/8/layout/equation2"/>
    <dgm:cxn modelId="{4B923369-4C74-1B45-A17E-2530D87F70AB}" type="presParOf" srcId="{5DAA4EFE-B1DE-5140-8E67-9AD3043420A7}" destId="{FF53A66B-E908-6543-A1D9-034B76C29E84}" srcOrd="2" destOrd="0" presId="urn:microsoft.com/office/officeart/2005/8/layout/equation2"/>
    <dgm:cxn modelId="{4E9DE609-D257-3E49-ADEC-9724D48ED363}" type="presParOf" srcId="{5DAA4EFE-B1DE-5140-8E67-9AD3043420A7}" destId="{C9DF5936-B327-0246-B360-D195DBBE4F5D}" srcOrd="3" destOrd="0" presId="urn:microsoft.com/office/officeart/2005/8/layout/equation2"/>
    <dgm:cxn modelId="{1D8C217E-3CC2-6340-A620-8A0F8D7E7182}" type="presParOf" srcId="{5DAA4EFE-B1DE-5140-8E67-9AD3043420A7}" destId="{C357452D-833B-4340-AC21-8E0BAA921BB4}" srcOrd="4" destOrd="0" presId="urn:microsoft.com/office/officeart/2005/8/layout/equation2"/>
    <dgm:cxn modelId="{C378D3E1-AFD3-6C41-B18C-FC45146EF5C4}" type="presParOf" srcId="{9C04910E-7113-6444-9EAE-97AF3FA7FFFA}" destId="{B77580F1-3598-794C-8A35-B41C665EF2EC}" srcOrd="1" destOrd="0" presId="urn:microsoft.com/office/officeart/2005/8/layout/equation2"/>
    <dgm:cxn modelId="{16B8F78C-2DFE-064F-882D-1F4BF8A93495}" type="presParOf" srcId="{B77580F1-3598-794C-8A35-B41C665EF2EC}" destId="{33BD65FE-F8CA-0846-9145-9A55939EF1D8}" srcOrd="0" destOrd="0" presId="urn:microsoft.com/office/officeart/2005/8/layout/equation2"/>
    <dgm:cxn modelId="{9285A259-E841-0E40-9D56-45BA5E8D57D6}" type="presParOf" srcId="{9C04910E-7113-6444-9EAE-97AF3FA7FFFA}" destId="{62ADB135-91F9-234D-9B6C-D6AD1782F6A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A3EF74-3486-1842-BFD6-89F82A11F7AA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96ABB8-1270-8C4E-BED5-26FB2DBA5975}">
      <dgm:prSet phldrT="[Text]" custT="1"/>
      <dgm:spPr/>
      <dgm:t>
        <a:bodyPr/>
        <a:lstStyle/>
        <a:p>
          <a:r>
            <a:rPr lang="en-US" sz="1800" dirty="0" smtClean="0">
              <a:latin typeface="Calibri"/>
              <a:cs typeface="Calibri"/>
            </a:rPr>
            <a:t>SLS Safety and Interface Requirements</a:t>
          </a:r>
          <a:endParaRPr lang="en-US" sz="1800" dirty="0"/>
        </a:p>
      </dgm:t>
    </dgm:pt>
    <dgm:pt modelId="{EC732D0C-131E-C144-90D5-1B5D63348925}" type="parTrans" cxnId="{865C8C75-77C4-4E4F-A1D6-3017D18DD194}">
      <dgm:prSet/>
      <dgm:spPr/>
      <dgm:t>
        <a:bodyPr/>
        <a:lstStyle/>
        <a:p>
          <a:endParaRPr lang="en-US" sz="2800"/>
        </a:p>
      </dgm:t>
    </dgm:pt>
    <dgm:pt modelId="{C96F2C1E-7FD2-2441-8743-4838E77E1178}" type="sibTrans" cxnId="{865C8C75-77C4-4E4F-A1D6-3017D18DD194}">
      <dgm:prSet/>
      <dgm:spPr/>
      <dgm:t>
        <a:bodyPr/>
        <a:lstStyle/>
        <a:p>
          <a:endParaRPr lang="en-US" sz="2800"/>
        </a:p>
      </dgm:t>
    </dgm:pt>
    <dgm:pt modelId="{1A99274E-D822-B141-ADCE-DBD0B2F36EE0}">
      <dgm:prSet custT="1"/>
      <dgm:spPr/>
      <dgm:t>
        <a:bodyPr/>
        <a:lstStyle/>
        <a:p>
          <a:r>
            <a:rPr lang="en-US" sz="1200" dirty="0" smtClean="0">
              <a:latin typeface="Calibri"/>
              <a:cs typeface="Calibri"/>
            </a:rPr>
            <a:t>SLS Payload Safety Reviews (to fly on EM-1)</a:t>
          </a:r>
        </a:p>
      </dgm:t>
    </dgm:pt>
    <dgm:pt modelId="{4C86828C-C666-B34A-87F0-41C660E2D1AA}" type="parTrans" cxnId="{73966645-0F19-DD4A-841C-AA5BFC593DD7}">
      <dgm:prSet/>
      <dgm:spPr/>
      <dgm:t>
        <a:bodyPr/>
        <a:lstStyle/>
        <a:p>
          <a:endParaRPr lang="en-US" sz="2800"/>
        </a:p>
      </dgm:t>
    </dgm:pt>
    <dgm:pt modelId="{9A6E0FB6-FB79-5B4A-BE55-783EE14EBDD8}" type="sibTrans" cxnId="{73966645-0F19-DD4A-841C-AA5BFC593DD7}">
      <dgm:prSet/>
      <dgm:spPr/>
      <dgm:t>
        <a:bodyPr/>
        <a:lstStyle/>
        <a:p>
          <a:endParaRPr lang="en-US" sz="2800"/>
        </a:p>
      </dgm:t>
    </dgm:pt>
    <dgm:pt modelId="{447CFC31-34B3-F744-8236-9DFCD5EE216B}">
      <dgm:prSet custT="1"/>
      <dgm:spPr/>
      <dgm:t>
        <a:bodyPr/>
        <a:lstStyle/>
        <a:p>
          <a:r>
            <a:rPr lang="en-US" sz="1200" dirty="0" smtClean="0">
              <a:latin typeface="Calibri"/>
              <a:cs typeface="Calibri"/>
            </a:rPr>
            <a:t>Or equivalent, for 3</a:t>
          </a:r>
          <a:r>
            <a:rPr lang="en-US" sz="1200" baseline="30000" dirty="0" smtClean="0">
              <a:latin typeface="Calibri"/>
              <a:cs typeface="Calibri"/>
            </a:rPr>
            <a:t>rd</a:t>
          </a:r>
          <a:r>
            <a:rPr lang="en-US" sz="1200" dirty="0" smtClean="0">
              <a:latin typeface="Calibri"/>
              <a:cs typeface="Calibri"/>
            </a:rPr>
            <a:t>-party launches</a:t>
          </a:r>
        </a:p>
      </dgm:t>
    </dgm:pt>
    <dgm:pt modelId="{56B5EE3B-9FE6-E84E-B915-48F449930B4D}" type="parTrans" cxnId="{AEE78030-6E2C-5043-A8FA-18BD38FD5FA4}">
      <dgm:prSet/>
      <dgm:spPr/>
      <dgm:t>
        <a:bodyPr/>
        <a:lstStyle/>
        <a:p>
          <a:endParaRPr lang="en-US" sz="2800"/>
        </a:p>
      </dgm:t>
    </dgm:pt>
    <dgm:pt modelId="{0B247EB3-4C69-0749-A377-DF2B49360E74}" type="sibTrans" cxnId="{AEE78030-6E2C-5043-A8FA-18BD38FD5FA4}">
      <dgm:prSet/>
      <dgm:spPr/>
      <dgm:t>
        <a:bodyPr/>
        <a:lstStyle/>
        <a:p>
          <a:endParaRPr lang="en-US" sz="2800"/>
        </a:p>
      </dgm:t>
    </dgm:pt>
    <dgm:pt modelId="{03C8B6AF-6309-D845-A492-7D30CB4271F7}">
      <dgm:prSet custT="1"/>
      <dgm:spPr/>
      <dgm:t>
        <a:bodyPr/>
        <a:lstStyle/>
        <a:p>
          <a:r>
            <a:rPr lang="en-US" sz="1800" dirty="0" smtClean="0">
              <a:latin typeface="Calibri"/>
              <a:cs typeface="Calibri"/>
            </a:rPr>
            <a:t>Any allowable part of the spectrum</a:t>
          </a:r>
        </a:p>
      </dgm:t>
    </dgm:pt>
    <dgm:pt modelId="{1A1D1DD6-D1B2-4A45-ABF8-C4BD2E5E1D03}" type="parTrans" cxnId="{880F1723-7C6F-7244-93F2-51F09FB592E5}">
      <dgm:prSet/>
      <dgm:spPr/>
      <dgm:t>
        <a:bodyPr/>
        <a:lstStyle/>
        <a:p>
          <a:endParaRPr lang="en-US" sz="2800"/>
        </a:p>
      </dgm:t>
    </dgm:pt>
    <dgm:pt modelId="{88B4D427-98FD-9A46-AA6B-895B7A0B6603}" type="sibTrans" cxnId="{880F1723-7C6F-7244-93F2-51F09FB592E5}">
      <dgm:prSet/>
      <dgm:spPr/>
      <dgm:t>
        <a:bodyPr/>
        <a:lstStyle/>
        <a:p>
          <a:endParaRPr lang="en-US" sz="2800"/>
        </a:p>
      </dgm:t>
    </dgm:pt>
    <dgm:pt modelId="{6160DCCD-FB87-8C43-BA95-0C6C802CB7B9}">
      <dgm:prSet custT="1"/>
      <dgm:spPr/>
      <dgm:t>
        <a:bodyPr/>
        <a:lstStyle/>
        <a:p>
          <a:r>
            <a:rPr lang="en-US" sz="1200" smtClean="0">
              <a:latin typeface="Calibri"/>
              <a:cs typeface="Calibri"/>
            </a:rPr>
            <a:t>subject to FCC public freq. alloc. and licensing regs</a:t>
          </a:r>
          <a:endParaRPr lang="en-US" sz="1200" dirty="0" smtClean="0">
            <a:latin typeface="Calibri"/>
            <a:cs typeface="Calibri"/>
          </a:endParaRPr>
        </a:p>
      </dgm:t>
    </dgm:pt>
    <dgm:pt modelId="{A4833A84-C258-3C43-9F7C-2C5BAF31CCFF}" type="parTrans" cxnId="{85B1BB7F-0650-884C-971D-DA67BDAF6FBC}">
      <dgm:prSet/>
      <dgm:spPr/>
      <dgm:t>
        <a:bodyPr/>
        <a:lstStyle/>
        <a:p>
          <a:endParaRPr lang="en-US" sz="2800"/>
        </a:p>
      </dgm:t>
    </dgm:pt>
    <dgm:pt modelId="{4CF48A82-6149-DB4C-A424-2F097B187B8A}" type="sibTrans" cxnId="{85B1BB7F-0650-884C-971D-DA67BDAF6FBC}">
      <dgm:prSet/>
      <dgm:spPr/>
      <dgm:t>
        <a:bodyPr/>
        <a:lstStyle/>
        <a:p>
          <a:endParaRPr lang="en-US" sz="2800"/>
        </a:p>
      </dgm:t>
    </dgm:pt>
    <dgm:pt modelId="{2E8A8D90-BB83-4C46-ADAF-6063C33F16E5}">
      <dgm:prSet custT="1"/>
      <dgm:spPr/>
      <dgm:t>
        <a:bodyPr/>
        <a:lstStyle/>
        <a:p>
          <a:r>
            <a:rPr lang="en-US" sz="1800" dirty="0" smtClean="0">
              <a:latin typeface="Calibri"/>
              <a:cs typeface="Calibri"/>
            </a:rPr>
            <a:t>Comm data eligible for prizes</a:t>
          </a:r>
        </a:p>
      </dgm:t>
    </dgm:pt>
    <dgm:pt modelId="{8CCF45FE-1D3C-DE40-8C4B-D4F25FD2C2B2}" type="parTrans" cxnId="{A60F32E6-D9FE-BE4A-A37B-F3A24C495C26}">
      <dgm:prSet/>
      <dgm:spPr/>
      <dgm:t>
        <a:bodyPr/>
        <a:lstStyle/>
        <a:p>
          <a:endParaRPr lang="en-US" sz="2800"/>
        </a:p>
      </dgm:t>
    </dgm:pt>
    <dgm:pt modelId="{DD65FE42-927F-C549-A772-54866CBA9AB7}" type="sibTrans" cxnId="{A60F32E6-D9FE-BE4A-A37B-F3A24C495C26}">
      <dgm:prSet/>
      <dgm:spPr/>
      <dgm:t>
        <a:bodyPr/>
        <a:lstStyle/>
        <a:p>
          <a:endParaRPr lang="en-US" sz="2800"/>
        </a:p>
      </dgm:t>
    </dgm:pt>
    <dgm:pt modelId="{826B2BE9-3BC8-8549-8AC2-981B7423C934}">
      <dgm:prSet custT="1"/>
      <dgm:spPr/>
      <dgm:t>
        <a:bodyPr/>
        <a:lstStyle/>
        <a:p>
          <a:r>
            <a:rPr lang="en-US" sz="1200" dirty="0" err="1" smtClean="0">
              <a:latin typeface="Calibri"/>
              <a:cs typeface="Calibri"/>
            </a:rPr>
            <a:t>Comm</a:t>
          </a:r>
          <a:r>
            <a:rPr lang="en-US" sz="1200" dirty="0" smtClean="0">
              <a:latin typeface="Calibri"/>
              <a:cs typeface="Calibri"/>
            </a:rPr>
            <a:t> data format per Rules, to qualify</a:t>
          </a:r>
        </a:p>
      </dgm:t>
    </dgm:pt>
    <dgm:pt modelId="{6FA681E2-6823-E444-B826-E3799ABFA8BD}" type="parTrans" cxnId="{914B58C8-B9CD-974B-BCA2-5B480281F3FB}">
      <dgm:prSet/>
      <dgm:spPr/>
      <dgm:t>
        <a:bodyPr/>
        <a:lstStyle/>
        <a:p>
          <a:endParaRPr lang="en-US" sz="2800"/>
        </a:p>
      </dgm:t>
    </dgm:pt>
    <dgm:pt modelId="{334AE586-AE42-3A43-A429-2B60F2916884}" type="sibTrans" cxnId="{914B58C8-B9CD-974B-BCA2-5B480281F3FB}">
      <dgm:prSet/>
      <dgm:spPr/>
      <dgm:t>
        <a:bodyPr/>
        <a:lstStyle/>
        <a:p>
          <a:endParaRPr lang="en-US" sz="2800"/>
        </a:p>
      </dgm:t>
    </dgm:pt>
    <dgm:pt modelId="{E678FA30-A4F1-8441-A3CD-C55BB32CE55F}">
      <dgm:prSet custT="1"/>
      <dgm:spPr/>
      <dgm:t>
        <a:bodyPr/>
        <a:lstStyle/>
        <a:p>
          <a:r>
            <a:rPr lang="en-US" sz="1800" smtClean="0"/>
            <a:t>Comply with Orbital Debris and Planetary Protection </a:t>
          </a:r>
          <a:r>
            <a:rPr lang="en-US" sz="1800" smtClean="0">
              <a:latin typeface="Calibri"/>
              <a:cs typeface="Calibri"/>
            </a:rPr>
            <a:t>laws and regs</a:t>
          </a:r>
          <a:endParaRPr lang="en-US" sz="1800" dirty="0" smtClean="0">
            <a:latin typeface="Calibri"/>
            <a:cs typeface="Calibri"/>
          </a:endParaRPr>
        </a:p>
      </dgm:t>
    </dgm:pt>
    <dgm:pt modelId="{CAF3144B-4798-444C-A7B9-83A3655267E2}" type="parTrans" cxnId="{8EFE1838-4221-8748-ABF7-6F7C0EFEBA10}">
      <dgm:prSet/>
      <dgm:spPr/>
      <dgm:t>
        <a:bodyPr/>
        <a:lstStyle/>
        <a:p>
          <a:endParaRPr lang="en-US" sz="2800"/>
        </a:p>
      </dgm:t>
    </dgm:pt>
    <dgm:pt modelId="{A25E1B16-E1A9-D746-B298-A247522513A7}" type="sibTrans" cxnId="{8EFE1838-4221-8748-ABF7-6F7C0EFEBA10}">
      <dgm:prSet/>
      <dgm:spPr/>
      <dgm:t>
        <a:bodyPr/>
        <a:lstStyle/>
        <a:p>
          <a:endParaRPr lang="en-US" sz="2800"/>
        </a:p>
      </dgm:t>
    </dgm:pt>
    <dgm:pt modelId="{50F0EF94-32D9-614D-B0FB-60D06A5BECAF}">
      <dgm:prSet custT="1"/>
      <dgm:spPr/>
      <dgm:t>
        <a:bodyPr/>
        <a:lstStyle/>
        <a:p>
          <a:r>
            <a:rPr lang="en-US" sz="1200" dirty="0" smtClean="0">
              <a:latin typeface="Calibri"/>
              <a:cs typeface="Calibri"/>
            </a:rPr>
            <a:t>DSN tracks all trajectories; checks lunar orbit, 4M km range</a:t>
          </a:r>
        </a:p>
      </dgm:t>
    </dgm:pt>
    <dgm:pt modelId="{8E37C0B8-466B-E94C-B99D-8286AA215F73}" type="parTrans" cxnId="{1A8B3EA3-1281-5144-A217-3690E9A94D48}">
      <dgm:prSet/>
      <dgm:spPr/>
      <dgm:t>
        <a:bodyPr/>
        <a:lstStyle/>
        <a:p>
          <a:endParaRPr lang="en-US" sz="2800"/>
        </a:p>
      </dgm:t>
    </dgm:pt>
    <dgm:pt modelId="{FF58BCE5-3277-EE4F-984E-30F666CBE367}" type="sibTrans" cxnId="{1A8B3EA3-1281-5144-A217-3690E9A94D48}">
      <dgm:prSet/>
      <dgm:spPr/>
      <dgm:t>
        <a:bodyPr/>
        <a:lstStyle/>
        <a:p>
          <a:endParaRPr lang="en-US" sz="2800"/>
        </a:p>
      </dgm:t>
    </dgm:pt>
    <dgm:pt modelId="{913A41E6-6103-5D46-94F4-42DF99ED0554}">
      <dgm:prSet custT="1"/>
      <dgm:spPr/>
      <dgm:t>
        <a:bodyPr/>
        <a:lstStyle/>
        <a:p>
          <a:r>
            <a:rPr lang="en-US" sz="1200" dirty="0" smtClean="0">
              <a:latin typeface="Calibri"/>
              <a:cs typeface="Calibri"/>
            </a:rPr>
            <a:t>May use NASA DSN – at your cost</a:t>
          </a:r>
          <a:endParaRPr lang="en-US" sz="1200" dirty="0"/>
        </a:p>
      </dgm:t>
    </dgm:pt>
    <dgm:pt modelId="{83FC0C57-EC0E-424D-B635-6CBAED6ED295}" type="sibTrans" cxnId="{64870192-83AD-1947-B53F-5891A731B7BF}">
      <dgm:prSet/>
      <dgm:spPr/>
      <dgm:t>
        <a:bodyPr/>
        <a:lstStyle/>
        <a:p>
          <a:endParaRPr lang="en-US" sz="2800"/>
        </a:p>
      </dgm:t>
    </dgm:pt>
    <dgm:pt modelId="{1866B181-C7ED-944D-9D8C-780BAE05F064}" type="parTrans" cxnId="{64870192-83AD-1947-B53F-5891A731B7BF}">
      <dgm:prSet/>
      <dgm:spPr/>
      <dgm:t>
        <a:bodyPr/>
        <a:lstStyle/>
        <a:p>
          <a:endParaRPr lang="en-US" sz="2800"/>
        </a:p>
      </dgm:t>
    </dgm:pt>
    <dgm:pt modelId="{168E0A17-F19D-164E-AA95-805C621C014A}" type="pres">
      <dgm:prSet presAssocID="{3BA3EF74-3486-1842-BFD6-89F82A11F7A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3051D029-2513-744C-9231-166AAD71DE1D}" type="pres">
      <dgm:prSet presAssocID="{3BA3EF74-3486-1842-BFD6-89F82A11F7AA}" presName="Name1" presStyleCnt="0"/>
      <dgm:spPr/>
    </dgm:pt>
    <dgm:pt modelId="{47861E12-AD28-3047-910A-16AC83D7E065}" type="pres">
      <dgm:prSet presAssocID="{3BA3EF74-3486-1842-BFD6-89F82A11F7AA}" presName="cycle" presStyleCnt="0"/>
      <dgm:spPr/>
    </dgm:pt>
    <dgm:pt modelId="{7AA94E2A-F5A6-CC4A-917C-65A1C5866F92}" type="pres">
      <dgm:prSet presAssocID="{3BA3EF74-3486-1842-BFD6-89F82A11F7AA}" presName="srcNode" presStyleLbl="node1" presStyleIdx="0" presStyleCnt="4"/>
      <dgm:spPr/>
    </dgm:pt>
    <dgm:pt modelId="{57B3A5D7-AAD5-5C45-A25C-9CF50D709BDE}" type="pres">
      <dgm:prSet presAssocID="{3BA3EF74-3486-1842-BFD6-89F82A11F7AA}" presName="conn" presStyleLbl="parChTrans1D2" presStyleIdx="0" presStyleCnt="1" custScaleY="80399"/>
      <dgm:spPr/>
      <dgm:t>
        <a:bodyPr/>
        <a:lstStyle/>
        <a:p>
          <a:endParaRPr lang="en-US"/>
        </a:p>
      </dgm:t>
    </dgm:pt>
    <dgm:pt modelId="{4041BE26-3832-AF43-AD50-8B85E3160C4E}" type="pres">
      <dgm:prSet presAssocID="{3BA3EF74-3486-1842-BFD6-89F82A11F7AA}" presName="extraNode" presStyleLbl="node1" presStyleIdx="0" presStyleCnt="4"/>
      <dgm:spPr/>
    </dgm:pt>
    <dgm:pt modelId="{ACBC0BF6-BC58-8F4E-9CCE-D0EB571A54B1}" type="pres">
      <dgm:prSet presAssocID="{3BA3EF74-3486-1842-BFD6-89F82A11F7AA}" presName="dstNode" presStyleLbl="node1" presStyleIdx="0" presStyleCnt="4"/>
      <dgm:spPr/>
    </dgm:pt>
    <dgm:pt modelId="{CB7F079C-FC7A-F740-90F9-61CFB47502DA}" type="pres">
      <dgm:prSet presAssocID="{BA96ABB8-1270-8C4E-BED5-26FB2DBA5975}" presName="text_1" presStyleLbl="node1" presStyleIdx="0" presStyleCnt="4" custScaleY="1145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7FE35-51A0-BA4C-B563-7EAEF134FC5B}" type="pres">
      <dgm:prSet presAssocID="{BA96ABB8-1270-8C4E-BED5-26FB2DBA5975}" presName="accent_1" presStyleCnt="0"/>
      <dgm:spPr/>
    </dgm:pt>
    <dgm:pt modelId="{CB8B9193-60D8-C644-9070-45BB17FD6B3E}" type="pres">
      <dgm:prSet presAssocID="{BA96ABB8-1270-8C4E-BED5-26FB2DBA5975}" presName="accentRepeatNode" presStyleLbl="solidFgAcc1" presStyleIdx="0" presStyleCnt="4" custScaleY="80399"/>
      <dgm:spPr/>
    </dgm:pt>
    <dgm:pt modelId="{507F8CD9-E6EB-FD46-A771-D85B41D716A4}" type="pres">
      <dgm:prSet presAssocID="{03C8B6AF-6309-D845-A492-7D30CB4271F7}" presName="text_2" presStyleLbl="node1" presStyleIdx="1" presStyleCnt="4" custScaleY="1145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712480-82CA-674A-8E41-F752783DECC7}" type="pres">
      <dgm:prSet presAssocID="{03C8B6AF-6309-D845-A492-7D30CB4271F7}" presName="accent_2" presStyleCnt="0"/>
      <dgm:spPr/>
    </dgm:pt>
    <dgm:pt modelId="{420244B4-1F27-CE4D-B914-55EBA2C07A07}" type="pres">
      <dgm:prSet presAssocID="{03C8B6AF-6309-D845-A492-7D30CB4271F7}" presName="accentRepeatNode" presStyleLbl="solidFgAcc1" presStyleIdx="1" presStyleCnt="4" custScaleY="80399"/>
      <dgm:spPr/>
    </dgm:pt>
    <dgm:pt modelId="{31F58DD3-4FD2-6C4F-B95D-41A9C2CA907F}" type="pres">
      <dgm:prSet presAssocID="{2E8A8D90-BB83-4C46-ADAF-6063C33F16E5}" presName="text_3" presStyleLbl="node1" presStyleIdx="2" presStyleCnt="4" custScaleY="1145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396449-5011-DE4F-8462-4EDF846763B2}" type="pres">
      <dgm:prSet presAssocID="{2E8A8D90-BB83-4C46-ADAF-6063C33F16E5}" presName="accent_3" presStyleCnt="0"/>
      <dgm:spPr/>
    </dgm:pt>
    <dgm:pt modelId="{7867A74E-BE88-3344-B4F6-AD488BB1D24C}" type="pres">
      <dgm:prSet presAssocID="{2E8A8D90-BB83-4C46-ADAF-6063C33F16E5}" presName="accentRepeatNode" presStyleLbl="solidFgAcc1" presStyleIdx="2" presStyleCnt="4" custScaleY="80399"/>
      <dgm:spPr/>
    </dgm:pt>
    <dgm:pt modelId="{CBF3F962-B72A-3544-8C7F-69F803194881}" type="pres">
      <dgm:prSet presAssocID="{E678FA30-A4F1-8441-A3CD-C55BB32CE55F}" presName="text_4" presStyleLbl="node1" presStyleIdx="3" presStyleCnt="4" custScaleY="1145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043CFB-A25C-AA4D-AE7F-A07818474C3F}" type="pres">
      <dgm:prSet presAssocID="{E678FA30-A4F1-8441-A3CD-C55BB32CE55F}" presName="accent_4" presStyleCnt="0"/>
      <dgm:spPr/>
    </dgm:pt>
    <dgm:pt modelId="{D40BBB5F-DD4D-3F43-A5B8-95ABB36C8AA7}" type="pres">
      <dgm:prSet presAssocID="{E678FA30-A4F1-8441-A3CD-C55BB32CE55F}" presName="accentRepeatNode" presStyleLbl="solidFgAcc1" presStyleIdx="3" presStyleCnt="4" custScaleY="80399"/>
      <dgm:spPr/>
    </dgm:pt>
  </dgm:ptLst>
  <dgm:cxnLst>
    <dgm:cxn modelId="{8EFE1838-4221-8748-ABF7-6F7C0EFEBA10}" srcId="{3BA3EF74-3486-1842-BFD6-89F82A11F7AA}" destId="{E678FA30-A4F1-8441-A3CD-C55BB32CE55F}" srcOrd="3" destOrd="0" parTransId="{CAF3144B-4798-444C-A7B9-83A3655267E2}" sibTransId="{A25E1B16-E1A9-D746-B298-A247522513A7}"/>
    <dgm:cxn modelId="{A60F32E6-D9FE-BE4A-A37B-F3A24C495C26}" srcId="{3BA3EF74-3486-1842-BFD6-89F82A11F7AA}" destId="{2E8A8D90-BB83-4C46-ADAF-6063C33F16E5}" srcOrd="2" destOrd="0" parTransId="{8CCF45FE-1D3C-DE40-8C4B-D4F25FD2C2B2}" sibTransId="{DD65FE42-927F-C549-A772-54866CBA9AB7}"/>
    <dgm:cxn modelId="{AEE78030-6E2C-5043-A8FA-18BD38FD5FA4}" srcId="{BA96ABB8-1270-8C4E-BED5-26FB2DBA5975}" destId="{447CFC31-34B3-F744-8236-9DFCD5EE216B}" srcOrd="1" destOrd="0" parTransId="{56B5EE3B-9FE6-E84E-B915-48F449930B4D}" sibTransId="{0B247EB3-4C69-0749-A377-DF2B49360E74}"/>
    <dgm:cxn modelId="{A784ADEC-46C0-E540-8AEF-3F74F75A8A25}" type="presOf" srcId="{2E8A8D90-BB83-4C46-ADAF-6063C33F16E5}" destId="{31F58DD3-4FD2-6C4F-B95D-41A9C2CA907F}" srcOrd="0" destOrd="0" presId="urn:microsoft.com/office/officeart/2008/layout/VerticalCurvedList"/>
    <dgm:cxn modelId="{F4DBAE93-3F0B-424F-8FC2-ECFF3B6C915A}" type="presOf" srcId="{50F0EF94-32D9-614D-B0FB-60D06A5BECAF}" destId="{31F58DD3-4FD2-6C4F-B95D-41A9C2CA907F}" srcOrd="0" destOrd="2" presId="urn:microsoft.com/office/officeart/2008/layout/VerticalCurvedList"/>
    <dgm:cxn modelId="{64870192-83AD-1947-B53F-5891A731B7BF}" srcId="{2E8A8D90-BB83-4C46-ADAF-6063C33F16E5}" destId="{913A41E6-6103-5D46-94F4-42DF99ED0554}" srcOrd="0" destOrd="0" parTransId="{1866B181-C7ED-944D-9D8C-780BAE05F064}" sibTransId="{83FC0C57-EC0E-424D-B635-6CBAED6ED295}"/>
    <dgm:cxn modelId="{14E528E1-AA3F-5945-B331-CEEF342503AF}" type="presOf" srcId="{3BA3EF74-3486-1842-BFD6-89F82A11F7AA}" destId="{168E0A17-F19D-164E-AA95-805C621C014A}" srcOrd="0" destOrd="0" presId="urn:microsoft.com/office/officeart/2008/layout/VerticalCurvedList"/>
    <dgm:cxn modelId="{880F1723-7C6F-7244-93F2-51F09FB592E5}" srcId="{3BA3EF74-3486-1842-BFD6-89F82A11F7AA}" destId="{03C8B6AF-6309-D845-A492-7D30CB4271F7}" srcOrd="1" destOrd="0" parTransId="{1A1D1DD6-D1B2-4A45-ABF8-C4BD2E5E1D03}" sibTransId="{88B4D427-98FD-9A46-AA6B-895B7A0B6603}"/>
    <dgm:cxn modelId="{B8CE6D26-0BBC-9449-BEAF-EEA4E964621D}" type="presOf" srcId="{826B2BE9-3BC8-8549-8AC2-981B7423C934}" destId="{31F58DD3-4FD2-6C4F-B95D-41A9C2CA907F}" srcOrd="0" destOrd="3" presId="urn:microsoft.com/office/officeart/2008/layout/VerticalCurvedList"/>
    <dgm:cxn modelId="{7E00ADAB-CA4D-484F-BCC0-89EE84803090}" type="presOf" srcId="{BA96ABB8-1270-8C4E-BED5-26FB2DBA5975}" destId="{CB7F079C-FC7A-F740-90F9-61CFB47502DA}" srcOrd="0" destOrd="0" presId="urn:microsoft.com/office/officeart/2008/layout/VerticalCurvedList"/>
    <dgm:cxn modelId="{73966645-0F19-DD4A-841C-AA5BFC593DD7}" srcId="{BA96ABB8-1270-8C4E-BED5-26FB2DBA5975}" destId="{1A99274E-D822-B141-ADCE-DBD0B2F36EE0}" srcOrd="0" destOrd="0" parTransId="{4C86828C-C666-B34A-87F0-41C660E2D1AA}" sibTransId="{9A6E0FB6-FB79-5B4A-BE55-783EE14EBDD8}"/>
    <dgm:cxn modelId="{1A8B3EA3-1281-5144-A217-3690E9A94D48}" srcId="{2E8A8D90-BB83-4C46-ADAF-6063C33F16E5}" destId="{50F0EF94-32D9-614D-B0FB-60D06A5BECAF}" srcOrd="1" destOrd="0" parTransId="{8E37C0B8-466B-E94C-B99D-8286AA215F73}" sibTransId="{FF58BCE5-3277-EE4F-984E-30F666CBE367}"/>
    <dgm:cxn modelId="{DE2600B6-A238-6743-A8D8-77EF0273DAB8}" type="presOf" srcId="{6160DCCD-FB87-8C43-BA95-0C6C802CB7B9}" destId="{507F8CD9-E6EB-FD46-A771-D85B41D716A4}" srcOrd="0" destOrd="1" presId="urn:microsoft.com/office/officeart/2008/layout/VerticalCurvedList"/>
    <dgm:cxn modelId="{914B58C8-B9CD-974B-BCA2-5B480281F3FB}" srcId="{2E8A8D90-BB83-4C46-ADAF-6063C33F16E5}" destId="{826B2BE9-3BC8-8549-8AC2-981B7423C934}" srcOrd="2" destOrd="0" parTransId="{6FA681E2-6823-E444-B826-E3799ABFA8BD}" sibTransId="{334AE586-AE42-3A43-A429-2B60F2916884}"/>
    <dgm:cxn modelId="{90D640A1-E3BE-0B42-A595-FBB7A8A1A80B}" type="presOf" srcId="{9A6E0FB6-FB79-5B4A-BE55-783EE14EBDD8}" destId="{57B3A5D7-AAD5-5C45-A25C-9CF50D709BDE}" srcOrd="0" destOrd="0" presId="urn:microsoft.com/office/officeart/2008/layout/VerticalCurvedList"/>
    <dgm:cxn modelId="{865C8C75-77C4-4E4F-A1D6-3017D18DD194}" srcId="{3BA3EF74-3486-1842-BFD6-89F82A11F7AA}" destId="{BA96ABB8-1270-8C4E-BED5-26FB2DBA5975}" srcOrd="0" destOrd="0" parTransId="{EC732D0C-131E-C144-90D5-1B5D63348925}" sibTransId="{C96F2C1E-7FD2-2441-8743-4838E77E1178}"/>
    <dgm:cxn modelId="{85B1BB7F-0650-884C-971D-DA67BDAF6FBC}" srcId="{03C8B6AF-6309-D845-A492-7D30CB4271F7}" destId="{6160DCCD-FB87-8C43-BA95-0C6C802CB7B9}" srcOrd="0" destOrd="0" parTransId="{A4833A84-C258-3C43-9F7C-2C5BAF31CCFF}" sibTransId="{4CF48A82-6149-DB4C-A424-2F097B187B8A}"/>
    <dgm:cxn modelId="{5F478516-5DA2-4043-B094-6FF72A8E779F}" type="presOf" srcId="{1A99274E-D822-B141-ADCE-DBD0B2F36EE0}" destId="{CB7F079C-FC7A-F740-90F9-61CFB47502DA}" srcOrd="0" destOrd="1" presId="urn:microsoft.com/office/officeart/2008/layout/VerticalCurvedList"/>
    <dgm:cxn modelId="{0422D4B1-498E-894C-98B2-8E68471654F7}" type="presOf" srcId="{913A41E6-6103-5D46-94F4-42DF99ED0554}" destId="{31F58DD3-4FD2-6C4F-B95D-41A9C2CA907F}" srcOrd="0" destOrd="1" presId="urn:microsoft.com/office/officeart/2008/layout/VerticalCurvedList"/>
    <dgm:cxn modelId="{1BD4DA27-9357-1240-A39F-69D24CAFD3A3}" type="presOf" srcId="{447CFC31-34B3-F744-8236-9DFCD5EE216B}" destId="{CB7F079C-FC7A-F740-90F9-61CFB47502DA}" srcOrd="0" destOrd="2" presId="urn:microsoft.com/office/officeart/2008/layout/VerticalCurvedList"/>
    <dgm:cxn modelId="{3AAFEFEF-680C-F94C-92B6-02C6BF648005}" type="presOf" srcId="{03C8B6AF-6309-D845-A492-7D30CB4271F7}" destId="{507F8CD9-E6EB-FD46-A771-D85B41D716A4}" srcOrd="0" destOrd="0" presId="urn:microsoft.com/office/officeart/2008/layout/VerticalCurvedList"/>
    <dgm:cxn modelId="{43C1E18A-C624-6E49-8DBE-149077C6B627}" type="presOf" srcId="{E678FA30-A4F1-8441-A3CD-C55BB32CE55F}" destId="{CBF3F962-B72A-3544-8C7F-69F803194881}" srcOrd="0" destOrd="0" presId="urn:microsoft.com/office/officeart/2008/layout/VerticalCurvedList"/>
    <dgm:cxn modelId="{0A5258D1-42AA-E84A-8BA7-8D1AA3404CEF}" type="presParOf" srcId="{168E0A17-F19D-164E-AA95-805C621C014A}" destId="{3051D029-2513-744C-9231-166AAD71DE1D}" srcOrd="0" destOrd="0" presId="urn:microsoft.com/office/officeart/2008/layout/VerticalCurvedList"/>
    <dgm:cxn modelId="{7A8345BB-DAAE-FC4A-AC74-F79F94F9C3BF}" type="presParOf" srcId="{3051D029-2513-744C-9231-166AAD71DE1D}" destId="{47861E12-AD28-3047-910A-16AC83D7E065}" srcOrd="0" destOrd="0" presId="urn:microsoft.com/office/officeart/2008/layout/VerticalCurvedList"/>
    <dgm:cxn modelId="{289741DD-0B97-1341-8974-C6304AF5F71D}" type="presParOf" srcId="{47861E12-AD28-3047-910A-16AC83D7E065}" destId="{7AA94E2A-F5A6-CC4A-917C-65A1C5866F92}" srcOrd="0" destOrd="0" presId="urn:microsoft.com/office/officeart/2008/layout/VerticalCurvedList"/>
    <dgm:cxn modelId="{A1DEE1CA-46B1-8446-A932-DE59E165EE37}" type="presParOf" srcId="{47861E12-AD28-3047-910A-16AC83D7E065}" destId="{57B3A5D7-AAD5-5C45-A25C-9CF50D709BDE}" srcOrd="1" destOrd="0" presId="urn:microsoft.com/office/officeart/2008/layout/VerticalCurvedList"/>
    <dgm:cxn modelId="{8D5580DD-7DAD-5F42-8A38-66ACC7D279F3}" type="presParOf" srcId="{47861E12-AD28-3047-910A-16AC83D7E065}" destId="{4041BE26-3832-AF43-AD50-8B85E3160C4E}" srcOrd="2" destOrd="0" presId="urn:microsoft.com/office/officeart/2008/layout/VerticalCurvedList"/>
    <dgm:cxn modelId="{DC085C65-9F0A-8B46-8344-558B379BFAB4}" type="presParOf" srcId="{47861E12-AD28-3047-910A-16AC83D7E065}" destId="{ACBC0BF6-BC58-8F4E-9CCE-D0EB571A54B1}" srcOrd="3" destOrd="0" presId="urn:microsoft.com/office/officeart/2008/layout/VerticalCurvedList"/>
    <dgm:cxn modelId="{8C9FC39F-8455-C742-828E-6655A4120CF6}" type="presParOf" srcId="{3051D029-2513-744C-9231-166AAD71DE1D}" destId="{CB7F079C-FC7A-F740-90F9-61CFB47502DA}" srcOrd="1" destOrd="0" presId="urn:microsoft.com/office/officeart/2008/layout/VerticalCurvedList"/>
    <dgm:cxn modelId="{061E12B9-9B07-7C48-A2C7-7435DD04D097}" type="presParOf" srcId="{3051D029-2513-744C-9231-166AAD71DE1D}" destId="{FA87FE35-51A0-BA4C-B563-7EAEF134FC5B}" srcOrd="2" destOrd="0" presId="urn:microsoft.com/office/officeart/2008/layout/VerticalCurvedList"/>
    <dgm:cxn modelId="{B50459BA-15FD-FB4B-8A19-98A78B1C5378}" type="presParOf" srcId="{FA87FE35-51A0-BA4C-B563-7EAEF134FC5B}" destId="{CB8B9193-60D8-C644-9070-45BB17FD6B3E}" srcOrd="0" destOrd="0" presId="urn:microsoft.com/office/officeart/2008/layout/VerticalCurvedList"/>
    <dgm:cxn modelId="{238A329D-FDD4-E94A-8AA2-9EE6780A9965}" type="presParOf" srcId="{3051D029-2513-744C-9231-166AAD71DE1D}" destId="{507F8CD9-E6EB-FD46-A771-D85B41D716A4}" srcOrd="3" destOrd="0" presId="urn:microsoft.com/office/officeart/2008/layout/VerticalCurvedList"/>
    <dgm:cxn modelId="{A3A49588-09B4-744A-BF59-E8842627E8CD}" type="presParOf" srcId="{3051D029-2513-744C-9231-166AAD71DE1D}" destId="{A2712480-82CA-674A-8E41-F752783DECC7}" srcOrd="4" destOrd="0" presId="urn:microsoft.com/office/officeart/2008/layout/VerticalCurvedList"/>
    <dgm:cxn modelId="{95833D96-26C2-4D40-A30A-16F0B686ACD1}" type="presParOf" srcId="{A2712480-82CA-674A-8E41-F752783DECC7}" destId="{420244B4-1F27-CE4D-B914-55EBA2C07A07}" srcOrd="0" destOrd="0" presId="urn:microsoft.com/office/officeart/2008/layout/VerticalCurvedList"/>
    <dgm:cxn modelId="{062CFD1A-0E37-9B4F-BA51-BAB99AEE649B}" type="presParOf" srcId="{3051D029-2513-744C-9231-166AAD71DE1D}" destId="{31F58DD3-4FD2-6C4F-B95D-41A9C2CA907F}" srcOrd="5" destOrd="0" presId="urn:microsoft.com/office/officeart/2008/layout/VerticalCurvedList"/>
    <dgm:cxn modelId="{6E368B47-47E8-6B43-8129-5FF69F415B2A}" type="presParOf" srcId="{3051D029-2513-744C-9231-166AAD71DE1D}" destId="{EE396449-5011-DE4F-8462-4EDF846763B2}" srcOrd="6" destOrd="0" presId="urn:microsoft.com/office/officeart/2008/layout/VerticalCurvedList"/>
    <dgm:cxn modelId="{33514541-544D-134D-AA56-9F8B605A1FAD}" type="presParOf" srcId="{EE396449-5011-DE4F-8462-4EDF846763B2}" destId="{7867A74E-BE88-3344-B4F6-AD488BB1D24C}" srcOrd="0" destOrd="0" presId="urn:microsoft.com/office/officeart/2008/layout/VerticalCurvedList"/>
    <dgm:cxn modelId="{8DD7EEC7-5671-2F4B-AE9A-5F3C45B43FB6}" type="presParOf" srcId="{3051D029-2513-744C-9231-166AAD71DE1D}" destId="{CBF3F962-B72A-3544-8C7F-69F803194881}" srcOrd="7" destOrd="0" presId="urn:microsoft.com/office/officeart/2008/layout/VerticalCurvedList"/>
    <dgm:cxn modelId="{AE39539B-39A2-2340-8177-79DBBE8C7106}" type="presParOf" srcId="{3051D029-2513-744C-9231-166AAD71DE1D}" destId="{21043CFB-A25C-AA4D-AE7F-A07818474C3F}" srcOrd="8" destOrd="0" presId="urn:microsoft.com/office/officeart/2008/layout/VerticalCurvedList"/>
    <dgm:cxn modelId="{BDE0277F-3291-8241-84D5-12B53144DA8C}" type="presParOf" srcId="{21043CFB-A25C-AA4D-AE7F-A07818474C3F}" destId="{D40BBB5F-DD4D-3F43-A5B8-95ABB36C8AA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7CC224-507B-B842-9110-7EE99E835B0D}" type="doc">
      <dgm:prSet loTypeId="urn:microsoft.com/office/officeart/2005/8/layout/lProcess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A57F8A-CB94-FC4B-B36D-568C5189AC84}">
      <dgm:prSet phldrT="[Text]"/>
      <dgm:spPr/>
      <dgm:t>
        <a:bodyPr/>
        <a:lstStyle/>
        <a:p>
          <a:r>
            <a:rPr lang="en-US" dirty="0" smtClean="0"/>
            <a:t>Industry</a:t>
          </a:r>
          <a:endParaRPr lang="en-US" dirty="0"/>
        </a:p>
      </dgm:t>
    </dgm:pt>
    <dgm:pt modelId="{96E6A347-38D9-3E4D-BAEA-F5E817FF9A49}" type="parTrans" cxnId="{9D9F080B-0E3A-0A4A-ADF3-36D087F204DC}">
      <dgm:prSet/>
      <dgm:spPr/>
      <dgm:t>
        <a:bodyPr/>
        <a:lstStyle/>
        <a:p>
          <a:endParaRPr lang="en-US"/>
        </a:p>
      </dgm:t>
    </dgm:pt>
    <dgm:pt modelId="{2C992E97-7CED-7449-96CD-83A516DBC21E}" type="sibTrans" cxnId="{9D9F080B-0E3A-0A4A-ADF3-36D087F204DC}">
      <dgm:prSet/>
      <dgm:spPr/>
      <dgm:t>
        <a:bodyPr/>
        <a:lstStyle/>
        <a:p>
          <a:endParaRPr lang="en-US"/>
        </a:p>
      </dgm:t>
    </dgm:pt>
    <dgm:pt modelId="{ABB63693-185A-5F4C-B325-ACA4E81FC360}">
      <dgm:prSet phldrT="[Text]"/>
      <dgm:spPr/>
      <dgm:t>
        <a:bodyPr/>
        <a:lstStyle/>
        <a:p>
          <a:r>
            <a:rPr lang="en-US" dirty="0" smtClean="0"/>
            <a:t>Academia</a:t>
          </a:r>
          <a:endParaRPr lang="en-US" dirty="0"/>
        </a:p>
      </dgm:t>
    </dgm:pt>
    <dgm:pt modelId="{6F077C2A-D17D-6C46-BD89-8F8BA856EF8E}" type="parTrans" cxnId="{5DCA780C-18BB-EC46-B070-548C76BB7EAB}">
      <dgm:prSet/>
      <dgm:spPr/>
      <dgm:t>
        <a:bodyPr/>
        <a:lstStyle/>
        <a:p>
          <a:endParaRPr lang="en-US"/>
        </a:p>
      </dgm:t>
    </dgm:pt>
    <dgm:pt modelId="{DAE4F9FC-96BB-3E4B-AB02-CA53326C4CD1}" type="sibTrans" cxnId="{5DCA780C-18BB-EC46-B070-548C76BB7EAB}">
      <dgm:prSet/>
      <dgm:spPr/>
      <dgm:t>
        <a:bodyPr/>
        <a:lstStyle/>
        <a:p>
          <a:endParaRPr lang="en-US"/>
        </a:p>
      </dgm:t>
    </dgm:pt>
    <dgm:pt modelId="{14EBEFF3-22C2-2F40-B5B1-52CC466D1161}">
      <dgm:prSet phldrT="[Text]" custT="1"/>
      <dgm:spPr>
        <a:solidFill>
          <a:schemeClr val="accent3"/>
        </a:solidFill>
        <a:ln>
          <a:solidFill>
            <a:srgbClr val="00B050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FFFF00"/>
              </a:solidFill>
            </a:rPr>
            <a:t>*Cislunar Explorers  </a:t>
          </a:r>
          <a:br>
            <a:rPr lang="en-US" sz="2000" b="1" dirty="0" smtClean="0">
              <a:solidFill>
                <a:srgbClr val="FFFF00"/>
              </a:solidFill>
            </a:rPr>
          </a:br>
          <a:r>
            <a:rPr lang="en-US" sz="1700" dirty="0" smtClean="0">
              <a:solidFill>
                <a:srgbClr val="FFFF00"/>
              </a:solidFill>
            </a:rPr>
            <a:t>Cornell University</a:t>
          </a:r>
          <a:endParaRPr lang="en-US" sz="1700" dirty="0">
            <a:solidFill>
              <a:srgbClr val="FFFF00"/>
            </a:solidFill>
          </a:endParaRPr>
        </a:p>
      </dgm:t>
    </dgm:pt>
    <dgm:pt modelId="{1BE7B94F-ABB1-B84D-AB0A-05CCFBDE7CB9}" type="parTrans" cxnId="{3F387508-6114-3F4E-BB3B-E3EBDD519730}">
      <dgm:prSet/>
      <dgm:spPr/>
      <dgm:t>
        <a:bodyPr/>
        <a:lstStyle/>
        <a:p>
          <a:endParaRPr lang="en-US"/>
        </a:p>
      </dgm:t>
    </dgm:pt>
    <dgm:pt modelId="{E14B538C-ED40-CF47-BECF-B80C636CA2F9}" type="sibTrans" cxnId="{3F387508-6114-3F4E-BB3B-E3EBDD519730}">
      <dgm:prSet/>
      <dgm:spPr/>
      <dgm:t>
        <a:bodyPr/>
        <a:lstStyle/>
        <a:p>
          <a:endParaRPr lang="en-US"/>
        </a:p>
      </dgm:t>
    </dgm:pt>
    <dgm:pt modelId="{4E0FD463-B8E6-5A44-BDFF-08EDC8DA5F63}">
      <dgm:prSet phldrT="[Text]" custT="1"/>
      <dgm:spPr>
        <a:solidFill>
          <a:schemeClr val="accent3"/>
        </a:solidFill>
        <a:ln>
          <a:solidFill>
            <a:srgbClr val="00B050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FFFF00"/>
              </a:solidFill>
            </a:rPr>
            <a:t>*</a:t>
          </a:r>
          <a:r>
            <a:rPr lang="en-US" sz="2000" b="1" dirty="0" err="1" smtClean="0">
              <a:solidFill>
                <a:srgbClr val="FFFF00"/>
              </a:solidFill>
            </a:rPr>
            <a:t>Heimdallr</a:t>
          </a:r>
          <a:r>
            <a:rPr lang="en-US" sz="1700" dirty="0" smtClean="0">
              <a:solidFill>
                <a:srgbClr val="FFFF00"/>
              </a:solidFill>
            </a:rPr>
            <a:t/>
          </a:r>
          <a:br>
            <a:rPr lang="en-US" sz="1700" dirty="0" smtClean="0">
              <a:solidFill>
                <a:srgbClr val="FFFF00"/>
              </a:solidFill>
            </a:rPr>
          </a:br>
          <a:r>
            <a:rPr lang="en-US" sz="1700" dirty="0" smtClean="0">
              <a:solidFill>
                <a:srgbClr val="FFFF00"/>
              </a:solidFill>
            </a:rPr>
            <a:t>Ragnarok Industries, Inc </a:t>
          </a:r>
          <a:endParaRPr lang="en-US" sz="1700" dirty="0">
            <a:solidFill>
              <a:srgbClr val="FFFF00"/>
            </a:solidFill>
          </a:endParaRPr>
        </a:p>
      </dgm:t>
    </dgm:pt>
    <dgm:pt modelId="{4C411B51-035B-6C46-A725-6764BCE60C05}" type="parTrans" cxnId="{328C0368-800E-AF42-8CFC-1F8BBAE3C3D1}">
      <dgm:prSet/>
      <dgm:spPr/>
      <dgm:t>
        <a:bodyPr/>
        <a:lstStyle/>
        <a:p>
          <a:endParaRPr lang="en-US"/>
        </a:p>
      </dgm:t>
    </dgm:pt>
    <dgm:pt modelId="{6D3BB718-A081-314E-9528-9C4957B2AFE0}" type="sibTrans" cxnId="{328C0368-800E-AF42-8CFC-1F8BBAE3C3D1}">
      <dgm:prSet/>
      <dgm:spPr/>
      <dgm:t>
        <a:bodyPr/>
        <a:lstStyle/>
        <a:p>
          <a:endParaRPr lang="en-US"/>
        </a:p>
      </dgm:t>
    </dgm:pt>
    <dgm:pt modelId="{79910A49-2208-E64C-A09F-D741B3722B63}">
      <dgm:prSet custT="1"/>
      <dgm:spPr>
        <a:solidFill>
          <a:schemeClr val="accent3"/>
        </a:solidFill>
        <a:ln>
          <a:solidFill>
            <a:srgbClr val="008000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*Team Miles            </a:t>
          </a:r>
          <a:r>
            <a:rPr lang="en-US" sz="1700" dirty="0" smtClean="0">
              <a:solidFill>
                <a:schemeClr val="bg1"/>
              </a:solidFill>
            </a:rPr>
            <a:t/>
          </a:r>
          <a:br>
            <a:rPr lang="en-US" sz="1700" dirty="0" smtClean="0">
              <a:solidFill>
                <a:schemeClr val="bg1"/>
              </a:solidFill>
            </a:rPr>
          </a:br>
          <a:r>
            <a:rPr lang="en-US" sz="1700" dirty="0" smtClean="0">
              <a:solidFill>
                <a:schemeClr val="bg1"/>
              </a:solidFill>
            </a:rPr>
            <a:t>Fluid &amp; Reason LLC</a:t>
          </a:r>
          <a:endParaRPr lang="en-US" sz="1700" dirty="0">
            <a:solidFill>
              <a:schemeClr val="bg1"/>
            </a:solidFill>
          </a:endParaRPr>
        </a:p>
      </dgm:t>
    </dgm:pt>
    <dgm:pt modelId="{06F79DAC-68A6-1047-9B9E-7DE29AA2D85C}" type="parTrans" cxnId="{D8163B3C-80ED-D747-8B0F-B384D51754B2}">
      <dgm:prSet/>
      <dgm:spPr/>
      <dgm:t>
        <a:bodyPr/>
        <a:lstStyle/>
        <a:p>
          <a:endParaRPr lang="en-US"/>
        </a:p>
      </dgm:t>
    </dgm:pt>
    <dgm:pt modelId="{2C16E703-D00D-4042-B0EF-B21F4B55FD3A}" type="sibTrans" cxnId="{D8163B3C-80ED-D747-8B0F-B384D51754B2}">
      <dgm:prSet/>
      <dgm:spPr/>
      <dgm:t>
        <a:bodyPr/>
        <a:lstStyle/>
        <a:p>
          <a:endParaRPr lang="en-US"/>
        </a:p>
      </dgm:t>
    </dgm:pt>
    <dgm:pt modelId="{142F3286-AAE5-464E-BF36-F5263376C304}">
      <dgm:prSet phldrT="[Text]" custT="1"/>
      <dgm:spPr>
        <a:solidFill>
          <a:schemeClr val="accent3"/>
        </a:solidFill>
        <a:ln>
          <a:solidFill>
            <a:srgbClr val="00B050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FFFF00"/>
              </a:solidFill>
            </a:rPr>
            <a:t>* SEDS UC San Diego  </a:t>
          </a:r>
          <a:r>
            <a:rPr lang="en-US" sz="1700" dirty="0" smtClean="0">
              <a:solidFill>
                <a:srgbClr val="FFFF00"/>
              </a:solidFill>
            </a:rPr>
            <a:t/>
          </a:r>
          <a:br>
            <a:rPr lang="en-US" sz="1700" dirty="0" smtClean="0">
              <a:solidFill>
                <a:srgbClr val="FFFF00"/>
              </a:solidFill>
            </a:rPr>
          </a:br>
          <a:r>
            <a:rPr lang="en-US" sz="1700" dirty="0" smtClean="0">
              <a:solidFill>
                <a:srgbClr val="FFFF00"/>
              </a:solidFill>
            </a:rPr>
            <a:t>University of California- San Diego</a:t>
          </a:r>
          <a:endParaRPr lang="en-US" sz="1700" dirty="0">
            <a:solidFill>
              <a:srgbClr val="FFFF00"/>
            </a:solidFill>
          </a:endParaRPr>
        </a:p>
      </dgm:t>
    </dgm:pt>
    <dgm:pt modelId="{120EADD0-4506-114E-8F88-68259E1486FF}" type="parTrans" cxnId="{415FCF8C-5B9C-A742-90B2-4DBBEC47C2C7}">
      <dgm:prSet/>
      <dgm:spPr/>
      <dgm:t>
        <a:bodyPr/>
        <a:lstStyle/>
        <a:p>
          <a:endParaRPr lang="en-US"/>
        </a:p>
      </dgm:t>
    </dgm:pt>
    <dgm:pt modelId="{F5AEF62F-A0C4-3B4B-9E64-9C48031D0FF4}" type="sibTrans" cxnId="{415FCF8C-5B9C-A742-90B2-4DBBEC47C2C7}">
      <dgm:prSet/>
      <dgm:spPr/>
      <dgm:t>
        <a:bodyPr/>
        <a:lstStyle/>
        <a:p>
          <a:endParaRPr lang="en-US"/>
        </a:p>
      </dgm:t>
    </dgm:pt>
    <dgm:pt modelId="{455DC39A-7259-486A-84CA-6341D61E2BD2}">
      <dgm:prSet phldrT="[Text]" custT="1"/>
      <dgm:spPr>
        <a:solidFill>
          <a:schemeClr val="accent2">
            <a:lumMod val="60000"/>
            <a:lumOff val="40000"/>
          </a:schemeClr>
        </a:solidFill>
        <a:ln>
          <a:solidFill>
            <a:srgbClr val="800000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FFFF00"/>
              </a:solidFill>
            </a:rPr>
            <a:t>*  CU-E3 </a:t>
          </a:r>
          <a:r>
            <a:rPr lang="en-US" sz="1700" dirty="0" smtClean="0">
              <a:solidFill>
                <a:srgbClr val="FFFF00"/>
              </a:solidFill>
            </a:rPr>
            <a:t/>
          </a:r>
          <a:br>
            <a:rPr lang="en-US" sz="1700" dirty="0" smtClean="0">
              <a:solidFill>
                <a:srgbClr val="FFFF00"/>
              </a:solidFill>
            </a:rPr>
          </a:br>
          <a:r>
            <a:rPr lang="en-US" sz="1700" dirty="0" smtClean="0">
              <a:solidFill>
                <a:srgbClr val="FFFF00"/>
              </a:solidFill>
            </a:rPr>
            <a:t>University of Colorado – Boulder </a:t>
          </a:r>
          <a:endParaRPr lang="en-US" sz="1700" dirty="0">
            <a:solidFill>
              <a:srgbClr val="FFFF00"/>
            </a:solidFill>
          </a:endParaRPr>
        </a:p>
      </dgm:t>
    </dgm:pt>
    <dgm:pt modelId="{F1D65658-C635-464A-9663-CDF4CAE37EC6}" type="parTrans" cxnId="{3CBBCE10-0F0B-476E-87CB-E301778046FC}">
      <dgm:prSet/>
      <dgm:spPr/>
      <dgm:t>
        <a:bodyPr/>
        <a:lstStyle/>
        <a:p>
          <a:endParaRPr lang="en-US"/>
        </a:p>
      </dgm:t>
    </dgm:pt>
    <dgm:pt modelId="{3D7872F5-83FB-4BEA-90B0-2A55860F7C47}" type="sibTrans" cxnId="{3CBBCE10-0F0B-476E-87CB-E301778046FC}">
      <dgm:prSet/>
      <dgm:spPr/>
      <dgm:t>
        <a:bodyPr/>
        <a:lstStyle/>
        <a:p>
          <a:endParaRPr lang="en-US"/>
        </a:p>
      </dgm:t>
    </dgm:pt>
    <dgm:pt modelId="{508953BA-51D9-D142-8AC1-94351B084EDA}" type="pres">
      <dgm:prSet presAssocID="{8D7CC224-507B-B842-9110-7EE99E835B0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82412F-C2AF-5041-A0F0-52E5ADB36F3A}" type="pres">
      <dgm:prSet presAssocID="{FBA57F8A-CB94-FC4B-B36D-568C5189AC84}" presName="compNode" presStyleCnt="0"/>
      <dgm:spPr/>
      <dgm:t>
        <a:bodyPr/>
        <a:lstStyle/>
        <a:p>
          <a:endParaRPr lang="en-US"/>
        </a:p>
      </dgm:t>
    </dgm:pt>
    <dgm:pt modelId="{1FF73B3D-FDEE-AB49-963B-F6E2B987C3C3}" type="pres">
      <dgm:prSet presAssocID="{FBA57F8A-CB94-FC4B-B36D-568C5189AC84}" presName="aNode" presStyleLbl="bgShp" presStyleIdx="0" presStyleCnt="2"/>
      <dgm:spPr/>
      <dgm:t>
        <a:bodyPr/>
        <a:lstStyle/>
        <a:p>
          <a:endParaRPr lang="en-US"/>
        </a:p>
      </dgm:t>
    </dgm:pt>
    <dgm:pt modelId="{A6DE379F-320F-7841-9407-530D8D7243FD}" type="pres">
      <dgm:prSet presAssocID="{FBA57F8A-CB94-FC4B-B36D-568C5189AC84}" presName="textNode" presStyleLbl="bgShp" presStyleIdx="0" presStyleCnt="2"/>
      <dgm:spPr/>
      <dgm:t>
        <a:bodyPr/>
        <a:lstStyle/>
        <a:p>
          <a:endParaRPr lang="en-US"/>
        </a:p>
      </dgm:t>
    </dgm:pt>
    <dgm:pt modelId="{38E9F552-8801-7044-BFFC-8FAD93ECEBEF}" type="pres">
      <dgm:prSet presAssocID="{FBA57F8A-CB94-FC4B-B36D-568C5189AC84}" presName="compChildNode" presStyleCnt="0"/>
      <dgm:spPr/>
      <dgm:t>
        <a:bodyPr/>
        <a:lstStyle/>
        <a:p>
          <a:endParaRPr lang="en-US"/>
        </a:p>
      </dgm:t>
    </dgm:pt>
    <dgm:pt modelId="{019565A5-4C6D-904B-BA2A-04F7A45A0FBC}" type="pres">
      <dgm:prSet presAssocID="{FBA57F8A-CB94-FC4B-B36D-568C5189AC84}" presName="theInnerList" presStyleCnt="0"/>
      <dgm:spPr/>
      <dgm:t>
        <a:bodyPr/>
        <a:lstStyle/>
        <a:p>
          <a:endParaRPr lang="en-US"/>
        </a:p>
      </dgm:t>
    </dgm:pt>
    <dgm:pt modelId="{5C184E0D-5CF3-644B-BA0D-80DBC91E434B}" type="pres">
      <dgm:prSet presAssocID="{4E0FD463-B8E6-5A44-BDFF-08EDC8DA5F63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ADFAC4-3EEB-404F-8070-EF22B47B63EA}" type="pres">
      <dgm:prSet presAssocID="{4E0FD463-B8E6-5A44-BDFF-08EDC8DA5F63}" presName="aSpace2" presStyleCnt="0"/>
      <dgm:spPr/>
      <dgm:t>
        <a:bodyPr/>
        <a:lstStyle/>
        <a:p>
          <a:endParaRPr lang="en-US"/>
        </a:p>
      </dgm:t>
    </dgm:pt>
    <dgm:pt modelId="{76E42F56-0C2C-4A4B-999E-BA0BF7A11612}" type="pres">
      <dgm:prSet presAssocID="{79910A49-2208-E64C-A09F-D741B3722B63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3C333-D84E-974D-B78B-D64DC62DF670}" type="pres">
      <dgm:prSet presAssocID="{FBA57F8A-CB94-FC4B-B36D-568C5189AC84}" presName="aSpace" presStyleCnt="0"/>
      <dgm:spPr/>
      <dgm:t>
        <a:bodyPr/>
        <a:lstStyle/>
        <a:p>
          <a:endParaRPr lang="en-US"/>
        </a:p>
      </dgm:t>
    </dgm:pt>
    <dgm:pt modelId="{7AE7C6F1-CC4A-AF47-816C-9B4A2DE35E32}" type="pres">
      <dgm:prSet presAssocID="{ABB63693-185A-5F4C-B325-ACA4E81FC360}" presName="compNode" presStyleCnt="0"/>
      <dgm:spPr/>
      <dgm:t>
        <a:bodyPr/>
        <a:lstStyle/>
        <a:p>
          <a:endParaRPr lang="en-US"/>
        </a:p>
      </dgm:t>
    </dgm:pt>
    <dgm:pt modelId="{268B30B8-2B85-A243-B17F-BB3FFA80E250}" type="pres">
      <dgm:prSet presAssocID="{ABB63693-185A-5F4C-B325-ACA4E81FC360}" presName="aNode" presStyleLbl="bgShp" presStyleIdx="1" presStyleCnt="2"/>
      <dgm:spPr/>
      <dgm:t>
        <a:bodyPr/>
        <a:lstStyle/>
        <a:p>
          <a:endParaRPr lang="en-US"/>
        </a:p>
      </dgm:t>
    </dgm:pt>
    <dgm:pt modelId="{C3093AC3-A1A2-8648-A20F-2D27C1D62E00}" type="pres">
      <dgm:prSet presAssocID="{ABB63693-185A-5F4C-B325-ACA4E81FC360}" presName="textNode" presStyleLbl="bgShp" presStyleIdx="1" presStyleCnt="2"/>
      <dgm:spPr/>
      <dgm:t>
        <a:bodyPr/>
        <a:lstStyle/>
        <a:p>
          <a:endParaRPr lang="en-US"/>
        </a:p>
      </dgm:t>
    </dgm:pt>
    <dgm:pt modelId="{919066A1-CCCC-0F40-83A7-2A5C6829A5BB}" type="pres">
      <dgm:prSet presAssocID="{ABB63693-185A-5F4C-B325-ACA4E81FC360}" presName="compChildNode" presStyleCnt="0"/>
      <dgm:spPr/>
      <dgm:t>
        <a:bodyPr/>
        <a:lstStyle/>
        <a:p>
          <a:endParaRPr lang="en-US"/>
        </a:p>
      </dgm:t>
    </dgm:pt>
    <dgm:pt modelId="{42F1E683-8C4C-DC4B-B25B-78E778FDEE1A}" type="pres">
      <dgm:prSet presAssocID="{ABB63693-185A-5F4C-B325-ACA4E81FC360}" presName="theInnerList" presStyleCnt="0"/>
      <dgm:spPr/>
      <dgm:t>
        <a:bodyPr/>
        <a:lstStyle/>
        <a:p>
          <a:endParaRPr lang="en-US"/>
        </a:p>
      </dgm:t>
    </dgm:pt>
    <dgm:pt modelId="{A80E2908-0A06-AB4F-AF20-E10C11542A9B}" type="pres">
      <dgm:prSet presAssocID="{14EBEFF3-22C2-2F40-B5B1-52CC466D1161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DC60DB-DBB0-3145-890C-181394CE1197}" type="pres">
      <dgm:prSet presAssocID="{14EBEFF3-22C2-2F40-B5B1-52CC466D1161}" presName="aSpace2" presStyleCnt="0"/>
      <dgm:spPr/>
      <dgm:t>
        <a:bodyPr/>
        <a:lstStyle/>
        <a:p>
          <a:endParaRPr lang="en-US"/>
        </a:p>
      </dgm:t>
    </dgm:pt>
    <dgm:pt modelId="{391227D1-B7C9-F94D-889F-4DC78935975A}" type="pres">
      <dgm:prSet presAssocID="{142F3286-AAE5-464E-BF36-F5263376C304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64419B-94DA-884E-ADA8-53ECE2297A2D}" type="pres">
      <dgm:prSet presAssocID="{142F3286-AAE5-464E-BF36-F5263376C304}" presName="aSpace2" presStyleCnt="0"/>
      <dgm:spPr/>
      <dgm:t>
        <a:bodyPr/>
        <a:lstStyle/>
        <a:p>
          <a:endParaRPr lang="en-US"/>
        </a:p>
      </dgm:t>
    </dgm:pt>
    <dgm:pt modelId="{566DD2C4-4847-4FB2-8F65-2B3D20559E4C}" type="pres">
      <dgm:prSet presAssocID="{455DC39A-7259-486A-84CA-6341D61E2BD2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8C0368-800E-AF42-8CFC-1F8BBAE3C3D1}" srcId="{FBA57F8A-CB94-FC4B-B36D-568C5189AC84}" destId="{4E0FD463-B8E6-5A44-BDFF-08EDC8DA5F63}" srcOrd="0" destOrd="0" parTransId="{4C411B51-035B-6C46-A725-6764BCE60C05}" sibTransId="{6D3BB718-A081-314E-9528-9C4957B2AFE0}"/>
    <dgm:cxn modelId="{79028103-B91C-8A43-AE2A-1A0262C57BE2}" type="presOf" srcId="{142F3286-AAE5-464E-BF36-F5263376C304}" destId="{391227D1-B7C9-F94D-889F-4DC78935975A}" srcOrd="0" destOrd="0" presId="urn:microsoft.com/office/officeart/2005/8/layout/lProcess2"/>
    <dgm:cxn modelId="{DE664C22-2E00-A14A-A400-B820CC53986B}" type="presOf" srcId="{4E0FD463-B8E6-5A44-BDFF-08EDC8DA5F63}" destId="{5C184E0D-5CF3-644B-BA0D-80DBC91E434B}" srcOrd="0" destOrd="0" presId="urn:microsoft.com/office/officeart/2005/8/layout/lProcess2"/>
    <dgm:cxn modelId="{4678BDF5-7AC2-674E-B687-38D33E2C203A}" type="presOf" srcId="{8D7CC224-507B-B842-9110-7EE99E835B0D}" destId="{508953BA-51D9-D142-8AC1-94351B084EDA}" srcOrd="0" destOrd="0" presId="urn:microsoft.com/office/officeart/2005/8/layout/lProcess2"/>
    <dgm:cxn modelId="{11DA680C-2335-E248-ADFE-B5C56D085889}" type="presOf" srcId="{14EBEFF3-22C2-2F40-B5B1-52CC466D1161}" destId="{A80E2908-0A06-AB4F-AF20-E10C11542A9B}" srcOrd="0" destOrd="0" presId="urn:microsoft.com/office/officeart/2005/8/layout/lProcess2"/>
    <dgm:cxn modelId="{978B3ACE-A284-0D43-AD15-C371E2F100B8}" type="presOf" srcId="{ABB63693-185A-5F4C-B325-ACA4E81FC360}" destId="{268B30B8-2B85-A243-B17F-BB3FFA80E250}" srcOrd="0" destOrd="0" presId="urn:microsoft.com/office/officeart/2005/8/layout/lProcess2"/>
    <dgm:cxn modelId="{CAA69855-1421-D444-8666-13AC5E74C78A}" type="presOf" srcId="{FBA57F8A-CB94-FC4B-B36D-568C5189AC84}" destId="{1FF73B3D-FDEE-AB49-963B-F6E2B987C3C3}" srcOrd="0" destOrd="0" presId="urn:microsoft.com/office/officeart/2005/8/layout/lProcess2"/>
    <dgm:cxn modelId="{5DCA780C-18BB-EC46-B070-548C76BB7EAB}" srcId="{8D7CC224-507B-B842-9110-7EE99E835B0D}" destId="{ABB63693-185A-5F4C-B325-ACA4E81FC360}" srcOrd="1" destOrd="0" parTransId="{6F077C2A-D17D-6C46-BD89-8F8BA856EF8E}" sibTransId="{DAE4F9FC-96BB-3E4B-AB02-CA53326C4CD1}"/>
    <dgm:cxn modelId="{644EC5D9-C5ED-1D4D-ACE6-920A2BA5EA68}" type="presOf" srcId="{FBA57F8A-CB94-FC4B-B36D-568C5189AC84}" destId="{A6DE379F-320F-7841-9407-530D8D7243FD}" srcOrd="1" destOrd="0" presId="urn:microsoft.com/office/officeart/2005/8/layout/lProcess2"/>
    <dgm:cxn modelId="{415FCF8C-5B9C-A742-90B2-4DBBEC47C2C7}" srcId="{ABB63693-185A-5F4C-B325-ACA4E81FC360}" destId="{142F3286-AAE5-464E-BF36-F5263376C304}" srcOrd="1" destOrd="0" parTransId="{120EADD0-4506-114E-8F88-68259E1486FF}" sibTransId="{F5AEF62F-A0C4-3B4B-9E64-9C48031D0FF4}"/>
    <dgm:cxn modelId="{D7EF408C-E5BE-9B4C-9071-BC32D5FB46C7}" type="presOf" srcId="{ABB63693-185A-5F4C-B325-ACA4E81FC360}" destId="{C3093AC3-A1A2-8648-A20F-2D27C1D62E00}" srcOrd="1" destOrd="0" presId="urn:microsoft.com/office/officeart/2005/8/layout/lProcess2"/>
    <dgm:cxn modelId="{D08915DE-2B07-1547-8801-C7D80BFBEB54}" type="presOf" srcId="{455DC39A-7259-486A-84CA-6341D61E2BD2}" destId="{566DD2C4-4847-4FB2-8F65-2B3D20559E4C}" srcOrd="0" destOrd="0" presId="urn:microsoft.com/office/officeart/2005/8/layout/lProcess2"/>
    <dgm:cxn modelId="{3F387508-6114-3F4E-BB3B-E3EBDD519730}" srcId="{ABB63693-185A-5F4C-B325-ACA4E81FC360}" destId="{14EBEFF3-22C2-2F40-B5B1-52CC466D1161}" srcOrd="0" destOrd="0" parTransId="{1BE7B94F-ABB1-B84D-AB0A-05CCFBDE7CB9}" sibTransId="{E14B538C-ED40-CF47-BECF-B80C636CA2F9}"/>
    <dgm:cxn modelId="{A35BA77B-053C-A549-AB96-53312FB13F10}" type="presOf" srcId="{79910A49-2208-E64C-A09F-D741B3722B63}" destId="{76E42F56-0C2C-4A4B-999E-BA0BF7A11612}" srcOrd="0" destOrd="0" presId="urn:microsoft.com/office/officeart/2005/8/layout/lProcess2"/>
    <dgm:cxn modelId="{3CBBCE10-0F0B-476E-87CB-E301778046FC}" srcId="{ABB63693-185A-5F4C-B325-ACA4E81FC360}" destId="{455DC39A-7259-486A-84CA-6341D61E2BD2}" srcOrd="2" destOrd="0" parTransId="{F1D65658-C635-464A-9663-CDF4CAE37EC6}" sibTransId="{3D7872F5-83FB-4BEA-90B0-2A55860F7C47}"/>
    <dgm:cxn modelId="{D8163B3C-80ED-D747-8B0F-B384D51754B2}" srcId="{FBA57F8A-CB94-FC4B-B36D-568C5189AC84}" destId="{79910A49-2208-E64C-A09F-D741B3722B63}" srcOrd="1" destOrd="0" parTransId="{06F79DAC-68A6-1047-9B9E-7DE29AA2D85C}" sibTransId="{2C16E703-D00D-4042-B0EF-B21F4B55FD3A}"/>
    <dgm:cxn modelId="{9D9F080B-0E3A-0A4A-ADF3-36D087F204DC}" srcId="{8D7CC224-507B-B842-9110-7EE99E835B0D}" destId="{FBA57F8A-CB94-FC4B-B36D-568C5189AC84}" srcOrd="0" destOrd="0" parTransId="{96E6A347-38D9-3E4D-BAEA-F5E817FF9A49}" sibTransId="{2C992E97-7CED-7449-96CD-83A516DBC21E}"/>
    <dgm:cxn modelId="{33258D35-78DE-B846-BCD7-1C10020A3C68}" type="presParOf" srcId="{508953BA-51D9-D142-8AC1-94351B084EDA}" destId="{5582412F-C2AF-5041-A0F0-52E5ADB36F3A}" srcOrd="0" destOrd="0" presId="urn:microsoft.com/office/officeart/2005/8/layout/lProcess2"/>
    <dgm:cxn modelId="{1BFB8964-56A5-6340-A29E-16A8F399901C}" type="presParOf" srcId="{5582412F-C2AF-5041-A0F0-52E5ADB36F3A}" destId="{1FF73B3D-FDEE-AB49-963B-F6E2B987C3C3}" srcOrd="0" destOrd="0" presId="urn:microsoft.com/office/officeart/2005/8/layout/lProcess2"/>
    <dgm:cxn modelId="{CF9C6DD8-5C24-9E47-871B-AFCB21878C46}" type="presParOf" srcId="{5582412F-C2AF-5041-A0F0-52E5ADB36F3A}" destId="{A6DE379F-320F-7841-9407-530D8D7243FD}" srcOrd="1" destOrd="0" presId="urn:microsoft.com/office/officeart/2005/8/layout/lProcess2"/>
    <dgm:cxn modelId="{68EB909B-507C-434B-B387-DF103A1DAFC3}" type="presParOf" srcId="{5582412F-C2AF-5041-A0F0-52E5ADB36F3A}" destId="{38E9F552-8801-7044-BFFC-8FAD93ECEBEF}" srcOrd="2" destOrd="0" presId="urn:microsoft.com/office/officeart/2005/8/layout/lProcess2"/>
    <dgm:cxn modelId="{6C9DC7B7-CE50-E542-8167-F45BFEB10A91}" type="presParOf" srcId="{38E9F552-8801-7044-BFFC-8FAD93ECEBEF}" destId="{019565A5-4C6D-904B-BA2A-04F7A45A0FBC}" srcOrd="0" destOrd="0" presId="urn:microsoft.com/office/officeart/2005/8/layout/lProcess2"/>
    <dgm:cxn modelId="{258ED759-D18E-B446-8D3D-0CBD95EE53F8}" type="presParOf" srcId="{019565A5-4C6D-904B-BA2A-04F7A45A0FBC}" destId="{5C184E0D-5CF3-644B-BA0D-80DBC91E434B}" srcOrd="0" destOrd="0" presId="urn:microsoft.com/office/officeart/2005/8/layout/lProcess2"/>
    <dgm:cxn modelId="{5B93DACE-E3AB-6F4A-AE72-275419629DF4}" type="presParOf" srcId="{019565A5-4C6D-904B-BA2A-04F7A45A0FBC}" destId="{41ADFAC4-3EEB-404F-8070-EF22B47B63EA}" srcOrd="1" destOrd="0" presId="urn:microsoft.com/office/officeart/2005/8/layout/lProcess2"/>
    <dgm:cxn modelId="{DD7F86C8-C0DB-B844-9D3A-2689876A43B5}" type="presParOf" srcId="{019565A5-4C6D-904B-BA2A-04F7A45A0FBC}" destId="{76E42F56-0C2C-4A4B-999E-BA0BF7A11612}" srcOrd="2" destOrd="0" presId="urn:microsoft.com/office/officeart/2005/8/layout/lProcess2"/>
    <dgm:cxn modelId="{6DA94DE5-96DD-254B-B393-B187ACFAEE52}" type="presParOf" srcId="{508953BA-51D9-D142-8AC1-94351B084EDA}" destId="{1E63C333-D84E-974D-B78B-D64DC62DF670}" srcOrd="1" destOrd="0" presId="urn:microsoft.com/office/officeart/2005/8/layout/lProcess2"/>
    <dgm:cxn modelId="{54CE7CAF-6CBD-7C42-A09F-3EC9BC280285}" type="presParOf" srcId="{508953BA-51D9-D142-8AC1-94351B084EDA}" destId="{7AE7C6F1-CC4A-AF47-816C-9B4A2DE35E32}" srcOrd="2" destOrd="0" presId="urn:microsoft.com/office/officeart/2005/8/layout/lProcess2"/>
    <dgm:cxn modelId="{E2E3569D-9C26-1049-B0F3-0A9982A0A44E}" type="presParOf" srcId="{7AE7C6F1-CC4A-AF47-816C-9B4A2DE35E32}" destId="{268B30B8-2B85-A243-B17F-BB3FFA80E250}" srcOrd="0" destOrd="0" presId="urn:microsoft.com/office/officeart/2005/8/layout/lProcess2"/>
    <dgm:cxn modelId="{66D39308-04FF-6645-B972-440A18AA88DD}" type="presParOf" srcId="{7AE7C6F1-CC4A-AF47-816C-9B4A2DE35E32}" destId="{C3093AC3-A1A2-8648-A20F-2D27C1D62E00}" srcOrd="1" destOrd="0" presId="urn:microsoft.com/office/officeart/2005/8/layout/lProcess2"/>
    <dgm:cxn modelId="{8C7852FD-4708-A547-BA17-7AFBC89762E9}" type="presParOf" srcId="{7AE7C6F1-CC4A-AF47-816C-9B4A2DE35E32}" destId="{919066A1-CCCC-0F40-83A7-2A5C6829A5BB}" srcOrd="2" destOrd="0" presId="urn:microsoft.com/office/officeart/2005/8/layout/lProcess2"/>
    <dgm:cxn modelId="{0A71A636-E3CE-1849-AF59-FE174EFA789B}" type="presParOf" srcId="{919066A1-CCCC-0F40-83A7-2A5C6829A5BB}" destId="{42F1E683-8C4C-DC4B-B25B-78E778FDEE1A}" srcOrd="0" destOrd="0" presId="urn:microsoft.com/office/officeart/2005/8/layout/lProcess2"/>
    <dgm:cxn modelId="{41B226AD-A3C1-094E-AC86-40D405387BC7}" type="presParOf" srcId="{42F1E683-8C4C-DC4B-B25B-78E778FDEE1A}" destId="{A80E2908-0A06-AB4F-AF20-E10C11542A9B}" srcOrd="0" destOrd="0" presId="urn:microsoft.com/office/officeart/2005/8/layout/lProcess2"/>
    <dgm:cxn modelId="{5AA6D685-93CD-3847-B1C9-FA587F8CEAC9}" type="presParOf" srcId="{42F1E683-8C4C-DC4B-B25B-78E778FDEE1A}" destId="{43DC60DB-DBB0-3145-890C-181394CE1197}" srcOrd="1" destOrd="0" presId="urn:microsoft.com/office/officeart/2005/8/layout/lProcess2"/>
    <dgm:cxn modelId="{952C9F07-39E0-5844-A11D-744A6332CC91}" type="presParOf" srcId="{42F1E683-8C4C-DC4B-B25B-78E778FDEE1A}" destId="{391227D1-B7C9-F94D-889F-4DC78935975A}" srcOrd="2" destOrd="0" presId="urn:microsoft.com/office/officeart/2005/8/layout/lProcess2"/>
    <dgm:cxn modelId="{820AD804-BDD1-1941-9D58-B2689DB8D27D}" type="presParOf" srcId="{42F1E683-8C4C-DC4B-B25B-78E778FDEE1A}" destId="{1964419B-94DA-884E-ADA8-53ECE2297A2D}" srcOrd="3" destOrd="0" presId="urn:microsoft.com/office/officeart/2005/8/layout/lProcess2"/>
    <dgm:cxn modelId="{D1FC675D-D223-F64E-B338-7E7F3053DB6F}" type="presParOf" srcId="{42F1E683-8C4C-DC4B-B25B-78E778FDEE1A}" destId="{566DD2C4-4847-4FB2-8F65-2B3D20559E4C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98EF0-0EB6-6847-82A4-686A2C64F60F}">
      <dsp:nvSpPr>
        <dsp:cNvPr id="0" name=""/>
        <dsp:cNvSpPr/>
      </dsp:nvSpPr>
      <dsp:spPr>
        <a:xfrm>
          <a:off x="0" y="0"/>
          <a:ext cx="2177730" cy="510871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Ground Tournaments (GT)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sng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4 Rounds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00"/>
              </a:solidFill>
              <a:latin typeface="HelveticaNeueLT Std Cn" panose="020B0506030502030204" pitchFamily="34" charset="0"/>
            </a:rPr>
            <a:t>Approx</a:t>
          </a:r>
          <a:r>
            <a:rPr lang="en-US" sz="1200" b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every 6 months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GT-1 - top 5 win $20k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GT-2 - top 5 win $30k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GT-3 - top 5 win $30k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GT-4 - top 5 win $20k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Total $500k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Top 3 qualified GT-4 teams launch free on EM-1</a:t>
          </a:r>
          <a:endParaRPr lang="en-US" sz="1200" b="1" kern="1200" dirty="0">
            <a:solidFill>
              <a:srgbClr val="000000"/>
            </a:solidFill>
          </a:endParaRPr>
        </a:p>
      </dsp:txBody>
      <dsp:txXfrm>
        <a:off x="63784" y="63784"/>
        <a:ext cx="2050162" cy="4981145"/>
      </dsp:txXfrm>
    </dsp:sp>
    <dsp:sp modelId="{7EC83102-451B-B84D-BAD3-EDE2FF5A229C}">
      <dsp:nvSpPr>
        <dsp:cNvPr id="0" name=""/>
        <dsp:cNvSpPr/>
      </dsp:nvSpPr>
      <dsp:spPr>
        <a:xfrm>
          <a:off x="2413971" y="791033"/>
          <a:ext cx="1533307" cy="330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>
              <a:latin typeface="HelveticaNeueLT Std Cn" panose="020B0506030502030204" pitchFamily="34" charset="0"/>
            </a:rPr>
            <a:t>Qualify for 1 of 3 EM-1 launch slots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>
              <a:latin typeface="HelveticaNeueLT Std Cn" panose="020B0506030502030204" pitchFamily="34" charset="0"/>
            </a:rPr>
            <a:t>- </a:t>
          </a:r>
          <a:r>
            <a:rPr lang="en-US" sz="1800" i="1" kern="1200" dirty="0" smtClean="0">
              <a:latin typeface="HelveticaNeueLT Std Cn" panose="020B0506030502030204" pitchFamily="34" charset="0"/>
            </a:rPr>
            <a:t>or</a:t>
          </a:r>
          <a:r>
            <a:rPr lang="en-US" sz="1800" kern="1200" dirty="0" smtClean="0">
              <a:latin typeface="HelveticaNeueLT Std Cn" panose="020B0506030502030204" pitchFamily="34" charset="0"/>
            </a:rPr>
            <a:t> –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>
              <a:latin typeface="HelveticaNeueLT Std Cn" panose="020B0506030502030204" pitchFamily="34" charset="0"/>
            </a:rPr>
            <a:t>get your own ride</a:t>
          </a:r>
          <a:endParaRPr lang="en-US" sz="1800" kern="1200" dirty="0">
            <a:latin typeface="HelveticaNeueLT Std Cn" panose="020B0506030502030204" pitchFamily="34" charset="0"/>
          </a:endParaRPr>
        </a:p>
      </dsp:txBody>
      <dsp:txXfrm>
        <a:off x="2458880" y="835942"/>
        <a:ext cx="1443489" cy="3219044"/>
      </dsp:txXfrm>
    </dsp:sp>
    <dsp:sp modelId="{C0E670DA-328B-0246-9642-01C2CB329C18}">
      <dsp:nvSpPr>
        <dsp:cNvPr id="0" name=""/>
        <dsp:cNvSpPr/>
      </dsp:nvSpPr>
      <dsp:spPr>
        <a:xfrm>
          <a:off x="4249658" y="0"/>
          <a:ext cx="2113139" cy="510871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Lunar Derby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While in lunar orbit</a:t>
          </a:r>
          <a:endParaRPr lang="en-US" sz="1400" b="1" u="sng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u="sng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Achieve Lunar Orbit</a:t>
          </a: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$1.5M/shared,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$1M max per team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i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Error-free Communication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Burst Rate-     $225k/25k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Total Volume- $675k/75k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i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Longevity</a:t>
          </a: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$450k/50k</a:t>
          </a:r>
          <a:endParaRPr lang="en-US" sz="1200" i="1" kern="1200" dirty="0">
            <a:solidFill>
              <a:srgbClr val="000000"/>
            </a:solidFill>
          </a:endParaRPr>
        </a:p>
      </dsp:txBody>
      <dsp:txXfrm>
        <a:off x="4311550" y="61892"/>
        <a:ext cx="1989355" cy="4984929"/>
      </dsp:txXfrm>
    </dsp:sp>
    <dsp:sp modelId="{E5E50C3E-D336-DB4C-9B43-73796E47A9E5}">
      <dsp:nvSpPr>
        <dsp:cNvPr id="0" name=""/>
        <dsp:cNvSpPr/>
      </dsp:nvSpPr>
      <dsp:spPr>
        <a:xfrm>
          <a:off x="6631594" y="0"/>
          <a:ext cx="2070580" cy="510871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Deep Space Derby</a:t>
          </a:r>
        </a:p>
        <a:p>
          <a:pPr lvl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While range ≥4M km</a:t>
          </a:r>
        </a:p>
        <a:p>
          <a:pPr lvl="0" algn="l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endParaRPr lang="en-US" sz="1200" b="1" i="0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Farthest Distance</a:t>
          </a:r>
          <a:endParaRPr lang="en-US" sz="1200" i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$225k/25k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i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Error-free Communication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Burst Rate-     $225k/25k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Total Volume- $675k/75k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i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Longevity</a:t>
          </a: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000000"/>
              </a:solidFill>
              <a:latin typeface="HelveticaNeueLT Std Cn" panose="020B0506030502030204" pitchFamily="34" charset="0"/>
            </a:rPr>
            <a:t>$225k/25k</a:t>
          </a:r>
          <a:endParaRPr lang="en-US" sz="1200" b="1" i="1" kern="1200" dirty="0" smtClean="0">
            <a:solidFill>
              <a:srgbClr val="000000"/>
            </a:solidFill>
            <a:latin typeface="HelveticaNeueLT Std Cn" panose="020B0506030502030204" pitchFamily="34" charset="0"/>
          </a:endParaRPr>
        </a:p>
      </dsp:txBody>
      <dsp:txXfrm>
        <a:off x="6692239" y="60645"/>
        <a:ext cx="1949290" cy="49874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70BEC-D104-CC4E-AE68-EC793EC0B8AA}">
      <dsp:nvSpPr>
        <dsp:cNvPr id="0" name=""/>
        <dsp:cNvSpPr/>
      </dsp:nvSpPr>
      <dsp:spPr>
        <a:xfrm>
          <a:off x="396342" y="63707"/>
          <a:ext cx="1126575" cy="1126575"/>
        </a:xfrm>
        <a:prstGeom prst="ellipse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40% </a:t>
          </a:r>
          <a:r>
            <a:rPr lang="en-US" sz="1200" kern="1200" dirty="0" smtClean="0"/>
            <a:t>Likelihood of Mission Success</a:t>
          </a:r>
          <a:endParaRPr lang="en-US" sz="1200" kern="1200" dirty="0"/>
        </a:p>
      </dsp:txBody>
      <dsp:txXfrm>
        <a:off x="561325" y="228690"/>
        <a:ext cx="796609" cy="796609"/>
      </dsp:txXfrm>
    </dsp:sp>
    <dsp:sp modelId="{FF53A66B-E908-6543-A1D9-034B76C29E84}">
      <dsp:nvSpPr>
        <dsp:cNvPr id="0" name=""/>
        <dsp:cNvSpPr/>
      </dsp:nvSpPr>
      <dsp:spPr>
        <a:xfrm>
          <a:off x="808521" y="1218080"/>
          <a:ext cx="302216" cy="302216"/>
        </a:xfrm>
        <a:prstGeom prst="mathPlus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48580" y="1333647"/>
        <a:ext cx="222098" cy="71082"/>
      </dsp:txXfrm>
    </dsp:sp>
    <dsp:sp modelId="{C357452D-833B-4340-AC21-8E0BAA921BB4}">
      <dsp:nvSpPr>
        <dsp:cNvPr id="0" name=""/>
        <dsp:cNvSpPr/>
      </dsp:nvSpPr>
      <dsp:spPr>
        <a:xfrm>
          <a:off x="397460" y="1579844"/>
          <a:ext cx="1124337" cy="1124337"/>
        </a:xfrm>
        <a:prstGeom prst="ellipse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60% </a:t>
          </a:r>
          <a:r>
            <a:rPr lang="en-US" sz="1200" kern="1200" dirty="0" smtClean="0"/>
            <a:t>Compliance with Rules, SLS IDRD, SLS </a:t>
          </a:r>
          <a:r>
            <a:rPr lang="en-US" sz="1200" kern="1200" dirty="0" err="1" smtClean="0"/>
            <a:t>Saftey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Rqts</a:t>
          </a:r>
          <a:endParaRPr lang="en-US" sz="1200" kern="1200" dirty="0"/>
        </a:p>
      </dsp:txBody>
      <dsp:txXfrm>
        <a:off x="562115" y="1744499"/>
        <a:ext cx="795027" cy="795027"/>
      </dsp:txXfrm>
    </dsp:sp>
    <dsp:sp modelId="{B77580F1-3598-794C-8A35-B41C665EF2EC}">
      <dsp:nvSpPr>
        <dsp:cNvPr id="0" name=""/>
        <dsp:cNvSpPr/>
      </dsp:nvSpPr>
      <dsp:spPr>
        <a:xfrm rot="21575008">
          <a:off x="2014157" y="1227862"/>
          <a:ext cx="399367" cy="32854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014158" y="1293929"/>
        <a:ext cx="300803" cy="197128"/>
      </dsp:txXfrm>
    </dsp:sp>
    <dsp:sp modelId="{62ADB135-91F9-234D-9B6C-D6AD1782F6AC}">
      <dsp:nvSpPr>
        <dsp:cNvPr id="0" name=""/>
        <dsp:cNvSpPr/>
      </dsp:nvSpPr>
      <dsp:spPr>
        <a:xfrm>
          <a:off x="2482130" y="706971"/>
          <a:ext cx="1322198" cy="1322198"/>
        </a:xfrm>
        <a:prstGeom prst="ellipse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Total GT Score</a:t>
          </a:r>
          <a:endParaRPr lang="en-US" sz="2100" kern="1200" dirty="0"/>
        </a:p>
      </dsp:txBody>
      <dsp:txXfrm>
        <a:off x="2675761" y="900602"/>
        <a:ext cx="934936" cy="9349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3A5D7-AAD5-5C45-A25C-9CF50D709BDE}">
      <dsp:nvSpPr>
        <dsp:cNvPr id="0" name=""/>
        <dsp:cNvSpPr/>
      </dsp:nvSpPr>
      <dsp:spPr>
        <a:xfrm>
          <a:off x="-6136383" y="-222947"/>
          <a:ext cx="7304657" cy="5872871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F079C-FC7A-F740-90F9-61CFB47502DA}">
      <dsp:nvSpPr>
        <dsp:cNvPr id="0" name=""/>
        <dsp:cNvSpPr/>
      </dsp:nvSpPr>
      <dsp:spPr>
        <a:xfrm>
          <a:off x="611427" y="356629"/>
          <a:ext cx="5290384" cy="95607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691" tIns="45720" rIns="4572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/>
              <a:cs typeface="Calibri"/>
            </a:rPr>
            <a:t>SLS Safety and Interface Requirements</a:t>
          </a:r>
          <a:endParaRPr lang="en-US" sz="18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Calibri"/>
              <a:cs typeface="Calibri"/>
            </a:rPr>
            <a:t>SLS Payload Safety Reviews (to fly on EM-1)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Calibri"/>
              <a:cs typeface="Calibri"/>
            </a:rPr>
            <a:t>Or equivalent, for 3</a:t>
          </a:r>
          <a:r>
            <a:rPr lang="en-US" sz="1200" kern="1200" baseline="30000" dirty="0" smtClean="0">
              <a:latin typeface="Calibri"/>
              <a:cs typeface="Calibri"/>
            </a:rPr>
            <a:t>rd</a:t>
          </a:r>
          <a:r>
            <a:rPr lang="en-US" sz="1200" kern="1200" dirty="0" smtClean="0">
              <a:latin typeface="Calibri"/>
              <a:cs typeface="Calibri"/>
            </a:rPr>
            <a:t>-party launches</a:t>
          </a:r>
        </a:p>
      </dsp:txBody>
      <dsp:txXfrm>
        <a:off x="611427" y="356629"/>
        <a:ext cx="5290384" cy="956078"/>
      </dsp:txXfrm>
    </dsp:sp>
    <dsp:sp modelId="{CB8B9193-60D8-C644-9070-45BB17FD6B3E}">
      <dsp:nvSpPr>
        <dsp:cNvPr id="0" name=""/>
        <dsp:cNvSpPr/>
      </dsp:nvSpPr>
      <dsp:spPr>
        <a:xfrm>
          <a:off x="89623" y="415143"/>
          <a:ext cx="1043607" cy="839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7F8CD9-E6EB-FD46-A771-D85B41D716A4}">
      <dsp:nvSpPr>
        <dsp:cNvPr id="0" name=""/>
        <dsp:cNvSpPr/>
      </dsp:nvSpPr>
      <dsp:spPr>
        <a:xfrm>
          <a:off x="1090086" y="1609176"/>
          <a:ext cx="4811724" cy="95607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691" tIns="45720" rIns="4572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/>
              <a:cs typeface="Calibri"/>
            </a:rPr>
            <a:t>Any allowable part of the spectrum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>
              <a:latin typeface="Calibri"/>
              <a:cs typeface="Calibri"/>
            </a:rPr>
            <a:t>subject to FCC public freq. alloc. and licensing regs</a:t>
          </a:r>
          <a:endParaRPr lang="en-US" sz="1200" kern="1200" dirty="0" smtClean="0">
            <a:latin typeface="Calibri"/>
            <a:cs typeface="Calibri"/>
          </a:endParaRPr>
        </a:p>
      </dsp:txBody>
      <dsp:txXfrm>
        <a:off x="1090086" y="1609176"/>
        <a:ext cx="4811724" cy="956078"/>
      </dsp:txXfrm>
    </dsp:sp>
    <dsp:sp modelId="{420244B4-1F27-CE4D-B914-55EBA2C07A07}">
      <dsp:nvSpPr>
        <dsp:cNvPr id="0" name=""/>
        <dsp:cNvSpPr/>
      </dsp:nvSpPr>
      <dsp:spPr>
        <a:xfrm>
          <a:off x="568282" y="1667690"/>
          <a:ext cx="1043607" cy="839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58DD3-4FD2-6C4F-B95D-41A9C2CA907F}">
      <dsp:nvSpPr>
        <dsp:cNvPr id="0" name=""/>
        <dsp:cNvSpPr/>
      </dsp:nvSpPr>
      <dsp:spPr>
        <a:xfrm>
          <a:off x="1090086" y="2861722"/>
          <a:ext cx="4811724" cy="95607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691" tIns="45720" rIns="4572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/>
              <a:cs typeface="Calibri"/>
            </a:rPr>
            <a:t>Comm data eligible for prizes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Calibri"/>
              <a:cs typeface="Calibri"/>
            </a:rPr>
            <a:t>May use NASA DSN – at your cost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Calibri"/>
              <a:cs typeface="Calibri"/>
            </a:rPr>
            <a:t>DSN tracks all trajectories; checks lunar orbit, 4M km range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>
              <a:latin typeface="Calibri"/>
              <a:cs typeface="Calibri"/>
            </a:rPr>
            <a:t>Comm</a:t>
          </a:r>
          <a:r>
            <a:rPr lang="en-US" sz="1200" kern="1200" dirty="0" smtClean="0">
              <a:latin typeface="Calibri"/>
              <a:cs typeface="Calibri"/>
            </a:rPr>
            <a:t> data format per Rules, to qualify</a:t>
          </a:r>
        </a:p>
      </dsp:txBody>
      <dsp:txXfrm>
        <a:off x="1090086" y="2861722"/>
        <a:ext cx="4811724" cy="956078"/>
      </dsp:txXfrm>
    </dsp:sp>
    <dsp:sp modelId="{7867A74E-BE88-3344-B4F6-AD488BB1D24C}">
      <dsp:nvSpPr>
        <dsp:cNvPr id="0" name=""/>
        <dsp:cNvSpPr/>
      </dsp:nvSpPr>
      <dsp:spPr>
        <a:xfrm>
          <a:off x="568282" y="2920236"/>
          <a:ext cx="1043607" cy="839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F3F962-B72A-3544-8C7F-69F803194881}">
      <dsp:nvSpPr>
        <dsp:cNvPr id="0" name=""/>
        <dsp:cNvSpPr/>
      </dsp:nvSpPr>
      <dsp:spPr>
        <a:xfrm>
          <a:off x="611427" y="4114268"/>
          <a:ext cx="5290384" cy="95607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69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Comply with Orbital Debris and Planetary Protection </a:t>
          </a:r>
          <a:r>
            <a:rPr lang="en-US" sz="1800" kern="1200" smtClean="0">
              <a:latin typeface="Calibri"/>
              <a:cs typeface="Calibri"/>
            </a:rPr>
            <a:t>laws and regs</a:t>
          </a:r>
          <a:endParaRPr lang="en-US" sz="1800" kern="1200" dirty="0" smtClean="0">
            <a:latin typeface="Calibri"/>
            <a:cs typeface="Calibri"/>
          </a:endParaRPr>
        </a:p>
      </dsp:txBody>
      <dsp:txXfrm>
        <a:off x="611427" y="4114268"/>
        <a:ext cx="5290384" cy="956078"/>
      </dsp:txXfrm>
    </dsp:sp>
    <dsp:sp modelId="{D40BBB5F-DD4D-3F43-A5B8-95ABB36C8AA7}">
      <dsp:nvSpPr>
        <dsp:cNvPr id="0" name=""/>
        <dsp:cNvSpPr/>
      </dsp:nvSpPr>
      <dsp:spPr>
        <a:xfrm>
          <a:off x="89623" y="4172782"/>
          <a:ext cx="1043607" cy="839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73B3D-FDEE-AB49-963B-F6E2B987C3C3}">
      <dsp:nvSpPr>
        <dsp:cNvPr id="0" name=""/>
        <dsp:cNvSpPr/>
      </dsp:nvSpPr>
      <dsp:spPr>
        <a:xfrm>
          <a:off x="4118" y="0"/>
          <a:ext cx="3962102" cy="46838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Industry</a:t>
          </a:r>
          <a:endParaRPr lang="en-US" sz="6500" kern="1200" dirty="0"/>
        </a:p>
      </dsp:txBody>
      <dsp:txXfrm>
        <a:off x="4118" y="0"/>
        <a:ext cx="3962102" cy="1405144"/>
      </dsp:txXfrm>
    </dsp:sp>
    <dsp:sp modelId="{5C184E0D-5CF3-644B-BA0D-80DBC91E434B}">
      <dsp:nvSpPr>
        <dsp:cNvPr id="0" name=""/>
        <dsp:cNvSpPr/>
      </dsp:nvSpPr>
      <dsp:spPr>
        <a:xfrm>
          <a:off x="400329" y="1406516"/>
          <a:ext cx="3169681" cy="1412233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*</a:t>
          </a:r>
          <a:r>
            <a:rPr lang="en-US" sz="2000" b="1" kern="1200" dirty="0" err="1" smtClean="0">
              <a:solidFill>
                <a:srgbClr val="FFFF00"/>
              </a:solidFill>
            </a:rPr>
            <a:t>Heimdallr</a:t>
          </a:r>
          <a:r>
            <a:rPr lang="en-US" sz="1700" kern="1200" dirty="0" smtClean="0">
              <a:solidFill>
                <a:srgbClr val="FFFF00"/>
              </a:solidFill>
            </a:rPr>
            <a:t/>
          </a:r>
          <a:br>
            <a:rPr lang="en-US" sz="1700" kern="1200" dirty="0" smtClean="0">
              <a:solidFill>
                <a:srgbClr val="FFFF00"/>
              </a:solidFill>
            </a:rPr>
          </a:br>
          <a:r>
            <a:rPr lang="en-US" sz="1700" kern="1200" dirty="0" smtClean="0">
              <a:solidFill>
                <a:srgbClr val="FFFF00"/>
              </a:solidFill>
            </a:rPr>
            <a:t>Ragnarok Industries, Inc 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441692" y="1447879"/>
        <a:ext cx="3086955" cy="1329507"/>
      </dsp:txXfrm>
    </dsp:sp>
    <dsp:sp modelId="{76E42F56-0C2C-4A4B-999E-BA0BF7A11612}">
      <dsp:nvSpPr>
        <dsp:cNvPr id="0" name=""/>
        <dsp:cNvSpPr/>
      </dsp:nvSpPr>
      <dsp:spPr>
        <a:xfrm>
          <a:off x="400329" y="3036017"/>
          <a:ext cx="3169681" cy="1412233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*Team Miles            </a:t>
          </a:r>
          <a:r>
            <a:rPr lang="en-US" sz="1700" kern="1200" dirty="0" smtClean="0">
              <a:solidFill>
                <a:schemeClr val="bg1"/>
              </a:solidFill>
            </a:rPr>
            <a:t/>
          </a:r>
          <a:br>
            <a:rPr lang="en-US" sz="1700" kern="1200" dirty="0" smtClean="0">
              <a:solidFill>
                <a:schemeClr val="bg1"/>
              </a:solidFill>
            </a:rPr>
          </a:br>
          <a:r>
            <a:rPr lang="en-US" sz="1700" kern="1200" dirty="0" smtClean="0">
              <a:solidFill>
                <a:schemeClr val="bg1"/>
              </a:solidFill>
            </a:rPr>
            <a:t>Fluid &amp; Reason LLC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441692" y="3077380"/>
        <a:ext cx="3086955" cy="1329507"/>
      </dsp:txXfrm>
    </dsp:sp>
    <dsp:sp modelId="{268B30B8-2B85-A243-B17F-BB3FFA80E250}">
      <dsp:nvSpPr>
        <dsp:cNvPr id="0" name=""/>
        <dsp:cNvSpPr/>
      </dsp:nvSpPr>
      <dsp:spPr>
        <a:xfrm>
          <a:off x="4263378" y="0"/>
          <a:ext cx="3962102" cy="46838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Academia</a:t>
          </a:r>
          <a:endParaRPr lang="en-US" sz="6500" kern="1200" dirty="0"/>
        </a:p>
      </dsp:txBody>
      <dsp:txXfrm>
        <a:off x="4263378" y="0"/>
        <a:ext cx="3962102" cy="1405144"/>
      </dsp:txXfrm>
    </dsp:sp>
    <dsp:sp modelId="{A80E2908-0A06-AB4F-AF20-E10C11542A9B}">
      <dsp:nvSpPr>
        <dsp:cNvPr id="0" name=""/>
        <dsp:cNvSpPr/>
      </dsp:nvSpPr>
      <dsp:spPr>
        <a:xfrm>
          <a:off x="4659589" y="1405544"/>
          <a:ext cx="3169681" cy="920181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*Cislunar Explorers  </a:t>
          </a:r>
          <a:br>
            <a:rPr lang="en-US" sz="2000" b="1" kern="1200" dirty="0" smtClean="0">
              <a:solidFill>
                <a:srgbClr val="FFFF00"/>
              </a:solidFill>
            </a:rPr>
          </a:br>
          <a:r>
            <a:rPr lang="en-US" sz="1700" kern="1200" dirty="0" smtClean="0">
              <a:solidFill>
                <a:srgbClr val="FFFF00"/>
              </a:solidFill>
            </a:rPr>
            <a:t>Cornell University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4686540" y="1432495"/>
        <a:ext cx="3115779" cy="866279"/>
      </dsp:txXfrm>
    </dsp:sp>
    <dsp:sp modelId="{391227D1-B7C9-F94D-889F-4DC78935975A}">
      <dsp:nvSpPr>
        <dsp:cNvPr id="0" name=""/>
        <dsp:cNvSpPr/>
      </dsp:nvSpPr>
      <dsp:spPr>
        <a:xfrm>
          <a:off x="4659589" y="2467292"/>
          <a:ext cx="3169681" cy="920181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* SEDS UC San Diego  </a:t>
          </a:r>
          <a:r>
            <a:rPr lang="en-US" sz="1700" kern="1200" dirty="0" smtClean="0">
              <a:solidFill>
                <a:srgbClr val="FFFF00"/>
              </a:solidFill>
            </a:rPr>
            <a:t/>
          </a:r>
          <a:br>
            <a:rPr lang="en-US" sz="1700" kern="1200" dirty="0" smtClean="0">
              <a:solidFill>
                <a:srgbClr val="FFFF00"/>
              </a:solidFill>
            </a:rPr>
          </a:br>
          <a:r>
            <a:rPr lang="en-US" sz="1700" kern="1200" dirty="0" smtClean="0">
              <a:solidFill>
                <a:srgbClr val="FFFF00"/>
              </a:solidFill>
            </a:rPr>
            <a:t>University of California- San Diego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4686540" y="2494243"/>
        <a:ext cx="3115779" cy="866279"/>
      </dsp:txXfrm>
    </dsp:sp>
    <dsp:sp modelId="{566DD2C4-4847-4FB2-8F65-2B3D20559E4C}">
      <dsp:nvSpPr>
        <dsp:cNvPr id="0" name=""/>
        <dsp:cNvSpPr/>
      </dsp:nvSpPr>
      <dsp:spPr>
        <a:xfrm>
          <a:off x="4659589" y="3529041"/>
          <a:ext cx="3169681" cy="92018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*  CU-E3 </a:t>
          </a:r>
          <a:r>
            <a:rPr lang="en-US" sz="1700" kern="1200" dirty="0" smtClean="0">
              <a:solidFill>
                <a:srgbClr val="FFFF00"/>
              </a:solidFill>
            </a:rPr>
            <a:t/>
          </a:r>
          <a:br>
            <a:rPr lang="en-US" sz="1700" kern="1200" dirty="0" smtClean="0">
              <a:solidFill>
                <a:srgbClr val="FFFF00"/>
              </a:solidFill>
            </a:rPr>
          </a:br>
          <a:r>
            <a:rPr lang="en-US" sz="1700" kern="1200" dirty="0" smtClean="0">
              <a:solidFill>
                <a:srgbClr val="FFFF00"/>
              </a:solidFill>
            </a:rPr>
            <a:t>University of Colorado – Boulder 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4686540" y="3555992"/>
        <a:ext cx="3115779" cy="866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4C4F2-8367-48BD-85F0-A96DCD89168D}" type="datetimeFigureOut">
              <a:rPr lang="en-US" smtClean="0"/>
              <a:t>4/21/17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8CFE3-2CB8-4DAA-9716-0EF64D8D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910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654" y="0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84982-9690-0C48-8984-707DEA16D067}" type="datetimeFigureOut">
              <a:rPr lang="en-US" smtClean="0"/>
              <a:t>4/21/17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880" y="4415156"/>
            <a:ext cx="5608640" cy="418369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312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654" y="8830312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CD723-19EF-914B-997E-E847AA914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494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94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97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69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8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16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06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43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54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65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94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3445"/>
            <a:ext cx="7772400" cy="1470025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610537" cy="5561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3" y="1193257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82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3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1"/>
            <a:ext cx="6740323" cy="47194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3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3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2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97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03237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6528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7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8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2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6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3038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CubeQuest</a:t>
            </a:r>
            <a:r>
              <a:rPr lang="en-US" dirty="0" smtClean="0"/>
              <a:t>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7AEC8-E1A3-9E48-9E03-5E1CBA4D83B7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0"/>
            <a:ext cx="9144000" cy="83377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0"/>
            <a:ext cx="6740323" cy="46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5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000" b="1" kern="1200" cap="none" spc="0">
          <a:ln w="12700">
            <a:solidFill>
              <a:srgbClr val="8AC9DA"/>
            </a:solidFill>
            <a:prstDash val="solid"/>
          </a:ln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ube-quest-challenge-graphic-edit3-1to1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0849" y="5271690"/>
            <a:ext cx="7374953" cy="1378473"/>
          </a:xfrm>
          <a:prstGeom prst="rect">
            <a:avLst/>
          </a:prstGeom>
          <a:noFill/>
          <a:ln w="12700" cmpd="sng">
            <a:noFill/>
          </a:ln>
        </p:spPr>
        <p:txBody>
          <a:bodyPr wrap="none" lIns="182880" rIns="182880" rtlCol="0" anchor="ctr" anchorCtr="0">
            <a:noAutofit/>
          </a:bodyPr>
          <a:lstStyle/>
          <a:p>
            <a:r>
              <a:rPr lang="en-US" sz="3200" b="1" dirty="0" smtClean="0"/>
              <a:t>Jim Cockrell</a:t>
            </a:r>
          </a:p>
          <a:p>
            <a:r>
              <a:rPr lang="en-US" sz="2400" b="1" dirty="0" smtClean="0"/>
              <a:t>Cube Quest Challenge Administrator</a:t>
            </a:r>
            <a:endParaRPr lang="en-US" sz="2400" b="1" dirty="0"/>
          </a:p>
          <a:p>
            <a:r>
              <a:rPr lang="en-US" sz="2400" b="1" dirty="0" smtClean="0"/>
              <a:t>ISSC - 1 May 2017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1172253" y="3308340"/>
            <a:ext cx="1921196" cy="1172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2084" y="2497735"/>
            <a:ext cx="858199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Advanced </a:t>
            </a:r>
            <a:r>
              <a:rPr lang="en-US" sz="1600" b="1" dirty="0" err="1" smtClean="0">
                <a:solidFill>
                  <a:srgbClr val="FFFF00"/>
                </a:solidFill>
              </a:rPr>
              <a:t>CubeSat</a:t>
            </a:r>
            <a:r>
              <a:rPr lang="en-US" sz="1600" b="1" dirty="0" smtClean="0">
                <a:solidFill>
                  <a:srgbClr val="FFFF00"/>
                </a:solidFill>
              </a:rPr>
              <a:t> Technologies for Affordable Deep Space Science and Exploration Missions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084" y="2911739"/>
            <a:ext cx="3815376" cy="141400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Ground Tournaments, the Moon, and Beyond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84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3" y="1013779"/>
            <a:ext cx="8229600" cy="53403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CubeSats</a:t>
            </a:r>
            <a:r>
              <a:rPr lang="en-US" dirty="0" smtClean="0"/>
              <a:t> and Future</a:t>
            </a:r>
          </a:p>
          <a:p>
            <a:r>
              <a:rPr lang="en-US" dirty="0" smtClean="0"/>
              <a:t>What is Cube Quest?</a:t>
            </a:r>
          </a:p>
          <a:p>
            <a:pPr lvl="1"/>
            <a:r>
              <a:rPr lang="en-US" dirty="0" smtClean="0"/>
              <a:t>Why a Cube Quest?</a:t>
            </a:r>
          </a:p>
          <a:p>
            <a:pPr lvl="1"/>
            <a:r>
              <a:rPr lang="en-US" dirty="0" smtClean="0"/>
              <a:t>Rules and Prize Structure</a:t>
            </a:r>
            <a:endParaRPr lang="en-US" dirty="0" smtClean="0"/>
          </a:p>
          <a:p>
            <a:r>
              <a:rPr lang="en-US" dirty="0" smtClean="0"/>
              <a:t>Today’s Status</a:t>
            </a:r>
          </a:p>
          <a:p>
            <a:pPr lvl="1"/>
            <a:r>
              <a:rPr lang="en-US" dirty="0" smtClean="0"/>
              <a:t>GT4 Competitors</a:t>
            </a:r>
          </a:p>
          <a:p>
            <a:pPr lvl="1"/>
            <a:r>
              <a:rPr lang="en-US" dirty="0" smtClean="0"/>
              <a:t>Emerging Technologies</a:t>
            </a:r>
          </a:p>
          <a:p>
            <a:r>
              <a:rPr lang="en-US" dirty="0" smtClean="0"/>
              <a:t>Next Steps</a:t>
            </a:r>
          </a:p>
          <a:p>
            <a:pPr lvl="1"/>
            <a:r>
              <a:rPr lang="en-US" dirty="0" smtClean="0"/>
              <a:t>GT4 winners</a:t>
            </a:r>
            <a:endParaRPr lang="en-US" dirty="0"/>
          </a:p>
          <a:p>
            <a:pPr lvl="1"/>
            <a:r>
              <a:rPr lang="en-US" dirty="0" smtClean="0"/>
              <a:t>SLS PSRs</a:t>
            </a:r>
          </a:p>
          <a:p>
            <a:pPr lvl="1"/>
            <a:r>
              <a:rPr lang="en-US" dirty="0" smtClean="0"/>
              <a:t>In-space Competition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5954983" y="1095347"/>
            <a:ext cx="2816583" cy="1812119"/>
            <a:chOff x="6205155" y="4089290"/>
            <a:chExt cx="2591501" cy="1667307"/>
          </a:xfrm>
          <a:effectLst>
            <a:outerShdw blurRad="50800" dist="88900" dir="2700000" algn="tl" rotWithShape="0">
              <a:scrgbClr r="0" g="0" b="0">
                <a:alpha val="40000"/>
              </a:scrgbClr>
            </a:outerShdw>
          </a:effectLst>
        </p:grpSpPr>
        <p:sp>
          <p:nvSpPr>
            <p:cNvPr id="16" name="Rectangle 15"/>
            <p:cNvSpPr/>
            <p:nvPr/>
          </p:nvSpPr>
          <p:spPr>
            <a:xfrm>
              <a:off x="8239847" y="4089290"/>
              <a:ext cx="556809" cy="166730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6205155" y="4091941"/>
              <a:ext cx="2481645" cy="1664656"/>
              <a:chOff x="7277300" y="2248248"/>
              <a:chExt cx="1613323" cy="108219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7277300" y="2248250"/>
                <a:ext cx="1386373" cy="108219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pic>
            <p:nvPicPr>
              <p:cNvPr id="9" name="Picture 8" descr="490px-Earth_and_Moon.jp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V="1">
                <a:off x="7277300" y="2248248"/>
                <a:ext cx="923118" cy="1082195"/>
              </a:xfrm>
              <a:prstGeom prst="rect">
                <a:avLst/>
              </a:prstGeom>
            </p:spPr>
          </p:pic>
          <p:pic>
            <p:nvPicPr>
              <p:cNvPr id="10" name="Picture 9" descr="ecamsat__on blk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62691" y="2445105"/>
                <a:ext cx="327932" cy="419316"/>
              </a:xfrm>
              <a:prstGeom prst="rect">
                <a:avLst/>
              </a:prstGeom>
            </p:spPr>
          </p:pic>
          <p:sp>
            <p:nvSpPr>
              <p:cNvPr id="11" name="Arc 10"/>
              <p:cNvSpPr/>
              <p:nvPr/>
            </p:nvSpPr>
            <p:spPr>
              <a:xfrm rot="19621208">
                <a:off x="7503361" y="2419090"/>
                <a:ext cx="1113470" cy="451143"/>
              </a:xfrm>
              <a:prstGeom prst="arc">
                <a:avLst>
                  <a:gd name="adj1" fmla="val 19279129"/>
                  <a:gd name="adj2" fmla="val 402112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 flipH="1">
                <a:off x="7756923" y="2445543"/>
                <a:ext cx="128320" cy="7237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8543074" y="2387640"/>
                <a:ext cx="0" cy="6514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Lightning Bolt 13"/>
              <p:cNvSpPr/>
              <p:nvPr/>
            </p:nvSpPr>
            <p:spPr>
              <a:xfrm rot="4193219">
                <a:off x="8234199" y="2660127"/>
                <a:ext cx="97232" cy="607066"/>
              </a:xfrm>
              <a:prstGeom prst="lightningBolt">
                <a:avLst/>
              </a:prstGeom>
              <a:solidFill>
                <a:srgbClr val="FAD70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5954983" y="2910598"/>
            <a:ext cx="2812406" cy="1077218"/>
          </a:xfrm>
          <a:prstGeom prst="rect">
            <a:avLst/>
          </a:prstGeom>
          <a:solidFill>
            <a:schemeClr val="tx1"/>
          </a:solidFill>
          <a:effectLst>
            <a:outerShdw blurRad="50800" dist="88900" dir="2700000" algn="tl" rotWithShape="0">
              <a:scrgbClr r="0" g="0" b="0">
                <a:alpha val="40000"/>
              </a:sc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00"/>
                </a:solidFill>
              </a:rPr>
              <a:t>Get your </a:t>
            </a:r>
            <a:r>
              <a:rPr lang="en-US" sz="1600" dirty="0" err="1" smtClean="0">
                <a:solidFill>
                  <a:srgbClr val="FFFF00"/>
                </a:solidFill>
              </a:rPr>
              <a:t>CubeSat</a:t>
            </a:r>
            <a:r>
              <a:rPr lang="en-US" sz="1600" dirty="0" smtClean="0">
                <a:solidFill>
                  <a:srgbClr val="FFFF00"/>
                </a:solidFill>
              </a:rPr>
              <a:t> to the moon, work the best</a:t>
            </a:r>
          </a:p>
          <a:p>
            <a:pPr algn="ctr"/>
            <a:r>
              <a:rPr lang="en-US" sz="1600" dirty="0" smtClean="0">
                <a:solidFill>
                  <a:srgbClr val="FFFF00"/>
                </a:solidFill>
              </a:rPr>
              <a:t>survive the longest</a:t>
            </a:r>
          </a:p>
          <a:p>
            <a:pPr algn="ctr"/>
            <a:r>
              <a:rPr lang="en-US" sz="1600" dirty="0" smtClean="0">
                <a:solidFill>
                  <a:srgbClr val="FFFF00"/>
                </a:solidFill>
              </a:rPr>
              <a:t>win big prizes!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873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670" y="3400"/>
            <a:ext cx="8229600" cy="613049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CubeSats</a:t>
            </a:r>
            <a:r>
              <a:rPr lang="en-US" dirty="0" smtClean="0"/>
              <a:t> in Deep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988679"/>
            <a:ext cx="6050339" cy="555801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Advantages over traditional satellites:</a:t>
            </a:r>
          </a:p>
          <a:p>
            <a:pPr lvl="1"/>
            <a:r>
              <a:rPr lang="en-US" dirty="0" smtClean="0"/>
              <a:t>Low cost</a:t>
            </a:r>
          </a:p>
          <a:p>
            <a:pPr lvl="1"/>
            <a:r>
              <a:rPr lang="en-US" dirty="0" smtClean="0"/>
              <a:t>Low mass</a:t>
            </a:r>
          </a:p>
          <a:p>
            <a:pPr lvl="1"/>
            <a:r>
              <a:rPr lang="en-US" dirty="0" smtClean="0"/>
              <a:t>Standard LV interface</a:t>
            </a:r>
          </a:p>
          <a:p>
            <a:r>
              <a:rPr lang="en-US" dirty="0" smtClean="0"/>
              <a:t>Developed, deployed in fraction of time, cost, of traditional “high-stakes” satellite</a:t>
            </a:r>
          </a:p>
          <a:p>
            <a:r>
              <a:rPr lang="en-US" dirty="0"/>
              <a:t>I</a:t>
            </a:r>
            <a:r>
              <a:rPr lang="en-US" dirty="0" smtClean="0"/>
              <a:t>nterchangeable secondary payloads </a:t>
            </a:r>
          </a:p>
          <a:p>
            <a:pPr lvl="1"/>
            <a:r>
              <a:rPr lang="en-US" dirty="0" smtClean="0"/>
              <a:t>increased launch opportunities</a:t>
            </a:r>
          </a:p>
          <a:p>
            <a:r>
              <a:rPr lang="en-US" dirty="0" smtClean="0"/>
              <a:t>Array of small </a:t>
            </a:r>
            <a:r>
              <a:rPr lang="en-US" dirty="0" err="1" smtClean="0"/>
              <a:t>CubeSats</a:t>
            </a:r>
            <a:r>
              <a:rPr lang="en-US" dirty="0" smtClean="0"/>
              <a:t> &gt; single conventional probe:</a:t>
            </a:r>
          </a:p>
          <a:p>
            <a:pPr lvl="1"/>
            <a:r>
              <a:rPr lang="en-US" dirty="0" smtClean="0"/>
              <a:t>asteroid seismographs </a:t>
            </a:r>
          </a:p>
          <a:p>
            <a:pPr lvl="1"/>
            <a:r>
              <a:rPr lang="en-US" dirty="0" smtClean="0"/>
              <a:t>array of Mars weather stations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istributed , temporally correlated measurements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edundancy at the system level; robust system of systems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odes for antenna arrays or telescope arrays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336030" y="2169689"/>
            <a:ext cx="2542316" cy="2932526"/>
            <a:chOff x="6507540" y="1713516"/>
            <a:chExt cx="2542316" cy="2932526"/>
          </a:xfrm>
        </p:grpSpPr>
        <p:sp>
          <p:nvSpPr>
            <p:cNvPr id="6" name="Rectangle 5"/>
            <p:cNvSpPr/>
            <p:nvPr/>
          </p:nvSpPr>
          <p:spPr>
            <a:xfrm>
              <a:off x="7222145" y="1713516"/>
              <a:ext cx="1827711" cy="16934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07540" y="2851478"/>
              <a:ext cx="2057700" cy="1794564"/>
            </a:xfrm>
            <a:prstGeom prst="rect">
              <a:avLst/>
            </a:prstGeom>
          </p:spPr>
        </p:pic>
        <p:pic>
          <p:nvPicPr>
            <p:cNvPr id="8" name="Picture 7" descr="ecamsat__on bl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6383" y="1951514"/>
              <a:ext cx="826033" cy="1101378"/>
            </a:xfrm>
            <a:prstGeom prst="rect">
              <a:avLst/>
            </a:prstGeom>
          </p:spPr>
        </p:pic>
        <p:sp>
          <p:nvSpPr>
            <p:cNvPr id="9" name="Lightning Bolt 8"/>
            <p:cNvSpPr/>
            <p:nvPr/>
          </p:nvSpPr>
          <p:spPr>
            <a:xfrm rot="1440000" flipH="1">
              <a:off x="8012688" y="2684971"/>
              <a:ext cx="283873" cy="760354"/>
            </a:xfrm>
            <a:prstGeom prst="lightningBol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8691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</a:t>
            </a:r>
            <a:r>
              <a:rPr lang="en-US" dirty="0" err="1" smtClean="0"/>
              <a:t>CubeSat</a:t>
            </a:r>
            <a:r>
              <a:rPr lang="en-US" dirty="0" smtClean="0"/>
              <a:t>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888" y="872703"/>
            <a:ext cx="804565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To-date, </a:t>
            </a:r>
            <a:r>
              <a:rPr lang="en-US" sz="2800" dirty="0" err="1" smtClean="0"/>
              <a:t>CubeSats</a:t>
            </a:r>
            <a:r>
              <a:rPr lang="en-US" sz="2800" dirty="0" smtClean="0"/>
              <a:t> haven’t ventured beyond LEO: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120971"/>
              </p:ext>
            </p:extLst>
          </p:nvPr>
        </p:nvGraphicFramePr>
        <p:xfrm>
          <a:off x="457199" y="1540970"/>
          <a:ext cx="8229600" cy="3724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419"/>
                <a:gridCol w="3057761"/>
                <a:gridCol w="3212420"/>
              </a:tblGrid>
              <a:tr h="2838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Limitation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SoA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Deep Space Missions Need</a:t>
                      </a:r>
                      <a:endParaRPr lang="en-US" sz="1600" dirty="0"/>
                    </a:p>
                  </a:txBody>
                  <a:tcPr/>
                </a:tc>
              </a:tr>
              <a:tr h="490361">
                <a:tc>
                  <a:txBody>
                    <a:bodyPr/>
                    <a:lstStyle/>
                    <a:p>
                      <a:pPr marL="0" lvl="1"/>
                      <a:r>
                        <a:rPr lang="en-US" sz="1600" dirty="0" smtClean="0"/>
                        <a:t>Limited </a:t>
                      </a:r>
                      <a:r>
                        <a:rPr lang="en-US" sz="1600" dirty="0" err="1" smtClean="0"/>
                        <a:t>comm</a:t>
                      </a:r>
                      <a:r>
                        <a:rPr lang="en-US" sz="1600" dirty="0" smtClean="0"/>
                        <a:t>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Low-gain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dipoles</a:t>
                      </a:r>
                      <a:r>
                        <a:rPr lang="en-US" sz="1600" baseline="0" dirty="0" smtClean="0"/>
                        <a:t> or patches mainly used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 gain</a:t>
                      </a:r>
                      <a:r>
                        <a:rPr lang="en-US" sz="1600" baseline="0" dirty="0" smtClean="0"/>
                        <a:t> directional </a:t>
                      </a:r>
                      <a:r>
                        <a:rPr lang="en-US" sz="1600" dirty="0" smtClean="0"/>
                        <a:t>antennas needed</a:t>
                      </a:r>
                      <a:endParaRPr lang="en-US" sz="1600" dirty="0"/>
                    </a:p>
                  </a:txBody>
                  <a:tcPr/>
                </a:tc>
              </a:tr>
              <a:tr h="584801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Limited </a:t>
                      </a:r>
                      <a:r>
                        <a:rPr lang="en-US" sz="1600" dirty="0" err="1" smtClean="0"/>
                        <a:t>comm</a:t>
                      </a:r>
                      <a:r>
                        <a:rPr lang="en-US" sz="1600" dirty="0" smtClean="0"/>
                        <a:t> data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</a:t>
                      </a:r>
                      <a:r>
                        <a:rPr lang="en-US" sz="1600" baseline="0" dirty="0" smtClean="0"/>
                        <a:t> power, amateur band transmitters mainly used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High-power</a:t>
                      </a:r>
                      <a:r>
                        <a:rPr lang="en-US" sz="1600" baseline="0" dirty="0" smtClean="0"/>
                        <a:t>, high frequency, wide bandwidth transmitters needed</a:t>
                      </a:r>
                      <a:endParaRPr lang="en-US" sz="1600" dirty="0"/>
                    </a:p>
                  </a:txBody>
                  <a:tcPr/>
                </a:tc>
              </a:tr>
              <a:tr h="490361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Lacking radiation tolerance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COTS, low-cost parts used;</a:t>
                      </a:r>
                      <a:r>
                        <a:rPr lang="en-US" sz="1600" baseline="0" dirty="0" smtClean="0"/>
                        <a:t> more benign environment of LEO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Radiation</a:t>
                      </a:r>
                      <a:r>
                        <a:rPr lang="en-US" sz="1600" baseline="0" dirty="0" smtClean="0"/>
                        <a:t> shielding, fault detection, fault tolerance</a:t>
                      </a:r>
                      <a:endParaRPr lang="en-US" sz="1600" dirty="0"/>
                    </a:p>
                  </a:txBody>
                  <a:tcPr/>
                </a:tc>
              </a:tr>
              <a:tr h="696829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Lacking in-space propulsion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Not demonstrated </a:t>
                      </a:r>
                      <a:r>
                        <a:rPr lang="en-US" sz="1600" baseline="0" dirty="0" smtClean="0"/>
                        <a:t>(except solar sails); chemical fuel/pressurized containers prohibited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 thrust, high ISP needed; chemical, electrical, solar</a:t>
                      </a:r>
                      <a:endParaRPr lang="en-US" sz="1600" dirty="0"/>
                    </a:p>
                  </a:txBody>
                  <a:tcPr/>
                </a:tc>
              </a:tr>
              <a:tr h="758076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Depend on Earth-based </a:t>
                      </a:r>
                      <a:r>
                        <a:rPr lang="en-US" sz="1600" dirty="0" err="1" smtClean="0"/>
                        <a:t>nav</a:t>
                      </a:r>
                      <a:r>
                        <a:rPr lang="en-US" sz="1600" dirty="0" smtClean="0"/>
                        <a:t> references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Passive </a:t>
                      </a:r>
                      <a:r>
                        <a:rPr lang="en-US" sz="1600" baseline="0" dirty="0" err="1" smtClean="0"/>
                        <a:t>magnetorquers</a:t>
                      </a:r>
                      <a:r>
                        <a:rPr lang="en-US" sz="1600" baseline="0" dirty="0" smtClean="0"/>
                        <a:t> used; GPS or magnetometers sense Earth’s magnetic field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trackers, moon/sun sensors, radar</a:t>
                      </a:r>
                      <a:r>
                        <a:rPr lang="en-US" sz="1600" baseline="0" dirty="0" smtClean="0"/>
                        <a:t> altimeters and other sensors needed for deep space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8022" y="5608259"/>
            <a:ext cx="7151216" cy="954107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Can </a:t>
            </a:r>
            <a:r>
              <a:rPr lang="en-US" sz="2800" dirty="0" err="1" smtClean="0"/>
              <a:t>CubeSats</a:t>
            </a:r>
            <a:r>
              <a:rPr lang="en-US" sz="2800" dirty="0" smtClean="0"/>
              <a:t> Enable More Affordable Science and Exploration Missions in Deep Space?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6164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70" y="5038"/>
            <a:ext cx="8229600" cy="4579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a </a:t>
            </a:r>
            <a:r>
              <a:rPr lang="en-US" dirty="0" err="1" smtClean="0"/>
              <a:t>CubeSat</a:t>
            </a:r>
            <a:r>
              <a:rPr lang="en-US" dirty="0" smtClean="0"/>
              <a:t> Centennial Challenge?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4325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Achieve goals of NASA, other Government Agencies, industry?</a:t>
            </a:r>
          </a:p>
          <a:p>
            <a:r>
              <a:rPr lang="en-US" dirty="0" smtClean="0"/>
              <a:t>More affordable science and exploration missions?</a:t>
            </a:r>
          </a:p>
          <a:p>
            <a:r>
              <a:rPr lang="en-US" dirty="0" smtClean="0"/>
              <a:t>Unique missions (swarms, cooperative operations)</a:t>
            </a:r>
          </a:p>
          <a:p>
            <a:r>
              <a:rPr lang="en-US" dirty="0" smtClean="0"/>
              <a:t>Take advantage of payload capacity; launch unobtrusively?</a:t>
            </a:r>
          </a:p>
        </p:txBody>
      </p:sp>
      <p:sp>
        <p:nvSpPr>
          <p:cNvPr id="4" name="Rectangle 3"/>
          <p:cNvSpPr/>
          <p:nvPr/>
        </p:nvSpPr>
        <p:spPr>
          <a:xfrm>
            <a:off x="1157161" y="5640105"/>
            <a:ext cx="664597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Future Mission N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eeds of Stakeholders </a:t>
            </a:r>
          </a:p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rive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he Challenge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86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M109420042LE_thumb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705" y="738351"/>
            <a:ext cx="3075228" cy="30752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61" y="1251252"/>
            <a:ext cx="5284798" cy="5068520"/>
          </a:xfrm>
        </p:spPr>
        <p:txBody>
          <a:bodyPr>
            <a:noAutofit/>
          </a:bodyPr>
          <a:lstStyle/>
          <a:p>
            <a:r>
              <a:rPr lang="en-US" sz="1800" dirty="0" smtClean="0"/>
              <a:t>Astrophysics:  </a:t>
            </a:r>
          </a:p>
          <a:p>
            <a:pPr lvl="1"/>
            <a:r>
              <a:rPr lang="en-US" sz="1400" dirty="0" smtClean="0"/>
              <a:t>Distributed RF and Optical Arrays on affordable satellite constellation</a:t>
            </a:r>
          </a:p>
          <a:p>
            <a:pPr lvl="1"/>
            <a:r>
              <a:rPr lang="en-US" sz="1400" dirty="0" smtClean="0"/>
              <a:t>Affordable, </a:t>
            </a:r>
            <a:r>
              <a:rPr lang="en-US" sz="1400" dirty="0"/>
              <a:t>time-correlated </a:t>
            </a:r>
            <a:r>
              <a:rPr lang="en-US" sz="1400" dirty="0" smtClean="0"/>
              <a:t>(simultaneous) multi-point observations of NEOs (mass density, albedo, </a:t>
            </a:r>
            <a:r>
              <a:rPr lang="en-US" sz="1400" dirty="0" err="1" smtClean="0"/>
              <a:t>etc</a:t>
            </a:r>
            <a:r>
              <a:rPr lang="en-US" sz="1400" dirty="0" smtClean="0"/>
              <a:t>)</a:t>
            </a:r>
          </a:p>
          <a:p>
            <a:r>
              <a:rPr lang="en-US" sz="1800" dirty="0" smtClean="0"/>
              <a:t>Planetary Explorations:</a:t>
            </a:r>
          </a:p>
          <a:p>
            <a:pPr lvl="1"/>
            <a:r>
              <a:rPr lang="en-US" sz="1400" dirty="0" smtClean="0"/>
              <a:t>Distributed measurements (Ex: surface seismographic; Mars “weather systems”, multi-site </a:t>
            </a:r>
            <a:r>
              <a:rPr lang="en-US" sz="1400" dirty="0" err="1" smtClean="0"/>
              <a:t>impactors</a:t>
            </a:r>
            <a:r>
              <a:rPr lang="en-US" sz="1400" dirty="0" smtClean="0"/>
              <a:t> to detect lunar subsurface volatiles, etc.)</a:t>
            </a:r>
          </a:p>
          <a:p>
            <a:pPr lvl="1"/>
            <a:r>
              <a:rPr lang="en-US" sz="1400" dirty="0" smtClean="0"/>
              <a:t>Co-ordinated assets (Ex: landers paired with orbiting relays)</a:t>
            </a:r>
          </a:p>
          <a:p>
            <a:r>
              <a:rPr lang="en-US" sz="1800" dirty="0" err="1" smtClean="0"/>
              <a:t>Heliophysics</a:t>
            </a:r>
            <a:r>
              <a:rPr lang="en-US" sz="1800" dirty="0" smtClean="0"/>
              <a:t>: </a:t>
            </a:r>
          </a:p>
          <a:p>
            <a:pPr lvl="1"/>
            <a:r>
              <a:rPr lang="en-US" sz="1400" dirty="0" smtClean="0"/>
              <a:t>Global coverage</a:t>
            </a:r>
          </a:p>
          <a:p>
            <a:pPr lvl="1"/>
            <a:r>
              <a:rPr lang="en-US" sz="1400" dirty="0" smtClean="0"/>
              <a:t>Multiple observations of transient events (Ex: radio occultation)</a:t>
            </a:r>
          </a:p>
          <a:p>
            <a:pPr lvl="1"/>
            <a:r>
              <a:rPr lang="en-US" sz="1400" dirty="0" smtClean="0"/>
              <a:t>Geographically distributed time-correlated “space weather” measurements</a:t>
            </a:r>
            <a:endParaRPr lang="en-US" sz="1400" dirty="0"/>
          </a:p>
          <a:p>
            <a:r>
              <a:rPr lang="en-US" sz="1800" dirty="0" smtClean="0"/>
              <a:t>Earth Science</a:t>
            </a:r>
            <a:endParaRPr lang="en-US" sz="1800" dirty="0"/>
          </a:p>
          <a:p>
            <a:pPr lvl="1"/>
            <a:r>
              <a:rPr lang="en-US" sz="1400" dirty="0" smtClean="0"/>
              <a:t>Global coverage </a:t>
            </a:r>
            <a:r>
              <a:rPr lang="en-US" sz="1400" dirty="0"/>
              <a:t>(multiple) </a:t>
            </a:r>
            <a:endParaRPr lang="en-US" sz="1400" dirty="0" smtClean="0"/>
          </a:p>
          <a:p>
            <a:pPr lvl="1"/>
            <a:r>
              <a:rPr lang="en-US" sz="1400" dirty="0" smtClean="0"/>
              <a:t>Time correlated weather, oceanic observations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433500" y="4463667"/>
            <a:ext cx="3746324" cy="2251027"/>
            <a:chOff x="4600575" y="3962400"/>
            <a:chExt cx="4467225" cy="2667000"/>
          </a:xfrm>
        </p:grpSpPr>
        <p:pic>
          <p:nvPicPr>
            <p:cNvPr id="5" name="Picture 113" descr="CME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0575" y="4191000"/>
              <a:ext cx="1270000" cy="1185863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9906" y="4970355"/>
              <a:ext cx="470894" cy="363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4800600"/>
              <a:ext cx="457200" cy="353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8" name="Straight Connector 7"/>
            <p:cNvCxnSpPr/>
            <p:nvPr/>
          </p:nvCxnSpPr>
          <p:spPr>
            <a:xfrm flipV="1">
              <a:off x="7315200" y="4495800"/>
              <a:ext cx="685800" cy="3048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6324600" y="4953000"/>
              <a:ext cx="533400" cy="762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 flipV="1">
              <a:off x="6714332" y="5182393"/>
              <a:ext cx="381000" cy="227013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172200" y="5334000"/>
              <a:ext cx="304800" cy="2286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9525" y="5343525"/>
              <a:ext cx="1285875" cy="1285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67" descr="ground_station2.png"/>
            <p:cNvPicPr>
              <a:picLocks noChangeAspect="1"/>
            </p:cNvPicPr>
            <p:nvPr/>
          </p:nvPicPr>
          <p:blipFill>
            <a:blip r:embed="rId8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400" y="5287963"/>
              <a:ext cx="207963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67" descr="ground_station2.png"/>
            <p:cNvPicPr>
              <a:picLocks noChangeAspect="1"/>
            </p:cNvPicPr>
            <p:nvPr/>
          </p:nvPicPr>
          <p:blipFill>
            <a:blip r:embed="rId9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0" y="6334125"/>
              <a:ext cx="28575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Straight Connector 14"/>
            <p:cNvCxnSpPr/>
            <p:nvPr/>
          </p:nvCxnSpPr>
          <p:spPr>
            <a:xfrm rot="16200000" flipV="1">
              <a:off x="8253412" y="4776788"/>
              <a:ext cx="715963" cy="306388"/>
            </a:xfrm>
            <a:prstGeom prst="line">
              <a:avLst/>
            </a:prstGeom>
            <a:ln w="1270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6858000" y="5943600"/>
              <a:ext cx="762000" cy="457200"/>
            </a:xfrm>
            <a:prstGeom prst="line">
              <a:avLst/>
            </a:prstGeom>
            <a:ln w="444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10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408342">
              <a:off x="6442404" y="5486667"/>
              <a:ext cx="503300" cy="3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8" name="Group 23"/>
            <p:cNvGrpSpPr/>
            <p:nvPr/>
          </p:nvGrpSpPr>
          <p:grpSpPr>
            <a:xfrm rot="18405082">
              <a:off x="6709881" y="5751221"/>
              <a:ext cx="219601" cy="312066"/>
              <a:chOff x="2414016" y="1506931"/>
              <a:chExt cx="621792" cy="680315"/>
            </a:xfrm>
            <a:solidFill>
              <a:schemeClr val="bg1"/>
            </a:solidFill>
          </p:grpSpPr>
          <p:sp>
            <p:nvSpPr>
              <p:cNvPr id="28" name="Oval 27"/>
              <p:cNvSpPr/>
              <p:nvPr/>
            </p:nvSpPr>
            <p:spPr bwMode="auto">
              <a:xfrm>
                <a:off x="2414016" y="1506931"/>
                <a:ext cx="621792" cy="277978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 w="190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 anchor="ctr"/>
              <a:lstStyle/>
              <a:p>
                <a:pPr algn="ctr" defTabSz="914608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n-US" sz="1300" dirty="0"/>
              </a:p>
            </p:txBody>
          </p:sp>
          <p:sp>
            <p:nvSpPr>
              <p:cNvPr id="29" name="Pie 28"/>
              <p:cNvSpPr/>
              <p:nvPr/>
            </p:nvSpPr>
            <p:spPr bwMode="auto">
              <a:xfrm rot="586384">
                <a:off x="2421331" y="1572769"/>
                <a:ext cx="614477" cy="614477"/>
              </a:xfrm>
              <a:prstGeom prst="pie">
                <a:avLst>
                  <a:gd name="adj1" fmla="val 14966630"/>
                  <a:gd name="adj2" fmla="val 16200000"/>
                </a:avLst>
              </a:prstGeom>
              <a:grpFill/>
              <a:ln w="190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 anchor="ctr"/>
              <a:lstStyle/>
              <a:p>
                <a:pPr algn="ctr" defTabSz="914608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n-US" sz="1300" dirty="0"/>
              </a:p>
            </p:txBody>
          </p:sp>
        </p:grpSp>
        <p:grpSp>
          <p:nvGrpSpPr>
            <p:cNvPr id="19" name="Group 23"/>
            <p:cNvGrpSpPr/>
            <p:nvPr/>
          </p:nvGrpSpPr>
          <p:grpSpPr>
            <a:xfrm rot="14875504">
              <a:off x="7144981" y="4703116"/>
              <a:ext cx="191014" cy="234591"/>
              <a:chOff x="2414016" y="1506931"/>
              <a:chExt cx="621792" cy="680315"/>
            </a:xfrm>
            <a:solidFill>
              <a:schemeClr val="bg1"/>
            </a:solidFill>
          </p:grpSpPr>
          <p:sp>
            <p:nvSpPr>
              <p:cNvPr id="26" name="Oval 25"/>
              <p:cNvSpPr/>
              <p:nvPr/>
            </p:nvSpPr>
            <p:spPr bwMode="auto">
              <a:xfrm>
                <a:off x="2414016" y="1506931"/>
                <a:ext cx="621792" cy="277978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 w="190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 anchor="ctr"/>
              <a:lstStyle/>
              <a:p>
                <a:pPr algn="ctr" defTabSz="914608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n-US" sz="1300" dirty="0"/>
              </a:p>
            </p:txBody>
          </p:sp>
          <p:sp>
            <p:nvSpPr>
              <p:cNvPr id="27" name="Pie 26"/>
              <p:cNvSpPr/>
              <p:nvPr/>
            </p:nvSpPr>
            <p:spPr bwMode="auto">
              <a:xfrm rot="586384">
                <a:off x="2421331" y="1572769"/>
                <a:ext cx="614477" cy="614477"/>
              </a:xfrm>
              <a:prstGeom prst="pie">
                <a:avLst>
                  <a:gd name="adj1" fmla="val 14966630"/>
                  <a:gd name="adj2" fmla="val 16200000"/>
                </a:avLst>
              </a:prstGeom>
              <a:grpFill/>
              <a:ln w="190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 anchor="ctr"/>
              <a:lstStyle/>
              <a:p>
                <a:pPr algn="ctr" defTabSz="914608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n-US" sz="1300" dirty="0"/>
              </a:p>
            </p:txBody>
          </p:sp>
        </p:grpSp>
        <p:pic>
          <p:nvPicPr>
            <p:cNvPr id="20" name="Picture 57" descr="geosynsat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8300" y="3962400"/>
              <a:ext cx="10795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Flowchart: Extract 245"/>
            <p:cNvSpPr/>
            <p:nvPr/>
          </p:nvSpPr>
          <p:spPr>
            <a:xfrm rot="9810712">
              <a:off x="6113463" y="4972050"/>
              <a:ext cx="153987" cy="107950"/>
            </a:xfrm>
            <a:prstGeom prst="flowChartExtra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45720" rIns="45720" anchor="ctr"/>
            <a:lstStyle/>
            <a:p>
              <a:pPr algn="ctr" defTabSz="914608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300" dirty="0"/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5666730"/>
              <a:ext cx="457200" cy="353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3" name="Straight Connector 65"/>
            <p:cNvCxnSpPr/>
            <p:nvPr/>
          </p:nvCxnSpPr>
          <p:spPr>
            <a:xfrm flipV="1">
              <a:off x="6002338" y="5791200"/>
              <a:ext cx="533400" cy="762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69"/>
            <p:cNvCxnSpPr/>
            <p:nvPr/>
          </p:nvCxnSpPr>
          <p:spPr>
            <a:xfrm rot="5400000" flipH="1" flipV="1">
              <a:off x="5715794" y="5364957"/>
              <a:ext cx="381000" cy="227012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69"/>
            <p:cNvCxnSpPr/>
            <p:nvPr/>
          </p:nvCxnSpPr>
          <p:spPr>
            <a:xfrm rot="5400000" flipH="1" flipV="1">
              <a:off x="6112669" y="4880769"/>
              <a:ext cx="677863" cy="1038225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6302768" y="2904787"/>
            <a:ext cx="186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Impactor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Concept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63758" y="4294218"/>
            <a:ext cx="32111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Heliophysics</a:t>
            </a:r>
            <a:r>
              <a:rPr lang="en-US" dirty="0" smtClean="0">
                <a:solidFill>
                  <a:srgbClr val="0000FF"/>
                </a:solidFill>
              </a:rPr>
              <a:t>, Multipoint Science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3" name="Title 32"/>
          <p:cNvSpPr>
            <a:spLocks noGrp="1"/>
          </p:cNvSpPr>
          <p:nvPr>
            <p:ph type="title"/>
          </p:nvPr>
        </p:nvSpPr>
        <p:spPr>
          <a:xfrm>
            <a:off x="0" y="0"/>
            <a:ext cx="7965664" cy="556127"/>
          </a:xfrm>
        </p:spPr>
        <p:txBody>
          <a:bodyPr>
            <a:noAutofit/>
          </a:bodyPr>
          <a:lstStyle/>
          <a:p>
            <a:r>
              <a:rPr lang="en-US" sz="3200" dirty="0" smtClean="0"/>
              <a:t>Trace Capabilities to NASA Roadmaps</a:t>
            </a:r>
            <a:endParaRPr lang="en-US" sz="3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27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058"/>
            <a:ext cx="8229600" cy="5951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Designing Cube 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9909"/>
            <a:ext cx="8229600" cy="5393160"/>
          </a:xfrm>
        </p:spPr>
        <p:txBody>
          <a:bodyPr>
            <a:noAutofit/>
          </a:bodyPr>
          <a:lstStyle/>
          <a:p>
            <a:r>
              <a:rPr lang="en-US" sz="1800" dirty="0" smtClean="0"/>
              <a:t>Considered 5 competitive scenarios</a:t>
            </a:r>
          </a:p>
          <a:p>
            <a:pPr lvl="1"/>
            <a:r>
              <a:rPr lang="en-US" sz="1600" dirty="0" smtClean="0">
                <a:solidFill>
                  <a:srgbClr val="0000FF"/>
                </a:solidFill>
              </a:rPr>
              <a:t>*  Lunar flyby long-distance </a:t>
            </a:r>
            <a:r>
              <a:rPr lang="en-US" sz="1600" dirty="0" err="1" smtClean="0">
                <a:solidFill>
                  <a:srgbClr val="0000FF"/>
                </a:solidFill>
              </a:rPr>
              <a:t>comm</a:t>
            </a:r>
            <a:endParaRPr lang="en-US" sz="1600" dirty="0" smtClean="0">
              <a:solidFill>
                <a:srgbClr val="0000FF"/>
              </a:solidFill>
            </a:endParaRPr>
          </a:p>
          <a:p>
            <a:pPr lvl="1"/>
            <a:r>
              <a:rPr lang="en-US" sz="1600" dirty="0" smtClean="0"/>
              <a:t>Lunar </a:t>
            </a:r>
            <a:r>
              <a:rPr lang="en-US" sz="1600" dirty="0"/>
              <a:t>I</a:t>
            </a:r>
            <a:r>
              <a:rPr lang="en-US" sz="1600" dirty="0" smtClean="0"/>
              <a:t>mpactor</a:t>
            </a:r>
          </a:p>
          <a:p>
            <a:pPr lvl="1"/>
            <a:r>
              <a:rPr lang="en-US" sz="1600" dirty="0" smtClean="0">
                <a:solidFill>
                  <a:srgbClr val="0000FF"/>
                </a:solidFill>
              </a:rPr>
              <a:t>*  Lunar Orbiter</a:t>
            </a:r>
          </a:p>
          <a:p>
            <a:pPr lvl="1"/>
            <a:r>
              <a:rPr lang="en-US" sz="1600" dirty="0" smtClean="0"/>
              <a:t>2 Sat </a:t>
            </a:r>
            <a:r>
              <a:rPr lang="en-US" sz="1600" dirty="0" err="1" smtClean="0"/>
              <a:t>Comm</a:t>
            </a:r>
            <a:r>
              <a:rPr lang="en-US" sz="1600" dirty="0" smtClean="0"/>
              <a:t> Relay</a:t>
            </a:r>
          </a:p>
          <a:p>
            <a:pPr lvl="1"/>
            <a:r>
              <a:rPr lang="en-US" sz="1600" dirty="0" smtClean="0"/>
              <a:t>Proximity ops in </a:t>
            </a:r>
            <a:r>
              <a:rPr lang="en-US" sz="1600" dirty="0" err="1" smtClean="0"/>
              <a:t>cisLunar</a:t>
            </a:r>
            <a:r>
              <a:rPr lang="en-US" sz="1600" dirty="0" smtClean="0"/>
              <a:t> environment</a:t>
            </a:r>
          </a:p>
          <a:p>
            <a:pPr lvl="1"/>
            <a:r>
              <a:rPr lang="en-US" sz="1600" dirty="0" smtClean="0"/>
              <a:t>(Lunar Lander not evaluated, as impractical </a:t>
            </a:r>
            <a:r>
              <a:rPr lang="en-US" sz="1600" dirty="0" err="1" smtClean="0"/>
              <a:t>dV</a:t>
            </a:r>
            <a:r>
              <a:rPr lang="en-US" sz="1600" dirty="0" smtClean="0"/>
              <a:t> </a:t>
            </a:r>
            <a:r>
              <a:rPr lang="en-US" sz="1600" dirty="0" err="1" smtClean="0"/>
              <a:t>req’t</a:t>
            </a:r>
            <a:r>
              <a:rPr lang="en-US" sz="1600" dirty="0" smtClean="0"/>
              <a:t>)</a:t>
            </a:r>
          </a:p>
          <a:p>
            <a:r>
              <a:rPr lang="en-US" sz="1800" dirty="0" smtClean="0"/>
              <a:t>Each scenario depends, relatively more or less, on these subsystems:</a:t>
            </a:r>
          </a:p>
          <a:p>
            <a:pPr lvl="1"/>
            <a:r>
              <a:rPr lang="en-US" sz="1600" dirty="0" smtClean="0"/>
              <a:t>Propulsion</a:t>
            </a:r>
          </a:p>
          <a:p>
            <a:pPr lvl="1"/>
            <a:r>
              <a:rPr lang="en-US" sz="1600" dirty="0" smtClean="0"/>
              <a:t>Deep space survival</a:t>
            </a:r>
          </a:p>
          <a:p>
            <a:pPr lvl="1"/>
            <a:r>
              <a:rPr lang="en-US" sz="1600" dirty="0" err="1" smtClean="0"/>
              <a:t>Comm</a:t>
            </a:r>
            <a:endParaRPr lang="en-US" sz="1600" dirty="0" smtClean="0"/>
          </a:p>
          <a:p>
            <a:pPr lvl="1"/>
            <a:r>
              <a:rPr lang="en-US" sz="1600" dirty="0" smtClean="0"/>
              <a:t>Power</a:t>
            </a:r>
          </a:p>
          <a:p>
            <a:pPr lvl="1"/>
            <a:r>
              <a:rPr lang="en-US" sz="1600" dirty="0" smtClean="0"/>
              <a:t>Pointing</a:t>
            </a:r>
          </a:p>
          <a:p>
            <a:r>
              <a:rPr lang="en-US" sz="1800" dirty="0" smtClean="0"/>
              <a:t>Each scenario applies, relatively more or less, to future needs/goals</a:t>
            </a:r>
          </a:p>
          <a:p>
            <a:pPr lvl="1"/>
            <a:r>
              <a:rPr lang="en-US" sz="1600" dirty="0" smtClean="0"/>
              <a:t>Precursor missions</a:t>
            </a:r>
          </a:p>
          <a:p>
            <a:pPr lvl="1"/>
            <a:r>
              <a:rPr lang="en-US" sz="1600" dirty="0" smtClean="0"/>
              <a:t>Earth Science</a:t>
            </a:r>
          </a:p>
          <a:p>
            <a:pPr lvl="1"/>
            <a:r>
              <a:rPr lang="en-US" sz="1600" dirty="0" err="1" smtClean="0"/>
              <a:t>Heliophysics</a:t>
            </a:r>
            <a:r>
              <a:rPr lang="en-US" sz="1600" dirty="0" smtClean="0"/>
              <a:t>/Space Weather</a:t>
            </a:r>
          </a:p>
          <a:p>
            <a:pPr lvl="1"/>
            <a:r>
              <a:rPr lang="en-US" sz="1600" dirty="0" smtClean="0"/>
              <a:t>NEO surveys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pPr lvl="1"/>
            <a:endParaRPr lang="en-US" sz="16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231511" y="1294534"/>
            <a:ext cx="3743932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 Selected Scenarios </a:t>
            </a:r>
            <a:r>
              <a:rPr lang="en-US" dirty="0"/>
              <a:t>that </a:t>
            </a:r>
            <a:r>
              <a:rPr lang="en-US" dirty="0" smtClean="0"/>
              <a:t>develop the most </a:t>
            </a:r>
            <a:r>
              <a:rPr lang="en-US" dirty="0"/>
              <a:t>capabilities, </a:t>
            </a:r>
            <a:r>
              <a:rPr lang="en-US" dirty="0" smtClean="0"/>
              <a:t>with greatest applicability </a:t>
            </a:r>
            <a:r>
              <a:rPr lang="en-US" dirty="0"/>
              <a:t>to </a:t>
            </a:r>
            <a:r>
              <a:rPr lang="en-US" dirty="0" smtClean="0"/>
              <a:t>needs</a:t>
            </a:r>
            <a:r>
              <a:rPr lang="en-US" dirty="0"/>
              <a:t>/</a:t>
            </a:r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60560" y="3597775"/>
            <a:ext cx="3415320" cy="9505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Combined Long-distance </a:t>
            </a:r>
            <a:r>
              <a:rPr lang="en-US" dirty="0" err="1" smtClean="0">
                <a:solidFill>
                  <a:srgbClr val="FFFFFF"/>
                </a:solidFill>
              </a:rPr>
              <a:t>comm</a:t>
            </a:r>
            <a:r>
              <a:rPr lang="en-US" dirty="0" smtClean="0">
                <a:solidFill>
                  <a:srgbClr val="FFFFFF"/>
                </a:solidFill>
              </a:rPr>
              <a:t>, Lunar Orbiter, as optimal Cube Quest “missions”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8011942" y="2385907"/>
            <a:ext cx="332347" cy="1092058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3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09294" cy="556127"/>
          </a:xfrm>
        </p:spPr>
        <p:txBody>
          <a:bodyPr>
            <a:noAutofit/>
          </a:bodyPr>
          <a:lstStyle/>
          <a:p>
            <a:r>
              <a:rPr lang="en-US" sz="2000" dirty="0" smtClean="0"/>
              <a:t>Stimulating Advanced Tech for Deep Space </a:t>
            </a:r>
            <a:r>
              <a:rPr lang="en-US" sz="2000" dirty="0" err="1" smtClean="0"/>
              <a:t>CubeSat</a:t>
            </a:r>
            <a:r>
              <a:rPr lang="en-US" sz="2000" dirty="0" smtClean="0"/>
              <a:t> Operations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2" y="1193257"/>
            <a:ext cx="8520537" cy="4920793"/>
          </a:xfrm>
        </p:spPr>
        <p:txBody>
          <a:bodyPr>
            <a:normAutofit fontScale="77500" lnSpcReduction="20000"/>
          </a:bodyPr>
          <a:lstStyle/>
          <a:p>
            <a:r>
              <a:rPr lang="en-US" sz="2400" u="sng" dirty="0" smtClean="0">
                <a:solidFill>
                  <a:srgbClr val="000090"/>
                </a:solidFill>
              </a:rPr>
              <a:t>Objective</a:t>
            </a:r>
            <a:r>
              <a:rPr lang="en-US" sz="2400" dirty="0" smtClean="0">
                <a:solidFill>
                  <a:srgbClr val="000090"/>
                </a:solidFill>
              </a:rPr>
              <a:t>: </a:t>
            </a:r>
            <a:r>
              <a:rPr lang="en-US" dirty="0" smtClean="0">
                <a:solidFill>
                  <a:srgbClr val="000090"/>
                </a:solidFill>
              </a:rPr>
              <a:t>Achieve Lunar Orbit</a:t>
            </a:r>
          </a:p>
          <a:p>
            <a:r>
              <a:rPr lang="en-US" sz="2400" u="sng" dirty="0" smtClean="0">
                <a:solidFill>
                  <a:srgbClr val="008000"/>
                </a:solidFill>
              </a:rPr>
              <a:t>Requires</a:t>
            </a:r>
            <a:r>
              <a:rPr lang="en-US" sz="2400" dirty="0" smtClean="0">
                <a:solidFill>
                  <a:srgbClr val="008000"/>
                </a:solidFill>
              </a:rPr>
              <a:t>:</a:t>
            </a:r>
          </a:p>
          <a:p>
            <a:pPr lvl="1"/>
            <a:r>
              <a:rPr lang="en-US" dirty="0" smtClean="0"/>
              <a:t>Propulsion, high </a:t>
            </a:r>
            <a:r>
              <a:rPr lang="en-US" dirty="0" err="1" smtClean="0"/>
              <a:t>dV</a:t>
            </a:r>
            <a:endParaRPr lang="en-US" dirty="0" smtClean="0"/>
          </a:p>
          <a:p>
            <a:pPr lvl="1"/>
            <a:r>
              <a:rPr lang="en-US" dirty="0" smtClean="0"/>
              <a:t>Navigation without GPS or Earth’s magnetic field</a:t>
            </a:r>
          </a:p>
          <a:p>
            <a:r>
              <a:rPr lang="en-US" sz="2400" u="sng" dirty="0" smtClean="0">
                <a:solidFill>
                  <a:srgbClr val="000090"/>
                </a:solidFill>
              </a:rPr>
              <a:t>Objective</a:t>
            </a:r>
            <a:r>
              <a:rPr lang="en-US" sz="2400" dirty="0" smtClean="0">
                <a:solidFill>
                  <a:srgbClr val="000090"/>
                </a:solidFill>
              </a:rPr>
              <a:t>: </a:t>
            </a:r>
            <a:r>
              <a:rPr lang="en-US" dirty="0" smtClean="0">
                <a:solidFill>
                  <a:srgbClr val="000090"/>
                </a:solidFill>
              </a:rPr>
              <a:t>Hi Data Rate, Large Data Volume, Far </a:t>
            </a:r>
            <a:r>
              <a:rPr lang="en-US" dirty="0" err="1" smtClean="0">
                <a:solidFill>
                  <a:srgbClr val="000090"/>
                </a:solidFill>
              </a:rPr>
              <a:t>Comm</a:t>
            </a:r>
            <a:r>
              <a:rPr lang="en-US" dirty="0" smtClean="0">
                <a:solidFill>
                  <a:srgbClr val="000090"/>
                </a:solidFill>
              </a:rPr>
              <a:t> Distance</a:t>
            </a:r>
          </a:p>
          <a:p>
            <a:r>
              <a:rPr lang="en-US" sz="2600" u="sng" dirty="0" smtClean="0">
                <a:solidFill>
                  <a:srgbClr val="008000"/>
                </a:solidFill>
              </a:rPr>
              <a:t>Requires:</a:t>
            </a:r>
          </a:p>
          <a:p>
            <a:pPr lvl="1"/>
            <a:r>
              <a:rPr lang="en-US" dirty="0" smtClean="0"/>
              <a:t>High power transponder; high gain antenna; long &amp; frequent ground station passes; deployable antennas; stable ACS; precise knowledge of Earth direction</a:t>
            </a:r>
          </a:p>
          <a:p>
            <a:r>
              <a:rPr lang="en-US" sz="2400" u="sng" dirty="0" smtClean="0">
                <a:solidFill>
                  <a:srgbClr val="000090"/>
                </a:solidFill>
              </a:rPr>
              <a:t>Objective</a:t>
            </a:r>
            <a:r>
              <a:rPr lang="en-US" dirty="0" smtClean="0">
                <a:solidFill>
                  <a:srgbClr val="000090"/>
                </a:solidFill>
              </a:rPr>
              <a:t>:  Longevity (survival)</a:t>
            </a:r>
          </a:p>
          <a:p>
            <a:r>
              <a:rPr lang="en-US" sz="2600" u="sng" dirty="0" smtClean="0">
                <a:solidFill>
                  <a:srgbClr val="008000"/>
                </a:solidFill>
              </a:rPr>
              <a:t>Requires:</a:t>
            </a:r>
          </a:p>
          <a:p>
            <a:pPr lvl="1"/>
            <a:r>
              <a:rPr lang="en-US" dirty="0" smtClean="0"/>
              <a:t>Rad hardening, redundancy, shielding</a:t>
            </a:r>
          </a:p>
          <a:p>
            <a:pPr lvl="1"/>
            <a:endParaRPr lang="en-US" dirty="0"/>
          </a:p>
          <a:p>
            <a:r>
              <a:rPr lang="en-US" sz="3400" dirty="0" smtClean="0">
                <a:solidFill>
                  <a:srgbClr val="008000"/>
                </a:solidFill>
              </a:rPr>
              <a:t>All are </a:t>
            </a:r>
            <a:r>
              <a:rPr lang="en-US" sz="3400" dirty="0">
                <a:solidFill>
                  <a:srgbClr val="008000"/>
                </a:solidFill>
              </a:rPr>
              <a:t>c</a:t>
            </a:r>
            <a:r>
              <a:rPr lang="en-US" sz="3400" dirty="0" smtClean="0">
                <a:solidFill>
                  <a:srgbClr val="008000"/>
                </a:solidFill>
              </a:rPr>
              <a:t>ritical capabilities for deep space operations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06Aug2016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for SmallSat Conference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78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828988"/>
            <a:ext cx="9143999" cy="60290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11193073"/>
              </p:ext>
            </p:extLst>
          </p:nvPr>
        </p:nvGraphicFramePr>
        <p:xfrm>
          <a:off x="123297" y="1203729"/>
          <a:ext cx="8703203" cy="510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 rot="20651937">
            <a:off x="2136313" y="4885774"/>
            <a:ext cx="2469724" cy="1642348"/>
          </a:xfrm>
          <a:prstGeom prst="irregularSeal1">
            <a:avLst/>
          </a:prstGeom>
          <a:solidFill>
            <a:srgbClr val="00009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HelveticaNeueLT Std" panose="020B0804020202020204" pitchFamily="34" charset="0"/>
              </a:rPr>
              <a:t>Total $5.0M </a:t>
            </a:r>
          </a:p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HelveticaNeueLT Std" panose="020B0804020202020204" pitchFamily="34" charset="0"/>
              </a:rPr>
              <a:t>Prize Money</a:t>
            </a:r>
            <a:endParaRPr lang="en-US" sz="1600" b="1" dirty="0">
              <a:solidFill>
                <a:srgbClr val="FFFF00"/>
              </a:solidFill>
              <a:latin typeface="HelveticaNeueLT Std" panose="020B08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316915" cy="4660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Prize Structure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9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 rot="272184">
            <a:off x="3160706" y="686260"/>
            <a:ext cx="4181886" cy="1113001"/>
            <a:chOff x="3138996" y="877087"/>
            <a:chExt cx="4181886" cy="1113001"/>
          </a:xfrm>
        </p:grpSpPr>
        <p:sp>
          <p:nvSpPr>
            <p:cNvPr id="8" name="Curved Down Arrow 7"/>
            <p:cNvSpPr/>
            <p:nvPr/>
          </p:nvSpPr>
          <p:spPr>
            <a:xfrm rot="20813829">
              <a:off x="3208104" y="1250348"/>
              <a:ext cx="2152269" cy="739740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Curved Down Arrow 10"/>
            <p:cNvSpPr/>
            <p:nvPr/>
          </p:nvSpPr>
          <p:spPr>
            <a:xfrm rot="21054346">
              <a:off x="3138996" y="877087"/>
              <a:ext cx="4181886" cy="1042543"/>
            </a:xfrm>
            <a:prstGeom prst="curvedDownArrow">
              <a:avLst>
                <a:gd name="adj1" fmla="val 25000"/>
                <a:gd name="adj2" fmla="val 47760"/>
                <a:gd name="adj3" fmla="val 3341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808" y="363011"/>
            <a:ext cx="357317" cy="2351039"/>
          </a:xfrm>
          <a:prstGeom prst="rect">
            <a:avLst/>
          </a:prstGeom>
          <a:effectLst>
            <a:outerShdw blurRad="53975" dist="50800" dir="774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073992">
            <a:off x="5399785" y="1084299"/>
            <a:ext cx="665746" cy="9339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101689">
            <a:off x="7448045" y="957123"/>
            <a:ext cx="665304" cy="93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11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4466721" y="3675035"/>
            <a:ext cx="3979563" cy="2736141"/>
            <a:chOff x="5336285" y="2732121"/>
            <a:chExt cx="3346259" cy="2736141"/>
          </a:xfrm>
        </p:grpSpPr>
        <p:sp>
          <p:nvSpPr>
            <p:cNvPr id="38" name="16-Point Star 37"/>
            <p:cNvSpPr/>
            <p:nvPr/>
          </p:nvSpPr>
          <p:spPr>
            <a:xfrm>
              <a:off x="7240226" y="3244858"/>
              <a:ext cx="1442318" cy="1732039"/>
            </a:xfrm>
            <a:prstGeom prst="star16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aphicFrame>
          <p:nvGraphicFramePr>
            <p:cNvPr id="18" name="Diagram 17"/>
            <p:cNvGraphicFramePr/>
            <p:nvPr>
              <p:extLst>
                <p:ext uri="{D42A27DB-BD31-4B8C-83A1-F6EECF244321}">
                  <p14:modId xmlns:p14="http://schemas.microsoft.com/office/powerpoint/2010/main" val="1681941352"/>
                </p:ext>
              </p:extLst>
            </p:nvPr>
          </p:nvGraphicFramePr>
          <p:xfrm>
            <a:off x="5336285" y="2732121"/>
            <a:ext cx="3292863" cy="27361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Ground Tournaments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10</a:t>
            </a:fld>
            <a:endParaRPr lang="en-US" dirty="0"/>
          </a:p>
        </p:txBody>
      </p:sp>
      <p:pic>
        <p:nvPicPr>
          <p:cNvPr id="8" name="Picture 7" descr="rbso_07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4556" y="560922"/>
            <a:ext cx="1027822" cy="2659550"/>
          </a:xfrm>
          <a:prstGeom prst="rect">
            <a:avLst/>
          </a:prstGeom>
        </p:spPr>
      </p:pic>
      <p:pic>
        <p:nvPicPr>
          <p:cNvPr id="9" name="Picture 8" descr="73329588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355" y="3390262"/>
            <a:ext cx="784037" cy="1926299"/>
          </a:xfrm>
          <a:prstGeom prst="rect">
            <a:avLst/>
          </a:prstGeom>
        </p:spPr>
      </p:pic>
      <p:pic>
        <p:nvPicPr>
          <p:cNvPr id="11" name="Picture 10" descr="rbm2_61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2439" y="970162"/>
            <a:ext cx="1941362" cy="2250310"/>
          </a:xfrm>
          <a:prstGeom prst="rect">
            <a:avLst/>
          </a:prstGeom>
        </p:spPr>
      </p:pic>
      <p:pic>
        <p:nvPicPr>
          <p:cNvPr id="19" name="Picture 18" descr="LS003422.pn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105" y="929450"/>
            <a:ext cx="872769" cy="1787430"/>
          </a:xfrm>
          <a:prstGeom prst="rect">
            <a:avLst/>
          </a:prstGeom>
        </p:spPr>
      </p:pic>
      <p:sp>
        <p:nvSpPr>
          <p:cNvPr id="20" name="Down Arrow 19"/>
          <p:cNvSpPr/>
          <p:nvPr/>
        </p:nvSpPr>
        <p:spPr>
          <a:xfrm rot="12147851">
            <a:off x="7606000" y="3660893"/>
            <a:ext cx="467777" cy="502120"/>
          </a:xfrm>
          <a:prstGeom prst="downArrow">
            <a:avLst/>
          </a:prstGeom>
          <a:solidFill>
            <a:srgbClr val="FAD70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56309" y="5440733"/>
            <a:ext cx="4485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Rules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GT Workbook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SLS IDRD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SLS Safety </a:t>
            </a:r>
            <a:r>
              <a:rPr lang="en-US" sz="1600" dirty="0" err="1" smtClean="0"/>
              <a:t>Rqts</a:t>
            </a:r>
            <a:r>
              <a:rPr lang="en-US" sz="1600" dirty="0" smtClean="0"/>
              <a:t> (or equiv. launch provider </a:t>
            </a:r>
            <a:r>
              <a:rPr lang="en-US" sz="1600" dirty="0" err="1" smtClean="0"/>
              <a:t>rqts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2326822" y="5223150"/>
            <a:ext cx="159475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Team of technical SMEs</a:t>
            </a:r>
          </a:p>
        </p:txBody>
      </p:sp>
      <p:sp>
        <p:nvSpPr>
          <p:cNvPr id="23" name="TextBox 22"/>
          <p:cNvSpPr txBox="1"/>
          <p:nvPr/>
        </p:nvSpPr>
        <p:spPr>
          <a:xfrm rot="20740250">
            <a:off x="151971" y="1452094"/>
            <a:ext cx="182470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Teams submit GT documents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530225" y="881466"/>
            <a:ext cx="236475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Judge Panel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2 NASA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3 Non-NASA leaders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Industry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Academic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err="1" smtClean="0"/>
              <a:t>DoD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 rot="20815108">
            <a:off x="1999569" y="1443622"/>
            <a:ext cx="1182461" cy="2489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894975" y="2668896"/>
            <a:ext cx="2014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GT Winners:</a:t>
            </a:r>
          </a:p>
          <a:p>
            <a:r>
              <a:rPr lang="en-US" dirty="0" smtClean="0"/>
              <a:t>Top 5 Teams Scoring &gt; 3.0/5.0</a:t>
            </a:r>
            <a:endParaRPr lang="en-US" dirty="0"/>
          </a:p>
        </p:txBody>
      </p:sp>
      <p:sp>
        <p:nvSpPr>
          <p:cNvPr id="44" name="Up Arrow 43"/>
          <p:cNvSpPr/>
          <p:nvPr/>
        </p:nvSpPr>
        <p:spPr>
          <a:xfrm rot="1580994">
            <a:off x="3545298" y="2796016"/>
            <a:ext cx="289652" cy="73076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Striped Right Arrow 46"/>
          <p:cNvSpPr/>
          <p:nvPr/>
        </p:nvSpPr>
        <p:spPr>
          <a:xfrm rot="3634560">
            <a:off x="4122998" y="2855460"/>
            <a:ext cx="1448957" cy="434105"/>
          </a:xfrm>
          <a:prstGeom prst="strip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3" descr="CQC_Ops&amp;Rules_title pg.pdf"/>
          <p:cNvPicPr>
            <a:picLocks noChangeAspect="1"/>
          </p:cNvPicPr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9" b="2819"/>
          <a:stretch/>
        </p:blipFill>
        <p:spPr>
          <a:xfrm>
            <a:off x="408679" y="3791301"/>
            <a:ext cx="679102" cy="82928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5" name="Content Placeholder 3" descr="CQC_Ops&amp;Rules_title pg.pdf"/>
          <p:cNvPicPr>
            <a:picLocks noChangeAspect="1"/>
          </p:cNvPicPr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9" b="2819"/>
          <a:stretch/>
        </p:blipFill>
        <p:spPr>
          <a:xfrm>
            <a:off x="674335" y="4104290"/>
            <a:ext cx="679102" cy="829286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16" name="Content Placeholder 3" descr="CQC_Ops&amp;Rules_title pg.pdf"/>
          <p:cNvPicPr>
            <a:picLocks noChangeAspect="1"/>
          </p:cNvPicPr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9" b="2819"/>
          <a:stretch/>
        </p:blipFill>
        <p:spPr>
          <a:xfrm>
            <a:off x="1000063" y="4357869"/>
            <a:ext cx="827482" cy="1010480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54" name="Right Arrow 53"/>
          <p:cNvSpPr/>
          <p:nvPr/>
        </p:nvSpPr>
        <p:spPr>
          <a:xfrm rot="19331691">
            <a:off x="1364592" y="2915600"/>
            <a:ext cx="2220280" cy="21809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Brace 2"/>
          <p:cNvSpPr/>
          <p:nvPr/>
        </p:nvSpPr>
        <p:spPr>
          <a:xfrm>
            <a:off x="5953125" y="3810170"/>
            <a:ext cx="409575" cy="2546179"/>
          </a:xfrm>
          <a:prstGeom prst="rightBrac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6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Rules and Constraints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832940"/>
              </p:ext>
            </p:extLst>
          </p:nvPr>
        </p:nvGraphicFramePr>
        <p:xfrm>
          <a:off x="2590799" y="929373"/>
          <a:ext cx="5978525" cy="5426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11</a:t>
            </a:fld>
            <a:endParaRPr lang="en-US"/>
          </a:p>
        </p:txBody>
      </p:sp>
      <p:pic>
        <p:nvPicPr>
          <p:cNvPr id="8" name="Content Placeholder 3" descr="CQC_Ops&amp;Rules_title pg.pdf"/>
          <p:cNvPicPr>
            <a:picLocks noChangeAspect="1"/>
          </p:cNvPicPr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9" b="2819"/>
          <a:stretch/>
        </p:blipFill>
        <p:spPr>
          <a:xfrm>
            <a:off x="177921" y="2036907"/>
            <a:ext cx="2431443" cy="2969157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673232" y="6122086"/>
            <a:ext cx="3354867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66FF"/>
                </a:solidFill>
              </a:rPr>
              <a:t>http://</a:t>
            </a:r>
            <a:r>
              <a:rPr lang="en-US" sz="1400" dirty="0" err="1">
                <a:solidFill>
                  <a:srgbClr val="3366FF"/>
                </a:solidFill>
              </a:rPr>
              <a:t>www.nasa.gov</a:t>
            </a:r>
            <a:r>
              <a:rPr lang="en-US" sz="1400" dirty="0">
                <a:solidFill>
                  <a:srgbClr val="3366FF"/>
                </a:solidFill>
              </a:rPr>
              <a:t>/</a:t>
            </a:r>
            <a:r>
              <a:rPr lang="en-US" sz="1400" dirty="0" err="1">
                <a:solidFill>
                  <a:srgbClr val="3366FF"/>
                </a:solidFill>
              </a:rPr>
              <a:t>cubequest</a:t>
            </a:r>
            <a:r>
              <a:rPr lang="en-US" sz="1400" dirty="0">
                <a:solidFill>
                  <a:srgbClr val="3366FF"/>
                </a:solidFill>
              </a:rPr>
              <a:t>/reference</a:t>
            </a:r>
          </a:p>
        </p:txBody>
      </p:sp>
    </p:spTree>
    <p:extLst>
      <p:ext uri="{BB962C8B-B14F-4D97-AF65-F5344CB8AC3E}">
        <p14:creationId xmlns:p14="http://schemas.microsoft.com/office/powerpoint/2010/main" val="3660308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Versatility of </a:t>
            </a:r>
            <a:r>
              <a:rPr lang="en-US" dirty="0" err="1" smtClean="0">
                <a:solidFill>
                  <a:srgbClr val="FFFFFF"/>
                </a:solidFill>
              </a:rPr>
              <a:t>CubeQuest</a:t>
            </a:r>
            <a:r>
              <a:rPr lang="en-US" dirty="0" smtClean="0">
                <a:solidFill>
                  <a:srgbClr val="FFFFFF"/>
                </a:solidFill>
              </a:rPr>
              <a:t> Rules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3" y="1193257"/>
            <a:ext cx="8229600" cy="51561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EM-1 or procure your own launch</a:t>
            </a:r>
          </a:p>
          <a:p>
            <a:r>
              <a:rPr lang="en-US" dirty="0" smtClean="0"/>
              <a:t>Propulsion or no propulsion</a:t>
            </a:r>
          </a:p>
          <a:p>
            <a:pPr lvl="1"/>
            <a:r>
              <a:rPr lang="en-US" dirty="0" smtClean="0"/>
              <a:t>Deep Space Challenge does not require propulsion</a:t>
            </a:r>
          </a:p>
          <a:p>
            <a:pPr lvl="1"/>
            <a:r>
              <a:rPr lang="en-US" dirty="0" smtClean="0"/>
              <a:t>365-day time rule should allow exotic trajectories to lunar orbit</a:t>
            </a:r>
          </a:p>
          <a:p>
            <a:r>
              <a:rPr lang="en-US" dirty="0" smtClean="0"/>
              <a:t>Use NASA </a:t>
            </a:r>
            <a:r>
              <a:rPr lang="en-US" dirty="0" err="1" smtClean="0"/>
              <a:t>SCaN</a:t>
            </a:r>
            <a:r>
              <a:rPr lang="en-US" dirty="0" smtClean="0"/>
              <a:t> (NEN, DSN) at your own cost</a:t>
            </a:r>
          </a:p>
          <a:p>
            <a:pPr lvl="1"/>
            <a:r>
              <a:rPr lang="en-US" dirty="0" smtClean="0"/>
              <a:t>NASA uses DSN to enforce rules</a:t>
            </a:r>
            <a:endParaRPr lang="en-US" dirty="0"/>
          </a:p>
          <a:p>
            <a:pPr lvl="1"/>
            <a:r>
              <a:rPr lang="en-US" dirty="0" smtClean="0"/>
              <a:t>DSN costs and limited aperture time incentivize teams to develop alternative ground stations</a:t>
            </a:r>
          </a:p>
          <a:p>
            <a:r>
              <a:rPr lang="en-US" dirty="0" smtClean="0"/>
              <a:t>Competition start date is EM-1 launch or 3</a:t>
            </a:r>
            <a:r>
              <a:rPr lang="en-US" baseline="30000" dirty="0" smtClean="0"/>
              <a:t>rd</a:t>
            </a:r>
            <a:r>
              <a:rPr lang="en-US" dirty="0" smtClean="0"/>
              <a:t> party launch date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nd date is 365 days after EM-1 launch or 356 days after 3</a:t>
            </a:r>
            <a:r>
              <a:rPr lang="en-US" baseline="30000" dirty="0" smtClean="0"/>
              <a:t>rd</a:t>
            </a:r>
            <a:r>
              <a:rPr lang="en-US" dirty="0" smtClean="0"/>
              <a:t> party launch, whichever occurs </a:t>
            </a:r>
            <a:r>
              <a:rPr lang="en-US" u="sng" dirty="0" smtClean="0"/>
              <a:t>first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7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" y="1395214"/>
            <a:ext cx="7498080" cy="52951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98720" y="1215622"/>
            <a:ext cx="568960" cy="14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39848" y="2663062"/>
            <a:ext cx="2700200" cy="135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3562" y="2762395"/>
            <a:ext cx="300472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GT-1              GT-2            GT-3            GT-4</a:t>
            </a:r>
            <a:endParaRPr lang="en-US" sz="12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Status</a:t>
            </a:r>
            <a:endParaRPr lang="en-US" dirty="0"/>
          </a:p>
        </p:txBody>
      </p:sp>
      <p:sp>
        <p:nvSpPr>
          <p:cNvPr id="7" name="Isosceles Triangle 6"/>
          <p:cNvSpPr/>
          <p:nvPr/>
        </p:nvSpPr>
        <p:spPr>
          <a:xfrm flipV="1">
            <a:off x="3890618" y="1911236"/>
            <a:ext cx="325607" cy="280696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44047" y="1527946"/>
            <a:ext cx="628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 smtClean="0"/>
              <a:t>Today</a:t>
            </a:r>
            <a:endParaRPr lang="en-US" sz="1400" u="sng" dirty="0"/>
          </a:p>
        </p:txBody>
      </p:sp>
      <p:cxnSp>
        <p:nvCxnSpPr>
          <p:cNvPr id="10" name="Straight Connector 9"/>
          <p:cNvCxnSpPr>
            <a:stCxn id="7" idx="0"/>
          </p:cNvCxnSpPr>
          <p:nvPr/>
        </p:nvCxnSpPr>
        <p:spPr>
          <a:xfrm flipH="1">
            <a:off x="4014096" y="2191932"/>
            <a:ext cx="39326" cy="4164418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9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4980"/>
            <a:ext cx="5103157" cy="5751017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NASA STMD’s Centennial Challenges Program, initiated in 2005, named after Wright Brothers’ Kitty Hawk flight</a:t>
            </a:r>
          </a:p>
          <a:p>
            <a:r>
              <a:rPr lang="en-US" sz="2400" dirty="0" smtClean="0"/>
              <a:t>Engages public in advanced technology development</a:t>
            </a:r>
          </a:p>
          <a:p>
            <a:r>
              <a:rPr lang="en-US" sz="2400" dirty="0" smtClean="0"/>
              <a:t>Prizes for solving problems </a:t>
            </a:r>
            <a:r>
              <a:rPr lang="en-US" sz="2400" dirty="0"/>
              <a:t>of interest to NASA and the </a:t>
            </a:r>
            <a:r>
              <a:rPr lang="en-US" sz="2400" dirty="0" smtClean="0"/>
              <a:t>nation</a:t>
            </a:r>
          </a:p>
          <a:p>
            <a:r>
              <a:rPr lang="en-US" sz="2400" dirty="0" smtClean="0"/>
              <a:t>Competitors based in US; not </a:t>
            </a:r>
            <a:r>
              <a:rPr lang="en-US" sz="2400" dirty="0"/>
              <a:t>supported by government </a:t>
            </a:r>
            <a:r>
              <a:rPr lang="en-US" sz="2400" dirty="0" smtClean="0"/>
              <a:t>funding.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Since 2005, there </a:t>
            </a:r>
            <a:r>
              <a:rPr lang="en-US" sz="2400" dirty="0"/>
              <a:t>have been eight challenge </a:t>
            </a:r>
            <a:r>
              <a:rPr lang="en-US" sz="2400" dirty="0" smtClean="0"/>
              <a:t>categories, </a:t>
            </a:r>
            <a:r>
              <a:rPr lang="en-US" sz="2400" dirty="0"/>
              <a:t>resulting in more than 20 challenge events to date. </a:t>
            </a:r>
          </a:p>
          <a:p>
            <a:r>
              <a:rPr lang="en-US" sz="2400" dirty="0" smtClean="0"/>
              <a:t>More than </a:t>
            </a:r>
            <a:r>
              <a:rPr lang="en-US" sz="2400" dirty="0"/>
              <a:t>$6 million in prize money has been awarded to more than </a:t>
            </a:r>
            <a:r>
              <a:rPr lang="en-US" sz="2400" dirty="0" smtClean="0"/>
              <a:t>17 different teams</a:t>
            </a:r>
          </a:p>
          <a:p>
            <a:r>
              <a:rPr lang="en-US" sz="2400" dirty="0" smtClean="0"/>
              <a:t>Summer 2013, work began on Cube Quest Challenge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78AA8-5C4A-8542-B957-E565415CE8A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766" y="0"/>
            <a:ext cx="7855645" cy="556127"/>
          </a:xfrm>
        </p:spPr>
        <p:txBody>
          <a:bodyPr>
            <a:noAutofit/>
          </a:bodyPr>
          <a:lstStyle/>
          <a:p>
            <a:r>
              <a:rPr lang="en-US" sz="3200" dirty="0" smtClean="0"/>
              <a:t>Centennial Challenges Program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5560357" y="3555583"/>
            <a:ext cx="3391973" cy="2800767"/>
          </a:xfrm>
          <a:prstGeom prst="rect">
            <a:avLst/>
          </a:prstGeom>
          <a:ln/>
          <a:effectLst>
            <a:outerShdw blurRad="40000" dist="88900" dir="354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rgbClr val="0000FF"/>
                </a:solidFill>
              </a:rPr>
              <a:t>Current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2400" u="sng" dirty="0" smtClean="0">
                <a:solidFill>
                  <a:srgbClr val="0000FF"/>
                </a:solidFill>
              </a:rPr>
              <a:t>Centennial Challenges: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Sample Return Robot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3-D Printed Habitat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Mars Ascent Vehicle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Cube Quest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Picture 8" descr="LS00342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87862">
            <a:off x="6422268" y="1153340"/>
            <a:ext cx="1025782" cy="21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8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7989839" cy="556127"/>
          </a:xfrm>
        </p:spPr>
        <p:txBody>
          <a:bodyPr>
            <a:noAutofit/>
          </a:bodyPr>
          <a:lstStyle/>
          <a:p>
            <a:r>
              <a:rPr lang="en-US" sz="3200" dirty="0" smtClean="0"/>
              <a:t>Ground Tournaments Lead to EM-1 Launch</a:t>
            </a:r>
            <a:endParaRPr lang="en-US" sz="3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459722"/>
              </p:ext>
            </p:extLst>
          </p:nvPr>
        </p:nvGraphicFramePr>
        <p:xfrm>
          <a:off x="339725" y="866853"/>
          <a:ext cx="8229600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GT1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GT2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GT3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GT4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EM-1</a:t>
                      </a:r>
                      <a:endParaRPr lang="en-US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1. Alpha </a:t>
                      </a:r>
                      <a:r>
                        <a:rPr lang="en-US" sz="1000" dirty="0" err="1" smtClean="0"/>
                        <a:t>Cubesat</a:t>
                      </a:r>
                      <a:r>
                        <a:rPr lang="en-US" sz="1000" dirty="0" smtClean="0"/>
                        <a:t> - </a:t>
                      </a:r>
                      <a:r>
                        <a:rPr lang="en-US" sz="1000" dirty="0" err="1" smtClean="0"/>
                        <a:t>Xtraordinary</a:t>
                      </a:r>
                      <a:r>
                        <a:rPr lang="en-US" sz="1000" dirty="0" smtClean="0"/>
                        <a:t> Innovative Space Partnerships, </a:t>
                      </a:r>
                      <a:r>
                        <a:rPr lang="en-US" sz="1000" dirty="0" err="1" smtClean="0"/>
                        <a:t>Inc</a:t>
                      </a:r>
                      <a:endParaRPr lang="en-US" sz="1000" dirty="0" smtClean="0"/>
                    </a:p>
                    <a:p>
                      <a:r>
                        <a:rPr lang="en-US" sz="1000" dirty="0" smtClean="0"/>
                        <a:t>2. </a:t>
                      </a:r>
                      <a:r>
                        <a:rPr lang="en-US" sz="1000" dirty="0" err="1" smtClean="0"/>
                        <a:t>Cislunar</a:t>
                      </a:r>
                      <a:r>
                        <a:rPr lang="en-US" sz="1000" dirty="0" smtClean="0"/>
                        <a:t> Explorers - Cornell University</a:t>
                      </a:r>
                    </a:p>
                    <a:p>
                      <a:r>
                        <a:rPr lang="en-US" sz="1000" dirty="0" smtClean="0"/>
                        <a:t>3. </a:t>
                      </a:r>
                      <a:r>
                        <a:rPr lang="en-US" sz="1000" dirty="0" err="1" smtClean="0"/>
                        <a:t>HuskySat</a:t>
                      </a:r>
                      <a:r>
                        <a:rPr lang="en-US" sz="1000" dirty="0" smtClean="0"/>
                        <a:t> - University of Washington</a:t>
                      </a:r>
                    </a:p>
                    <a:p>
                      <a:r>
                        <a:rPr lang="en-US" sz="1000" dirty="0" smtClean="0"/>
                        <a:t>4. Lunar </a:t>
                      </a:r>
                      <a:r>
                        <a:rPr lang="en-US" sz="1000" dirty="0" err="1" smtClean="0"/>
                        <a:t>CubeQuestador</a:t>
                      </a:r>
                      <a:r>
                        <a:rPr lang="en-US" sz="1000" dirty="0" smtClean="0"/>
                        <a:t> - Missouri University of Science and Technology</a:t>
                      </a:r>
                    </a:p>
                    <a:p>
                      <a:r>
                        <a:rPr lang="en-US" sz="1000" dirty="0" smtClean="0"/>
                        <a:t>5. MIT </a:t>
                      </a:r>
                      <a:r>
                        <a:rPr lang="en-US" sz="1000" dirty="0" err="1" smtClean="0"/>
                        <a:t>KitCube</a:t>
                      </a:r>
                      <a:r>
                        <a:rPr lang="en-US" sz="1000" dirty="0" smtClean="0"/>
                        <a:t> - Massachusetts Institute of Technology</a:t>
                      </a:r>
                    </a:p>
                    <a:p>
                      <a:r>
                        <a:rPr lang="en-US" sz="1000" dirty="0" smtClean="0"/>
                        <a:t>6. Novel Engineering - Novel Engineering Inc.</a:t>
                      </a:r>
                    </a:p>
                    <a:p>
                      <a:r>
                        <a:rPr lang="en-US" sz="1000" dirty="0" smtClean="0"/>
                        <a:t>7. </a:t>
                      </a:r>
                      <a:r>
                        <a:rPr lang="en-US" sz="1000" dirty="0" err="1" smtClean="0"/>
                        <a:t>OpenOrbiter</a:t>
                      </a:r>
                      <a:r>
                        <a:rPr lang="en-US" sz="1000" dirty="0" smtClean="0"/>
                        <a:t> Lunar I - University of North Dakota</a:t>
                      </a:r>
                    </a:p>
                    <a:p>
                      <a:r>
                        <a:rPr lang="en-US" sz="1000" dirty="0" smtClean="0"/>
                        <a:t>8. ERAU Eagles - Embry-Riddle Aeronautical University</a:t>
                      </a:r>
                    </a:p>
                    <a:p>
                      <a:r>
                        <a:rPr lang="en-US" sz="1000" dirty="0" smtClean="0"/>
                        <a:t>9. Project Selene - Flintridge Preparatory School</a:t>
                      </a:r>
                    </a:p>
                    <a:p>
                      <a:r>
                        <a:rPr lang="en-US" sz="1000" dirty="0" smtClean="0"/>
                        <a:t>10. </a:t>
                      </a:r>
                      <a:r>
                        <a:rPr lang="en-US" sz="1000" dirty="0" err="1" smtClean="0"/>
                        <a:t>Heimdallr</a:t>
                      </a:r>
                      <a:r>
                        <a:rPr lang="en-US" sz="1000" dirty="0" smtClean="0"/>
                        <a:t>- </a:t>
                      </a:r>
                      <a:r>
                        <a:rPr lang="en-US" sz="1000" dirty="0" err="1" smtClean="0"/>
                        <a:t>Ragnarok</a:t>
                      </a:r>
                      <a:r>
                        <a:rPr lang="en-US" sz="1000" dirty="0" smtClean="0"/>
                        <a:t> Industries, Inc.</a:t>
                      </a:r>
                    </a:p>
                    <a:p>
                      <a:r>
                        <a:rPr lang="en-US" sz="1000" dirty="0" smtClean="0"/>
                        <a:t>11. SEDS UC San Diego - University of California - San Diego</a:t>
                      </a:r>
                    </a:p>
                    <a:p>
                      <a:r>
                        <a:rPr lang="en-US" sz="1000" dirty="0" smtClean="0"/>
                        <a:t>12. Team Miles - Fluid &amp; Reason LLC</a:t>
                      </a:r>
                    </a:p>
                    <a:p>
                      <a:r>
                        <a:rPr lang="en-US" sz="1000" dirty="0" smtClean="0"/>
                        <a:t>13. True Vision Robotics - Isakson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1. Alpha </a:t>
                      </a:r>
                      <a:r>
                        <a:rPr lang="en-US" sz="1000" dirty="0" err="1" smtClean="0"/>
                        <a:t>CubeQuest</a:t>
                      </a:r>
                      <a:r>
                        <a:rPr lang="en-US" sz="1000" dirty="0" smtClean="0"/>
                        <a:t>, XISP </a:t>
                      </a:r>
                      <a:r>
                        <a:rPr lang="en-US" sz="1000" dirty="0" err="1" smtClean="0"/>
                        <a:t>Inc</a:t>
                      </a:r>
                      <a:endParaRPr lang="en-US" sz="1000" dirty="0" smtClean="0"/>
                    </a:p>
                    <a:p>
                      <a:r>
                        <a:rPr lang="en-US" sz="1000" dirty="0" smtClean="0"/>
                        <a:t>2. </a:t>
                      </a:r>
                      <a:r>
                        <a:rPr lang="en-US" sz="1000" dirty="0" err="1" smtClean="0"/>
                        <a:t>CisLunar</a:t>
                      </a:r>
                      <a:r>
                        <a:rPr lang="en-US" sz="1000" dirty="0" smtClean="0"/>
                        <a:t> Explorers, Cornell University</a:t>
                      </a:r>
                    </a:p>
                    <a:p>
                      <a:r>
                        <a:rPr lang="en-US" sz="1000" dirty="0" smtClean="0"/>
                        <a:t>3. Eagles-Quest, Embry-Riddle Aeronautical University</a:t>
                      </a:r>
                    </a:p>
                    <a:p>
                      <a:r>
                        <a:rPr lang="en-US" sz="1000" dirty="0" smtClean="0"/>
                        <a:t>4. Earth Escape Explorer (CU-E3), University of Colorado</a:t>
                      </a:r>
                    </a:p>
                    <a:p>
                      <a:r>
                        <a:rPr lang="en-US" sz="1000" dirty="0" smtClean="0"/>
                        <a:t>5. Goddard Orbital and Atmospheric Testing Satellite (GOATS), Worcester Polytechnic Institute</a:t>
                      </a:r>
                    </a:p>
                    <a:p>
                      <a:r>
                        <a:rPr lang="en-US" sz="1000" dirty="0" smtClean="0"/>
                        <a:t>6. Lunar </a:t>
                      </a:r>
                      <a:r>
                        <a:rPr lang="en-US" sz="1000" dirty="0" err="1" smtClean="0"/>
                        <a:t>CubeQuestador</a:t>
                      </a:r>
                      <a:r>
                        <a:rPr lang="en-US" sz="1000" dirty="0" smtClean="0"/>
                        <a:t>, Missouri University of Science &amp; Technology</a:t>
                      </a:r>
                    </a:p>
                    <a:p>
                      <a:r>
                        <a:rPr lang="en-US" sz="1000" dirty="0" smtClean="0"/>
                        <a:t>7. MIT </a:t>
                      </a:r>
                      <a:r>
                        <a:rPr lang="en-US" sz="1000" dirty="0" err="1" smtClean="0"/>
                        <a:t>KitCube</a:t>
                      </a:r>
                      <a:r>
                        <a:rPr lang="en-US" sz="1000" dirty="0" smtClean="0"/>
                        <a:t>, Massachusetts Institute of Technology</a:t>
                      </a:r>
                    </a:p>
                    <a:p>
                      <a:r>
                        <a:rPr lang="en-US" sz="1000" dirty="0" smtClean="0"/>
                        <a:t>8. </a:t>
                      </a:r>
                      <a:r>
                        <a:rPr lang="en-US" sz="1000" dirty="0" err="1" smtClean="0"/>
                        <a:t>Heimdallr</a:t>
                      </a:r>
                      <a:r>
                        <a:rPr lang="en-US" sz="1000" dirty="0" smtClean="0"/>
                        <a:t>, </a:t>
                      </a:r>
                      <a:r>
                        <a:rPr lang="en-US" sz="1000" dirty="0" err="1" smtClean="0"/>
                        <a:t>Ragnarok</a:t>
                      </a:r>
                      <a:r>
                        <a:rPr lang="en-US" sz="1000" dirty="0" smtClean="0"/>
                        <a:t> Industries Inc.</a:t>
                      </a:r>
                    </a:p>
                    <a:p>
                      <a:r>
                        <a:rPr lang="en-US" sz="1000" dirty="0" smtClean="0"/>
                        <a:t>9. SEDS </a:t>
                      </a:r>
                      <a:r>
                        <a:rPr lang="en-US" sz="1000" dirty="0" err="1" smtClean="0"/>
                        <a:t>Triteia</a:t>
                      </a:r>
                      <a:r>
                        <a:rPr lang="en-US" sz="1000" dirty="0" smtClean="0"/>
                        <a:t>, SEDS University of San Diego</a:t>
                      </a:r>
                    </a:p>
                    <a:p>
                      <a:r>
                        <a:rPr lang="en-US" sz="1000" dirty="0" smtClean="0"/>
                        <a:t>10. Team Miles, Fluid &amp; Reason LLC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1. Team Miles ­ Fluid &amp; Reason, Tampa, Florida</a:t>
                      </a:r>
                    </a:p>
                    <a:p>
                      <a:r>
                        <a:rPr lang="en-US" sz="1000" dirty="0" smtClean="0"/>
                        <a:t>(placed first in GT-1 and fifth in GT-2)</a:t>
                      </a:r>
                    </a:p>
                    <a:p>
                      <a:r>
                        <a:rPr lang="en-US" sz="1000" dirty="0" smtClean="0"/>
                        <a:t>2. </a:t>
                      </a:r>
                      <a:r>
                        <a:rPr lang="en-US" sz="1000" dirty="0" err="1" smtClean="0"/>
                        <a:t>Cislunar</a:t>
                      </a:r>
                      <a:r>
                        <a:rPr lang="en-US" sz="1000" dirty="0" smtClean="0"/>
                        <a:t> Explorers - Cornell University, Ithaca, New York</a:t>
                      </a:r>
                    </a:p>
                    <a:p>
                      <a:r>
                        <a:rPr lang="en-US" sz="1000" dirty="0" smtClean="0"/>
                        <a:t>3. CU-E3- University of Colorado, Boulder</a:t>
                      </a:r>
                    </a:p>
                    <a:p>
                      <a:r>
                        <a:rPr lang="en-US" sz="1000" dirty="0" smtClean="0"/>
                        <a:t>4. </a:t>
                      </a:r>
                      <a:r>
                        <a:rPr lang="en-US" sz="1000" dirty="0" err="1" smtClean="0"/>
                        <a:t>KitCube</a:t>
                      </a:r>
                      <a:r>
                        <a:rPr lang="en-US" sz="1000" dirty="0" smtClean="0"/>
                        <a:t> - Massachusetts Institute of Technology, Cambridge, Massachusetts</a:t>
                      </a:r>
                    </a:p>
                    <a:p>
                      <a:r>
                        <a:rPr lang="en-US" sz="1000" dirty="0" smtClean="0"/>
                        <a:t>5. SEDS </a:t>
                      </a:r>
                      <a:r>
                        <a:rPr lang="en-US" sz="1000" dirty="0" err="1" smtClean="0"/>
                        <a:t>Triteia</a:t>
                      </a:r>
                      <a:r>
                        <a:rPr lang="en-US" sz="1000" dirty="0" smtClean="0"/>
                        <a:t> - University of California, San Diego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6. </a:t>
                      </a:r>
                      <a:r>
                        <a:rPr lang="en-US" sz="1000" dirty="0" err="1" smtClean="0"/>
                        <a:t>Ragnarok</a:t>
                      </a:r>
                      <a:r>
                        <a:rPr lang="en-US" sz="1000" dirty="0" smtClean="0"/>
                        <a:t>, </a:t>
                      </a:r>
                      <a:r>
                        <a:rPr lang="en-US" sz="1000" dirty="0" err="1" smtClean="0"/>
                        <a:t>Ragnarok</a:t>
                      </a:r>
                      <a:r>
                        <a:rPr lang="en-US" sz="1000" dirty="0" smtClean="0"/>
                        <a:t> Industries Inc.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7. MIT </a:t>
                      </a:r>
                      <a:r>
                        <a:rPr lang="en-US" sz="1000" dirty="0" err="1" smtClean="0"/>
                        <a:t>KitCube</a:t>
                      </a:r>
                      <a:r>
                        <a:rPr lang="en-US" sz="1000" dirty="0" smtClean="0"/>
                        <a:t>, Massachusetts Institute of Technology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8. Goddard Orbital and Atmospheric Testing Satellite (GOATS), Worcester Polytechnic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1. Team Miles ­ Fluid &amp; Reason, Tampa, Florida</a:t>
                      </a:r>
                    </a:p>
                    <a:p>
                      <a:r>
                        <a:rPr lang="en-US" sz="1000" dirty="0" smtClean="0"/>
                        <a:t>2. </a:t>
                      </a:r>
                      <a:r>
                        <a:rPr lang="en-US" sz="1000" dirty="0" err="1" smtClean="0"/>
                        <a:t>Cislunar</a:t>
                      </a:r>
                      <a:r>
                        <a:rPr lang="en-US" sz="1000" dirty="0" smtClean="0"/>
                        <a:t> Explorers - Cornell University, Ithaca, New York</a:t>
                      </a:r>
                    </a:p>
                    <a:p>
                      <a:r>
                        <a:rPr lang="en-US" sz="1000" dirty="0" smtClean="0"/>
                        <a:t>3. CU-E3- University of Colorado, Boulder</a:t>
                      </a:r>
                    </a:p>
                    <a:p>
                      <a:r>
                        <a:rPr lang="en-US" sz="1000" dirty="0" smtClean="0"/>
                        <a:t>4. SEDS </a:t>
                      </a:r>
                      <a:r>
                        <a:rPr lang="en-US" sz="1000" dirty="0" err="1" smtClean="0"/>
                        <a:t>Triteia</a:t>
                      </a:r>
                      <a:r>
                        <a:rPr lang="en-US" sz="1000" dirty="0" smtClean="0"/>
                        <a:t> - University of California, San Diego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5. </a:t>
                      </a:r>
                      <a:r>
                        <a:rPr lang="en-US" sz="1000" dirty="0" err="1" smtClean="0"/>
                        <a:t>Heimdallr</a:t>
                      </a:r>
                      <a:r>
                        <a:rPr lang="en-US" sz="1000" dirty="0" smtClean="0"/>
                        <a:t>, </a:t>
                      </a:r>
                      <a:r>
                        <a:rPr lang="en-US" sz="1000" dirty="0" err="1" smtClean="0"/>
                        <a:t>Ragnarok</a:t>
                      </a:r>
                      <a:r>
                        <a:rPr lang="en-US" sz="1000" dirty="0" smtClean="0"/>
                        <a:t> Industries Inc.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 smtClean="0"/>
                    </a:p>
                    <a:p>
                      <a:pPr algn="ctr"/>
                      <a:r>
                        <a:rPr lang="en-US" sz="4800" b="1" dirty="0" smtClean="0">
                          <a:solidFill>
                            <a:srgbClr val="0000FF"/>
                          </a:solidFill>
                        </a:rPr>
                        <a:t>?</a:t>
                      </a:r>
                      <a:endParaRPr lang="en-US" sz="48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75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883648"/>
              </p:ext>
            </p:extLst>
          </p:nvPr>
        </p:nvGraphicFramePr>
        <p:xfrm>
          <a:off x="546100" y="1556305"/>
          <a:ext cx="8229600" cy="4683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2705833" y="6375171"/>
            <a:ext cx="938077" cy="263525"/>
            <a:chOff x="1612900" y="6457950"/>
            <a:chExt cx="938077" cy="263525"/>
          </a:xfrm>
          <a:solidFill>
            <a:schemeClr val="accent3"/>
          </a:solidFill>
        </p:grpSpPr>
        <p:sp>
          <p:nvSpPr>
            <p:cNvPr id="13" name="Rectangle 12"/>
            <p:cNvSpPr/>
            <p:nvPr/>
          </p:nvSpPr>
          <p:spPr>
            <a:xfrm>
              <a:off x="1638300" y="6505575"/>
              <a:ext cx="850900" cy="215900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12900" y="6457950"/>
              <a:ext cx="938077" cy="246221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Lunar </a:t>
              </a:r>
              <a:r>
                <a:rPr lang="en-US" sz="1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Derby</a:t>
              </a:r>
              <a:endParaRPr lang="en-US" sz="1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422900" y="6410947"/>
            <a:ext cx="1851780" cy="24447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&amp; Deep Space Derby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14656" y="6406610"/>
            <a:ext cx="1422400" cy="244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Deep Space Derby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Up Ribbon 24"/>
          <p:cNvSpPr/>
          <p:nvPr/>
        </p:nvSpPr>
        <p:spPr>
          <a:xfrm>
            <a:off x="1848281" y="961113"/>
            <a:ext cx="5682819" cy="372387"/>
          </a:xfrm>
          <a:prstGeom prst="ribbon2">
            <a:avLst>
              <a:gd name="adj1" fmla="val 23229"/>
              <a:gd name="adj2" fmla="val 71681"/>
            </a:avLst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FFFF00"/>
                </a:solidFill>
              </a:rPr>
              <a:t>* - indicates EM-1 Qualifier </a:t>
            </a:r>
            <a:endParaRPr lang="en-US" sz="1400" b="1" baseline="30000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645905" cy="5561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Teams </a:t>
            </a:r>
            <a:r>
              <a:rPr lang="en-US" dirty="0" smtClean="0"/>
              <a:t>– GT4  April-May 2017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13 Sept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CubeQuest</a:t>
            </a:r>
            <a:r>
              <a:rPr lang="en-US" dirty="0" smtClean="0"/>
              <a:t> for Space2016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4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973775" cy="55612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CubeQuest</a:t>
            </a:r>
            <a:r>
              <a:rPr lang="en-US" dirty="0" smtClean="0"/>
              <a:t> Emerging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085" y="1163721"/>
            <a:ext cx="4179259" cy="5408145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Comm</a:t>
            </a:r>
            <a:endParaRPr lang="en-US" dirty="0" smtClean="0"/>
          </a:p>
          <a:p>
            <a:pPr lvl="1"/>
            <a:r>
              <a:rPr lang="en-US" dirty="0" smtClean="0"/>
              <a:t>UHF, S-, X-, C- </a:t>
            </a:r>
            <a:r>
              <a:rPr lang="en-US" dirty="0" smtClean="0"/>
              <a:t>band</a:t>
            </a:r>
            <a:endParaRPr lang="en-US" dirty="0" smtClean="0"/>
          </a:p>
          <a:p>
            <a:pPr lvl="1"/>
            <a:r>
              <a:rPr lang="en-US" dirty="0" smtClean="0"/>
              <a:t>Mainly patch antennas – from moon and beyond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eployable antennas</a:t>
            </a:r>
          </a:p>
          <a:p>
            <a:r>
              <a:rPr lang="en-US" dirty="0" smtClean="0"/>
              <a:t>Ground Stations</a:t>
            </a:r>
          </a:p>
          <a:p>
            <a:pPr lvl="1"/>
            <a:r>
              <a:rPr lang="en-US" dirty="0" smtClean="0"/>
              <a:t>DSN </a:t>
            </a:r>
          </a:p>
          <a:p>
            <a:pPr lvl="1"/>
            <a:r>
              <a:rPr lang="en-US" dirty="0" smtClean="0"/>
              <a:t>WFF </a:t>
            </a:r>
            <a:r>
              <a:rPr lang="en-US" dirty="0" smtClean="0"/>
              <a:t>UHF</a:t>
            </a:r>
          </a:p>
          <a:p>
            <a:pPr lvl="1"/>
            <a:r>
              <a:rPr lang="en-US" dirty="0" smtClean="0"/>
              <a:t>AMSAT X- and S-band</a:t>
            </a:r>
          </a:p>
          <a:p>
            <a:pPr lvl="1"/>
            <a:r>
              <a:rPr lang="en-US" dirty="0" smtClean="0"/>
              <a:t>Commercial</a:t>
            </a:r>
          </a:p>
          <a:p>
            <a:pPr lvl="1"/>
            <a:r>
              <a:rPr lang="en-US" dirty="0" err="1" smtClean="0"/>
              <a:t>Univ</a:t>
            </a:r>
            <a:r>
              <a:rPr lang="en-US" dirty="0" smtClean="0"/>
              <a:t> dishes</a:t>
            </a:r>
          </a:p>
          <a:p>
            <a:pPr lvl="1"/>
            <a:r>
              <a:rPr lang="en-US" dirty="0" smtClean="0"/>
              <a:t>Arecibo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06Aug2016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for SmallSat Conference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168412" y="1193257"/>
            <a:ext cx="4518388" cy="5408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Propulsion</a:t>
            </a:r>
          </a:p>
          <a:p>
            <a:pPr lvl="1"/>
            <a:r>
              <a:rPr lang="en-US" dirty="0" err="1" smtClean="0"/>
              <a:t>Busek</a:t>
            </a:r>
            <a:r>
              <a:rPr lang="en-US" dirty="0" smtClean="0"/>
              <a:t> green </a:t>
            </a:r>
            <a:r>
              <a:rPr lang="en-US" dirty="0" err="1" smtClean="0"/>
              <a:t>monoprop</a:t>
            </a:r>
            <a:endParaRPr lang="en-US" dirty="0" smtClean="0"/>
          </a:p>
          <a:p>
            <a:pPr lvl="1"/>
            <a:r>
              <a:rPr lang="en-US" dirty="0" smtClean="0"/>
              <a:t>EP (Xenon and Iodine)</a:t>
            </a:r>
          </a:p>
          <a:p>
            <a:pPr lvl="1"/>
            <a:r>
              <a:rPr lang="en-US" dirty="0" smtClean="0"/>
              <a:t>3D printed thrusters</a:t>
            </a:r>
          </a:p>
          <a:p>
            <a:pPr lvl="1"/>
            <a:r>
              <a:rPr lang="en-US" dirty="0" smtClean="0"/>
              <a:t>Electrolysis of water for fuel</a:t>
            </a:r>
          </a:p>
          <a:p>
            <a:r>
              <a:rPr lang="en-US" dirty="0" smtClean="0"/>
              <a:t>Other Technologies</a:t>
            </a:r>
          </a:p>
          <a:p>
            <a:pPr lvl="1"/>
            <a:r>
              <a:rPr lang="en-US" dirty="0" smtClean="0"/>
              <a:t>Rad hardened CPU, memory, error checking and redundancy</a:t>
            </a:r>
          </a:p>
          <a:p>
            <a:pPr lvl="1"/>
            <a:r>
              <a:rPr lang="en-US" dirty="0" smtClean="0"/>
              <a:t>Blue Canyon GNC / ADCS</a:t>
            </a:r>
          </a:p>
          <a:p>
            <a:pPr lvl="1"/>
            <a:r>
              <a:rPr lang="en-US" dirty="0" smtClean="0"/>
              <a:t>Custom design:</a:t>
            </a:r>
          </a:p>
          <a:p>
            <a:pPr lvl="2"/>
            <a:r>
              <a:rPr lang="en-US" dirty="0" smtClean="0"/>
              <a:t>Sun sensors</a:t>
            </a:r>
          </a:p>
          <a:p>
            <a:pPr lvl="2"/>
            <a:r>
              <a:rPr lang="en-US" dirty="0" smtClean="0"/>
              <a:t>Star trackers</a:t>
            </a:r>
          </a:p>
          <a:p>
            <a:pPr lvl="2"/>
            <a:r>
              <a:rPr lang="en-US" dirty="0" smtClean="0"/>
              <a:t>Reaction wheel</a:t>
            </a:r>
          </a:p>
          <a:p>
            <a:pPr lvl="2"/>
            <a:r>
              <a:rPr lang="en-US" dirty="0" smtClean="0"/>
              <a:t>Imagers / quaternions</a:t>
            </a:r>
          </a:p>
        </p:txBody>
      </p:sp>
    </p:spTree>
    <p:extLst>
      <p:ext uri="{BB962C8B-B14F-4D97-AF65-F5344CB8AC3E}">
        <p14:creationId xmlns:p14="http://schemas.microsoft.com/office/powerpoint/2010/main" val="3944967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9332"/>
            <a:ext cx="8229600" cy="5698351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 dirty="0" smtClean="0"/>
              <a:t>Propulsion</a:t>
            </a:r>
          </a:p>
          <a:p>
            <a:pPr lvl="2"/>
            <a:r>
              <a:rPr lang="en-US" dirty="0" smtClean="0"/>
              <a:t>COTS</a:t>
            </a:r>
          </a:p>
          <a:p>
            <a:pPr lvl="3"/>
            <a:r>
              <a:rPr lang="en-US" dirty="0" err="1" smtClean="0"/>
              <a:t>Busek</a:t>
            </a:r>
            <a:r>
              <a:rPr lang="en-US" dirty="0" smtClean="0"/>
              <a:t> green monopropellant</a:t>
            </a:r>
          </a:p>
          <a:p>
            <a:pPr lvl="3"/>
            <a:r>
              <a:rPr lang="en-US" dirty="0" err="1" smtClean="0"/>
              <a:t>ConstantQ</a:t>
            </a:r>
            <a:r>
              <a:rPr lang="en-US" dirty="0" smtClean="0"/>
              <a:t> plasma thruster (Iodine)</a:t>
            </a:r>
          </a:p>
          <a:p>
            <a:pPr lvl="3"/>
            <a:r>
              <a:rPr lang="en-US" dirty="0" smtClean="0"/>
              <a:t>Phase Four plasma (Xenon) spin off from U of Michigan</a:t>
            </a:r>
          </a:p>
          <a:p>
            <a:pPr lvl="3"/>
            <a:r>
              <a:rPr lang="en-US" dirty="0" smtClean="0"/>
              <a:t>Standard Micro Propulsion System from </a:t>
            </a:r>
            <a:r>
              <a:rPr lang="en-US" dirty="0" err="1" smtClean="0"/>
              <a:t>Vacco</a:t>
            </a:r>
            <a:r>
              <a:rPr lang="en-US" dirty="0" smtClean="0"/>
              <a:t>, cold gas, for attitude control</a:t>
            </a:r>
          </a:p>
          <a:p>
            <a:pPr lvl="2"/>
            <a:r>
              <a:rPr lang="en-US" dirty="0" smtClean="0"/>
              <a:t>Custom In-House</a:t>
            </a:r>
          </a:p>
          <a:p>
            <a:pPr lvl="3"/>
            <a:r>
              <a:rPr lang="en-US" dirty="0" smtClean="0"/>
              <a:t>3D printed cold gas for attitude control</a:t>
            </a:r>
          </a:p>
          <a:p>
            <a:pPr lvl="3"/>
            <a:r>
              <a:rPr lang="en-US" dirty="0" smtClean="0"/>
              <a:t>Electrolysis of water for H2 and O2, for 3D printed titanium thruster fuel and oxidizer</a:t>
            </a:r>
          </a:p>
          <a:p>
            <a:pPr lvl="3"/>
            <a:r>
              <a:rPr lang="en-US" dirty="0" smtClean="0"/>
              <a:t>Hydrogen peroxide </a:t>
            </a:r>
            <a:r>
              <a:rPr lang="en-US" dirty="0" err="1" smtClean="0"/>
              <a:t>monopropellent</a:t>
            </a:r>
            <a:r>
              <a:rPr lang="en-US" dirty="0" smtClean="0"/>
              <a:t> for 3D printed Inconel 716</a:t>
            </a:r>
          </a:p>
          <a:p>
            <a:pPr lvl="1"/>
            <a:r>
              <a:rPr lang="en-US" dirty="0" smtClean="0"/>
              <a:t>Other Tech</a:t>
            </a:r>
          </a:p>
          <a:p>
            <a:pPr lvl="2"/>
            <a:r>
              <a:rPr lang="en-US" dirty="0" smtClean="0"/>
              <a:t>Rad-hard components</a:t>
            </a:r>
          </a:p>
          <a:p>
            <a:pPr lvl="3"/>
            <a:r>
              <a:rPr lang="en-US" dirty="0"/>
              <a:t>deep space </a:t>
            </a:r>
            <a:r>
              <a:rPr lang="en-US" dirty="0" smtClean="0"/>
              <a:t>radiation, longer </a:t>
            </a:r>
            <a:r>
              <a:rPr lang="en-US" dirty="0"/>
              <a:t>mission lifetimes </a:t>
            </a:r>
            <a:r>
              <a:rPr lang="en-US" dirty="0" smtClean="0"/>
              <a:t>intensify effect. Lunar </a:t>
            </a:r>
            <a:r>
              <a:rPr lang="en-US" dirty="0"/>
              <a:t>orbit provides a </a:t>
            </a:r>
            <a:r>
              <a:rPr lang="en-US" dirty="0" smtClean="0"/>
              <a:t>proving </a:t>
            </a:r>
            <a:r>
              <a:rPr lang="en-US" dirty="0"/>
              <a:t>ground for radiation-based experiments or technology demonstrations.</a:t>
            </a:r>
            <a:r>
              <a:rPr lang="en-US" dirty="0" smtClean="0">
                <a:effectLst/>
              </a:rPr>
              <a:t> </a:t>
            </a:r>
          </a:p>
          <a:p>
            <a:pPr lvl="3"/>
            <a:r>
              <a:rPr lang="en-US" dirty="0" smtClean="0"/>
              <a:t>1 team plans Resilient Affordable </a:t>
            </a:r>
            <a:r>
              <a:rPr lang="en-US" dirty="0" err="1" smtClean="0"/>
              <a:t>CubeSat</a:t>
            </a:r>
            <a:r>
              <a:rPr lang="en-US" dirty="0" smtClean="0"/>
              <a:t> Processor (RACP), a microcontroller and 3 ARM 15 </a:t>
            </a:r>
            <a:r>
              <a:rPr lang="en-US" dirty="0" err="1" smtClean="0"/>
              <a:t>SoC</a:t>
            </a:r>
            <a:r>
              <a:rPr lang="en-US" dirty="0" smtClean="0"/>
              <a:t> </a:t>
            </a:r>
            <a:r>
              <a:rPr lang="en-US" dirty="0" err="1" smtClean="0"/>
              <a:t>uPs</a:t>
            </a:r>
            <a:r>
              <a:rPr lang="en-US" dirty="0" smtClean="0"/>
              <a:t>., with a health monitoring and management system to check processors and subsystems</a:t>
            </a:r>
          </a:p>
          <a:p>
            <a:pPr lvl="2"/>
            <a:r>
              <a:rPr lang="en-US" dirty="0" smtClean="0"/>
              <a:t>Navigation Systems</a:t>
            </a:r>
          </a:p>
          <a:p>
            <a:pPr lvl="3"/>
            <a:r>
              <a:rPr lang="en-US" dirty="0" smtClean="0"/>
              <a:t>No GPS or magnetic field in </a:t>
            </a:r>
            <a:r>
              <a:rPr lang="en-US" dirty="0" err="1" smtClean="0"/>
              <a:t>cis</a:t>
            </a:r>
            <a:r>
              <a:rPr lang="en-US" dirty="0" smtClean="0"/>
              <a:t>-lunar space</a:t>
            </a:r>
          </a:p>
          <a:p>
            <a:pPr lvl="3"/>
            <a:r>
              <a:rPr lang="en-US" dirty="0" smtClean="0"/>
              <a:t>Clue Canyon Technologies XACT star tracker, sun sensor and reaction wheels.</a:t>
            </a:r>
          </a:p>
          <a:p>
            <a:pPr lvl="3"/>
            <a:r>
              <a:rPr lang="en-US" dirty="0" smtClean="0"/>
              <a:t>Or combinations of their own sun sensors, and COTS inertial sensors for ADS.</a:t>
            </a:r>
          </a:p>
          <a:p>
            <a:pPr lvl="3"/>
            <a:r>
              <a:rPr lang="en-US" dirty="0" smtClean="0"/>
              <a:t>GEO-hard Miniature Integrated Star Tracker (MIST) from Space Micro,</a:t>
            </a:r>
          </a:p>
          <a:p>
            <a:pPr lvl="3"/>
            <a:r>
              <a:rPr lang="en-US" dirty="0"/>
              <a:t>I</a:t>
            </a:r>
            <a:r>
              <a:rPr lang="en-US" dirty="0" smtClean="0"/>
              <a:t>n-house ADCS, with in-house reaction wheels, in-house star tracker and sun sensors</a:t>
            </a:r>
          </a:p>
          <a:p>
            <a:pPr lvl="3"/>
            <a:r>
              <a:rPr lang="en-US" dirty="0" smtClean="0"/>
              <a:t>Navigate using Raspberry Pi camera to image Earth, Sun and </a:t>
            </a:r>
            <a:r>
              <a:rPr lang="en-US" dirty="0" err="1" smtClean="0"/>
              <a:t>Moon,and</a:t>
            </a:r>
            <a:r>
              <a:rPr lang="en-US" dirty="0" smtClean="0"/>
              <a:t> gyro using transformation matrix to spacecraft body from and inertial frame.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212864" cy="556127"/>
          </a:xfrm>
        </p:spPr>
        <p:txBody>
          <a:bodyPr>
            <a:noAutofit/>
          </a:bodyPr>
          <a:lstStyle/>
          <a:p>
            <a:r>
              <a:rPr lang="en-US" sz="2800" dirty="0" smtClean="0"/>
              <a:t>Emerging Technologies – Propulsion, Other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003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9306"/>
            <a:ext cx="8229600" cy="595487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Communication Technologies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RF Bands Utilized</a:t>
            </a:r>
          </a:p>
          <a:p>
            <a:pPr lvl="2"/>
            <a:r>
              <a:rPr lang="en-US" dirty="0" smtClean="0"/>
              <a:t>S-Band</a:t>
            </a:r>
          </a:p>
          <a:p>
            <a:pPr lvl="3"/>
            <a:r>
              <a:rPr lang="en-US" dirty="0" smtClean="0"/>
              <a:t>Commonly used but cutting-edge for </a:t>
            </a:r>
            <a:r>
              <a:rPr lang="en-US" dirty="0" err="1" smtClean="0"/>
              <a:t>CubeSats</a:t>
            </a:r>
            <a:endParaRPr lang="en-US" dirty="0" smtClean="0"/>
          </a:p>
          <a:p>
            <a:pPr lvl="3"/>
            <a:r>
              <a:rPr lang="en-US" dirty="0" smtClean="0"/>
              <a:t>Teams plan S-band for radio </a:t>
            </a:r>
            <a:r>
              <a:rPr lang="en-US" dirty="0" err="1" smtClean="0"/>
              <a:t>comm</a:t>
            </a:r>
            <a:r>
              <a:rPr lang="en-US" dirty="0" smtClean="0"/>
              <a:t> and trajectory determination</a:t>
            </a:r>
          </a:p>
          <a:p>
            <a:pPr lvl="2"/>
            <a:r>
              <a:rPr lang="en-US" dirty="0" smtClean="0"/>
              <a:t>X-Band</a:t>
            </a:r>
          </a:p>
          <a:p>
            <a:pPr lvl="3"/>
            <a:r>
              <a:rPr lang="en-US" dirty="0" smtClean="0"/>
              <a:t>DSN primarily uses X-band, but </a:t>
            </a:r>
            <a:r>
              <a:rPr lang="en-US" dirty="0" err="1" smtClean="0"/>
              <a:t>CubeSats</a:t>
            </a:r>
            <a:r>
              <a:rPr lang="en-US" dirty="0" smtClean="0"/>
              <a:t> haven’t the power to use before</a:t>
            </a:r>
          </a:p>
          <a:p>
            <a:pPr lvl="3"/>
            <a:r>
              <a:rPr lang="en-US" dirty="0" smtClean="0"/>
              <a:t>Teams plan X-band to commercial </a:t>
            </a:r>
            <a:r>
              <a:rPr lang="en-US" dirty="0" err="1" smtClean="0"/>
              <a:t>gnd</a:t>
            </a:r>
            <a:r>
              <a:rPr lang="en-US" dirty="0" smtClean="0"/>
              <a:t> </a:t>
            </a:r>
            <a:r>
              <a:rPr lang="en-US" dirty="0" err="1" smtClean="0"/>
              <a:t>stns</a:t>
            </a:r>
            <a:r>
              <a:rPr lang="en-US" dirty="0" smtClean="0"/>
              <a:t> or DSN</a:t>
            </a:r>
          </a:p>
          <a:p>
            <a:pPr lvl="2"/>
            <a:r>
              <a:rPr lang="en-US" dirty="0" smtClean="0"/>
              <a:t>C-Band</a:t>
            </a:r>
          </a:p>
          <a:p>
            <a:pPr lvl="3"/>
            <a:r>
              <a:rPr lang="en-US" dirty="0" smtClean="0"/>
              <a:t>Has some use in general sat </a:t>
            </a:r>
            <a:r>
              <a:rPr lang="en-US" dirty="0" err="1" smtClean="0"/>
              <a:t>comms</a:t>
            </a:r>
            <a:r>
              <a:rPr lang="en-US" dirty="0" smtClean="0"/>
              <a:t>; 5cm band is amateur band</a:t>
            </a:r>
          </a:p>
          <a:p>
            <a:pPr lvl="3"/>
            <a:r>
              <a:rPr lang="en-US" dirty="0" smtClean="0"/>
              <a:t>Team plans AMSAT in C-band</a:t>
            </a:r>
          </a:p>
          <a:p>
            <a:pPr lvl="2"/>
            <a:r>
              <a:rPr lang="en-US" dirty="0" smtClean="0"/>
              <a:t>UHF</a:t>
            </a:r>
          </a:p>
          <a:p>
            <a:pPr lvl="3"/>
            <a:r>
              <a:rPr lang="en-US" dirty="0" smtClean="0"/>
              <a:t>Often used in </a:t>
            </a:r>
            <a:r>
              <a:rPr lang="en-US" dirty="0" err="1" smtClean="0"/>
              <a:t>CubeSats</a:t>
            </a:r>
            <a:r>
              <a:rPr lang="en-US" dirty="0" smtClean="0"/>
              <a:t> in amateur bands, to lots of amateur </a:t>
            </a:r>
            <a:r>
              <a:rPr lang="en-US" dirty="0" err="1" smtClean="0"/>
              <a:t>gnd</a:t>
            </a:r>
            <a:r>
              <a:rPr lang="en-US" dirty="0" smtClean="0"/>
              <a:t> </a:t>
            </a:r>
            <a:r>
              <a:rPr lang="en-US" dirty="0" err="1" smtClean="0"/>
              <a:t>stns</a:t>
            </a:r>
            <a:endParaRPr lang="en-US" dirty="0" smtClean="0"/>
          </a:p>
          <a:p>
            <a:pPr lvl="3"/>
            <a:r>
              <a:rPr lang="en-US" dirty="0"/>
              <a:t>T</a:t>
            </a:r>
            <a:r>
              <a:rPr lang="en-US" dirty="0" smtClean="0"/>
              <a:t>eam plans UHF for long </a:t>
            </a:r>
            <a:r>
              <a:rPr lang="en-US" dirty="0" smtClean="0"/>
              <a:t>distance using WFF 18m dish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Antenna </a:t>
            </a:r>
            <a:r>
              <a:rPr lang="en-US" dirty="0" smtClean="0"/>
              <a:t>Design</a:t>
            </a:r>
          </a:p>
          <a:p>
            <a:pPr lvl="2"/>
            <a:r>
              <a:rPr lang="en-US" dirty="0" smtClean="0"/>
              <a:t>Patch Antennas</a:t>
            </a:r>
          </a:p>
          <a:p>
            <a:pPr lvl="3"/>
            <a:r>
              <a:rPr lang="en-US" dirty="0" smtClean="0"/>
              <a:t>Commonly used on </a:t>
            </a:r>
            <a:r>
              <a:rPr lang="en-US" dirty="0" err="1" smtClean="0"/>
              <a:t>CubeSats</a:t>
            </a:r>
            <a:r>
              <a:rPr lang="en-US" dirty="0" smtClean="0"/>
              <a:t> due to small size and low cost; but lacking in gain</a:t>
            </a:r>
          </a:p>
          <a:p>
            <a:pPr lvl="2"/>
            <a:r>
              <a:rPr lang="en-US" dirty="0" err="1" smtClean="0"/>
              <a:t>Deployables</a:t>
            </a:r>
            <a:endParaRPr lang="en-US" dirty="0" smtClean="0"/>
          </a:p>
          <a:p>
            <a:pPr lvl="3"/>
            <a:r>
              <a:rPr lang="en-US" dirty="0" smtClean="0"/>
              <a:t>1 team plans to use a </a:t>
            </a:r>
            <a:r>
              <a:rPr lang="en-US" dirty="0" err="1" smtClean="0"/>
              <a:t>reflectarray</a:t>
            </a:r>
            <a:r>
              <a:rPr lang="en-US" dirty="0" smtClean="0"/>
              <a:t> on reverse side of solar panel, fed by deployable feed horn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212864" cy="556127"/>
          </a:xfrm>
        </p:spPr>
        <p:txBody>
          <a:bodyPr>
            <a:noAutofit/>
          </a:bodyPr>
          <a:lstStyle/>
          <a:p>
            <a:r>
              <a:rPr lang="en-US" sz="2800" dirty="0" smtClean="0"/>
              <a:t>Emerging Technologies - Communications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064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the Status?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773" y="1193257"/>
            <a:ext cx="8425027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 smtClean="0"/>
          </a:p>
          <a:p>
            <a:r>
              <a:rPr lang="en-US" b="1" u="sng" dirty="0" smtClean="0">
                <a:solidFill>
                  <a:srgbClr val="0000FF"/>
                </a:solidFill>
              </a:rPr>
              <a:t>GT-4 the final Ground </a:t>
            </a:r>
            <a:r>
              <a:rPr lang="en-US" b="1" u="sng" dirty="0" smtClean="0">
                <a:solidFill>
                  <a:srgbClr val="0000FF"/>
                </a:solidFill>
              </a:rPr>
              <a:t>Tournament underway! </a:t>
            </a:r>
            <a:endParaRPr lang="en-US" b="1" u="sng" dirty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Document submittals received April 6</a:t>
            </a:r>
            <a:endParaRPr lang="en-US" dirty="0" smtClean="0"/>
          </a:p>
          <a:p>
            <a:pPr lvl="1"/>
            <a:r>
              <a:rPr lang="en-US" dirty="0" smtClean="0"/>
              <a:t>Supplemental submittals April 19 (test results)</a:t>
            </a:r>
          </a:p>
          <a:p>
            <a:r>
              <a:rPr lang="en-US" dirty="0" smtClean="0"/>
              <a:t>GT-4 winners to be announced at </a:t>
            </a:r>
            <a:r>
              <a:rPr lang="en-US" dirty="0" err="1" smtClean="0"/>
              <a:t>SmallSats</a:t>
            </a:r>
            <a:r>
              <a:rPr lang="en-US" dirty="0" smtClean="0"/>
              <a:t>-Deep Space Symposium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06Aug2016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for SmallSat Conference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83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473939" cy="556127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SmallSats</a:t>
            </a:r>
            <a:r>
              <a:rPr lang="en-US" sz="3200" dirty="0" smtClean="0"/>
              <a:t> – Deep Space June 7-8 at ARC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Co-Produced by Small Satellite Technology Program, Small Satellite Systems Virtual Institute, and Centennial Challenges Program</a:t>
            </a:r>
            <a:r>
              <a:rPr lang="en-US" dirty="0"/>
              <a:t>  </a:t>
            </a:r>
            <a:endParaRPr lang="en-US" dirty="0" smtClean="0"/>
          </a:p>
          <a:p>
            <a:r>
              <a:rPr lang="en-US" dirty="0" smtClean="0"/>
              <a:t>Invited speakers include:</a:t>
            </a:r>
          </a:p>
          <a:p>
            <a:pPr lvl="1"/>
            <a:r>
              <a:rPr lang="en-US" dirty="0" smtClean="0"/>
              <a:t>Leaders from SMD, HEOMD, STMD</a:t>
            </a:r>
          </a:p>
          <a:p>
            <a:pPr lvl="1"/>
            <a:r>
              <a:rPr lang="en-US" dirty="0" smtClean="0"/>
              <a:t>SSSVI and SSTP Program Managers</a:t>
            </a:r>
          </a:p>
          <a:p>
            <a:pPr lvl="1"/>
            <a:r>
              <a:rPr lang="en-US" dirty="0" smtClean="0"/>
              <a:t>EM-1 payload developers</a:t>
            </a:r>
          </a:p>
          <a:p>
            <a:pPr lvl="1"/>
            <a:r>
              <a:rPr lang="en-US" dirty="0" smtClean="0"/>
              <a:t>Cube Quest Teams</a:t>
            </a:r>
          </a:p>
          <a:p>
            <a:pPr lvl="1"/>
            <a:r>
              <a:rPr lang="en-US" dirty="0" smtClean="0"/>
              <a:t>More!</a:t>
            </a:r>
          </a:p>
          <a:p>
            <a:r>
              <a:rPr lang="en-US" dirty="0" smtClean="0"/>
              <a:t>The </a:t>
            </a:r>
            <a:r>
              <a:rPr lang="en-US" dirty="0"/>
              <a:t>event culminates in the prize </a:t>
            </a:r>
            <a:r>
              <a:rPr lang="en-US" dirty="0" smtClean="0"/>
              <a:t>awards to </a:t>
            </a:r>
            <a:r>
              <a:rPr lang="en-US" dirty="0"/>
              <a:t>the winners of the </a:t>
            </a:r>
            <a:r>
              <a:rPr lang="en-US" dirty="0" smtClean="0"/>
              <a:t>Cube </a:t>
            </a:r>
            <a:r>
              <a:rPr lang="en-US" dirty="0"/>
              <a:t>Quest Challenge Ground </a:t>
            </a:r>
            <a:r>
              <a:rPr lang="en-US" dirty="0" smtClean="0"/>
              <a:t>Tournament and top </a:t>
            </a:r>
            <a:r>
              <a:rPr lang="en-US" dirty="0"/>
              <a:t>3 </a:t>
            </a:r>
            <a:r>
              <a:rPr lang="en-US" dirty="0" smtClean="0"/>
              <a:t>winners selected for EM</a:t>
            </a:r>
            <a:r>
              <a:rPr lang="en-US" dirty="0"/>
              <a:t>-</a:t>
            </a:r>
            <a:r>
              <a:rPr lang="en-US" dirty="0" smtClean="0"/>
              <a:t>1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2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483" y="1193257"/>
            <a:ext cx="7952329" cy="4921921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CubeSats</a:t>
            </a:r>
            <a:r>
              <a:rPr lang="en-US" dirty="0" smtClean="0"/>
              <a:t> will soon enable affordable science and exploration missions in deep space</a:t>
            </a:r>
          </a:p>
          <a:p>
            <a:r>
              <a:rPr lang="en-US" dirty="0" smtClean="0"/>
              <a:t>Cube Quest Challenge rewards citizen inventors to help NASA, stimulate and industry, for the public benefit</a:t>
            </a:r>
          </a:p>
          <a:p>
            <a:r>
              <a:rPr lang="en-US" dirty="0" smtClean="0"/>
              <a:t>Competitors already advancing </a:t>
            </a:r>
            <a:r>
              <a:rPr lang="en-US" dirty="0" err="1" smtClean="0"/>
              <a:t>CubeSat</a:t>
            </a:r>
            <a:r>
              <a:rPr lang="en-US" dirty="0" smtClean="0"/>
              <a:t> technology</a:t>
            </a:r>
          </a:p>
          <a:p>
            <a:r>
              <a:rPr lang="en-US" dirty="0" smtClean="0"/>
              <a:t>Cube Quest Challenge may serve as pathfinder for other ambitious prize challenges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September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CubeQuest Lessons Learned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AEC8-E1A3-9E48-9E03-5E1CBA4D83B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23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ube-quest-challenge-graphic-edit3-1to1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26745" y="2950246"/>
            <a:ext cx="2412590" cy="174194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2084" y="2497735"/>
            <a:ext cx="858199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Advanced </a:t>
            </a:r>
            <a:r>
              <a:rPr lang="en-US" sz="1600" b="1" dirty="0" err="1" smtClean="0">
                <a:solidFill>
                  <a:srgbClr val="FFFF00"/>
                </a:solidFill>
              </a:rPr>
              <a:t>CubeSat</a:t>
            </a:r>
            <a:r>
              <a:rPr lang="en-US" sz="1600" b="1" dirty="0" smtClean="0">
                <a:solidFill>
                  <a:srgbClr val="FFFF00"/>
                </a:solidFill>
              </a:rPr>
              <a:t> Technologies for Affordable Deep Space Science and Exploration Missions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52614"/>
            <a:ext cx="3815376" cy="141400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smtClean="0">
                <a:solidFill>
                  <a:srgbClr val="FFFF00"/>
                </a:solidFill>
              </a:rPr>
              <a:t>Questions?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021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14768</TotalTime>
  <Words>2455</Words>
  <Application>Microsoft Macintosh PowerPoint</Application>
  <PresentationFormat>On-screen Show (4:3)</PresentationFormat>
  <Paragraphs>428</Paragraphs>
  <Slides>23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1_Office Theme</vt:lpstr>
      <vt:lpstr>PowerPoint Presentation</vt:lpstr>
      <vt:lpstr>Outline</vt:lpstr>
      <vt:lpstr>CubeSats in Deep Space</vt:lpstr>
      <vt:lpstr>Current CubeSat Limitations</vt:lpstr>
      <vt:lpstr>Why a CubeSat Centennial Challenge?</vt:lpstr>
      <vt:lpstr>Trace Capabilities to NASA Roadmaps</vt:lpstr>
      <vt:lpstr>Designing Cube Quest</vt:lpstr>
      <vt:lpstr>Stimulating Advanced Tech for Deep Space CubeSat Operations</vt:lpstr>
      <vt:lpstr>Prize Structure</vt:lpstr>
      <vt:lpstr>Ground Tournaments</vt:lpstr>
      <vt:lpstr>Rules and Constraints</vt:lpstr>
      <vt:lpstr>Versatility of CubeQuest Rules</vt:lpstr>
      <vt:lpstr>Current Status</vt:lpstr>
      <vt:lpstr>Centennial Challenges Program</vt:lpstr>
      <vt:lpstr>Ground Tournaments Lead to EM-1 Launch</vt:lpstr>
      <vt:lpstr>Current Teams – GT4  April-May 2017</vt:lpstr>
      <vt:lpstr>CubeQuest Emerging Technologies</vt:lpstr>
      <vt:lpstr>Emerging Technologies – Propulsion, Other</vt:lpstr>
      <vt:lpstr>Emerging Technologies - Communications</vt:lpstr>
      <vt:lpstr>What’s the Status?</vt:lpstr>
      <vt:lpstr>SmallSats – Deep Space June 7-8 at ARC</vt:lpstr>
      <vt:lpstr>Summary</vt:lpstr>
      <vt:lpstr>PowerPoint Presentation</vt:lpstr>
    </vt:vector>
  </TitlesOfParts>
  <Company>ACS,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ODIN</dc:creator>
  <cp:lastModifiedBy>ODIN</cp:lastModifiedBy>
  <cp:revision>208</cp:revision>
  <cp:lastPrinted>2017-04-25T00:09:10Z</cp:lastPrinted>
  <dcterms:created xsi:type="dcterms:W3CDTF">2015-01-06T23:24:31Z</dcterms:created>
  <dcterms:modified xsi:type="dcterms:W3CDTF">2017-04-25T00:26:50Z</dcterms:modified>
</cp:coreProperties>
</file>