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</p:sldMasterIdLst>
  <p:notesMasterIdLst>
    <p:notesMasterId r:id="rId28"/>
  </p:notesMasterIdLst>
  <p:sldIdLst>
    <p:sldId id="256" r:id="rId3"/>
    <p:sldId id="381" r:id="rId4"/>
    <p:sldId id="390" r:id="rId5"/>
    <p:sldId id="405" r:id="rId6"/>
    <p:sldId id="393" r:id="rId7"/>
    <p:sldId id="396" r:id="rId8"/>
    <p:sldId id="387" r:id="rId9"/>
    <p:sldId id="401" r:id="rId10"/>
    <p:sldId id="402" r:id="rId11"/>
    <p:sldId id="404" r:id="rId12"/>
    <p:sldId id="408" r:id="rId13"/>
    <p:sldId id="411" r:id="rId14"/>
    <p:sldId id="412" r:id="rId15"/>
    <p:sldId id="397" r:id="rId16"/>
    <p:sldId id="406" r:id="rId17"/>
    <p:sldId id="392" r:id="rId18"/>
    <p:sldId id="369" r:id="rId19"/>
    <p:sldId id="407" r:id="rId20"/>
    <p:sldId id="395" r:id="rId21"/>
    <p:sldId id="400" r:id="rId22"/>
    <p:sldId id="382" r:id="rId23"/>
    <p:sldId id="403" r:id="rId24"/>
    <p:sldId id="409" r:id="rId25"/>
    <p:sldId id="410" r:id="rId26"/>
    <p:sldId id="386" r:id="rId27"/>
  </p:sldIdLst>
  <p:sldSz cx="9144000" cy="6858000" type="screen4x3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roda, Vanessa (ARC-RE)" initials="KV(" lastIdx="1" clrIdx="0">
    <p:extLst>
      <p:ext uri="{19B8F6BF-5375-455C-9EA6-DF929625EA0E}">
        <p15:presenceInfo xmlns:p15="http://schemas.microsoft.com/office/powerpoint/2012/main" userId="S-1-5-21-330711430-3775241029-4075259233-3235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69ACFF"/>
    <a:srgbClr val="FF6666"/>
    <a:srgbClr val="D996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63" autoAdjust="0"/>
    <p:restoredTop sz="84580" autoAdjust="0"/>
  </p:normalViewPr>
  <p:slideViewPr>
    <p:cSldViewPr>
      <p:cViewPr varScale="1">
        <p:scale>
          <a:sx n="79" d="100"/>
          <a:sy n="79" d="100"/>
        </p:scale>
        <p:origin x="102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Users\hugo\NASA\My_Projects\Active\BioSentinel\2_SystemsEngineering\Orbit\Trajectory_V2_2015\CompiledData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Users\hugo\NASA\My_Projects\Active\BioSentinel\2_SystemsEngineering\Orbit\Trajectory_V2_2015\Compiled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Range from</a:t>
            </a:r>
            <a:r>
              <a:rPr lang="en-US" sz="2400" baseline="0"/>
              <a:t> Earth</a:t>
            </a:r>
            <a:endParaRPr lang="en-US" sz="24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8"/>
          <c:order val="0"/>
          <c:tx>
            <c:strRef>
              <c:f>RangeData!$P$3</c:f>
              <c:strCache>
                <c:ptCount val="1"/>
                <c:pt idx="0">
                  <c:v>Dec15 Baseline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RangeData!$A$4:$A$617</c:f>
              <c:numCache>
                <c:formatCode>General</c:formatCode>
                <c:ptCount val="61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  <c:pt idx="512">
                  <c:v>512</c:v>
                </c:pt>
                <c:pt idx="513">
                  <c:v>513</c:v>
                </c:pt>
                <c:pt idx="514">
                  <c:v>514</c:v>
                </c:pt>
                <c:pt idx="515">
                  <c:v>515</c:v>
                </c:pt>
                <c:pt idx="516">
                  <c:v>516</c:v>
                </c:pt>
                <c:pt idx="517">
                  <c:v>517</c:v>
                </c:pt>
                <c:pt idx="518">
                  <c:v>518</c:v>
                </c:pt>
                <c:pt idx="519">
                  <c:v>519</c:v>
                </c:pt>
                <c:pt idx="520">
                  <c:v>520</c:v>
                </c:pt>
                <c:pt idx="521">
                  <c:v>521</c:v>
                </c:pt>
                <c:pt idx="522">
                  <c:v>522</c:v>
                </c:pt>
                <c:pt idx="523">
                  <c:v>523</c:v>
                </c:pt>
                <c:pt idx="524">
                  <c:v>524</c:v>
                </c:pt>
                <c:pt idx="525">
                  <c:v>525</c:v>
                </c:pt>
                <c:pt idx="526">
                  <c:v>526</c:v>
                </c:pt>
                <c:pt idx="527">
                  <c:v>527</c:v>
                </c:pt>
                <c:pt idx="528">
                  <c:v>528</c:v>
                </c:pt>
                <c:pt idx="529">
                  <c:v>529</c:v>
                </c:pt>
                <c:pt idx="530">
                  <c:v>530</c:v>
                </c:pt>
                <c:pt idx="531">
                  <c:v>531</c:v>
                </c:pt>
                <c:pt idx="532">
                  <c:v>532</c:v>
                </c:pt>
                <c:pt idx="533">
                  <c:v>533</c:v>
                </c:pt>
                <c:pt idx="534">
                  <c:v>534</c:v>
                </c:pt>
                <c:pt idx="535">
                  <c:v>535</c:v>
                </c:pt>
                <c:pt idx="536">
                  <c:v>536</c:v>
                </c:pt>
                <c:pt idx="537">
                  <c:v>537</c:v>
                </c:pt>
                <c:pt idx="538">
                  <c:v>538</c:v>
                </c:pt>
                <c:pt idx="539">
                  <c:v>539</c:v>
                </c:pt>
                <c:pt idx="540">
                  <c:v>540</c:v>
                </c:pt>
                <c:pt idx="541">
                  <c:v>541</c:v>
                </c:pt>
                <c:pt idx="542">
                  <c:v>542</c:v>
                </c:pt>
                <c:pt idx="543">
                  <c:v>543</c:v>
                </c:pt>
                <c:pt idx="544">
                  <c:v>544</c:v>
                </c:pt>
                <c:pt idx="545">
                  <c:v>545</c:v>
                </c:pt>
                <c:pt idx="546">
                  <c:v>546</c:v>
                </c:pt>
                <c:pt idx="547">
                  <c:v>547</c:v>
                </c:pt>
                <c:pt idx="548">
                  <c:v>548</c:v>
                </c:pt>
                <c:pt idx="549">
                  <c:v>549</c:v>
                </c:pt>
                <c:pt idx="550">
                  <c:v>550</c:v>
                </c:pt>
                <c:pt idx="551">
                  <c:v>551</c:v>
                </c:pt>
                <c:pt idx="552">
                  <c:v>552</c:v>
                </c:pt>
                <c:pt idx="553">
                  <c:v>553</c:v>
                </c:pt>
                <c:pt idx="554">
                  <c:v>554</c:v>
                </c:pt>
                <c:pt idx="555">
                  <c:v>555</c:v>
                </c:pt>
                <c:pt idx="556">
                  <c:v>556</c:v>
                </c:pt>
                <c:pt idx="557">
                  <c:v>557</c:v>
                </c:pt>
                <c:pt idx="558">
                  <c:v>558</c:v>
                </c:pt>
                <c:pt idx="559">
                  <c:v>559</c:v>
                </c:pt>
                <c:pt idx="560">
                  <c:v>560</c:v>
                </c:pt>
                <c:pt idx="561">
                  <c:v>561</c:v>
                </c:pt>
                <c:pt idx="562">
                  <c:v>562</c:v>
                </c:pt>
                <c:pt idx="563">
                  <c:v>563</c:v>
                </c:pt>
                <c:pt idx="564">
                  <c:v>564</c:v>
                </c:pt>
                <c:pt idx="565">
                  <c:v>565</c:v>
                </c:pt>
                <c:pt idx="566">
                  <c:v>566</c:v>
                </c:pt>
                <c:pt idx="567">
                  <c:v>567</c:v>
                </c:pt>
                <c:pt idx="568">
                  <c:v>568</c:v>
                </c:pt>
                <c:pt idx="569">
                  <c:v>569</c:v>
                </c:pt>
                <c:pt idx="570">
                  <c:v>570</c:v>
                </c:pt>
                <c:pt idx="571">
                  <c:v>571</c:v>
                </c:pt>
                <c:pt idx="572">
                  <c:v>572</c:v>
                </c:pt>
                <c:pt idx="573">
                  <c:v>573</c:v>
                </c:pt>
                <c:pt idx="574">
                  <c:v>574</c:v>
                </c:pt>
                <c:pt idx="575">
                  <c:v>575</c:v>
                </c:pt>
                <c:pt idx="576">
                  <c:v>576</c:v>
                </c:pt>
                <c:pt idx="577">
                  <c:v>577</c:v>
                </c:pt>
                <c:pt idx="578">
                  <c:v>578</c:v>
                </c:pt>
                <c:pt idx="579">
                  <c:v>579</c:v>
                </c:pt>
                <c:pt idx="580">
                  <c:v>580</c:v>
                </c:pt>
                <c:pt idx="581">
                  <c:v>581</c:v>
                </c:pt>
                <c:pt idx="582">
                  <c:v>582</c:v>
                </c:pt>
                <c:pt idx="583">
                  <c:v>583</c:v>
                </c:pt>
                <c:pt idx="584">
                  <c:v>584</c:v>
                </c:pt>
                <c:pt idx="585">
                  <c:v>585</c:v>
                </c:pt>
                <c:pt idx="586">
                  <c:v>586</c:v>
                </c:pt>
                <c:pt idx="587">
                  <c:v>587</c:v>
                </c:pt>
                <c:pt idx="588">
                  <c:v>588</c:v>
                </c:pt>
                <c:pt idx="589">
                  <c:v>589</c:v>
                </c:pt>
                <c:pt idx="590">
                  <c:v>590</c:v>
                </c:pt>
                <c:pt idx="591">
                  <c:v>591</c:v>
                </c:pt>
                <c:pt idx="592">
                  <c:v>592</c:v>
                </c:pt>
                <c:pt idx="593">
                  <c:v>593</c:v>
                </c:pt>
                <c:pt idx="594">
                  <c:v>594</c:v>
                </c:pt>
                <c:pt idx="595">
                  <c:v>595</c:v>
                </c:pt>
                <c:pt idx="596">
                  <c:v>596</c:v>
                </c:pt>
                <c:pt idx="597">
                  <c:v>597</c:v>
                </c:pt>
                <c:pt idx="598">
                  <c:v>598</c:v>
                </c:pt>
                <c:pt idx="599">
                  <c:v>599</c:v>
                </c:pt>
                <c:pt idx="600">
                  <c:v>600</c:v>
                </c:pt>
                <c:pt idx="601">
                  <c:v>601</c:v>
                </c:pt>
                <c:pt idx="602">
                  <c:v>602</c:v>
                </c:pt>
                <c:pt idx="603">
                  <c:v>603</c:v>
                </c:pt>
                <c:pt idx="604">
                  <c:v>604</c:v>
                </c:pt>
                <c:pt idx="605">
                  <c:v>605</c:v>
                </c:pt>
                <c:pt idx="606">
                  <c:v>606</c:v>
                </c:pt>
                <c:pt idx="607">
                  <c:v>607</c:v>
                </c:pt>
                <c:pt idx="608">
                  <c:v>608</c:v>
                </c:pt>
                <c:pt idx="609">
                  <c:v>609</c:v>
                </c:pt>
                <c:pt idx="610">
                  <c:v>610</c:v>
                </c:pt>
                <c:pt idx="611">
                  <c:v>611</c:v>
                </c:pt>
                <c:pt idx="612">
                  <c:v>612</c:v>
                </c:pt>
                <c:pt idx="613">
                  <c:v>613</c:v>
                </c:pt>
              </c:numCache>
            </c:numRef>
          </c:xVal>
          <c:yVal>
            <c:numRef>
              <c:f>RangeData!$P$4:$P$617</c:f>
              <c:numCache>
                <c:formatCode>General</c:formatCode>
                <c:ptCount val="614"/>
                <c:pt idx="0">
                  <c:v>28054</c:v>
                </c:pt>
                <c:pt idx="1">
                  <c:v>207710</c:v>
                </c:pt>
                <c:pt idx="2">
                  <c:v>298380</c:v>
                </c:pt>
                <c:pt idx="3">
                  <c:v>356870</c:v>
                </c:pt>
                <c:pt idx="4">
                  <c:v>393880</c:v>
                </c:pt>
                <c:pt idx="5">
                  <c:v>473530</c:v>
                </c:pt>
                <c:pt idx="6">
                  <c:v>549960</c:v>
                </c:pt>
                <c:pt idx="7">
                  <c:v>626980</c:v>
                </c:pt>
                <c:pt idx="8">
                  <c:v>704850</c:v>
                </c:pt>
                <c:pt idx="9">
                  <c:v>781160</c:v>
                </c:pt>
                <c:pt idx="10">
                  <c:v>857330</c:v>
                </c:pt>
                <c:pt idx="11">
                  <c:v>931400</c:v>
                </c:pt>
                <c:pt idx="12">
                  <c:v>1004200</c:v>
                </c:pt>
                <c:pt idx="13">
                  <c:v>1076400</c:v>
                </c:pt>
                <c:pt idx="14">
                  <c:v>1146600</c:v>
                </c:pt>
                <c:pt idx="15">
                  <c:v>1213700</c:v>
                </c:pt>
                <c:pt idx="16">
                  <c:v>1281400</c:v>
                </c:pt>
                <c:pt idx="17">
                  <c:v>1347900</c:v>
                </c:pt>
                <c:pt idx="18">
                  <c:v>1414100</c:v>
                </c:pt>
                <c:pt idx="19">
                  <c:v>1478700</c:v>
                </c:pt>
                <c:pt idx="20">
                  <c:v>1543200</c:v>
                </c:pt>
                <c:pt idx="21">
                  <c:v>1606100</c:v>
                </c:pt>
                <c:pt idx="22">
                  <c:v>1668300</c:v>
                </c:pt>
                <c:pt idx="23">
                  <c:v>1730500</c:v>
                </c:pt>
                <c:pt idx="24">
                  <c:v>1791300</c:v>
                </c:pt>
                <c:pt idx="25">
                  <c:v>1852100</c:v>
                </c:pt>
                <c:pt idx="26">
                  <c:v>1911600</c:v>
                </c:pt>
                <c:pt idx="27">
                  <c:v>1970400</c:v>
                </c:pt>
                <c:pt idx="28">
                  <c:v>2029300</c:v>
                </c:pt>
                <c:pt idx="29">
                  <c:v>2086800</c:v>
                </c:pt>
                <c:pt idx="30">
                  <c:v>2144300</c:v>
                </c:pt>
                <c:pt idx="31">
                  <c:v>2200600</c:v>
                </c:pt>
                <c:pt idx="32">
                  <c:v>2256200</c:v>
                </c:pt>
                <c:pt idx="33">
                  <c:v>2311800</c:v>
                </c:pt>
                <c:pt idx="34">
                  <c:v>2366100</c:v>
                </c:pt>
                <c:pt idx="35">
                  <c:v>2420400</c:v>
                </c:pt>
                <c:pt idx="36">
                  <c:v>2473600</c:v>
                </c:pt>
                <c:pt idx="37">
                  <c:v>2526200</c:v>
                </c:pt>
                <c:pt idx="38">
                  <c:v>2578900</c:v>
                </c:pt>
                <c:pt idx="39">
                  <c:v>2630600</c:v>
                </c:pt>
                <c:pt idx="40">
                  <c:v>2682600</c:v>
                </c:pt>
                <c:pt idx="41">
                  <c:v>2733700</c:v>
                </c:pt>
                <c:pt idx="42">
                  <c:v>2784700</c:v>
                </c:pt>
                <c:pt idx="43">
                  <c:v>2836200</c:v>
                </c:pt>
                <c:pt idx="44">
                  <c:v>2887300</c:v>
                </c:pt>
                <c:pt idx="45">
                  <c:v>2939300</c:v>
                </c:pt>
                <c:pt idx="46">
                  <c:v>2991100</c:v>
                </c:pt>
                <c:pt idx="47">
                  <c:v>3043600</c:v>
                </c:pt>
                <c:pt idx="48">
                  <c:v>3097400</c:v>
                </c:pt>
                <c:pt idx="49">
                  <c:v>3151400</c:v>
                </c:pt>
                <c:pt idx="50">
                  <c:v>3207100</c:v>
                </c:pt>
                <c:pt idx="51">
                  <c:v>3263200</c:v>
                </c:pt>
                <c:pt idx="52">
                  <c:v>3320500</c:v>
                </c:pt>
                <c:pt idx="53">
                  <c:v>3379700</c:v>
                </c:pt>
                <c:pt idx="54">
                  <c:v>3439500</c:v>
                </c:pt>
                <c:pt idx="55">
                  <c:v>3501300</c:v>
                </c:pt>
                <c:pt idx="56">
                  <c:v>3563900</c:v>
                </c:pt>
                <c:pt idx="57">
                  <c:v>3627900</c:v>
                </c:pt>
                <c:pt idx="58">
                  <c:v>3694300</c:v>
                </c:pt>
                <c:pt idx="59">
                  <c:v>3761500</c:v>
                </c:pt>
                <c:pt idx="60">
                  <c:v>3831100</c:v>
                </c:pt>
                <c:pt idx="61">
                  <c:v>3901700</c:v>
                </c:pt>
                <c:pt idx="62">
                  <c:v>3974100</c:v>
                </c:pt>
                <c:pt idx="63">
                  <c:v>4049300</c:v>
                </c:pt>
                <c:pt idx="64">
                  <c:v>4125600</c:v>
                </c:pt>
                <c:pt idx="65">
                  <c:v>4205000</c:v>
                </c:pt>
                <c:pt idx="66">
                  <c:v>4285600</c:v>
                </c:pt>
                <c:pt idx="67">
                  <c:v>4368500</c:v>
                </c:pt>
                <c:pt idx="68">
                  <c:v>4454900</c:v>
                </c:pt>
                <c:pt idx="69">
                  <c:v>4542900</c:v>
                </c:pt>
                <c:pt idx="70">
                  <c:v>4634700</c:v>
                </c:pt>
                <c:pt idx="71">
                  <c:v>4728300</c:v>
                </c:pt>
                <c:pt idx="72">
                  <c:v>4825100</c:v>
                </c:pt>
                <c:pt idx="73">
                  <c:v>4926200</c:v>
                </c:pt>
                <c:pt idx="74">
                  <c:v>5029500</c:v>
                </c:pt>
                <c:pt idx="75">
                  <c:v>5137500</c:v>
                </c:pt>
                <c:pt idx="76">
                  <c:v>5247900</c:v>
                </c:pt>
                <c:pt idx="77">
                  <c:v>5362000</c:v>
                </c:pt>
                <c:pt idx="78">
                  <c:v>5481100</c:v>
                </c:pt>
                <c:pt idx="79">
                  <c:v>5602600</c:v>
                </c:pt>
                <c:pt idx="80">
                  <c:v>5729400</c:v>
                </c:pt>
                <c:pt idx="81">
                  <c:v>5858500</c:v>
                </c:pt>
                <c:pt idx="82">
                  <c:v>5991400</c:v>
                </c:pt>
                <c:pt idx="83">
                  <c:v>6129600</c:v>
                </c:pt>
                <c:pt idx="84">
                  <c:v>6270000</c:v>
                </c:pt>
                <c:pt idx="85">
                  <c:v>6415900</c:v>
                </c:pt>
                <c:pt idx="86">
                  <c:v>6563700</c:v>
                </c:pt>
                <c:pt idx="87">
                  <c:v>6715400</c:v>
                </c:pt>
                <c:pt idx="88">
                  <c:v>6872500</c:v>
                </c:pt>
                <c:pt idx="89">
                  <c:v>7031600</c:v>
                </c:pt>
                <c:pt idx="90">
                  <c:v>7196200</c:v>
                </c:pt>
                <c:pt idx="91">
                  <c:v>7362700</c:v>
                </c:pt>
                <c:pt idx="92">
                  <c:v>7532900</c:v>
                </c:pt>
                <c:pt idx="93">
                  <c:v>7708900</c:v>
                </c:pt>
                <c:pt idx="94">
                  <c:v>7886700</c:v>
                </c:pt>
                <c:pt idx="95">
                  <c:v>8070400</c:v>
                </c:pt>
                <c:pt idx="96">
                  <c:v>8255800</c:v>
                </c:pt>
                <c:pt idx="97">
                  <c:v>8445200</c:v>
                </c:pt>
                <c:pt idx="98">
                  <c:v>8640800</c:v>
                </c:pt>
                <c:pt idx="99">
                  <c:v>8838200</c:v>
                </c:pt>
                <c:pt idx="100">
                  <c:v>9042000</c:v>
                </c:pt>
                <c:pt idx="101">
                  <c:v>9247700</c:v>
                </c:pt>
                <c:pt idx="102">
                  <c:v>9460000</c:v>
                </c:pt>
                <c:pt idx="103">
                  <c:v>9674000</c:v>
                </c:pt>
                <c:pt idx="104">
                  <c:v>9894800</c:v>
                </c:pt>
                <c:pt idx="105">
                  <c:v>10117000</c:v>
                </c:pt>
                <c:pt idx="106">
                  <c:v>10344000</c:v>
                </c:pt>
                <c:pt idx="107">
                  <c:v>10577000</c:v>
                </c:pt>
                <c:pt idx="108">
                  <c:v>10812000</c:v>
                </c:pt>
                <c:pt idx="109">
                  <c:v>11053000</c:v>
                </c:pt>
                <c:pt idx="110">
                  <c:v>11296000</c:v>
                </c:pt>
                <c:pt idx="111">
                  <c:v>11542000</c:v>
                </c:pt>
                <c:pt idx="112">
                  <c:v>11795000</c:v>
                </c:pt>
                <c:pt idx="113">
                  <c:v>12049000</c:v>
                </c:pt>
                <c:pt idx="114">
                  <c:v>12310000</c:v>
                </c:pt>
                <c:pt idx="115">
                  <c:v>12571000</c:v>
                </c:pt>
                <c:pt idx="116">
                  <c:v>12835000</c:v>
                </c:pt>
                <c:pt idx="117">
                  <c:v>13106000</c:v>
                </c:pt>
                <c:pt idx="118">
                  <c:v>13378000</c:v>
                </c:pt>
                <c:pt idx="119">
                  <c:v>13656000</c:v>
                </c:pt>
                <c:pt idx="120">
                  <c:v>13934000</c:v>
                </c:pt>
                <c:pt idx="121">
                  <c:v>14215000</c:v>
                </c:pt>
                <c:pt idx="122">
                  <c:v>14503000</c:v>
                </c:pt>
                <c:pt idx="123">
                  <c:v>14791000</c:v>
                </c:pt>
                <c:pt idx="124">
                  <c:v>15085000</c:v>
                </c:pt>
                <c:pt idx="125">
                  <c:v>15380000</c:v>
                </c:pt>
                <c:pt idx="126">
                  <c:v>15677000</c:v>
                </c:pt>
                <c:pt idx="127">
                  <c:v>15982000</c:v>
                </c:pt>
                <c:pt idx="128">
                  <c:v>16286000</c:v>
                </c:pt>
                <c:pt idx="129">
                  <c:v>16598000</c:v>
                </c:pt>
                <c:pt idx="130">
                  <c:v>16909000</c:v>
                </c:pt>
                <c:pt idx="131">
                  <c:v>17223000</c:v>
                </c:pt>
                <c:pt idx="132">
                  <c:v>17545000</c:v>
                </c:pt>
                <c:pt idx="133">
                  <c:v>17865000</c:v>
                </c:pt>
                <c:pt idx="134">
                  <c:v>18193000</c:v>
                </c:pt>
                <c:pt idx="135">
                  <c:v>18520000</c:v>
                </c:pt>
                <c:pt idx="136">
                  <c:v>18850000</c:v>
                </c:pt>
                <c:pt idx="137">
                  <c:v>19187000</c:v>
                </c:pt>
                <c:pt idx="138">
                  <c:v>19523000</c:v>
                </c:pt>
                <c:pt idx="139">
                  <c:v>19865000</c:v>
                </c:pt>
                <c:pt idx="140">
                  <c:v>20207000</c:v>
                </c:pt>
                <c:pt idx="141">
                  <c:v>20550000</c:v>
                </c:pt>
                <c:pt idx="142">
                  <c:v>20900000</c:v>
                </c:pt>
                <c:pt idx="143">
                  <c:v>21249000</c:v>
                </c:pt>
                <c:pt idx="144">
                  <c:v>21603000</c:v>
                </c:pt>
                <c:pt idx="145">
                  <c:v>21956000</c:v>
                </c:pt>
                <c:pt idx="146">
                  <c:v>22311000</c:v>
                </c:pt>
                <c:pt idx="147">
                  <c:v>22672000</c:v>
                </c:pt>
                <c:pt idx="148">
                  <c:v>23031000</c:v>
                </c:pt>
                <c:pt idx="149">
                  <c:v>23396000</c:v>
                </c:pt>
                <c:pt idx="150">
                  <c:v>23759000</c:v>
                </c:pt>
                <c:pt idx="151">
                  <c:v>24123000</c:v>
                </c:pt>
                <c:pt idx="152">
                  <c:v>24493000</c:v>
                </c:pt>
                <c:pt idx="153">
                  <c:v>24861000</c:v>
                </c:pt>
                <c:pt idx="154">
                  <c:v>25235000</c:v>
                </c:pt>
                <c:pt idx="155">
                  <c:v>25607000</c:v>
                </c:pt>
                <c:pt idx="156">
                  <c:v>25980000</c:v>
                </c:pt>
                <c:pt idx="157">
                  <c:v>26359000</c:v>
                </c:pt>
                <c:pt idx="158">
                  <c:v>26736000</c:v>
                </c:pt>
                <c:pt idx="159">
                  <c:v>27119000</c:v>
                </c:pt>
                <c:pt idx="160">
                  <c:v>27499000</c:v>
                </c:pt>
                <c:pt idx="161">
                  <c:v>27880000</c:v>
                </c:pt>
                <c:pt idx="162">
                  <c:v>28268000</c:v>
                </c:pt>
                <c:pt idx="163">
                  <c:v>28652000</c:v>
                </c:pt>
                <c:pt idx="164">
                  <c:v>29042000</c:v>
                </c:pt>
                <c:pt idx="165">
                  <c:v>29429000</c:v>
                </c:pt>
                <c:pt idx="166">
                  <c:v>29817000</c:v>
                </c:pt>
                <c:pt idx="167">
                  <c:v>30211000</c:v>
                </c:pt>
                <c:pt idx="168">
                  <c:v>30600000</c:v>
                </c:pt>
                <c:pt idx="169">
                  <c:v>30996000</c:v>
                </c:pt>
                <c:pt idx="170">
                  <c:v>31387000</c:v>
                </c:pt>
                <c:pt idx="171">
                  <c:v>31779000</c:v>
                </c:pt>
                <c:pt idx="172">
                  <c:v>32176000</c:v>
                </c:pt>
                <c:pt idx="173">
                  <c:v>32568000</c:v>
                </c:pt>
                <c:pt idx="174">
                  <c:v>32966000</c:v>
                </c:pt>
                <c:pt idx="175">
                  <c:v>33359000</c:v>
                </c:pt>
                <c:pt idx="176">
                  <c:v>33752000</c:v>
                </c:pt>
                <c:pt idx="177">
                  <c:v>34150000</c:v>
                </c:pt>
                <c:pt idx="178">
                  <c:v>34543000</c:v>
                </c:pt>
                <c:pt idx="179">
                  <c:v>34941000</c:v>
                </c:pt>
                <c:pt idx="180">
                  <c:v>35334000</c:v>
                </c:pt>
                <c:pt idx="181">
                  <c:v>35726000</c:v>
                </c:pt>
                <c:pt idx="182">
                  <c:v>36123000</c:v>
                </c:pt>
                <c:pt idx="183">
                  <c:v>36516000</c:v>
                </c:pt>
                <c:pt idx="184">
                  <c:v>36912000</c:v>
                </c:pt>
                <c:pt idx="185">
                  <c:v>37304000</c:v>
                </c:pt>
                <c:pt idx="186">
                  <c:v>37696000</c:v>
                </c:pt>
                <c:pt idx="187">
                  <c:v>38092000</c:v>
                </c:pt>
                <c:pt idx="188">
                  <c:v>38483000</c:v>
                </c:pt>
                <c:pt idx="189">
                  <c:v>38873000</c:v>
                </c:pt>
                <c:pt idx="190">
                  <c:v>39268000</c:v>
                </c:pt>
                <c:pt idx="191">
                  <c:v>39658000</c:v>
                </c:pt>
                <c:pt idx="192">
                  <c:v>40051000</c:v>
                </c:pt>
                <c:pt idx="193">
                  <c:v>40440000</c:v>
                </c:pt>
                <c:pt idx="194">
                  <c:v>40827000</c:v>
                </c:pt>
                <c:pt idx="195">
                  <c:v>41218000</c:v>
                </c:pt>
                <c:pt idx="196">
                  <c:v>41604000</c:v>
                </c:pt>
                <c:pt idx="197">
                  <c:v>41993000</c:v>
                </c:pt>
                <c:pt idx="198">
                  <c:v>42376000</c:v>
                </c:pt>
                <c:pt idx="199">
                  <c:v>42758000</c:v>
                </c:pt>
                <c:pt idx="200">
                  <c:v>43143000</c:v>
                </c:pt>
                <c:pt idx="201">
                  <c:v>43522000</c:v>
                </c:pt>
                <c:pt idx="202">
                  <c:v>43904000</c:v>
                </c:pt>
                <c:pt idx="203">
                  <c:v>44280000</c:v>
                </c:pt>
                <c:pt idx="204">
                  <c:v>44654000</c:v>
                </c:pt>
                <c:pt idx="205">
                  <c:v>45031000</c:v>
                </c:pt>
                <c:pt idx="206">
                  <c:v>45401000</c:v>
                </c:pt>
                <c:pt idx="207">
                  <c:v>45774000</c:v>
                </c:pt>
                <c:pt idx="208">
                  <c:v>46140000</c:v>
                </c:pt>
                <c:pt idx="209">
                  <c:v>46504000</c:v>
                </c:pt>
                <c:pt idx="210">
                  <c:v>46871000</c:v>
                </c:pt>
                <c:pt idx="211">
                  <c:v>47231000</c:v>
                </c:pt>
                <c:pt idx="212">
                  <c:v>47593000</c:v>
                </c:pt>
                <c:pt idx="213">
                  <c:v>47949000</c:v>
                </c:pt>
                <c:pt idx="214">
                  <c:v>48303000</c:v>
                </c:pt>
                <c:pt idx="215">
                  <c:v>48659000</c:v>
                </c:pt>
                <c:pt idx="216">
                  <c:v>49009000</c:v>
                </c:pt>
                <c:pt idx="217">
                  <c:v>49361000</c:v>
                </c:pt>
                <c:pt idx="218">
                  <c:v>49707000</c:v>
                </c:pt>
                <c:pt idx="219">
                  <c:v>50050000</c:v>
                </c:pt>
                <c:pt idx="220">
                  <c:v>50395000</c:v>
                </c:pt>
                <c:pt idx="221">
                  <c:v>50734000</c:v>
                </c:pt>
                <c:pt idx="222">
                  <c:v>51075000</c:v>
                </c:pt>
                <c:pt idx="223">
                  <c:v>51409000</c:v>
                </c:pt>
                <c:pt idx="224">
                  <c:v>51740000</c:v>
                </c:pt>
                <c:pt idx="225">
                  <c:v>52073000</c:v>
                </c:pt>
                <c:pt idx="226">
                  <c:v>52399000</c:v>
                </c:pt>
                <c:pt idx="227">
                  <c:v>52726000</c:v>
                </c:pt>
                <c:pt idx="228">
                  <c:v>53047000</c:v>
                </c:pt>
                <c:pt idx="229">
                  <c:v>53364000</c:v>
                </c:pt>
                <c:pt idx="230">
                  <c:v>53683000</c:v>
                </c:pt>
                <c:pt idx="231">
                  <c:v>53994000</c:v>
                </c:pt>
                <c:pt idx="232">
                  <c:v>54306000</c:v>
                </c:pt>
                <c:pt idx="233">
                  <c:v>54612000</c:v>
                </c:pt>
                <c:pt idx="234">
                  <c:v>54914000</c:v>
                </c:pt>
                <c:pt idx="235">
                  <c:v>55216000</c:v>
                </c:pt>
                <c:pt idx="236">
                  <c:v>55511000</c:v>
                </c:pt>
                <c:pt idx="237">
                  <c:v>55806000</c:v>
                </c:pt>
                <c:pt idx="238">
                  <c:v>56095000</c:v>
                </c:pt>
                <c:pt idx="239">
                  <c:v>56380000</c:v>
                </c:pt>
                <c:pt idx="240">
                  <c:v>56665000</c:v>
                </c:pt>
                <c:pt idx="241">
                  <c:v>56944000</c:v>
                </c:pt>
                <c:pt idx="242">
                  <c:v>57222000</c:v>
                </c:pt>
                <c:pt idx="243">
                  <c:v>57495000</c:v>
                </c:pt>
                <c:pt idx="244">
                  <c:v>57764000</c:v>
                </c:pt>
                <c:pt idx="245">
                  <c:v>58032000</c:v>
                </c:pt>
                <c:pt idx="246">
                  <c:v>58295000</c:v>
                </c:pt>
                <c:pt idx="247">
                  <c:v>58557000</c:v>
                </c:pt>
                <c:pt idx="248">
                  <c:v>58813000</c:v>
                </c:pt>
                <c:pt idx="249">
                  <c:v>59066000</c:v>
                </c:pt>
                <c:pt idx="250">
                  <c:v>59318000</c:v>
                </c:pt>
                <c:pt idx="251">
                  <c:v>59564000</c:v>
                </c:pt>
                <c:pt idx="252">
                  <c:v>59810000</c:v>
                </c:pt>
                <c:pt idx="253">
                  <c:v>60049000</c:v>
                </c:pt>
                <c:pt idx="254">
                  <c:v>60285000</c:v>
                </c:pt>
                <c:pt idx="255">
                  <c:v>60520000</c:v>
                </c:pt>
                <c:pt idx="256">
                  <c:v>60749000</c:v>
                </c:pt>
                <c:pt idx="257">
                  <c:v>60976000</c:v>
                </c:pt>
                <c:pt idx="258">
                  <c:v>61198000</c:v>
                </c:pt>
                <c:pt idx="259">
                  <c:v>61416000</c:v>
                </c:pt>
                <c:pt idx="260">
                  <c:v>61632000</c:v>
                </c:pt>
                <c:pt idx="261">
                  <c:v>61843000</c:v>
                </c:pt>
                <c:pt idx="262">
                  <c:v>62051000</c:v>
                </c:pt>
                <c:pt idx="263">
                  <c:v>62254000</c:v>
                </c:pt>
                <c:pt idx="264">
                  <c:v>62453000</c:v>
                </c:pt>
                <c:pt idx="265">
                  <c:v>62650000</c:v>
                </c:pt>
                <c:pt idx="266">
                  <c:v>62841000</c:v>
                </c:pt>
                <c:pt idx="267">
                  <c:v>63030000</c:v>
                </c:pt>
                <c:pt idx="268">
                  <c:v>63213000</c:v>
                </c:pt>
                <c:pt idx="269">
                  <c:v>63393000</c:v>
                </c:pt>
                <c:pt idx="270">
                  <c:v>63571000</c:v>
                </c:pt>
                <c:pt idx="271">
                  <c:v>63743000</c:v>
                </c:pt>
                <c:pt idx="272">
                  <c:v>63914000</c:v>
                </c:pt>
                <c:pt idx="273">
                  <c:v>64079000</c:v>
                </c:pt>
                <c:pt idx="274">
                  <c:v>64241000</c:v>
                </c:pt>
                <c:pt idx="275">
                  <c:v>64401000</c:v>
                </c:pt>
                <c:pt idx="276">
                  <c:v>64556000</c:v>
                </c:pt>
                <c:pt idx="277">
                  <c:v>64709000</c:v>
                </c:pt>
                <c:pt idx="278">
                  <c:v>64857000</c:v>
                </c:pt>
                <c:pt idx="279">
                  <c:v>65002000</c:v>
                </c:pt>
                <c:pt idx="280">
                  <c:v>65145000</c:v>
                </c:pt>
                <c:pt idx="281">
                  <c:v>65282000</c:v>
                </c:pt>
                <c:pt idx="282">
                  <c:v>65418000</c:v>
                </c:pt>
                <c:pt idx="283">
                  <c:v>65549000</c:v>
                </c:pt>
                <c:pt idx="284">
                  <c:v>65677000</c:v>
                </c:pt>
                <c:pt idx="285">
                  <c:v>65803000</c:v>
                </c:pt>
                <c:pt idx="286">
                  <c:v>65923000</c:v>
                </c:pt>
                <c:pt idx="287">
                  <c:v>66042000</c:v>
                </c:pt>
                <c:pt idx="288">
                  <c:v>66156000</c:v>
                </c:pt>
                <c:pt idx="289">
                  <c:v>66266000</c:v>
                </c:pt>
                <c:pt idx="290">
                  <c:v>66373000</c:v>
                </c:pt>
                <c:pt idx="291">
                  <c:v>66476000</c:v>
                </c:pt>
                <c:pt idx="292">
                  <c:v>66577000</c:v>
                </c:pt>
                <c:pt idx="293">
                  <c:v>66673000</c:v>
                </c:pt>
                <c:pt idx="294">
                  <c:v>66765000</c:v>
                </c:pt>
                <c:pt idx="295">
                  <c:v>66855000</c:v>
                </c:pt>
                <c:pt idx="296">
                  <c:v>66941000</c:v>
                </c:pt>
                <c:pt idx="297">
                  <c:v>67024000</c:v>
                </c:pt>
                <c:pt idx="298">
                  <c:v>67103000</c:v>
                </c:pt>
                <c:pt idx="299">
                  <c:v>67178000</c:v>
                </c:pt>
                <c:pt idx="300">
                  <c:v>67252000</c:v>
                </c:pt>
                <c:pt idx="301">
                  <c:v>67321000</c:v>
                </c:pt>
                <c:pt idx="302">
                  <c:v>67389000</c:v>
                </c:pt>
                <c:pt idx="303">
                  <c:v>67452000</c:v>
                </c:pt>
                <c:pt idx="304">
                  <c:v>67513000</c:v>
                </c:pt>
                <c:pt idx="305">
                  <c:v>67572000</c:v>
                </c:pt>
                <c:pt idx="306">
                  <c:v>67627000</c:v>
                </c:pt>
                <c:pt idx="307">
                  <c:v>67681000</c:v>
                </c:pt>
                <c:pt idx="308">
                  <c:v>67731000</c:v>
                </c:pt>
                <c:pt idx="309">
                  <c:v>67778000</c:v>
                </c:pt>
                <c:pt idx="310">
                  <c:v>67824000</c:v>
                </c:pt>
                <c:pt idx="311">
                  <c:v>67866000</c:v>
                </c:pt>
                <c:pt idx="312">
                  <c:v>67906000</c:v>
                </c:pt>
                <c:pt idx="313">
                  <c:v>67944000</c:v>
                </c:pt>
                <c:pt idx="314">
                  <c:v>67979000</c:v>
                </c:pt>
                <c:pt idx="315">
                  <c:v>68011000</c:v>
                </c:pt>
                <c:pt idx="316">
                  <c:v>68041000</c:v>
                </c:pt>
                <c:pt idx="317">
                  <c:v>68069000</c:v>
                </c:pt>
                <c:pt idx="318">
                  <c:v>68093000</c:v>
                </c:pt>
                <c:pt idx="319">
                  <c:v>68116000</c:v>
                </c:pt>
                <c:pt idx="320">
                  <c:v>68136000</c:v>
                </c:pt>
                <c:pt idx="321">
                  <c:v>68153000</c:v>
                </c:pt>
                <c:pt idx="322">
                  <c:v>68168000</c:v>
                </c:pt>
                <c:pt idx="323">
                  <c:v>68181000</c:v>
                </c:pt>
                <c:pt idx="324">
                  <c:v>68191000</c:v>
                </c:pt>
                <c:pt idx="325">
                  <c:v>68199000</c:v>
                </c:pt>
                <c:pt idx="326">
                  <c:v>68205000</c:v>
                </c:pt>
                <c:pt idx="327">
                  <c:v>68209000</c:v>
                </c:pt>
                <c:pt idx="328">
                  <c:v>68211000</c:v>
                </c:pt>
                <c:pt idx="329">
                  <c:v>68211000</c:v>
                </c:pt>
                <c:pt idx="330">
                  <c:v>68209000</c:v>
                </c:pt>
                <c:pt idx="331">
                  <c:v>68206000</c:v>
                </c:pt>
                <c:pt idx="332">
                  <c:v>68201000</c:v>
                </c:pt>
                <c:pt idx="333">
                  <c:v>68195000</c:v>
                </c:pt>
                <c:pt idx="334">
                  <c:v>68187000</c:v>
                </c:pt>
                <c:pt idx="335">
                  <c:v>68178000</c:v>
                </c:pt>
                <c:pt idx="336">
                  <c:v>68168000</c:v>
                </c:pt>
                <c:pt idx="337">
                  <c:v>68156000</c:v>
                </c:pt>
                <c:pt idx="338">
                  <c:v>68144000</c:v>
                </c:pt>
                <c:pt idx="339">
                  <c:v>68130000</c:v>
                </c:pt>
                <c:pt idx="340">
                  <c:v>68116000</c:v>
                </c:pt>
                <c:pt idx="341">
                  <c:v>68100000</c:v>
                </c:pt>
                <c:pt idx="342">
                  <c:v>68084000</c:v>
                </c:pt>
                <c:pt idx="343">
                  <c:v>68066000</c:v>
                </c:pt>
                <c:pt idx="344">
                  <c:v>68048000</c:v>
                </c:pt>
                <c:pt idx="345">
                  <c:v>68029000</c:v>
                </c:pt>
                <c:pt idx="346">
                  <c:v>68009000</c:v>
                </c:pt>
                <c:pt idx="347">
                  <c:v>67988000</c:v>
                </c:pt>
                <c:pt idx="348">
                  <c:v>67967000</c:v>
                </c:pt>
                <c:pt idx="349">
                  <c:v>67945000</c:v>
                </c:pt>
                <c:pt idx="350">
                  <c:v>67921000</c:v>
                </c:pt>
                <c:pt idx="351">
                  <c:v>67898000</c:v>
                </c:pt>
                <c:pt idx="352">
                  <c:v>67873000</c:v>
                </c:pt>
                <c:pt idx="353">
                  <c:v>67848000</c:v>
                </c:pt>
                <c:pt idx="354">
                  <c:v>67823000</c:v>
                </c:pt>
                <c:pt idx="355">
                  <c:v>67797000</c:v>
                </c:pt>
                <c:pt idx="356">
                  <c:v>67771000</c:v>
                </c:pt>
                <c:pt idx="357">
                  <c:v>67745000</c:v>
                </c:pt>
                <c:pt idx="358">
                  <c:v>67719000</c:v>
                </c:pt>
                <c:pt idx="359">
                  <c:v>67693000</c:v>
                </c:pt>
                <c:pt idx="360">
                  <c:v>67667000</c:v>
                </c:pt>
                <c:pt idx="361">
                  <c:v>67642000</c:v>
                </c:pt>
                <c:pt idx="362">
                  <c:v>67616000</c:v>
                </c:pt>
                <c:pt idx="363">
                  <c:v>67592000</c:v>
                </c:pt>
                <c:pt idx="364">
                  <c:v>67568000</c:v>
                </c:pt>
                <c:pt idx="365">
                  <c:v>67545000</c:v>
                </c:pt>
                <c:pt idx="366">
                  <c:v>67522000</c:v>
                </c:pt>
                <c:pt idx="367">
                  <c:v>67500000</c:v>
                </c:pt>
                <c:pt idx="368">
                  <c:v>67480000</c:v>
                </c:pt>
                <c:pt idx="369">
                  <c:v>67460000</c:v>
                </c:pt>
                <c:pt idx="370">
                  <c:v>67441000</c:v>
                </c:pt>
                <c:pt idx="371">
                  <c:v>67424000</c:v>
                </c:pt>
                <c:pt idx="372">
                  <c:v>67407000</c:v>
                </c:pt>
                <c:pt idx="373">
                  <c:v>67392000</c:v>
                </c:pt>
                <c:pt idx="374">
                  <c:v>67377000</c:v>
                </c:pt>
                <c:pt idx="375">
                  <c:v>67364000</c:v>
                </c:pt>
                <c:pt idx="376">
                  <c:v>67352000</c:v>
                </c:pt>
                <c:pt idx="377">
                  <c:v>67342000</c:v>
                </c:pt>
                <c:pt idx="378">
                  <c:v>67332000</c:v>
                </c:pt>
                <c:pt idx="379">
                  <c:v>67324000</c:v>
                </c:pt>
                <c:pt idx="380">
                  <c:v>67317000</c:v>
                </c:pt>
                <c:pt idx="381">
                  <c:v>67312000</c:v>
                </c:pt>
                <c:pt idx="382">
                  <c:v>67308000</c:v>
                </c:pt>
                <c:pt idx="383">
                  <c:v>67306000</c:v>
                </c:pt>
                <c:pt idx="384">
                  <c:v>67305000</c:v>
                </c:pt>
                <c:pt idx="385">
                  <c:v>67306000</c:v>
                </c:pt>
                <c:pt idx="386">
                  <c:v>67309000</c:v>
                </c:pt>
                <c:pt idx="387">
                  <c:v>67314000</c:v>
                </c:pt>
                <c:pt idx="388">
                  <c:v>67321000</c:v>
                </c:pt>
                <c:pt idx="389">
                  <c:v>67330000</c:v>
                </c:pt>
                <c:pt idx="390">
                  <c:v>67342000</c:v>
                </c:pt>
                <c:pt idx="391">
                  <c:v>67356000</c:v>
                </c:pt>
                <c:pt idx="392">
                  <c:v>67372000</c:v>
                </c:pt>
                <c:pt idx="393">
                  <c:v>67391000</c:v>
                </c:pt>
                <c:pt idx="394">
                  <c:v>67412000</c:v>
                </c:pt>
                <c:pt idx="395">
                  <c:v>67437000</c:v>
                </c:pt>
                <c:pt idx="396">
                  <c:v>67464000</c:v>
                </c:pt>
                <c:pt idx="397">
                  <c:v>67494000</c:v>
                </c:pt>
                <c:pt idx="398">
                  <c:v>67526000</c:v>
                </c:pt>
                <c:pt idx="399">
                  <c:v>67562000</c:v>
                </c:pt>
                <c:pt idx="400">
                  <c:v>67601000</c:v>
                </c:pt>
                <c:pt idx="401">
                  <c:v>67642000</c:v>
                </c:pt>
                <c:pt idx="402">
                  <c:v>67688000</c:v>
                </c:pt>
                <c:pt idx="403">
                  <c:v>67735000</c:v>
                </c:pt>
                <c:pt idx="404">
                  <c:v>67786000</c:v>
                </c:pt>
                <c:pt idx="405">
                  <c:v>67840000</c:v>
                </c:pt>
                <c:pt idx="406">
                  <c:v>67897000</c:v>
                </c:pt>
                <c:pt idx="407">
                  <c:v>67957000</c:v>
                </c:pt>
                <c:pt idx="408">
                  <c:v>68020000</c:v>
                </c:pt>
                <c:pt idx="409">
                  <c:v>68086000</c:v>
                </c:pt>
                <c:pt idx="410">
                  <c:v>68156000</c:v>
                </c:pt>
                <c:pt idx="411">
                  <c:v>68228000</c:v>
                </c:pt>
                <c:pt idx="412">
                  <c:v>68304000</c:v>
                </c:pt>
                <c:pt idx="413">
                  <c:v>68383000</c:v>
                </c:pt>
                <c:pt idx="414">
                  <c:v>68465000</c:v>
                </c:pt>
                <c:pt idx="415">
                  <c:v>68551000</c:v>
                </c:pt>
                <c:pt idx="416">
                  <c:v>68640000</c:v>
                </c:pt>
                <c:pt idx="417">
                  <c:v>68734000</c:v>
                </c:pt>
                <c:pt idx="418">
                  <c:v>68830000</c:v>
                </c:pt>
                <c:pt idx="419">
                  <c:v>68930000</c:v>
                </c:pt>
                <c:pt idx="420">
                  <c:v>69034000</c:v>
                </c:pt>
                <c:pt idx="421">
                  <c:v>69142000</c:v>
                </c:pt>
                <c:pt idx="422">
                  <c:v>69254000</c:v>
                </c:pt>
                <c:pt idx="423">
                  <c:v>69369000</c:v>
                </c:pt>
                <c:pt idx="424">
                  <c:v>69488000</c:v>
                </c:pt>
                <c:pt idx="425">
                  <c:v>69613000</c:v>
                </c:pt>
                <c:pt idx="426">
                  <c:v>69740000</c:v>
                </c:pt>
                <c:pt idx="427">
                  <c:v>69873000</c:v>
                </c:pt>
                <c:pt idx="428">
                  <c:v>70009000</c:v>
                </c:pt>
                <c:pt idx="429">
                  <c:v>70149000</c:v>
                </c:pt>
                <c:pt idx="430">
                  <c:v>70294000</c:v>
                </c:pt>
                <c:pt idx="431">
                  <c:v>70442000</c:v>
                </c:pt>
                <c:pt idx="432">
                  <c:v>70596000</c:v>
                </c:pt>
                <c:pt idx="433">
                  <c:v>70752000</c:v>
                </c:pt>
                <c:pt idx="434">
                  <c:v>70912000</c:v>
                </c:pt>
                <c:pt idx="435">
                  <c:v>71078000</c:v>
                </c:pt>
                <c:pt idx="436">
                  <c:v>71246000</c:v>
                </c:pt>
                <c:pt idx="437">
                  <c:v>71420000</c:v>
                </c:pt>
                <c:pt idx="438">
                  <c:v>71596000</c:v>
                </c:pt>
                <c:pt idx="439">
                  <c:v>71776000</c:v>
                </c:pt>
                <c:pt idx="440">
                  <c:v>71961000</c:v>
                </c:pt>
                <c:pt idx="441">
                  <c:v>72149000</c:v>
                </c:pt>
                <c:pt idx="442">
                  <c:v>72342000</c:v>
                </c:pt>
                <c:pt idx="443">
                  <c:v>72537000</c:v>
                </c:pt>
                <c:pt idx="444">
                  <c:v>72736000</c:v>
                </c:pt>
                <c:pt idx="445">
                  <c:v>72942000</c:v>
                </c:pt>
                <c:pt idx="446">
                  <c:v>73148000</c:v>
                </c:pt>
                <c:pt idx="447">
                  <c:v>73362000</c:v>
                </c:pt>
                <c:pt idx="448">
                  <c:v>73577000</c:v>
                </c:pt>
                <c:pt idx="449">
                  <c:v>73796000</c:v>
                </c:pt>
                <c:pt idx="450">
                  <c:v>74021000</c:v>
                </c:pt>
                <c:pt idx="451">
                  <c:v>74248000</c:v>
                </c:pt>
                <c:pt idx="452">
                  <c:v>74482000</c:v>
                </c:pt>
                <c:pt idx="453">
                  <c:v>74717000</c:v>
                </c:pt>
                <c:pt idx="454">
                  <c:v>74956000</c:v>
                </c:pt>
                <c:pt idx="455">
                  <c:v>75203000</c:v>
                </c:pt>
                <c:pt idx="456">
                  <c:v>75450000</c:v>
                </c:pt>
                <c:pt idx="457">
                  <c:v>75705000</c:v>
                </c:pt>
                <c:pt idx="458">
                  <c:v>75960000</c:v>
                </c:pt>
                <c:pt idx="459">
                  <c:v>76220000</c:v>
                </c:pt>
                <c:pt idx="460">
                  <c:v>76487000</c:v>
                </c:pt>
                <c:pt idx="461">
                  <c:v>76754000</c:v>
                </c:pt>
                <c:pt idx="462">
                  <c:v>77029000</c:v>
                </c:pt>
                <c:pt idx="463">
                  <c:v>77303000</c:v>
                </c:pt>
                <c:pt idx="464">
                  <c:v>77582000</c:v>
                </c:pt>
                <c:pt idx="465">
                  <c:v>77867000</c:v>
                </c:pt>
                <c:pt idx="466">
                  <c:v>78153000</c:v>
                </c:pt>
                <c:pt idx="467">
                  <c:v>78445000</c:v>
                </c:pt>
                <c:pt idx="468">
                  <c:v>78737000</c:v>
                </c:pt>
                <c:pt idx="469">
                  <c:v>79033000</c:v>
                </c:pt>
                <c:pt idx="470">
                  <c:v>79335000</c:v>
                </c:pt>
                <c:pt idx="471">
                  <c:v>79637000</c:v>
                </c:pt>
                <c:pt idx="472">
                  <c:v>79946000</c:v>
                </c:pt>
                <c:pt idx="473">
                  <c:v>80254000</c:v>
                </c:pt>
                <c:pt idx="474">
                  <c:v>80566000</c:v>
                </c:pt>
                <c:pt idx="475">
                  <c:v>80884000</c:v>
                </c:pt>
                <c:pt idx="476">
                  <c:v>81201000</c:v>
                </c:pt>
                <c:pt idx="477">
                  <c:v>81525000</c:v>
                </c:pt>
                <c:pt idx="478">
                  <c:v>81849000</c:v>
                </c:pt>
                <c:pt idx="479">
                  <c:v>82175000</c:v>
                </c:pt>
                <c:pt idx="480">
                  <c:v>82509000</c:v>
                </c:pt>
                <c:pt idx="481">
                  <c:v>82841000</c:v>
                </c:pt>
                <c:pt idx="482">
                  <c:v>83181000</c:v>
                </c:pt>
                <c:pt idx="483">
                  <c:v>83519000</c:v>
                </c:pt>
                <c:pt idx="484">
                  <c:v>83861000</c:v>
                </c:pt>
                <c:pt idx="485">
                  <c:v>84209000</c:v>
                </c:pt>
                <c:pt idx="486">
                  <c:v>84556000</c:v>
                </c:pt>
                <c:pt idx="487">
                  <c:v>84910000</c:v>
                </c:pt>
                <c:pt idx="488">
                  <c:v>85263000</c:v>
                </c:pt>
                <c:pt idx="489">
                  <c:v>85618000</c:v>
                </c:pt>
                <c:pt idx="490">
                  <c:v>85980000</c:v>
                </c:pt>
                <c:pt idx="491">
                  <c:v>86340000</c:v>
                </c:pt>
                <c:pt idx="492">
                  <c:v>86707000</c:v>
                </c:pt>
                <c:pt idx="493">
                  <c:v>87072000</c:v>
                </c:pt>
                <c:pt idx="494">
                  <c:v>87438000</c:v>
                </c:pt>
                <c:pt idx="495">
                  <c:v>87811000</c:v>
                </c:pt>
                <c:pt idx="496">
                  <c:v>88182000</c:v>
                </c:pt>
                <c:pt idx="497">
                  <c:v>88559000</c:v>
                </c:pt>
                <c:pt idx="498">
                  <c:v>88933000</c:v>
                </c:pt>
                <c:pt idx="499">
                  <c:v>89308000</c:v>
                </c:pt>
                <c:pt idx="500">
                  <c:v>89690000</c:v>
                </c:pt>
                <c:pt idx="501">
                  <c:v>90069000</c:v>
                </c:pt>
                <c:pt idx="502">
                  <c:v>90453000</c:v>
                </c:pt>
                <c:pt idx="503">
                  <c:v>90835000</c:v>
                </c:pt>
                <c:pt idx="504">
                  <c:v>91217000</c:v>
                </c:pt>
                <c:pt idx="505">
                  <c:v>91606000</c:v>
                </c:pt>
                <c:pt idx="506">
                  <c:v>91991000</c:v>
                </c:pt>
                <c:pt idx="507">
                  <c:v>92382000</c:v>
                </c:pt>
                <c:pt idx="508">
                  <c:v>92770000</c:v>
                </c:pt>
                <c:pt idx="509">
                  <c:v>93159000</c:v>
                </c:pt>
                <c:pt idx="510">
                  <c:v>93553000</c:v>
                </c:pt>
                <c:pt idx="511">
                  <c:v>93944000</c:v>
                </c:pt>
                <c:pt idx="512">
                  <c:v>94341000</c:v>
                </c:pt>
                <c:pt idx="513">
                  <c:v>94734000</c:v>
                </c:pt>
                <c:pt idx="514">
                  <c:v>95128000</c:v>
                </c:pt>
                <c:pt idx="515">
                  <c:v>95528000</c:v>
                </c:pt>
                <c:pt idx="516">
                  <c:v>95924000</c:v>
                </c:pt>
                <c:pt idx="517">
                  <c:v>96325000</c:v>
                </c:pt>
                <c:pt idx="518">
                  <c:v>96723000</c:v>
                </c:pt>
                <c:pt idx="519">
                  <c:v>97121000</c:v>
                </c:pt>
                <c:pt idx="520">
                  <c:v>97524000</c:v>
                </c:pt>
                <c:pt idx="521">
                  <c:v>97922000</c:v>
                </c:pt>
                <c:pt idx="522">
                  <c:v>98326000</c:v>
                </c:pt>
                <c:pt idx="523">
                  <c:v>98725000</c:v>
                </c:pt>
                <c:pt idx="524">
                  <c:v>99124000</c:v>
                </c:pt>
                <c:pt idx="525">
                  <c:v>99528000</c:v>
                </c:pt>
                <c:pt idx="526">
                  <c:v>99927000</c:v>
                </c:pt>
                <c:pt idx="527">
                  <c:v>100330000</c:v>
                </c:pt>
                <c:pt idx="528">
                  <c:v>100730000</c:v>
                </c:pt>
                <c:pt idx="529">
                  <c:v>101130000</c:v>
                </c:pt>
                <c:pt idx="530">
                  <c:v>101530000</c:v>
                </c:pt>
                <c:pt idx="531">
                  <c:v>101920000</c:v>
                </c:pt>
                <c:pt idx="532">
                  <c:v>102330000</c:v>
                </c:pt>
                <c:pt idx="533">
                  <c:v>102720000</c:v>
                </c:pt>
                <c:pt idx="534">
                  <c:v>103110000</c:v>
                </c:pt>
                <c:pt idx="535">
                  <c:v>103510000</c:v>
                </c:pt>
                <c:pt idx="536">
                  <c:v>103910000</c:v>
                </c:pt>
                <c:pt idx="537">
                  <c:v>104300000</c:v>
                </c:pt>
                <c:pt idx="538">
                  <c:v>104690000</c:v>
                </c:pt>
                <c:pt idx="539">
                  <c:v>105080000</c:v>
                </c:pt>
                <c:pt idx="540">
                  <c:v>105480000</c:v>
                </c:pt>
                <c:pt idx="541">
                  <c:v>105870000</c:v>
                </c:pt>
                <c:pt idx="542">
                  <c:v>106260000</c:v>
                </c:pt>
                <c:pt idx="543">
                  <c:v>106640000</c:v>
                </c:pt>
                <c:pt idx="544">
                  <c:v>107030000</c:v>
                </c:pt>
                <c:pt idx="545">
                  <c:v>107420000</c:v>
                </c:pt>
                <c:pt idx="546">
                  <c:v>107800000</c:v>
                </c:pt>
                <c:pt idx="547">
                  <c:v>108190000</c:v>
                </c:pt>
                <c:pt idx="548">
                  <c:v>108570000</c:v>
                </c:pt>
                <c:pt idx="549">
                  <c:v>108950000</c:v>
                </c:pt>
                <c:pt idx="550">
                  <c:v>109320000</c:v>
                </c:pt>
              </c:numCache>
            </c:numRef>
          </c:yVal>
          <c:smooth val="1"/>
        </c:ser>
        <c:ser>
          <c:idx val="0"/>
          <c:order val="1"/>
          <c:tx>
            <c:strRef>
              <c:f>RangeData!$W$3</c:f>
              <c:strCache>
                <c:ptCount val="1"/>
                <c:pt idx="0">
                  <c:v>Nominal Mission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RangeData!$V$4:$V$5</c:f>
              <c:numCache>
                <c:formatCode>General</c:formatCode>
                <c:ptCount val="2"/>
                <c:pt idx="0">
                  <c:v>0</c:v>
                </c:pt>
                <c:pt idx="1">
                  <c:v>380</c:v>
                </c:pt>
              </c:numCache>
            </c:numRef>
          </c:xVal>
          <c:yVal>
            <c:numRef>
              <c:f>RangeData!$W$4:$W$5</c:f>
              <c:numCache>
                <c:formatCode>General</c:formatCode>
                <c:ptCount val="2"/>
                <c:pt idx="0">
                  <c:v>67317000</c:v>
                </c:pt>
                <c:pt idx="1">
                  <c:v>67317000</c:v>
                </c:pt>
              </c:numCache>
            </c:numRef>
          </c:yVal>
          <c:smooth val="1"/>
        </c:ser>
        <c:ser>
          <c:idx val="1"/>
          <c:order val="2"/>
          <c:tx>
            <c:strRef>
              <c:f>RangeData!$W$3</c:f>
              <c:strCache>
                <c:ptCount val="1"/>
                <c:pt idx="0">
                  <c:v>Nominal Mission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RangeData!$V$5:$V$6</c:f>
              <c:numCache>
                <c:formatCode>General</c:formatCode>
                <c:ptCount val="2"/>
                <c:pt idx="0">
                  <c:v>380</c:v>
                </c:pt>
                <c:pt idx="1">
                  <c:v>380</c:v>
                </c:pt>
              </c:numCache>
            </c:numRef>
          </c:xVal>
          <c:yVal>
            <c:numRef>
              <c:f>RangeData!$W$5:$W$6</c:f>
              <c:numCache>
                <c:formatCode>General</c:formatCode>
                <c:ptCount val="2"/>
                <c:pt idx="0">
                  <c:v>67317000</c:v>
                </c:pt>
                <c:pt idx="1">
                  <c:v>0</c:v>
                </c:pt>
              </c:numCache>
            </c:numRef>
          </c:yVal>
          <c:smooth val="1"/>
        </c:ser>
        <c:ser>
          <c:idx val="2"/>
          <c:order val="3"/>
          <c:tx>
            <c:strRef>
              <c:f>RangeData!$Y$3</c:f>
              <c:strCache>
                <c:ptCount val="1"/>
                <c:pt idx="0">
                  <c:v>Extended Mission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xVal>
            <c:numRef>
              <c:f>RangeData!$X$4:$X$5</c:f>
              <c:numCache>
                <c:formatCode>General</c:formatCode>
                <c:ptCount val="2"/>
                <c:pt idx="0">
                  <c:v>0</c:v>
                </c:pt>
                <c:pt idx="1">
                  <c:v>540</c:v>
                </c:pt>
              </c:numCache>
            </c:numRef>
          </c:xVal>
          <c:yVal>
            <c:numRef>
              <c:f>RangeData!$Y$4:$Y$5</c:f>
              <c:numCache>
                <c:formatCode>General</c:formatCode>
                <c:ptCount val="2"/>
                <c:pt idx="0">
                  <c:v>105480000</c:v>
                </c:pt>
                <c:pt idx="1">
                  <c:v>105480000</c:v>
                </c:pt>
              </c:numCache>
            </c:numRef>
          </c:yVal>
          <c:smooth val="1"/>
        </c:ser>
        <c:ser>
          <c:idx val="3"/>
          <c:order val="4"/>
          <c:tx>
            <c:strRef>
              <c:f>RangeData!$Y$3</c:f>
              <c:strCache>
                <c:ptCount val="1"/>
                <c:pt idx="0">
                  <c:v>Extended Mission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xVal>
            <c:numRef>
              <c:f>RangeData!$X$5:$X$6</c:f>
              <c:numCache>
                <c:formatCode>General</c:formatCode>
                <c:ptCount val="2"/>
                <c:pt idx="0">
                  <c:v>540</c:v>
                </c:pt>
                <c:pt idx="1">
                  <c:v>540</c:v>
                </c:pt>
              </c:numCache>
            </c:numRef>
          </c:xVal>
          <c:yVal>
            <c:numRef>
              <c:f>RangeData!$Y$5:$Y$6</c:f>
              <c:numCache>
                <c:formatCode>General</c:formatCode>
                <c:ptCount val="2"/>
                <c:pt idx="0">
                  <c:v>105480000</c:v>
                </c:pt>
                <c:pt idx="1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9929376"/>
        <c:axId val="91548728"/>
      </c:scatterChart>
      <c:valAx>
        <c:axId val="149929376"/>
        <c:scaling>
          <c:orientation val="minMax"/>
          <c:max val="55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Mission Day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548728"/>
        <c:crosses val="autoZero"/>
        <c:crossBetween val="midCat"/>
      </c:valAx>
      <c:valAx>
        <c:axId val="9154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Range in km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E+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293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4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Sun-BioS-Earth Angle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11"/>
          <c:order val="0"/>
          <c:tx>
            <c:strRef>
              <c:f>AngleData!$P$3</c:f>
              <c:strCache>
                <c:ptCount val="1"/>
                <c:pt idx="0">
                  <c:v>Dec15 Baseline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AngleData!$A$4:$A$617</c:f>
              <c:numCache>
                <c:formatCode>General</c:formatCode>
                <c:ptCount val="61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  <c:pt idx="512">
                  <c:v>512</c:v>
                </c:pt>
                <c:pt idx="513">
                  <c:v>513</c:v>
                </c:pt>
                <c:pt idx="514">
                  <c:v>514</c:v>
                </c:pt>
                <c:pt idx="515">
                  <c:v>515</c:v>
                </c:pt>
                <c:pt idx="516">
                  <c:v>516</c:v>
                </c:pt>
                <c:pt idx="517">
                  <c:v>517</c:v>
                </c:pt>
                <c:pt idx="518">
                  <c:v>518</c:v>
                </c:pt>
                <c:pt idx="519">
                  <c:v>519</c:v>
                </c:pt>
                <c:pt idx="520">
                  <c:v>520</c:v>
                </c:pt>
                <c:pt idx="521">
                  <c:v>521</c:v>
                </c:pt>
                <c:pt idx="522">
                  <c:v>522</c:v>
                </c:pt>
                <c:pt idx="523">
                  <c:v>523</c:v>
                </c:pt>
                <c:pt idx="524">
                  <c:v>524</c:v>
                </c:pt>
                <c:pt idx="525">
                  <c:v>525</c:v>
                </c:pt>
                <c:pt idx="526">
                  <c:v>526</c:v>
                </c:pt>
                <c:pt idx="527">
                  <c:v>527</c:v>
                </c:pt>
                <c:pt idx="528">
                  <c:v>528</c:v>
                </c:pt>
                <c:pt idx="529">
                  <c:v>529</c:v>
                </c:pt>
                <c:pt idx="530">
                  <c:v>530</c:v>
                </c:pt>
                <c:pt idx="531">
                  <c:v>531</c:v>
                </c:pt>
                <c:pt idx="532">
                  <c:v>532</c:v>
                </c:pt>
                <c:pt idx="533">
                  <c:v>533</c:v>
                </c:pt>
                <c:pt idx="534">
                  <c:v>534</c:v>
                </c:pt>
                <c:pt idx="535">
                  <c:v>535</c:v>
                </c:pt>
                <c:pt idx="536">
                  <c:v>536</c:v>
                </c:pt>
                <c:pt idx="537">
                  <c:v>537</c:v>
                </c:pt>
                <c:pt idx="538">
                  <c:v>538</c:v>
                </c:pt>
                <c:pt idx="539">
                  <c:v>539</c:v>
                </c:pt>
                <c:pt idx="540">
                  <c:v>540</c:v>
                </c:pt>
                <c:pt idx="541">
                  <c:v>541</c:v>
                </c:pt>
                <c:pt idx="542">
                  <c:v>542</c:v>
                </c:pt>
                <c:pt idx="543">
                  <c:v>543</c:v>
                </c:pt>
                <c:pt idx="544">
                  <c:v>544</c:v>
                </c:pt>
                <c:pt idx="545">
                  <c:v>545</c:v>
                </c:pt>
                <c:pt idx="546">
                  <c:v>546</c:v>
                </c:pt>
                <c:pt idx="547">
                  <c:v>547</c:v>
                </c:pt>
                <c:pt idx="548">
                  <c:v>548</c:v>
                </c:pt>
                <c:pt idx="549">
                  <c:v>549</c:v>
                </c:pt>
                <c:pt idx="550">
                  <c:v>550</c:v>
                </c:pt>
                <c:pt idx="551">
                  <c:v>551</c:v>
                </c:pt>
                <c:pt idx="552">
                  <c:v>552</c:v>
                </c:pt>
                <c:pt idx="553">
                  <c:v>553</c:v>
                </c:pt>
                <c:pt idx="554">
                  <c:v>554</c:v>
                </c:pt>
                <c:pt idx="555">
                  <c:v>555</c:v>
                </c:pt>
                <c:pt idx="556">
                  <c:v>556</c:v>
                </c:pt>
                <c:pt idx="557">
                  <c:v>557</c:v>
                </c:pt>
                <c:pt idx="558">
                  <c:v>558</c:v>
                </c:pt>
                <c:pt idx="559">
                  <c:v>559</c:v>
                </c:pt>
                <c:pt idx="560">
                  <c:v>560</c:v>
                </c:pt>
                <c:pt idx="561">
                  <c:v>561</c:v>
                </c:pt>
                <c:pt idx="562">
                  <c:v>562</c:v>
                </c:pt>
                <c:pt idx="563">
                  <c:v>563</c:v>
                </c:pt>
                <c:pt idx="564">
                  <c:v>564</c:v>
                </c:pt>
                <c:pt idx="565">
                  <c:v>565</c:v>
                </c:pt>
                <c:pt idx="566">
                  <c:v>566</c:v>
                </c:pt>
                <c:pt idx="567">
                  <c:v>567</c:v>
                </c:pt>
                <c:pt idx="568">
                  <c:v>568</c:v>
                </c:pt>
                <c:pt idx="569">
                  <c:v>569</c:v>
                </c:pt>
                <c:pt idx="570">
                  <c:v>570</c:v>
                </c:pt>
                <c:pt idx="571">
                  <c:v>571</c:v>
                </c:pt>
                <c:pt idx="572">
                  <c:v>572</c:v>
                </c:pt>
                <c:pt idx="573">
                  <c:v>573</c:v>
                </c:pt>
                <c:pt idx="574">
                  <c:v>574</c:v>
                </c:pt>
                <c:pt idx="575">
                  <c:v>575</c:v>
                </c:pt>
                <c:pt idx="576">
                  <c:v>576</c:v>
                </c:pt>
                <c:pt idx="577">
                  <c:v>577</c:v>
                </c:pt>
                <c:pt idx="578">
                  <c:v>578</c:v>
                </c:pt>
                <c:pt idx="579">
                  <c:v>579</c:v>
                </c:pt>
                <c:pt idx="580">
                  <c:v>580</c:v>
                </c:pt>
                <c:pt idx="581">
                  <c:v>581</c:v>
                </c:pt>
                <c:pt idx="582">
                  <c:v>582</c:v>
                </c:pt>
                <c:pt idx="583">
                  <c:v>583</c:v>
                </c:pt>
                <c:pt idx="584">
                  <c:v>584</c:v>
                </c:pt>
                <c:pt idx="585">
                  <c:v>585</c:v>
                </c:pt>
                <c:pt idx="586">
                  <c:v>586</c:v>
                </c:pt>
                <c:pt idx="587">
                  <c:v>587</c:v>
                </c:pt>
                <c:pt idx="588">
                  <c:v>588</c:v>
                </c:pt>
                <c:pt idx="589">
                  <c:v>589</c:v>
                </c:pt>
                <c:pt idx="590">
                  <c:v>590</c:v>
                </c:pt>
                <c:pt idx="591">
                  <c:v>591</c:v>
                </c:pt>
                <c:pt idx="592">
                  <c:v>592</c:v>
                </c:pt>
                <c:pt idx="593">
                  <c:v>593</c:v>
                </c:pt>
                <c:pt idx="594">
                  <c:v>594</c:v>
                </c:pt>
                <c:pt idx="595">
                  <c:v>595</c:v>
                </c:pt>
                <c:pt idx="596">
                  <c:v>596</c:v>
                </c:pt>
                <c:pt idx="597">
                  <c:v>597</c:v>
                </c:pt>
                <c:pt idx="598">
                  <c:v>598</c:v>
                </c:pt>
                <c:pt idx="599">
                  <c:v>599</c:v>
                </c:pt>
                <c:pt idx="600">
                  <c:v>600</c:v>
                </c:pt>
                <c:pt idx="601">
                  <c:v>601</c:v>
                </c:pt>
                <c:pt idx="602">
                  <c:v>602</c:v>
                </c:pt>
                <c:pt idx="603">
                  <c:v>603</c:v>
                </c:pt>
                <c:pt idx="604">
                  <c:v>604</c:v>
                </c:pt>
                <c:pt idx="605">
                  <c:v>605</c:v>
                </c:pt>
                <c:pt idx="606">
                  <c:v>606</c:v>
                </c:pt>
                <c:pt idx="607">
                  <c:v>607</c:v>
                </c:pt>
                <c:pt idx="608">
                  <c:v>608</c:v>
                </c:pt>
                <c:pt idx="609">
                  <c:v>609</c:v>
                </c:pt>
                <c:pt idx="610">
                  <c:v>610</c:v>
                </c:pt>
                <c:pt idx="611">
                  <c:v>611</c:v>
                </c:pt>
                <c:pt idx="612">
                  <c:v>612</c:v>
                </c:pt>
                <c:pt idx="613">
                  <c:v>613</c:v>
                </c:pt>
              </c:numCache>
            </c:numRef>
          </c:xVal>
          <c:yVal>
            <c:numRef>
              <c:f>AngleData!$P$4:$P$617</c:f>
              <c:numCache>
                <c:formatCode>General</c:formatCode>
                <c:ptCount val="614"/>
                <c:pt idx="0">
                  <c:v>142.59</c:v>
                </c:pt>
                <c:pt idx="1">
                  <c:v>166.27</c:v>
                </c:pt>
                <c:pt idx="2">
                  <c:v>163.94</c:v>
                </c:pt>
                <c:pt idx="3">
                  <c:v>162.69999999999999</c:v>
                </c:pt>
                <c:pt idx="4">
                  <c:v>162.59</c:v>
                </c:pt>
                <c:pt idx="5">
                  <c:v>153.74</c:v>
                </c:pt>
                <c:pt idx="6">
                  <c:v>144.82</c:v>
                </c:pt>
                <c:pt idx="7">
                  <c:v>138.33000000000001</c:v>
                </c:pt>
                <c:pt idx="8">
                  <c:v>133.44999999999999</c:v>
                </c:pt>
                <c:pt idx="9">
                  <c:v>129.80000000000001</c:v>
                </c:pt>
                <c:pt idx="10">
                  <c:v>126.96</c:v>
                </c:pt>
                <c:pt idx="11">
                  <c:v>124.79</c:v>
                </c:pt>
                <c:pt idx="12">
                  <c:v>123.12</c:v>
                </c:pt>
                <c:pt idx="13">
                  <c:v>121.83</c:v>
                </c:pt>
                <c:pt idx="14">
                  <c:v>120.86</c:v>
                </c:pt>
                <c:pt idx="15">
                  <c:v>120.22</c:v>
                </c:pt>
                <c:pt idx="16">
                  <c:v>119.72</c:v>
                </c:pt>
                <c:pt idx="17">
                  <c:v>119.41</c:v>
                </c:pt>
                <c:pt idx="18">
                  <c:v>119.25</c:v>
                </c:pt>
                <c:pt idx="19">
                  <c:v>119.23</c:v>
                </c:pt>
                <c:pt idx="20">
                  <c:v>119.32</c:v>
                </c:pt>
                <c:pt idx="21">
                  <c:v>119.52</c:v>
                </c:pt>
                <c:pt idx="22">
                  <c:v>119.79</c:v>
                </c:pt>
                <c:pt idx="23">
                  <c:v>120.15</c:v>
                </c:pt>
                <c:pt idx="24">
                  <c:v>120.56</c:v>
                </c:pt>
                <c:pt idx="25">
                  <c:v>121.04</c:v>
                </c:pt>
                <c:pt idx="26">
                  <c:v>121.57</c:v>
                </c:pt>
                <c:pt idx="27">
                  <c:v>122.15</c:v>
                </c:pt>
                <c:pt idx="28">
                  <c:v>122.77</c:v>
                </c:pt>
                <c:pt idx="29">
                  <c:v>123.43</c:v>
                </c:pt>
                <c:pt idx="30">
                  <c:v>124.14</c:v>
                </c:pt>
                <c:pt idx="31">
                  <c:v>124.87</c:v>
                </c:pt>
                <c:pt idx="32">
                  <c:v>125.64</c:v>
                </c:pt>
                <c:pt idx="33">
                  <c:v>126.44</c:v>
                </c:pt>
                <c:pt idx="34">
                  <c:v>127.27</c:v>
                </c:pt>
                <c:pt idx="35">
                  <c:v>128.15</c:v>
                </c:pt>
                <c:pt idx="36">
                  <c:v>129.04</c:v>
                </c:pt>
                <c:pt idx="37">
                  <c:v>129.96</c:v>
                </c:pt>
                <c:pt idx="38">
                  <c:v>130.93</c:v>
                </c:pt>
                <c:pt idx="39">
                  <c:v>131.91</c:v>
                </c:pt>
                <c:pt idx="40">
                  <c:v>132.94</c:v>
                </c:pt>
                <c:pt idx="41">
                  <c:v>133.97999999999999</c:v>
                </c:pt>
                <c:pt idx="42">
                  <c:v>135.06</c:v>
                </c:pt>
                <c:pt idx="43">
                  <c:v>136.18</c:v>
                </c:pt>
                <c:pt idx="44">
                  <c:v>137.31</c:v>
                </c:pt>
                <c:pt idx="45">
                  <c:v>138.49</c:v>
                </c:pt>
                <c:pt idx="46">
                  <c:v>139.68</c:v>
                </c:pt>
                <c:pt idx="47">
                  <c:v>140.9</c:v>
                </c:pt>
                <c:pt idx="48">
                  <c:v>142.15</c:v>
                </c:pt>
                <c:pt idx="49">
                  <c:v>143.41</c:v>
                </c:pt>
                <c:pt idx="50">
                  <c:v>144.69999999999999</c:v>
                </c:pt>
                <c:pt idx="51">
                  <c:v>145.99</c:v>
                </c:pt>
                <c:pt idx="52">
                  <c:v>147.30000000000001</c:v>
                </c:pt>
                <c:pt idx="53">
                  <c:v>148.63999999999999</c:v>
                </c:pt>
                <c:pt idx="54">
                  <c:v>149.97</c:v>
                </c:pt>
                <c:pt idx="55">
                  <c:v>151.33000000000001</c:v>
                </c:pt>
                <c:pt idx="56">
                  <c:v>152.68</c:v>
                </c:pt>
                <c:pt idx="57">
                  <c:v>154.03</c:v>
                </c:pt>
                <c:pt idx="58">
                  <c:v>155.41</c:v>
                </c:pt>
                <c:pt idx="59">
                  <c:v>156.78</c:v>
                </c:pt>
                <c:pt idx="60">
                  <c:v>158.16999999999999</c:v>
                </c:pt>
                <c:pt idx="61">
                  <c:v>159.54</c:v>
                </c:pt>
                <c:pt idx="62">
                  <c:v>160.91999999999999</c:v>
                </c:pt>
                <c:pt idx="63">
                  <c:v>162.32</c:v>
                </c:pt>
                <c:pt idx="64">
                  <c:v>163.69999999999999</c:v>
                </c:pt>
                <c:pt idx="65">
                  <c:v>165.09</c:v>
                </c:pt>
                <c:pt idx="66">
                  <c:v>166.47</c:v>
                </c:pt>
                <c:pt idx="67">
                  <c:v>167.85</c:v>
                </c:pt>
                <c:pt idx="68">
                  <c:v>169.23</c:v>
                </c:pt>
                <c:pt idx="69">
                  <c:v>170.59</c:v>
                </c:pt>
                <c:pt idx="70">
                  <c:v>171.95</c:v>
                </c:pt>
                <c:pt idx="71">
                  <c:v>173.27</c:v>
                </c:pt>
                <c:pt idx="72">
                  <c:v>174.55</c:v>
                </c:pt>
                <c:pt idx="73">
                  <c:v>175.76</c:v>
                </c:pt>
                <c:pt idx="74">
                  <c:v>176.81</c:v>
                </c:pt>
                <c:pt idx="75">
                  <c:v>177.52</c:v>
                </c:pt>
                <c:pt idx="76">
                  <c:v>177.56</c:v>
                </c:pt>
                <c:pt idx="77">
                  <c:v>176.94</c:v>
                </c:pt>
                <c:pt idx="78">
                  <c:v>175.95</c:v>
                </c:pt>
                <c:pt idx="79">
                  <c:v>174.83</c:v>
                </c:pt>
                <c:pt idx="80">
                  <c:v>173.63</c:v>
                </c:pt>
                <c:pt idx="81">
                  <c:v>172.42</c:v>
                </c:pt>
                <c:pt idx="82">
                  <c:v>171.21</c:v>
                </c:pt>
                <c:pt idx="83">
                  <c:v>169.99</c:v>
                </c:pt>
                <c:pt idx="84">
                  <c:v>168.79</c:v>
                </c:pt>
                <c:pt idx="85">
                  <c:v>167.6</c:v>
                </c:pt>
                <c:pt idx="86">
                  <c:v>166.43</c:v>
                </c:pt>
                <c:pt idx="87">
                  <c:v>165.27</c:v>
                </c:pt>
                <c:pt idx="88">
                  <c:v>164.11</c:v>
                </c:pt>
                <c:pt idx="89">
                  <c:v>162.99</c:v>
                </c:pt>
                <c:pt idx="90">
                  <c:v>161.87</c:v>
                </c:pt>
                <c:pt idx="91">
                  <c:v>160.77000000000001</c:v>
                </c:pt>
                <c:pt idx="92">
                  <c:v>159.69999999999999</c:v>
                </c:pt>
                <c:pt idx="93">
                  <c:v>158.62</c:v>
                </c:pt>
                <c:pt idx="94">
                  <c:v>157.58000000000001</c:v>
                </c:pt>
                <c:pt idx="95">
                  <c:v>156.53</c:v>
                </c:pt>
                <c:pt idx="96">
                  <c:v>155.52000000000001</c:v>
                </c:pt>
                <c:pt idx="97">
                  <c:v>154.51</c:v>
                </c:pt>
                <c:pt idx="98">
                  <c:v>153.51</c:v>
                </c:pt>
                <c:pt idx="99">
                  <c:v>152.54</c:v>
                </c:pt>
                <c:pt idx="100">
                  <c:v>151.57</c:v>
                </c:pt>
                <c:pt idx="101">
                  <c:v>150.63</c:v>
                </c:pt>
                <c:pt idx="102">
                  <c:v>149.69</c:v>
                </c:pt>
                <c:pt idx="103">
                  <c:v>148.77000000000001</c:v>
                </c:pt>
                <c:pt idx="104">
                  <c:v>147.86000000000001</c:v>
                </c:pt>
                <c:pt idx="105">
                  <c:v>146.97999999999999</c:v>
                </c:pt>
                <c:pt idx="106">
                  <c:v>146.11000000000001</c:v>
                </c:pt>
                <c:pt idx="107">
                  <c:v>145.25</c:v>
                </c:pt>
                <c:pt idx="108">
                  <c:v>144.41</c:v>
                </c:pt>
                <c:pt idx="109">
                  <c:v>143.58000000000001</c:v>
                </c:pt>
                <c:pt idx="110">
                  <c:v>142.77000000000001</c:v>
                </c:pt>
                <c:pt idx="111">
                  <c:v>141.97999999999999</c:v>
                </c:pt>
                <c:pt idx="112">
                  <c:v>141.19</c:v>
                </c:pt>
                <c:pt idx="113">
                  <c:v>140.41999999999999</c:v>
                </c:pt>
                <c:pt idx="114">
                  <c:v>139.66</c:v>
                </c:pt>
                <c:pt idx="115">
                  <c:v>138.91999999999999</c:v>
                </c:pt>
                <c:pt idx="116">
                  <c:v>138.19</c:v>
                </c:pt>
                <c:pt idx="117">
                  <c:v>137.46</c:v>
                </c:pt>
                <c:pt idx="118">
                  <c:v>136.75</c:v>
                </c:pt>
                <c:pt idx="119">
                  <c:v>136.05000000000001</c:v>
                </c:pt>
                <c:pt idx="120">
                  <c:v>135.36000000000001</c:v>
                </c:pt>
                <c:pt idx="121">
                  <c:v>134.69</c:v>
                </c:pt>
                <c:pt idx="122">
                  <c:v>134.01</c:v>
                </c:pt>
                <c:pt idx="123">
                  <c:v>133.36000000000001</c:v>
                </c:pt>
                <c:pt idx="124">
                  <c:v>132.69999999999999</c:v>
                </c:pt>
                <c:pt idx="125">
                  <c:v>132.06</c:v>
                </c:pt>
                <c:pt idx="126">
                  <c:v>131.43</c:v>
                </c:pt>
                <c:pt idx="127">
                  <c:v>130.80000000000001</c:v>
                </c:pt>
                <c:pt idx="128">
                  <c:v>130.18</c:v>
                </c:pt>
                <c:pt idx="129">
                  <c:v>129.57</c:v>
                </c:pt>
                <c:pt idx="130">
                  <c:v>128.97</c:v>
                </c:pt>
                <c:pt idx="131">
                  <c:v>128.37</c:v>
                </c:pt>
                <c:pt idx="132">
                  <c:v>127.78</c:v>
                </c:pt>
                <c:pt idx="133">
                  <c:v>127.2</c:v>
                </c:pt>
                <c:pt idx="134">
                  <c:v>126.63</c:v>
                </c:pt>
                <c:pt idx="135">
                  <c:v>126.07</c:v>
                </c:pt>
                <c:pt idx="136">
                  <c:v>125.51</c:v>
                </c:pt>
                <c:pt idx="137">
                  <c:v>124.96</c:v>
                </c:pt>
                <c:pt idx="138">
                  <c:v>124.42</c:v>
                </c:pt>
                <c:pt idx="139">
                  <c:v>123.88</c:v>
                </c:pt>
                <c:pt idx="140">
                  <c:v>123.36</c:v>
                </c:pt>
                <c:pt idx="141">
                  <c:v>122.84</c:v>
                </c:pt>
                <c:pt idx="142">
                  <c:v>122.32</c:v>
                </c:pt>
                <c:pt idx="143">
                  <c:v>121.82</c:v>
                </c:pt>
                <c:pt idx="144">
                  <c:v>121.31</c:v>
                </c:pt>
                <c:pt idx="145">
                  <c:v>120.82</c:v>
                </c:pt>
                <c:pt idx="146">
                  <c:v>120.33</c:v>
                </c:pt>
                <c:pt idx="147">
                  <c:v>119.84</c:v>
                </c:pt>
                <c:pt idx="148">
                  <c:v>119.36</c:v>
                </c:pt>
                <c:pt idx="149">
                  <c:v>118.89</c:v>
                </c:pt>
                <c:pt idx="150">
                  <c:v>118.42</c:v>
                </c:pt>
                <c:pt idx="151">
                  <c:v>117.96</c:v>
                </c:pt>
                <c:pt idx="152">
                  <c:v>117.49</c:v>
                </c:pt>
                <c:pt idx="153">
                  <c:v>117.04</c:v>
                </c:pt>
                <c:pt idx="154">
                  <c:v>116.58</c:v>
                </c:pt>
                <c:pt idx="155">
                  <c:v>116.14</c:v>
                </c:pt>
                <c:pt idx="156">
                  <c:v>115.69</c:v>
                </c:pt>
                <c:pt idx="157">
                  <c:v>115.25</c:v>
                </c:pt>
                <c:pt idx="158">
                  <c:v>114.81</c:v>
                </c:pt>
                <c:pt idx="159">
                  <c:v>114.38</c:v>
                </c:pt>
                <c:pt idx="160">
                  <c:v>113.95</c:v>
                </c:pt>
                <c:pt idx="161">
                  <c:v>113.53</c:v>
                </c:pt>
                <c:pt idx="162">
                  <c:v>113.11</c:v>
                </c:pt>
                <c:pt idx="163">
                  <c:v>112.69</c:v>
                </c:pt>
                <c:pt idx="164">
                  <c:v>112.28</c:v>
                </c:pt>
                <c:pt idx="165">
                  <c:v>111.87</c:v>
                </c:pt>
                <c:pt idx="166">
                  <c:v>111.47</c:v>
                </c:pt>
                <c:pt idx="167">
                  <c:v>111.06</c:v>
                </c:pt>
                <c:pt idx="168">
                  <c:v>110.67</c:v>
                </c:pt>
                <c:pt idx="169">
                  <c:v>110.28</c:v>
                </c:pt>
                <c:pt idx="170">
                  <c:v>109.89</c:v>
                </c:pt>
                <c:pt idx="171">
                  <c:v>109.51</c:v>
                </c:pt>
                <c:pt idx="172">
                  <c:v>109.12</c:v>
                </c:pt>
                <c:pt idx="173">
                  <c:v>108.75</c:v>
                </c:pt>
                <c:pt idx="174">
                  <c:v>108.37</c:v>
                </c:pt>
                <c:pt idx="175">
                  <c:v>108</c:v>
                </c:pt>
                <c:pt idx="176">
                  <c:v>107.63</c:v>
                </c:pt>
                <c:pt idx="177">
                  <c:v>107.27</c:v>
                </c:pt>
                <c:pt idx="178">
                  <c:v>106.91</c:v>
                </c:pt>
                <c:pt idx="179">
                  <c:v>106.54</c:v>
                </c:pt>
                <c:pt idx="180">
                  <c:v>106.19</c:v>
                </c:pt>
                <c:pt idx="181">
                  <c:v>105.84</c:v>
                </c:pt>
                <c:pt idx="182">
                  <c:v>105.48</c:v>
                </c:pt>
                <c:pt idx="183">
                  <c:v>105.14</c:v>
                </c:pt>
                <c:pt idx="184">
                  <c:v>104.79</c:v>
                </c:pt>
                <c:pt idx="185">
                  <c:v>104.45</c:v>
                </c:pt>
                <c:pt idx="186">
                  <c:v>104.11</c:v>
                </c:pt>
                <c:pt idx="187">
                  <c:v>103.77</c:v>
                </c:pt>
                <c:pt idx="188">
                  <c:v>103.43</c:v>
                </c:pt>
                <c:pt idx="189">
                  <c:v>103.1</c:v>
                </c:pt>
                <c:pt idx="190">
                  <c:v>102.77</c:v>
                </c:pt>
                <c:pt idx="191">
                  <c:v>102.44</c:v>
                </c:pt>
                <c:pt idx="192">
                  <c:v>102.11</c:v>
                </c:pt>
                <c:pt idx="193">
                  <c:v>101.79</c:v>
                </c:pt>
                <c:pt idx="194">
                  <c:v>101.47</c:v>
                </c:pt>
                <c:pt idx="195">
                  <c:v>101.16</c:v>
                </c:pt>
                <c:pt idx="196">
                  <c:v>100.84</c:v>
                </c:pt>
                <c:pt idx="197">
                  <c:v>100.53</c:v>
                </c:pt>
                <c:pt idx="198">
                  <c:v>100.22</c:v>
                </c:pt>
                <c:pt idx="199">
                  <c:v>99.918999999999997</c:v>
                </c:pt>
                <c:pt idx="200">
                  <c:v>99.614000000000004</c:v>
                </c:pt>
                <c:pt idx="201">
                  <c:v>99.314999999999998</c:v>
                </c:pt>
                <c:pt idx="202">
                  <c:v>99.016000000000005</c:v>
                </c:pt>
                <c:pt idx="203">
                  <c:v>98.721999999999994</c:v>
                </c:pt>
                <c:pt idx="204">
                  <c:v>98.430999999999997</c:v>
                </c:pt>
                <c:pt idx="205">
                  <c:v>98.138999999999996</c:v>
                </c:pt>
                <c:pt idx="206">
                  <c:v>97.85299999999998</c:v>
                </c:pt>
                <c:pt idx="207">
                  <c:v>97.564999999999998</c:v>
                </c:pt>
                <c:pt idx="208">
                  <c:v>97.284000000000006</c:v>
                </c:pt>
                <c:pt idx="209">
                  <c:v>97.004000000000005</c:v>
                </c:pt>
                <c:pt idx="210">
                  <c:v>96.722999999999999</c:v>
                </c:pt>
                <c:pt idx="211">
                  <c:v>96.447000000000003</c:v>
                </c:pt>
                <c:pt idx="212">
                  <c:v>96.169999999999973</c:v>
                </c:pt>
                <c:pt idx="213">
                  <c:v>95.899000000000001</c:v>
                </c:pt>
                <c:pt idx="214">
                  <c:v>95.628999999999976</c:v>
                </c:pt>
                <c:pt idx="215">
                  <c:v>95.357999999999976</c:v>
                </c:pt>
                <c:pt idx="216">
                  <c:v>95.093000000000004</c:v>
                </c:pt>
                <c:pt idx="217">
                  <c:v>94.826999999999998</c:v>
                </c:pt>
                <c:pt idx="218">
                  <c:v>94.566000000000003</c:v>
                </c:pt>
                <c:pt idx="219">
                  <c:v>94.307000000000002</c:v>
                </c:pt>
                <c:pt idx="220">
                  <c:v>94.046999999999997</c:v>
                </c:pt>
                <c:pt idx="221">
                  <c:v>93.793000000000006</c:v>
                </c:pt>
                <c:pt idx="222">
                  <c:v>93.537999999999997</c:v>
                </c:pt>
                <c:pt idx="223">
                  <c:v>93.287999999999997</c:v>
                </c:pt>
                <c:pt idx="224">
                  <c:v>93.040999999999997</c:v>
                </c:pt>
                <c:pt idx="225">
                  <c:v>92.793999999999997</c:v>
                </c:pt>
                <c:pt idx="226">
                  <c:v>92.551000000000002</c:v>
                </c:pt>
                <c:pt idx="227">
                  <c:v>92.308000000000007</c:v>
                </c:pt>
                <c:pt idx="228">
                  <c:v>92.070999999999998</c:v>
                </c:pt>
                <c:pt idx="229">
                  <c:v>91.834999999999994</c:v>
                </c:pt>
                <c:pt idx="230">
                  <c:v>91.6</c:v>
                </c:pt>
                <c:pt idx="231">
                  <c:v>91.369</c:v>
                </c:pt>
                <c:pt idx="232">
                  <c:v>91.138000000000005</c:v>
                </c:pt>
                <c:pt idx="233">
                  <c:v>90.912000000000006</c:v>
                </c:pt>
                <c:pt idx="234">
                  <c:v>90.687999999999974</c:v>
                </c:pt>
                <c:pt idx="235">
                  <c:v>90.462999999999994</c:v>
                </c:pt>
                <c:pt idx="236">
                  <c:v>90.242999999999995</c:v>
                </c:pt>
                <c:pt idx="237">
                  <c:v>90.022999999999996</c:v>
                </c:pt>
                <c:pt idx="238">
                  <c:v>89.807000000000002</c:v>
                </c:pt>
                <c:pt idx="239">
                  <c:v>89.593000000000004</c:v>
                </c:pt>
                <c:pt idx="240">
                  <c:v>89.377999999999986</c:v>
                </c:pt>
                <c:pt idx="241">
                  <c:v>89.168000000000006</c:v>
                </c:pt>
                <c:pt idx="242">
                  <c:v>88.956999999999994</c:v>
                </c:pt>
                <c:pt idx="243">
                  <c:v>88.751000000000005</c:v>
                </c:pt>
                <c:pt idx="244">
                  <c:v>88.546000000000006</c:v>
                </c:pt>
                <c:pt idx="245">
                  <c:v>88.340999999999994</c:v>
                </c:pt>
                <c:pt idx="246">
                  <c:v>88.14</c:v>
                </c:pt>
                <c:pt idx="247">
                  <c:v>87.938999999999993</c:v>
                </c:pt>
                <c:pt idx="248">
                  <c:v>87.742000000000004</c:v>
                </c:pt>
                <c:pt idx="249">
                  <c:v>87.548000000000002</c:v>
                </c:pt>
                <c:pt idx="250">
                  <c:v>87.35299999999998</c:v>
                </c:pt>
                <c:pt idx="251">
                  <c:v>87.162000000000006</c:v>
                </c:pt>
                <c:pt idx="252">
                  <c:v>86.971999999999994</c:v>
                </c:pt>
                <c:pt idx="253">
                  <c:v>86.786000000000001</c:v>
                </c:pt>
                <c:pt idx="254">
                  <c:v>86.601999999999975</c:v>
                </c:pt>
                <c:pt idx="255">
                  <c:v>86.418000000000006</c:v>
                </c:pt>
                <c:pt idx="256">
                  <c:v>86.239000000000004</c:v>
                </c:pt>
                <c:pt idx="257">
                  <c:v>86.058999999999997</c:v>
                </c:pt>
                <c:pt idx="258">
                  <c:v>85.884</c:v>
                </c:pt>
                <c:pt idx="259">
                  <c:v>85.710999999999999</c:v>
                </c:pt>
                <c:pt idx="260">
                  <c:v>85.539000000000001</c:v>
                </c:pt>
                <c:pt idx="261">
                  <c:v>85.37</c:v>
                </c:pt>
                <c:pt idx="262">
                  <c:v>85.201999999999998</c:v>
                </c:pt>
                <c:pt idx="263">
                  <c:v>85.037000000000006</c:v>
                </c:pt>
                <c:pt idx="264">
                  <c:v>84.874999999999986</c:v>
                </c:pt>
                <c:pt idx="265">
                  <c:v>84.712000000000003</c:v>
                </c:pt>
                <c:pt idx="266">
                  <c:v>84.552999999999997</c:v>
                </c:pt>
                <c:pt idx="267">
                  <c:v>84.394999999999996</c:v>
                </c:pt>
                <c:pt idx="268">
                  <c:v>84.24</c:v>
                </c:pt>
                <c:pt idx="269">
                  <c:v>84.085999999999999</c:v>
                </c:pt>
                <c:pt idx="270">
                  <c:v>83.933000000000007</c:v>
                </c:pt>
                <c:pt idx="271">
                  <c:v>83.783000000000001</c:v>
                </c:pt>
                <c:pt idx="272">
                  <c:v>83.632999999999996</c:v>
                </c:pt>
                <c:pt idx="273">
                  <c:v>83.486999999999995</c:v>
                </c:pt>
                <c:pt idx="274">
                  <c:v>83.343000000000004</c:v>
                </c:pt>
                <c:pt idx="275">
                  <c:v>83.197999999999993</c:v>
                </c:pt>
                <c:pt idx="276">
                  <c:v>83.058000000000007</c:v>
                </c:pt>
                <c:pt idx="277">
                  <c:v>82.917000000000002</c:v>
                </c:pt>
                <c:pt idx="278">
                  <c:v>82.78</c:v>
                </c:pt>
                <c:pt idx="279">
                  <c:v>82.646000000000001</c:v>
                </c:pt>
                <c:pt idx="280">
                  <c:v>82.510999999999996</c:v>
                </c:pt>
                <c:pt idx="281">
                  <c:v>82.38</c:v>
                </c:pt>
                <c:pt idx="282">
                  <c:v>82.25</c:v>
                </c:pt>
                <c:pt idx="283">
                  <c:v>82.122999999999976</c:v>
                </c:pt>
                <c:pt idx="284">
                  <c:v>81.998000000000005</c:v>
                </c:pt>
                <c:pt idx="285">
                  <c:v>81.873999999999995</c:v>
                </c:pt>
                <c:pt idx="286">
                  <c:v>81.754000000000005</c:v>
                </c:pt>
                <c:pt idx="287">
                  <c:v>81.634</c:v>
                </c:pt>
                <c:pt idx="288">
                  <c:v>81.516999999999996</c:v>
                </c:pt>
                <c:pt idx="289">
                  <c:v>81.403000000000006</c:v>
                </c:pt>
                <c:pt idx="290">
                  <c:v>81.289000000000001</c:v>
                </c:pt>
                <c:pt idx="291">
                  <c:v>81.178999999999945</c:v>
                </c:pt>
                <c:pt idx="292">
                  <c:v>81.069000000000003</c:v>
                </c:pt>
                <c:pt idx="293">
                  <c:v>80.962999999999994</c:v>
                </c:pt>
                <c:pt idx="294">
                  <c:v>80.857999999999976</c:v>
                </c:pt>
                <c:pt idx="295">
                  <c:v>80.754000000000005</c:v>
                </c:pt>
                <c:pt idx="296">
                  <c:v>80.653000000000006</c:v>
                </c:pt>
                <c:pt idx="297">
                  <c:v>80.552000000000007</c:v>
                </c:pt>
                <c:pt idx="298">
                  <c:v>80.453999999999994</c:v>
                </c:pt>
                <c:pt idx="299">
                  <c:v>80.357999999999976</c:v>
                </c:pt>
                <c:pt idx="300">
                  <c:v>80.262</c:v>
                </c:pt>
                <c:pt idx="301">
                  <c:v>80.169999999999973</c:v>
                </c:pt>
                <c:pt idx="302">
                  <c:v>80.076999999999998</c:v>
                </c:pt>
                <c:pt idx="303">
                  <c:v>79.988</c:v>
                </c:pt>
                <c:pt idx="304">
                  <c:v>79.900999999999996</c:v>
                </c:pt>
                <c:pt idx="305">
                  <c:v>79.813999999999993</c:v>
                </c:pt>
                <c:pt idx="306">
                  <c:v>79.73</c:v>
                </c:pt>
                <c:pt idx="307">
                  <c:v>79.646000000000001</c:v>
                </c:pt>
                <c:pt idx="308">
                  <c:v>79.566000000000003</c:v>
                </c:pt>
                <c:pt idx="309">
                  <c:v>79.488</c:v>
                </c:pt>
                <c:pt idx="310">
                  <c:v>79.41</c:v>
                </c:pt>
                <c:pt idx="311">
                  <c:v>79.334999999999994</c:v>
                </c:pt>
                <c:pt idx="312">
                  <c:v>79.262</c:v>
                </c:pt>
                <c:pt idx="313">
                  <c:v>79.191000000000003</c:v>
                </c:pt>
                <c:pt idx="314">
                  <c:v>79.121999999999986</c:v>
                </c:pt>
                <c:pt idx="315">
                  <c:v>79.055000000000007</c:v>
                </c:pt>
                <c:pt idx="316">
                  <c:v>78.989999999999995</c:v>
                </c:pt>
                <c:pt idx="317">
                  <c:v>78.926000000000002</c:v>
                </c:pt>
                <c:pt idx="318">
                  <c:v>78.864999999999995</c:v>
                </c:pt>
                <c:pt idx="319">
                  <c:v>78.807000000000002</c:v>
                </c:pt>
                <c:pt idx="320">
                  <c:v>78.748999999999995</c:v>
                </c:pt>
                <c:pt idx="321">
                  <c:v>78.694000000000003</c:v>
                </c:pt>
                <c:pt idx="322">
                  <c:v>78.64</c:v>
                </c:pt>
                <c:pt idx="323">
                  <c:v>78.587999999999994</c:v>
                </c:pt>
                <c:pt idx="324">
                  <c:v>78.537999999999997</c:v>
                </c:pt>
                <c:pt idx="325">
                  <c:v>78.489000000000004</c:v>
                </c:pt>
                <c:pt idx="326">
                  <c:v>78.442999999999998</c:v>
                </c:pt>
                <c:pt idx="327">
                  <c:v>78.397000000000006</c:v>
                </c:pt>
                <c:pt idx="328">
                  <c:v>78.353999999999999</c:v>
                </c:pt>
                <c:pt idx="329">
                  <c:v>78.311999999999998</c:v>
                </c:pt>
                <c:pt idx="330">
                  <c:v>78.272000000000006</c:v>
                </c:pt>
                <c:pt idx="331">
                  <c:v>78.233000000000004</c:v>
                </c:pt>
                <c:pt idx="332">
                  <c:v>78.195999999999998</c:v>
                </c:pt>
                <c:pt idx="333">
                  <c:v>78.16</c:v>
                </c:pt>
                <c:pt idx="334">
                  <c:v>78.126999999999995</c:v>
                </c:pt>
                <c:pt idx="335">
                  <c:v>78.093999999999994</c:v>
                </c:pt>
                <c:pt idx="336">
                  <c:v>78.063999999999993</c:v>
                </c:pt>
                <c:pt idx="337">
                  <c:v>78.034999999999997</c:v>
                </c:pt>
                <c:pt idx="338">
                  <c:v>78.007999999999996</c:v>
                </c:pt>
                <c:pt idx="339">
                  <c:v>77.983000000000004</c:v>
                </c:pt>
                <c:pt idx="340">
                  <c:v>77.959999999999994</c:v>
                </c:pt>
                <c:pt idx="341">
                  <c:v>77.938000000000002</c:v>
                </c:pt>
                <c:pt idx="342">
                  <c:v>77.918000000000006</c:v>
                </c:pt>
                <c:pt idx="343">
                  <c:v>77.900000000000006</c:v>
                </c:pt>
                <c:pt idx="344">
                  <c:v>77.885000000000005</c:v>
                </c:pt>
                <c:pt idx="345">
                  <c:v>77.87</c:v>
                </c:pt>
                <c:pt idx="346">
                  <c:v>77.857999999999976</c:v>
                </c:pt>
                <c:pt idx="347">
                  <c:v>77.847999999999999</c:v>
                </c:pt>
                <c:pt idx="348">
                  <c:v>77.838999999999999</c:v>
                </c:pt>
                <c:pt idx="349">
                  <c:v>77.831999999999994</c:v>
                </c:pt>
                <c:pt idx="350">
                  <c:v>77.826999999999998</c:v>
                </c:pt>
                <c:pt idx="351">
                  <c:v>77.823999999999998</c:v>
                </c:pt>
                <c:pt idx="352">
                  <c:v>77.821999999999974</c:v>
                </c:pt>
                <c:pt idx="353">
                  <c:v>77.821999999999974</c:v>
                </c:pt>
                <c:pt idx="354">
                  <c:v>77.822999999999979</c:v>
                </c:pt>
                <c:pt idx="355">
                  <c:v>77.825999999999979</c:v>
                </c:pt>
                <c:pt idx="356">
                  <c:v>77.83</c:v>
                </c:pt>
                <c:pt idx="357">
                  <c:v>77.835999999999999</c:v>
                </c:pt>
                <c:pt idx="358">
                  <c:v>77.841999999999999</c:v>
                </c:pt>
                <c:pt idx="359">
                  <c:v>77.850999999999999</c:v>
                </c:pt>
                <c:pt idx="360">
                  <c:v>77.861000000000004</c:v>
                </c:pt>
                <c:pt idx="361">
                  <c:v>77.871999999999986</c:v>
                </c:pt>
                <c:pt idx="362">
                  <c:v>77.884</c:v>
                </c:pt>
                <c:pt idx="363">
                  <c:v>77.897999999999996</c:v>
                </c:pt>
                <c:pt idx="364">
                  <c:v>77.912999999999997</c:v>
                </c:pt>
                <c:pt idx="365">
                  <c:v>77.930000000000007</c:v>
                </c:pt>
                <c:pt idx="366">
                  <c:v>77.947999999999993</c:v>
                </c:pt>
                <c:pt idx="367">
                  <c:v>77.966999999999999</c:v>
                </c:pt>
                <c:pt idx="368">
                  <c:v>77.988</c:v>
                </c:pt>
                <c:pt idx="369">
                  <c:v>78.010000000000005</c:v>
                </c:pt>
                <c:pt idx="370">
                  <c:v>78.034000000000006</c:v>
                </c:pt>
                <c:pt idx="371">
                  <c:v>78.058999999999997</c:v>
                </c:pt>
                <c:pt idx="372">
                  <c:v>78.085999999999999</c:v>
                </c:pt>
                <c:pt idx="373">
                  <c:v>78.114000000000004</c:v>
                </c:pt>
                <c:pt idx="374">
                  <c:v>78.144000000000005</c:v>
                </c:pt>
                <c:pt idx="375">
                  <c:v>78.174999999999983</c:v>
                </c:pt>
                <c:pt idx="376">
                  <c:v>78.206999999999994</c:v>
                </c:pt>
                <c:pt idx="377">
                  <c:v>78.241</c:v>
                </c:pt>
                <c:pt idx="378">
                  <c:v>78.275999999999996</c:v>
                </c:pt>
                <c:pt idx="379">
                  <c:v>78.313000000000002</c:v>
                </c:pt>
                <c:pt idx="380">
                  <c:v>78.349999999999994</c:v>
                </c:pt>
                <c:pt idx="381">
                  <c:v>78.388999999999996</c:v>
                </c:pt>
                <c:pt idx="382">
                  <c:v>78.429000000000002</c:v>
                </c:pt>
                <c:pt idx="383">
                  <c:v>78.468999999999994</c:v>
                </c:pt>
                <c:pt idx="384">
                  <c:v>78.510999999999996</c:v>
                </c:pt>
                <c:pt idx="385">
                  <c:v>78.552999999999997</c:v>
                </c:pt>
                <c:pt idx="386">
                  <c:v>78.596000000000004</c:v>
                </c:pt>
                <c:pt idx="387">
                  <c:v>78.641000000000005</c:v>
                </c:pt>
                <c:pt idx="388">
                  <c:v>78.684999999999974</c:v>
                </c:pt>
                <c:pt idx="389">
                  <c:v>78.73</c:v>
                </c:pt>
                <c:pt idx="390">
                  <c:v>78.777000000000001</c:v>
                </c:pt>
                <c:pt idx="391">
                  <c:v>78.822999999999979</c:v>
                </c:pt>
                <c:pt idx="392">
                  <c:v>78.870999999999995</c:v>
                </c:pt>
                <c:pt idx="393">
                  <c:v>78.918999999999997</c:v>
                </c:pt>
                <c:pt idx="394">
                  <c:v>78.966999999999999</c:v>
                </c:pt>
                <c:pt idx="395">
                  <c:v>79.016000000000005</c:v>
                </c:pt>
                <c:pt idx="396">
                  <c:v>79.064999999999998</c:v>
                </c:pt>
                <c:pt idx="397">
                  <c:v>79.116</c:v>
                </c:pt>
                <c:pt idx="398">
                  <c:v>79.165999999999997</c:v>
                </c:pt>
                <c:pt idx="399">
                  <c:v>79.216999999999999</c:v>
                </c:pt>
                <c:pt idx="400">
                  <c:v>79.269000000000005</c:v>
                </c:pt>
                <c:pt idx="401">
                  <c:v>79.320999999999998</c:v>
                </c:pt>
                <c:pt idx="402">
                  <c:v>79.373999999999995</c:v>
                </c:pt>
                <c:pt idx="403">
                  <c:v>79.427000000000007</c:v>
                </c:pt>
                <c:pt idx="404">
                  <c:v>79.480999999999995</c:v>
                </c:pt>
                <c:pt idx="405">
                  <c:v>79.534999999999997</c:v>
                </c:pt>
                <c:pt idx="406">
                  <c:v>79.588999999999999</c:v>
                </c:pt>
                <c:pt idx="407">
                  <c:v>79.644999999999996</c:v>
                </c:pt>
                <c:pt idx="408">
                  <c:v>79.698999999999998</c:v>
                </c:pt>
                <c:pt idx="409">
                  <c:v>79.754000000000005</c:v>
                </c:pt>
                <c:pt idx="410">
                  <c:v>79.808999999999997</c:v>
                </c:pt>
                <c:pt idx="411">
                  <c:v>79.864000000000004</c:v>
                </c:pt>
                <c:pt idx="412">
                  <c:v>79.918999999999997</c:v>
                </c:pt>
                <c:pt idx="413">
                  <c:v>79.972999999999999</c:v>
                </c:pt>
                <c:pt idx="414">
                  <c:v>80.025999999999996</c:v>
                </c:pt>
                <c:pt idx="415">
                  <c:v>80.08</c:v>
                </c:pt>
                <c:pt idx="416">
                  <c:v>80.132999999999996</c:v>
                </c:pt>
                <c:pt idx="417">
                  <c:v>80.186999999999998</c:v>
                </c:pt>
                <c:pt idx="418">
                  <c:v>80.238</c:v>
                </c:pt>
                <c:pt idx="419">
                  <c:v>80.290000000000006</c:v>
                </c:pt>
                <c:pt idx="420">
                  <c:v>80.340999999999994</c:v>
                </c:pt>
                <c:pt idx="421">
                  <c:v>80.391000000000005</c:v>
                </c:pt>
                <c:pt idx="422">
                  <c:v>80.441000000000003</c:v>
                </c:pt>
                <c:pt idx="423">
                  <c:v>80.489000000000004</c:v>
                </c:pt>
                <c:pt idx="424">
                  <c:v>80.537000000000006</c:v>
                </c:pt>
                <c:pt idx="425">
                  <c:v>80.584000000000003</c:v>
                </c:pt>
                <c:pt idx="426">
                  <c:v>80.63</c:v>
                </c:pt>
                <c:pt idx="427">
                  <c:v>80.675999999999846</c:v>
                </c:pt>
                <c:pt idx="428">
                  <c:v>80.72</c:v>
                </c:pt>
                <c:pt idx="429">
                  <c:v>80.763999999999996</c:v>
                </c:pt>
                <c:pt idx="430">
                  <c:v>80.807000000000002</c:v>
                </c:pt>
                <c:pt idx="431">
                  <c:v>80.847999999999999</c:v>
                </c:pt>
                <c:pt idx="432">
                  <c:v>80.89</c:v>
                </c:pt>
                <c:pt idx="433">
                  <c:v>80.930000000000007</c:v>
                </c:pt>
                <c:pt idx="434">
                  <c:v>80.968999999999994</c:v>
                </c:pt>
                <c:pt idx="435">
                  <c:v>81.007000000000005</c:v>
                </c:pt>
                <c:pt idx="436">
                  <c:v>81.043999999999997</c:v>
                </c:pt>
                <c:pt idx="437">
                  <c:v>81.08</c:v>
                </c:pt>
                <c:pt idx="438">
                  <c:v>81.114000000000004</c:v>
                </c:pt>
                <c:pt idx="439">
                  <c:v>81.147000000000006</c:v>
                </c:pt>
                <c:pt idx="440">
                  <c:v>81.178999999999945</c:v>
                </c:pt>
                <c:pt idx="441">
                  <c:v>81.209999999999994</c:v>
                </c:pt>
                <c:pt idx="442">
                  <c:v>81.239000000000004</c:v>
                </c:pt>
                <c:pt idx="443">
                  <c:v>81.266000000000005</c:v>
                </c:pt>
                <c:pt idx="444">
                  <c:v>81.290999999999997</c:v>
                </c:pt>
                <c:pt idx="445">
                  <c:v>81.314999999999998</c:v>
                </c:pt>
                <c:pt idx="446">
                  <c:v>81.337000000000003</c:v>
                </c:pt>
                <c:pt idx="447">
                  <c:v>81.357999999999976</c:v>
                </c:pt>
                <c:pt idx="448">
                  <c:v>81.375999999999976</c:v>
                </c:pt>
                <c:pt idx="449">
                  <c:v>81.393000000000001</c:v>
                </c:pt>
                <c:pt idx="450">
                  <c:v>81.408000000000001</c:v>
                </c:pt>
                <c:pt idx="451">
                  <c:v>81.421000000000006</c:v>
                </c:pt>
                <c:pt idx="452">
                  <c:v>81.432000000000002</c:v>
                </c:pt>
                <c:pt idx="453">
                  <c:v>81.441000000000003</c:v>
                </c:pt>
                <c:pt idx="454">
                  <c:v>81.447999999999993</c:v>
                </c:pt>
                <c:pt idx="455">
                  <c:v>81.453000000000003</c:v>
                </c:pt>
                <c:pt idx="456">
                  <c:v>81.456000000000003</c:v>
                </c:pt>
                <c:pt idx="457">
                  <c:v>81.456999999999994</c:v>
                </c:pt>
                <c:pt idx="458">
                  <c:v>81.456999999999994</c:v>
                </c:pt>
                <c:pt idx="459">
                  <c:v>81.454999999999998</c:v>
                </c:pt>
                <c:pt idx="460">
                  <c:v>81.45</c:v>
                </c:pt>
                <c:pt idx="461">
                  <c:v>81.444999999999993</c:v>
                </c:pt>
                <c:pt idx="462">
                  <c:v>81.436999999999998</c:v>
                </c:pt>
                <c:pt idx="463">
                  <c:v>81.427000000000007</c:v>
                </c:pt>
                <c:pt idx="464">
                  <c:v>81.415999999999997</c:v>
                </c:pt>
                <c:pt idx="465">
                  <c:v>81.402000000000001</c:v>
                </c:pt>
                <c:pt idx="466">
                  <c:v>81.387</c:v>
                </c:pt>
                <c:pt idx="467">
                  <c:v>81.37</c:v>
                </c:pt>
                <c:pt idx="468">
                  <c:v>81.350999999999999</c:v>
                </c:pt>
                <c:pt idx="469">
                  <c:v>81.33</c:v>
                </c:pt>
                <c:pt idx="470">
                  <c:v>81.305999999999997</c:v>
                </c:pt>
                <c:pt idx="471">
                  <c:v>81.281000000000006</c:v>
                </c:pt>
                <c:pt idx="472">
                  <c:v>81.254000000000005</c:v>
                </c:pt>
                <c:pt idx="473">
                  <c:v>81.224999999999994</c:v>
                </c:pt>
                <c:pt idx="474">
                  <c:v>81.192999999999998</c:v>
                </c:pt>
                <c:pt idx="475">
                  <c:v>81.159000000000006</c:v>
                </c:pt>
                <c:pt idx="476">
                  <c:v>81.123999999999995</c:v>
                </c:pt>
                <c:pt idx="477">
                  <c:v>81.084999999999994</c:v>
                </c:pt>
                <c:pt idx="478">
                  <c:v>81.045000000000002</c:v>
                </c:pt>
                <c:pt idx="479">
                  <c:v>81.003</c:v>
                </c:pt>
                <c:pt idx="480">
                  <c:v>80.959000000000003</c:v>
                </c:pt>
                <c:pt idx="481">
                  <c:v>80.912000000000006</c:v>
                </c:pt>
                <c:pt idx="482">
                  <c:v>80.863</c:v>
                </c:pt>
                <c:pt idx="483">
                  <c:v>80.813000000000002</c:v>
                </c:pt>
                <c:pt idx="484">
                  <c:v>80.760000000000005</c:v>
                </c:pt>
                <c:pt idx="485">
                  <c:v>80.704999999999998</c:v>
                </c:pt>
                <c:pt idx="486">
                  <c:v>80.649000000000001</c:v>
                </c:pt>
                <c:pt idx="487">
                  <c:v>80.59</c:v>
                </c:pt>
                <c:pt idx="488">
                  <c:v>80.53</c:v>
                </c:pt>
                <c:pt idx="489">
                  <c:v>80.468999999999994</c:v>
                </c:pt>
                <c:pt idx="490">
                  <c:v>80.403999999999996</c:v>
                </c:pt>
                <c:pt idx="491">
                  <c:v>80.338999999999999</c:v>
                </c:pt>
                <c:pt idx="492">
                  <c:v>80.272000000000006</c:v>
                </c:pt>
                <c:pt idx="493">
                  <c:v>80.203000000000003</c:v>
                </c:pt>
                <c:pt idx="494">
                  <c:v>80.132999999999996</c:v>
                </c:pt>
                <c:pt idx="495">
                  <c:v>80.061000000000007</c:v>
                </c:pt>
                <c:pt idx="496">
                  <c:v>79.986999999999995</c:v>
                </c:pt>
                <c:pt idx="497">
                  <c:v>79.912000000000006</c:v>
                </c:pt>
                <c:pt idx="498">
                  <c:v>79.834999999999994</c:v>
                </c:pt>
                <c:pt idx="499">
                  <c:v>79.757000000000005</c:v>
                </c:pt>
                <c:pt idx="500">
                  <c:v>79.677000000000007</c:v>
                </c:pt>
                <c:pt idx="501">
                  <c:v>79.594999999999999</c:v>
                </c:pt>
                <c:pt idx="502">
                  <c:v>79.510999999999996</c:v>
                </c:pt>
                <c:pt idx="503">
                  <c:v>79.427000000000007</c:v>
                </c:pt>
                <c:pt idx="504">
                  <c:v>79.340999999999994</c:v>
                </c:pt>
                <c:pt idx="505">
                  <c:v>79.251999999999995</c:v>
                </c:pt>
                <c:pt idx="506">
                  <c:v>79.162999999999997</c:v>
                </c:pt>
                <c:pt idx="507">
                  <c:v>79.071999999999974</c:v>
                </c:pt>
                <c:pt idx="508">
                  <c:v>78.978999999999999</c:v>
                </c:pt>
                <c:pt idx="509">
                  <c:v>78.885999999999996</c:v>
                </c:pt>
                <c:pt idx="510">
                  <c:v>78.790000000000006</c:v>
                </c:pt>
                <c:pt idx="511">
                  <c:v>78.692999999999998</c:v>
                </c:pt>
                <c:pt idx="512">
                  <c:v>78.593999999999994</c:v>
                </c:pt>
                <c:pt idx="513">
                  <c:v>78.495000000000005</c:v>
                </c:pt>
                <c:pt idx="514">
                  <c:v>78.394999999999996</c:v>
                </c:pt>
                <c:pt idx="515">
                  <c:v>78.292000000000002</c:v>
                </c:pt>
                <c:pt idx="516">
                  <c:v>78.19</c:v>
                </c:pt>
                <c:pt idx="517">
                  <c:v>78.084999999999994</c:v>
                </c:pt>
                <c:pt idx="518">
                  <c:v>77.98</c:v>
                </c:pt>
                <c:pt idx="519">
                  <c:v>77.874999999999986</c:v>
                </c:pt>
                <c:pt idx="520">
                  <c:v>77.766999999999996</c:v>
                </c:pt>
                <c:pt idx="521">
                  <c:v>77.66</c:v>
                </c:pt>
                <c:pt idx="522">
                  <c:v>77.55</c:v>
                </c:pt>
                <c:pt idx="523">
                  <c:v>77.441000000000003</c:v>
                </c:pt>
                <c:pt idx="524">
                  <c:v>77.331999999999994</c:v>
                </c:pt>
                <c:pt idx="525">
                  <c:v>77.22</c:v>
                </c:pt>
                <c:pt idx="526">
                  <c:v>77.10899999999998</c:v>
                </c:pt>
                <c:pt idx="527">
                  <c:v>76.995999999999995</c:v>
                </c:pt>
                <c:pt idx="528">
                  <c:v>76.884</c:v>
                </c:pt>
                <c:pt idx="529">
                  <c:v>76.77</c:v>
                </c:pt>
                <c:pt idx="530">
                  <c:v>76.654999999999987</c:v>
                </c:pt>
                <c:pt idx="531">
                  <c:v>76.540999999999997</c:v>
                </c:pt>
                <c:pt idx="532">
                  <c:v>76.424999999999997</c:v>
                </c:pt>
                <c:pt idx="533">
                  <c:v>76.308999999999997</c:v>
                </c:pt>
                <c:pt idx="534">
                  <c:v>76.192999999999998</c:v>
                </c:pt>
                <c:pt idx="535">
                  <c:v>76.073999999999998</c:v>
                </c:pt>
                <c:pt idx="536">
                  <c:v>75.956999999999994</c:v>
                </c:pt>
                <c:pt idx="537">
                  <c:v>75.837000000000003</c:v>
                </c:pt>
                <c:pt idx="538">
                  <c:v>75.718999999999994</c:v>
                </c:pt>
                <c:pt idx="539">
                  <c:v>75.599999999999994</c:v>
                </c:pt>
                <c:pt idx="540">
                  <c:v>75.478999999999999</c:v>
                </c:pt>
                <c:pt idx="541">
                  <c:v>75.35899999999998</c:v>
                </c:pt>
                <c:pt idx="542">
                  <c:v>75.236999999999995</c:v>
                </c:pt>
                <c:pt idx="543">
                  <c:v>75.117000000000004</c:v>
                </c:pt>
                <c:pt idx="544">
                  <c:v>74.995999999999995</c:v>
                </c:pt>
                <c:pt idx="545">
                  <c:v>74.872999999999976</c:v>
                </c:pt>
                <c:pt idx="546">
                  <c:v>74.751999999999995</c:v>
                </c:pt>
                <c:pt idx="547">
                  <c:v>74.63</c:v>
                </c:pt>
                <c:pt idx="548">
                  <c:v>74.507999999999996</c:v>
                </c:pt>
                <c:pt idx="549">
                  <c:v>74.387</c:v>
                </c:pt>
                <c:pt idx="550">
                  <c:v>74.266999999999996</c:v>
                </c:pt>
              </c:numCache>
            </c:numRef>
          </c:yVal>
          <c:smooth val="1"/>
        </c:ser>
        <c:ser>
          <c:idx val="0"/>
          <c:order val="1"/>
          <c:tx>
            <c:strRef>
              <c:f>AngleData!$V$3</c:f>
              <c:strCache>
                <c:ptCount val="1"/>
                <c:pt idx="0">
                  <c:v>Nominal Mission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AngleData!$U$4:$U$5</c:f>
              <c:numCache>
                <c:formatCode>General</c:formatCode>
                <c:ptCount val="2"/>
                <c:pt idx="0">
                  <c:v>0</c:v>
                </c:pt>
                <c:pt idx="1">
                  <c:v>380</c:v>
                </c:pt>
              </c:numCache>
            </c:numRef>
          </c:xVal>
          <c:yVal>
            <c:numRef>
              <c:f>AngleData!$V$4:$V$5</c:f>
              <c:numCache>
                <c:formatCode>General</c:formatCode>
                <c:ptCount val="2"/>
                <c:pt idx="0">
                  <c:v>78.349999999999994</c:v>
                </c:pt>
                <c:pt idx="1">
                  <c:v>78.349999999999994</c:v>
                </c:pt>
              </c:numCache>
            </c:numRef>
          </c:yVal>
          <c:smooth val="1"/>
        </c:ser>
        <c:ser>
          <c:idx val="1"/>
          <c:order val="2"/>
          <c:tx>
            <c:strRef>
              <c:f>AngleData!$V$3</c:f>
              <c:strCache>
                <c:ptCount val="1"/>
                <c:pt idx="0">
                  <c:v>Nominal Mission</c:v>
                </c:pt>
              </c:strCache>
            </c:strRef>
          </c:tx>
          <c:spPr>
            <a:ln w="412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AngleData!$U$5:$U$6</c:f>
              <c:numCache>
                <c:formatCode>General</c:formatCode>
                <c:ptCount val="2"/>
                <c:pt idx="0">
                  <c:v>380</c:v>
                </c:pt>
                <c:pt idx="1">
                  <c:v>380</c:v>
                </c:pt>
              </c:numCache>
            </c:numRef>
          </c:xVal>
          <c:yVal>
            <c:numRef>
              <c:f>AngleData!$V$5:$V$6</c:f>
              <c:numCache>
                <c:formatCode>General</c:formatCode>
                <c:ptCount val="2"/>
                <c:pt idx="0">
                  <c:v>78.349999999999994</c:v>
                </c:pt>
                <c:pt idx="1">
                  <c:v>0</c:v>
                </c:pt>
              </c:numCache>
            </c:numRef>
          </c:yVal>
          <c:smooth val="1"/>
        </c:ser>
        <c:ser>
          <c:idx val="2"/>
          <c:order val="3"/>
          <c:tx>
            <c:strRef>
              <c:f>AngleData!$X$3</c:f>
              <c:strCache>
                <c:ptCount val="1"/>
                <c:pt idx="0">
                  <c:v>Extended Mission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xVal>
            <c:numRef>
              <c:f>AngleData!$W$4:$W$5</c:f>
              <c:numCache>
                <c:formatCode>General</c:formatCode>
                <c:ptCount val="2"/>
                <c:pt idx="0">
                  <c:v>0</c:v>
                </c:pt>
                <c:pt idx="1">
                  <c:v>540</c:v>
                </c:pt>
              </c:numCache>
            </c:numRef>
          </c:xVal>
          <c:yVal>
            <c:numRef>
              <c:f>AngleData!$X$4:$X$5</c:f>
              <c:numCache>
                <c:formatCode>General</c:formatCode>
                <c:ptCount val="2"/>
                <c:pt idx="0">
                  <c:v>75.478999999999999</c:v>
                </c:pt>
                <c:pt idx="1">
                  <c:v>75.478999999999999</c:v>
                </c:pt>
              </c:numCache>
            </c:numRef>
          </c:yVal>
          <c:smooth val="1"/>
        </c:ser>
        <c:ser>
          <c:idx val="3"/>
          <c:order val="4"/>
          <c:tx>
            <c:strRef>
              <c:f>AngleData!$X$3</c:f>
              <c:strCache>
                <c:ptCount val="1"/>
                <c:pt idx="0">
                  <c:v>Extended Mission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xVal>
            <c:numRef>
              <c:f>AngleData!$W$5:$W$6</c:f>
              <c:numCache>
                <c:formatCode>General</c:formatCode>
                <c:ptCount val="2"/>
                <c:pt idx="0">
                  <c:v>540</c:v>
                </c:pt>
                <c:pt idx="1">
                  <c:v>540</c:v>
                </c:pt>
              </c:numCache>
            </c:numRef>
          </c:xVal>
          <c:yVal>
            <c:numRef>
              <c:f>AngleData!$X$5:$X$6</c:f>
              <c:numCache>
                <c:formatCode>General</c:formatCode>
                <c:ptCount val="2"/>
                <c:pt idx="0">
                  <c:v>75.478999999999999</c:v>
                </c:pt>
                <c:pt idx="1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550752"/>
        <c:axId val="150289120"/>
      </c:scatterChart>
      <c:valAx>
        <c:axId val="91550752"/>
        <c:scaling>
          <c:orientation val="minMax"/>
          <c:max val="55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Mission Day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289120"/>
        <c:crosses val="autoZero"/>
        <c:crossBetween val="midCat"/>
      </c:valAx>
      <c:valAx>
        <c:axId val="150289120"/>
        <c:scaling>
          <c:orientation val="minMax"/>
          <c:max val="180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Sun-</a:t>
                </a:r>
                <a:r>
                  <a:rPr lang="en-US" sz="1800" baseline="0"/>
                  <a:t>BioSentinel-Earth Angle (deg)</a:t>
                </a:r>
                <a:endParaRPr lang="en-US" sz="180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5507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2"/>
        <c:delete val="1"/>
      </c:legendEntry>
      <c:legendEntry>
        <c:idx val="4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409DA-E875-434E-B63B-8C4FE6402D6C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10075"/>
            <a:ext cx="5588000" cy="4176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79A0B-EAEB-44B1-9C63-079F0713C6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02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-need</a:t>
            </a:r>
            <a:r>
              <a:rPr lang="en-US" baseline="0" dirty="0" smtClean="0"/>
              <a:t> more power for transponder, trajectory – earth interior to exterior</a:t>
            </a:r>
          </a:p>
          <a:p>
            <a:r>
              <a:rPr lang="en-US" baseline="0" dirty="0" smtClean="0"/>
              <a:t>-power/</a:t>
            </a:r>
            <a:r>
              <a:rPr lang="en-US" baseline="0" dirty="0" err="1" smtClean="0"/>
              <a:t>comm</a:t>
            </a:r>
            <a:r>
              <a:rPr lang="en-US" baseline="0" dirty="0" smtClean="0"/>
              <a:t> trade, power/thermal trade </a:t>
            </a:r>
          </a:p>
          <a:p>
            <a:r>
              <a:rPr lang="en-US" baseline="0" dirty="0" smtClean="0"/>
              <a:t>-few subsystems are interlinked</a:t>
            </a:r>
          </a:p>
          <a:p>
            <a:r>
              <a:rPr lang="en-US" baseline="0" dirty="0" smtClean="0"/>
              <a:t>-software -&gt; fault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79A0B-EAEB-44B1-9C63-079F0713C66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9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CD98A-442E-9042-8B5A-C91F9CABFE7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32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CD98A-442E-9042-8B5A-C91F9CABFE7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7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CD98A-442E-9042-8B5A-C91F9CABFE7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883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OMD-National-template-v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2" y="362588"/>
            <a:ext cx="6121398" cy="695745"/>
          </a:xfrm>
          <a:prstGeom prst="rect">
            <a:avLst/>
          </a:prstGeom>
        </p:spPr>
        <p:txBody>
          <a:bodyPr anchor="t"/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2" y="1188713"/>
            <a:ext cx="6121398" cy="673948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3 July 02014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67" descr="NASA insignia RGB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182" y="255412"/>
            <a:ext cx="1166283" cy="100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542212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455242">
              <a:defRPr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‹#›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3010660" y="6477000"/>
            <a:ext cx="3954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Interplanetary Small Satellite Conference May 1, 2017</a:t>
            </a:r>
            <a:endParaRPr lang="en-US" sz="12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03300"/>
            <a:ext cx="8229600" cy="51228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140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A46043-7904-E14B-8FE7-A3600674F7AB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8C0F-613A-3840-A6F8-B8257016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42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A46043-7904-E14B-8FE7-A3600674F7AB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8C0F-613A-3840-A6F8-B8257016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93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14"/>
          <p:cNvSpPr>
            <a:spLocks noGrp="1"/>
          </p:cNvSpPr>
          <p:nvPr>
            <p:ph type="dt" sz="half" idx="2"/>
          </p:nvPr>
        </p:nvSpPr>
        <p:spPr>
          <a:xfrm>
            <a:off x="0" y="6588100"/>
            <a:ext cx="2133600" cy="366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000000"/>
                </a:solidFill>
                <a:latin typeface="Arial Narrow"/>
                <a:cs typeface="Arial Narrow"/>
              </a:defRPr>
            </a:lvl1pPr>
          </a:lstStyle>
          <a:p>
            <a:r>
              <a:rPr lang="en-US" smtClean="0"/>
              <a:t>3 July 02014</a:t>
            </a:r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3"/>
          </p:nvPr>
        </p:nvSpPr>
        <p:spPr>
          <a:xfrm>
            <a:off x="3124200" y="6588100"/>
            <a:ext cx="2895600" cy="366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rgbClr val="FF0000"/>
                </a:solidFill>
                <a:latin typeface="Arial Narrow"/>
                <a:cs typeface="Arial Narrow"/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4"/>
          </p:nvPr>
        </p:nvSpPr>
        <p:spPr>
          <a:xfrm>
            <a:off x="7010400" y="6588100"/>
            <a:ext cx="2133600" cy="366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000000"/>
                </a:solidFill>
                <a:latin typeface="Arial Narrow"/>
                <a:cs typeface="Arial Narrow"/>
              </a:defRPr>
            </a:lvl1pPr>
          </a:lstStyle>
          <a:p>
            <a:fld id="{DF07178A-A57D-C748-BC79-22073AD067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Font typeface="Arial"/>
        <a:buChar char="•"/>
        <a:tabLst/>
        <a:defRPr sz="20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463550" indent="-233363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693738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909638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1"/>
          <p:cNvSpPr>
            <a:spLocks noChangeArrowheads="1"/>
          </p:cNvSpPr>
          <p:nvPr/>
        </p:nvSpPr>
        <p:spPr bwMode="auto">
          <a:xfrm>
            <a:off x="0" y="0"/>
            <a:ext cx="9144000" cy="8461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33" tIns="45667" rIns="91333" bIns="45667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  <a:latin typeface="Helvetica Neue Black Condensed" pitchFamily="-84" charset="0"/>
              <a:cs typeface="ＭＳ Ｐゴシック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grpSp>
        <p:nvGrpSpPr>
          <p:cNvPr id="26628" name="Group 11"/>
          <p:cNvGrpSpPr>
            <a:grpSpLocks/>
          </p:cNvGrpSpPr>
          <p:nvPr/>
        </p:nvGrpSpPr>
        <p:grpSpPr bwMode="auto">
          <a:xfrm>
            <a:off x="0" y="6397625"/>
            <a:ext cx="5715000" cy="460375"/>
            <a:chOff x="0" y="4030"/>
            <a:chExt cx="3600" cy="290"/>
          </a:xfrm>
        </p:grpSpPr>
        <p:sp>
          <p:nvSpPr>
            <p:cNvPr id="26633" name="Line 12"/>
            <p:cNvSpPr>
              <a:spLocks noChangeShapeType="1"/>
            </p:cNvSpPr>
            <p:nvPr userDrawn="1"/>
          </p:nvSpPr>
          <p:spPr bwMode="auto">
            <a:xfrm>
              <a:off x="0" y="4174"/>
              <a:ext cx="360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34" name="Line 13"/>
            <p:cNvSpPr>
              <a:spLocks noChangeShapeType="1"/>
            </p:cNvSpPr>
            <p:nvPr userDrawn="1"/>
          </p:nvSpPr>
          <p:spPr bwMode="auto">
            <a:xfrm rot="-5400000">
              <a:off x="317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35" name="Line 14"/>
            <p:cNvSpPr>
              <a:spLocks noChangeShapeType="1"/>
            </p:cNvSpPr>
            <p:nvPr userDrawn="1"/>
          </p:nvSpPr>
          <p:spPr bwMode="auto">
            <a:xfrm rot="-5400000">
              <a:off x="331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36" name="Line 15"/>
            <p:cNvSpPr>
              <a:spLocks noChangeShapeType="1"/>
            </p:cNvSpPr>
            <p:nvPr userDrawn="1"/>
          </p:nvSpPr>
          <p:spPr bwMode="auto">
            <a:xfrm rot="-5400000">
              <a:off x="302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37" name="Line 16"/>
            <p:cNvSpPr>
              <a:spLocks noChangeShapeType="1"/>
            </p:cNvSpPr>
            <p:nvPr userDrawn="1"/>
          </p:nvSpPr>
          <p:spPr bwMode="auto">
            <a:xfrm rot="-5400000">
              <a:off x="2597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38" name="Line 17"/>
            <p:cNvSpPr>
              <a:spLocks noChangeShapeType="1"/>
            </p:cNvSpPr>
            <p:nvPr userDrawn="1"/>
          </p:nvSpPr>
          <p:spPr bwMode="auto">
            <a:xfrm rot="-5400000">
              <a:off x="274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39" name="Line 18"/>
            <p:cNvSpPr>
              <a:spLocks noChangeShapeType="1"/>
            </p:cNvSpPr>
            <p:nvPr userDrawn="1"/>
          </p:nvSpPr>
          <p:spPr bwMode="auto">
            <a:xfrm rot="-5400000">
              <a:off x="288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0" name="Line 19"/>
            <p:cNvSpPr>
              <a:spLocks noChangeShapeType="1"/>
            </p:cNvSpPr>
            <p:nvPr userDrawn="1"/>
          </p:nvSpPr>
          <p:spPr bwMode="auto">
            <a:xfrm rot="-5400000">
              <a:off x="245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1" name="Line 20"/>
            <p:cNvSpPr>
              <a:spLocks noChangeShapeType="1"/>
            </p:cNvSpPr>
            <p:nvPr userDrawn="1"/>
          </p:nvSpPr>
          <p:spPr bwMode="auto">
            <a:xfrm rot="-5400000">
              <a:off x="230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2" name="Line 21"/>
            <p:cNvSpPr>
              <a:spLocks noChangeShapeType="1"/>
            </p:cNvSpPr>
            <p:nvPr userDrawn="1"/>
          </p:nvSpPr>
          <p:spPr bwMode="auto">
            <a:xfrm rot="-5400000">
              <a:off x="1877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3" name="Line 22"/>
            <p:cNvSpPr>
              <a:spLocks noChangeShapeType="1"/>
            </p:cNvSpPr>
            <p:nvPr userDrawn="1"/>
          </p:nvSpPr>
          <p:spPr bwMode="auto">
            <a:xfrm rot="-5400000">
              <a:off x="202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4" name="Line 23"/>
            <p:cNvSpPr>
              <a:spLocks noChangeShapeType="1"/>
            </p:cNvSpPr>
            <p:nvPr userDrawn="1"/>
          </p:nvSpPr>
          <p:spPr bwMode="auto">
            <a:xfrm rot="-5400000">
              <a:off x="216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5" name="Line 24"/>
            <p:cNvSpPr>
              <a:spLocks noChangeShapeType="1"/>
            </p:cNvSpPr>
            <p:nvPr userDrawn="1"/>
          </p:nvSpPr>
          <p:spPr bwMode="auto">
            <a:xfrm rot="-5400000">
              <a:off x="173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6" name="Line 25"/>
            <p:cNvSpPr>
              <a:spLocks noChangeShapeType="1"/>
            </p:cNvSpPr>
            <p:nvPr userDrawn="1"/>
          </p:nvSpPr>
          <p:spPr bwMode="auto">
            <a:xfrm rot="-5400000">
              <a:off x="129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7" name="Line 26"/>
            <p:cNvSpPr>
              <a:spLocks noChangeShapeType="1"/>
            </p:cNvSpPr>
            <p:nvPr userDrawn="1"/>
          </p:nvSpPr>
          <p:spPr bwMode="auto">
            <a:xfrm rot="-5400000">
              <a:off x="144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8" name="Line 27"/>
            <p:cNvSpPr>
              <a:spLocks noChangeShapeType="1"/>
            </p:cNvSpPr>
            <p:nvPr userDrawn="1"/>
          </p:nvSpPr>
          <p:spPr bwMode="auto">
            <a:xfrm rot="-5400000">
              <a:off x="158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9" name="Line 28"/>
            <p:cNvSpPr>
              <a:spLocks noChangeShapeType="1"/>
            </p:cNvSpPr>
            <p:nvPr userDrawn="1"/>
          </p:nvSpPr>
          <p:spPr bwMode="auto">
            <a:xfrm rot="-5400000">
              <a:off x="115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0" name="Line 29"/>
            <p:cNvSpPr>
              <a:spLocks noChangeShapeType="1"/>
            </p:cNvSpPr>
            <p:nvPr userDrawn="1"/>
          </p:nvSpPr>
          <p:spPr bwMode="auto">
            <a:xfrm rot="-5400000">
              <a:off x="72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1" name="Line 30"/>
            <p:cNvSpPr>
              <a:spLocks noChangeShapeType="1"/>
            </p:cNvSpPr>
            <p:nvPr userDrawn="1"/>
          </p:nvSpPr>
          <p:spPr bwMode="auto">
            <a:xfrm rot="-5400000">
              <a:off x="86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2" name="Line 31"/>
            <p:cNvSpPr>
              <a:spLocks noChangeShapeType="1"/>
            </p:cNvSpPr>
            <p:nvPr userDrawn="1"/>
          </p:nvSpPr>
          <p:spPr bwMode="auto">
            <a:xfrm rot="-5400000">
              <a:off x="101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3" name="Line 32"/>
            <p:cNvSpPr>
              <a:spLocks noChangeShapeType="1"/>
            </p:cNvSpPr>
            <p:nvPr userDrawn="1"/>
          </p:nvSpPr>
          <p:spPr bwMode="auto">
            <a:xfrm rot="-5400000">
              <a:off x="577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4" name="Line 33"/>
            <p:cNvSpPr>
              <a:spLocks noChangeShapeType="1"/>
            </p:cNvSpPr>
            <p:nvPr userDrawn="1"/>
          </p:nvSpPr>
          <p:spPr bwMode="auto">
            <a:xfrm rot="-5400000">
              <a:off x="14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5" name="Line 34"/>
            <p:cNvSpPr>
              <a:spLocks noChangeShapeType="1"/>
            </p:cNvSpPr>
            <p:nvPr userDrawn="1"/>
          </p:nvSpPr>
          <p:spPr bwMode="auto">
            <a:xfrm rot="-5400000">
              <a:off x="29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6" name="Line 35"/>
            <p:cNvSpPr>
              <a:spLocks noChangeShapeType="1"/>
            </p:cNvSpPr>
            <p:nvPr userDrawn="1"/>
          </p:nvSpPr>
          <p:spPr bwMode="auto">
            <a:xfrm rot="-5400000">
              <a:off x="43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7" name="Line 36"/>
            <p:cNvSpPr>
              <a:spLocks noChangeShapeType="1"/>
            </p:cNvSpPr>
            <p:nvPr userDrawn="1"/>
          </p:nvSpPr>
          <p:spPr bwMode="auto">
            <a:xfrm rot="-5400000">
              <a:off x="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</p:grpSp>
      <p:sp>
        <p:nvSpPr>
          <p:cNvPr id="1092" name="Line 68"/>
          <p:cNvSpPr>
            <a:spLocks noChangeShapeType="1"/>
          </p:cNvSpPr>
          <p:nvPr/>
        </p:nvSpPr>
        <p:spPr bwMode="auto">
          <a:xfrm flipH="1">
            <a:off x="0" y="838200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38090" dir="7199996" algn="ctr" rotWithShape="0">
              <a:srgbClr val="000000">
                <a:alpha val="75000"/>
              </a:srgbClr>
            </a:outerShdw>
          </a:effectLst>
        </p:spPr>
        <p:txBody>
          <a:bodyPr wrap="none" lIns="91333" tIns="45667" rIns="91333" bIns="45667" anchor="ctr"/>
          <a:lstStyle/>
          <a:p>
            <a:pPr defTabSz="91333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Helvetica Neue Black Condensed"/>
              <a:ea typeface="ＭＳ Ｐゴシック"/>
              <a:cs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7999" y="6477000"/>
            <a:ext cx="2136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33" tIns="45667" rIns="91333" bIns="45667" numCol="1" anchor="t" anchorCtr="0" compatLnSpc="1">
            <a:prstTxWarp prst="textNoShape">
              <a:avLst/>
            </a:prstTxWarp>
          </a:bodyPr>
          <a:lstStyle>
            <a:lvl1pPr algn="r" defTabSz="912065" eaLnBrk="0" hangingPunct="0">
              <a:defRPr sz="1000">
                <a:solidFill>
                  <a:srgbClr val="000000"/>
                </a:solidFill>
                <a:latin typeface="Arial" pitchFamily="34" charset="0"/>
                <a:ea typeface="ヒラギノ角ゴ Pro W3" pitchFamily="-8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C6F228-37F8-4842-B430-F9A8CDDA9543}" type="slidenum">
              <a:rPr lang="en-US" altLang="en-US"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cs typeface="ＭＳ Ｐゴシック"/>
            </a:endParaRPr>
          </a:p>
        </p:txBody>
      </p:sp>
      <p:sp>
        <p:nvSpPr>
          <p:cNvPr id="26632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766763" y="111125"/>
            <a:ext cx="75422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26630" name="Picture 72" descr="NASA insignia RGB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63" y="111125"/>
            <a:ext cx="6858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565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n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5pPr>
      <a:lvl6pPr marL="45666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6pPr>
      <a:lvl7pPr marL="91333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7pPr>
      <a:lvl8pPr marL="136999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8pPr>
      <a:lvl9pPr marL="1826662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9pPr>
    </p:titleStyle>
    <p:bodyStyle>
      <a:lvl1pPr marL="223655" indent="-22365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6827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678896" indent="-21889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912065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135719" indent="-220481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593572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050239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06904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63570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6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31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62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3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93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6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324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iff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49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09600"/>
            <a:ext cx="7162800" cy="1828800"/>
          </a:xfrm>
        </p:spPr>
        <p:txBody>
          <a:bodyPr/>
          <a:lstStyle/>
          <a:p>
            <a:r>
              <a:rPr lang="en-US" sz="2800" dirty="0" err="1" smtClean="0">
                <a:solidFill>
                  <a:prstClr val="white"/>
                </a:solidFill>
              </a:rPr>
              <a:t>BioSentinel</a:t>
            </a:r>
            <a:r>
              <a:rPr lang="en-US" sz="2800" dirty="0" smtClean="0">
                <a:solidFill>
                  <a:prstClr val="white"/>
                </a:solidFill>
              </a:rPr>
              <a:t> -  A Deep Space Radiation </a:t>
            </a:r>
            <a:r>
              <a:rPr lang="en-US" sz="2800" dirty="0" err="1" smtClean="0">
                <a:solidFill>
                  <a:prstClr val="white"/>
                </a:solidFill>
              </a:rPr>
              <a:t>BioSensor</a:t>
            </a:r>
            <a:r>
              <a:rPr lang="en-US" sz="2800" dirty="0" smtClean="0">
                <a:solidFill>
                  <a:prstClr val="white"/>
                </a:solidFill>
              </a:rPr>
              <a:t> Mission</a:t>
            </a:r>
            <a:endParaRPr lang="en-US" sz="20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90600" y="2133600"/>
            <a:ext cx="6781800" cy="3200400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000" dirty="0" smtClean="0"/>
              <a:t>Bob Hanel – Project Manager</a:t>
            </a:r>
          </a:p>
          <a:p>
            <a:r>
              <a:rPr lang="en-US" sz="2000" dirty="0"/>
              <a:t>Vanessa Kuroda – Telecomm </a:t>
            </a:r>
            <a:r>
              <a:rPr lang="en-US" sz="2000" dirty="0" smtClean="0"/>
              <a:t>Lead</a:t>
            </a:r>
          </a:p>
          <a:p>
            <a:r>
              <a:rPr lang="en-US" sz="2000" dirty="0" smtClean="0"/>
              <a:t>James Chartres – Mission Systems Engineer</a:t>
            </a:r>
          </a:p>
          <a:p>
            <a:r>
              <a:rPr lang="en-US" sz="2000" dirty="0" smtClean="0"/>
              <a:t>Hugo Sanchez – Spacecraft Bus Systems Engineer</a:t>
            </a:r>
          </a:p>
          <a:p>
            <a:endParaRPr lang="en-US" sz="2000" dirty="0" smtClean="0"/>
          </a:p>
          <a:p>
            <a:r>
              <a:rPr lang="en-US" sz="2000" dirty="0" smtClean="0"/>
              <a:t>Interplanetary Small Satellite Conference 2017</a:t>
            </a:r>
          </a:p>
          <a:p>
            <a:r>
              <a:rPr lang="en-US" sz="2000" dirty="0" smtClean="0"/>
              <a:t>San Jose, CA</a:t>
            </a:r>
            <a:br>
              <a:rPr lang="en-US" sz="2000" dirty="0" smtClean="0"/>
            </a:br>
            <a:r>
              <a:rPr lang="en-US" sz="2000" dirty="0" smtClean="0"/>
              <a:t>5/1/17</a:t>
            </a:r>
          </a:p>
          <a:p>
            <a:endParaRPr lang="en-US" sz="2000" dirty="0" smtClean="0"/>
          </a:p>
          <a:p>
            <a:pPr algn="r"/>
            <a:r>
              <a:rPr lang="en-US" sz="2000" dirty="0" smtClean="0"/>
              <a:t>Authors Affiliated with NASA Ames Research Center, Moffett Field, CA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19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BioSentinel</a:t>
            </a:r>
            <a:r>
              <a:rPr lang="en-US" dirty="0"/>
              <a:t> Project Objectives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2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 bwMode="auto">
          <a:xfrm>
            <a:off x="381000" y="1066800"/>
            <a:ext cx="8229600" cy="525658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defTabSz="9144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sz="2000" dirty="0">
                <a:ea typeface="ＭＳ Ｐゴシック" charset="0"/>
                <a:cs typeface="ＭＳ Ｐゴシック" charset="0"/>
              </a:rPr>
              <a:t>Advanced Exploration Systems (AES) selected </a:t>
            </a:r>
            <a:r>
              <a:rPr lang="en-US" sz="2000" dirty="0" err="1">
                <a:ea typeface="ＭＳ Ｐゴシック" charset="0"/>
                <a:cs typeface="ＭＳ Ｐゴシック" charset="0"/>
              </a:rPr>
              <a:t>BioSentinel</a:t>
            </a:r>
            <a:r>
              <a:rPr lang="en-US" sz="2000" dirty="0">
                <a:ea typeface="ＭＳ Ｐゴシック" charset="0"/>
                <a:cs typeface="ＭＳ Ｐゴシック" charset="0"/>
              </a:rPr>
              <a:t> to fly on the Space Launch System (SLS) Exploration Mission (EM-1) as a secondary payload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/>
              <a:t>Payload selected to help fill </a:t>
            </a:r>
            <a:r>
              <a:rPr lang="en-US" b="1" dirty="0"/>
              <a:t>HEOMD Strategic Knowledge Gaps in Radiation effects on Biology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/>
              <a:t>Delivery to Dispenser Integrator, </a:t>
            </a:r>
            <a:r>
              <a:rPr lang="en-US" dirty="0" err="1"/>
              <a:t>Tyvak</a:t>
            </a:r>
            <a:r>
              <a:rPr lang="en-US" dirty="0"/>
              <a:t>, by 4/30/18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/>
              <a:t>Current EM-1 Launch Readiness Date (LRD): 9/30/18</a:t>
            </a:r>
            <a:endParaRPr lang="en-US" sz="1200" dirty="0"/>
          </a:p>
          <a:p>
            <a:pPr marL="342900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sz="2000" dirty="0"/>
              <a:t>Key </a:t>
            </a:r>
            <a:r>
              <a:rPr lang="en-US" sz="2000" dirty="0" err="1"/>
              <a:t>BioSentinel</a:t>
            </a:r>
            <a:r>
              <a:rPr lang="en-US" sz="2000" dirty="0"/>
              <a:t> Project Objectives 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/>
              <a:t>Develop a </a:t>
            </a:r>
            <a:r>
              <a:rPr lang="en-US" b="1" i="1" dirty="0"/>
              <a:t>deep space nanosat </a:t>
            </a:r>
            <a:r>
              <a:rPr lang="en-US" dirty="0"/>
              <a:t>capability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Develop a </a:t>
            </a:r>
            <a:r>
              <a:rPr lang="en-US" b="1" i="1" dirty="0"/>
              <a:t>radiation biosensor</a:t>
            </a:r>
            <a:r>
              <a:rPr lang="en-US" dirty="0"/>
              <a:t> useful for other missions</a:t>
            </a:r>
            <a:endParaRPr lang="en-US" dirty="0">
              <a:ea typeface="ＭＳ Ｐゴシック" charset="0"/>
              <a:cs typeface="ＭＳ Ｐゴシック" charset="0"/>
            </a:endParaRP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/>
              <a:t>Define &amp; validate </a:t>
            </a:r>
            <a:r>
              <a:rPr lang="en-US" b="1" dirty="0"/>
              <a:t>SLS secondary payload interfaces and accommodations</a:t>
            </a:r>
            <a:r>
              <a:rPr lang="en-US" dirty="0"/>
              <a:t> for a biological payload</a:t>
            </a:r>
            <a:endParaRPr lang="en-US" sz="1200" dirty="0">
              <a:ea typeface="ＭＳ Ｐゴシック" charset="0"/>
              <a:cs typeface="ＭＳ Ｐゴシック" charset="0"/>
            </a:endParaRPr>
          </a:p>
          <a:p>
            <a:pPr marL="342900" lvl="0" indent="-342900" defTabSz="91440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sz="2000" dirty="0">
                <a:ea typeface="ＭＳ Ｐゴシック" charset="0"/>
                <a:cs typeface="ＭＳ Ｐゴシック" charset="0"/>
              </a:rPr>
              <a:t>Collaborate with two other AES selected </a:t>
            </a:r>
            <a:r>
              <a:rPr lang="en-US" sz="2000" dirty="0" smtClean="0">
                <a:ea typeface="ＭＳ Ｐゴシック" charset="0"/>
                <a:cs typeface="ＭＳ Ｐゴシック" charset="0"/>
              </a:rPr>
              <a:t>missions (</a:t>
            </a:r>
            <a:r>
              <a:rPr lang="en-US" sz="2000" dirty="0">
                <a:ea typeface="ＭＳ Ｐゴシック" charset="0"/>
                <a:cs typeface="ＭＳ Ｐゴシック" charset="0"/>
              </a:rPr>
              <a:t>non-biological)  for EM-1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Near Earth Asteroid (NEA) Scout (MSFC)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Lunar Flashlight (JPL)</a:t>
            </a:r>
          </a:p>
          <a:p>
            <a:pPr lvl="1" eaLnBrk="0" hangingPunct="0">
              <a:lnSpc>
                <a:spcPct val="90000"/>
              </a:lnSpc>
              <a:spcBef>
                <a:spcPts val="800"/>
              </a:spcBef>
              <a:defRPr/>
            </a:pP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lvl="1" eaLnBrk="0" hangingPunct="0">
              <a:lnSpc>
                <a:spcPct val="90000"/>
              </a:lnSpc>
              <a:spcBef>
                <a:spcPts val="800"/>
              </a:spcBef>
              <a:defRPr/>
            </a:pPr>
            <a:endParaRPr kumimoji="0" lang="en-US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1400" y="2971800"/>
            <a:ext cx="16002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60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Science Concept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3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9" name="Content Placeholder 5"/>
          <p:cNvSpPr>
            <a:spLocks noGrp="1"/>
          </p:cNvSpPr>
          <p:nvPr>
            <p:ph idx="1"/>
          </p:nvPr>
        </p:nvSpPr>
        <p:spPr>
          <a:xfrm>
            <a:off x="38199" y="1066800"/>
            <a:ext cx="7124601" cy="5086474"/>
          </a:xfrm>
        </p:spPr>
        <p:txBody>
          <a:bodyPr/>
          <a:lstStyle/>
          <a:p>
            <a:pPr>
              <a:spcBef>
                <a:spcPts val="1080"/>
              </a:spcBef>
            </a:pPr>
            <a:r>
              <a:rPr lang="en-US" sz="2000" dirty="0" smtClean="0">
                <a:cs typeface="Arial"/>
              </a:rPr>
              <a:t>Quantify DNA damage from space radiation environment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Space environment cannot be reproduced on earth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Omnidirectional, continuous, low flux with varying particle types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Health risk for humans spending long durations beyond LEO 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Radiation flux can spike 1000x during a Solar Particle Event (SPE)</a:t>
            </a:r>
          </a:p>
          <a:p>
            <a:pPr lvl="1">
              <a:spcBef>
                <a:spcPts val="400"/>
              </a:spcBef>
            </a:pPr>
            <a:endParaRPr lang="en-US" sz="1600" dirty="0" smtClean="0">
              <a:cs typeface="Arial"/>
            </a:endParaRPr>
          </a:p>
          <a:p>
            <a:pPr>
              <a:spcBef>
                <a:spcPts val="400"/>
              </a:spcBef>
            </a:pPr>
            <a:r>
              <a:rPr lang="en-US" sz="2000" dirty="0" smtClean="0">
                <a:cs typeface="Arial"/>
              </a:rPr>
              <a:t>Correlate biologic response with LET </a:t>
            </a:r>
            <a:r>
              <a:rPr lang="en-US" sz="2000" dirty="0" err="1" smtClean="0">
                <a:cs typeface="Arial"/>
              </a:rPr>
              <a:t>Spectometer</a:t>
            </a:r>
            <a:r>
              <a:rPr lang="en-US" sz="2000" dirty="0" smtClean="0">
                <a:cs typeface="Arial"/>
              </a:rPr>
              <a:t> data</a:t>
            </a:r>
          </a:p>
          <a:p>
            <a:pPr lvl="1">
              <a:spcBef>
                <a:spcPts val="400"/>
              </a:spcBef>
            </a:pPr>
            <a:r>
              <a:rPr lang="en-US" sz="1600" b="1" dirty="0" err="1" smtClean="0">
                <a:cs typeface="Arial"/>
              </a:rPr>
              <a:t>BioSensor</a:t>
            </a:r>
            <a:r>
              <a:rPr lang="en-US" sz="1600" dirty="0" smtClean="0">
                <a:cs typeface="Arial"/>
              </a:rPr>
              <a:t> payload uses engineered </a:t>
            </a:r>
            <a:r>
              <a:rPr lang="en-US" sz="1600" i="1" dirty="0" smtClean="0">
                <a:cs typeface="Arial"/>
              </a:rPr>
              <a:t>S. </a:t>
            </a:r>
            <a:r>
              <a:rPr lang="en-US" sz="1600" i="1" dirty="0" err="1" smtClean="0">
                <a:cs typeface="Arial"/>
              </a:rPr>
              <a:t>cerevisiae</a:t>
            </a:r>
            <a:r>
              <a:rPr lang="en-US" sz="1600" i="1" dirty="0">
                <a:cs typeface="Arial"/>
              </a:rPr>
              <a:t> </a:t>
            </a:r>
            <a:r>
              <a:rPr lang="en-US" sz="1600" dirty="0" smtClean="0">
                <a:cs typeface="Arial"/>
              </a:rPr>
              <a:t>yeast 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Measures rate of Double </a:t>
            </a:r>
            <a:r>
              <a:rPr lang="en-US" sz="1600" dirty="0">
                <a:cs typeface="Arial"/>
              </a:rPr>
              <a:t>S</a:t>
            </a:r>
            <a:r>
              <a:rPr lang="en-US" sz="1600" dirty="0" smtClean="0">
                <a:cs typeface="Arial"/>
              </a:rPr>
              <a:t>trand Breaks (DSB) in DNA</a:t>
            </a:r>
          </a:p>
          <a:p>
            <a:pPr lvl="1">
              <a:spcBef>
                <a:spcPts val="400"/>
              </a:spcBef>
            </a:pPr>
            <a:r>
              <a:rPr lang="en-US" sz="1600" b="1" dirty="0" smtClean="0">
                <a:cs typeface="Arial"/>
              </a:rPr>
              <a:t>Linear Energy Transfer (LET) Spectrometer </a:t>
            </a:r>
            <a:r>
              <a:rPr lang="en-US" sz="1600" dirty="0" smtClean="0">
                <a:cs typeface="Arial"/>
              </a:rPr>
              <a:t>measures particle energy and count</a:t>
            </a:r>
          </a:p>
          <a:p>
            <a:pPr lvl="1">
              <a:spcBef>
                <a:spcPts val="400"/>
              </a:spcBef>
            </a:pPr>
            <a:endParaRPr lang="en-US" sz="1600" dirty="0" smtClean="0">
              <a:cs typeface="Arial"/>
            </a:endParaRPr>
          </a:p>
          <a:p>
            <a:pPr>
              <a:spcBef>
                <a:spcPts val="400"/>
              </a:spcBef>
            </a:pPr>
            <a:r>
              <a:rPr lang="en-US" sz="2000" dirty="0" smtClean="0">
                <a:cs typeface="Arial"/>
              </a:rPr>
              <a:t>Yeast assay uses microfluidic arrays to monitor for DSBs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Three strains of </a:t>
            </a:r>
            <a:r>
              <a:rPr lang="en-US" sz="1600" i="1" dirty="0" smtClean="0">
                <a:cs typeface="Arial"/>
              </a:rPr>
              <a:t>S. </a:t>
            </a:r>
            <a:r>
              <a:rPr lang="en-US" sz="1600" i="1" dirty="0" err="1" smtClean="0">
                <a:cs typeface="Arial"/>
              </a:rPr>
              <a:t>cerevisae</a:t>
            </a:r>
            <a:r>
              <a:rPr lang="en-US" sz="1600" dirty="0" smtClean="0">
                <a:cs typeface="Arial"/>
              </a:rPr>
              <a:t>, two controls and engineered strain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Wet and activate multiple banks of micro-wells over mission lifetime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DSB and associated repair enable cell growth and division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Activate reserve wells in event of a Solar Particle Event (SPE)</a:t>
            </a:r>
          </a:p>
          <a:p>
            <a:pPr lvl="1">
              <a:spcBef>
                <a:spcPts val="400"/>
              </a:spcBef>
            </a:pPr>
            <a:endParaRPr lang="en-US" sz="1600" dirty="0" smtClean="0">
              <a:cs typeface="Arial"/>
            </a:endParaRPr>
          </a:p>
        </p:txBody>
      </p:sp>
      <p:pic>
        <p:nvPicPr>
          <p:cNvPr id="10" name="Picture 11" descr="S-cerevisia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77"/>
          <a:stretch/>
        </p:blipFill>
        <p:spPr bwMode="auto">
          <a:xfrm rot="16200000">
            <a:off x="6562778" y="1564212"/>
            <a:ext cx="2926233" cy="1931411"/>
          </a:xfrm>
          <a:prstGeom prst="rect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139486" y="3869113"/>
            <a:ext cx="1772816" cy="1931410"/>
          </a:xfrm>
          <a:prstGeom prst="rect">
            <a:avLst/>
          </a:prstGeom>
        </p:spPr>
      </p:pic>
      <p:grpSp>
        <p:nvGrpSpPr>
          <p:cNvPr id="4" name="Group 11"/>
          <p:cNvGrpSpPr>
            <a:grpSpLocks noChangeAspect="1"/>
          </p:cNvGrpSpPr>
          <p:nvPr/>
        </p:nvGrpSpPr>
        <p:grpSpPr>
          <a:xfrm rot="170270">
            <a:off x="8122335" y="4587306"/>
            <a:ext cx="688162" cy="1057232"/>
            <a:chOff x="8031727" y="5204876"/>
            <a:chExt cx="880928" cy="1436181"/>
          </a:xfrm>
        </p:grpSpPr>
        <p:grpSp>
          <p:nvGrpSpPr>
            <p:cNvPr id="5" name="Group 12"/>
            <p:cNvGrpSpPr/>
            <p:nvPr/>
          </p:nvGrpSpPr>
          <p:grpSpPr>
            <a:xfrm>
              <a:off x="8031727" y="5486999"/>
              <a:ext cx="693874" cy="1154058"/>
              <a:chOff x="6872003" y="2535427"/>
              <a:chExt cx="1143000" cy="1788696"/>
            </a:xfrm>
          </p:grpSpPr>
          <p:sp>
            <p:nvSpPr>
              <p:cNvPr id="15" name="Oval 14"/>
              <p:cNvSpPr/>
              <p:nvPr/>
            </p:nvSpPr>
            <p:spPr bwMode="auto">
              <a:xfrm>
                <a:off x="6872003" y="2952523"/>
                <a:ext cx="1143000" cy="1371600"/>
              </a:xfrm>
              <a:prstGeom prst="ellipse">
                <a:avLst/>
              </a:prstGeom>
              <a:solidFill>
                <a:srgbClr val="E1DFB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innerShdw blurRad="63500" dist="1016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93" eaLnBrk="0" hangingPunct="0"/>
                <a:endParaRPr lang="en-US" sz="2400" dirty="0" smtClean="0">
                  <a:latin typeface="Times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 bwMode="auto">
              <a:xfrm>
                <a:off x="7305139" y="2535427"/>
                <a:ext cx="609600" cy="609600"/>
              </a:xfrm>
              <a:prstGeom prst="ellipse">
                <a:avLst/>
              </a:prstGeom>
              <a:solidFill>
                <a:srgbClr val="E1DFB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innerShdw blurRad="63500" dist="76200">
                  <a:schemeClr val="tx1"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93" eaLnBrk="0" hangingPunct="0"/>
                <a:endParaRPr lang="en-US" sz="2400" dirty="0" smtClean="0">
                  <a:latin typeface="Times" charset="0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 bwMode="auto">
              <a:xfrm>
                <a:off x="7209183" y="2938412"/>
                <a:ext cx="609600" cy="609600"/>
              </a:xfrm>
              <a:prstGeom prst="ellipse">
                <a:avLst/>
              </a:prstGeom>
              <a:solidFill>
                <a:srgbClr val="E1DFB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93" eaLnBrk="0" hangingPunct="0"/>
                <a:endParaRPr lang="en-US" sz="2400" dirty="0" smtClean="0">
                  <a:latin typeface="Times" charset="0"/>
                </a:endParaRPr>
              </a:p>
            </p:txBody>
          </p:sp>
        </p:grp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790978">
              <a:off x="8104074" y="5204876"/>
              <a:ext cx="808581" cy="7529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7847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Payload Location on SLS EM-1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4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34" name="Text Placeholder 1"/>
          <p:cNvSpPr txBox="1">
            <a:spLocks/>
          </p:cNvSpPr>
          <p:nvPr/>
        </p:nvSpPr>
        <p:spPr bwMode="auto">
          <a:xfrm>
            <a:off x="152400" y="56388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85750" indent="-285750">
              <a:buFont typeface="Arial" pitchFamily="-84" charset="0"/>
              <a:buChar char="•"/>
            </a:pPr>
            <a:r>
              <a:rPr lang="en-US" sz="1800" dirty="0" smtClean="0">
                <a:ea typeface="ヒラギノ角ゴ Pro W6" pitchFamily="-84" charset="-128"/>
                <a:cs typeface="ヒラギノ角ゴ Pro W6" pitchFamily="-84" charset="-128"/>
              </a:rPr>
              <a:t>13 - </a:t>
            </a:r>
            <a:r>
              <a:rPr lang="en-US" dirty="0" smtClean="0">
                <a:ea typeface="ヒラギノ角ゴ Pro W6" pitchFamily="-84" charset="-128"/>
                <a:cs typeface="ヒラギノ角ゴ Pro W6" pitchFamily="-84" charset="-128"/>
              </a:rPr>
              <a:t>dispenser locations that each </a:t>
            </a:r>
            <a:r>
              <a:rPr lang="en-US" sz="1800" dirty="0" smtClean="0">
                <a:ea typeface="ヒラギノ角ゴ Pro W6" pitchFamily="-84" charset="-128"/>
                <a:cs typeface="ヒラギノ角ゴ Pro W6" pitchFamily="-84" charset="-128"/>
              </a:rPr>
              <a:t>support a 6U (14 kg) </a:t>
            </a:r>
            <a:r>
              <a:rPr lang="en-US" smtClean="0">
                <a:ea typeface="ヒラギノ角ゴ Pro W6" pitchFamily="-84" charset="-128"/>
                <a:cs typeface="ヒラギノ角ゴ Pro W6" pitchFamily="-84" charset="-128"/>
              </a:rPr>
              <a:t>secondary payload</a:t>
            </a:r>
            <a:endParaRPr lang="en-US" dirty="0">
              <a:ea typeface="ヒラギノ角ゴ Pro W6" pitchFamily="-84" charset="-128"/>
              <a:cs typeface="ヒラギノ角ゴ Pro W6" pitchFamily="-84" charset="-128"/>
            </a:endParaRPr>
          </a:p>
          <a:p>
            <a:pPr marL="285750" indent="-285750">
              <a:buFont typeface="Arial" pitchFamily="-84" charset="0"/>
              <a:buChar char="•"/>
            </a:pPr>
            <a:r>
              <a:rPr lang="en-US" sz="1800" dirty="0" smtClean="0">
                <a:ea typeface="ヒラギノ角ゴ Pro W6" pitchFamily="-84" charset="-128"/>
                <a:cs typeface="ヒラギノ角ゴ Pro W6" pitchFamily="-84" charset="-128"/>
              </a:rPr>
              <a:t>1 - bracket location allocated to a sequencer</a:t>
            </a:r>
          </a:p>
          <a:p>
            <a:pPr marL="285750" indent="-285750">
              <a:buFont typeface="Arial" pitchFamily="-84" charset="0"/>
              <a:buChar char="•"/>
            </a:pPr>
            <a:r>
              <a:rPr lang="en-US" sz="1800" b="0" dirty="0" smtClean="0">
                <a:ea typeface="ヒラギノ角ゴ Pro W6" pitchFamily="-84" charset="-128"/>
                <a:cs typeface="ヒラギノ角ゴ Pro W6" pitchFamily="-84" charset="-128"/>
              </a:rPr>
              <a:t>EM-1 only accommodates 6U payloads; EM-2 may </a:t>
            </a:r>
            <a:r>
              <a:rPr lang="en-US" dirty="0">
                <a:ea typeface="ヒラギノ角ゴ Pro W6" pitchFamily="-84" charset="-128"/>
                <a:cs typeface="ヒラギノ角ゴ Pro W6" pitchFamily="-84" charset="-128"/>
              </a:rPr>
              <a:t>accommodate 12U payloads</a:t>
            </a:r>
            <a:endParaRPr lang="en-US" sz="1800" b="0" dirty="0">
              <a:ea typeface="ヒラギノ角ゴ Pro W6" pitchFamily="-84" charset="-128"/>
              <a:cs typeface="ヒラギノ角ゴ Pro W6" pitchFamily="-84" charset="-128"/>
            </a:endParaRPr>
          </a:p>
        </p:txBody>
      </p:sp>
      <p:pic>
        <p:nvPicPr>
          <p:cNvPr id="36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880" y="941760"/>
            <a:ext cx="2442240" cy="4544640"/>
          </a:xfrm>
          <a:prstGeom prst="rect">
            <a:avLst/>
          </a:prstGeom>
          <a:ln>
            <a:noFill/>
          </a:ln>
        </p:spPr>
      </p:pic>
      <p:pic>
        <p:nvPicPr>
          <p:cNvPr id="3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2340" y="3605040"/>
            <a:ext cx="2558520" cy="1972440"/>
          </a:xfrm>
          <a:prstGeom prst="rect">
            <a:avLst/>
          </a:prstGeom>
          <a:ln>
            <a:noFill/>
          </a:ln>
        </p:spPr>
      </p:pic>
      <p:pic>
        <p:nvPicPr>
          <p:cNvPr id="38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22000" y="1208160"/>
            <a:ext cx="1544760" cy="2055600"/>
          </a:xfrm>
          <a:prstGeom prst="rect">
            <a:avLst/>
          </a:prstGeom>
          <a:ln>
            <a:noFill/>
          </a:ln>
        </p:spPr>
      </p:pic>
      <p:sp>
        <p:nvSpPr>
          <p:cNvPr id="39" name="CustomShape 3"/>
          <p:cNvSpPr/>
          <p:nvPr/>
        </p:nvSpPr>
        <p:spPr>
          <a:xfrm>
            <a:off x="903629" y="1069062"/>
            <a:ext cx="1757880" cy="77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Orion Multi-Purpose </a:t>
            </a:r>
            <a:r>
              <a:rPr lang="en-US" sz="1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Crew Vehicle (MPCV</a:t>
            </a:r>
            <a:r>
              <a:rPr lang="en-US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)</a:t>
            </a:r>
            <a:endParaRPr lang="en-US" sz="1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0" name="Picture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1512" y="4367160"/>
            <a:ext cx="2408040" cy="1135080"/>
          </a:xfrm>
          <a:prstGeom prst="rect">
            <a:avLst/>
          </a:prstGeom>
          <a:ln w="9360">
            <a:noFill/>
          </a:ln>
        </p:spPr>
      </p:pic>
      <p:pic>
        <p:nvPicPr>
          <p:cNvPr id="41" name="Picture 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276232" y="1371600"/>
            <a:ext cx="3464640" cy="2535840"/>
          </a:xfrm>
          <a:prstGeom prst="rect">
            <a:avLst/>
          </a:prstGeom>
          <a:ln w="9360">
            <a:noFill/>
          </a:ln>
        </p:spPr>
      </p:pic>
      <p:pic>
        <p:nvPicPr>
          <p:cNvPr id="42" name="Picture 2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07992" y="2142000"/>
            <a:ext cx="3700800" cy="1219320"/>
          </a:xfrm>
          <a:prstGeom prst="rect">
            <a:avLst/>
          </a:prstGeom>
          <a:ln w="9360">
            <a:noFill/>
          </a:ln>
        </p:spPr>
      </p:pic>
      <p:sp>
        <p:nvSpPr>
          <p:cNvPr id="43" name="CustomShape 4"/>
          <p:cNvSpPr/>
          <p:nvPr/>
        </p:nvSpPr>
        <p:spPr>
          <a:xfrm>
            <a:off x="2912591" y="4764889"/>
            <a:ext cx="748438" cy="51810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Core Stage</a:t>
            </a:r>
            <a:endParaRPr lang="en-US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Line 5"/>
          <p:cNvSpPr/>
          <p:nvPr/>
        </p:nvSpPr>
        <p:spPr>
          <a:xfrm>
            <a:off x="2785622" y="1614730"/>
            <a:ext cx="1310331" cy="0"/>
          </a:xfrm>
          <a:prstGeom prst="line">
            <a:avLst/>
          </a:prstGeom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Line 6"/>
          <p:cNvSpPr/>
          <p:nvPr/>
        </p:nvSpPr>
        <p:spPr>
          <a:xfrm>
            <a:off x="2785622" y="2011790"/>
            <a:ext cx="1359650" cy="0"/>
          </a:xfrm>
          <a:prstGeom prst="line">
            <a:avLst/>
          </a:prstGeom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 dirty="0"/>
          </a:p>
        </p:txBody>
      </p:sp>
      <p:sp>
        <p:nvSpPr>
          <p:cNvPr id="46" name="CustomShape 7"/>
          <p:cNvSpPr/>
          <p:nvPr/>
        </p:nvSpPr>
        <p:spPr>
          <a:xfrm>
            <a:off x="2822011" y="1625340"/>
            <a:ext cx="1388551" cy="36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MPCV Stage Adapter (MSA)</a:t>
            </a:r>
            <a:endParaRPr lang="en-US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Line 8"/>
          <p:cNvSpPr/>
          <p:nvPr/>
        </p:nvSpPr>
        <p:spPr>
          <a:xfrm flipV="1">
            <a:off x="2813911" y="2704720"/>
            <a:ext cx="1360881" cy="0"/>
          </a:xfrm>
          <a:prstGeom prst="line">
            <a:avLst/>
          </a:prstGeom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CustomShape 9"/>
          <p:cNvSpPr/>
          <p:nvPr/>
        </p:nvSpPr>
        <p:spPr>
          <a:xfrm>
            <a:off x="2878432" y="3154001"/>
            <a:ext cx="899929" cy="9806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Launch Vehicle Adapter (LVSA)</a:t>
            </a:r>
            <a:endParaRPr lang="en-US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Line 10"/>
          <p:cNvSpPr/>
          <p:nvPr/>
        </p:nvSpPr>
        <p:spPr>
          <a:xfrm>
            <a:off x="2813910" y="4581720"/>
            <a:ext cx="945801" cy="0"/>
          </a:xfrm>
          <a:prstGeom prst="line">
            <a:avLst/>
          </a:prstGeom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11"/>
          <p:cNvSpPr/>
          <p:nvPr/>
        </p:nvSpPr>
        <p:spPr>
          <a:xfrm>
            <a:off x="2713883" y="2006340"/>
            <a:ext cx="1616719" cy="54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Interim Cryogenic Propulsion Stage (ICPS)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CustomShape 12"/>
          <p:cNvSpPr/>
          <p:nvPr/>
        </p:nvSpPr>
        <p:spPr>
          <a:xfrm>
            <a:off x="8095390" y="2488320"/>
            <a:ext cx="988920" cy="51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Bracket &amp; Shelf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CustomShape 13"/>
          <p:cNvSpPr/>
          <p:nvPr/>
        </p:nvSpPr>
        <p:spPr>
          <a:xfrm>
            <a:off x="6264351" y="886500"/>
            <a:ext cx="1293480" cy="30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6U Dispenser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CustomShape 16"/>
          <p:cNvSpPr/>
          <p:nvPr/>
        </p:nvSpPr>
        <p:spPr>
          <a:xfrm>
            <a:off x="1224720" y="2377440"/>
            <a:ext cx="410040" cy="426240"/>
          </a:xfrm>
          <a:custGeom>
            <a:avLst/>
            <a:gdLst/>
            <a:ahLst/>
            <a:cxnLst/>
            <a:rect l="l" t="t" r="r" b="b"/>
            <a:pathLst>
              <a:path w="5167" h="6269">
                <a:moveTo>
                  <a:pt x="861" y="0"/>
                </a:moveTo>
                <a:cubicBezTo>
                  <a:pt x="430" y="0"/>
                  <a:pt x="0" y="430"/>
                  <a:pt x="0" y="861"/>
                </a:cubicBezTo>
                <a:lnTo>
                  <a:pt x="0" y="5407"/>
                </a:lnTo>
                <a:cubicBezTo>
                  <a:pt x="0" y="5837"/>
                  <a:pt x="430" y="6268"/>
                  <a:pt x="861" y="6268"/>
                </a:cubicBezTo>
                <a:lnTo>
                  <a:pt x="4305" y="6268"/>
                </a:lnTo>
                <a:cubicBezTo>
                  <a:pt x="4735" y="6268"/>
                  <a:pt x="5166" y="5837"/>
                  <a:pt x="5166" y="5407"/>
                </a:cubicBezTo>
                <a:lnTo>
                  <a:pt x="5166" y="861"/>
                </a:lnTo>
                <a:cubicBezTo>
                  <a:pt x="5166" y="430"/>
                  <a:pt x="4735" y="0"/>
                  <a:pt x="4305" y="0"/>
                </a:cubicBezTo>
                <a:lnTo>
                  <a:pt x="861" y="0"/>
                </a:lnTo>
              </a:path>
            </a:pathLst>
          </a:custGeom>
          <a:noFill/>
          <a:ln w="38160">
            <a:solidFill>
              <a:srgbClr val="00CC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" name="CustomShape 17"/>
          <p:cNvSpPr/>
          <p:nvPr/>
        </p:nvSpPr>
        <p:spPr>
          <a:xfrm>
            <a:off x="89280" y="2225520"/>
            <a:ext cx="1152000" cy="40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Space Launch System (SLS)</a:t>
            </a:r>
            <a:endParaRPr lang="en-US" sz="36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Line 18"/>
          <p:cNvSpPr/>
          <p:nvPr/>
        </p:nvSpPr>
        <p:spPr>
          <a:xfrm flipH="1">
            <a:off x="1449540" y="1843782"/>
            <a:ext cx="324540" cy="448449"/>
          </a:xfrm>
          <a:prstGeom prst="line">
            <a:avLst/>
          </a:prstGeom>
          <a:ln w="190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" name="Line 19"/>
          <p:cNvSpPr/>
          <p:nvPr/>
        </p:nvSpPr>
        <p:spPr>
          <a:xfrm flipH="1" flipV="1">
            <a:off x="986400" y="3108960"/>
            <a:ext cx="365760" cy="182880"/>
          </a:xfrm>
          <a:prstGeom prst="line">
            <a:avLst/>
          </a:prstGeom>
          <a:ln w="190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Line 20"/>
          <p:cNvSpPr/>
          <p:nvPr/>
        </p:nvSpPr>
        <p:spPr>
          <a:xfrm flipH="1" flipV="1">
            <a:off x="1634760" y="2560320"/>
            <a:ext cx="957240" cy="0"/>
          </a:xfrm>
          <a:prstGeom prst="line">
            <a:avLst/>
          </a:prstGeom>
          <a:ln w="38160">
            <a:solidFill>
              <a:srgbClr val="00CC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" name="CustomShape 21"/>
          <p:cNvSpPr/>
          <p:nvPr/>
        </p:nvSpPr>
        <p:spPr>
          <a:xfrm>
            <a:off x="4132824" y="1463040"/>
            <a:ext cx="1652940" cy="548640"/>
          </a:xfrm>
          <a:custGeom>
            <a:avLst/>
            <a:gdLst/>
            <a:ahLst/>
            <a:cxnLst/>
            <a:rect l="l" t="t" r="r" b="b"/>
            <a:pathLst>
              <a:path w="5167" h="6269">
                <a:moveTo>
                  <a:pt x="861" y="0"/>
                </a:moveTo>
                <a:cubicBezTo>
                  <a:pt x="430" y="0"/>
                  <a:pt x="0" y="430"/>
                  <a:pt x="0" y="861"/>
                </a:cubicBezTo>
                <a:lnTo>
                  <a:pt x="0" y="5407"/>
                </a:lnTo>
                <a:cubicBezTo>
                  <a:pt x="0" y="5837"/>
                  <a:pt x="430" y="6268"/>
                  <a:pt x="861" y="6268"/>
                </a:cubicBezTo>
                <a:lnTo>
                  <a:pt x="4305" y="6268"/>
                </a:lnTo>
                <a:cubicBezTo>
                  <a:pt x="4735" y="6268"/>
                  <a:pt x="5166" y="5837"/>
                  <a:pt x="5166" y="5407"/>
                </a:cubicBezTo>
                <a:lnTo>
                  <a:pt x="5166" y="861"/>
                </a:lnTo>
                <a:cubicBezTo>
                  <a:pt x="5166" y="430"/>
                  <a:pt x="4735" y="0"/>
                  <a:pt x="4305" y="0"/>
                </a:cubicBezTo>
                <a:lnTo>
                  <a:pt x="861" y="0"/>
                </a:lnTo>
              </a:path>
            </a:pathLst>
          </a:custGeom>
          <a:noFill/>
          <a:ln w="38160">
            <a:solidFill>
              <a:srgbClr val="00CC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59" name="CustomShape 22"/>
          <p:cNvSpPr/>
          <p:nvPr/>
        </p:nvSpPr>
        <p:spPr>
          <a:xfrm>
            <a:off x="7342095" y="3605040"/>
            <a:ext cx="548640" cy="640080"/>
          </a:xfrm>
          <a:custGeom>
            <a:avLst/>
            <a:gdLst/>
            <a:ahLst/>
            <a:cxnLst/>
            <a:rect l="l" t="t" r="r" b="b"/>
            <a:pathLst>
              <a:path w="5167" h="6269">
                <a:moveTo>
                  <a:pt x="861" y="0"/>
                </a:moveTo>
                <a:cubicBezTo>
                  <a:pt x="430" y="0"/>
                  <a:pt x="0" y="430"/>
                  <a:pt x="0" y="861"/>
                </a:cubicBezTo>
                <a:lnTo>
                  <a:pt x="0" y="5407"/>
                </a:lnTo>
                <a:cubicBezTo>
                  <a:pt x="0" y="5837"/>
                  <a:pt x="430" y="6268"/>
                  <a:pt x="861" y="6268"/>
                </a:cubicBezTo>
                <a:lnTo>
                  <a:pt x="4305" y="6268"/>
                </a:lnTo>
                <a:cubicBezTo>
                  <a:pt x="4735" y="6268"/>
                  <a:pt x="5166" y="5837"/>
                  <a:pt x="5166" y="5407"/>
                </a:cubicBezTo>
                <a:lnTo>
                  <a:pt x="5166" y="861"/>
                </a:lnTo>
                <a:cubicBezTo>
                  <a:pt x="5166" y="430"/>
                  <a:pt x="4735" y="0"/>
                  <a:pt x="4305" y="0"/>
                </a:cubicBezTo>
                <a:lnTo>
                  <a:pt x="861" y="0"/>
                </a:lnTo>
              </a:path>
            </a:pathLst>
          </a:custGeom>
          <a:noFill/>
          <a:ln w="38160">
            <a:solidFill>
              <a:srgbClr val="00CC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Line 23"/>
          <p:cNvSpPr/>
          <p:nvPr/>
        </p:nvSpPr>
        <p:spPr>
          <a:xfrm flipH="1" flipV="1">
            <a:off x="5748532" y="1950480"/>
            <a:ext cx="1123438" cy="1869120"/>
          </a:xfrm>
          <a:prstGeom prst="line">
            <a:avLst/>
          </a:prstGeom>
          <a:ln w="38160">
            <a:solidFill>
              <a:srgbClr val="00CC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Line 24"/>
          <p:cNvSpPr/>
          <p:nvPr/>
        </p:nvSpPr>
        <p:spPr>
          <a:xfrm>
            <a:off x="7616415" y="3263760"/>
            <a:ext cx="0" cy="341280"/>
          </a:xfrm>
          <a:prstGeom prst="line">
            <a:avLst/>
          </a:prstGeom>
          <a:ln w="38160">
            <a:solidFill>
              <a:srgbClr val="00CC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" name="Line 25"/>
          <p:cNvSpPr/>
          <p:nvPr/>
        </p:nvSpPr>
        <p:spPr>
          <a:xfrm flipH="1" flipV="1">
            <a:off x="8083080" y="2214000"/>
            <a:ext cx="466560" cy="36576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" name="Line 26"/>
          <p:cNvSpPr/>
          <p:nvPr/>
        </p:nvSpPr>
        <p:spPr>
          <a:xfrm flipH="1" flipV="1">
            <a:off x="6955580" y="1188540"/>
            <a:ext cx="414700" cy="47682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051287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EM-1 Mission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5</a:t>
            </a:fld>
            <a:endParaRPr lang="en-US" altLang="en-US" b="1" dirty="0">
              <a:cs typeface="ＭＳ Ｐゴシック"/>
            </a:endParaRPr>
          </a:p>
        </p:txBody>
      </p:sp>
      <p:pic>
        <p:nvPicPr>
          <p:cNvPr id="9" name="Picture 2" descr="http://upload.wikimedia.org/wikipedia/commons/9/97/Art_of_SLS_launch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53"/>
          <a:stretch/>
        </p:blipFill>
        <p:spPr bwMode="auto">
          <a:xfrm>
            <a:off x="179512" y="1628800"/>
            <a:ext cx="1728192" cy="34607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5718175" y="5257800"/>
            <a:ext cx="3425825" cy="1371600"/>
          </a:xfrm>
          <a:prstGeom prst="rect">
            <a:avLst/>
          </a:prstGeom>
        </p:spPr>
        <p:txBody>
          <a:bodyPr/>
          <a:lstStyle/>
          <a:p>
            <a:pPr indent="-228600">
              <a:lnSpc>
                <a:spcPct val="90000"/>
              </a:lnSpc>
              <a:spcBef>
                <a:spcPts val="300"/>
              </a:spcBef>
            </a:pPr>
            <a:r>
              <a:rPr lang="en-US" sz="1200" dirty="0" smtClean="0">
                <a:latin typeface="Calibri"/>
                <a:cs typeface="Calibri"/>
              </a:rPr>
              <a:t>Final orbit of secondary's to be determined</a:t>
            </a:r>
          </a:p>
          <a:p>
            <a:pPr indent="-216000">
              <a:lnSpc>
                <a:spcPct val="90000"/>
              </a:lnSpc>
              <a:spcBef>
                <a:spcPts val="300"/>
              </a:spcBef>
            </a:pPr>
            <a:r>
              <a:rPr lang="en-US" sz="1200" dirty="0" smtClean="0">
                <a:latin typeface="Calibri"/>
                <a:cs typeface="Calibri"/>
              </a:rPr>
              <a:t>Will likely be Earth-interior, heliocentric orbit</a:t>
            </a:r>
          </a:p>
          <a:p>
            <a:pPr indent="-216000">
              <a:lnSpc>
                <a:spcPct val="90000"/>
              </a:lnSpc>
              <a:spcBef>
                <a:spcPts val="300"/>
              </a:spcBef>
            </a:pPr>
            <a:r>
              <a:rPr lang="en-US" sz="1200" dirty="0" smtClean="0">
                <a:latin typeface="Calibri"/>
                <a:cs typeface="Calibri"/>
              </a:rPr>
              <a:t>Far outside the LEOs typically occupied by </a:t>
            </a:r>
            <a:r>
              <a:rPr lang="en-US" sz="1200" dirty="0" err="1" smtClean="0">
                <a:latin typeface="Calibri"/>
                <a:cs typeface="Calibri"/>
              </a:rPr>
              <a:t>CubeSats</a:t>
            </a:r>
            <a:endParaRPr lang="en-US" sz="1200" dirty="0" smtClean="0">
              <a:latin typeface="Calibri"/>
              <a:cs typeface="Calibri"/>
            </a:endParaRPr>
          </a:p>
          <a:p>
            <a:pPr lvl="1" indent="-216000">
              <a:lnSpc>
                <a:spcPct val="90000"/>
              </a:lnSpc>
              <a:spcBef>
                <a:spcPts val="300"/>
              </a:spcBef>
            </a:pPr>
            <a:r>
              <a:rPr lang="en-US" sz="1050" dirty="0" smtClean="0">
                <a:latin typeface="Calibri"/>
                <a:cs typeface="Calibri"/>
              </a:rPr>
              <a:t>Range to Earth of 0.73 AU at 18 months</a:t>
            </a:r>
          </a:p>
          <a:p>
            <a:pPr lvl="1" indent="-216000">
              <a:lnSpc>
                <a:spcPct val="90000"/>
              </a:lnSpc>
              <a:spcBef>
                <a:spcPts val="300"/>
              </a:spcBef>
            </a:pPr>
            <a:r>
              <a:rPr lang="en-US" sz="1050" dirty="0" smtClean="0">
                <a:latin typeface="Calibri"/>
                <a:cs typeface="Calibri"/>
              </a:rPr>
              <a:t>Far outside the protective shield of Earth’s magnetosphere</a:t>
            </a:r>
          </a:p>
        </p:txBody>
      </p:sp>
      <p:sp>
        <p:nvSpPr>
          <p:cNvPr id="34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2057400" y="5257800"/>
            <a:ext cx="3581400" cy="1371600"/>
          </a:xfrm>
          <a:prstGeom prst="rect">
            <a:avLst/>
          </a:prstGeom>
        </p:spPr>
        <p:txBody>
          <a:bodyPr/>
          <a:lstStyle/>
          <a:p>
            <a:pPr indent="-228600">
              <a:lnSpc>
                <a:spcPct val="90000"/>
              </a:lnSpc>
              <a:spcBef>
                <a:spcPts val="300"/>
              </a:spcBef>
            </a:pPr>
            <a:r>
              <a:rPr lang="en-US" sz="1200" dirty="0" smtClean="0">
                <a:latin typeface="Calibri"/>
                <a:cs typeface="Calibri"/>
              </a:rPr>
              <a:t>Up to 13 secondary payloads deployed and powered within the same 2 hour window</a:t>
            </a:r>
          </a:p>
          <a:p>
            <a:pPr indent="-228600">
              <a:lnSpc>
                <a:spcPct val="90000"/>
              </a:lnSpc>
              <a:spcBef>
                <a:spcPts val="300"/>
              </a:spcBef>
            </a:pPr>
            <a:r>
              <a:rPr lang="en-US" sz="1200" dirty="0" smtClean="0">
                <a:latin typeface="Calibri"/>
                <a:cs typeface="Calibri"/>
              </a:rPr>
              <a:t>Low relative velocity between secondary payloads</a:t>
            </a:r>
          </a:p>
          <a:p>
            <a:pPr indent="-228600">
              <a:lnSpc>
                <a:spcPct val="90000"/>
              </a:lnSpc>
              <a:spcBef>
                <a:spcPts val="300"/>
              </a:spcBef>
            </a:pPr>
            <a:r>
              <a:rPr lang="en-US" sz="1200" dirty="0" err="1" smtClean="0">
                <a:latin typeface="Calibri"/>
                <a:cs typeface="Calibri"/>
              </a:rPr>
              <a:t>BioSentinel</a:t>
            </a:r>
            <a:r>
              <a:rPr lang="en-US" sz="1200" dirty="0" smtClean="0">
                <a:latin typeface="Calibri"/>
                <a:cs typeface="Calibri"/>
              </a:rPr>
              <a:t> will not perform a delta-V maneuver, will follow ICPS into disposal orbit</a:t>
            </a:r>
            <a:endParaRPr lang="en-US" sz="1050" dirty="0" smtClean="0">
              <a:latin typeface="Calibri"/>
              <a:cs typeface="Calibri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79512" y="1052736"/>
            <a:ext cx="1728192" cy="50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76176" anchor="ctr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0000FF"/>
                </a:solidFill>
                <a:latin typeface="Calibri"/>
                <a:cs typeface="Calibri"/>
              </a:rPr>
              <a:t>Launch</a:t>
            </a:r>
            <a:endParaRPr lang="en-US" sz="2800" i="1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5157192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libri"/>
                <a:cs typeface="Calibri"/>
              </a:rPr>
              <a:t>Artist’s rendering of the Space Launch System</a:t>
            </a:r>
            <a:endParaRPr lang="en-US" sz="1600" dirty="0">
              <a:latin typeface="Calibri"/>
              <a:cs typeface="Calibri"/>
            </a:endParaRPr>
          </a:p>
        </p:txBody>
      </p:sp>
      <p:grpSp>
        <p:nvGrpSpPr>
          <p:cNvPr id="4" name="Group 11"/>
          <p:cNvGrpSpPr/>
          <p:nvPr/>
        </p:nvGrpSpPr>
        <p:grpSpPr>
          <a:xfrm>
            <a:off x="2057125" y="1302684"/>
            <a:ext cx="4724675" cy="3157119"/>
            <a:chOff x="1460499" y="1179286"/>
            <a:chExt cx="5896430" cy="3819071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14929" y="1188356"/>
              <a:ext cx="5842000" cy="3810001"/>
            </a:xfrm>
            <a:prstGeom prst="rect">
              <a:avLst/>
            </a:prstGeom>
          </p:spPr>
        </p:pic>
        <p:sp>
          <p:nvSpPr>
            <p:cNvPr id="14" name="Right Triangle 13"/>
            <p:cNvSpPr/>
            <p:nvPr/>
          </p:nvSpPr>
          <p:spPr bwMode="auto">
            <a:xfrm rot="5400000">
              <a:off x="2458357" y="181428"/>
              <a:ext cx="2276928" cy="4272643"/>
            </a:xfrm>
            <a:prstGeom prst="rtTriangl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</a:endParaRPr>
            </a:p>
          </p:txBody>
        </p:sp>
        <p:sp>
          <p:nvSpPr>
            <p:cNvPr id="15" name="Right Triangle 14"/>
            <p:cNvSpPr/>
            <p:nvPr/>
          </p:nvSpPr>
          <p:spPr bwMode="auto">
            <a:xfrm rot="6031612">
              <a:off x="2407281" y="1906103"/>
              <a:ext cx="1425085" cy="2670804"/>
            </a:xfrm>
            <a:prstGeom prst="rtTriangl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903639" y="4238943"/>
            <a:ext cx="8357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i="1" dirty="0" smtClean="0">
                <a:solidFill>
                  <a:srgbClr val="800000"/>
                </a:solidFill>
              </a:rPr>
              <a:t>Launch</a:t>
            </a:r>
            <a:endParaRPr lang="en-US" sz="1100" b="1" i="1" dirty="0">
              <a:solidFill>
                <a:srgbClr val="8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00125" y="4198284"/>
            <a:ext cx="16521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100" b="1" i="1" dirty="0" smtClean="0">
                <a:solidFill>
                  <a:srgbClr val="800000"/>
                </a:solidFill>
              </a:rPr>
              <a:t>Secondary P/L</a:t>
            </a:r>
          </a:p>
          <a:p>
            <a:pPr algn="ctr">
              <a:spcBef>
                <a:spcPts val="0"/>
              </a:spcBef>
            </a:pPr>
            <a:r>
              <a:rPr lang="en-US" sz="1100" b="1" i="1" dirty="0" smtClean="0">
                <a:solidFill>
                  <a:srgbClr val="800000"/>
                </a:solidFill>
              </a:rPr>
              <a:t>Deployment</a:t>
            </a:r>
          </a:p>
          <a:p>
            <a:pPr algn="ctr">
              <a:spcBef>
                <a:spcPts val="0"/>
              </a:spcBef>
            </a:pPr>
            <a:r>
              <a:rPr lang="en-US" sz="1100" b="1" i="1" dirty="0" smtClean="0">
                <a:solidFill>
                  <a:srgbClr val="800000"/>
                </a:solidFill>
              </a:rPr>
              <a:t>(L+4-5 </a:t>
            </a:r>
            <a:r>
              <a:rPr lang="en-US" sz="1100" b="1" i="1" dirty="0" err="1" smtClean="0">
                <a:solidFill>
                  <a:srgbClr val="800000"/>
                </a:solidFill>
              </a:rPr>
              <a:t>hrs</a:t>
            </a:r>
            <a:r>
              <a:rPr lang="en-US" sz="1100" b="1" i="1" dirty="0" smtClean="0">
                <a:solidFill>
                  <a:srgbClr val="800000"/>
                </a:solidFill>
              </a:rPr>
              <a:t>)</a:t>
            </a:r>
            <a:endParaRPr lang="en-US" sz="1100" b="1" i="1" dirty="0">
              <a:solidFill>
                <a:srgbClr val="8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76600" y="2286000"/>
            <a:ext cx="1463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i="1" dirty="0" smtClean="0">
                <a:solidFill>
                  <a:srgbClr val="800000"/>
                </a:solidFill>
              </a:rPr>
              <a:t>Lunar Transit</a:t>
            </a:r>
          </a:p>
          <a:p>
            <a:pPr algn="ctr"/>
            <a:r>
              <a:rPr lang="en-US" sz="1100" b="1" i="1" dirty="0" smtClean="0">
                <a:solidFill>
                  <a:srgbClr val="800000"/>
                </a:solidFill>
              </a:rPr>
              <a:t>3-7 days</a:t>
            </a:r>
            <a:endParaRPr lang="en-US" sz="1100" b="1" i="1" dirty="0">
              <a:solidFill>
                <a:srgbClr val="800000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562600" y="1524000"/>
            <a:ext cx="145143" cy="157238"/>
          </a:xfrm>
          <a:prstGeom prst="ellipse">
            <a:avLst/>
          </a:prstGeom>
          <a:solidFill>
            <a:srgbClr val="8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2781167" y="4247119"/>
            <a:ext cx="422353" cy="114213"/>
          </a:xfrm>
          <a:prstGeom prst="straightConnector1">
            <a:avLst/>
          </a:prstGeom>
          <a:noFill/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Oval 22"/>
          <p:cNvSpPr/>
          <p:nvPr/>
        </p:nvSpPr>
        <p:spPr bwMode="auto">
          <a:xfrm>
            <a:off x="2236519" y="3952526"/>
            <a:ext cx="145143" cy="157238"/>
          </a:xfrm>
          <a:prstGeom prst="ellipse">
            <a:avLst/>
          </a:prstGeom>
          <a:solidFill>
            <a:srgbClr val="8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" charset="0"/>
            </a:endParaRPr>
          </a:p>
        </p:txBody>
      </p:sp>
      <p:sp>
        <p:nvSpPr>
          <p:cNvPr id="24" name="Cloud 23"/>
          <p:cNvSpPr/>
          <p:nvPr/>
        </p:nvSpPr>
        <p:spPr bwMode="auto">
          <a:xfrm>
            <a:off x="3810000" y="3352800"/>
            <a:ext cx="381000" cy="381000"/>
          </a:xfrm>
          <a:prstGeom prst="cloud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3914830" y="3450637"/>
            <a:ext cx="145143" cy="157238"/>
          </a:xfrm>
          <a:prstGeom prst="ellipse">
            <a:avLst/>
          </a:prstGeom>
          <a:solidFill>
            <a:srgbClr val="8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" charset="0"/>
            </a:endParaRPr>
          </a:p>
        </p:txBody>
      </p:sp>
      <p:cxnSp>
        <p:nvCxnSpPr>
          <p:cNvPr id="27" name="Straight Arrow Connector 26"/>
          <p:cNvCxnSpPr>
            <a:stCxn id="17" idx="0"/>
          </p:cNvCxnSpPr>
          <p:nvPr/>
        </p:nvCxnSpPr>
        <p:spPr bwMode="auto">
          <a:xfrm flipH="1" flipV="1">
            <a:off x="4004387" y="3673730"/>
            <a:ext cx="21826" cy="524554"/>
          </a:xfrm>
          <a:prstGeom prst="straightConnector1">
            <a:avLst/>
          </a:prstGeom>
          <a:noFill/>
          <a:ln w="127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Freeform 27"/>
          <p:cNvSpPr/>
          <p:nvPr/>
        </p:nvSpPr>
        <p:spPr>
          <a:xfrm>
            <a:off x="3978526" y="1621223"/>
            <a:ext cx="1593069" cy="1915612"/>
          </a:xfrm>
          <a:custGeom>
            <a:avLst/>
            <a:gdLst>
              <a:gd name="connsiteX0" fmla="*/ 0 w 1593069"/>
              <a:gd name="connsiteY0" fmla="*/ 1915612 h 1915612"/>
              <a:gd name="connsiteX1" fmla="*/ 215280 w 1593069"/>
              <a:gd name="connsiteY1" fmla="*/ 1743422 h 1915612"/>
              <a:gd name="connsiteX2" fmla="*/ 495143 w 1593069"/>
              <a:gd name="connsiteY2" fmla="*/ 1442090 h 1915612"/>
              <a:gd name="connsiteX3" fmla="*/ 710423 w 1593069"/>
              <a:gd name="connsiteY3" fmla="*/ 1119234 h 1915612"/>
              <a:gd name="connsiteX4" fmla="*/ 882646 w 1593069"/>
              <a:gd name="connsiteY4" fmla="*/ 774854 h 1915612"/>
              <a:gd name="connsiteX5" fmla="*/ 1054870 w 1593069"/>
              <a:gd name="connsiteY5" fmla="*/ 451998 h 1915612"/>
              <a:gd name="connsiteX6" fmla="*/ 1248622 w 1593069"/>
              <a:gd name="connsiteY6" fmla="*/ 258284 h 1915612"/>
              <a:gd name="connsiteX7" fmla="*/ 1420845 w 1593069"/>
              <a:gd name="connsiteY7" fmla="*/ 86095 h 1915612"/>
              <a:gd name="connsiteX8" fmla="*/ 1593069 w 1593069"/>
              <a:gd name="connsiteY8" fmla="*/ 0 h 191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3069" h="1915612">
                <a:moveTo>
                  <a:pt x="0" y="1915612"/>
                </a:moveTo>
                <a:cubicBezTo>
                  <a:pt x="66378" y="1868977"/>
                  <a:pt x="132756" y="1822342"/>
                  <a:pt x="215280" y="1743422"/>
                </a:cubicBezTo>
                <a:cubicBezTo>
                  <a:pt x="297804" y="1664502"/>
                  <a:pt x="412619" y="1546121"/>
                  <a:pt x="495143" y="1442090"/>
                </a:cubicBezTo>
                <a:cubicBezTo>
                  <a:pt x="577667" y="1338059"/>
                  <a:pt x="645839" y="1230440"/>
                  <a:pt x="710423" y="1119234"/>
                </a:cubicBezTo>
                <a:cubicBezTo>
                  <a:pt x="775007" y="1008028"/>
                  <a:pt x="825238" y="886060"/>
                  <a:pt x="882646" y="774854"/>
                </a:cubicBezTo>
                <a:cubicBezTo>
                  <a:pt x="940054" y="663648"/>
                  <a:pt x="993874" y="538093"/>
                  <a:pt x="1054870" y="451998"/>
                </a:cubicBezTo>
                <a:cubicBezTo>
                  <a:pt x="1115866" y="365903"/>
                  <a:pt x="1248622" y="258284"/>
                  <a:pt x="1248622" y="258284"/>
                </a:cubicBezTo>
                <a:cubicBezTo>
                  <a:pt x="1309618" y="197300"/>
                  <a:pt x="1363437" y="129142"/>
                  <a:pt x="1420845" y="86095"/>
                </a:cubicBezTo>
                <a:cubicBezTo>
                  <a:pt x="1478253" y="43048"/>
                  <a:pt x="1593069" y="0"/>
                  <a:pt x="1593069" y="0"/>
                </a:cubicBezTo>
              </a:path>
            </a:pathLst>
          </a:custGeom>
          <a:ln w="57150" cmpd="sng">
            <a:solidFill>
              <a:srgbClr val="800000"/>
            </a:solidFill>
            <a:prstDash val="sys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800" y="2209800"/>
            <a:ext cx="3124200" cy="2985688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 bwMode="auto">
          <a:xfrm flipH="1">
            <a:off x="5257800" y="2362200"/>
            <a:ext cx="580570" cy="235858"/>
          </a:xfrm>
          <a:prstGeom prst="straightConnector1">
            <a:avLst/>
          </a:prstGeom>
          <a:noFill/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2590800" y="990600"/>
            <a:ext cx="2743200" cy="938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76176" anchor="ctr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0000FF"/>
                </a:solidFill>
                <a:latin typeface="Calibri"/>
                <a:cs typeface="Calibri"/>
              </a:rPr>
              <a:t>Lunar Transfer &amp; Fly-by</a:t>
            </a:r>
            <a:endParaRPr lang="en-US" sz="2800" i="1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553200" y="1905000"/>
            <a:ext cx="2286000" cy="50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76176" anchor="ctr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0000FF"/>
                </a:solidFill>
                <a:latin typeface="Calibri"/>
                <a:cs typeface="Calibri"/>
              </a:rPr>
              <a:t>Mission Orbit</a:t>
            </a:r>
            <a:endParaRPr lang="en-US" sz="2800" i="1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51" name="Freeform 50"/>
          <p:cNvSpPr/>
          <p:nvPr/>
        </p:nvSpPr>
        <p:spPr>
          <a:xfrm rot="21372754">
            <a:off x="5651337" y="1371600"/>
            <a:ext cx="1551348" cy="409754"/>
          </a:xfrm>
          <a:custGeom>
            <a:avLst/>
            <a:gdLst>
              <a:gd name="connsiteX0" fmla="*/ 0 w 1551348"/>
              <a:gd name="connsiteY0" fmla="*/ 110899 h 323980"/>
              <a:gd name="connsiteX1" fmla="*/ 289812 w 1551348"/>
              <a:gd name="connsiteY1" fmla="*/ 42714 h 323980"/>
              <a:gd name="connsiteX2" fmla="*/ 605196 w 1551348"/>
              <a:gd name="connsiteY2" fmla="*/ 97 h 323980"/>
              <a:gd name="connsiteX3" fmla="*/ 860913 w 1551348"/>
              <a:gd name="connsiteY3" fmla="*/ 34190 h 323980"/>
              <a:gd name="connsiteX4" fmla="*/ 1150725 w 1551348"/>
              <a:gd name="connsiteY4" fmla="*/ 127946 h 323980"/>
              <a:gd name="connsiteX5" fmla="*/ 1551348 w 1551348"/>
              <a:gd name="connsiteY5" fmla="*/ 323980 h 323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1348" h="323980">
                <a:moveTo>
                  <a:pt x="0" y="110899"/>
                </a:moveTo>
                <a:cubicBezTo>
                  <a:pt x="94473" y="86040"/>
                  <a:pt x="188946" y="61181"/>
                  <a:pt x="289812" y="42714"/>
                </a:cubicBezTo>
                <a:cubicBezTo>
                  <a:pt x="390678" y="24247"/>
                  <a:pt x="510013" y="1518"/>
                  <a:pt x="605196" y="97"/>
                </a:cubicBezTo>
                <a:cubicBezTo>
                  <a:pt x="700379" y="-1324"/>
                  <a:pt x="769992" y="12882"/>
                  <a:pt x="860913" y="34190"/>
                </a:cubicBezTo>
                <a:cubicBezTo>
                  <a:pt x="951834" y="55498"/>
                  <a:pt x="1035653" y="79648"/>
                  <a:pt x="1150725" y="127946"/>
                </a:cubicBezTo>
                <a:cubicBezTo>
                  <a:pt x="1265798" y="176244"/>
                  <a:pt x="1551348" y="323980"/>
                  <a:pt x="1551348" y="323980"/>
                </a:cubicBezTo>
              </a:path>
            </a:pathLst>
          </a:custGeom>
          <a:ln w="38100" cmpd="sng">
            <a:solidFill>
              <a:srgbClr val="800000"/>
            </a:solidFill>
            <a:headEnd type="non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charset="0"/>
              <a:ea typeface="ＭＳ Ｐゴシック" pitchFamily="-80" charset="-128"/>
              <a:cs typeface="ＭＳ Ｐゴシック" pitchFamily="-80" charset="-128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934200" y="1219200"/>
            <a:ext cx="146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 err="1" smtClean="0">
                <a:solidFill>
                  <a:srgbClr val="800000"/>
                </a:solidFill>
              </a:rPr>
              <a:t>BioSentinel</a:t>
            </a:r>
            <a:r>
              <a:rPr lang="en-US" sz="900" b="1" i="1" dirty="0" smtClean="0">
                <a:solidFill>
                  <a:srgbClr val="800000"/>
                </a:solidFill>
              </a:rPr>
              <a:t>: Escape into Heliocentric Orbit</a:t>
            </a:r>
            <a:endParaRPr lang="en-US" sz="900" b="1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345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305800" cy="609600"/>
          </a:xfrm>
        </p:spPr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</a:t>
            </a:r>
            <a:r>
              <a:rPr lang="en-US" dirty="0" err="1" smtClean="0"/>
              <a:t>FreeFlyer</a:t>
            </a:r>
            <a:r>
              <a:rPr lang="en-US" dirty="0" smtClean="0"/>
              <a:t> Spacecraft: Physical Overview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81" y="1447800"/>
            <a:ext cx="3835394" cy="4466170"/>
          </a:xfrm>
        </p:spPr>
      </p:pic>
      <p:grpSp>
        <p:nvGrpSpPr>
          <p:cNvPr id="3" name="Group 4"/>
          <p:cNvGrpSpPr/>
          <p:nvPr/>
        </p:nvGrpSpPr>
        <p:grpSpPr>
          <a:xfrm>
            <a:off x="3337406" y="1066800"/>
            <a:ext cx="5654194" cy="4114800"/>
            <a:chOff x="134577" y="762000"/>
            <a:chExt cx="8378352" cy="609728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1000" y="762000"/>
              <a:ext cx="8131929" cy="5740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6890093" y="4689419"/>
              <a:ext cx="1466961" cy="1020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57200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latin typeface="Calibri"/>
                  <a:ea typeface="+mn-ea"/>
                  <a:cs typeface="+mn-cs"/>
                </a:rPr>
                <a:t>Propulsion </a:t>
              </a:r>
              <a:r>
                <a:rPr lang="en-US" sz="1200" dirty="0">
                  <a:latin typeface="Calibri"/>
                  <a:ea typeface="+mn-ea"/>
                  <a:cs typeface="+mn-cs"/>
                </a:rPr>
                <a:t>System </a:t>
              </a:r>
              <a:r>
                <a:rPr lang="en-US" sz="1200" dirty="0" smtClean="0">
                  <a:latin typeface="Calibri"/>
                  <a:ea typeface="+mn-ea"/>
                  <a:cs typeface="+mn-cs"/>
                </a:rPr>
                <a:t>(CF</a:t>
              </a:r>
              <a:r>
                <a:rPr lang="en-US" sz="1200" baseline="-25000" dirty="0" smtClean="0">
                  <a:latin typeface="Calibri"/>
                  <a:ea typeface="+mn-ea"/>
                  <a:cs typeface="+mn-cs"/>
                </a:rPr>
                <a:t>3</a:t>
              </a:r>
              <a:r>
                <a:rPr lang="en-US" sz="1200" dirty="0" smtClean="0">
                  <a:latin typeface="Calibri"/>
                  <a:ea typeface="+mn-ea"/>
                  <a:cs typeface="+mn-cs"/>
                </a:rPr>
                <a:t>)</a:t>
              </a:r>
              <a:r>
                <a:rPr lang="en-US" sz="1200" baseline="-25000" dirty="0" smtClean="0">
                  <a:latin typeface="Calibri"/>
                  <a:ea typeface="+mn-ea"/>
                  <a:cs typeface="+mn-cs"/>
                </a:rPr>
                <a:t>2</a:t>
              </a:r>
              <a:r>
                <a:rPr lang="en-US" sz="1200" dirty="0" smtClean="0">
                  <a:latin typeface="Calibri"/>
                  <a:ea typeface="+mn-ea"/>
                  <a:cs typeface="+mn-cs"/>
                </a:rPr>
                <a:t>CH</a:t>
              </a:r>
              <a:r>
                <a:rPr lang="en-US" sz="1200" baseline="-25000" dirty="0" smtClean="0">
                  <a:latin typeface="Calibri"/>
                  <a:ea typeface="+mn-ea"/>
                  <a:cs typeface="+mn-cs"/>
                </a:rPr>
                <a:t>2</a:t>
              </a:r>
              <a:endParaRPr lang="en-US" sz="1200" dirty="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101345" y="5594717"/>
              <a:ext cx="1286651" cy="475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latin typeface="Calibri"/>
                  <a:ea typeface="+mn-ea"/>
                  <a:cs typeface="+mn-cs"/>
                </a:rPr>
                <a:t>Batteries</a:t>
              </a:r>
              <a:endParaRPr lang="en-US" sz="1200" dirty="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2038" y="5838778"/>
              <a:ext cx="2775379" cy="1020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57200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latin typeface="Calibri"/>
                  <a:ea typeface="+mn-ea"/>
                  <a:cs typeface="+mn-cs"/>
                </a:rPr>
                <a:t>Integrated Guidance Navigation &amp; Control Unit</a:t>
              </a:r>
              <a:endParaRPr lang="en-US" sz="1200" dirty="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8261" y="1735837"/>
              <a:ext cx="1617126" cy="475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latin typeface="Calibri"/>
                  <a:ea typeface="+mn-ea"/>
                  <a:cs typeface="+mn-cs"/>
                </a:rPr>
                <a:t>Solar Arrays</a:t>
              </a:r>
              <a:endParaRPr lang="en-US" sz="1200" dirty="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5542" y="1317068"/>
              <a:ext cx="2325670" cy="475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4572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latin typeface="Calibri"/>
                  <a:ea typeface="+mn-ea"/>
                  <a:cs typeface="+mn-cs"/>
                </a:rPr>
                <a:t>Solar Array Gimbal</a:t>
              </a:r>
              <a:endParaRPr lang="en-US" sz="1200" dirty="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26295" y="4447317"/>
              <a:ext cx="2300109" cy="475885"/>
            </a:xfrm>
            <a:prstGeom prst="rect">
              <a:avLst/>
            </a:prstGeom>
            <a:noFill/>
            <a:ln w="57150" cmpd="thickThin">
              <a:noFill/>
            </a:ln>
          </p:spPr>
          <p:txBody>
            <a:bodyPr wrap="none" rtlCol="0">
              <a:spAutoFit/>
            </a:bodyPr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err="1" smtClean="0">
                  <a:latin typeface="Calibri"/>
                  <a:ea typeface="+mn-ea"/>
                  <a:cs typeface="+mn-cs"/>
                </a:rPr>
                <a:t>BioSensor</a:t>
              </a:r>
              <a:r>
                <a:rPr lang="en-US" sz="1200" dirty="0" smtClean="0">
                  <a:latin typeface="Calibri"/>
                  <a:ea typeface="+mn-ea"/>
                  <a:cs typeface="+mn-cs"/>
                </a:rPr>
                <a:t> Payload</a:t>
              </a:r>
              <a:endParaRPr lang="en-US" sz="1200" dirty="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9054" y="914059"/>
              <a:ext cx="2534627" cy="449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57200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latin typeface="Calibri"/>
                  <a:ea typeface="+mn-ea"/>
                  <a:cs typeface="+mn-cs"/>
                </a:rPr>
                <a:t>Low-Gain Antenna</a:t>
              </a:r>
              <a:endParaRPr lang="en-US" sz="1200" dirty="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13928" y="907283"/>
              <a:ext cx="1597288" cy="1306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57200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latin typeface="Calibri"/>
                </a:rPr>
                <a:t>Avionics,  Power, </a:t>
              </a:r>
              <a:r>
                <a:rPr lang="en-US" sz="1200" smtClean="0">
                  <a:latin typeface="Calibri"/>
                </a:rPr>
                <a:t>and Transponder Stack</a:t>
              </a:r>
              <a:endParaRPr lang="en-US" sz="1200" dirty="0">
                <a:latin typeface="Calibri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3273681" y="1084874"/>
              <a:ext cx="2194560" cy="54864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7160792" y="1996812"/>
              <a:ext cx="443780" cy="1217883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2631213" y="1501734"/>
              <a:ext cx="591015" cy="643988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1304143" y="2105171"/>
              <a:ext cx="151957" cy="484073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 flipV="1">
              <a:off x="7312450" y="4270663"/>
              <a:ext cx="311123" cy="418757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 flipV="1">
              <a:off x="5694108" y="3718963"/>
              <a:ext cx="1407237" cy="206042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3537416" y="4247258"/>
              <a:ext cx="1574528" cy="1748109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1676349" y="2824841"/>
              <a:ext cx="2552736" cy="162247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554219" y="6114614"/>
              <a:ext cx="2440460" cy="734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latin typeface="Calibri"/>
                  <a:ea typeface="+mn-ea"/>
                  <a:cs typeface="+mn-cs"/>
                </a:rPr>
                <a:t>Medium-Gain Antenna</a:t>
              </a:r>
              <a:endParaRPr lang="en-US" sz="1200" dirty="0"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 flipV="1">
              <a:off x="5967135" y="5600081"/>
              <a:ext cx="128323" cy="495482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34577" y="5021080"/>
              <a:ext cx="3284830" cy="705896"/>
            </a:xfrm>
            <a:prstGeom prst="rect">
              <a:avLst/>
            </a:prstGeom>
            <a:noFill/>
            <a:ln w="57150" cmpd="thickThin">
              <a:noFill/>
            </a:ln>
          </p:spPr>
          <p:txBody>
            <a:bodyPr wrap="square" rtlCol="0">
              <a:spAutoFit/>
            </a:bodyPr>
            <a:lstStyle/>
            <a:p>
              <a:pPr algn="ctr" defTabSz="457200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latin typeface="Calibri"/>
                  <a:ea typeface="+mn-ea"/>
                  <a:cs typeface="+mn-cs"/>
                </a:rPr>
                <a:t>Radiation Sensor Payloads: </a:t>
              </a:r>
            </a:p>
            <a:p>
              <a:pPr algn="ctr" defTabSz="457200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latin typeface="Calibri"/>
                  <a:ea typeface="+mn-ea"/>
                  <a:cs typeface="+mn-cs"/>
                </a:rPr>
                <a:t>TID + LET spectrometer</a:t>
              </a:r>
              <a:endParaRPr lang="en-US" sz="1200" dirty="0"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V="1">
              <a:off x="3222229" y="3528578"/>
              <a:ext cx="1255137" cy="1514625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1066800" y="57912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latin typeface="Calibri"/>
                <a:ea typeface="+mn-ea"/>
                <a:cs typeface="+mn-cs"/>
              </a:rPr>
              <a:t>Only showing 2-Panel  Gimbaled Solar Array</a:t>
            </a:r>
            <a:endParaRPr lang="en-US" sz="1200" dirty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013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BioSensor</a:t>
            </a:r>
            <a:r>
              <a:rPr lang="en-US" dirty="0" smtClean="0"/>
              <a:t> – Optical Measurement of Yeast in Fluidic Card Well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7</a:t>
            </a:fld>
            <a:endParaRPr lang="en-US" altLang="en-US" b="1" dirty="0">
              <a:cs typeface="ＭＳ Ｐゴシック"/>
            </a:endParaRPr>
          </a:p>
        </p:txBody>
      </p:sp>
      <p:pic>
        <p:nvPicPr>
          <p:cNvPr id="4" name="Picture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990600"/>
            <a:ext cx="235486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1" descr="4x4_Car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781800" y="1295400"/>
            <a:ext cx="1571625" cy="134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1" y="3925669"/>
            <a:ext cx="2743200" cy="161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2400" y="5754469"/>
            <a:ext cx="30988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Fluidic</a:t>
            </a:r>
            <a:r>
              <a:rPr lang="en-US" dirty="0" smtClean="0">
                <a:solidFill>
                  <a:srgbClr val="000000"/>
                </a:solidFill>
              </a:rPr>
              <a:t> Card </a:t>
            </a:r>
            <a:r>
              <a:rPr lang="en-US" dirty="0">
                <a:solidFill>
                  <a:srgbClr val="000000"/>
                </a:solidFill>
              </a:rPr>
              <a:t>cross </a:t>
            </a:r>
            <a:r>
              <a:rPr lang="en-US" dirty="0" smtClean="0">
                <a:solidFill>
                  <a:srgbClr val="000000"/>
                </a:solidFill>
              </a:rPr>
              <a:t>section of a single well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04757" y="2590800"/>
            <a:ext cx="152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Microfluidic cards (x18)</a:t>
            </a:r>
          </a:p>
        </p:txBody>
      </p:sp>
      <p:pic>
        <p:nvPicPr>
          <p:cNvPr id="10" name="Picture 29" descr="photo 4 copy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362976">
            <a:off x="5715688" y="2832072"/>
            <a:ext cx="1662253" cy="160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562600" y="990600"/>
            <a:ext cx="1752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~</a:t>
            </a:r>
            <a:r>
              <a:rPr lang="en-US" dirty="0" smtClean="0">
                <a:solidFill>
                  <a:srgbClr val="000000"/>
                </a:solidFill>
              </a:rPr>
              <a:t>4U BioSensor Payload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2600" y="990600"/>
            <a:ext cx="1752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6U</a:t>
            </a:r>
            <a:r>
              <a:rPr lang="en-US" dirty="0" smtClean="0">
                <a:solidFill>
                  <a:srgbClr val="000000"/>
                </a:solidFill>
              </a:rPr>
              <a:t> Spacecraft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62800" y="3420070"/>
            <a:ext cx="1981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</a:rPr>
              <a:t>Fluidic Card with Optical </a:t>
            </a:r>
            <a:r>
              <a:rPr lang="en-US" dirty="0">
                <a:solidFill>
                  <a:srgbClr val="000000"/>
                </a:solidFill>
              </a:rPr>
              <a:t>D</a:t>
            </a:r>
            <a:r>
              <a:rPr lang="en-US" dirty="0" smtClean="0">
                <a:solidFill>
                  <a:srgbClr val="000000"/>
                </a:solidFill>
              </a:rPr>
              <a:t>etection </a:t>
            </a:r>
            <a:r>
              <a:rPr lang="en-US" dirty="0">
                <a:solidFill>
                  <a:srgbClr val="000000"/>
                </a:solidFill>
              </a:rPr>
              <a:t>S</a:t>
            </a:r>
            <a:r>
              <a:rPr lang="en-US" dirty="0" smtClean="0">
                <a:solidFill>
                  <a:srgbClr val="000000"/>
                </a:solidFill>
              </a:rPr>
              <a:t>ystem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81400" y="6096000"/>
            <a:ext cx="167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Fluidic</a:t>
            </a:r>
            <a:r>
              <a:rPr lang="en-US" dirty="0" smtClean="0">
                <a:solidFill>
                  <a:srgbClr val="000000"/>
                </a:solidFill>
              </a:rPr>
              <a:t> Card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Right Arrow 14"/>
          <p:cNvSpPr/>
          <p:nvPr/>
        </p:nvSpPr>
        <p:spPr bwMode="auto">
          <a:xfrm>
            <a:off x="3886200" y="1219200"/>
            <a:ext cx="609600" cy="30480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charset="0"/>
              <a:ea typeface="ＭＳ Ｐゴシック" pitchFamily="-80" charset="-128"/>
              <a:cs typeface="ＭＳ Ｐゴシック" pitchFamily="-80" charset="-128"/>
            </a:endParaRPr>
          </a:p>
        </p:txBody>
      </p:sp>
      <p:sp>
        <p:nvSpPr>
          <p:cNvPr id="16" name="Right Arrow 15"/>
          <p:cNvSpPr/>
          <p:nvPr/>
        </p:nvSpPr>
        <p:spPr bwMode="auto">
          <a:xfrm>
            <a:off x="2438400" y="1524000"/>
            <a:ext cx="685800" cy="261955"/>
          </a:xfrm>
          <a:prstGeom prst="rightArrow">
            <a:avLst/>
          </a:prstGeom>
          <a:solidFill>
            <a:srgbClr val="33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charset="0"/>
              <a:ea typeface="ＭＳ Ｐゴシック" pitchFamily="-80" charset="-128"/>
              <a:cs typeface="ＭＳ Ｐゴシック" pitchFamily="-80" charset="-128"/>
            </a:endParaRPr>
          </a:p>
        </p:txBody>
      </p:sp>
      <p:sp>
        <p:nvSpPr>
          <p:cNvPr id="17" name="Right Arrow 16"/>
          <p:cNvSpPr/>
          <p:nvPr/>
        </p:nvSpPr>
        <p:spPr bwMode="auto">
          <a:xfrm>
            <a:off x="5715000" y="1676400"/>
            <a:ext cx="775698" cy="320028"/>
          </a:xfrm>
          <a:prstGeom prst="rightArrow">
            <a:avLst/>
          </a:prstGeom>
          <a:solidFill>
            <a:srgbClr val="33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charset="0"/>
              <a:ea typeface="ＭＳ Ｐゴシック" pitchFamily="-80" charset="-128"/>
              <a:cs typeface="ＭＳ Ｐゴシック" pitchFamily="-80" charset="-128"/>
            </a:endParaRPr>
          </a:p>
        </p:txBody>
      </p:sp>
      <p:sp>
        <p:nvSpPr>
          <p:cNvPr id="18" name="Right Arrow 17"/>
          <p:cNvSpPr/>
          <p:nvPr/>
        </p:nvSpPr>
        <p:spPr bwMode="auto">
          <a:xfrm rot="7924870">
            <a:off x="6806127" y="2596412"/>
            <a:ext cx="566864" cy="317457"/>
          </a:xfrm>
          <a:prstGeom prst="rightArrow">
            <a:avLst/>
          </a:prstGeom>
          <a:solidFill>
            <a:srgbClr val="33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charset="0"/>
              <a:ea typeface="ＭＳ Ｐゴシック" pitchFamily="-80" charset="-128"/>
              <a:cs typeface="ＭＳ Ｐゴシック" pitchFamily="-80" charset="-128"/>
            </a:endParaRPr>
          </a:p>
        </p:txBody>
      </p:sp>
      <p:sp>
        <p:nvSpPr>
          <p:cNvPr id="20" name="Right Arrow 19"/>
          <p:cNvSpPr/>
          <p:nvPr/>
        </p:nvSpPr>
        <p:spPr bwMode="auto">
          <a:xfrm rot="2726133" flipV="1">
            <a:off x="6841117" y="4333421"/>
            <a:ext cx="701131" cy="314570"/>
          </a:xfrm>
          <a:prstGeom prst="rightArrow">
            <a:avLst/>
          </a:prstGeom>
          <a:solidFill>
            <a:srgbClr val="33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charset="0"/>
              <a:ea typeface="ＭＳ Ｐゴシック" pitchFamily="-80" charset="-128"/>
              <a:cs typeface="ＭＳ Ｐゴシック" pitchFamily="-80" charset="-128"/>
            </a:endParaRPr>
          </a:p>
        </p:txBody>
      </p:sp>
      <p:pic>
        <p:nvPicPr>
          <p:cNvPr id="21" name="Picture 20" descr="ACD15-0042-007.jp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5200" y="4495800"/>
            <a:ext cx="1741170" cy="162824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912638">
            <a:off x="160875" y="761358"/>
            <a:ext cx="2344696" cy="26988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4936" y="4876800"/>
            <a:ext cx="3026664" cy="1244144"/>
          </a:xfrm>
          <a:prstGeom prst="rect">
            <a:avLst/>
          </a:prstGeom>
        </p:spPr>
      </p:pic>
      <p:sp>
        <p:nvSpPr>
          <p:cNvPr id="24" name="Right Arrow 23"/>
          <p:cNvSpPr/>
          <p:nvPr/>
        </p:nvSpPr>
        <p:spPr bwMode="auto">
          <a:xfrm rot="10800000">
            <a:off x="5257800" y="5410200"/>
            <a:ext cx="609599" cy="304800"/>
          </a:xfrm>
          <a:prstGeom prst="rightArrow">
            <a:avLst/>
          </a:prstGeom>
          <a:solidFill>
            <a:srgbClr val="33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charset="0"/>
              <a:ea typeface="ＭＳ Ｐゴシック" pitchFamily="-80" charset="-128"/>
              <a:cs typeface="ＭＳ Ｐゴシック" pitchFamily="-80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72200" y="6019800"/>
            <a:ext cx="2819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</a:rPr>
              <a:t>Detector &amp; LED Boards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Right Arrow 18"/>
          <p:cNvSpPr/>
          <p:nvPr/>
        </p:nvSpPr>
        <p:spPr bwMode="auto">
          <a:xfrm rot="11271879">
            <a:off x="2913887" y="5077649"/>
            <a:ext cx="729967" cy="317457"/>
          </a:xfrm>
          <a:prstGeom prst="rightArrow">
            <a:avLst/>
          </a:prstGeom>
          <a:solidFill>
            <a:srgbClr val="33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charset="0"/>
              <a:ea typeface="ＭＳ Ｐゴシック" pitchFamily="-80" charset="-128"/>
              <a:cs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9480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BioSensor</a:t>
            </a:r>
            <a:r>
              <a:rPr lang="en-US" dirty="0" smtClean="0"/>
              <a:t> Payload Hardware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8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8200" y="6214646"/>
            <a:ext cx="4343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BioSensor 9-Card Manifold Assembly</a:t>
            </a:r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3166646"/>
            <a:ext cx="43434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3166646"/>
            <a:ext cx="4384063" cy="3048000"/>
          </a:xfrm>
        </p:spPr>
      </p:pic>
      <p:sp>
        <p:nvSpPr>
          <p:cNvPr id="11" name="TextBox 10"/>
          <p:cNvSpPr txBox="1"/>
          <p:nvPr/>
        </p:nvSpPr>
        <p:spPr>
          <a:xfrm>
            <a:off x="228600" y="6214646"/>
            <a:ext cx="42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Nutrient Supply </a:t>
            </a:r>
            <a:r>
              <a:rPr lang="en-US" sz="1600" b="1" dirty="0"/>
              <a:t>Manifold with Electronics</a:t>
            </a:r>
          </a:p>
        </p:txBody>
      </p:sp>
      <p:pic>
        <p:nvPicPr>
          <p:cNvPr id="12" name="Content Placeholder 5" descr="IMG_7542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2400" y="1185446"/>
            <a:ext cx="5101771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52400" y="2633246"/>
            <a:ext cx="510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9-Card Manifold with Bubble </a:t>
            </a:r>
            <a:r>
              <a:rPr lang="en-US" sz="1600" b="1" dirty="0"/>
              <a:t>Traps &amp; Desiccant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4647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400" y="914400"/>
            <a:ext cx="3386091" cy="220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21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Solar Array: 2-Panel </a:t>
            </a:r>
            <a:r>
              <a:rPr lang="en-US" dirty="0" err="1" smtClean="0"/>
              <a:t>Gimbal</a:t>
            </a:r>
            <a:r>
              <a:rPr lang="en-US" dirty="0" smtClean="0"/>
              <a:t>, Adding 2-Panels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9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4923472"/>
            <a:ext cx="5562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 smtClean="0"/>
              <a:t>BioSentinel with 4-Panel Solar Array.</a:t>
            </a:r>
          </a:p>
          <a:p>
            <a:r>
              <a:rPr lang="en-US" sz="1800" dirty="0" smtClean="0"/>
              <a:t>The plan is to keep the 2-panel Gimbaled Hawk array deployed from the 1x3 U sides (</a:t>
            </a:r>
            <a:r>
              <a:rPr lang="en-US" sz="1800" dirty="0" err="1" smtClean="0"/>
              <a:t>trifolds</a:t>
            </a:r>
            <a:r>
              <a:rPr lang="en-US" sz="1800" dirty="0" smtClean="0"/>
              <a:t>) and then add 2 – 2x3U panels that are also hinged to the gimbal </a:t>
            </a:r>
            <a:r>
              <a:rPr lang="en-US" sz="1800" dirty="0"/>
              <a:t>h</a:t>
            </a:r>
            <a:r>
              <a:rPr lang="en-US" sz="1800" dirty="0" smtClean="0"/>
              <a:t>ousing</a:t>
            </a:r>
            <a:endParaRPr lang="en-US" sz="1800" dirty="0"/>
          </a:p>
        </p:txBody>
      </p:sp>
      <p:pic>
        <p:nvPicPr>
          <p:cNvPr id="7" name="Picture 6" descr="BioSentinel-20161206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78441" y="1865942"/>
            <a:ext cx="4178300" cy="4561217"/>
          </a:xfrm>
          <a:prstGeom prst="rect">
            <a:avLst/>
          </a:prstGeom>
        </p:spPr>
      </p:pic>
      <p:pic>
        <p:nvPicPr>
          <p:cNvPr id="8" name="Picture 7" descr="MMA BioS Solar Array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0" y="1447800"/>
            <a:ext cx="1503040" cy="2667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8600" y="99060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 smtClean="0"/>
              <a:t>BioSentinel 2-Panel </a:t>
            </a:r>
            <a:r>
              <a:rPr lang="en-US" sz="1800" u="sng" dirty="0" err="1" smtClean="0"/>
              <a:t>Gimballed</a:t>
            </a:r>
            <a:r>
              <a:rPr lang="en-US" sz="1800" u="sng" dirty="0" smtClean="0"/>
              <a:t> Solar Array EDU</a:t>
            </a:r>
          </a:p>
          <a:p>
            <a:r>
              <a:rPr lang="en-US" dirty="0" smtClean="0"/>
              <a:t>1-Panel deployment test</a:t>
            </a:r>
          </a:p>
          <a:p>
            <a:r>
              <a:rPr lang="en-US" sz="1800" dirty="0" smtClean="0"/>
              <a:t>2-Panel </a:t>
            </a:r>
            <a:r>
              <a:rPr lang="en-US" sz="1800" dirty="0" err="1" smtClean="0"/>
              <a:t>gimbal</a:t>
            </a:r>
            <a:r>
              <a:rPr lang="en-US" sz="1800" dirty="0" smtClean="0"/>
              <a:t> test</a:t>
            </a:r>
          </a:p>
        </p:txBody>
      </p:sp>
      <p:pic>
        <p:nvPicPr>
          <p:cNvPr id="10" name="Picture 9" descr="Solar Array Deployment Tes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76800" y="1447799"/>
            <a:ext cx="1804147" cy="266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34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Subsystem Fit </a:t>
            </a:r>
            <a:r>
              <a:rPr lang="en-US" dirty="0" smtClean="0"/>
              <a:t>Check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10</a:t>
            </a:fld>
            <a:endParaRPr lang="en-US" altLang="en-US" b="1" dirty="0">
              <a:cs typeface="ＭＳ Ｐゴシック"/>
            </a:endParaRPr>
          </a:p>
        </p:txBody>
      </p:sp>
      <p:pic>
        <p:nvPicPr>
          <p:cNvPr id="4" name="Picture 3" descr="DSCN3996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3600" y="914401"/>
            <a:ext cx="2329143" cy="21458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40028" y="3037097"/>
            <a:ext cx="4191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XACT ADCS unit </a:t>
            </a:r>
            <a:r>
              <a:rPr lang="en-US" dirty="0"/>
              <a:t>s</a:t>
            </a:r>
            <a:r>
              <a:rPr lang="en-US" dirty="0" smtClean="0"/>
              <a:t>andwiched between 2 battery packs (top &amp; bottom)</a:t>
            </a:r>
            <a:endParaRPr lang="en-US" dirty="0"/>
          </a:p>
        </p:txBody>
      </p:sp>
      <p:pic>
        <p:nvPicPr>
          <p:cNvPr id="8" name="Picture 7" descr="Prop_FitCheck_iso_04-13-17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000" y="1066800"/>
            <a:ext cx="3709049" cy="3940594"/>
          </a:xfrm>
          <a:prstGeom prst="rect">
            <a:avLst/>
          </a:prstGeom>
        </p:spPr>
      </p:pic>
      <p:pic>
        <p:nvPicPr>
          <p:cNvPr id="10" name="Picture 9" descr="DSCN4023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3299" y="3761575"/>
            <a:ext cx="4787730" cy="303805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64" y="5152072"/>
            <a:ext cx="42021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Initial fit check of Structural Panels, Propulsion System, XACT, 2 Battery Packs, Iris Transponder Thermal Simulator, Sun </a:t>
            </a:r>
            <a:r>
              <a:rPr lang="en-US" dirty="0"/>
              <a:t>S</a:t>
            </a:r>
            <a:r>
              <a:rPr lang="en-US" dirty="0" smtClean="0"/>
              <a:t>ensor, Dispenser </a:t>
            </a:r>
            <a:r>
              <a:rPr lang="en-US" dirty="0"/>
              <a:t>S</a:t>
            </a:r>
            <a:r>
              <a:rPr lang="en-US" dirty="0" smtClean="0"/>
              <a:t>eparation </a:t>
            </a:r>
            <a:r>
              <a:rPr lang="en-US" dirty="0"/>
              <a:t>C</a:t>
            </a:r>
            <a:r>
              <a:rPr lang="en-US" dirty="0" smtClean="0"/>
              <a:t>onnector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3138657" y="6553200"/>
            <a:ext cx="1204743" cy="228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charset="0"/>
              <a:ea typeface="ＭＳ Ｐゴシック" pitchFamily="-80" charset="-128"/>
              <a:cs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5715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System Analysis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11</a:t>
            </a:fld>
            <a:endParaRPr lang="en-US" altLang="en-US" b="1" dirty="0">
              <a:cs typeface="ＭＳ Ｐゴシック"/>
            </a:endParaRPr>
          </a:p>
        </p:txBody>
      </p:sp>
      <p:pic>
        <p:nvPicPr>
          <p:cNvPr id="5" name="Picture 4" descr="biosentinel%20color%20plo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5200" y="1066800"/>
            <a:ext cx="5311605" cy="39853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2057400"/>
            <a:ext cx="3220131" cy="2438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5410200"/>
            <a:ext cx="6232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Thermal challenge is to keep warm spacecraft bus </a:t>
            </a:r>
            <a:r>
              <a:rPr lang="en-US" dirty="0" smtClean="0"/>
              <a:t>subsystems </a:t>
            </a:r>
            <a:r>
              <a:rPr lang="en-US" dirty="0" smtClean="0"/>
              <a:t>isolated from </a:t>
            </a:r>
            <a:r>
              <a:rPr lang="en-US" dirty="0" err="1" smtClean="0"/>
              <a:t>BioSensor</a:t>
            </a:r>
            <a:r>
              <a:rPr lang="en-US" dirty="0" smtClean="0"/>
              <a:t> (4-6°C). Cards raised to </a:t>
            </a:r>
            <a:r>
              <a:rPr lang="en-US" dirty="0" smtClean="0"/>
              <a:t>23°C </a:t>
            </a:r>
            <a:r>
              <a:rPr lang="en-US" dirty="0" smtClean="0"/>
              <a:t>during cell growth phase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256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50327" y="952290"/>
            <a:ext cx="25402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charset="0"/>
              <a:buChar char="•"/>
            </a:pPr>
            <a:r>
              <a:rPr lang="en-US" dirty="0" smtClean="0"/>
              <a:t>Nominal </a:t>
            </a:r>
            <a:r>
              <a:rPr lang="en-US" dirty="0" err="1" smtClean="0"/>
              <a:t>Comm</a:t>
            </a:r>
            <a:r>
              <a:rPr lang="en-US" dirty="0" smtClean="0"/>
              <a:t> Mode operations will use one of two transmit antennas depending on range and Earth-SC-Sun Angle</a:t>
            </a:r>
          </a:p>
          <a:p>
            <a:pPr marL="349250" lvl="1" indent="-115888">
              <a:buFont typeface="Arial" charset="0"/>
              <a:buChar char="•"/>
            </a:pPr>
            <a:r>
              <a:rPr lang="en-US" dirty="0" smtClean="0"/>
              <a:t>The LGA will be used until </a:t>
            </a:r>
            <a:r>
              <a:rPr lang="en-US" dirty="0" smtClean="0"/>
              <a:t>data </a:t>
            </a:r>
            <a:r>
              <a:rPr lang="en-US" dirty="0" smtClean="0"/>
              <a:t>volume requirements require the MGA</a:t>
            </a:r>
          </a:p>
          <a:p>
            <a:pPr marL="349250" lvl="1" indent="-115888">
              <a:buFont typeface="Arial" charset="0"/>
              <a:buChar char="•"/>
            </a:pPr>
            <a:r>
              <a:rPr lang="en-US" dirty="0" smtClean="0"/>
              <a:t>The MGA cannot be used in conditions where the Earth-SC-Sun Angle is too high due to thermal constraints</a:t>
            </a:r>
            <a:endParaRPr lang="en-US" dirty="0"/>
          </a:p>
        </p:txBody>
      </p:sp>
      <p:sp>
        <p:nvSpPr>
          <p:cNvPr id="69" name="Title 1"/>
          <p:cNvSpPr>
            <a:spLocks noGrp="1"/>
          </p:cNvSpPr>
          <p:nvPr>
            <p:ph type="title"/>
          </p:nvPr>
        </p:nvSpPr>
        <p:spPr>
          <a:xfrm>
            <a:off x="847770" y="274638"/>
            <a:ext cx="3352800" cy="253288"/>
          </a:xfrm>
        </p:spPr>
        <p:txBody>
          <a:bodyPr>
            <a:noAutofit/>
          </a:bodyPr>
          <a:lstStyle/>
          <a:p>
            <a:pPr algn="l"/>
            <a:r>
              <a:rPr lang="en-US" dirty="0" err="1" smtClean="0"/>
              <a:t>Comm</a:t>
            </a:r>
            <a:r>
              <a:rPr lang="en-US" dirty="0" smtClean="0"/>
              <a:t> Mode Timeline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137648" y="5488624"/>
            <a:ext cx="3600028" cy="1292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rIns="45720" rtlCol="0">
            <a:spAutoFit/>
          </a:bodyPr>
          <a:lstStyle/>
          <a:p>
            <a:r>
              <a:rPr lang="en-US" sz="1200" b="1" dirty="0" smtClean="0"/>
              <a:t>34-meter DSN Antenna</a:t>
            </a:r>
          </a:p>
          <a:p>
            <a:r>
              <a:rPr lang="en-US" sz="1100" dirty="0"/>
              <a:t>LGA	± </a:t>
            </a:r>
            <a:r>
              <a:rPr lang="en-US" sz="1100" dirty="0" smtClean="0"/>
              <a:t>90</a:t>
            </a:r>
            <a:r>
              <a:rPr lang="it-IT" sz="1100" dirty="0" smtClean="0"/>
              <a:t>°</a:t>
            </a:r>
            <a:r>
              <a:rPr lang="en-US" sz="1100" dirty="0"/>
              <a:t> </a:t>
            </a:r>
            <a:r>
              <a:rPr lang="en-US" sz="1100" dirty="0" smtClean="0"/>
              <a:t>BW </a:t>
            </a:r>
            <a:r>
              <a:rPr lang="en-US" sz="1100" dirty="0"/>
              <a:t>	</a:t>
            </a:r>
            <a:r>
              <a:rPr lang="en-US" sz="1100" dirty="0" smtClean="0"/>
              <a:t>8000 </a:t>
            </a:r>
            <a:r>
              <a:rPr lang="en-US" sz="1100" dirty="0"/>
              <a:t>bps 	3dB @ </a:t>
            </a:r>
            <a:r>
              <a:rPr lang="en-US" sz="1100" dirty="0" smtClean="0"/>
              <a:t>52 days</a:t>
            </a:r>
            <a:endParaRPr lang="en-US" sz="1100" dirty="0"/>
          </a:p>
          <a:p>
            <a:r>
              <a:rPr lang="en-US" sz="1100" b="1" dirty="0" smtClean="0"/>
              <a:t>LGA	</a:t>
            </a:r>
            <a:r>
              <a:rPr lang="en-US" sz="1100" b="1" dirty="0"/>
              <a:t>± </a:t>
            </a:r>
            <a:r>
              <a:rPr lang="en-US" sz="1100" b="1" dirty="0" smtClean="0"/>
              <a:t>45</a:t>
            </a:r>
            <a:r>
              <a:rPr lang="it-IT" sz="1100" dirty="0" smtClean="0"/>
              <a:t>°</a:t>
            </a:r>
            <a:r>
              <a:rPr lang="en-US" sz="1100" b="1" dirty="0"/>
              <a:t> </a:t>
            </a:r>
            <a:r>
              <a:rPr lang="en-US" sz="1100" b="1" dirty="0" smtClean="0"/>
              <a:t>BW </a:t>
            </a:r>
            <a:r>
              <a:rPr lang="en-US" sz="1100" b="1" dirty="0"/>
              <a:t>	500 </a:t>
            </a:r>
            <a:r>
              <a:rPr lang="en-US" sz="1100" b="1" dirty="0" smtClean="0"/>
              <a:t>bps </a:t>
            </a:r>
            <a:r>
              <a:rPr lang="en-US" sz="1100" b="1" dirty="0"/>
              <a:t>	3dB @ </a:t>
            </a:r>
            <a:r>
              <a:rPr lang="en-US" sz="1100" b="1" dirty="0" smtClean="0"/>
              <a:t>118 day</a:t>
            </a:r>
            <a:r>
              <a:rPr lang="en-US" sz="1100" dirty="0" smtClean="0"/>
              <a:t>s</a:t>
            </a:r>
            <a:endParaRPr lang="en-US" sz="1100" dirty="0"/>
          </a:p>
          <a:p>
            <a:r>
              <a:rPr lang="en-US" sz="1100" dirty="0" smtClean="0"/>
              <a:t>LGA	± 15</a:t>
            </a:r>
            <a:r>
              <a:rPr lang="it-IT" sz="1100" dirty="0" smtClean="0"/>
              <a:t>°</a:t>
            </a:r>
            <a:r>
              <a:rPr lang="en-US" sz="1100" dirty="0" smtClean="0"/>
              <a:t> BW 	500 bps 	3dB </a:t>
            </a:r>
            <a:r>
              <a:rPr lang="en-US" sz="1100" dirty="0"/>
              <a:t>@ </a:t>
            </a:r>
            <a:r>
              <a:rPr lang="en-US" sz="1100" dirty="0" smtClean="0"/>
              <a:t>130 days</a:t>
            </a:r>
          </a:p>
          <a:p>
            <a:r>
              <a:rPr lang="en-US" sz="1100" dirty="0" smtClean="0"/>
              <a:t>MGA	± 5</a:t>
            </a:r>
            <a:r>
              <a:rPr lang="it-IT" sz="1100" dirty="0" smtClean="0"/>
              <a:t>° </a:t>
            </a:r>
            <a:r>
              <a:rPr lang="it-IT" sz="1100" dirty="0" smtClean="0"/>
              <a:t>  </a:t>
            </a:r>
            <a:r>
              <a:rPr lang="en-US" sz="1100" dirty="0" smtClean="0"/>
              <a:t>BW </a:t>
            </a:r>
            <a:r>
              <a:rPr lang="en-US" sz="1100" dirty="0" smtClean="0"/>
              <a:t>	8000 bps</a:t>
            </a:r>
            <a:r>
              <a:rPr lang="en-US" sz="1100" dirty="0"/>
              <a:t>	</a:t>
            </a:r>
            <a:r>
              <a:rPr lang="en-US" sz="1100" dirty="0" smtClean="0"/>
              <a:t>3dB </a:t>
            </a:r>
            <a:r>
              <a:rPr lang="en-US" sz="1100" dirty="0"/>
              <a:t>@ </a:t>
            </a:r>
            <a:r>
              <a:rPr lang="en-US" sz="1100" dirty="0" smtClean="0"/>
              <a:t>150 days</a:t>
            </a:r>
          </a:p>
          <a:p>
            <a:r>
              <a:rPr lang="en-US" sz="1100" dirty="0"/>
              <a:t>MGA </a:t>
            </a:r>
            <a:r>
              <a:rPr lang="en-US" sz="1100" dirty="0" smtClean="0"/>
              <a:t>	± 5</a:t>
            </a:r>
            <a:r>
              <a:rPr lang="it-IT" sz="1100" dirty="0" smtClean="0"/>
              <a:t>°   </a:t>
            </a:r>
            <a:r>
              <a:rPr lang="en-US" sz="1100" dirty="0" smtClean="0"/>
              <a:t>BW </a:t>
            </a:r>
            <a:r>
              <a:rPr lang="en-US" sz="1100" dirty="0"/>
              <a:t>	</a:t>
            </a:r>
            <a:r>
              <a:rPr lang="en-US" sz="1100" dirty="0" smtClean="0"/>
              <a:t>1000 bps	3dB </a:t>
            </a:r>
            <a:r>
              <a:rPr lang="en-US" sz="1100" dirty="0"/>
              <a:t>@</a:t>
            </a:r>
            <a:r>
              <a:rPr lang="en-US" sz="1100" dirty="0" smtClean="0"/>
              <a:t> 305 days</a:t>
            </a:r>
          </a:p>
          <a:p>
            <a:r>
              <a:rPr lang="en-US" sz="1100" b="1" dirty="0"/>
              <a:t>MGA </a:t>
            </a:r>
            <a:r>
              <a:rPr lang="en-US" sz="1100" b="1" dirty="0" smtClean="0"/>
              <a:t>	± 5</a:t>
            </a:r>
            <a:r>
              <a:rPr lang="it-IT" sz="1100" dirty="0" smtClean="0"/>
              <a:t>°</a:t>
            </a:r>
            <a:r>
              <a:rPr lang="en-US" sz="1100" b="1" dirty="0" smtClean="0"/>
              <a:t> </a:t>
            </a:r>
            <a:r>
              <a:rPr lang="en-US" sz="1100" b="1" dirty="0" smtClean="0"/>
              <a:t>  BW</a:t>
            </a:r>
            <a:r>
              <a:rPr lang="en-US" sz="1100" b="1" dirty="0" smtClean="0"/>
              <a:t>	500 bps 	3dB </a:t>
            </a:r>
            <a:r>
              <a:rPr lang="en-US" sz="1100" b="1" dirty="0"/>
              <a:t>@ </a:t>
            </a:r>
            <a:r>
              <a:rPr lang="en-US" sz="1100" b="1" dirty="0" smtClean="0"/>
              <a:t>515 days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78" y="1095534"/>
            <a:ext cx="6479622" cy="423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624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103921" y="1157552"/>
            <a:ext cx="254021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charset="0"/>
              <a:buChar char="•"/>
            </a:pPr>
            <a:r>
              <a:rPr lang="en-US" dirty="0" smtClean="0"/>
              <a:t>70-meter DSN ground antenna is required to close link budget with LGA </a:t>
            </a:r>
            <a:r>
              <a:rPr lang="en-US" dirty="0" smtClean="0"/>
              <a:t>antenna in later mission</a:t>
            </a:r>
            <a:endParaRPr lang="en-US" dirty="0" smtClean="0"/>
          </a:p>
          <a:p>
            <a:pPr marL="349250" lvl="1" indent="-115888">
              <a:buFont typeface="Arial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MGA cannot be pointed without star tracker and &gt;0° body angle </a:t>
            </a:r>
          </a:p>
          <a:p>
            <a:pPr marL="349250" lvl="1" indent="-115888">
              <a:buFont typeface="Arial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&gt;5° </a:t>
            </a:r>
            <a:r>
              <a:rPr lang="en-US" dirty="0">
                <a:solidFill>
                  <a:prstClr val="black"/>
                </a:solidFill>
              </a:rPr>
              <a:t>body </a:t>
            </a:r>
            <a:r>
              <a:rPr lang="en-US" dirty="0" smtClean="0">
                <a:solidFill>
                  <a:prstClr val="black"/>
                </a:solidFill>
              </a:rPr>
              <a:t>angle is not thermally sustainable</a:t>
            </a:r>
          </a:p>
          <a:p>
            <a:pPr marL="115888" indent="-115888">
              <a:buFont typeface="Arial" charset="0"/>
              <a:buChar char="•"/>
            </a:pPr>
            <a:r>
              <a:rPr lang="en-US" dirty="0" smtClean="0"/>
              <a:t>Safe Mode recovery becomes harder  between 258 and 491 days </a:t>
            </a:r>
            <a:r>
              <a:rPr lang="en-US" dirty="0" smtClean="0"/>
              <a:t>due to </a:t>
            </a:r>
            <a:r>
              <a:rPr lang="en-US" dirty="0" smtClean="0"/>
              <a:t>reduced </a:t>
            </a:r>
            <a:r>
              <a:rPr lang="en-US" dirty="0" err="1" smtClean="0"/>
              <a:t>comm</a:t>
            </a:r>
            <a:r>
              <a:rPr lang="en-US" dirty="0" smtClean="0"/>
              <a:t> window duration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9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3733800" cy="9144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Safe Mode Timeline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104013" y="5476605"/>
            <a:ext cx="3522320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rIns="45720" rtlCol="0">
            <a:spAutoFit/>
          </a:bodyPr>
          <a:lstStyle/>
          <a:p>
            <a:r>
              <a:rPr lang="en-US" sz="1100" dirty="0" smtClean="0"/>
              <a:t>LGA</a:t>
            </a:r>
            <a:r>
              <a:rPr lang="en-US" sz="1100" dirty="0"/>
              <a:t>	</a:t>
            </a:r>
            <a:r>
              <a:rPr lang="en-US" sz="1100" dirty="0" smtClean="0"/>
              <a:t>± </a:t>
            </a:r>
            <a:r>
              <a:rPr lang="en-US" sz="1100" dirty="0" smtClean="0"/>
              <a:t>90</a:t>
            </a:r>
            <a:r>
              <a:rPr lang="it-IT" sz="1100" dirty="0" smtClean="0"/>
              <a:t>° </a:t>
            </a:r>
            <a:r>
              <a:rPr lang="en-US" sz="1100" dirty="0" smtClean="0"/>
              <a:t>BW </a:t>
            </a:r>
            <a:r>
              <a:rPr lang="en-US" sz="1100" dirty="0"/>
              <a:t>	500 bps 	3dB @ </a:t>
            </a:r>
            <a:r>
              <a:rPr lang="en-US" sz="1100" dirty="0" smtClean="0"/>
              <a:t>87 days</a:t>
            </a:r>
            <a:endParaRPr lang="en-US" sz="1100" dirty="0"/>
          </a:p>
          <a:p>
            <a:r>
              <a:rPr lang="en-US" sz="1100" b="1" dirty="0"/>
              <a:t>LGA	</a:t>
            </a:r>
            <a:r>
              <a:rPr lang="en-US" sz="1100" b="1" dirty="0" smtClean="0"/>
              <a:t>± </a:t>
            </a:r>
            <a:r>
              <a:rPr lang="en-US" sz="1100" b="1" dirty="0" smtClean="0"/>
              <a:t>90</a:t>
            </a:r>
            <a:r>
              <a:rPr lang="it-IT" sz="1100" dirty="0" smtClean="0"/>
              <a:t>° </a:t>
            </a:r>
            <a:r>
              <a:rPr lang="en-US" sz="1100" b="1" dirty="0" smtClean="0"/>
              <a:t>BW</a:t>
            </a:r>
            <a:r>
              <a:rPr lang="en-US" sz="1100" b="1" dirty="0"/>
              <a:t>	62.5 bps	3dB @ </a:t>
            </a:r>
            <a:r>
              <a:rPr lang="en-US" sz="1100" b="1" dirty="0" smtClean="0"/>
              <a:t>137 days</a:t>
            </a:r>
          </a:p>
          <a:p>
            <a:r>
              <a:rPr lang="en-US" sz="1100" dirty="0" smtClean="0"/>
              <a:t>LGA	</a:t>
            </a:r>
            <a:r>
              <a:rPr lang="en-US" sz="1100" dirty="0" smtClean="0"/>
              <a:t>± 45</a:t>
            </a:r>
            <a:r>
              <a:rPr lang="it-IT" sz="1100" dirty="0" smtClean="0"/>
              <a:t>° </a:t>
            </a:r>
            <a:r>
              <a:rPr lang="en-US" sz="1100" dirty="0" smtClean="0"/>
              <a:t>BW</a:t>
            </a:r>
            <a:r>
              <a:rPr lang="en-US" sz="1100" dirty="0"/>
              <a:t>	</a:t>
            </a:r>
            <a:r>
              <a:rPr lang="en-US" sz="1100" dirty="0" smtClean="0"/>
              <a:t>500 </a:t>
            </a:r>
            <a:r>
              <a:rPr lang="en-US" sz="1100" dirty="0" smtClean="0"/>
              <a:t>bps </a:t>
            </a:r>
            <a:r>
              <a:rPr lang="en-US" sz="1100" dirty="0"/>
              <a:t>	3dB @ </a:t>
            </a:r>
            <a:r>
              <a:rPr lang="en-US" sz="1100" dirty="0" smtClean="0"/>
              <a:t>144 days</a:t>
            </a:r>
          </a:p>
          <a:p>
            <a:r>
              <a:rPr lang="en-US" sz="1100" b="1" dirty="0" smtClean="0"/>
              <a:t>LGA</a:t>
            </a:r>
            <a:r>
              <a:rPr lang="en-US" sz="1100" b="1" dirty="0"/>
              <a:t>	</a:t>
            </a:r>
            <a:r>
              <a:rPr lang="en-US" sz="1100" b="1" dirty="0" smtClean="0"/>
              <a:t>± </a:t>
            </a:r>
            <a:r>
              <a:rPr lang="en-US" sz="1100" b="1" dirty="0" smtClean="0"/>
              <a:t>45</a:t>
            </a:r>
            <a:r>
              <a:rPr lang="it-IT" sz="1100" dirty="0" smtClean="0"/>
              <a:t>° </a:t>
            </a:r>
            <a:r>
              <a:rPr lang="en-US" sz="1100" b="1" dirty="0" smtClean="0"/>
              <a:t>BW</a:t>
            </a:r>
            <a:r>
              <a:rPr lang="en-US" sz="1100" b="1" dirty="0"/>
              <a:t>	62.5 bps	3dB @ </a:t>
            </a:r>
            <a:r>
              <a:rPr lang="en-US" sz="1100" b="1" dirty="0" smtClean="0"/>
              <a:t>258 days</a:t>
            </a:r>
            <a:endParaRPr lang="en-US" sz="1100" b="1" dirty="0"/>
          </a:p>
          <a:p>
            <a:r>
              <a:rPr lang="en-US" sz="1100" dirty="0"/>
              <a:t>LGA	</a:t>
            </a:r>
            <a:r>
              <a:rPr lang="en-US" sz="1100" dirty="0" smtClean="0"/>
              <a:t>± </a:t>
            </a:r>
            <a:r>
              <a:rPr lang="en-US" sz="1100" dirty="0" smtClean="0"/>
              <a:t>15</a:t>
            </a:r>
            <a:r>
              <a:rPr lang="it-IT" sz="1100" dirty="0" smtClean="0"/>
              <a:t>° </a:t>
            </a:r>
            <a:r>
              <a:rPr lang="en-US" sz="1100" dirty="0" smtClean="0"/>
              <a:t>BW </a:t>
            </a:r>
            <a:r>
              <a:rPr lang="en-US" sz="1100" dirty="0"/>
              <a:t>	500 </a:t>
            </a:r>
            <a:r>
              <a:rPr lang="en-US" sz="1100" dirty="0" smtClean="0"/>
              <a:t>bps </a:t>
            </a:r>
            <a:r>
              <a:rPr lang="en-US" sz="1100" dirty="0"/>
              <a:t>	3dB @ </a:t>
            </a:r>
            <a:r>
              <a:rPr lang="en-US" sz="1100" dirty="0" smtClean="0"/>
              <a:t>167 days</a:t>
            </a:r>
            <a:endParaRPr lang="en-US" sz="1100" dirty="0"/>
          </a:p>
          <a:p>
            <a:r>
              <a:rPr lang="en-US" sz="1100" b="1" dirty="0" smtClean="0"/>
              <a:t>LGA</a:t>
            </a:r>
            <a:r>
              <a:rPr lang="en-US" sz="1100" b="1" dirty="0"/>
              <a:t>	</a:t>
            </a:r>
            <a:r>
              <a:rPr lang="en-US" sz="1100" b="1" dirty="0" smtClean="0"/>
              <a:t>± 15</a:t>
            </a:r>
            <a:r>
              <a:rPr lang="it-IT" sz="1100" dirty="0" smtClean="0"/>
              <a:t>° </a:t>
            </a:r>
            <a:r>
              <a:rPr lang="en-US" sz="1100" b="1" dirty="0" smtClean="0"/>
              <a:t>BW	62.5 </a:t>
            </a:r>
            <a:r>
              <a:rPr lang="en-US" sz="1100" b="1" dirty="0"/>
              <a:t>bps	3dB @ </a:t>
            </a:r>
            <a:r>
              <a:rPr lang="en-US" sz="1100" b="1" dirty="0" smtClean="0"/>
              <a:t>491 days</a:t>
            </a:r>
            <a:endParaRPr lang="en-US" sz="11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986136"/>
            <a:ext cx="5487944" cy="441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074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Mission Phases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1111561"/>
              </p:ext>
            </p:extLst>
          </p:nvPr>
        </p:nvGraphicFramePr>
        <p:xfrm>
          <a:off x="418306" y="1295400"/>
          <a:ext cx="8229600" cy="4668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4000"/>
                <a:gridCol w="1524000"/>
                <a:gridCol w="1447800"/>
                <a:gridCol w="1295400"/>
                <a:gridCol w="2438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Phase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Entry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Exit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Duration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Summary &amp; Objectives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Pre-Launch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Loading of biology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L/V</a:t>
                      </a:r>
                      <a:r>
                        <a:rPr lang="en-US" sz="1200" baseline="0" dirty="0" smtClean="0"/>
                        <a:t> Lift-off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~6 months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•"/>
                      </a:pPr>
                      <a:r>
                        <a:rPr lang="en-US" sz="1200" dirty="0" smtClean="0"/>
                        <a:t>Configure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BioSentinel</a:t>
                      </a:r>
                      <a:r>
                        <a:rPr lang="en-US" sz="1200" baseline="0" dirty="0" smtClean="0"/>
                        <a:t> for launch, then power-off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Launch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L/V Lift-off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Launcher Deploys </a:t>
                      </a:r>
                      <a:r>
                        <a:rPr lang="en-US" sz="1200" dirty="0" err="1" smtClean="0"/>
                        <a:t>BioSentinel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~5 hours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•"/>
                      </a:pPr>
                      <a:r>
                        <a:rPr lang="en-US" sz="1200" baseline="0" dirty="0" smtClean="0"/>
                        <a:t>Powered off</a:t>
                      </a:r>
                    </a:p>
                    <a:p>
                      <a:pPr marL="171450" indent="-171450">
                        <a:buFontTx/>
                        <a:buChar char="•"/>
                      </a:pPr>
                      <a:r>
                        <a:rPr lang="en-US" sz="1200" baseline="0" dirty="0" smtClean="0"/>
                        <a:t>Survive launch environments and deployment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Initialization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666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/>
                        <a:t>BioSentinel</a:t>
                      </a:r>
                      <a:r>
                        <a:rPr lang="en-US" sz="1200" dirty="0" smtClean="0"/>
                        <a:t> separates from SLS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Complete S/C checkout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~14</a:t>
                      </a:r>
                      <a:r>
                        <a:rPr lang="en-US" sz="1200" baseline="0" dirty="0" smtClean="0"/>
                        <a:t> days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•"/>
                      </a:pPr>
                      <a:r>
                        <a:rPr lang="en-US" sz="1200" dirty="0" smtClean="0"/>
                        <a:t>Power-on, reduce tip-off rates, deploy solar arrays, transition to safe mode</a:t>
                      </a:r>
                    </a:p>
                    <a:p>
                      <a:pPr marL="171450" indent="-171450">
                        <a:buFontTx/>
                        <a:buChar char="•"/>
                      </a:pPr>
                      <a:r>
                        <a:rPr lang="en-US" sz="1200" dirty="0" smtClean="0"/>
                        <a:t>Ground station initial acquisition and tracking</a:t>
                      </a:r>
                    </a:p>
                    <a:p>
                      <a:pPr marL="171450" indent="-171450">
                        <a:buFontTx/>
                        <a:buChar char="•"/>
                      </a:pPr>
                      <a:r>
                        <a:rPr lang="en-US" sz="1200" dirty="0" smtClean="0"/>
                        <a:t>Check-out</a:t>
                      </a:r>
                      <a:r>
                        <a:rPr lang="en-US" sz="1200" baseline="0" dirty="0" smtClean="0"/>
                        <a:t> of S/C systems</a:t>
                      </a:r>
                    </a:p>
                    <a:p>
                      <a:pPr marL="171450" indent="-171450">
                        <a:buFontTx/>
                        <a:buChar char="•"/>
                      </a:pPr>
                      <a:r>
                        <a:rPr lang="en-US" sz="1200" baseline="0" dirty="0" smtClean="0"/>
                        <a:t>Lunar fly-by likely to occur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Science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Nominal</a:t>
                      </a:r>
                      <a:r>
                        <a:rPr lang="en-US" sz="1200" baseline="0" dirty="0" smtClean="0"/>
                        <a:t> Spacecraft SOH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Final </a:t>
                      </a:r>
                      <a:r>
                        <a:rPr lang="en-US" sz="1200" dirty="0" err="1" smtClean="0"/>
                        <a:t>BioSensor</a:t>
                      </a:r>
                      <a:r>
                        <a:rPr lang="en-US" sz="1200" dirty="0" smtClean="0"/>
                        <a:t> card is expired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365 days</a:t>
                      </a:r>
                      <a:r>
                        <a:rPr lang="en-US" sz="1200" baseline="0" dirty="0" smtClean="0"/>
                        <a:t> (goal of 540)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•"/>
                      </a:pPr>
                      <a:r>
                        <a:rPr lang="en-US" sz="1200" dirty="0" smtClean="0"/>
                        <a:t>Collect data from all payloads</a:t>
                      </a:r>
                    </a:p>
                    <a:p>
                      <a:pPr marL="171450" indent="-171450">
                        <a:buFontTx/>
                        <a:buChar char="•"/>
                      </a:pPr>
                      <a:r>
                        <a:rPr lang="en-US" sz="1200" dirty="0" smtClean="0"/>
                        <a:t>Execute card</a:t>
                      </a:r>
                      <a:r>
                        <a:rPr lang="en-US" sz="1200" baseline="0" dirty="0" smtClean="0"/>
                        <a:t> experiments per science timeline</a:t>
                      </a:r>
                      <a:endParaRPr lang="en-US" sz="1200" dirty="0" smtClean="0"/>
                    </a:p>
                    <a:p>
                      <a:pPr marL="171450" indent="-171450">
                        <a:buFontTx/>
                        <a:buChar char="•"/>
                      </a:pPr>
                      <a:r>
                        <a:rPr lang="en-US" sz="1200" dirty="0" smtClean="0"/>
                        <a:t>Respond to SPE</a:t>
                      </a:r>
                      <a:r>
                        <a:rPr lang="en-US" sz="1200" baseline="0" dirty="0" smtClean="0"/>
                        <a:t> events</a:t>
                      </a:r>
                    </a:p>
                    <a:p>
                      <a:pPr marL="171450" indent="-171450">
                        <a:buFontTx/>
                        <a:buChar char="•"/>
                      </a:pPr>
                      <a:r>
                        <a:rPr lang="en-US" sz="1200" baseline="0" dirty="0" smtClean="0"/>
                        <a:t>Collect Spacecraft SOH 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Decommissioning</a:t>
                      </a:r>
                    </a:p>
                    <a:p>
                      <a:r>
                        <a:rPr lang="en-US" sz="1200" dirty="0" smtClean="0"/>
                        <a:t>(note, not</a:t>
                      </a:r>
                      <a:r>
                        <a:rPr lang="en-US" sz="1200" baseline="0" dirty="0" smtClean="0"/>
                        <a:t> same as Project Phase F)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End of Nominal Science Operations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Final pass with decommissioning command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~7 days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•"/>
                      </a:pPr>
                      <a:r>
                        <a:rPr lang="en-US" sz="1200" baseline="0" dirty="0" smtClean="0"/>
                        <a:t>Ensure all data downlinked</a:t>
                      </a:r>
                    </a:p>
                    <a:p>
                      <a:pPr marL="171450" indent="-171450">
                        <a:buFontTx/>
                        <a:buChar char="•"/>
                      </a:pPr>
                      <a:r>
                        <a:rPr lang="en-US" sz="1200" baseline="0" dirty="0" smtClean="0"/>
                        <a:t>Solar array switches open to ensure battery never recharges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8527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BioSentinel</a:t>
            </a:r>
            <a:r>
              <a:rPr lang="en-US" dirty="0"/>
              <a:t> </a:t>
            </a:r>
            <a:r>
              <a:rPr lang="en-US" dirty="0" smtClean="0"/>
              <a:t>Month-in-the-Life </a:t>
            </a:r>
            <a:r>
              <a:rPr lang="en-US" dirty="0" err="1" smtClean="0"/>
              <a:t>ConOps</a:t>
            </a:r>
            <a:endParaRPr lang="en-US" dirty="0"/>
          </a:p>
        </p:txBody>
      </p:sp>
      <p:cxnSp>
        <p:nvCxnSpPr>
          <p:cNvPr id="88" name="Straight Connector 87"/>
          <p:cNvCxnSpPr/>
          <p:nvPr/>
        </p:nvCxnSpPr>
        <p:spPr>
          <a:xfrm>
            <a:off x="381000" y="1295400"/>
            <a:ext cx="8382000" cy="0"/>
          </a:xfrm>
          <a:prstGeom prst="line">
            <a:avLst/>
          </a:prstGeom>
          <a:ln w="12700" cmpd="sng">
            <a:solidFill>
              <a:schemeClr val="tx1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6324600" y="838200"/>
            <a:ext cx="212414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Transmit to DSN</a:t>
            </a:r>
          </a:p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(Daily, 30 minute contact, ATS)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209800" y="2007513"/>
            <a:ext cx="16764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Collect science data</a:t>
            </a:r>
          </a:p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(Continuous, RTS)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0" y="1900240"/>
            <a:ext cx="240030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Wet new cards with Media A</a:t>
            </a:r>
          </a:p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(2 fluidic cards every 6 weeks, ATS)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81000" y="838200"/>
            <a:ext cx="834292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Monitor Bus Functions</a:t>
            </a:r>
            <a:endParaRPr lang="en-US" sz="1600" dirty="0"/>
          </a:p>
        </p:txBody>
      </p:sp>
      <p:pic>
        <p:nvPicPr>
          <p:cNvPr id="93" name="Picture 2" descr="http://images.wisegeek.com/planet-earth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34200" y="6400800"/>
            <a:ext cx="384496" cy="381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4" descr="http://thumbs.gograph.com/gg5808251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5715000"/>
            <a:ext cx="404813" cy="4048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6" descr="http://thumbs.gograph.com/gg5808251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4200" y="5257800"/>
            <a:ext cx="352426" cy="3524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6" name="Table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374784"/>
              </p:ext>
            </p:extLst>
          </p:nvPr>
        </p:nvGraphicFramePr>
        <p:xfrm>
          <a:off x="76200" y="2463800"/>
          <a:ext cx="2924350" cy="317500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219200"/>
                <a:gridCol w="17051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Major</a:t>
                      </a:r>
                      <a:r>
                        <a:rPr lang="en-US" sz="1000" baseline="0" dirty="0" smtClean="0"/>
                        <a:t> Functions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Sub-functions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Select card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Determine fluidic</a:t>
                      </a:r>
                      <a:r>
                        <a:rPr lang="en-US" sz="1000" baseline="0" dirty="0" smtClean="0"/>
                        <a:t> card</a:t>
                      </a:r>
                      <a:endParaRPr lang="en-US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Select </a:t>
                      </a:r>
                      <a:r>
                        <a:rPr lang="el-GR" sz="1000" dirty="0" smtClean="0"/>
                        <a:t>μ</a:t>
                      </a:r>
                      <a:r>
                        <a:rPr lang="en-US" sz="1000" dirty="0" smtClean="0"/>
                        <a:t>-controller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Select</a:t>
                      </a:r>
                      <a:r>
                        <a:rPr lang="en-US" sz="1000" baseline="0" dirty="0" smtClean="0"/>
                        <a:t> pump and valve set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Apply</a:t>
                      </a:r>
                      <a:r>
                        <a:rPr lang="en-US" sz="1000" baseline="0" dirty="0" smtClean="0"/>
                        <a:t> Fluids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Open</a:t>
                      </a:r>
                      <a:r>
                        <a:rPr lang="en-US" sz="1000" baseline="0" dirty="0" smtClean="0"/>
                        <a:t> inlet valve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Open plate valve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Open nutrient valves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Activate Pump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Configure Thermal Control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Apply cold set points to other cards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Warm set points for Media B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Close</a:t>
                      </a:r>
                      <a:r>
                        <a:rPr lang="en-US" sz="1000" baseline="0" dirty="0" smtClean="0"/>
                        <a:t> System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Close inlet valve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Close</a:t>
                      </a:r>
                      <a:r>
                        <a:rPr lang="en-US" sz="1000" baseline="0" dirty="0" smtClean="0"/>
                        <a:t> plate valve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Close nutrient valves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De-activate pump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7" name="Table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94953"/>
              </p:ext>
            </p:extLst>
          </p:nvPr>
        </p:nvGraphicFramePr>
        <p:xfrm>
          <a:off x="3124200" y="2463800"/>
          <a:ext cx="3100475" cy="332740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242321"/>
                <a:gridCol w="185815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Major</a:t>
                      </a:r>
                      <a:r>
                        <a:rPr lang="en-US" sz="1000" baseline="0" dirty="0" smtClean="0"/>
                        <a:t> Functions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Sub-functions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Readout </a:t>
                      </a:r>
                      <a:r>
                        <a:rPr lang="en-US" sz="1000" dirty="0" err="1" smtClean="0"/>
                        <a:t>BioSensor</a:t>
                      </a:r>
                      <a:r>
                        <a:rPr lang="en-US" sz="1000" baseline="0" dirty="0" smtClean="0"/>
                        <a:t> </a:t>
                      </a:r>
                    </a:p>
                    <a:p>
                      <a:r>
                        <a:rPr lang="en-US" sz="1000" baseline="0" dirty="0" smtClean="0"/>
                        <a:t>(15 min cadence)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Determine fluidic</a:t>
                      </a:r>
                      <a:r>
                        <a:rPr lang="en-US" sz="1000" baseline="0" dirty="0" smtClean="0"/>
                        <a:t> card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Select u-controller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Select and power well LEDs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Select and readout sensor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Iterate all wells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Readout TID sensor</a:t>
                      </a:r>
                    </a:p>
                    <a:p>
                      <a:r>
                        <a:rPr lang="en-US" sz="1000" dirty="0" smtClean="0"/>
                        <a:t>(5 min cadence)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Apply power to sensor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Wait</a:t>
                      </a:r>
                      <a:r>
                        <a:rPr lang="en-US" sz="1000" baseline="0" dirty="0" smtClean="0"/>
                        <a:t> for stabilization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Sample analog readouts</a:t>
                      </a:r>
                      <a:endParaRPr lang="en-US" sz="1000" baseline="0" dirty="0" smtClean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Readout LET</a:t>
                      </a:r>
                      <a:r>
                        <a:rPr lang="en-US" sz="1000" baseline="0" dirty="0" smtClean="0"/>
                        <a:t> Spectrometer sensor</a:t>
                      </a:r>
                    </a:p>
                    <a:p>
                      <a:r>
                        <a:rPr lang="en-US" sz="1000" baseline="0" dirty="0" smtClean="0"/>
                        <a:t>(1 hour cadence)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Acquire binned data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Store</a:t>
                      </a:r>
                      <a:r>
                        <a:rPr lang="en-US" sz="1000" baseline="0" dirty="0" smtClean="0"/>
                        <a:t> data in file system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Monitor for SPE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Sample</a:t>
                      </a:r>
                      <a:r>
                        <a:rPr lang="en-US" sz="1000" baseline="0" dirty="0" smtClean="0"/>
                        <a:t> TID readout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Sample LET shutter info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Wet new card if SPE detected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778323"/>
              </p:ext>
            </p:extLst>
          </p:nvPr>
        </p:nvGraphicFramePr>
        <p:xfrm>
          <a:off x="6328650" y="2463800"/>
          <a:ext cx="2739150" cy="278384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097543"/>
                <a:gridCol w="164160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Major</a:t>
                      </a:r>
                      <a:r>
                        <a:rPr lang="en-US" sz="1000" baseline="0" dirty="0" smtClean="0"/>
                        <a:t> Functions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Sub-functions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Align </a:t>
                      </a:r>
                      <a:r>
                        <a:rPr lang="en-US" sz="1000" baseline="0" dirty="0" smtClean="0"/>
                        <a:t> spacecraft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Determine vector to Earth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Slew</a:t>
                      </a:r>
                      <a:r>
                        <a:rPr lang="en-US" sz="1000" baseline="0" dirty="0" smtClean="0"/>
                        <a:t> to Earth vector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Power </a:t>
                      </a:r>
                      <a:r>
                        <a:rPr lang="en-US" sz="1000" dirty="0" err="1" smtClean="0"/>
                        <a:t>Tx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Power transmitter</a:t>
                      </a:r>
                      <a:endParaRPr lang="en-US" sz="1000" baseline="0" dirty="0" smtClean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Broadcast data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Broadcast</a:t>
                      </a:r>
                      <a:r>
                        <a:rPr lang="en-US" sz="1000" baseline="0" dirty="0" smtClean="0"/>
                        <a:t> SOH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On CFDP command, transmit </a:t>
                      </a:r>
                      <a:r>
                        <a:rPr lang="en-US" sz="1000" baseline="0" dirty="0" err="1" smtClean="0"/>
                        <a:t>BioSensor</a:t>
                      </a:r>
                      <a:r>
                        <a:rPr lang="en-US" sz="1000" baseline="0" dirty="0" smtClean="0"/>
                        <a:t>, LET, TID data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Deactivate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baseline="0" dirty="0" err="1" smtClean="0"/>
                        <a:t>Tx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Power off transmitter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Realign spacecraft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Slew</a:t>
                      </a:r>
                      <a:r>
                        <a:rPr lang="en-US" sz="1000" baseline="0" dirty="0" smtClean="0"/>
                        <a:t> back to sun vector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9" name="TextBox 98"/>
          <p:cNvSpPr txBox="1"/>
          <p:nvPr/>
        </p:nvSpPr>
        <p:spPr>
          <a:xfrm>
            <a:off x="5750404" y="1905000"/>
            <a:ext cx="2021996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Wet cards with Media B</a:t>
            </a:r>
          </a:p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(4 weeks after Media A, RTS)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00" name="Oval 99"/>
          <p:cNvSpPr/>
          <p:nvPr/>
        </p:nvSpPr>
        <p:spPr>
          <a:xfrm>
            <a:off x="2634435" y="2497027"/>
            <a:ext cx="304800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1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5861304" y="2480699"/>
            <a:ext cx="310896" cy="31089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8686800" y="2508506"/>
            <a:ext cx="310894" cy="31089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3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6013704" y="1136904"/>
            <a:ext cx="310896" cy="3108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3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04" name="Rectangle 103"/>
          <p:cNvSpPr/>
          <p:nvPr/>
        </p:nvSpPr>
        <p:spPr bwMode="auto">
          <a:xfrm>
            <a:off x="5943600" y="1524000"/>
            <a:ext cx="2819400" cy="3048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ＭＳ Ｐゴシック" pitchFamily="-80" charset="-128"/>
                <a:cs typeface="ＭＳ Ｐゴシック" pitchFamily="-80" charset="-128"/>
              </a:rPr>
              <a:t>Media B: 2 weeks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j-lt"/>
              <a:ea typeface="ＭＳ Ｐゴシック" pitchFamily="-80" charset="-128"/>
              <a:cs typeface="ＭＳ Ｐゴシック" pitchFamily="-80" charset="-128"/>
            </a:endParaRPr>
          </a:p>
        </p:txBody>
      </p:sp>
      <p:sp>
        <p:nvSpPr>
          <p:cNvPr id="105" name="Rectangle 104"/>
          <p:cNvSpPr/>
          <p:nvPr/>
        </p:nvSpPr>
        <p:spPr bwMode="auto">
          <a:xfrm>
            <a:off x="381000" y="1524000"/>
            <a:ext cx="5559552" cy="3048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ＭＳ Ｐゴシック" pitchFamily="-80" charset="-128"/>
                <a:cs typeface="ＭＳ Ｐゴシック" pitchFamily="-80" charset="-128"/>
              </a:rPr>
              <a:t>Media A: 4 weeks</a:t>
            </a:r>
            <a:endParaRPr kumimoji="0" lang="en-US" sz="1200" i="0" u="none" strike="noStrike" cap="none" normalizeH="0" baseline="0" dirty="0">
              <a:ln>
                <a:noFill/>
              </a:ln>
              <a:effectLst/>
              <a:latin typeface="+mj-lt"/>
              <a:ea typeface="ＭＳ Ｐゴシック" pitchFamily="-80" charset="-128"/>
              <a:cs typeface="ＭＳ Ｐゴシック" pitchFamily="-80" charset="-128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231858" y="1513144"/>
            <a:ext cx="310896" cy="310896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1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07" name="Oval 106"/>
          <p:cNvSpPr/>
          <p:nvPr/>
        </p:nvSpPr>
        <p:spPr>
          <a:xfrm>
            <a:off x="2895600" y="1752600"/>
            <a:ext cx="304800" cy="3048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5834835" y="1534855"/>
            <a:ext cx="308079" cy="31089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1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 flipV="1">
            <a:off x="381000" y="1143000"/>
            <a:ext cx="0" cy="30480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V="1">
            <a:off x="8763000" y="1143000"/>
            <a:ext cx="0" cy="30480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8077200" y="1676400"/>
            <a:ext cx="304800" cy="3048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2</a:t>
            </a:r>
          </a:p>
        </p:txBody>
      </p:sp>
      <p:pic>
        <p:nvPicPr>
          <p:cNvPr id="112" name="Picture 111" descr="SC_Overview ISO3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501733">
            <a:off x="1126525" y="5977303"/>
            <a:ext cx="875020" cy="658277"/>
          </a:xfrm>
          <a:prstGeom prst="rect">
            <a:avLst/>
          </a:prstGeom>
        </p:spPr>
      </p:pic>
      <p:pic>
        <p:nvPicPr>
          <p:cNvPr id="113" name="Picture 4" descr="http://thumbs.gograph.com/gg5808251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0" y="5791200"/>
            <a:ext cx="404813" cy="4048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113" descr="SC_Overview ISO3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501733">
            <a:off x="4384189" y="6088472"/>
            <a:ext cx="597597" cy="449572"/>
          </a:xfrm>
          <a:prstGeom prst="rect">
            <a:avLst/>
          </a:prstGeom>
        </p:spPr>
      </p:pic>
      <p:pic>
        <p:nvPicPr>
          <p:cNvPr id="115" name="Picture 114" descr="SC_Overview ISO3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085717">
            <a:off x="7469268" y="5536789"/>
            <a:ext cx="813563" cy="61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19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Operational Staffing Profile</a:t>
            </a:r>
            <a:endParaRPr lang="en-US" dirty="0"/>
          </a:p>
        </p:txBody>
      </p:sp>
      <p:graphicFrame>
        <p:nvGraphicFramePr>
          <p:cNvPr id="6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674243"/>
              </p:ext>
            </p:extLst>
          </p:nvPr>
        </p:nvGraphicFramePr>
        <p:xfrm>
          <a:off x="304800" y="1066800"/>
          <a:ext cx="8460105" cy="514969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66850"/>
                <a:gridCol w="973455"/>
                <a:gridCol w="3200400"/>
                <a:gridCol w="2819400"/>
              </a:tblGrid>
              <a:tr h="23691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Mission Phase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Length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Mission Operations Staffing Profile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Assumptions/Comments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</a:tr>
              <a:tr h="55279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Pre-Launch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~ 30 day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SystemUIFont" charset="-120"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4x5 support for monitoring of </a:t>
                      </a:r>
                      <a:r>
                        <a:rPr kumimoji="0" lang="en-US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BioSentinel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DSGC pre-launch profile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SystemUIFont" charset="-120"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DSGC must start while </a:t>
                      </a:r>
                      <a:r>
                        <a:rPr kumimoji="0" lang="en-US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BioSentinel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is at KSC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</a:tr>
              <a:tr h="55279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Launch &amp; Ascent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~ 1 day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SystemUIFont" charset="-120"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Full team will staff the MOC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SystemUIFont" charset="-120"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BioSentinel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is powered off.  No real-time stream of data from S/C into the MOC during L&amp;A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</a:tr>
              <a:tr h="8686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dirty="0" smtClean="0"/>
                        <a:t>Initialization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~ 14 days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24x7 console support for L + 5 days to check out S/C bus systems, ensure payloads are functional, perform orbit determination and update activity plan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SystemUIFont" charset="-120"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Launch dispersions and deployment uncertainty will require </a:t>
                      </a:r>
                      <a:r>
                        <a:rPr kumimoji="0" lang="en-US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BioSentinel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re-plan cycle.  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SystemUIFont" charset="-120"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 propulsive maneuver to achieve heliocentric orbit.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</a:tr>
              <a:tr h="8686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Science (early)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~ 60 days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8x5 console support to monitor first two biosensor experiments and to assist in planning and executing calibration activities as needed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Surge support if needed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SystemUIFont" charset="-120"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Autonomous momentum dumping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</a:tr>
              <a:tr h="8686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Science (routine)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~ 305 days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One planning cycle every week with goal of two weeks 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Uplink console supports once per week, available for other with notice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Continuous trending of S/C bus data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Console staff on-call to respond to SPE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SystemUIFont" charset="-120"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Review of DSN schedule every month, for three months in the future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SystemUIFont" charset="-120"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Limited real-time changes to schedule and plan except for SPE response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</a:tr>
              <a:tr h="3948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Extended Science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~ 180 days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Continuation of Science</a:t>
                      </a: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SystemUIFont" charset="-120"/>
                        <a:buChar char="-"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639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Back-Up Charts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17</a:t>
            </a:fld>
            <a:endParaRPr lang="en-US" altLang="en-US" b="1" dirty="0">
              <a:cs typeface="ＭＳ Ｐゴシック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9" y="1752600"/>
            <a:ext cx="8640514" cy="41266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0800" y="1154861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Questions</a:t>
            </a:r>
            <a:r>
              <a:rPr lang="en-US" dirty="0" smtClean="0"/>
              <a:t> &amp; Back-Up Charts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326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 System Architecture</a:t>
            </a:r>
            <a:endParaRPr lang="en-US" dirty="0"/>
          </a:p>
        </p:txBody>
      </p:sp>
      <p:pic>
        <p:nvPicPr>
          <p:cNvPr id="5" name="Picture 4" descr="bs_ground_segment_overview_rev5.pd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89"/>
          <a:stretch/>
        </p:blipFill>
        <p:spPr>
          <a:xfrm>
            <a:off x="838200" y="964022"/>
            <a:ext cx="7493000" cy="56653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838200" y="1219200"/>
            <a:ext cx="914400" cy="1752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charset="0"/>
              <a:ea typeface="ＭＳ Ｐゴシック" pitchFamily="-80" charset="-128"/>
              <a:cs typeface="ＭＳ Ｐゴシック" pitchFamily="-80" charset="-128"/>
            </a:endParaRPr>
          </a:p>
        </p:txBody>
      </p:sp>
      <p:pic>
        <p:nvPicPr>
          <p:cNvPr id="8" name="Picture 7" descr="SC_Overview ISO5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96" b="98352" l="3646" r="962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420" y="5029200"/>
            <a:ext cx="645777" cy="457200"/>
          </a:xfrm>
          <a:prstGeom prst="rect">
            <a:avLst/>
          </a:prstGeom>
        </p:spPr>
      </p:pic>
      <p:pic>
        <p:nvPicPr>
          <p:cNvPr id="9" name="Picture 8" descr="SC_Overview ISO5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96" b="98352" l="3646" r="962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5806" y="5922612"/>
            <a:ext cx="645777" cy="457200"/>
          </a:xfrm>
          <a:prstGeom prst="rect">
            <a:avLst/>
          </a:prstGeom>
        </p:spPr>
      </p:pic>
      <p:pic>
        <p:nvPicPr>
          <p:cNvPr id="10" name="Picture 9" descr="SC_Overview ISO5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96" b="98352" l="3646" r="962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209" y="4581202"/>
            <a:ext cx="645777" cy="457200"/>
          </a:xfrm>
          <a:prstGeom prst="rect">
            <a:avLst/>
          </a:prstGeom>
        </p:spPr>
      </p:pic>
      <p:pic>
        <p:nvPicPr>
          <p:cNvPr id="11" name="Picture 10" descr="SC_Overview ISO5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96" b="98352" l="3646" r="962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194" y="3743002"/>
            <a:ext cx="645777" cy="457200"/>
          </a:xfrm>
          <a:prstGeom prst="rect">
            <a:avLst/>
          </a:prstGeom>
        </p:spPr>
      </p:pic>
      <p:pic>
        <p:nvPicPr>
          <p:cNvPr id="12" name="Picture 11" descr="BioSentinel-20161206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727966">
            <a:off x="209636" y="1212693"/>
            <a:ext cx="1825754" cy="199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</a:t>
            </a:r>
            <a:r>
              <a:rPr lang="en-US" dirty="0" err="1" smtClean="0"/>
              <a:t>FreeFlyer</a:t>
            </a:r>
            <a:r>
              <a:rPr lang="en-US" dirty="0" smtClean="0"/>
              <a:t> Spacecraft Bus Summary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/>
              <a:t>LEON3 RT based </a:t>
            </a:r>
            <a:r>
              <a:rPr lang="en-US" sz="1400" dirty="0" smtClean="0"/>
              <a:t>C&amp;DH - Space Dynamics Lab</a:t>
            </a:r>
            <a:endParaRPr lang="en-US" sz="1400" dirty="0"/>
          </a:p>
          <a:p>
            <a:pPr lvl="1"/>
            <a:r>
              <a:rPr lang="en-US" sz="1400" dirty="0"/>
              <a:t>Embedded </a:t>
            </a:r>
            <a:r>
              <a:rPr lang="en-US" sz="1400" dirty="0" err="1" smtClean="0"/>
              <a:t>VxWorks</a:t>
            </a:r>
            <a:r>
              <a:rPr lang="en-US" sz="1400" dirty="0" smtClean="0"/>
              <a:t> OS with </a:t>
            </a:r>
            <a:r>
              <a:rPr lang="en-US" sz="1400" dirty="0" err="1" smtClean="0"/>
              <a:t>cFS</a:t>
            </a:r>
            <a:r>
              <a:rPr lang="en-US" sz="1400" dirty="0" smtClean="0"/>
              <a:t>/</a:t>
            </a:r>
            <a:r>
              <a:rPr lang="en-US" sz="1400" dirty="0" err="1" smtClean="0"/>
              <a:t>cFE</a:t>
            </a:r>
            <a:endParaRPr lang="en-US" sz="1400" dirty="0"/>
          </a:p>
          <a:p>
            <a:pPr lvl="1"/>
            <a:r>
              <a:rPr lang="en-US" sz="1400" dirty="0"/>
              <a:t>Port of LADEE FSW for Bus</a:t>
            </a:r>
          </a:p>
          <a:p>
            <a:pPr lvl="1"/>
            <a:r>
              <a:rPr lang="en-US" sz="1400" dirty="0"/>
              <a:t>Port of </a:t>
            </a:r>
            <a:r>
              <a:rPr lang="en-US" sz="1400" dirty="0" err="1"/>
              <a:t>EcAMSat</a:t>
            </a:r>
            <a:r>
              <a:rPr lang="en-US" sz="1400" dirty="0"/>
              <a:t> / </a:t>
            </a:r>
            <a:r>
              <a:rPr lang="en-US" sz="1400" dirty="0" err="1"/>
              <a:t>SporeSat</a:t>
            </a:r>
            <a:r>
              <a:rPr lang="en-US" sz="1400" dirty="0"/>
              <a:t> FSW for P/L</a:t>
            </a:r>
          </a:p>
          <a:p>
            <a:r>
              <a:rPr lang="en-US" sz="1400" dirty="0"/>
              <a:t>3-axis controlled GNC system</a:t>
            </a:r>
          </a:p>
          <a:p>
            <a:pPr lvl="1"/>
            <a:r>
              <a:rPr lang="en-US" sz="1400" dirty="0" smtClean="0"/>
              <a:t>XACT Integrated GN&amp;C </a:t>
            </a:r>
            <a:r>
              <a:rPr lang="en-US" sz="1400" dirty="0"/>
              <a:t>Unit - Blue Canyon </a:t>
            </a:r>
            <a:endParaRPr lang="en-US" sz="1400" dirty="0" smtClean="0"/>
          </a:p>
          <a:p>
            <a:pPr lvl="2"/>
            <a:r>
              <a:rPr lang="en-US" sz="1400" dirty="0" smtClean="0"/>
              <a:t>3 Reaction Wheels</a:t>
            </a:r>
          </a:p>
          <a:p>
            <a:pPr lvl="2"/>
            <a:r>
              <a:rPr lang="en-US" sz="1400" dirty="0" smtClean="0"/>
              <a:t>Star Tracker</a:t>
            </a:r>
          </a:p>
          <a:p>
            <a:pPr lvl="2"/>
            <a:r>
              <a:rPr lang="en-US" sz="1400" dirty="0" smtClean="0"/>
              <a:t>CSS, IMU for safe mode</a:t>
            </a:r>
          </a:p>
          <a:p>
            <a:pPr lvl="1"/>
            <a:r>
              <a:rPr lang="en-US" sz="1400" dirty="0" smtClean="0"/>
              <a:t>5° pointing requirement</a:t>
            </a:r>
          </a:p>
          <a:p>
            <a:r>
              <a:rPr lang="en-US" sz="1400" dirty="0" smtClean="0"/>
              <a:t>Propulsion – </a:t>
            </a:r>
            <a:r>
              <a:rPr lang="en-US" sz="1400" dirty="0" err="1" smtClean="0"/>
              <a:t>Lightsey</a:t>
            </a:r>
            <a:r>
              <a:rPr lang="en-US" sz="1400" dirty="0" smtClean="0"/>
              <a:t> Space Research</a:t>
            </a:r>
            <a:endParaRPr lang="en-US" sz="1400" dirty="0"/>
          </a:p>
          <a:p>
            <a:pPr lvl="1"/>
            <a:r>
              <a:rPr lang="en-US" sz="1400" dirty="0" smtClean="0"/>
              <a:t>3D printed system</a:t>
            </a:r>
          </a:p>
          <a:p>
            <a:pPr lvl="1"/>
            <a:r>
              <a:rPr lang="en-US" sz="1400" dirty="0" smtClean="0"/>
              <a:t>Null </a:t>
            </a:r>
            <a:r>
              <a:rPr lang="en-US" sz="1400" dirty="0"/>
              <a:t>tipoff rates and momentum management</a:t>
            </a:r>
          </a:p>
          <a:p>
            <a:pPr lvl="1"/>
            <a:r>
              <a:rPr lang="en-US" sz="1400" dirty="0" smtClean="0"/>
              <a:t>Seven cold </a:t>
            </a:r>
            <a:r>
              <a:rPr lang="en-US" sz="1400" dirty="0"/>
              <a:t>gas </a:t>
            </a:r>
            <a:r>
              <a:rPr lang="en-US" sz="1400" dirty="0" smtClean="0"/>
              <a:t>R236cf </a:t>
            </a:r>
            <a:r>
              <a:rPr lang="en-US" sz="1400" dirty="0"/>
              <a:t>thrusters</a:t>
            </a:r>
          </a:p>
          <a:p>
            <a:pPr lvl="1"/>
            <a:r>
              <a:rPr lang="en-US" sz="1400" dirty="0" smtClean="0"/>
              <a:t>~60 </a:t>
            </a:r>
            <a:r>
              <a:rPr lang="en-US" sz="1400" dirty="0"/>
              <a:t>sec </a:t>
            </a:r>
            <a:r>
              <a:rPr lang="en-US" sz="1400" dirty="0" err="1"/>
              <a:t>Isp</a:t>
            </a:r>
            <a:endParaRPr lang="en-US" sz="1400" dirty="0"/>
          </a:p>
          <a:p>
            <a:pPr lvl="1"/>
            <a:r>
              <a:rPr lang="en-US" sz="1400" dirty="0" smtClean="0"/>
              <a:t>~200 </a:t>
            </a:r>
            <a:r>
              <a:rPr lang="en-US" sz="1400" dirty="0"/>
              <a:t>grams propellant</a:t>
            </a:r>
          </a:p>
          <a:p>
            <a:r>
              <a:rPr lang="en-US" sz="1400" dirty="0" smtClean="0"/>
              <a:t>Communications</a:t>
            </a:r>
            <a:endParaRPr lang="en-US" sz="1400" dirty="0"/>
          </a:p>
          <a:p>
            <a:pPr lvl="1"/>
            <a:r>
              <a:rPr lang="en-US" sz="1400" dirty="0"/>
              <a:t>X-Band to DSN @ </a:t>
            </a:r>
            <a:r>
              <a:rPr lang="en-US" sz="1400" dirty="0" smtClean="0"/>
              <a:t>62.5 </a:t>
            </a:r>
            <a:r>
              <a:rPr lang="en-US" sz="1400" dirty="0"/>
              <a:t>- </a:t>
            </a:r>
            <a:r>
              <a:rPr lang="en-US" sz="1400" dirty="0" smtClean="0"/>
              <a:t>8000 </a:t>
            </a:r>
            <a:r>
              <a:rPr lang="en-US" sz="1400" dirty="0"/>
              <a:t>bps</a:t>
            </a:r>
          </a:p>
          <a:p>
            <a:pPr lvl="1"/>
            <a:r>
              <a:rPr lang="en-US" sz="1400" dirty="0"/>
              <a:t>LGA and MGA patch </a:t>
            </a:r>
            <a:r>
              <a:rPr lang="en-US" sz="1400" dirty="0" smtClean="0"/>
              <a:t>antennae - JPL</a:t>
            </a:r>
          </a:p>
          <a:p>
            <a:pPr lvl="1"/>
            <a:r>
              <a:rPr lang="en-US" sz="1400" dirty="0" smtClean="0"/>
              <a:t>IRIS v2.1 coherent transponder - JPL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694238" y="990600"/>
            <a:ext cx="4449762" cy="5572125"/>
          </a:xfrm>
        </p:spPr>
        <p:txBody>
          <a:bodyPr/>
          <a:lstStyle/>
          <a:p>
            <a:r>
              <a:rPr lang="en-US" sz="1400" dirty="0"/>
              <a:t>Power</a:t>
            </a:r>
          </a:p>
          <a:p>
            <a:pPr lvl="1"/>
            <a:r>
              <a:rPr lang="en-US" sz="1400" dirty="0" smtClean="0"/>
              <a:t>~64 </a:t>
            </a:r>
            <a:r>
              <a:rPr lang="en-US" sz="1400" dirty="0"/>
              <a:t>W generated </a:t>
            </a:r>
            <a:r>
              <a:rPr lang="en-US" sz="1400" dirty="0" smtClean="0"/>
              <a:t>power EOL</a:t>
            </a:r>
            <a:endParaRPr lang="en-US" sz="1400" dirty="0"/>
          </a:p>
          <a:p>
            <a:pPr lvl="1"/>
            <a:r>
              <a:rPr lang="en-US" sz="1400" dirty="0" smtClean="0"/>
              <a:t>2- Panel gimballed deployable </a:t>
            </a:r>
            <a:r>
              <a:rPr lang="en-US" sz="1400" dirty="0" err="1"/>
              <a:t>HaWK</a:t>
            </a:r>
            <a:r>
              <a:rPr lang="en-US" sz="1400" dirty="0"/>
              <a:t> </a:t>
            </a:r>
            <a:r>
              <a:rPr lang="en-US" sz="1400" dirty="0" smtClean="0"/>
              <a:t>arrays &amp; 2 additional 2x3 U deployable panels  </a:t>
            </a:r>
            <a:r>
              <a:rPr lang="en-US" sz="1400" dirty="0"/>
              <a:t>-</a:t>
            </a:r>
            <a:r>
              <a:rPr lang="en-US" sz="1400" dirty="0" smtClean="0"/>
              <a:t> MMA</a:t>
            </a:r>
            <a:endParaRPr lang="en-US" sz="1400" dirty="0"/>
          </a:p>
          <a:p>
            <a:pPr lvl="1"/>
            <a:r>
              <a:rPr lang="en-US" sz="1400" dirty="0"/>
              <a:t>Panasonic 18650 batteries </a:t>
            </a:r>
          </a:p>
          <a:p>
            <a:pPr lvl="1"/>
            <a:r>
              <a:rPr lang="en-US" sz="1400" dirty="0" smtClean="0"/>
              <a:t>ARC design EPS and switch controllers</a:t>
            </a:r>
            <a:endParaRPr lang="en-US" sz="1400" dirty="0"/>
          </a:p>
          <a:p>
            <a:r>
              <a:rPr lang="en-US" sz="1400" dirty="0"/>
              <a:t>Structure</a:t>
            </a:r>
          </a:p>
          <a:p>
            <a:pPr lvl="1"/>
            <a:r>
              <a:rPr lang="en-US" sz="1400" dirty="0"/>
              <a:t>6U nominal volume</a:t>
            </a:r>
          </a:p>
          <a:p>
            <a:pPr lvl="1"/>
            <a:r>
              <a:rPr lang="en-US" sz="1400" dirty="0"/>
              <a:t>ARC </a:t>
            </a:r>
            <a:r>
              <a:rPr lang="en-US" sz="1400" dirty="0" err="1"/>
              <a:t>Nanosat</a:t>
            </a:r>
            <a:r>
              <a:rPr lang="en-US" sz="1400" dirty="0"/>
              <a:t> heritage</a:t>
            </a:r>
          </a:p>
          <a:p>
            <a:pPr lvl="1"/>
            <a:r>
              <a:rPr lang="en-US" sz="1400" dirty="0" err="1"/>
              <a:t>EcAMSat</a:t>
            </a:r>
            <a:r>
              <a:rPr lang="en-US" sz="1400" dirty="0"/>
              <a:t> provided baseline for BioSentinel development</a:t>
            </a:r>
          </a:p>
          <a:p>
            <a:r>
              <a:rPr lang="en-US" sz="1400" dirty="0"/>
              <a:t>Thermal</a:t>
            </a:r>
          </a:p>
          <a:p>
            <a:pPr lvl="1"/>
            <a:r>
              <a:rPr lang="en-US" sz="1400" dirty="0"/>
              <a:t>Cold biased system</a:t>
            </a:r>
          </a:p>
          <a:p>
            <a:pPr lvl="1"/>
            <a:r>
              <a:rPr lang="en-US" sz="1400" dirty="0"/>
              <a:t>Heaters, thermistors, paint, reflective tape for </a:t>
            </a:r>
            <a:r>
              <a:rPr lang="en-US" sz="1400" dirty="0" smtClean="0"/>
              <a:t>control</a:t>
            </a:r>
          </a:p>
          <a:p>
            <a:pPr lvl="1"/>
            <a:endParaRPr lang="en-US" sz="1400" dirty="0"/>
          </a:p>
          <a:p>
            <a:r>
              <a:rPr lang="en-US" sz="1400" dirty="0" smtClean="0"/>
              <a:t>Supports Payloads</a:t>
            </a:r>
            <a:endParaRPr lang="en-US" sz="1100" dirty="0" smtClean="0"/>
          </a:p>
          <a:p>
            <a:pPr lvl="1"/>
            <a:r>
              <a:rPr lang="en-US" sz="1400" dirty="0" smtClean="0"/>
              <a:t>Yeast based </a:t>
            </a:r>
            <a:r>
              <a:rPr lang="en-US" sz="1400" dirty="0" err="1" smtClean="0"/>
              <a:t>BioSensor</a:t>
            </a:r>
            <a:r>
              <a:rPr lang="en-US" sz="1400" dirty="0" smtClean="0"/>
              <a:t> Payload</a:t>
            </a:r>
          </a:p>
          <a:p>
            <a:pPr lvl="1"/>
            <a:r>
              <a:rPr lang="en-US" sz="1400" dirty="0" smtClean="0"/>
              <a:t>LET Spectrometer – </a:t>
            </a:r>
            <a:r>
              <a:rPr lang="en-US" sz="1400" i="1" dirty="0" smtClean="0"/>
              <a:t>JSC </a:t>
            </a:r>
            <a:r>
              <a:rPr lang="en-US" sz="1400" i="1" dirty="0" err="1" smtClean="0"/>
              <a:t>RadWorks</a:t>
            </a:r>
            <a:endParaRPr lang="en-US" sz="1400" i="1" dirty="0" smtClean="0"/>
          </a:p>
          <a:p>
            <a:pPr lvl="1"/>
            <a:r>
              <a:rPr lang="en-US" sz="1400" dirty="0" smtClean="0"/>
              <a:t>4U volume</a:t>
            </a:r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4875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153400" cy="609600"/>
          </a:xfrm>
        </p:spPr>
        <p:txBody>
          <a:bodyPr/>
          <a:lstStyle/>
          <a:p>
            <a:r>
              <a:rPr lang="en-US" dirty="0"/>
              <a:t>Overview - Orbital Impact on Communications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20</a:t>
            </a:fld>
            <a:endParaRPr lang="en-US" altLang="en-US" b="1" dirty="0">
              <a:cs typeface="ＭＳ Ｐゴシック"/>
            </a:endParaRPr>
          </a:p>
        </p:txBody>
      </p:sp>
      <p:graphicFrame>
        <p:nvGraphicFramePr>
          <p:cNvPr id="28" name="Chart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992086"/>
              </p:ext>
            </p:extLst>
          </p:nvPr>
        </p:nvGraphicFramePr>
        <p:xfrm>
          <a:off x="0" y="959225"/>
          <a:ext cx="4572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Char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683484"/>
              </p:ext>
            </p:extLst>
          </p:nvPr>
        </p:nvGraphicFramePr>
        <p:xfrm>
          <a:off x="4571999" y="959225"/>
          <a:ext cx="4572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52459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Teaming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21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9" name="CustomShape 3"/>
          <p:cNvSpPr/>
          <p:nvPr/>
        </p:nvSpPr>
        <p:spPr>
          <a:xfrm>
            <a:off x="152280" y="1295280"/>
            <a:ext cx="8711280" cy="321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3560" indent="-221760">
              <a:lnSpc>
                <a:spcPct val="9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Mission Management 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- Bob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Hanel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Dawn McIntosh, James Chartres, Mario Perez, Elwood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Agasid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Vas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Manolescu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Matt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D’Ortenzio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3560" indent="-221760">
              <a:lnSpc>
                <a:spcPct val="9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Science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 -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Sharmila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 Bhattacharya, Sergio Santa Maria, Diana Marina, Macarena Parra, Tore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Straume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C. Mark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Ott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Sarah Castro, Greg Nelson, Troy Harkness, Roger Brent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3560" indent="-221760">
              <a:lnSpc>
                <a:spcPct val="9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Payload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  - Charlie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Friedericks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Rich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Bielawski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</a:t>
            </a:r>
            <a:r>
              <a:rPr lang="en-US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Eric </a:t>
            </a:r>
            <a:r>
              <a:rPr lang="en-US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Tapio</a:t>
            </a:r>
            <a:r>
              <a:rPr lang="en-US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Tony 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Ricco, Travis Boone, Ming Tan, Aaron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Schooley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Mike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Padgen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</a:t>
            </a:r>
            <a:r>
              <a:rPr lang="en-US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Lance </a:t>
            </a:r>
            <a:r>
              <a:rPr lang="en-US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Ellingson</a:t>
            </a:r>
            <a:r>
              <a:rPr lang="en-US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Griffin </a:t>
            </a:r>
            <a:r>
              <a:rPr lang="en-US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McCutchenson</a:t>
            </a:r>
            <a:r>
              <a:rPr lang="en-US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Diana Gentry, </a:t>
            </a:r>
            <a:r>
              <a:rPr lang="en-US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Dayne</a:t>
            </a:r>
            <a:r>
              <a:rPr lang="en-US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 Kemp, Scott 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Wheeler, Susan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Gavalas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Edward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Semones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3560" indent="-221760">
              <a:lnSpc>
                <a:spcPct val="9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Spacecraft and Bus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 - Hugo Sanchez, Matthew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Sorgenfrei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</a:t>
            </a:r>
            <a:r>
              <a:rPr lang="en-US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Jesse Fusco, 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Vanessa Kuroda, Craig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Pires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Shang Wu, Abe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Rademacher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, Josh Benton, Doug Forman, Ben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Klamm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CustomShape 5"/>
          <p:cNvSpPr/>
          <p:nvPr/>
        </p:nvSpPr>
        <p:spPr>
          <a:xfrm>
            <a:off x="181080" y="5312520"/>
            <a:ext cx="8961120" cy="100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76320" anchor="ctr"/>
          <a:lstStyle/>
          <a:p>
            <a:pPr>
              <a:lnSpc>
                <a:spcPct val="90000"/>
              </a:lnSpc>
            </a:pPr>
            <a:r>
              <a:rPr lang="en-US" sz="2400" b="1" i="1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Gill Sans MT"/>
                <a:ea typeface="DejaVu Sans"/>
              </a:rPr>
              <a:t>Support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NASA Human Exploration and Operations Mission Directorate (HEOMD); Advanced Exploration Systems Division –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Jitendra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 Joshi, Jason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Crusan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S PGothic"/>
              </a:rPr>
              <a:t> Program Execs.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S PGothic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CustomShape 6"/>
          <p:cNvSpPr/>
          <p:nvPr/>
        </p:nvSpPr>
        <p:spPr>
          <a:xfrm>
            <a:off x="181080" y="4521240"/>
            <a:ext cx="8961120" cy="77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76320" anchor="ctr"/>
          <a:lstStyle/>
          <a:p>
            <a:pPr>
              <a:lnSpc>
                <a:spcPct val="100000"/>
              </a:lnSpc>
            </a:pPr>
            <a:r>
              <a:rPr lang="en-US" sz="2400" b="1" i="1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Gill Sans MT"/>
                <a:ea typeface="DejaVu Sans"/>
              </a:rPr>
              <a:t>Affiliations</a:t>
            </a:r>
            <a:r>
              <a:rPr lang="en-US" sz="2800" b="1" i="1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Gill Sans MT"/>
                <a:ea typeface="DejaVu Sans"/>
              </a:rPr>
              <a:t>    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NASA Ames, NASA JSC -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RadWorks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LLUMC, Univ. Saskatchewan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445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BioSentinel </a:t>
            </a:r>
            <a:r>
              <a:rPr lang="en-US" dirty="0" smtClean="0"/>
              <a:t>– LET Spectrometer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22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5122863"/>
          </a:xfrm>
        </p:spPr>
        <p:txBody>
          <a:bodyPr/>
          <a:lstStyle/>
          <a:p>
            <a:pPr marL="0" lvl="0" indent="0">
              <a:lnSpc>
                <a:spcPct val="90000"/>
              </a:lnSpc>
              <a:buNone/>
            </a:pPr>
            <a:r>
              <a:rPr lang="en-US" b="1" dirty="0"/>
              <a:t>Radiation LET </a:t>
            </a:r>
            <a:r>
              <a:rPr lang="en-US" b="1" dirty="0" smtClean="0"/>
              <a:t>spectrometer supplied by JSC </a:t>
            </a:r>
            <a:r>
              <a:rPr lang="en-US" b="1" dirty="0" err="1" smtClean="0"/>
              <a:t>RadWorks</a:t>
            </a:r>
            <a:endParaRPr lang="en-US" b="1" dirty="0" smtClean="0"/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dirty="0" smtClean="0"/>
              <a:t>Both LET EDUs have been delivered to ARC</a:t>
            </a: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dirty="0" smtClean="0"/>
              <a:t>LET </a:t>
            </a:r>
            <a:r>
              <a:rPr lang="en-US" dirty="0"/>
              <a:t>EDU#1 </a:t>
            </a:r>
            <a:r>
              <a:rPr lang="en-US" dirty="0" smtClean="0"/>
              <a:t>will be used to support </a:t>
            </a:r>
            <a:r>
              <a:rPr lang="en-US" dirty="0"/>
              <a:t>a </a:t>
            </a:r>
            <a:r>
              <a:rPr lang="en-US" dirty="0" smtClean="0"/>
              <a:t>EDU spacecraft bus level </a:t>
            </a:r>
            <a:r>
              <a:rPr lang="en-US" dirty="0"/>
              <a:t>vibe and thermal test</a:t>
            </a:r>
            <a:r>
              <a:rPr lang="en-US" dirty="0" smtClean="0"/>
              <a:t>.</a:t>
            </a: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dirty="0" smtClean="0"/>
              <a:t>LET EDU#2 used in </a:t>
            </a:r>
            <a:r>
              <a:rPr lang="en-US" dirty="0" err="1" smtClean="0"/>
              <a:t>Flatsat</a:t>
            </a:r>
            <a:r>
              <a:rPr lang="en-US" dirty="0" smtClean="0"/>
              <a:t> testing</a:t>
            </a:r>
            <a:endParaRPr lang="en-US" dirty="0"/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dirty="0" smtClean="0"/>
              <a:t>First Flight </a:t>
            </a:r>
            <a:r>
              <a:rPr lang="en-US" dirty="0"/>
              <a:t>Unit delivery </a:t>
            </a:r>
            <a:r>
              <a:rPr lang="en-US" dirty="0" smtClean="0"/>
              <a:t>to Ames scheduled for 5/31/17.</a:t>
            </a: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dirty="0" smtClean="0"/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dirty="0" smtClean="0"/>
          </a:p>
          <a:p>
            <a:pPr marL="285750" indent="-285750">
              <a:lnSpc>
                <a:spcPct val="90000"/>
              </a:lnSpc>
              <a:buNone/>
            </a:pPr>
            <a:endParaRPr lang="en-US" dirty="0" smtClean="0"/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dirty="0" smtClean="0"/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dirty="0" smtClean="0"/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dirty="0" smtClean="0"/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dirty="0" smtClean="0"/>
          </a:p>
          <a:p>
            <a:pPr marL="0" indent="0">
              <a:lnSpc>
                <a:spcPct val="90000"/>
              </a:lnSpc>
              <a:buNone/>
            </a:pPr>
            <a:endParaRPr lang="en-US" b="1" dirty="0"/>
          </a:p>
        </p:txBody>
      </p:sp>
      <p:pic>
        <p:nvPicPr>
          <p:cNvPr id="6" name="Picture 5" descr="IMG_0420 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371601" y="2895600"/>
            <a:ext cx="5979538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05600" y="5257800"/>
            <a:ext cx="1981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LET Spectrometer EDU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5562600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RS-422 Interface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5334000"/>
            <a:ext cx="1828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&amp;DH Processor Simulator</a:t>
            </a:r>
          </a:p>
        </p:txBody>
      </p:sp>
      <p:cxnSp>
        <p:nvCxnSpPr>
          <p:cNvPr id="10" name="Straight Arrow Connector 9"/>
          <p:cNvCxnSpPr>
            <a:stCxn id="8" idx="0"/>
          </p:cNvCxnSpPr>
          <p:nvPr/>
        </p:nvCxnSpPr>
        <p:spPr>
          <a:xfrm flipV="1">
            <a:off x="4419600" y="3200400"/>
            <a:ext cx="381000" cy="2362200"/>
          </a:xfrm>
          <a:prstGeom prst="straightConnector1">
            <a:avLst/>
          </a:prstGeom>
          <a:ln w="508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9" idx="0"/>
          </p:cNvCxnSpPr>
          <p:nvPr/>
        </p:nvCxnSpPr>
        <p:spPr>
          <a:xfrm flipV="1">
            <a:off x="1295400" y="4343400"/>
            <a:ext cx="990600" cy="990600"/>
          </a:xfrm>
          <a:prstGeom prst="straightConnector1">
            <a:avLst/>
          </a:prstGeom>
          <a:ln w="508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5638800" y="3352800"/>
            <a:ext cx="1524000" cy="1600200"/>
          </a:xfrm>
          <a:custGeom>
            <a:avLst/>
            <a:gdLst>
              <a:gd name="connsiteX0" fmla="*/ 1066800 w 2002366"/>
              <a:gd name="connsiteY0" fmla="*/ 2125134 h 2125134"/>
              <a:gd name="connsiteX1" fmla="*/ 0 w 2002366"/>
              <a:gd name="connsiteY1" fmla="*/ 317500 h 2125134"/>
              <a:gd name="connsiteX2" fmla="*/ 846666 w 2002366"/>
              <a:gd name="connsiteY2" fmla="*/ 0 h 2125134"/>
              <a:gd name="connsiteX3" fmla="*/ 2002366 w 2002366"/>
              <a:gd name="connsiteY3" fmla="*/ 1761067 h 2125134"/>
              <a:gd name="connsiteX4" fmla="*/ 1066800 w 2002366"/>
              <a:gd name="connsiteY4" fmla="*/ 2125134 h 212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366" h="2125134">
                <a:moveTo>
                  <a:pt x="1066800" y="2125134"/>
                </a:moveTo>
                <a:lnTo>
                  <a:pt x="0" y="317500"/>
                </a:lnTo>
                <a:lnTo>
                  <a:pt x="846666" y="0"/>
                </a:lnTo>
                <a:lnTo>
                  <a:pt x="2002366" y="1761067"/>
                </a:lnTo>
                <a:lnTo>
                  <a:pt x="1066800" y="2125134"/>
                </a:lnTo>
                <a:close/>
              </a:path>
            </a:pathLst>
          </a:custGeom>
          <a:ln w="38100" cmpd="sng">
            <a:solidFill>
              <a:srgbClr val="FF6600"/>
            </a:solidFill>
            <a:prstDash val="sys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charset="0"/>
              <a:ea typeface="ＭＳ Ｐゴシック" pitchFamily="-80" charset="-128"/>
              <a:cs typeface="ＭＳ Ｐゴシック" pitchFamily="-80" charset="-128"/>
            </a:endParaRPr>
          </a:p>
        </p:txBody>
      </p:sp>
      <p:cxnSp>
        <p:nvCxnSpPr>
          <p:cNvPr id="13" name="Straight Arrow Connector 12"/>
          <p:cNvCxnSpPr>
            <a:stCxn id="7" idx="0"/>
          </p:cNvCxnSpPr>
          <p:nvPr/>
        </p:nvCxnSpPr>
        <p:spPr>
          <a:xfrm flipH="1" flipV="1">
            <a:off x="6629400" y="4572000"/>
            <a:ext cx="1066800" cy="685800"/>
          </a:xfrm>
          <a:prstGeom prst="straightConnector1">
            <a:avLst/>
          </a:prstGeom>
          <a:ln w="508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797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lnSpcReduction="10000"/>
          </a:bodyPr>
          <a:lstStyle/>
          <a:p>
            <a:r>
              <a:rPr lang="en-US" sz="1400" dirty="0" smtClean="0"/>
              <a:t>Mission Timeline</a:t>
            </a:r>
          </a:p>
          <a:p>
            <a:pPr lvl="1"/>
            <a:r>
              <a:rPr lang="en-US" sz="1400" dirty="0" smtClean="0"/>
              <a:t>Initialization (2 weeks) – Launch thru Day 14</a:t>
            </a:r>
          </a:p>
          <a:p>
            <a:pPr lvl="1"/>
            <a:r>
              <a:rPr lang="en-US" sz="1400" dirty="0" smtClean="0"/>
              <a:t>Science Baseline (12 Months) Day 15 – 380</a:t>
            </a:r>
          </a:p>
          <a:p>
            <a:pPr lvl="1"/>
            <a:r>
              <a:rPr lang="en-US" sz="1400" dirty="0" smtClean="0"/>
              <a:t>Extended Science (6 Months) Day 381- 563</a:t>
            </a:r>
          </a:p>
          <a:p>
            <a:endParaRPr lang="en-US" sz="1400" dirty="0"/>
          </a:p>
          <a:p>
            <a:pPr marL="342900" lvl="1" indent="-342900">
              <a:buFont typeface="Arial"/>
              <a:buChar char="•"/>
            </a:pPr>
            <a:r>
              <a:rPr lang="en-US" sz="1400" dirty="0" smtClean="0"/>
              <a:t>Antenna gain depends on angle off </a:t>
            </a:r>
            <a:r>
              <a:rPr lang="en-US" sz="1400" dirty="0" err="1" smtClean="0"/>
              <a:t>boresight</a:t>
            </a:r>
            <a:endParaRPr lang="en-US" sz="1400" dirty="0" smtClean="0"/>
          </a:p>
          <a:p>
            <a:pPr lvl="1"/>
            <a:r>
              <a:rPr lang="en-US" sz="1400" dirty="0" smtClean="0"/>
              <a:t>LGA – </a:t>
            </a:r>
            <a:r>
              <a:rPr lang="en-US" sz="1400" dirty="0"/>
              <a:t>0° </a:t>
            </a:r>
            <a:r>
              <a:rPr lang="en-US" sz="1400" dirty="0" smtClean="0"/>
              <a:t>= 7 dB, 15° = 6 dB</a:t>
            </a:r>
            <a:r>
              <a:rPr lang="en-US" sz="1400" dirty="0"/>
              <a:t>, </a:t>
            </a:r>
            <a:r>
              <a:rPr lang="en-US" sz="1400" dirty="0" smtClean="0"/>
              <a:t>30° =???, 45° = </a:t>
            </a:r>
            <a:r>
              <a:rPr lang="en-US" sz="1400" dirty="0"/>
              <a:t>3 </a:t>
            </a:r>
            <a:r>
              <a:rPr lang="en-US" sz="1400" dirty="0" smtClean="0"/>
              <a:t>dB, 50° </a:t>
            </a:r>
            <a:r>
              <a:rPr lang="en-US" sz="1400" dirty="0"/>
              <a:t>= </a:t>
            </a:r>
            <a:r>
              <a:rPr lang="en-US" sz="1400" dirty="0" smtClean="0"/>
              <a:t>2 </a:t>
            </a:r>
            <a:r>
              <a:rPr lang="en-US" sz="1400" dirty="0"/>
              <a:t>dB</a:t>
            </a:r>
            <a:r>
              <a:rPr lang="en-US" sz="1400" dirty="0" smtClean="0"/>
              <a:t>, 90° = -7 dB</a:t>
            </a:r>
          </a:p>
          <a:p>
            <a:pPr lvl="1"/>
            <a:r>
              <a:rPr lang="en-US" sz="1400" dirty="0" smtClean="0"/>
              <a:t>MGA </a:t>
            </a:r>
            <a:r>
              <a:rPr lang="en-US" sz="1400" dirty="0"/>
              <a:t>– </a:t>
            </a:r>
            <a:r>
              <a:rPr lang="en-US" sz="1400" dirty="0" smtClean="0"/>
              <a:t>0° </a:t>
            </a:r>
            <a:r>
              <a:rPr lang="en-US" sz="1400" dirty="0"/>
              <a:t>= </a:t>
            </a:r>
            <a:r>
              <a:rPr lang="en-US" sz="1400" dirty="0" smtClean="0"/>
              <a:t>23 dB, 5</a:t>
            </a:r>
            <a:r>
              <a:rPr lang="en-US" sz="1400" dirty="0"/>
              <a:t>° = </a:t>
            </a:r>
            <a:r>
              <a:rPr lang="en-US" sz="1400" dirty="0" smtClean="0"/>
              <a:t>21 dB, 9.5° </a:t>
            </a:r>
            <a:r>
              <a:rPr lang="en-US" sz="1400" dirty="0"/>
              <a:t>= </a:t>
            </a:r>
            <a:r>
              <a:rPr lang="en-US" sz="1400" dirty="0" smtClean="0"/>
              <a:t>20 </a:t>
            </a:r>
            <a:r>
              <a:rPr lang="en-US" sz="1400" dirty="0"/>
              <a:t>dB</a:t>
            </a:r>
            <a:endParaRPr lang="en-US" sz="1400" dirty="0" smtClean="0"/>
          </a:p>
          <a:p>
            <a:pPr lvl="1"/>
            <a:endParaRPr lang="en-US" sz="1400" dirty="0"/>
          </a:p>
          <a:p>
            <a:r>
              <a:rPr lang="en-US" sz="1400" dirty="0" smtClean="0"/>
              <a:t>Thermally limited Body Angle &amp; Time constraint</a:t>
            </a:r>
          </a:p>
          <a:p>
            <a:pPr lvl="1"/>
            <a:r>
              <a:rPr lang="en-US" sz="1400" dirty="0" smtClean="0"/>
              <a:t>Body </a:t>
            </a:r>
            <a:r>
              <a:rPr lang="en-US" sz="1400" dirty="0"/>
              <a:t>A</a:t>
            </a:r>
            <a:r>
              <a:rPr lang="en-US" sz="1400" dirty="0" smtClean="0"/>
              <a:t>ngle (Theta) -5° ≤ Theta ≤ 45°; </a:t>
            </a:r>
          </a:p>
          <a:p>
            <a:pPr lvl="1"/>
            <a:r>
              <a:rPr lang="en-US" sz="1400" dirty="0" smtClean="0"/>
              <a:t>Maximum Communication Time – 30 Minutes</a:t>
            </a:r>
          </a:p>
          <a:p>
            <a:pPr lvl="2"/>
            <a:r>
              <a:rPr lang="en-US" sz="1400" dirty="0"/>
              <a:t>For </a:t>
            </a:r>
            <a:r>
              <a:rPr lang="en-US" sz="1400" dirty="0" smtClean="0"/>
              <a:t>simplicity, a maximum of 30 minute is assumed for </a:t>
            </a:r>
            <a:r>
              <a:rPr lang="en-US" sz="1400" dirty="0"/>
              <a:t>any Body Angle &gt; 0°</a:t>
            </a:r>
          </a:p>
          <a:p>
            <a:pPr lvl="2"/>
            <a:r>
              <a:rPr lang="en-US" sz="1400" dirty="0" smtClean="0"/>
              <a:t>Thermal model shows that ~60 minutes can be achieved at 45° (100% margin)</a:t>
            </a:r>
          </a:p>
          <a:p>
            <a:pPr lvl="2"/>
            <a:r>
              <a:rPr lang="en-US" sz="1400" dirty="0" smtClean="0"/>
              <a:t>Current </a:t>
            </a:r>
            <a:r>
              <a:rPr lang="en-US" sz="1400" dirty="0"/>
              <a:t>best estimate for minimum </a:t>
            </a:r>
            <a:r>
              <a:rPr lang="en-US" sz="1400" dirty="0" err="1"/>
              <a:t>comm</a:t>
            </a:r>
            <a:r>
              <a:rPr lang="en-US" sz="1400" dirty="0"/>
              <a:t> time required for mission operations</a:t>
            </a:r>
          </a:p>
          <a:p>
            <a:pPr lvl="3"/>
            <a:r>
              <a:rPr lang="en-US" sz="1400" dirty="0" smtClean="0"/>
              <a:t>At 62.5bps = 62.5*60*30 = 112.5 kb</a:t>
            </a:r>
          </a:p>
          <a:p>
            <a:pPr lvl="3"/>
            <a:r>
              <a:rPr lang="en-US" sz="1400" dirty="0" smtClean="0"/>
              <a:t>At 8kbps = 8000*60*30 = 14.4Mb</a:t>
            </a:r>
          </a:p>
          <a:p>
            <a:pPr lvl="2"/>
            <a:endParaRPr lang="en-US" sz="1400" dirty="0" smtClean="0"/>
          </a:p>
          <a:p>
            <a:r>
              <a:rPr lang="en-US" sz="1400" dirty="0" smtClean="0"/>
              <a:t>Risks with assumptions</a:t>
            </a:r>
            <a:endParaRPr lang="en-US" sz="1400" dirty="0"/>
          </a:p>
          <a:p>
            <a:pPr lvl="1"/>
            <a:r>
              <a:rPr lang="en-US" sz="1400" dirty="0" smtClean="0"/>
              <a:t>Thermal model is inaccurate and 30 minutes at 45° is not achievable</a:t>
            </a:r>
            <a:endParaRPr lang="en-US" sz="1400" dirty="0"/>
          </a:p>
          <a:p>
            <a:pPr lvl="1"/>
            <a:r>
              <a:rPr lang="en-US" sz="1400" dirty="0" smtClean="0"/>
              <a:t>Required data volumes (currently TBD) are higher than 30 minutes at 62.5bps (112.5kb)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936880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lnSpcReduction="10000"/>
          </a:bodyPr>
          <a:lstStyle/>
          <a:p>
            <a:r>
              <a:rPr lang="en-US" sz="1400" dirty="0" smtClean="0"/>
              <a:t>Mission Timeline</a:t>
            </a:r>
          </a:p>
          <a:p>
            <a:pPr lvl="1"/>
            <a:r>
              <a:rPr lang="en-US" sz="1400" dirty="0" smtClean="0"/>
              <a:t>Initialization (2 weeks) – Launch thru Day 14</a:t>
            </a:r>
          </a:p>
          <a:p>
            <a:pPr lvl="1"/>
            <a:r>
              <a:rPr lang="en-US" sz="1400" dirty="0" smtClean="0"/>
              <a:t>Science Baseline (12 Months) Day 15 – 380</a:t>
            </a:r>
          </a:p>
          <a:p>
            <a:pPr lvl="1"/>
            <a:r>
              <a:rPr lang="en-US" sz="1400" dirty="0" smtClean="0"/>
              <a:t>Extended Science (6 Months) Day 381- 563</a:t>
            </a:r>
          </a:p>
          <a:p>
            <a:endParaRPr lang="en-US" sz="1400" dirty="0"/>
          </a:p>
          <a:p>
            <a:pPr marL="342900" lvl="1" indent="-342900">
              <a:buFont typeface="Arial"/>
              <a:buChar char="•"/>
            </a:pPr>
            <a:r>
              <a:rPr lang="en-US" sz="1400" dirty="0" smtClean="0"/>
              <a:t>Antenna gain depends on angle off </a:t>
            </a:r>
            <a:r>
              <a:rPr lang="en-US" sz="1400" dirty="0" err="1" smtClean="0"/>
              <a:t>boresight</a:t>
            </a:r>
            <a:endParaRPr lang="en-US" sz="1400" dirty="0" smtClean="0"/>
          </a:p>
          <a:p>
            <a:pPr lvl="1"/>
            <a:r>
              <a:rPr lang="en-US" sz="1400" dirty="0" smtClean="0"/>
              <a:t>LGA – </a:t>
            </a:r>
            <a:r>
              <a:rPr lang="en-US" sz="1400" dirty="0"/>
              <a:t>0° </a:t>
            </a:r>
            <a:r>
              <a:rPr lang="en-US" sz="1400" dirty="0" smtClean="0"/>
              <a:t>= 7 dB, 15° = 6 dB</a:t>
            </a:r>
            <a:r>
              <a:rPr lang="en-US" sz="1400" dirty="0"/>
              <a:t>, </a:t>
            </a:r>
            <a:r>
              <a:rPr lang="en-US" sz="1400" dirty="0" smtClean="0"/>
              <a:t>30° =???, 45° = </a:t>
            </a:r>
            <a:r>
              <a:rPr lang="en-US" sz="1400" dirty="0"/>
              <a:t>3 </a:t>
            </a:r>
            <a:r>
              <a:rPr lang="en-US" sz="1400" dirty="0" smtClean="0"/>
              <a:t>dB, 50° </a:t>
            </a:r>
            <a:r>
              <a:rPr lang="en-US" sz="1400" dirty="0"/>
              <a:t>= </a:t>
            </a:r>
            <a:r>
              <a:rPr lang="en-US" sz="1400" dirty="0" smtClean="0"/>
              <a:t>2 </a:t>
            </a:r>
            <a:r>
              <a:rPr lang="en-US" sz="1400" dirty="0"/>
              <a:t>dB</a:t>
            </a:r>
            <a:r>
              <a:rPr lang="en-US" sz="1400" dirty="0" smtClean="0"/>
              <a:t>, 90° = -7 dB</a:t>
            </a:r>
          </a:p>
          <a:p>
            <a:pPr lvl="1"/>
            <a:r>
              <a:rPr lang="en-US" sz="1400" dirty="0" smtClean="0"/>
              <a:t>MGA </a:t>
            </a:r>
            <a:r>
              <a:rPr lang="en-US" sz="1400" dirty="0"/>
              <a:t>– </a:t>
            </a:r>
            <a:r>
              <a:rPr lang="en-US" sz="1400" dirty="0" smtClean="0"/>
              <a:t>0° </a:t>
            </a:r>
            <a:r>
              <a:rPr lang="en-US" sz="1400" dirty="0"/>
              <a:t>= </a:t>
            </a:r>
            <a:r>
              <a:rPr lang="en-US" sz="1400" dirty="0" smtClean="0"/>
              <a:t>23 dB, 5</a:t>
            </a:r>
            <a:r>
              <a:rPr lang="en-US" sz="1400" dirty="0"/>
              <a:t>° = </a:t>
            </a:r>
            <a:r>
              <a:rPr lang="en-US" sz="1400" dirty="0" smtClean="0"/>
              <a:t>21 dB, 9.5° </a:t>
            </a:r>
            <a:r>
              <a:rPr lang="en-US" sz="1400" dirty="0"/>
              <a:t>= </a:t>
            </a:r>
            <a:r>
              <a:rPr lang="en-US" sz="1400" dirty="0" smtClean="0"/>
              <a:t>20 </a:t>
            </a:r>
            <a:r>
              <a:rPr lang="en-US" sz="1400" dirty="0"/>
              <a:t>dB</a:t>
            </a:r>
            <a:endParaRPr lang="en-US" sz="1400" dirty="0" smtClean="0"/>
          </a:p>
          <a:p>
            <a:pPr lvl="1"/>
            <a:endParaRPr lang="en-US" sz="1400" dirty="0"/>
          </a:p>
          <a:p>
            <a:r>
              <a:rPr lang="en-US" sz="1400" dirty="0" smtClean="0"/>
              <a:t>Thermally limited Body Angle &amp; Time constraint</a:t>
            </a:r>
          </a:p>
          <a:p>
            <a:pPr lvl="1"/>
            <a:r>
              <a:rPr lang="en-US" sz="1400" dirty="0" smtClean="0"/>
              <a:t>Body </a:t>
            </a:r>
            <a:r>
              <a:rPr lang="en-US" sz="1400" dirty="0"/>
              <a:t>A</a:t>
            </a:r>
            <a:r>
              <a:rPr lang="en-US" sz="1400" dirty="0" smtClean="0"/>
              <a:t>ngle (Theta) -5° ≤ Theta ≤ 45°; </a:t>
            </a:r>
          </a:p>
          <a:p>
            <a:pPr lvl="1"/>
            <a:r>
              <a:rPr lang="en-US" sz="1400" dirty="0" smtClean="0"/>
              <a:t>Maximum Communication Time – 30 Minutes</a:t>
            </a:r>
          </a:p>
          <a:p>
            <a:pPr lvl="2"/>
            <a:r>
              <a:rPr lang="en-US" sz="1400" dirty="0"/>
              <a:t>For </a:t>
            </a:r>
            <a:r>
              <a:rPr lang="en-US" sz="1400" dirty="0" smtClean="0"/>
              <a:t>simplicity, a maximum of 30 minute is assumed for </a:t>
            </a:r>
            <a:r>
              <a:rPr lang="en-US" sz="1400" dirty="0"/>
              <a:t>any Body Angle &gt; 0°</a:t>
            </a:r>
          </a:p>
          <a:p>
            <a:pPr lvl="2"/>
            <a:r>
              <a:rPr lang="en-US" sz="1400" dirty="0" smtClean="0"/>
              <a:t>Thermal model shows that ~60 minutes can be achieved at 45° (100% margin)</a:t>
            </a:r>
          </a:p>
          <a:p>
            <a:pPr lvl="2"/>
            <a:r>
              <a:rPr lang="en-US" sz="1400" dirty="0" smtClean="0"/>
              <a:t>Current </a:t>
            </a:r>
            <a:r>
              <a:rPr lang="en-US" sz="1400" dirty="0"/>
              <a:t>best estimate for minimum </a:t>
            </a:r>
            <a:r>
              <a:rPr lang="en-US" sz="1400" dirty="0" err="1"/>
              <a:t>comm</a:t>
            </a:r>
            <a:r>
              <a:rPr lang="en-US" sz="1400" dirty="0"/>
              <a:t> time required for mission operations</a:t>
            </a:r>
          </a:p>
          <a:p>
            <a:pPr lvl="3"/>
            <a:r>
              <a:rPr lang="en-US" sz="1400" dirty="0" smtClean="0"/>
              <a:t>At 62.5bps = 62.5*60*30 = 112.5 kb</a:t>
            </a:r>
          </a:p>
          <a:p>
            <a:pPr lvl="3"/>
            <a:r>
              <a:rPr lang="en-US" sz="1400" dirty="0" smtClean="0"/>
              <a:t>At 8kbps = 8000*60*30 = 14.4Mb</a:t>
            </a:r>
          </a:p>
          <a:p>
            <a:pPr lvl="2"/>
            <a:endParaRPr lang="en-US" sz="1400" dirty="0" smtClean="0"/>
          </a:p>
          <a:p>
            <a:r>
              <a:rPr lang="en-US" sz="1400" dirty="0" smtClean="0"/>
              <a:t>Risks with assumptions</a:t>
            </a:r>
            <a:endParaRPr lang="en-US" sz="1400" dirty="0"/>
          </a:p>
          <a:p>
            <a:pPr lvl="1"/>
            <a:r>
              <a:rPr lang="en-US" sz="1400" dirty="0" smtClean="0"/>
              <a:t>Thermal model is inaccurate and 30 minutes at 45° is not achievable</a:t>
            </a:r>
            <a:endParaRPr lang="en-US" sz="1400" dirty="0"/>
          </a:p>
          <a:p>
            <a:pPr lvl="1"/>
            <a:r>
              <a:rPr lang="en-US" sz="1400" dirty="0" smtClean="0"/>
              <a:t>Required data volumes (currently TBD) are higher than 30 minutes at 62.5bps (112.5kb)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22071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BioSentinel</a:t>
            </a:r>
            <a:r>
              <a:rPr lang="en-US" dirty="0" smtClean="0"/>
              <a:t> Link Margin (dB) vs. Mission Days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25</a:t>
            </a:fld>
            <a:endParaRPr lang="en-US" altLang="en-US" b="1" dirty="0">
              <a:cs typeface="ＭＳ Ｐゴシック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6392"/>
            <a:ext cx="9144000" cy="488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8009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ExplorationTemplate_Feb201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27445</TotalTime>
  <Words>2393</Words>
  <Application>Microsoft Office PowerPoint</Application>
  <PresentationFormat>On-screen Show (4:3)</PresentationFormat>
  <Paragraphs>418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41" baseType="lpstr">
      <vt:lpstr>ＭＳ Ｐゴシック</vt:lpstr>
      <vt:lpstr>ＭＳ Ｐゴシック</vt:lpstr>
      <vt:lpstr>.AppleSystemUIFont</vt:lpstr>
      <vt:lpstr>Arial</vt:lpstr>
      <vt:lpstr>Arial Narrow</vt:lpstr>
      <vt:lpstr>Calibri</vt:lpstr>
      <vt:lpstr>DejaVu Sans</vt:lpstr>
      <vt:lpstr>Gill Sans MT</vt:lpstr>
      <vt:lpstr>Helvetica</vt:lpstr>
      <vt:lpstr>Helvetica Neue Black Condensed</vt:lpstr>
      <vt:lpstr>Symbol</vt:lpstr>
      <vt:lpstr>Times</vt:lpstr>
      <vt:lpstr>ヒラギノ角ゴ Pro W3</vt:lpstr>
      <vt:lpstr>ヒラギノ角ゴ Pro W6</vt:lpstr>
      <vt:lpstr>Default Theme</vt:lpstr>
      <vt:lpstr>1_ExplorationTemplate_Feb2011</vt:lpstr>
      <vt:lpstr>BioSentinel -  A Deep Space Radiation BioSensor Mission</vt:lpstr>
      <vt:lpstr>BioSentinel Project Objectives</vt:lpstr>
      <vt:lpstr>BioSentinel Science Concept</vt:lpstr>
      <vt:lpstr>Secondary Payload Location on SLS EM-1</vt:lpstr>
      <vt:lpstr>BioSentinel EM-1 Mission</vt:lpstr>
      <vt:lpstr>BioSentinel FreeFlyer Spacecraft: Physical Overview</vt:lpstr>
      <vt:lpstr>BioSensor – Optical Measurement of Yeast in Fluidic Card Well</vt:lpstr>
      <vt:lpstr>BioSensor Payload Hardware</vt:lpstr>
      <vt:lpstr>Solar Array: 2-Panel Gimbal, Adding 2-Panels</vt:lpstr>
      <vt:lpstr>Spacecraft Subsystem Fit Check</vt:lpstr>
      <vt:lpstr>Thermal System Analysis</vt:lpstr>
      <vt:lpstr>Comm Mode Timeline</vt:lpstr>
      <vt:lpstr>Safe Mode Timeline</vt:lpstr>
      <vt:lpstr>BioSentinel Mission Phases</vt:lpstr>
      <vt:lpstr>BioSentinel Month-in-the-Life ConOps</vt:lpstr>
      <vt:lpstr>Preliminary Operational Staffing Profile</vt:lpstr>
      <vt:lpstr>BioSentinel Back-Up Charts</vt:lpstr>
      <vt:lpstr>Ground System Architecture</vt:lpstr>
      <vt:lpstr>BioSentinel FreeFlyer Spacecraft Bus Summary</vt:lpstr>
      <vt:lpstr>Overview - Orbital Impact on Communications</vt:lpstr>
      <vt:lpstr>BioSentinel Teaming </vt:lpstr>
      <vt:lpstr>BioSentinel – LET Spectrometer</vt:lpstr>
      <vt:lpstr>Assumptions</vt:lpstr>
      <vt:lpstr>Assumptions</vt:lpstr>
      <vt:lpstr>BioSentinel Link Margin (dB) vs. Mission Days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Comments on the NRC Pathways Report</dc:title>
  <dc:creator>zpirtle</dc:creator>
  <cp:lastModifiedBy>Kuroda, Vanessa (ARC-RE)</cp:lastModifiedBy>
  <cp:revision>315</cp:revision>
  <cp:lastPrinted>2016-04-19T00:56:19Z</cp:lastPrinted>
  <dcterms:created xsi:type="dcterms:W3CDTF">2017-04-19T14:48:08Z</dcterms:created>
  <dcterms:modified xsi:type="dcterms:W3CDTF">2017-04-25T05:14:47Z</dcterms:modified>
</cp:coreProperties>
</file>