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tif" ContentType="image/tif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handoutMasterIdLst>
    <p:handoutMasterId r:id="rId22"/>
  </p:handoutMasterIdLst>
  <p:sldIdLst>
    <p:sldId id="256" r:id="rId2"/>
    <p:sldId id="324" r:id="rId3"/>
    <p:sldId id="319" r:id="rId4"/>
    <p:sldId id="310" r:id="rId5"/>
    <p:sldId id="307" r:id="rId6"/>
    <p:sldId id="326" r:id="rId7"/>
    <p:sldId id="266" r:id="rId8"/>
    <p:sldId id="328" r:id="rId9"/>
    <p:sldId id="330" r:id="rId10"/>
    <p:sldId id="309" r:id="rId11"/>
    <p:sldId id="332" r:id="rId12"/>
    <p:sldId id="314" r:id="rId13"/>
    <p:sldId id="315" r:id="rId14"/>
    <p:sldId id="329" r:id="rId15"/>
    <p:sldId id="311" r:id="rId16"/>
    <p:sldId id="313" r:id="rId17"/>
    <p:sldId id="320" r:id="rId18"/>
    <p:sldId id="318" r:id="rId19"/>
    <p:sldId id="308"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CCDD"/>
    <a:srgbClr val="5209D5"/>
    <a:srgbClr val="D406D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07" autoAdjust="0"/>
    <p:restoredTop sz="94667"/>
  </p:normalViewPr>
  <p:slideViewPr>
    <p:cSldViewPr snapToGrid="0" snapToObjects="1">
      <p:cViewPr>
        <p:scale>
          <a:sx n="82" d="100"/>
          <a:sy n="82" d="100"/>
        </p:scale>
        <p:origin x="-992" y="-472"/>
      </p:cViewPr>
      <p:guideLst>
        <p:guide orient="horz" pos="2160"/>
        <p:guide pos="2880"/>
      </p:guideLst>
    </p:cSldViewPr>
  </p:slideViewPr>
  <p:notesTextViewPr>
    <p:cViewPr>
      <p:scale>
        <a:sx n="100" d="100"/>
        <a:sy n="100" d="100"/>
      </p:scale>
      <p:origin x="0" y="0"/>
    </p:cViewPr>
  </p:notesTextViewPr>
  <p:sorterViewPr>
    <p:cViewPr>
      <p:scale>
        <a:sx n="98" d="100"/>
        <a:sy n="98"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AB831C8-F36C-7545-980C-301D4FB5E917}" type="datetimeFigureOut">
              <a:rPr lang="en-US" smtClean="0"/>
              <a:t>4/28/17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24CB63-84C9-1D40-B301-4FE516023C70}" type="slidenum">
              <a:rPr lang="en-US" smtClean="0"/>
              <a:t>‹#›</a:t>
            </a:fld>
            <a:endParaRPr lang="en-US"/>
          </a:p>
        </p:txBody>
      </p:sp>
    </p:spTree>
    <p:extLst>
      <p:ext uri="{BB962C8B-B14F-4D97-AF65-F5344CB8AC3E}">
        <p14:creationId xmlns:p14="http://schemas.microsoft.com/office/powerpoint/2010/main" val="16854721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9C662B-EFDD-3345-8969-AF724446049D}" type="datetimeFigureOut">
              <a:rPr lang="en-US" smtClean="0"/>
              <a:t>4/28/17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BE9F55-1463-4249-BB08-BC074BE3A623}" type="slidenum">
              <a:rPr lang="en-US" smtClean="0"/>
              <a:t>‹#›</a:t>
            </a:fld>
            <a:endParaRPr lang="en-US"/>
          </a:p>
        </p:txBody>
      </p:sp>
    </p:spTree>
    <p:extLst>
      <p:ext uri="{BB962C8B-B14F-4D97-AF65-F5344CB8AC3E}">
        <p14:creationId xmlns:p14="http://schemas.microsoft.com/office/powerpoint/2010/main" val="27951100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a:t>
            </a:fld>
            <a:endParaRPr lang="en-US"/>
          </a:p>
        </p:txBody>
      </p:sp>
    </p:spTree>
    <p:extLst>
      <p:ext uri="{BB962C8B-B14F-4D97-AF65-F5344CB8AC3E}">
        <p14:creationId xmlns:p14="http://schemas.microsoft.com/office/powerpoint/2010/main" val="359196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3</a:t>
            </a:fld>
            <a:endParaRPr lang="en-US"/>
          </a:p>
        </p:txBody>
      </p:sp>
    </p:spTree>
    <p:extLst>
      <p:ext uri="{BB962C8B-B14F-4D97-AF65-F5344CB8AC3E}">
        <p14:creationId xmlns:p14="http://schemas.microsoft.com/office/powerpoint/2010/main" val="1054966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12</a:t>
            </a:fld>
            <a:endParaRPr lang="en-US"/>
          </a:p>
        </p:txBody>
      </p:sp>
    </p:spTree>
    <p:extLst>
      <p:ext uri="{BB962C8B-B14F-4D97-AF65-F5344CB8AC3E}">
        <p14:creationId xmlns:p14="http://schemas.microsoft.com/office/powerpoint/2010/main" val="181548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April 2017</a:t>
            </a:r>
            <a:endParaRPr lang="en-US"/>
          </a:p>
        </p:txBody>
      </p:sp>
      <p:sp>
        <p:nvSpPr>
          <p:cNvPr id="5" name="Footer Placeholder 4"/>
          <p:cNvSpPr>
            <a:spLocks noGrp="1"/>
          </p:cNvSpPr>
          <p:nvPr>
            <p:ph type="ftr" sz="quarter" idx="11"/>
          </p:nvPr>
        </p:nvSpPr>
        <p:spPr/>
        <p:txBody>
          <a:bodyPr/>
          <a:lstStyle/>
          <a:p>
            <a:r>
              <a:rPr lang="en-US" smtClean="0"/>
              <a:t>IPSS  Clarketal BIRCHES on Lunar Ice Cube</a:t>
            </a:r>
            <a:endParaRPr lang="en-US"/>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749733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April 2017</a:t>
            </a:r>
            <a:endParaRPr lang="en-US"/>
          </a:p>
        </p:txBody>
      </p:sp>
      <p:sp>
        <p:nvSpPr>
          <p:cNvPr id="5" name="Footer Placeholder 4"/>
          <p:cNvSpPr>
            <a:spLocks noGrp="1"/>
          </p:cNvSpPr>
          <p:nvPr>
            <p:ph type="ftr" sz="quarter" idx="11"/>
          </p:nvPr>
        </p:nvSpPr>
        <p:spPr/>
        <p:txBody>
          <a:bodyPr/>
          <a:lstStyle/>
          <a:p>
            <a:r>
              <a:rPr lang="en-US" smtClean="0"/>
              <a:t>IPSS  Clarketal BIRCHES on Lunar Ice Cube</a:t>
            </a:r>
            <a:endParaRPr lang="en-US"/>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801423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April 2017</a:t>
            </a:r>
            <a:endParaRPr lang="en-US"/>
          </a:p>
        </p:txBody>
      </p:sp>
      <p:sp>
        <p:nvSpPr>
          <p:cNvPr id="5" name="Footer Placeholder 4"/>
          <p:cNvSpPr>
            <a:spLocks noGrp="1"/>
          </p:cNvSpPr>
          <p:nvPr>
            <p:ph type="ftr" sz="quarter" idx="11"/>
          </p:nvPr>
        </p:nvSpPr>
        <p:spPr/>
        <p:txBody>
          <a:bodyPr/>
          <a:lstStyle/>
          <a:p>
            <a:r>
              <a:rPr lang="en-US" smtClean="0"/>
              <a:t>IPSS  Clarketal BIRCHES on Lunar Ice Cube</a:t>
            </a:r>
            <a:endParaRPr lang="en-US"/>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967135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April 2017</a:t>
            </a:r>
            <a:endParaRPr lang="en-US"/>
          </a:p>
        </p:txBody>
      </p:sp>
      <p:sp>
        <p:nvSpPr>
          <p:cNvPr id="6" name="Footer Placeholder 5"/>
          <p:cNvSpPr>
            <a:spLocks noGrp="1"/>
          </p:cNvSpPr>
          <p:nvPr>
            <p:ph type="ftr" sz="quarter" idx="11"/>
          </p:nvPr>
        </p:nvSpPr>
        <p:spPr/>
        <p:txBody>
          <a:bodyPr/>
          <a:lstStyle/>
          <a:p>
            <a:r>
              <a:rPr lang="en-US" smtClean="0"/>
              <a:t>IPSS  Clarketal BIRCHES on Lunar Ice Cube</a:t>
            </a:r>
            <a:endParaRPr lang="en-US"/>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784218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April 2017</a:t>
            </a:r>
            <a:endParaRPr lang="en-US"/>
          </a:p>
        </p:txBody>
      </p:sp>
      <p:sp>
        <p:nvSpPr>
          <p:cNvPr id="8" name="Footer Placeholder 7"/>
          <p:cNvSpPr>
            <a:spLocks noGrp="1"/>
          </p:cNvSpPr>
          <p:nvPr>
            <p:ph type="ftr" sz="quarter" idx="11"/>
          </p:nvPr>
        </p:nvSpPr>
        <p:spPr/>
        <p:txBody>
          <a:bodyPr/>
          <a:lstStyle/>
          <a:p>
            <a:r>
              <a:rPr lang="en-US" smtClean="0"/>
              <a:t>IPSS  Clarketal BIRCHES on Lunar Ice Cube</a:t>
            </a:r>
            <a:endParaRPr lang="en-US"/>
          </a:p>
        </p:txBody>
      </p:sp>
      <p:sp>
        <p:nvSpPr>
          <p:cNvPr id="9" name="Slide Number Placeholder 8"/>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963493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April 2017</a:t>
            </a:r>
            <a:endParaRPr lang="en-US"/>
          </a:p>
        </p:txBody>
      </p:sp>
      <p:sp>
        <p:nvSpPr>
          <p:cNvPr id="4" name="Footer Placeholder 3"/>
          <p:cNvSpPr>
            <a:spLocks noGrp="1"/>
          </p:cNvSpPr>
          <p:nvPr>
            <p:ph type="ftr" sz="quarter" idx="11"/>
          </p:nvPr>
        </p:nvSpPr>
        <p:spPr/>
        <p:txBody>
          <a:bodyPr/>
          <a:lstStyle/>
          <a:p>
            <a:r>
              <a:rPr lang="en-US" smtClean="0"/>
              <a:t>IPSS  Clarketal BIRCHES on Lunar Ice Cube</a:t>
            </a:r>
            <a:endParaRPr lang="en-US"/>
          </a:p>
        </p:txBody>
      </p:sp>
      <p:sp>
        <p:nvSpPr>
          <p:cNvPr id="5" name="Slide Number Placeholder 4"/>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58162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smtClean="0"/>
              <a:t>April 2017</a:t>
            </a:r>
            <a:endParaRPr lang="en-US" dirty="0"/>
          </a:p>
        </p:txBody>
      </p:sp>
      <p:sp>
        <p:nvSpPr>
          <p:cNvPr id="9" name="Footer Placeholder 8"/>
          <p:cNvSpPr>
            <a:spLocks noGrp="1"/>
          </p:cNvSpPr>
          <p:nvPr>
            <p:ph type="ftr" sz="quarter" idx="11"/>
          </p:nvPr>
        </p:nvSpPr>
        <p:spPr/>
        <p:txBody>
          <a:bodyPr/>
          <a:lstStyle/>
          <a:p>
            <a:r>
              <a:rPr lang="en-US" smtClean="0"/>
              <a:t>IPSS  Clarketal BIRCHES on Lunar Ice Cube</a:t>
            </a:r>
            <a:endParaRPr lang="en-US" dirty="0"/>
          </a:p>
        </p:txBody>
      </p:sp>
      <p:sp>
        <p:nvSpPr>
          <p:cNvPr id="10" name="Slide Number Placeholder 9"/>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680233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April 2017</a:t>
            </a:r>
            <a:endParaRPr lang="en-US"/>
          </a:p>
        </p:txBody>
      </p:sp>
      <p:sp>
        <p:nvSpPr>
          <p:cNvPr id="6" name="Footer Placeholder 5"/>
          <p:cNvSpPr>
            <a:spLocks noGrp="1"/>
          </p:cNvSpPr>
          <p:nvPr>
            <p:ph type="ftr" sz="quarter" idx="11"/>
          </p:nvPr>
        </p:nvSpPr>
        <p:spPr/>
        <p:txBody>
          <a:bodyPr/>
          <a:lstStyle/>
          <a:p>
            <a:r>
              <a:rPr lang="en-US" smtClean="0"/>
              <a:t>IPSS  Clarketal BIRCHES on Lunar Ice Cube</a:t>
            </a:r>
            <a:endParaRPr lang="en-US"/>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983434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April 2017</a:t>
            </a:r>
            <a:endParaRPr lang="en-US"/>
          </a:p>
        </p:txBody>
      </p:sp>
      <p:sp>
        <p:nvSpPr>
          <p:cNvPr id="6" name="Footer Placeholder 5"/>
          <p:cNvSpPr>
            <a:spLocks noGrp="1"/>
          </p:cNvSpPr>
          <p:nvPr>
            <p:ph type="ftr" sz="quarter" idx="11"/>
          </p:nvPr>
        </p:nvSpPr>
        <p:spPr/>
        <p:txBody>
          <a:bodyPr/>
          <a:lstStyle/>
          <a:p>
            <a:r>
              <a:rPr lang="en-US" smtClean="0"/>
              <a:t>IPSS  Clarketal BIRCHES on Lunar Ice Cube</a:t>
            </a:r>
            <a:endParaRPr lang="en-US"/>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543746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April 2017</a:t>
            </a:r>
            <a:endParaRPr lang="en-US"/>
          </a:p>
        </p:txBody>
      </p:sp>
      <p:sp>
        <p:nvSpPr>
          <p:cNvPr id="5" name="Footer Placeholder 4"/>
          <p:cNvSpPr>
            <a:spLocks noGrp="1"/>
          </p:cNvSpPr>
          <p:nvPr>
            <p:ph type="ftr" sz="quarter" idx="11"/>
          </p:nvPr>
        </p:nvSpPr>
        <p:spPr/>
        <p:txBody>
          <a:bodyPr/>
          <a:lstStyle/>
          <a:p>
            <a:r>
              <a:rPr lang="en-US" smtClean="0"/>
              <a:t>IPSS  Clarketal BIRCHES on Lunar Ice Cube</a:t>
            </a:r>
            <a:endParaRPr lang="en-US"/>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301912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April 2017</a:t>
            </a:r>
            <a:endParaRPr lang="en-US"/>
          </a:p>
        </p:txBody>
      </p:sp>
      <p:sp>
        <p:nvSpPr>
          <p:cNvPr id="5" name="Footer Placeholder 4"/>
          <p:cNvSpPr>
            <a:spLocks noGrp="1"/>
          </p:cNvSpPr>
          <p:nvPr>
            <p:ph type="ftr" sz="quarter" idx="11"/>
          </p:nvPr>
        </p:nvSpPr>
        <p:spPr/>
        <p:txBody>
          <a:bodyPr/>
          <a:lstStyle/>
          <a:p>
            <a:r>
              <a:rPr lang="en-US" smtClean="0"/>
              <a:t>IPSS  Clarketal BIRCHES on Lunar Ice Cube</a:t>
            </a:r>
            <a:endParaRPr lang="en-US"/>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19184189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alphaModFix amt="29000"/>
            <a:extLst>
              <a:ext uri="{BEBA8EAE-BF5A-486C-A8C5-ECC9F3942E4B}">
                <a14:imgProps xmlns:a14="http://schemas.microsoft.com/office/drawing/2010/main">
                  <a14:imgLayer r:embed="rId14">
                    <a14:imgEffect>
                      <a14:colorTemperature colorTemp="3457"/>
                    </a14:imgEffect>
                    <a14:imgEffect>
                      <a14:brightnessContrast bright="59000"/>
                    </a14:imgEffect>
                  </a14:imgLayer>
                </a14:imgProps>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561305"/>
            <a:ext cx="2133600" cy="250878"/>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April 2017</a:t>
            </a:r>
            <a:endParaRPr lang="en-US" dirty="0"/>
          </a:p>
        </p:txBody>
      </p:sp>
      <p:sp>
        <p:nvSpPr>
          <p:cNvPr id="5" name="Footer Placeholder 4"/>
          <p:cNvSpPr>
            <a:spLocks noGrp="1"/>
          </p:cNvSpPr>
          <p:nvPr>
            <p:ph type="ftr" sz="quarter" idx="3"/>
          </p:nvPr>
        </p:nvSpPr>
        <p:spPr>
          <a:xfrm>
            <a:off x="2739264" y="6561305"/>
            <a:ext cx="3662848" cy="265996"/>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IPSS  Clarketal BIRCHES on Lunar Ice Cube</a:t>
            </a:r>
            <a:endParaRPr lang="en-US" dirty="0"/>
          </a:p>
        </p:txBody>
      </p:sp>
      <p:sp>
        <p:nvSpPr>
          <p:cNvPr id="6" name="Slide Number Placeholder 5"/>
          <p:cNvSpPr>
            <a:spLocks noGrp="1"/>
          </p:cNvSpPr>
          <p:nvPr>
            <p:ph type="sldNum" sz="quarter" idx="4"/>
          </p:nvPr>
        </p:nvSpPr>
        <p:spPr>
          <a:xfrm>
            <a:off x="6553200" y="6561305"/>
            <a:ext cx="2133600" cy="265996"/>
          </a:xfrm>
          <a:prstGeom prst="rect">
            <a:avLst/>
          </a:prstGeom>
        </p:spPr>
        <p:txBody>
          <a:bodyPr vert="horz" lIns="91440" tIns="45720" rIns="91440" bIns="45720" rtlCol="0" anchor="ctr"/>
          <a:lstStyle>
            <a:lvl1pPr algn="r">
              <a:defRPr sz="1200">
                <a:solidFill>
                  <a:schemeClr val="tx1">
                    <a:tint val="75000"/>
                  </a:schemeClr>
                </a:solidFill>
              </a:defRPr>
            </a:lvl1pPr>
          </a:lstStyle>
          <a:p>
            <a:fld id="{61DB02BC-888A-9449-ADDC-9153D0D66787}" type="slidenum">
              <a:rPr lang="en-US" smtClean="0"/>
              <a:t>‹#›</a:t>
            </a:fld>
            <a:endParaRPr lang="en-US"/>
          </a:p>
        </p:txBody>
      </p:sp>
    </p:spTree>
    <p:extLst>
      <p:ext uri="{BB962C8B-B14F-4D97-AF65-F5344CB8AC3E}">
        <p14:creationId xmlns:p14="http://schemas.microsoft.com/office/powerpoint/2010/main" val="3360899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4" Type="http://schemas.openxmlformats.org/officeDocument/2006/relationships/hyperlink" Target="http://www.nasa.gov" TargetMode="External"/><Relationship Id="rId5" Type="http://schemas.openxmlformats.org/officeDocument/2006/relationships/image" Target="../media/image3.png"/><Relationship Id="rId6"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jpg"/><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jpeg"/><Relationship Id="rId5"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png"/><Relationship Id="rId5" Type="http://schemas.openxmlformats.org/officeDocument/2006/relationships/image" Target="../media/image28.png"/><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8939" y="90265"/>
            <a:ext cx="8860256" cy="3477875"/>
          </a:xfrm>
          <a:prstGeom prst="rect">
            <a:avLst/>
          </a:prstGeom>
          <a:solidFill>
            <a:schemeClr val="bg1">
              <a:alpha val="50000"/>
            </a:schemeClr>
          </a:solidFill>
        </p:spPr>
        <p:txBody>
          <a:bodyPr wrap="square" lIns="91440" tIns="45720" rIns="91440" bIns="45720" rtlCol="0">
            <a:spAutoFit/>
          </a:bodyPr>
          <a:lstStyle/>
          <a:p>
            <a:pPr algn="ctr"/>
            <a:r>
              <a:rPr lang="en-US" sz="2000" b="1" dirty="0" smtClean="0"/>
              <a:t>Broadband </a:t>
            </a:r>
            <a:r>
              <a:rPr lang="en-US" sz="2000" b="1" dirty="0" err="1" smtClean="0"/>
              <a:t>InfraRed</a:t>
            </a:r>
            <a:r>
              <a:rPr lang="en-US" sz="2000" b="1" dirty="0" smtClean="0"/>
              <a:t> Compact High-resolution Exploration Spectrometer: </a:t>
            </a:r>
            <a:endParaRPr lang="en-US" sz="2000" b="1" dirty="0"/>
          </a:p>
          <a:p>
            <a:pPr algn="ctr"/>
            <a:r>
              <a:rPr lang="en-US" sz="2000" b="1" dirty="0"/>
              <a:t>Lunar </a:t>
            </a:r>
            <a:r>
              <a:rPr lang="en-US" sz="2000" b="1" dirty="0" smtClean="0"/>
              <a:t>Volatile Dynamics for the Lunar Ice Cube Mission</a:t>
            </a:r>
          </a:p>
          <a:p>
            <a:pPr algn="ctr"/>
            <a:endParaRPr lang="en-US" sz="2000" b="1" dirty="0"/>
          </a:p>
          <a:p>
            <a:pPr algn="ctr"/>
            <a:r>
              <a:rPr lang="en-US" sz="2000" b="1" dirty="0"/>
              <a:t>P.E. Clark</a:t>
            </a:r>
            <a:r>
              <a:rPr lang="en-US" sz="2000" dirty="0"/>
              <a:t>, </a:t>
            </a:r>
            <a:r>
              <a:rPr lang="en-US" sz="2000" dirty="0" err="1" smtClean="0"/>
              <a:t>CalTech</a:t>
            </a:r>
            <a:r>
              <a:rPr lang="en-US" sz="2000" dirty="0" smtClean="0"/>
              <a:t>/Jet Propulsion Laboratory, Science PI</a:t>
            </a:r>
            <a:endParaRPr lang="en-US" sz="2000" dirty="0"/>
          </a:p>
          <a:p>
            <a:pPr algn="ctr">
              <a:spcBef>
                <a:spcPct val="0"/>
              </a:spcBef>
              <a:buFontTx/>
              <a:buNone/>
            </a:pPr>
            <a:r>
              <a:rPr lang="en-US" altLang="en-US" sz="2000" dirty="0" smtClean="0"/>
              <a:t>Morehead </a:t>
            </a:r>
            <a:r>
              <a:rPr lang="en-US" altLang="en-US" sz="2000" dirty="0"/>
              <a:t>State University PI, Bus, Ground Communication, Science Operations: B. </a:t>
            </a:r>
            <a:r>
              <a:rPr lang="en-US" altLang="en-US" sz="2000" dirty="0" err="1"/>
              <a:t>Malphrus</a:t>
            </a:r>
            <a:r>
              <a:rPr lang="en-US" altLang="en-US" sz="2000" dirty="0"/>
              <a:t> (PI), B. Twiggs, Jeff </a:t>
            </a:r>
            <a:r>
              <a:rPr lang="en-US" altLang="en-US" sz="2000" dirty="0" err="1"/>
              <a:t>Kruth</a:t>
            </a:r>
            <a:r>
              <a:rPr lang="en-US" altLang="en-US" sz="2000" dirty="0"/>
              <a:t>, Kevin Brown, M. Coombs, R. McNeill; NASA/GSFC Payload: C. </a:t>
            </a:r>
            <a:r>
              <a:rPr lang="en-US" altLang="en-US" sz="2000" dirty="0" err="1"/>
              <a:t>Brambora</a:t>
            </a:r>
            <a:r>
              <a:rPr lang="en-US" altLang="en-US" sz="2000" dirty="0"/>
              <a:t>, T. </a:t>
            </a:r>
            <a:r>
              <a:rPr lang="en-US" altLang="en-US" sz="2000" dirty="0" err="1"/>
              <a:t>Hurford</a:t>
            </a:r>
            <a:r>
              <a:rPr lang="en-US" altLang="en-US" sz="2000" dirty="0"/>
              <a:t>, R. </a:t>
            </a:r>
            <a:r>
              <a:rPr lang="en-US" altLang="en-US" sz="2000" dirty="0" err="1"/>
              <a:t>MacDowall</a:t>
            </a:r>
            <a:r>
              <a:rPr lang="en-US" altLang="en-US" sz="2000" dirty="0"/>
              <a:t>, D. Reuter, W. Farrell, D. Patel, S. Banks, E. </a:t>
            </a:r>
            <a:r>
              <a:rPr lang="en-US" altLang="en-US" sz="2000" dirty="0" err="1"/>
              <a:t>Mentzell</a:t>
            </a:r>
            <a:r>
              <a:rPr lang="en-US" altLang="en-US" sz="2000" dirty="0"/>
              <a:t>, R. </a:t>
            </a:r>
            <a:r>
              <a:rPr lang="en-US" altLang="en-US" sz="2000" dirty="0" err="1"/>
              <a:t>Manriquez</a:t>
            </a:r>
            <a:r>
              <a:rPr lang="en-US" altLang="en-US" sz="2000" dirty="0"/>
              <a:t>; </a:t>
            </a:r>
            <a:endParaRPr lang="en-US" altLang="en-US" sz="2000" dirty="0" smtClean="0"/>
          </a:p>
          <a:p>
            <a:pPr algn="ctr">
              <a:spcBef>
                <a:spcPct val="0"/>
              </a:spcBef>
              <a:buFontTx/>
              <a:buNone/>
            </a:pPr>
            <a:r>
              <a:rPr lang="en-US" altLang="en-US" sz="2000" dirty="0" smtClean="0"/>
              <a:t>NASA/GSFC </a:t>
            </a:r>
            <a:r>
              <a:rPr lang="en-US" altLang="en-US" sz="2000" dirty="0"/>
              <a:t>Flight Dynamics: D. </a:t>
            </a:r>
            <a:r>
              <a:rPr lang="en-US" altLang="en-US" sz="2000" dirty="0" err="1"/>
              <a:t>Folta</a:t>
            </a:r>
            <a:r>
              <a:rPr lang="en-US" altLang="en-US" sz="2000" dirty="0"/>
              <a:t>, P. Calhoun; </a:t>
            </a:r>
            <a:endParaRPr lang="en-US" altLang="en-US" sz="2000" dirty="0" smtClean="0"/>
          </a:p>
          <a:p>
            <a:pPr algn="ctr">
              <a:spcBef>
                <a:spcPct val="0"/>
              </a:spcBef>
              <a:buFontTx/>
              <a:buNone/>
            </a:pPr>
            <a:r>
              <a:rPr lang="en-US" altLang="en-US" sz="2000" dirty="0" smtClean="0"/>
              <a:t>Busek </a:t>
            </a:r>
            <a:r>
              <a:rPr lang="en-US" altLang="en-US" sz="2000" dirty="0"/>
              <a:t>Propulsion: M. </a:t>
            </a:r>
            <a:r>
              <a:rPr lang="en-US" altLang="en-US" sz="2000" dirty="0" err="1"/>
              <a:t>Tsay</a:t>
            </a:r>
            <a:r>
              <a:rPr lang="en-US" altLang="en-US" sz="2000" dirty="0"/>
              <a:t>, J. </a:t>
            </a:r>
            <a:r>
              <a:rPr lang="en-US" altLang="en-US" sz="2000" dirty="0" err="1"/>
              <a:t>Frongillo</a:t>
            </a:r>
            <a:r>
              <a:rPr lang="en-US" altLang="en-US" sz="2000" dirty="0"/>
              <a:t>; </a:t>
            </a:r>
            <a:endParaRPr lang="en-US" altLang="en-US" sz="2000" dirty="0" smtClean="0"/>
          </a:p>
          <a:p>
            <a:pPr algn="ctr">
              <a:spcBef>
                <a:spcPct val="0"/>
              </a:spcBef>
              <a:buFontTx/>
              <a:buNone/>
            </a:pPr>
            <a:r>
              <a:rPr lang="en-US" altLang="en-US" sz="2000" dirty="0" smtClean="0"/>
              <a:t>Vermont </a:t>
            </a:r>
            <a:r>
              <a:rPr lang="en-US" altLang="en-US" sz="2000" dirty="0"/>
              <a:t>Technical College Software: C. Brandon, P. Chapin</a:t>
            </a:r>
            <a:endParaRPr lang="en-US" altLang="en-US" sz="2000" b="1" dirty="0">
              <a:latin typeface="Tahoma" charset="0"/>
            </a:endParaRPr>
          </a:p>
        </p:txBody>
      </p:sp>
      <p:sp>
        <p:nvSpPr>
          <p:cNvPr id="6" name="Footer Placeholder 5"/>
          <p:cNvSpPr>
            <a:spLocks noGrp="1"/>
          </p:cNvSpPr>
          <p:nvPr>
            <p:ph type="ftr" sz="quarter" idx="11"/>
          </p:nvPr>
        </p:nvSpPr>
        <p:spPr>
          <a:xfrm>
            <a:off x="2707778" y="6561305"/>
            <a:ext cx="3725819" cy="265996"/>
          </a:xfrm>
        </p:spPr>
        <p:txBody>
          <a:bodyPr/>
          <a:lstStyle/>
          <a:p>
            <a:r>
              <a:rPr lang="en-US" smtClean="0"/>
              <a:t>IPSS  Clarketal BIRCHES on Lunar Ice Cube</a:t>
            </a:r>
            <a:endParaRPr lang="en-US" dirty="0"/>
          </a:p>
        </p:txBody>
      </p:sp>
      <p:sp>
        <p:nvSpPr>
          <p:cNvPr id="7" name="Slide Number Placeholder 6"/>
          <p:cNvSpPr>
            <a:spLocks noGrp="1"/>
          </p:cNvSpPr>
          <p:nvPr>
            <p:ph type="sldNum" sz="quarter" idx="12"/>
          </p:nvPr>
        </p:nvSpPr>
        <p:spPr>
          <a:xfrm>
            <a:off x="6553200" y="6561305"/>
            <a:ext cx="2133600" cy="265996"/>
          </a:xfrm>
        </p:spPr>
        <p:txBody>
          <a:bodyPr/>
          <a:lstStyle/>
          <a:p>
            <a:fld id="{61DB02BC-888A-9449-ADDC-9153D0D66787}" type="slidenum">
              <a:rPr lang="en-US" smtClean="0"/>
              <a:t>1</a:t>
            </a:fld>
            <a:endParaRPr lang="en-US"/>
          </a:p>
        </p:txBody>
      </p:sp>
      <p:sp>
        <p:nvSpPr>
          <p:cNvPr id="3" name="Date Placeholder 2"/>
          <p:cNvSpPr>
            <a:spLocks noGrp="1"/>
          </p:cNvSpPr>
          <p:nvPr>
            <p:ph type="dt" sz="half" idx="10"/>
          </p:nvPr>
        </p:nvSpPr>
        <p:spPr>
          <a:xfrm>
            <a:off x="457200" y="6561305"/>
            <a:ext cx="2133600" cy="250878"/>
          </a:xfrm>
        </p:spPr>
        <p:txBody>
          <a:bodyPr/>
          <a:lstStyle/>
          <a:p>
            <a:r>
              <a:rPr lang="en-US" smtClean="0"/>
              <a:t>April 2017</a:t>
            </a:r>
            <a:endParaRPr lang="en-US"/>
          </a:p>
        </p:txBody>
      </p:sp>
      <p:pic>
        <p:nvPicPr>
          <p:cNvPr id="9" name="Picture 8" descr="nasa_logo(80x66).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648" y="5675743"/>
            <a:ext cx="1018032" cy="841248"/>
          </a:xfrm>
          <a:prstGeom prst="rect">
            <a:avLst/>
          </a:prstGeom>
        </p:spPr>
      </p:pic>
      <p:sp>
        <p:nvSpPr>
          <p:cNvPr id="10" name="Footer Placeholder 3"/>
          <p:cNvSpPr txBox="1">
            <a:spLocks/>
          </p:cNvSpPr>
          <p:nvPr/>
        </p:nvSpPr>
        <p:spPr>
          <a:xfrm>
            <a:off x="5113014" y="4568196"/>
            <a:ext cx="3889023" cy="203401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b="1" dirty="0">
                <a:solidFill>
                  <a:srgbClr val="000000"/>
                </a:solidFill>
                <a:latin typeface="Arial" charset="0"/>
              </a:rPr>
              <a:t>National Aeronautics and Space Administration</a:t>
            </a:r>
          </a:p>
          <a:p>
            <a:endParaRPr lang="en-US" sz="400" b="1" dirty="0">
              <a:solidFill>
                <a:srgbClr val="000000"/>
              </a:solidFill>
              <a:latin typeface="Arial" charset="0"/>
            </a:endParaRPr>
          </a:p>
          <a:p>
            <a:r>
              <a:rPr lang="en-US" b="1" dirty="0">
                <a:solidFill>
                  <a:srgbClr val="000000"/>
                </a:solidFill>
                <a:latin typeface="Arial" charset="0"/>
              </a:rPr>
              <a:t>Jet Propulsion Laboratory</a:t>
            </a:r>
          </a:p>
          <a:p>
            <a:r>
              <a:rPr lang="en-US" dirty="0">
                <a:solidFill>
                  <a:srgbClr val="000000"/>
                </a:solidFill>
                <a:latin typeface="Arial" charset="0"/>
              </a:rPr>
              <a:t>California Institute of Technology</a:t>
            </a:r>
          </a:p>
          <a:p>
            <a:r>
              <a:rPr lang="en-US" dirty="0">
                <a:solidFill>
                  <a:srgbClr val="000000"/>
                </a:solidFill>
                <a:latin typeface="Arial" charset="0"/>
              </a:rPr>
              <a:t>Pasadena, </a:t>
            </a:r>
            <a:r>
              <a:rPr lang="en-US" dirty="0" smtClean="0">
                <a:solidFill>
                  <a:srgbClr val="000000"/>
                </a:solidFill>
                <a:latin typeface="Arial" charset="0"/>
              </a:rPr>
              <a:t>California</a:t>
            </a:r>
          </a:p>
          <a:p>
            <a:endParaRPr lang="en-US" b="1" dirty="0">
              <a:solidFill>
                <a:srgbClr val="000000"/>
              </a:solidFill>
              <a:latin typeface="Arial" charset="0"/>
            </a:endParaRPr>
          </a:p>
          <a:p>
            <a:r>
              <a:rPr lang="en-US" b="1" dirty="0" smtClean="0">
                <a:solidFill>
                  <a:srgbClr val="000000"/>
                </a:solidFill>
                <a:latin typeface="Arial" charset="0"/>
                <a:hlinkClick r:id="rId4"/>
              </a:rPr>
              <a:t>www.nasa.gov</a:t>
            </a:r>
            <a:endParaRPr lang="en-US" b="1" dirty="0">
              <a:solidFill>
                <a:srgbClr val="000000"/>
              </a:solidFill>
              <a:latin typeface="Arial" charset="0"/>
            </a:endParaRPr>
          </a:p>
          <a:p>
            <a:pPr>
              <a:lnSpc>
                <a:spcPts val="2038"/>
              </a:lnSpc>
            </a:pPr>
            <a:r>
              <a:rPr lang="en-US" sz="1050" smtClean="0">
                <a:solidFill>
                  <a:srgbClr val="000000"/>
                </a:solidFill>
                <a:latin typeface="Arial" charset="0"/>
              </a:rPr>
              <a:t>©  </a:t>
            </a:r>
            <a:r>
              <a:rPr lang="en-US" sz="1050" dirty="0" smtClean="0">
                <a:solidFill>
                  <a:srgbClr val="000000"/>
                </a:solidFill>
                <a:latin typeface="Arial" charset="0"/>
              </a:rPr>
              <a:t>2016. </a:t>
            </a:r>
            <a:r>
              <a:rPr lang="en-US" sz="1050" dirty="0">
                <a:solidFill>
                  <a:srgbClr val="000000"/>
                </a:solidFill>
                <a:latin typeface="Arial" charset="0"/>
              </a:rPr>
              <a:t>All rights reserved</a:t>
            </a:r>
            <a:r>
              <a:rPr lang="en-US" sz="1050" dirty="0" smtClean="0">
                <a:solidFill>
                  <a:srgbClr val="000000"/>
                </a:solidFill>
                <a:latin typeface="Arial" charset="0"/>
              </a:rPr>
              <a:t>.</a:t>
            </a:r>
          </a:p>
          <a:p>
            <a:pPr>
              <a:lnSpc>
                <a:spcPts val="2038"/>
              </a:lnSpc>
            </a:pPr>
            <a:r>
              <a:rPr lang="en-US" sz="1050" dirty="0" smtClean="0">
                <a:solidFill>
                  <a:srgbClr val="000000"/>
                </a:solidFill>
                <a:latin typeface="Arial" charset="0"/>
              </a:rPr>
              <a:t>Government sponsorship acknowledged.</a:t>
            </a:r>
            <a:endParaRPr lang="en-US" dirty="0">
              <a:solidFill>
                <a:srgbClr val="000000"/>
              </a:solidFill>
            </a:endParaRPr>
          </a:p>
        </p:txBody>
      </p:sp>
      <p:sp>
        <p:nvSpPr>
          <p:cNvPr id="2" name="TextBox 1"/>
          <p:cNvSpPr txBox="1"/>
          <p:nvPr/>
        </p:nvSpPr>
        <p:spPr>
          <a:xfrm>
            <a:off x="1651000" y="7112000"/>
            <a:ext cx="184666" cy="369332"/>
          </a:xfrm>
          <a:prstGeom prst="rect">
            <a:avLst/>
          </a:prstGeom>
          <a:noFill/>
        </p:spPr>
        <p:txBody>
          <a:bodyPr wrap="none" rtlCol="0">
            <a:spAutoFit/>
          </a:bodyPr>
          <a:lstStyle/>
          <a:p>
            <a:endParaRPr lang="en-US" dirty="0"/>
          </a:p>
        </p:txBody>
      </p:sp>
      <p:sp>
        <p:nvSpPr>
          <p:cNvPr id="13" name="TextBox 12"/>
          <p:cNvSpPr txBox="1"/>
          <p:nvPr/>
        </p:nvSpPr>
        <p:spPr>
          <a:xfrm>
            <a:off x="1193680" y="5683095"/>
            <a:ext cx="3744240" cy="738664"/>
          </a:xfrm>
          <a:prstGeom prst="rect">
            <a:avLst/>
          </a:prstGeom>
          <a:noFill/>
        </p:spPr>
        <p:txBody>
          <a:bodyPr wrap="square" rtlCol="0">
            <a:spAutoFit/>
          </a:bodyPr>
          <a:lstStyle/>
          <a:p>
            <a:r>
              <a:rPr lang="en-US" sz="2400" b="1" dirty="0" smtClean="0"/>
              <a:t>Jet Propulsion Laboratory</a:t>
            </a:r>
          </a:p>
          <a:p>
            <a:r>
              <a:rPr lang="en-US" dirty="0" smtClean="0"/>
              <a:t>California Institute of Technology</a:t>
            </a:r>
            <a:endParaRPr lang="en-US" dirty="0"/>
          </a:p>
        </p:txBody>
      </p:sp>
      <p:pic>
        <p:nvPicPr>
          <p:cNvPr id="12" name="Picture 11"/>
          <p:cNvPicPr>
            <a:picLocks noChangeAspect="1"/>
          </p:cNvPicPr>
          <p:nvPr/>
        </p:nvPicPr>
        <p:blipFill>
          <a:blip r:embed="rId5"/>
          <a:stretch>
            <a:fillRect/>
          </a:stretch>
        </p:blipFill>
        <p:spPr>
          <a:xfrm>
            <a:off x="3167493" y="3999027"/>
            <a:ext cx="2112529" cy="1233909"/>
          </a:xfrm>
          <a:prstGeom prst="rect">
            <a:avLst/>
          </a:prstGeom>
        </p:spPr>
      </p:pic>
      <p:sp>
        <p:nvSpPr>
          <p:cNvPr id="5" name="TextBox 4"/>
          <p:cNvSpPr txBox="1"/>
          <p:nvPr/>
        </p:nvSpPr>
        <p:spPr>
          <a:xfrm>
            <a:off x="3091833" y="5165303"/>
            <a:ext cx="2681299" cy="646331"/>
          </a:xfrm>
          <a:prstGeom prst="rect">
            <a:avLst/>
          </a:prstGeom>
          <a:noFill/>
        </p:spPr>
        <p:txBody>
          <a:bodyPr wrap="square" rtlCol="0">
            <a:spAutoFit/>
          </a:bodyPr>
          <a:lstStyle/>
          <a:p>
            <a:pPr algn="ctr"/>
            <a:r>
              <a:rPr lang="en-US" dirty="0" smtClean="0"/>
              <a:t>EM1 Deployment System for the ‘lucky 13’</a:t>
            </a:r>
            <a:endParaRPr lang="en-US" dirty="0"/>
          </a:p>
        </p:txBody>
      </p:sp>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 y="3739246"/>
            <a:ext cx="2490056" cy="1611213"/>
          </a:xfrm>
          <a:prstGeom prst="rect">
            <a:avLst/>
          </a:prstGeom>
        </p:spPr>
      </p:pic>
    </p:spTree>
    <p:extLst>
      <p:ext uri="{BB962C8B-B14F-4D97-AF65-F5344CB8AC3E}">
        <p14:creationId xmlns:p14="http://schemas.microsoft.com/office/powerpoint/2010/main" val="2971418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smtClean="0"/>
              <a:t>April 2017</a:t>
            </a:r>
            <a:endParaRPr lang="en-US"/>
          </a:p>
        </p:txBody>
      </p:sp>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2</a:t>
            </a:fld>
            <a:endParaRPr lang="en-US"/>
          </a:p>
        </p:txBody>
      </p:sp>
      <p:pic>
        <p:nvPicPr>
          <p:cNvPr id="5" name="Picture 4"/>
          <p:cNvPicPr>
            <a:picLocks noChangeAspect="1"/>
          </p:cNvPicPr>
          <p:nvPr/>
        </p:nvPicPr>
        <p:blipFill>
          <a:blip r:embed="rId2"/>
          <a:stretch>
            <a:fillRect/>
          </a:stretch>
        </p:blipFill>
        <p:spPr>
          <a:xfrm>
            <a:off x="0" y="127000"/>
            <a:ext cx="9144000" cy="6595672"/>
          </a:xfrm>
          <a:prstGeom prst="rect">
            <a:avLst/>
          </a:prstGeom>
        </p:spPr>
      </p:pic>
    </p:spTree>
    <p:extLst>
      <p:ext uri="{BB962C8B-B14F-4D97-AF65-F5344CB8AC3E}">
        <p14:creationId xmlns:p14="http://schemas.microsoft.com/office/powerpoint/2010/main" val="1283640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smtClean="0"/>
              <a:t>April 2017</a:t>
            </a:r>
            <a:endParaRPr lang="en-US"/>
          </a:p>
        </p:txBody>
      </p:sp>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3</a:t>
            </a:fld>
            <a:endParaRPr lang="en-US"/>
          </a:p>
        </p:txBody>
      </p:sp>
      <p:pic>
        <p:nvPicPr>
          <p:cNvPr id="5" name="Picture 4"/>
          <p:cNvPicPr>
            <a:picLocks noChangeAspect="1"/>
          </p:cNvPicPr>
          <p:nvPr/>
        </p:nvPicPr>
        <p:blipFill rotWithShape="1">
          <a:blip r:embed="rId3"/>
          <a:srcRect l="2373" t="18083" r="37966" b="12906"/>
          <a:stretch/>
        </p:blipFill>
        <p:spPr>
          <a:xfrm>
            <a:off x="244036" y="1445429"/>
            <a:ext cx="5676317" cy="4478713"/>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112" t="16523" r="5401"/>
          <a:stretch/>
        </p:blipFill>
        <p:spPr>
          <a:xfrm rot="17541636">
            <a:off x="5713361" y="2417736"/>
            <a:ext cx="3430640" cy="1982148"/>
          </a:xfrm>
          <a:prstGeom prst="rect">
            <a:avLst/>
          </a:prstGeom>
          <a:noFill/>
        </p:spPr>
      </p:pic>
      <p:sp>
        <p:nvSpPr>
          <p:cNvPr id="7" name="TextBox 6"/>
          <p:cNvSpPr txBox="1"/>
          <p:nvPr/>
        </p:nvSpPr>
        <p:spPr>
          <a:xfrm>
            <a:off x="906648" y="185592"/>
            <a:ext cx="7105973" cy="707886"/>
          </a:xfrm>
          <a:prstGeom prst="rect">
            <a:avLst/>
          </a:prstGeom>
          <a:noFill/>
        </p:spPr>
        <p:txBody>
          <a:bodyPr wrap="square" rtlCol="0">
            <a:spAutoFit/>
          </a:bodyPr>
          <a:lstStyle/>
          <a:p>
            <a:pPr algn="ctr"/>
            <a:r>
              <a:rPr lang="en-US" sz="2000" b="1" dirty="0" smtClean="0"/>
              <a:t>Technology Goals</a:t>
            </a:r>
          </a:p>
          <a:p>
            <a:pPr algn="ctr"/>
            <a:r>
              <a:rPr lang="en-US" sz="2000" b="1" dirty="0" smtClean="0"/>
              <a:t>Demonstrate </a:t>
            </a:r>
            <a:r>
              <a:rPr lang="en-US" sz="2000" b="1" dirty="0"/>
              <a:t>E</a:t>
            </a:r>
            <a:r>
              <a:rPr lang="en-US" sz="2000" b="1" dirty="0" smtClean="0"/>
              <a:t>nabling Technologies for Interplanetary </a:t>
            </a:r>
            <a:r>
              <a:rPr lang="en-US" sz="2000" b="1" dirty="0" err="1" smtClean="0"/>
              <a:t>Cubesats</a:t>
            </a:r>
            <a:endParaRPr lang="en-US" sz="2000" b="1" dirty="0"/>
          </a:p>
        </p:txBody>
      </p:sp>
    </p:spTree>
    <p:extLst>
      <p:ext uri="{BB962C8B-B14F-4D97-AF65-F5344CB8AC3E}">
        <p14:creationId xmlns:p14="http://schemas.microsoft.com/office/powerpoint/2010/main" val="2923628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smtClean="0"/>
              <a:t>April 2017</a:t>
            </a:r>
            <a:endParaRPr lang="en-US"/>
          </a:p>
        </p:txBody>
      </p:sp>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4</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669752781"/>
              </p:ext>
            </p:extLst>
          </p:nvPr>
        </p:nvGraphicFramePr>
        <p:xfrm>
          <a:off x="169813" y="155113"/>
          <a:ext cx="6264854" cy="3187195"/>
        </p:xfrm>
        <a:graphic>
          <a:graphicData uri="http://schemas.openxmlformats.org/drawingml/2006/table">
            <a:tbl>
              <a:tblPr firstRow="1" bandRow="1">
                <a:tableStyleId>{2D5ABB26-0587-4C30-8999-92F81FD0307C}</a:tableStyleId>
              </a:tblPr>
              <a:tblGrid>
                <a:gridCol w="1415997"/>
                <a:gridCol w="3000301"/>
                <a:gridCol w="1848556"/>
              </a:tblGrid>
              <a:tr h="0">
                <a:tc gridSpan="3">
                  <a:txBody>
                    <a:bodyPr/>
                    <a:lstStyle/>
                    <a:p>
                      <a:r>
                        <a:rPr lang="en-US" sz="1400" b="1" dirty="0" smtClean="0">
                          <a:latin typeface="Times New Roman"/>
                          <a:cs typeface="Times New Roman"/>
                        </a:rPr>
                        <a:t>Lunar IceCube versus Previous Missions</a:t>
                      </a:r>
                      <a:endParaRPr lang="en-US" sz="1400" b="1" dirty="0">
                        <a:latin typeface="Times New Roman"/>
                        <a:cs typeface="Times New Roman"/>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hMerge="1">
                  <a:txBody>
                    <a:bodyPr/>
                    <a:lstStyle/>
                    <a:p>
                      <a:endParaRPr lang="en-US" sz="1200" dirty="0">
                        <a:latin typeface="Times New Roman"/>
                        <a:cs typeface="Times New Roman"/>
                      </a:endParaRPr>
                    </a:p>
                  </a:txBody>
                  <a:tcPr/>
                </a:tc>
                <a:tc hMerge="1">
                  <a:txBody>
                    <a:bodyPr/>
                    <a:lstStyle/>
                    <a:p>
                      <a:endParaRPr lang="en-US" sz="1200" dirty="0">
                        <a:latin typeface="Times New Roman"/>
                        <a:cs typeface="Times New Roman"/>
                      </a:endParaRPr>
                    </a:p>
                  </a:txBody>
                  <a:tcPr/>
                </a:tc>
              </a:tr>
              <a:tr h="0">
                <a:tc>
                  <a:txBody>
                    <a:bodyPr/>
                    <a:lstStyle/>
                    <a:p>
                      <a:pPr marL="0" marR="0">
                        <a:spcBef>
                          <a:spcPts val="0"/>
                        </a:spcBef>
                        <a:spcAft>
                          <a:spcPts val="0"/>
                        </a:spcAft>
                      </a:pPr>
                      <a:r>
                        <a:rPr lang="en-US" sz="1400" dirty="0">
                          <a:effectLst/>
                          <a:latin typeface="Times New Roman"/>
                          <a:ea typeface="ＭＳ 明朝"/>
                          <a:cs typeface="Times New Roman"/>
                        </a:rPr>
                        <a:t>Mission</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400">
                          <a:effectLst/>
                          <a:latin typeface="Times New Roman"/>
                          <a:ea typeface="ＭＳ 明朝"/>
                          <a:cs typeface="Times New Roman"/>
                        </a:rPr>
                        <a:t>Finding</a:t>
                      </a:r>
                      <a:endParaRPr lang="en-US" sz="140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400" dirty="0" err="1" smtClean="0">
                          <a:effectLst/>
                          <a:latin typeface="Times New Roman"/>
                          <a:ea typeface="ＭＳ 明朝"/>
                          <a:cs typeface="Times New Roman"/>
                        </a:rPr>
                        <a:t>Ice</a:t>
                      </a:r>
                      <a:r>
                        <a:rPr lang="en-US" sz="1400" baseline="0" dirty="0" err="1" smtClean="0">
                          <a:effectLst/>
                          <a:latin typeface="Times New Roman"/>
                          <a:ea typeface="ＭＳ 明朝"/>
                          <a:cs typeface="Times New Roman"/>
                        </a:rPr>
                        <a:t>Cube</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r>
              <a:tr h="55989">
                <a:tc>
                  <a:txBody>
                    <a:bodyPr/>
                    <a:lstStyle/>
                    <a:p>
                      <a:pPr marL="0" marR="0">
                        <a:spcBef>
                          <a:spcPts val="0"/>
                        </a:spcBef>
                        <a:spcAft>
                          <a:spcPts val="0"/>
                        </a:spcAft>
                      </a:pPr>
                      <a:r>
                        <a:rPr lang="en-US" sz="1400" dirty="0">
                          <a:effectLst/>
                          <a:latin typeface="Times New Roman"/>
                          <a:ea typeface="ＭＳ 明朝"/>
                          <a:cs typeface="Times New Roman"/>
                        </a:rPr>
                        <a:t>Cassini VIMS, Deep Impact</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400" dirty="0">
                          <a:effectLst/>
                          <a:latin typeface="Times New Roman"/>
                          <a:ea typeface="ＭＳ 明朝"/>
                          <a:cs typeface="Times New Roman"/>
                        </a:rPr>
                        <a:t>surface water detection, variable </a:t>
                      </a:r>
                      <a:r>
                        <a:rPr lang="en-US" sz="1400" dirty="0" smtClean="0">
                          <a:effectLst/>
                          <a:latin typeface="Times New Roman"/>
                          <a:ea typeface="ＭＳ 明朝"/>
                          <a:cs typeface="Times New Roman"/>
                        </a:rPr>
                        <a:t>hydration, with noon</a:t>
                      </a:r>
                      <a:r>
                        <a:rPr lang="en-US" sz="1400" baseline="0" dirty="0" smtClean="0">
                          <a:effectLst/>
                          <a:latin typeface="Times New Roman"/>
                          <a:ea typeface="ＭＳ 明朝"/>
                          <a:cs typeface="Times New Roman"/>
                        </a:rPr>
                        <a:t> peak absorption</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rowSpan="4">
                  <a:txBody>
                    <a:bodyPr/>
                    <a:lstStyle/>
                    <a:p>
                      <a:pPr marL="0" marR="0">
                        <a:spcBef>
                          <a:spcPts val="0"/>
                        </a:spcBef>
                        <a:spcAft>
                          <a:spcPts val="0"/>
                        </a:spcAft>
                      </a:pPr>
                      <a:r>
                        <a:rPr lang="en-US" sz="1400" dirty="0">
                          <a:effectLst/>
                          <a:latin typeface="Times New Roman"/>
                          <a:ea typeface="ＭＳ 明朝"/>
                          <a:cs typeface="Times New Roman"/>
                        </a:rPr>
                        <a:t>water &amp; other volatiles, fully characterize 3 μm region as function of several times of day for same swaths over range of latitudes w/ context of regolith mineralogy and maturity,  radiation and particle exposure, for correlation w/ previous data</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r>
              <a:tr h="273865">
                <a:tc>
                  <a:txBody>
                    <a:bodyPr/>
                    <a:lstStyle/>
                    <a:p>
                      <a:pPr marL="0" marR="0">
                        <a:spcBef>
                          <a:spcPts val="0"/>
                        </a:spcBef>
                        <a:spcAft>
                          <a:spcPts val="0"/>
                        </a:spcAft>
                      </a:pPr>
                      <a:r>
                        <a:rPr lang="en-US" sz="1400" dirty="0" err="1" smtClean="0">
                          <a:effectLst/>
                          <a:latin typeface="Times New Roman"/>
                          <a:ea typeface="ＭＳ 明朝"/>
                          <a:cs typeface="Times New Roman"/>
                        </a:rPr>
                        <a:t>Chandrayaan</a:t>
                      </a:r>
                      <a:endParaRPr lang="en-US" sz="1400" dirty="0">
                        <a:effectLst/>
                        <a:latin typeface="Cambria"/>
                        <a:ea typeface="ＭＳ 明朝"/>
                        <a:cs typeface="Times New Roman"/>
                      </a:endParaRPr>
                    </a:p>
                    <a:p>
                      <a:pPr marL="0" marR="0">
                        <a:spcBef>
                          <a:spcPts val="0"/>
                        </a:spcBef>
                        <a:spcAft>
                          <a:spcPts val="0"/>
                        </a:spcAft>
                      </a:pPr>
                      <a:r>
                        <a:rPr lang="en-US" sz="1400" dirty="0">
                          <a:effectLst/>
                          <a:latin typeface="Times New Roman"/>
                          <a:ea typeface="ＭＳ 明朝"/>
                          <a:cs typeface="Times New Roman"/>
                        </a:rPr>
                        <a:t>M3</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400" dirty="0">
                          <a:effectLst/>
                          <a:latin typeface="Times New Roman"/>
                          <a:ea typeface="ＭＳ 明朝"/>
                          <a:cs typeface="Times New Roman"/>
                        </a:rPr>
                        <a:t>H2O and OH (&lt;3 microns) in mineralogical context  nearside snapshot at one lunation</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vMerge="1">
                  <a:txBody>
                    <a:bodyPr/>
                    <a:lstStyle/>
                    <a:p>
                      <a:endParaRPr lang="en-US"/>
                    </a:p>
                  </a:txBody>
                  <a:tcPr/>
                </a:tc>
              </a:tr>
              <a:tr h="106789">
                <a:tc>
                  <a:txBody>
                    <a:bodyPr/>
                    <a:lstStyle/>
                    <a:p>
                      <a:pPr marL="0" marR="0">
                        <a:spcBef>
                          <a:spcPts val="0"/>
                        </a:spcBef>
                        <a:spcAft>
                          <a:spcPts val="0"/>
                        </a:spcAft>
                      </a:pPr>
                      <a:r>
                        <a:rPr lang="en-US" sz="1400">
                          <a:effectLst/>
                          <a:latin typeface="Times New Roman"/>
                          <a:ea typeface="ＭＳ 明朝"/>
                          <a:cs typeface="Times New Roman"/>
                        </a:rPr>
                        <a:t>LCROSS</a:t>
                      </a:r>
                      <a:endParaRPr lang="en-US" sz="140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400" dirty="0">
                          <a:effectLst/>
                          <a:latin typeface="Times New Roman"/>
                          <a:ea typeface="ＭＳ 明朝"/>
                          <a:cs typeface="Times New Roman"/>
                        </a:rPr>
                        <a:t>ice, other volatile presence and profile from impact in polar crater</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vMerge="1">
                  <a:txBody>
                    <a:bodyPr/>
                    <a:lstStyle/>
                    <a:p>
                      <a:endParaRPr lang="en-US"/>
                    </a:p>
                  </a:txBody>
                  <a:tcPr/>
                </a:tc>
              </a:tr>
              <a:tr h="1175516">
                <a:tc>
                  <a:txBody>
                    <a:bodyPr/>
                    <a:lstStyle/>
                    <a:p>
                      <a:pPr marL="0" marR="0">
                        <a:spcBef>
                          <a:spcPts val="0"/>
                        </a:spcBef>
                        <a:spcAft>
                          <a:spcPts val="0"/>
                        </a:spcAft>
                      </a:pPr>
                      <a:r>
                        <a:rPr lang="en-US" sz="1400" dirty="0">
                          <a:effectLst/>
                          <a:latin typeface="Times New Roman"/>
                          <a:ea typeface="ＭＳ 明朝"/>
                          <a:cs typeface="Times New Roman"/>
                        </a:rPr>
                        <a:t>LP,  </a:t>
                      </a:r>
                      <a:r>
                        <a:rPr lang="en-US" sz="1400" dirty="0" smtClean="0">
                          <a:effectLst/>
                          <a:latin typeface="Times New Roman"/>
                          <a:ea typeface="ＭＳ 明朝"/>
                          <a:cs typeface="Times New Roman"/>
                        </a:rPr>
                        <a:t>LRO, </a:t>
                      </a:r>
                      <a:r>
                        <a:rPr lang="en-US" sz="1400" dirty="0">
                          <a:effectLst/>
                          <a:latin typeface="Times New Roman"/>
                          <a:ea typeface="ＭＳ 明朝"/>
                          <a:cs typeface="Times New Roman"/>
                        </a:rPr>
                        <a:t>LEND</a:t>
                      </a:r>
                      <a:endParaRPr lang="en-US" sz="1400" dirty="0">
                        <a:effectLst/>
                        <a:latin typeface="Cambria"/>
                        <a:ea typeface="ＭＳ 明朝"/>
                        <a:cs typeface="Times New Roman"/>
                      </a:endParaRPr>
                    </a:p>
                    <a:p>
                      <a:pPr marL="0" marR="0">
                        <a:spcBef>
                          <a:spcPts val="0"/>
                        </a:spcBef>
                        <a:spcAft>
                          <a:spcPts val="0"/>
                        </a:spcAft>
                      </a:pPr>
                      <a:r>
                        <a:rPr lang="en-US" sz="1400" dirty="0">
                          <a:effectLst/>
                          <a:latin typeface="Times New Roman"/>
                          <a:ea typeface="ＭＳ 明朝"/>
                          <a:cs typeface="Times New Roman"/>
                        </a:rPr>
                        <a:t>LAMP</a:t>
                      </a:r>
                      <a:endParaRPr lang="en-US" sz="1400" dirty="0">
                        <a:effectLst/>
                        <a:latin typeface="Cambria"/>
                        <a:ea typeface="ＭＳ 明朝"/>
                        <a:cs typeface="Times New Roman"/>
                      </a:endParaRPr>
                    </a:p>
                    <a:p>
                      <a:pPr marL="0" marR="0">
                        <a:spcBef>
                          <a:spcPts val="0"/>
                        </a:spcBef>
                        <a:spcAft>
                          <a:spcPts val="0"/>
                        </a:spcAft>
                      </a:pPr>
                      <a:r>
                        <a:rPr lang="en-US" sz="1400" dirty="0">
                          <a:effectLst/>
                          <a:latin typeface="Times New Roman"/>
                          <a:ea typeface="ＭＳ 明朝"/>
                          <a:cs typeface="Times New Roman"/>
                        </a:rPr>
                        <a:t>DVNR</a:t>
                      </a:r>
                      <a:endParaRPr lang="en-US" sz="1400" dirty="0">
                        <a:effectLst/>
                        <a:latin typeface="Cambria"/>
                        <a:ea typeface="ＭＳ 明朝"/>
                        <a:cs typeface="Times New Roman"/>
                      </a:endParaRPr>
                    </a:p>
                    <a:p>
                      <a:pPr marL="0" marR="0">
                        <a:spcBef>
                          <a:spcPts val="0"/>
                        </a:spcBef>
                        <a:spcAft>
                          <a:spcPts val="0"/>
                        </a:spcAft>
                      </a:pPr>
                      <a:r>
                        <a:rPr lang="en-US" sz="1400" dirty="0">
                          <a:effectLst/>
                          <a:latin typeface="Times New Roman"/>
                          <a:ea typeface="ＭＳ 明朝"/>
                          <a:cs typeface="Times New Roman"/>
                        </a:rPr>
                        <a:t>LOLA</a:t>
                      </a:r>
                      <a:endParaRPr lang="en-US" sz="1400" dirty="0">
                        <a:effectLst/>
                        <a:latin typeface="Cambria"/>
                        <a:ea typeface="ＭＳ 明朝"/>
                        <a:cs typeface="Times New Roman"/>
                      </a:endParaRPr>
                    </a:p>
                    <a:p>
                      <a:pPr marL="0" marR="0">
                        <a:spcBef>
                          <a:spcPts val="0"/>
                        </a:spcBef>
                        <a:spcAft>
                          <a:spcPts val="0"/>
                        </a:spcAft>
                      </a:pPr>
                      <a:r>
                        <a:rPr lang="en-US" sz="1400" dirty="0">
                          <a:effectLst/>
                          <a:latin typeface="Times New Roman"/>
                          <a:ea typeface="ＭＳ 明朝"/>
                          <a:cs typeface="Times New Roman"/>
                        </a:rPr>
                        <a:t>LROC, LADEE</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400" dirty="0">
                          <a:effectLst/>
                          <a:latin typeface="Times New Roman"/>
                          <a:ea typeface="ＭＳ 明朝"/>
                          <a:cs typeface="Times New Roman"/>
                        </a:rPr>
                        <a:t>H+ in first meter (LP, LEND) &amp; at </a:t>
                      </a:r>
                      <a:endParaRPr lang="en-US" sz="1400" dirty="0">
                        <a:effectLst/>
                        <a:latin typeface="Cambria"/>
                        <a:ea typeface="ＭＳ 明朝"/>
                        <a:cs typeface="Times New Roman"/>
                      </a:endParaRPr>
                    </a:p>
                    <a:p>
                      <a:pPr marL="0" marR="0">
                        <a:spcBef>
                          <a:spcPts val="0"/>
                        </a:spcBef>
                        <a:spcAft>
                          <a:spcPts val="0"/>
                        </a:spcAft>
                      </a:pPr>
                      <a:r>
                        <a:rPr lang="en-US" sz="1400" dirty="0">
                          <a:effectLst/>
                          <a:latin typeface="Times New Roman"/>
                          <a:ea typeface="ＭＳ 明朝"/>
                          <a:cs typeface="Times New Roman"/>
                        </a:rPr>
                        <a:t>surface (LAMP) inferred as ice abundance via correlation with temperature (DIVINER), PSR and PFS (LROC, LOLA), H exosphere (LADEE)</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vMerge="1">
                  <a:txBody>
                    <a:bodyPr/>
                    <a:lstStyle/>
                    <a:p>
                      <a:endParaRPr lang="en-US" dirty="0"/>
                    </a:p>
                  </a:txBody>
                  <a:tcPr/>
                </a:tc>
              </a:tr>
            </a:tbl>
          </a:graphicData>
        </a:graphic>
      </p:graphicFrame>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648"/>
          <a:stretch/>
        </p:blipFill>
        <p:spPr bwMode="auto">
          <a:xfrm>
            <a:off x="6553200" y="171825"/>
            <a:ext cx="2481996" cy="4592375"/>
          </a:xfrm>
          <a:prstGeom prst="rect">
            <a:avLst/>
          </a:prstGeom>
          <a:noFill/>
          <a:ln>
            <a:solidFill>
              <a:schemeClr val="tx1"/>
            </a:solidFill>
          </a:ln>
          <a:extLst>
            <a:ext uri="{53640926-AAD7-44d8-BBD7-CCE9431645EC}">
              <a14:shadowObscured xmlns:a14="http://schemas.microsoft.com/office/drawing/2010/main"/>
            </a:ext>
            <a:ext uri="{FAA26D3D-D897-4be2-8F04-BA451C77F1D7}">
              <ma14:placeholderFlag xmlns:ma14="http://schemas.microsoft.com/office/mac/drawingml/2011/main"/>
            </a:ext>
          </a:extLst>
        </p:spPr>
      </p:pic>
      <p:pic>
        <p:nvPicPr>
          <p:cNvPr id="7" name="Picture 6" descr="LCROSS volatiles table.png"/>
          <p:cNvPicPr>
            <a:picLocks noChangeAspect="1"/>
          </p:cNvPicPr>
          <p:nvPr/>
        </p:nvPicPr>
        <p:blipFill rotWithShape="1">
          <a:blip r:embed="rId3">
            <a:extLst>
              <a:ext uri="{28A0092B-C50C-407E-A947-70E740481C1C}">
                <a14:useLocalDpi xmlns:a14="http://schemas.microsoft.com/office/drawing/2010/main" val="0"/>
              </a:ext>
            </a:extLst>
          </a:blip>
          <a:srcRect r="51740"/>
          <a:stretch/>
        </p:blipFill>
        <p:spPr>
          <a:xfrm>
            <a:off x="2351301" y="3629122"/>
            <a:ext cx="3981410" cy="289198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813" y="3458422"/>
            <a:ext cx="1885394" cy="1900129"/>
          </a:xfrm>
          <a:prstGeom prst="rect">
            <a:avLst/>
          </a:prstGeom>
          <a:ln>
            <a:solidFill>
              <a:schemeClr val="tx1"/>
            </a:solidFill>
          </a:ln>
          <a:extLst>
            <a:ext uri="{FAA26D3D-D897-4be2-8F04-BA451C77F1D7}">
              <ma14:placeholderFlag xmlns:ma14="http://schemas.microsoft.com/office/mac/drawingml/2011/main"/>
            </a:ext>
          </a:extLst>
        </p:spPr>
      </p:pic>
      <p:sp>
        <p:nvSpPr>
          <p:cNvPr id="11" name="Text Box 5"/>
          <p:cNvSpPr txBox="1"/>
          <p:nvPr/>
        </p:nvSpPr>
        <p:spPr>
          <a:xfrm>
            <a:off x="6553200" y="4764199"/>
            <a:ext cx="2481996" cy="1591209"/>
          </a:xfrm>
          <a:prstGeom prst="rect">
            <a:avLst/>
          </a:prstGeom>
          <a:solidFill>
            <a:schemeClr val="bg1"/>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600" b="0" dirty="0" smtClean="0">
                <a:solidFill>
                  <a:srgbClr val="000000"/>
                </a:solidFill>
                <a:effectLst/>
                <a:latin typeface="Times New Roman"/>
                <a:ea typeface="Calibri"/>
                <a:cs typeface="Times New Roman"/>
              </a:rPr>
              <a:t>Early </a:t>
            </a:r>
            <a:r>
              <a:rPr lang="en-US" sz="1600" b="0" dirty="0">
                <a:solidFill>
                  <a:srgbClr val="000000"/>
                </a:solidFill>
                <a:effectLst/>
                <a:latin typeface="Times New Roman"/>
                <a:ea typeface="Calibri"/>
                <a:cs typeface="Times New Roman"/>
              </a:rPr>
              <a:t>evidence for diurnal variation trend in OH </a:t>
            </a:r>
            <a:r>
              <a:rPr lang="en-US" sz="1600" b="0" dirty="0" smtClean="0">
                <a:solidFill>
                  <a:srgbClr val="000000"/>
                </a:solidFill>
                <a:effectLst/>
                <a:latin typeface="Times New Roman"/>
                <a:ea typeface="Calibri"/>
                <a:cs typeface="Times New Roman"/>
              </a:rPr>
              <a:t>absorption by Deep Impact </a:t>
            </a:r>
            <a:r>
              <a:rPr lang="en-US" sz="1600" b="0" dirty="0">
                <a:solidFill>
                  <a:srgbClr val="000000"/>
                </a:solidFill>
                <a:effectLst/>
                <a:latin typeface="Times New Roman"/>
                <a:ea typeface="Calibri"/>
                <a:cs typeface="Times New Roman"/>
              </a:rPr>
              <a:t>(Sunshine et al. 2009) which will be geospatially linked by </a:t>
            </a:r>
            <a:r>
              <a:rPr lang="en-US" sz="1600" dirty="0" smtClean="0">
                <a:solidFill>
                  <a:srgbClr val="000000"/>
                </a:solidFill>
                <a:latin typeface="Times New Roman"/>
                <a:ea typeface="Calibri"/>
                <a:cs typeface="Times New Roman"/>
              </a:rPr>
              <a:t>Lunar</a:t>
            </a:r>
            <a:r>
              <a:rPr lang="en-US" sz="1600" dirty="0">
                <a:solidFill>
                  <a:srgbClr val="000000"/>
                </a:solidFill>
                <a:latin typeface="Times New Roman"/>
                <a:ea typeface="Calibri"/>
                <a:cs typeface="Times New Roman"/>
              </a:rPr>
              <a:t> </a:t>
            </a:r>
            <a:r>
              <a:rPr lang="en-US" sz="1600" dirty="0" err="1" smtClean="0">
                <a:solidFill>
                  <a:srgbClr val="000000"/>
                </a:solidFill>
                <a:latin typeface="Times New Roman"/>
                <a:ea typeface="Calibri"/>
                <a:cs typeface="Times New Roman"/>
              </a:rPr>
              <a:t>IceCube</a:t>
            </a:r>
            <a:r>
              <a:rPr lang="en-US" sz="1600" b="0" dirty="0" smtClean="0">
                <a:solidFill>
                  <a:srgbClr val="000000"/>
                </a:solidFill>
                <a:effectLst/>
                <a:latin typeface="Times New Roman"/>
                <a:ea typeface="Calibri"/>
                <a:cs typeface="Times New Roman"/>
              </a:rPr>
              <a:t>.</a:t>
            </a:r>
            <a:endParaRPr lang="en-US" sz="1600" b="1" dirty="0">
              <a:solidFill>
                <a:srgbClr val="000000"/>
              </a:solidFill>
              <a:effectLst/>
              <a:latin typeface="Calibri"/>
              <a:ea typeface="Calibri"/>
              <a:cs typeface="Times New Roman"/>
            </a:endParaRPr>
          </a:p>
        </p:txBody>
      </p:sp>
      <p:sp>
        <p:nvSpPr>
          <p:cNvPr id="12" name="Text Box 7"/>
          <p:cNvSpPr txBox="1"/>
          <p:nvPr/>
        </p:nvSpPr>
        <p:spPr>
          <a:xfrm>
            <a:off x="169813" y="5358551"/>
            <a:ext cx="1885394" cy="1351738"/>
          </a:xfrm>
          <a:prstGeom prst="rect">
            <a:avLst/>
          </a:prstGeom>
          <a:solidFill>
            <a:prstClr val="white"/>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600" b="0" dirty="0" smtClean="0">
                <a:effectLst/>
                <a:latin typeface="Times New Roman"/>
                <a:ea typeface="ＭＳ 明朝"/>
                <a:cs typeface="Times New Roman"/>
              </a:rPr>
              <a:t>M3 ‘snapshot</a:t>
            </a:r>
            <a:r>
              <a:rPr lang="en-US" sz="1600" b="0" dirty="0">
                <a:effectLst/>
                <a:latin typeface="Times New Roman"/>
                <a:ea typeface="ＭＳ 明朝"/>
                <a:cs typeface="Times New Roman"/>
              </a:rPr>
              <a:t>’ </a:t>
            </a:r>
            <a:r>
              <a:rPr lang="en-US" sz="1600" b="0" dirty="0" smtClean="0">
                <a:effectLst/>
                <a:latin typeface="Times New Roman"/>
                <a:ea typeface="ＭＳ 明朝"/>
                <a:cs typeface="Times New Roman"/>
              </a:rPr>
              <a:t>lunar </a:t>
            </a:r>
            <a:r>
              <a:rPr lang="en-US" sz="1600" b="0" dirty="0">
                <a:effectLst/>
                <a:latin typeface="Times New Roman"/>
                <a:ea typeface="ＭＳ 明朝"/>
                <a:cs typeface="Times New Roman"/>
              </a:rPr>
              <a:t>nearside indicating surface coating </a:t>
            </a:r>
            <a:r>
              <a:rPr lang="en-US" sz="1600" b="0" dirty="0" smtClean="0">
                <a:effectLst/>
                <a:latin typeface="Times New Roman"/>
                <a:ea typeface="ＭＳ 明朝"/>
                <a:cs typeface="Times New Roman"/>
              </a:rPr>
              <a:t>OH</a:t>
            </a:r>
            <a:r>
              <a:rPr lang="en-US" sz="1600" b="0" dirty="0">
                <a:effectLst/>
                <a:latin typeface="Times New Roman"/>
                <a:ea typeface="ＭＳ 明朝"/>
                <a:cs typeface="Times New Roman"/>
              </a:rPr>
              <a:t>/H</a:t>
            </a:r>
            <a:r>
              <a:rPr lang="en-US" sz="1600" b="0" baseline="-25000" dirty="0">
                <a:effectLst/>
                <a:latin typeface="Times New Roman"/>
                <a:ea typeface="ＭＳ 明朝"/>
                <a:cs typeface="Times New Roman"/>
              </a:rPr>
              <a:t>2</a:t>
            </a:r>
            <a:r>
              <a:rPr lang="en-US" sz="1600" b="0" dirty="0">
                <a:effectLst/>
                <a:latin typeface="Times New Roman"/>
                <a:ea typeface="ＭＳ 明朝"/>
                <a:cs typeface="Times New Roman"/>
              </a:rPr>
              <a:t>O (blue) near </a:t>
            </a:r>
            <a:r>
              <a:rPr lang="en-US" sz="1600" b="0" dirty="0" smtClean="0">
                <a:effectLst/>
                <a:latin typeface="Times New Roman"/>
                <a:ea typeface="ＭＳ 明朝"/>
                <a:cs typeface="Times New Roman"/>
              </a:rPr>
              <a:t>poles</a:t>
            </a:r>
            <a:r>
              <a:rPr lang="en-US" sz="1600" dirty="0">
                <a:latin typeface="Times New Roman"/>
                <a:ea typeface="ＭＳ 明朝"/>
                <a:cs typeface="Times New Roman"/>
              </a:rPr>
              <a:t> </a:t>
            </a:r>
            <a:r>
              <a:rPr lang="en-US" sz="1600" dirty="0" smtClean="0">
                <a:latin typeface="Times New Roman"/>
                <a:ea typeface="ＭＳ 明朝"/>
                <a:cs typeface="Times New Roman"/>
              </a:rPr>
              <a:t>(</a:t>
            </a:r>
            <a:r>
              <a:rPr lang="en-US" sz="1600" dirty="0" err="1" smtClean="0">
                <a:latin typeface="Times New Roman"/>
                <a:ea typeface="ＭＳ 明朝"/>
                <a:cs typeface="Times New Roman"/>
              </a:rPr>
              <a:t>Pieters</a:t>
            </a:r>
            <a:r>
              <a:rPr lang="en-US" sz="1600" dirty="0" smtClean="0">
                <a:latin typeface="Times New Roman"/>
                <a:ea typeface="ＭＳ 明朝"/>
                <a:cs typeface="Times New Roman"/>
              </a:rPr>
              <a:t> et al, 2009)</a:t>
            </a:r>
            <a:endParaRPr lang="en-US" sz="1600" b="1" dirty="0">
              <a:effectLst/>
              <a:latin typeface="Cambria"/>
              <a:ea typeface="ＭＳ 明朝"/>
              <a:cs typeface="Times New Roman"/>
            </a:endParaRPr>
          </a:p>
        </p:txBody>
      </p:sp>
    </p:spTree>
    <p:extLst>
      <p:ext uri="{BB962C8B-B14F-4D97-AF65-F5344CB8AC3E}">
        <p14:creationId xmlns:p14="http://schemas.microsoft.com/office/powerpoint/2010/main" val="4019024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smtClean="0"/>
              <a:t>April 2017</a:t>
            </a:r>
            <a:endParaRPr lang="en-US"/>
          </a:p>
        </p:txBody>
      </p:sp>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424267024"/>
              </p:ext>
            </p:extLst>
          </p:nvPr>
        </p:nvGraphicFramePr>
        <p:xfrm>
          <a:off x="110505" y="-18709"/>
          <a:ext cx="6339169" cy="6914427"/>
        </p:xfrm>
        <a:graphic>
          <a:graphicData uri="http://schemas.openxmlformats.org/drawingml/2006/table">
            <a:tbl>
              <a:tblPr/>
              <a:tblGrid>
                <a:gridCol w="1754445"/>
                <a:gridCol w="1136212"/>
                <a:gridCol w="3448512"/>
              </a:tblGrid>
              <a:tr h="35426">
                <a:tc>
                  <a:txBody>
                    <a:bodyPr/>
                    <a:lstStyle/>
                    <a:p>
                      <a:pPr algn="l" fontAlgn="t"/>
                      <a:r>
                        <a:rPr lang="en-US" sz="1200" b="1" i="0" u="none" strike="noStrike" dirty="0">
                          <a:solidFill>
                            <a:srgbClr val="000000"/>
                          </a:solidFill>
                          <a:effectLst/>
                          <a:latin typeface="Times New Roman"/>
                        </a:rPr>
                        <a:t>Species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l-GR" sz="1200" b="1" i="0" u="none" strike="noStrike" dirty="0">
                          <a:solidFill>
                            <a:srgbClr val="000000"/>
                          </a:solidFill>
                          <a:effectLst/>
                          <a:latin typeface="Times New Roman"/>
                        </a:rPr>
                        <a:t>μm</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200" b="1" i="0" u="none" strike="noStrike" dirty="0">
                          <a:solidFill>
                            <a:srgbClr val="000000"/>
                          </a:solidFill>
                          <a:effectLst/>
                          <a:latin typeface="Times New Roman"/>
                        </a:rPr>
                        <a:t>description</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9551">
                <a:tc>
                  <a:txBody>
                    <a:bodyPr/>
                    <a:lstStyle/>
                    <a:p>
                      <a:pPr algn="l" fontAlgn="t"/>
                      <a:r>
                        <a:rPr lang="en-US" sz="1200" b="1" i="0" u="none" strike="noStrike" dirty="0">
                          <a:solidFill>
                            <a:srgbClr val="000000"/>
                          </a:solidFill>
                          <a:effectLst/>
                          <a:latin typeface="Times New Roman"/>
                        </a:rPr>
                        <a:t>Water Form, Component</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1"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1" i="0" u="none" strike="noStrike" dirty="0">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dirty="0">
                          <a:solidFill>
                            <a:srgbClr val="000000"/>
                          </a:solidFill>
                          <a:effectLst/>
                          <a:latin typeface="Times New Roman"/>
                        </a:rPr>
                        <a:t>water vapor</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2.738</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OH stretch</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dirty="0">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2.663</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OH stretch</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dirty="0">
                          <a:solidFill>
                            <a:srgbClr val="000000"/>
                          </a:solidFill>
                          <a:effectLst/>
                          <a:latin typeface="Times New Roman"/>
                        </a:rPr>
                        <a:t>liquid water</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3.106</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H-OH fundamental</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dirty="0">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2.903</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H-OH fundamental</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20560">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1.4</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OH stretch overtone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dirty="0">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1.9</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HOH bend overtone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2.85</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M3 Feature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dirty="0">
                          <a:solidFill>
                            <a:srgbClr val="000000"/>
                          </a:solidFill>
                          <a:effectLst/>
                          <a:latin typeface="Times New Roman"/>
                        </a:rPr>
                        <a:t>2.9</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dirty="0">
                          <a:solidFill>
                            <a:srgbClr val="000000"/>
                          </a:solidFill>
                          <a:effectLst/>
                          <a:latin typeface="Times New Roman"/>
                        </a:rPr>
                        <a:t>total H2O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13468">
                <a:tc>
                  <a:txBody>
                    <a:bodyPr/>
                    <a:lstStyle/>
                    <a:p>
                      <a:pPr algn="l" fontAlgn="t"/>
                      <a:r>
                        <a:rPr lang="en-US" sz="1200" b="0" i="0" u="none" strike="noStrike">
                          <a:solidFill>
                            <a:srgbClr val="000000"/>
                          </a:solidFill>
                          <a:effectLst/>
                          <a:latin typeface="Times New Roman"/>
                        </a:rPr>
                        <a:t>hydroxyl ion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dirty="0">
                          <a:solidFill>
                            <a:srgbClr val="000000"/>
                          </a:solidFill>
                          <a:effectLst/>
                          <a:latin typeface="Times New Roman"/>
                        </a:rPr>
                        <a:t>2.7-2.8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OH stretch  (mineral)</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9845">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2.81</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OH (surface or structural) stretches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2.2-2.3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cation-OH bend</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3.6</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structural OH</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bound H2O</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dirty="0">
                          <a:solidFill>
                            <a:srgbClr val="000000"/>
                          </a:solidFill>
                          <a:effectLst/>
                          <a:latin typeface="Times New Roman"/>
                        </a:rPr>
                        <a:t>2.85</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Houck et al (Mars)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3</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H2O of hydration</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13468">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2.95</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H2O stretch (Mars)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3.14</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feature w/2.95</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adsorbed H2O</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dirty="0">
                          <a:solidFill>
                            <a:srgbClr val="000000"/>
                          </a:solidFill>
                          <a:effectLst/>
                          <a:latin typeface="Times New Roman"/>
                        </a:rPr>
                        <a:t>2.9-3.0</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R. Clark</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a:solidFill>
                            <a:srgbClr val="000000"/>
                          </a:solidFill>
                          <a:effectLst/>
                          <a:latin typeface="Times New Roman"/>
                        </a:rPr>
                        <a:t>ice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1.5</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band depth-layer correlated</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2</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strong feature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3.06</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dirty="0" err="1">
                          <a:solidFill>
                            <a:srgbClr val="000000"/>
                          </a:solidFill>
                          <a:effectLst/>
                          <a:latin typeface="Times New Roman"/>
                        </a:rPr>
                        <a:t>Pieters</a:t>
                      </a:r>
                      <a:r>
                        <a:rPr lang="en-US" sz="1200" b="0" i="0" u="none" strike="noStrike" dirty="0">
                          <a:solidFill>
                            <a:srgbClr val="000000"/>
                          </a:solidFill>
                          <a:effectLst/>
                          <a:latin typeface="Times New Roman"/>
                        </a:rPr>
                        <a:t> et al</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1" i="0" u="none" strike="noStrike">
                          <a:solidFill>
                            <a:srgbClr val="000000"/>
                          </a:solidFill>
                          <a:effectLst/>
                          <a:latin typeface="Times New Roman"/>
                        </a:rPr>
                        <a:t>Other Volatiles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NH3</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1.65, 2. 2.2</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N-H stretch</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13468">
                <a:tc>
                  <a:txBody>
                    <a:bodyPr/>
                    <a:lstStyle/>
                    <a:p>
                      <a:pPr algn="l" fontAlgn="t"/>
                      <a:r>
                        <a:rPr lang="en-US" sz="1200" b="0" i="0" u="none" strike="noStrike">
                          <a:solidFill>
                            <a:srgbClr val="000000"/>
                          </a:solidFill>
                          <a:effectLst/>
                          <a:latin typeface="Times New Roman"/>
                        </a:rPr>
                        <a:t>CO2</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2, 2.7</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C-O vibration and overtones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H2S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3</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2753">
                <a:tc>
                  <a:txBody>
                    <a:bodyPr/>
                    <a:lstStyle/>
                    <a:p>
                      <a:pPr algn="l" fontAlgn="t"/>
                      <a:r>
                        <a:rPr lang="en-US" sz="1200" b="0" i="0" u="none" strike="noStrike">
                          <a:solidFill>
                            <a:srgbClr val="000000"/>
                          </a:solidFill>
                          <a:effectLst/>
                          <a:latin typeface="Times New Roman"/>
                        </a:rPr>
                        <a:t>CH4/organics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1.2, 1.7, 2.3, 3.3</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C-H stretch fundamental and overtones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1" i="0" u="none" strike="noStrike">
                          <a:solidFill>
                            <a:srgbClr val="000000"/>
                          </a:solidFill>
                          <a:effectLst/>
                          <a:latin typeface="Times New Roman"/>
                        </a:rPr>
                        <a:t>Mineral Bands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2753">
                <a:tc>
                  <a:txBody>
                    <a:bodyPr/>
                    <a:lstStyle/>
                    <a:p>
                      <a:pPr algn="l" fontAlgn="t"/>
                      <a:r>
                        <a:rPr lang="en-US" sz="1200" b="0" i="0" u="none" strike="noStrike">
                          <a:solidFill>
                            <a:srgbClr val="000000"/>
                          </a:solidFill>
                          <a:effectLst/>
                          <a:latin typeface="Times New Roman"/>
                        </a:rPr>
                        <a:t>pyroxene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0.95-1</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crystal field effects, charge transfer</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olivine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1, 2, 2.9</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crystal field effects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spinels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2</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crystal field effects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iron oxides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1</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crystal field effects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carbonate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2.35, 2.5</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overtone bands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sulfide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3</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conduction bands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20560">
                <a:tc>
                  <a:txBody>
                    <a:bodyPr/>
                    <a:lstStyle/>
                    <a:p>
                      <a:pPr algn="l" fontAlgn="t"/>
                      <a:r>
                        <a:rPr lang="en-US" sz="1200" b="0" i="0" u="none" strike="noStrike">
                          <a:solidFill>
                            <a:srgbClr val="000000"/>
                          </a:solidFill>
                          <a:effectLst/>
                          <a:latin typeface="Times New Roman"/>
                        </a:rPr>
                        <a:t>hydrated silicates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3-3.5</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vibrational processes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20560">
                <a:tc gridSpan="3">
                  <a:txBody>
                    <a:bodyPr/>
                    <a:lstStyle/>
                    <a:p>
                      <a:pPr algn="l" fontAlgn="t"/>
                      <a:r>
                        <a:rPr lang="en-US" sz="1200" b="1" i="0" u="none" strike="noStrike" dirty="0">
                          <a:solidFill>
                            <a:srgbClr val="000000"/>
                          </a:solidFill>
                          <a:effectLst/>
                          <a:latin typeface="Times New Roman"/>
                        </a:rPr>
                        <a:t>anticipate wavelength of peak for water absorption </a:t>
                      </a:r>
                      <a:r>
                        <a:rPr lang="en-US" sz="1200" b="1" i="0" u="none" strike="noStrike" dirty="0" smtClean="0">
                          <a:solidFill>
                            <a:srgbClr val="000000"/>
                          </a:solidFill>
                          <a:effectLst/>
                          <a:latin typeface="Times New Roman"/>
                        </a:rPr>
                        <a:t>band to</a:t>
                      </a:r>
                      <a:r>
                        <a:rPr lang="en-US" sz="1200" b="1" i="0" u="none" strike="noStrike" baseline="0" dirty="0" smtClean="0">
                          <a:solidFill>
                            <a:srgbClr val="000000"/>
                          </a:solidFill>
                          <a:effectLst/>
                          <a:latin typeface="Times New Roman"/>
                        </a:rPr>
                        <a:t> be </a:t>
                      </a:r>
                      <a:r>
                        <a:rPr lang="en-US" sz="1200" b="1" i="0" u="none" strike="noStrike" dirty="0" smtClean="0">
                          <a:solidFill>
                            <a:srgbClr val="000000"/>
                          </a:solidFill>
                          <a:effectLst/>
                          <a:latin typeface="Times New Roman"/>
                        </a:rPr>
                        <a:t>structural&lt;bound&lt;adsorbed&lt;ice</a:t>
                      </a:r>
                      <a:endParaRPr lang="en-US" sz="1200" b="1" i="0" u="none" strike="noStrike" dirty="0">
                        <a:solidFill>
                          <a:srgbClr val="000000"/>
                        </a:solidFill>
                        <a:effectLst/>
                        <a:latin typeface="Times New Roman"/>
                      </a:endParaRP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r>
            </a:tbl>
          </a:graphicData>
        </a:graphic>
      </p:graphicFrame>
      <p:sp>
        <p:nvSpPr>
          <p:cNvPr id="6" name="TextBox 5"/>
          <p:cNvSpPr txBox="1"/>
          <p:nvPr/>
        </p:nvSpPr>
        <p:spPr>
          <a:xfrm>
            <a:off x="6833981" y="5778892"/>
            <a:ext cx="1852819" cy="830997"/>
          </a:xfrm>
          <a:prstGeom prst="rect">
            <a:avLst/>
          </a:prstGeom>
          <a:solidFill>
            <a:srgbClr val="FFFF00"/>
          </a:solidFill>
        </p:spPr>
        <p:txBody>
          <a:bodyPr wrap="square" rtlCol="0">
            <a:spAutoFit/>
          </a:bodyPr>
          <a:lstStyle/>
          <a:p>
            <a:r>
              <a:rPr lang="en-US" sz="1600" dirty="0" smtClean="0"/>
              <a:t>Yellow = water-related features in the 3 micron region</a:t>
            </a:r>
            <a:endParaRPr lang="en-US" sz="1600" dirty="0"/>
          </a:p>
        </p:txBody>
      </p:sp>
      <p:grpSp>
        <p:nvGrpSpPr>
          <p:cNvPr id="7" name="Group 6"/>
          <p:cNvGrpSpPr/>
          <p:nvPr/>
        </p:nvGrpSpPr>
        <p:grpSpPr>
          <a:xfrm>
            <a:off x="5464681" y="577374"/>
            <a:ext cx="3562604" cy="5041778"/>
            <a:chOff x="0" y="-110052"/>
            <a:chExt cx="2781300" cy="4279497"/>
          </a:xfrm>
          <a:extLst>
            <a:ext uri="{0CCBE362-F206-4b92-989A-16890622DB6E}">
              <ma14:wrappingTextBoxFlag xmlns:ma14="http://schemas.microsoft.com/office/mac/drawingml/2011/main"/>
            </a:ext>
          </a:extLst>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0052"/>
              <a:ext cx="2781300" cy="2971800"/>
            </a:xfrm>
            <a:prstGeom prst="rect">
              <a:avLst/>
            </a:prstGeom>
            <a:noFill/>
            <a:ln>
              <a:solidFill>
                <a:schemeClr val="tx1"/>
              </a:solidFill>
            </a:ln>
            <a:extLst>
              <a:ext uri="{FAA26D3D-D897-4be2-8F04-BA451C77F1D7}">
                <ma14:placeholderFlag xmlns:ma14="http://schemas.microsoft.com/office/mac/drawingml/2011/main"/>
              </a:ext>
            </a:extLst>
          </p:spPr>
        </p:pic>
        <p:sp>
          <p:nvSpPr>
            <p:cNvPr id="9" name="Text Box 15"/>
            <p:cNvSpPr txBox="1"/>
            <p:nvPr/>
          </p:nvSpPr>
          <p:spPr>
            <a:xfrm>
              <a:off x="0" y="2971800"/>
              <a:ext cx="2781300" cy="1197645"/>
            </a:xfrm>
            <a:prstGeom prst="rect">
              <a:avLst/>
            </a:prstGeom>
            <a:solidFill>
              <a:schemeClr val="bg1"/>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algn="just">
                <a:spcAft>
                  <a:spcPts val="1000"/>
                </a:spcAft>
              </a:pPr>
              <a:r>
                <a:rPr lang="en-US" dirty="0" smtClean="0">
                  <a:solidFill>
                    <a:srgbClr val="000000"/>
                  </a:solidFill>
                  <a:latin typeface="Times New Roman"/>
                  <a:ea typeface="Calibri"/>
                  <a:cs typeface="Times New Roman"/>
                </a:rPr>
                <a:t>Ice Cube</a:t>
              </a:r>
              <a:r>
                <a:rPr lang="en-US" b="0" dirty="0" smtClean="0">
                  <a:solidFill>
                    <a:srgbClr val="000000"/>
                  </a:solidFill>
                  <a:effectLst/>
                  <a:latin typeface="Times New Roman"/>
                  <a:ea typeface="Calibri"/>
                  <a:cs typeface="Times New Roman"/>
                </a:rPr>
                <a:t> </a:t>
              </a:r>
              <a:r>
                <a:rPr lang="en-US" b="0" dirty="0">
                  <a:solidFill>
                    <a:srgbClr val="000000"/>
                  </a:solidFill>
                  <a:effectLst/>
                  <a:latin typeface="Times New Roman"/>
                  <a:ea typeface="Calibri"/>
                  <a:cs typeface="Times New Roman"/>
                </a:rPr>
                <a:t>measurements </a:t>
              </a:r>
              <a:r>
                <a:rPr lang="en-US" dirty="0" smtClean="0">
                  <a:solidFill>
                    <a:srgbClr val="000000"/>
                  </a:solidFill>
                  <a:latin typeface="Times New Roman"/>
                  <a:ea typeface="Calibri"/>
                  <a:cs typeface="Times New Roman"/>
                </a:rPr>
                <a:t>will</a:t>
              </a:r>
              <a:r>
                <a:rPr lang="en-US" b="0" dirty="0" smtClean="0">
                  <a:solidFill>
                    <a:srgbClr val="000000"/>
                  </a:solidFill>
                  <a:effectLst/>
                  <a:latin typeface="Times New Roman"/>
                  <a:ea typeface="Calibri"/>
                  <a:cs typeface="Times New Roman"/>
                </a:rPr>
                <a:t> encompass </a:t>
              </a:r>
              <a:r>
                <a:rPr lang="en-US" b="0" dirty="0">
                  <a:solidFill>
                    <a:srgbClr val="000000"/>
                  </a:solidFill>
                  <a:effectLst/>
                  <a:latin typeface="Times New Roman"/>
                  <a:ea typeface="Calibri"/>
                  <a:cs typeface="Times New Roman"/>
                </a:rPr>
                <a:t>the broad 3 um band to distinguish overlapping OH, water, and ice features</a:t>
              </a:r>
              <a:r>
                <a:rPr lang="en-US" b="0" dirty="0" smtClean="0">
                  <a:solidFill>
                    <a:srgbClr val="000000"/>
                  </a:solidFill>
                  <a:effectLst/>
                  <a:latin typeface="Times New Roman"/>
                  <a:ea typeface="Calibri"/>
                  <a:cs typeface="Times New Roman"/>
                </a:rPr>
                <a:t>.</a:t>
              </a:r>
              <a:r>
                <a:rPr lang="en-US" dirty="0" smtClean="0">
                  <a:solidFill>
                    <a:srgbClr val="000000"/>
                  </a:solidFill>
                  <a:latin typeface="Times New Roman"/>
                  <a:ea typeface="Calibri"/>
                  <a:cs typeface="Times New Roman"/>
                </a:rPr>
                <a:t> Will have near 10 nm resolution in this band</a:t>
              </a:r>
              <a:endParaRPr lang="en-US" b="0" dirty="0" smtClean="0">
                <a:solidFill>
                  <a:srgbClr val="000000"/>
                </a:solidFill>
                <a:effectLst/>
                <a:latin typeface="Times New Roman"/>
                <a:ea typeface="Calibri"/>
                <a:cs typeface="Times New Roman"/>
              </a:endParaRPr>
            </a:p>
          </p:txBody>
        </p:sp>
      </p:grpSp>
    </p:spTree>
    <p:extLst>
      <p:ext uri="{BB962C8B-B14F-4D97-AF65-F5344CB8AC3E}">
        <p14:creationId xmlns:p14="http://schemas.microsoft.com/office/powerpoint/2010/main" val="2454917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smtClean="0"/>
              <a:t>April 2017</a:t>
            </a:r>
            <a:endParaRPr lang="en-US"/>
          </a:p>
        </p:txBody>
      </p:sp>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6</a:t>
            </a:fld>
            <a:endParaRPr lang="en-US"/>
          </a:p>
        </p:txBody>
      </p:sp>
      <p:pic>
        <p:nvPicPr>
          <p:cNvPr id="5" name="Picture 4"/>
          <p:cNvPicPr>
            <a:picLocks noChangeAspect="1"/>
          </p:cNvPicPr>
          <p:nvPr/>
        </p:nvPicPr>
        <p:blipFill rotWithShape="1">
          <a:blip r:embed="rId2"/>
          <a:srcRect l="4931" t="10082" r="5224" b="12550"/>
          <a:stretch/>
        </p:blipFill>
        <p:spPr>
          <a:xfrm>
            <a:off x="1511128" y="153146"/>
            <a:ext cx="6111559" cy="4067161"/>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1297201801"/>
              </p:ext>
            </p:extLst>
          </p:nvPr>
        </p:nvGraphicFramePr>
        <p:xfrm>
          <a:off x="4782773" y="4544545"/>
          <a:ext cx="3540854" cy="2016760"/>
        </p:xfrm>
        <a:graphic>
          <a:graphicData uri="http://schemas.openxmlformats.org/drawingml/2006/table">
            <a:tbl>
              <a:tblPr firstRow="1" bandRow="1">
                <a:tableStyleId>{5940675A-B579-460E-94D1-54222C63F5DA}</a:tableStyleId>
              </a:tblPr>
              <a:tblGrid>
                <a:gridCol w="1041676"/>
                <a:gridCol w="1205943"/>
                <a:gridCol w="1293235"/>
              </a:tblGrid>
              <a:tr h="172461">
                <a:tc gridSpan="3">
                  <a:txBody>
                    <a:bodyPr/>
                    <a:lstStyle/>
                    <a:p>
                      <a:r>
                        <a:rPr lang="en-US" sz="1600" dirty="0" smtClean="0"/>
                        <a:t>BIRCHES</a:t>
                      </a:r>
                      <a:r>
                        <a:rPr lang="en-US" sz="1600" baseline="0" dirty="0" smtClean="0"/>
                        <a:t> compactness</a:t>
                      </a:r>
                      <a:endParaRPr lang="en-US" sz="1600" dirty="0"/>
                    </a:p>
                  </a:txBody>
                  <a:tcPr marL="0" marR="0" marT="18288" marB="18288">
                    <a:solidFill>
                      <a:schemeClr val="bg1"/>
                    </a:solidFill>
                  </a:tcPr>
                </a:tc>
                <a:tc hMerge="1">
                  <a:txBody>
                    <a:bodyPr/>
                    <a:lstStyle/>
                    <a:p>
                      <a:endParaRPr lang="en-US" dirty="0"/>
                    </a:p>
                  </a:txBody>
                  <a:tcPr>
                    <a:solidFill>
                      <a:schemeClr val="bg1"/>
                    </a:solidFill>
                  </a:tcPr>
                </a:tc>
                <a:tc hMerge="1">
                  <a:txBody>
                    <a:bodyPr/>
                    <a:lstStyle/>
                    <a:p>
                      <a:endParaRPr lang="en-US" dirty="0"/>
                    </a:p>
                  </a:txBody>
                  <a:tcPr>
                    <a:solidFill>
                      <a:schemeClr val="bg1"/>
                    </a:solidFill>
                  </a:tcPr>
                </a:tc>
              </a:tr>
              <a:tr h="172461">
                <a:tc>
                  <a:txBody>
                    <a:bodyPr/>
                    <a:lstStyle/>
                    <a:p>
                      <a:r>
                        <a:rPr lang="en-US" sz="1600" dirty="0" smtClean="0"/>
                        <a:t>Property</a:t>
                      </a:r>
                      <a:endParaRPr lang="en-US" sz="1600" dirty="0"/>
                    </a:p>
                  </a:txBody>
                  <a:tcPr marL="0" marR="0" marT="18288" marB="18288">
                    <a:solidFill>
                      <a:schemeClr val="bg1"/>
                    </a:solidFill>
                  </a:tcPr>
                </a:tc>
                <a:tc>
                  <a:txBody>
                    <a:bodyPr/>
                    <a:lstStyle/>
                    <a:p>
                      <a:r>
                        <a:rPr lang="en-US" sz="1600" dirty="0" smtClean="0"/>
                        <a:t>Ralph</a:t>
                      </a:r>
                      <a:endParaRPr lang="en-US" sz="1600" dirty="0"/>
                    </a:p>
                  </a:txBody>
                  <a:tcPr marL="0" marR="0" marT="18288" marB="18288">
                    <a:solidFill>
                      <a:schemeClr val="bg1"/>
                    </a:solidFill>
                  </a:tcPr>
                </a:tc>
                <a:tc>
                  <a:txBody>
                    <a:bodyPr/>
                    <a:lstStyle/>
                    <a:p>
                      <a:r>
                        <a:rPr lang="en-US" sz="1600" dirty="0" smtClean="0"/>
                        <a:t>BIRCHES</a:t>
                      </a:r>
                      <a:endParaRPr lang="en-US" sz="1600" dirty="0"/>
                    </a:p>
                  </a:txBody>
                  <a:tcPr marL="0" marR="0" marT="18288" marB="18288">
                    <a:solidFill>
                      <a:schemeClr val="bg1"/>
                    </a:solidFill>
                  </a:tcPr>
                </a:tc>
              </a:tr>
              <a:tr h="0">
                <a:tc>
                  <a:txBody>
                    <a:bodyPr/>
                    <a:lstStyle/>
                    <a:p>
                      <a:r>
                        <a:rPr lang="en-US" sz="1600" dirty="0" smtClean="0"/>
                        <a:t>Mass kg</a:t>
                      </a:r>
                      <a:endParaRPr lang="en-US" sz="1600" dirty="0"/>
                    </a:p>
                  </a:txBody>
                  <a:tcPr marL="0" marR="0" marT="18288" marB="18288">
                    <a:solidFill>
                      <a:schemeClr val="bg1"/>
                    </a:solidFill>
                  </a:tcPr>
                </a:tc>
                <a:tc>
                  <a:txBody>
                    <a:bodyPr/>
                    <a:lstStyle/>
                    <a:p>
                      <a:r>
                        <a:rPr lang="en-US" sz="1600" dirty="0" smtClean="0"/>
                        <a:t>11</a:t>
                      </a:r>
                      <a:endParaRPr lang="en-US" sz="1600" dirty="0"/>
                    </a:p>
                  </a:txBody>
                  <a:tcPr marL="0" marR="0" marT="18288" marB="18288">
                    <a:solidFill>
                      <a:schemeClr val="bg1"/>
                    </a:solidFill>
                  </a:tcPr>
                </a:tc>
                <a:tc>
                  <a:txBody>
                    <a:bodyPr/>
                    <a:lstStyle/>
                    <a:p>
                      <a:r>
                        <a:rPr lang="en-US" sz="1600" dirty="0" smtClean="0"/>
                        <a:t>3</a:t>
                      </a:r>
                      <a:endParaRPr lang="en-US" sz="1600" dirty="0"/>
                    </a:p>
                  </a:txBody>
                  <a:tcPr marL="0" marR="0" marT="18288" marB="18288">
                    <a:solidFill>
                      <a:schemeClr val="bg1"/>
                    </a:solidFill>
                  </a:tcPr>
                </a:tc>
              </a:tr>
              <a:tr h="370840">
                <a:tc>
                  <a:txBody>
                    <a:bodyPr/>
                    <a:lstStyle/>
                    <a:p>
                      <a:r>
                        <a:rPr lang="en-US" sz="1600" dirty="0" smtClean="0"/>
                        <a:t>Power</a:t>
                      </a:r>
                      <a:r>
                        <a:rPr lang="en-US" sz="1600" baseline="0" dirty="0" smtClean="0"/>
                        <a:t> W</a:t>
                      </a:r>
                      <a:endParaRPr lang="en-US" sz="1600" dirty="0"/>
                    </a:p>
                  </a:txBody>
                  <a:tcPr marL="0" marR="0" marT="18288" marB="18288">
                    <a:solidFill>
                      <a:schemeClr val="bg1"/>
                    </a:solidFill>
                  </a:tcPr>
                </a:tc>
                <a:tc>
                  <a:txBody>
                    <a:bodyPr/>
                    <a:lstStyle/>
                    <a:p>
                      <a:r>
                        <a:rPr lang="en-US" sz="1600" dirty="0" smtClean="0"/>
                        <a:t>5</a:t>
                      </a:r>
                      <a:endParaRPr lang="en-US" sz="1600" dirty="0"/>
                    </a:p>
                  </a:txBody>
                  <a:tcPr marL="0" marR="0" marT="18288" marB="18288">
                    <a:solidFill>
                      <a:schemeClr val="bg1"/>
                    </a:solidFill>
                  </a:tcPr>
                </a:tc>
                <a:tc>
                  <a:txBody>
                    <a:bodyPr/>
                    <a:lstStyle/>
                    <a:p>
                      <a:r>
                        <a:rPr lang="en-US" sz="1600" dirty="0" smtClean="0"/>
                        <a:t>#10-20</a:t>
                      </a:r>
                      <a:r>
                        <a:rPr lang="en-US" sz="1600" baseline="0" dirty="0" smtClean="0"/>
                        <a:t> W</a:t>
                      </a:r>
                      <a:endParaRPr lang="en-US" sz="1600" dirty="0"/>
                    </a:p>
                  </a:txBody>
                  <a:tcPr marL="0" marR="0" marT="18288" marB="18288">
                    <a:solidFill>
                      <a:schemeClr val="bg1"/>
                    </a:solidFill>
                  </a:tcPr>
                </a:tc>
              </a:tr>
              <a:tr h="0">
                <a:tc>
                  <a:txBody>
                    <a:bodyPr/>
                    <a:lstStyle/>
                    <a:p>
                      <a:r>
                        <a:rPr lang="en-US" sz="1600" dirty="0" smtClean="0"/>
                        <a:t>Size cm</a:t>
                      </a:r>
                      <a:endParaRPr lang="en-US" sz="1600" dirty="0"/>
                    </a:p>
                  </a:txBody>
                  <a:tcPr marL="0" marR="0" marT="18288" marB="18288">
                    <a:solidFill>
                      <a:schemeClr val="bg1"/>
                    </a:solidFill>
                  </a:tcPr>
                </a:tc>
                <a:tc>
                  <a:txBody>
                    <a:bodyPr/>
                    <a:lstStyle/>
                    <a:p>
                      <a:r>
                        <a:rPr lang="en-US" sz="1600" dirty="0" smtClean="0"/>
                        <a:t>49 x 40 x 29</a:t>
                      </a:r>
                      <a:endParaRPr lang="en-US" sz="1600" dirty="0"/>
                    </a:p>
                  </a:txBody>
                  <a:tcPr marL="0" marR="0" marT="18288" marB="18288">
                    <a:solidFill>
                      <a:schemeClr val="bg1"/>
                    </a:solidFill>
                  </a:tcPr>
                </a:tc>
                <a:tc>
                  <a:txBody>
                    <a:bodyPr/>
                    <a:lstStyle/>
                    <a:p>
                      <a:r>
                        <a:rPr lang="en-US" sz="1600" dirty="0" smtClean="0"/>
                        <a:t>10 x 10 x 15</a:t>
                      </a:r>
                      <a:endParaRPr lang="en-US" sz="1600" dirty="0"/>
                    </a:p>
                  </a:txBody>
                  <a:tcPr marL="0" marR="0" marT="18288" marB="18288">
                    <a:solidFill>
                      <a:schemeClr val="bg1"/>
                    </a:solidFill>
                  </a:tcPr>
                </a:tc>
              </a:tr>
              <a:tr h="370840">
                <a:tc gridSpan="3">
                  <a:txBody>
                    <a:bodyPr/>
                    <a:lstStyle/>
                    <a:p>
                      <a:r>
                        <a:rPr lang="en-US" sz="1600" dirty="0" smtClean="0"/>
                        <a:t># includes</a:t>
                      </a:r>
                      <a:r>
                        <a:rPr lang="en-US" sz="1600" baseline="0" dirty="0" smtClean="0"/>
                        <a:t> 3 W detector electronics, 1.5 W AFS controller, 5-10 W cryocooler</a:t>
                      </a:r>
                      <a:endParaRPr lang="en-US" sz="1600" dirty="0"/>
                    </a:p>
                  </a:txBody>
                  <a:tcPr marL="0" marR="0" marT="18288" marB="18288">
                    <a:solidFill>
                      <a:schemeClr val="bg1"/>
                    </a:solidFill>
                  </a:tcPr>
                </a:tc>
                <a:tc hMerge="1">
                  <a:txBody>
                    <a:bodyPr/>
                    <a:lstStyle/>
                    <a:p>
                      <a:endParaRPr lang="en-US" dirty="0"/>
                    </a:p>
                  </a:txBody>
                  <a:tcPr/>
                </a:tc>
                <a:tc hMerge="1">
                  <a:txBody>
                    <a:bodyPr/>
                    <a:lstStyle/>
                    <a:p>
                      <a:endParaRPr lang="en-US" dirty="0"/>
                    </a:p>
                  </a:txBody>
                  <a:tcPr/>
                </a:tc>
              </a:tr>
            </a:tbl>
          </a:graphicData>
        </a:graphic>
      </p:graphicFrame>
      <p:pic>
        <p:nvPicPr>
          <p:cNvPr id="10" name="Picture 9"/>
          <p:cNvPicPr>
            <a:picLocks/>
          </p:cNvPicPr>
          <p:nvPr/>
        </p:nvPicPr>
        <p:blipFill rotWithShape="1">
          <a:blip r:embed="rId3" cstate="print">
            <a:extLst>
              <a:ext uri="{28A0092B-C50C-407E-A947-70E740481C1C}">
                <a14:useLocalDpi xmlns:a14="http://schemas.microsoft.com/office/drawing/2010/main" val="0"/>
              </a:ext>
            </a:extLst>
          </a:blip>
          <a:srcRect t="43994" r="41666"/>
          <a:stretch/>
        </p:blipFill>
        <p:spPr bwMode="auto">
          <a:xfrm>
            <a:off x="842075" y="4379814"/>
            <a:ext cx="3188984" cy="2181491"/>
          </a:xfrm>
          <a:prstGeom prst="rect">
            <a:avLst/>
          </a:prstGeom>
          <a:noFill/>
          <a:extLst>
            <a:ext uri="{FAA26D3D-D897-4be2-8F04-BA451C77F1D7}">
              <ma14:placeholderFlag xmlns:ma14="http://schemas.microsoft.com/office/mac/drawingml/2011/main"/>
            </a:ext>
          </a:extLst>
        </p:spPr>
      </p:pic>
    </p:spTree>
    <p:extLst>
      <p:ext uri="{BB962C8B-B14F-4D97-AF65-F5344CB8AC3E}">
        <p14:creationId xmlns:p14="http://schemas.microsoft.com/office/powerpoint/2010/main" val="1291120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 month mission trajector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1010" y="122523"/>
            <a:ext cx="4644210" cy="3895253"/>
          </a:xfrm>
          <a:prstGeom prst="rect">
            <a:avLst/>
          </a:prstGeom>
          <a:solidFill>
            <a:schemeClr val="bg1"/>
          </a:solidFill>
        </p:spPr>
      </p:pic>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7</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5578" y="4162799"/>
            <a:ext cx="1787079" cy="2611421"/>
          </a:xfrm>
          <a:prstGeom prst="rect">
            <a:avLst/>
          </a:prstGeom>
          <a:ln>
            <a:solidFill>
              <a:schemeClr val="tx1"/>
            </a:solidFill>
          </a:ln>
          <a:extLst>
            <a:ext uri="{FAA26D3D-D897-4be2-8F04-BA451C77F1D7}">
              <ma14:placeholderFlag xmlns:ma14="http://schemas.microsoft.com/office/mac/drawingml/2011/main"/>
            </a:ext>
          </a:extLst>
        </p:spPr>
      </p:pic>
      <p:sp>
        <p:nvSpPr>
          <p:cNvPr id="5" name="Date Placeholder 4"/>
          <p:cNvSpPr>
            <a:spLocks noGrp="1"/>
          </p:cNvSpPr>
          <p:nvPr>
            <p:ph type="dt" sz="half" idx="10"/>
          </p:nvPr>
        </p:nvSpPr>
        <p:spPr>
          <a:xfrm>
            <a:off x="457200" y="6561305"/>
            <a:ext cx="2133600" cy="250878"/>
          </a:xfrm>
        </p:spPr>
        <p:txBody>
          <a:bodyPr/>
          <a:lstStyle/>
          <a:p>
            <a:r>
              <a:rPr lang="en-US" smtClean="0"/>
              <a:t>April 2017</a:t>
            </a:r>
            <a:endParaRPr lang="en-US"/>
          </a:p>
        </p:txBody>
      </p:sp>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096" y="122522"/>
            <a:ext cx="3955915" cy="33307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a:stretch>
            <a:fillRect/>
          </a:stretch>
        </p:blipFill>
        <p:spPr>
          <a:xfrm>
            <a:off x="28097" y="3376854"/>
            <a:ext cx="3955915" cy="3048000"/>
          </a:xfrm>
          <a:prstGeom prst="rect">
            <a:avLst/>
          </a:prstGeom>
        </p:spPr>
      </p:pic>
    </p:spTree>
    <p:extLst>
      <p:ext uri="{BB962C8B-B14F-4D97-AF65-F5344CB8AC3E}">
        <p14:creationId xmlns:p14="http://schemas.microsoft.com/office/powerpoint/2010/main" val="2883060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smtClean="0"/>
              <a:t>April 2017</a:t>
            </a:r>
            <a:endParaRPr lang="en-US"/>
          </a:p>
        </p:txBody>
      </p:sp>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8</a:t>
            </a:fld>
            <a:endParaRPr lang="en-US"/>
          </a:p>
        </p:txBody>
      </p:sp>
      <p:pic>
        <p:nvPicPr>
          <p:cNvPr id="5" name="Picture 4"/>
          <p:cNvPicPr>
            <a:picLocks noChangeAspect="1"/>
          </p:cNvPicPr>
          <p:nvPr/>
        </p:nvPicPr>
        <p:blipFill>
          <a:blip r:embed="rId2"/>
          <a:stretch>
            <a:fillRect/>
          </a:stretch>
        </p:blipFill>
        <p:spPr>
          <a:xfrm>
            <a:off x="114300" y="393700"/>
            <a:ext cx="8915400" cy="6057900"/>
          </a:xfrm>
          <a:prstGeom prst="rect">
            <a:avLst/>
          </a:prstGeom>
        </p:spPr>
      </p:pic>
      <p:sp>
        <p:nvSpPr>
          <p:cNvPr id="7" name="TextBox 6"/>
          <p:cNvSpPr txBox="1"/>
          <p:nvPr/>
        </p:nvSpPr>
        <p:spPr>
          <a:xfrm>
            <a:off x="243755" y="2052428"/>
            <a:ext cx="4759625" cy="1077218"/>
          </a:xfrm>
          <a:prstGeom prst="rect">
            <a:avLst/>
          </a:prstGeom>
          <a:solidFill>
            <a:schemeClr val="tx2">
              <a:lumMod val="40000"/>
              <a:lumOff val="60000"/>
            </a:schemeClr>
          </a:solidFill>
        </p:spPr>
        <p:txBody>
          <a:bodyPr wrap="square" rtlCol="0">
            <a:spAutoFit/>
          </a:bodyPr>
          <a:lstStyle/>
          <a:p>
            <a:r>
              <a:rPr lang="en-US" sz="1600" b="1" dirty="0" smtClean="0"/>
              <a:t>Footprint 10 km in along track direction regardless of altitude, consecutive observations separated by a couple of kilometers; greater overlap of consecutive tracks at poles, separted by a couple of kilometers</a:t>
            </a:r>
            <a:endParaRPr lang="en-US" sz="1600" b="1" dirty="0"/>
          </a:p>
        </p:txBody>
      </p:sp>
    </p:spTree>
    <p:extLst>
      <p:ext uri="{BB962C8B-B14F-4D97-AF65-F5344CB8AC3E}">
        <p14:creationId xmlns:p14="http://schemas.microsoft.com/office/powerpoint/2010/main" val="4094112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April 2017</a:t>
            </a:r>
            <a:endParaRPr lang="en-US" dirty="0"/>
          </a:p>
        </p:txBody>
      </p:sp>
      <p:sp>
        <p:nvSpPr>
          <p:cNvPr id="3" name="Footer Placeholder 2"/>
          <p:cNvSpPr>
            <a:spLocks noGrp="1"/>
          </p:cNvSpPr>
          <p:nvPr>
            <p:ph type="ftr" sz="quarter" idx="11"/>
          </p:nvPr>
        </p:nvSpPr>
        <p:spPr/>
        <p:txBody>
          <a:bodyPr/>
          <a:lstStyle/>
          <a:p>
            <a:r>
              <a:rPr lang="en-US" smtClean="0"/>
              <a:t>IPSS  Clarketal BIRCHES on Lunar Ice Cube</a:t>
            </a:r>
            <a:endParaRPr lang="en-US" dirty="0"/>
          </a:p>
        </p:txBody>
      </p:sp>
      <p:sp>
        <p:nvSpPr>
          <p:cNvPr id="4" name="Slide Number Placeholder 3"/>
          <p:cNvSpPr>
            <a:spLocks noGrp="1"/>
          </p:cNvSpPr>
          <p:nvPr>
            <p:ph type="sldNum" sz="quarter" idx="12"/>
          </p:nvPr>
        </p:nvSpPr>
        <p:spPr/>
        <p:txBody>
          <a:bodyPr/>
          <a:lstStyle/>
          <a:p>
            <a:fld id="{61DB02BC-888A-9449-ADDC-9153D0D66787}" type="slidenum">
              <a:rPr lang="en-US" smtClean="0"/>
              <a:t>9</a:t>
            </a:fld>
            <a:endParaRPr lang="en-US"/>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457200" y="495946"/>
            <a:ext cx="8229599" cy="5765369"/>
          </a:xfrm>
          <a:prstGeom prst="rect">
            <a:avLst/>
          </a:prstGeom>
        </p:spPr>
      </p:pic>
    </p:spTree>
    <p:extLst>
      <p:ext uri="{BB962C8B-B14F-4D97-AF65-F5344CB8AC3E}">
        <p14:creationId xmlns:p14="http://schemas.microsoft.com/office/powerpoint/2010/main" val="1216544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smtClean="0"/>
              <a:t>April 2017</a:t>
            </a:r>
            <a:endParaRPr lang="en-US"/>
          </a:p>
        </p:txBody>
      </p:sp>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10</a:t>
            </a:fld>
            <a:endParaRPr lang="en-US"/>
          </a:p>
        </p:txBody>
      </p:sp>
      <p:sp>
        <p:nvSpPr>
          <p:cNvPr id="5" name="TextBox 4"/>
          <p:cNvSpPr txBox="1"/>
          <p:nvPr/>
        </p:nvSpPr>
        <p:spPr>
          <a:xfrm>
            <a:off x="108486" y="128993"/>
            <a:ext cx="8911526" cy="5847755"/>
          </a:xfrm>
          <a:prstGeom prst="rect">
            <a:avLst/>
          </a:prstGeom>
          <a:solidFill>
            <a:schemeClr val="bg1">
              <a:alpha val="50000"/>
            </a:schemeClr>
          </a:solidFill>
        </p:spPr>
        <p:txBody>
          <a:bodyPr wrap="square" rtlCol="0">
            <a:spAutoFit/>
          </a:bodyPr>
          <a:lstStyle/>
          <a:p>
            <a:pPr>
              <a:spcAft>
                <a:spcPts val="1000"/>
              </a:spcAft>
            </a:pPr>
            <a:r>
              <a:rPr lang="en-US" dirty="0" smtClean="0"/>
              <a:t>Current Challenges</a:t>
            </a:r>
          </a:p>
          <a:p>
            <a:pPr>
              <a:spcAft>
                <a:spcPts val="1000"/>
              </a:spcAft>
            </a:pPr>
            <a:r>
              <a:rPr lang="en-US" dirty="0"/>
              <a:t>Thermal Design: major </a:t>
            </a:r>
            <a:r>
              <a:rPr lang="en-US" dirty="0" err="1"/>
              <a:t>cubesat</a:t>
            </a:r>
            <a:r>
              <a:rPr lang="en-US" dirty="0"/>
              <a:t> challenge.  Thermal models indicate dedicated radiator maintains temperature of optics box &lt;220K, BIRCHES instrument maintained within operational range. All aluminum design of optical bench minimizes impact of terminator-equator temperature variation. Calibration of optical system will allow anticipated minimal effects to be removed. Microcryocooler maintains detector &lt;115 K.  </a:t>
            </a:r>
          </a:p>
          <a:p>
            <a:pPr>
              <a:spcAft>
                <a:spcPts val="1000"/>
              </a:spcAft>
            </a:pPr>
            <a:r>
              <a:rPr lang="en-US" dirty="0"/>
              <a:t>Optics: Cover will be needed to prevent sunlight from entering instrument. Minimal mass and volume impact solutions being explored. Adjustable Field Stop design allows window spot size to be maintained over changes in altitude from 10 to 100 km.</a:t>
            </a:r>
            <a:endParaRPr lang="en-US" dirty="0" smtClean="0"/>
          </a:p>
          <a:p>
            <a:pPr>
              <a:spcAft>
                <a:spcPts val="1000"/>
              </a:spcAft>
            </a:pPr>
            <a:r>
              <a:rPr lang="en-US" dirty="0" smtClean="0"/>
              <a:t>Human-rated launch vehicle challenges: Very high Vibration and Shock survival in original requirements documents: </a:t>
            </a:r>
            <a:r>
              <a:rPr lang="en-US" dirty="0" err="1" smtClean="0"/>
              <a:t>deployer</a:t>
            </a:r>
            <a:r>
              <a:rPr lang="en-US" dirty="0" smtClean="0"/>
              <a:t> design will mitigate and original margins were very high Very large survival temperature range in requirements documents: partially mitigated by ‘rolling’ spacecraft once Orion deployed +1.5 hours)  Solutions being negotiated.</a:t>
            </a:r>
            <a:endParaRPr lang="en-US" dirty="0"/>
          </a:p>
          <a:p>
            <a:pPr>
              <a:spcAft>
                <a:spcPts val="1000"/>
              </a:spcAft>
            </a:pPr>
            <a:r>
              <a:rPr lang="en-US" dirty="0" smtClean="0"/>
              <a:t>Radiation issue: Attention being paid to NEPP by entire team thanks to efforts of Cliff </a:t>
            </a:r>
            <a:r>
              <a:rPr lang="en-US" dirty="0" err="1" smtClean="0"/>
              <a:t>Brambora</a:t>
            </a:r>
            <a:r>
              <a:rPr lang="en-US" dirty="0" smtClean="0"/>
              <a:t> </a:t>
            </a:r>
            <a:endParaRPr lang="en-US" dirty="0"/>
          </a:p>
          <a:p>
            <a:pPr>
              <a:spcAft>
                <a:spcPts val="1000"/>
              </a:spcAft>
            </a:pPr>
            <a:r>
              <a:rPr lang="en-US" dirty="0" smtClean="0"/>
              <a:t>Communication, navigation and tracking: DSN developing new capabilities for multiplexing communication. Iris version 2 provides much improved bandwidth at expense of power. </a:t>
            </a:r>
            <a:r>
              <a:rPr lang="en-US" dirty="0"/>
              <a:t> </a:t>
            </a:r>
          </a:p>
          <a:p>
            <a:pPr>
              <a:spcAft>
                <a:spcPts val="1000"/>
              </a:spcAft>
            </a:pPr>
            <a:r>
              <a:rPr lang="en-US" dirty="0"/>
              <a:t>Data Management: PDS requirement at PDR presents major challenge.</a:t>
            </a:r>
            <a:endParaRPr lang="en-US" dirty="0" smtClean="0"/>
          </a:p>
        </p:txBody>
      </p:sp>
    </p:spTree>
    <p:extLst>
      <p:ext uri="{BB962C8B-B14F-4D97-AF65-F5344CB8AC3E}">
        <p14:creationId xmlns:p14="http://schemas.microsoft.com/office/powerpoint/2010/main" val="1501717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April 2017</a:t>
            </a:r>
            <a:endParaRPr lang="en-US"/>
          </a:p>
        </p:txBody>
      </p:sp>
      <p:sp>
        <p:nvSpPr>
          <p:cNvPr id="3" name="Footer Placeholder 2"/>
          <p:cNvSpPr>
            <a:spLocks noGrp="1"/>
          </p:cNvSpPr>
          <p:nvPr>
            <p:ph type="ftr" sz="quarter" idx="11"/>
          </p:nvPr>
        </p:nvSpPr>
        <p:spPr/>
        <p:txBody>
          <a:bodyPr/>
          <a:lstStyle/>
          <a:p>
            <a:r>
              <a:rPr lang="en-US" smtClean="0"/>
              <a:t>IPSS  Clarketal BIRCHES on Lunar Ice 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11</a:t>
            </a:fld>
            <a:endParaRPr lang="en-US"/>
          </a:p>
        </p:txBody>
      </p:sp>
      <p:graphicFrame>
        <p:nvGraphicFramePr>
          <p:cNvPr id="5" name="Table 4"/>
          <p:cNvGraphicFramePr>
            <a:graphicFrameLocks noGrp="1"/>
          </p:cNvGraphicFramePr>
          <p:nvPr>
            <p:extLst/>
          </p:nvPr>
        </p:nvGraphicFramePr>
        <p:xfrm>
          <a:off x="240848" y="338666"/>
          <a:ext cx="8790939" cy="6427469"/>
        </p:xfrm>
        <a:graphic>
          <a:graphicData uri="http://schemas.openxmlformats.org/drawingml/2006/table">
            <a:tbl>
              <a:tblPr firstRow="1" bandRow="1">
                <a:tableStyleId>{5940675A-B579-460E-94D1-54222C63F5DA}</a:tableStyleId>
              </a:tblPr>
              <a:tblGrid>
                <a:gridCol w="5214021"/>
                <a:gridCol w="3576918"/>
              </a:tblGrid>
              <a:tr h="370840">
                <a:tc gridSpan="2">
                  <a:txBody>
                    <a:bodyPr/>
                    <a:lstStyle/>
                    <a:p>
                      <a:r>
                        <a:rPr lang="en-US" sz="1800" b="1" kern="1200" dirty="0" smtClean="0">
                          <a:effectLst/>
                          <a:latin typeface="Times New Roman"/>
                          <a:cs typeface="Times New Roman"/>
                        </a:rPr>
                        <a:t>Baseline</a:t>
                      </a:r>
                      <a:r>
                        <a:rPr lang="en-US" sz="1800" b="1" kern="1200" baseline="0" dirty="0" smtClean="0">
                          <a:effectLst/>
                          <a:latin typeface="Times New Roman"/>
                          <a:cs typeface="Times New Roman"/>
                        </a:rPr>
                        <a:t> Success Criteria</a:t>
                      </a:r>
                      <a:endParaRPr lang="en-US" sz="1800" b="1" dirty="0">
                        <a:latin typeface="Times New Roman"/>
                        <a:cs typeface="Times New Roman"/>
                      </a:endParaRPr>
                    </a:p>
                  </a:txBody>
                  <a:tcPr marL="0" marR="0">
                    <a:solidFill>
                      <a:srgbClr val="FFFFFF"/>
                    </a:solidFill>
                  </a:tcPr>
                </a:tc>
                <a:tc hMerge="1">
                  <a:txBody>
                    <a:bodyPr/>
                    <a:lstStyle/>
                    <a:p>
                      <a:endParaRPr lang="en-US" dirty="0"/>
                    </a:p>
                  </a:txBody>
                  <a:tcPr/>
                </a:tc>
              </a:tr>
              <a:tr h="370840">
                <a:tc>
                  <a:txBody>
                    <a:bodyPr/>
                    <a:lstStyle/>
                    <a:p>
                      <a:pPr marL="0" marR="0">
                        <a:spcBef>
                          <a:spcPts val="0"/>
                        </a:spcBef>
                        <a:spcAft>
                          <a:spcPts val="0"/>
                        </a:spcAft>
                      </a:pPr>
                      <a:r>
                        <a:rPr lang="en-US" sz="1800" dirty="0" smtClean="0">
                          <a:effectLst/>
                          <a:latin typeface="Times New Roman"/>
                          <a:cs typeface="Times New Roman"/>
                        </a:rPr>
                        <a:t>Lunar Surface Coverage for same</a:t>
                      </a:r>
                      <a:r>
                        <a:rPr lang="en-US" sz="1800" baseline="0" dirty="0" smtClean="0">
                          <a:effectLst/>
                          <a:latin typeface="Times New Roman"/>
                          <a:cs typeface="Times New Roman"/>
                        </a:rPr>
                        <a:t> swaths as function of 3 or more times of day</a:t>
                      </a:r>
                      <a:endParaRPr lang="en-US" sz="1800" dirty="0">
                        <a:effectLst/>
                        <a:latin typeface="Times New Roman"/>
                        <a:ea typeface="ＭＳ 明朝"/>
                        <a:cs typeface="Times New Roman"/>
                      </a:endParaRPr>
                    </a:p>
                  </a:txBody>
                  <a:tcPr marL="9525" marR="9525" marT="18415" marB="18415">
                    <a:solidFill>
                      <a:srgbClr val="FFFFFF"/>
                    </a:solidFill>
                  </a:tcPr>
                </a:tc>
                <a:tc>
                  <a:txBody>
                    <a:bodyPr/>
                    <a:lstStyle/>
                    <a:p>
                      <a:pPr marL="0" marR="0">
                        <a:spcBef>
                          <a:spcPts val="0"/>
                        </a:spcBef>
                        <a:spcAft>
                          <a:spcPts val="0"/>
                        </a:spcAft>
                      </a:pPr>
                      <a:r>
                        <a:rPr lang="en-US" sz="1800" dirty="0" smtClean="0">
                          <a:effectLst/>
                          <a:latin typeface="Times New Roman"/>
                          <a:ea typeface="+mn-ea"/>
                          <a:cs typeface="Times New Roman"/>
                        </a:rPr>
                        <a:t>Minimum</a:t>
                      </a:r>
                      <a:r>
                        <a:rPr lang="en-US" sz="1800" baseline="0" dirty="0" smtClean="0">
                          <a:effectLst/>
                          <a:latin typeface="Times New Roman"/>
                          <a:ea typeface="+mn-ea"/>
                          <a:cs typeface="Times New Roman"/>
                        </a:rPr>
                        <a:t> 10% near equator, 100% at poles for 6 month mission</a:t>
                      </a:r>
                      <a:endParaRPr lang="en-US" sz="1800" dirty="0">
                        <a:effectLst/>
                        <a:latin typeface="Times New Roman"/>
                        <a:ea typeface="ＭＳ 明朝"/>
                        <a:cs typeface="Times New Roman"/>
                      </a:endParaRPr>
                    </a:p>
                  </a:txBody>
                  <a:tcPr marL="9525" marR="9525" marT="18415" marB="18415">
                    <a:solidFill>
                      <a:srgbClr val="FFFFFF"/>
                    </a:solidFill>
                  </a:tcPr>
                </a:tc>
              </a:tr>
              <a:tr h="370840">
                <a:tc>
                  <a:txBody>
                    <a:bodyPr/>
                    <a:lstStyle/>
                    <a:p>
                      <a:pPr marL="0" marR="0">
                        <a:spcBef>
                          <a:spcPts val="0"/>
                        </a:spcBef>
                        <a:spcAft>
                          <a:spcPts val="0"/>
                        </a:spcAft>
                      </a:pPr>
                      <a:r>
                        <a:rPr lang="en-US" sz="1800" dirty="0" smtClean="0">
                          <a:effectLst/>
                          <a:latin typeface="Times New Roman"/>
                          <a:ea typeface="+mn-ea"/>
                          <a:cs typeface="Times New Roman"/>
                        </a:rPr>
                        <a:t>Polar</a:t>
                      </a:r>
                      <a:r>
                        <a:rPr lang="en-US" sz="1800" baseline="0" dirty="0" smtClean="0">
                          <a:effectLst/>
                          <a:latin typeface="Times New Roman"/>
                          <a:ea typeface="+mn-ea"/>
                          <a:cs typeface="Times New Roman"/>
                        </a:rPr>
                        <a:t> regional coverage for overlap with two other orbiters</a:t>
                      </a:r>
                      <a:endParaRPr lang="en-US" sz="1800" dirty="0">
                        <a:effectLst/>
                        <a:latin typeface="Times New Roman"/>
                        <a:ea typeface="ＭＳ 明朝"/>
                        <a:cs typeface="Times New Roman"/>
                      </a:endParaRPr>
                    </a:p>
                  </a:txBody>
                  <a:tcPr marL="9525" marR="9525" marT="18415" marB="18415">
                    <a:solidFill>
                      <a:srgbClr val="FFFFFF"/>
                    </a:solidFill>
                  </a:tcPr>
                </a:tc>
                <a:tc>
                  <a:txBody>
                    <a:bodyPr/>
                    <a:lstStyle/>
                    <a:p>
                      <a:pPr marL="0" marR="0">
                        <a:spcBef>
                          <a:spcPts val="0"/>
                        </a:spcBef>
                        <a:spcAft>
                          <a:spcPts val="0"/>
                        </a:spcAft>
                      </a:pPr>
                      <a:r>
                        <a:rPr lang="en-US" sz="1800" dirty="0" smtClean="0">
                          <a:effectLst/>
                          <a:latin typeface="Times New Roman"/>
                          <a:ea typeface="+mn-ea"/>
                          <a:cs typeface="Times New Roman"/>
                        </a:rPr>
                        <a:t>TBD</a:t>
                      </a:r>
                      <a:endParaRPr lang="en-US" sz="1800" dirty="0">
                        <a:effectLst/>
                        <a:latin typeface="Times New Roman"/>
                        <a:ea typeface="ＭＳ 明朝"/>
                        <a:cs typeface="Times New Roman"/>
                      </a:endParaRPr>
                    </a:p>
                  </a:txBody>
                  <a:tcPr marL="9525" marR="9525" marT="18415" marB="18415">
                    <a:solidFill>
                      <a:srgbClr val="FFFFFF"/>
                    </a:solidFill>
                  </a:tcPr>
                </a:tc>
              </a:tr>
              <a:tr h="370840">
                <a:tc>
                  <a:txBody>
                    <a:bodyPr/>
                    <a:lstStyle/>
                    <a:p>
                      <a:pPr marL="0" marR="0">
                        <a:spcBef>
                          <a:spcPts val="0"/>
                        </a:spcBef>
                        <a:spcAft>
                          <a:spcPts val="0"/>
                        </a:spcAft>
                      </a:pPr>
                      <a:r>
                        <a:rPr lang="en-US" sz="1800" dirty="0" smtClean="0">
                          <a:effectLst/>
                          <a:latin typeface="Times New Roman"/>
                          <a:ea typeface="+mn-ea"/>
                          <a:cs typeface="Times New Roman"/>
                        </a:rPr>
                        <a:t>Equatorial</a:t>
                      </a:r>
                      <a:r>
                        <a:rPr lang="en-US" sz="1800" baseline="0" dirty="0" smtClean="0">
                          <a:effectLst/>
                          <a:latin typeface="Times New Roman"/>
                          <a:ea typeface="+mn-ea"/>
                          <a:cs typeface="Times New Roman"/>
                        </a:rPr>
                        <a:t> periapsis for symmetrical coverage</a:t>
                      </a:r>
                      <a:endParaRPr lang="en-US" sz="1800" dirty="0">
                        <a:effectLst/>
                        <a:latin typeface="Times New Roman"/>
                        <a:ea typeface="ＭＳ 明朝"/>
                        <a:cs typeface="Times New Roman"/>
                      </a:endParaRPr>
                    </a:p>
                  </a:txBody>
                  <a:tcPr marL="9525" marR="9525" marT="18415" marB="18415">
                    <a:solidFill>
                      <a:srgbClr val="FFFFFF"/>
                    </a:solidFill>
                  </a:tcPr>
                </a:tc>
                <a:tc>
                  <a:txBody>
                    <a:bodyPr/>
                    <a:lstStyle/>
                    <a:p>
                      <a:pPr marL="0" marR="0">
                        <a:spcBef>
                          <a:spcPts val="0"/>
                        </a:spcBef>
                        <a:spcAft>
                          <a:spcPts val="0"/>
                        </a:spcAft>
                      </a:pPr>
                      <a:r>
                        <a:rPr lang="en-US" sz="1800" dirty="0" smtClean="0">
                          <a:effectLst/>
                          <a:latin typeface="Times New Roman"/>
                          <a:cs typeface="Times New Roman"/>
                        </a:rPr>
                        <a:t>100 km +/- 5 km vertical/horizontal</a:t>
                      </a:r>
                      <a:endParaRPr lang="en-US" sz="1800" dirty="0">
                        <a:effectLst/>
                        <a:latin typeface="Times New Roman"/>
                        <a:ea typeface="ＭＳ 明朝"/>
                        <a:cs typeface="Times New Roman"/>
                      </a:endParaRPr>
                    </a:p>
                  </a:txBody>
                  <a:tcPr marL="9525" marR="9525" marT="18415" marB="18415">
                    <a:solidFill>
                      <a:srgbClr val="FFFFFF"/>
                    </a:solidFill>
                  </a:tcPr>
                </a:tc>
              </a:tr>
              <a:tr h="370840">
                <a:tc>
                  <a:txBody>
                    <a:bodyPr/>
                    <a:lstStyle/>
                    <a:p>
                      <a:pPr marL="0" marR="0">
                        <a:spcBef>
                          <a:spcPts val="0"/>
                        </a:spcBef>
                        <a:spcAft>
                          <a:spcPts val="0"/>
                        </a:spcAft>
                      </a:pPr>
                      <a:r>
                        <a:rPr lang="en-US" sz="1800" dirty="0">
                          <a:effectLst/>
                          <a:latin typeface="Times New Roman"/>
                          <a:cs typeface="Times New Roman"/>
                        </a:rPr>
                        <a:t>Footprint</a:t>
                      </a:r>
                      <a:endParaRPr lang="en-US" sz="1800" dirty="0">
                        <a:effectLst/>
                        <a:latin typeface="Times New Roman"/>
                        <a:ea typeface="ＭＳ 明朝"/>
                        <a:cs typeface="Times New Roman"/>
                      </a:endParaRPr>
                    </a:p>
                  </a:txBody>
                  <a:tcPr marL="9525" marR="9525" marT="18415" marB="18415">
                    <a:solidFill>
                      <a:srgbClr val="FFFFFF"/>
                    </a:solidFill>
                  </a:tcPr>
                </a:tc>
                <a:tc>
                  <a:txBody>
                    <a:bodyPr/>
                    <a:lstStyle/>
                    <a:p>
                      <a:pPr marL="0" marR="0">
                        <a:spcBef>
                          <a:spcPts val="0"/>
                        </a:spcBef>
                        <a:spcAft>
                          <a:spcPts val="0"/>
                        </a:spcAft>
                      </a:pPr>
                      <a:r>
                        <a:rPr lang="en-US" sz="1800" dirty="0" smtClean="0">
                          <a:effectLst/>
                          <a:latin typeface="Times New Roman"/>
                          <a:ea typeface="ＭＳ 明朝"/>
                          <a:cs typeface="Times New Roman"/>
                        </a:rPr>
                        <a:t>&lt;300</a:t>
                      </a:r>
                      <a:r>
                        <a:rPr lang="en-US" sz="1800" baseline="0" dirty="0" smtClean="0">
                          <a:effectLst/>
                          <a:latin typeface="Times New Roman"/>
                          <a:ea typeface="ＭＳ 明朝"/>
                          <a:cs typeface="Times New Roman"/>
                        </a:rPr>
                        <a:t> </a:t>
                      </a:r>
                      <a:r>
                        <a:rPr lang="en-US" sz="1800" baseline="0" dirty="0" err="1" smtClean="0">
                          <a:effectLst/>
                          <a:latin typeface="Times New Roman"/>
                          <a:ea typeface="ＭＳ 明朝"/>
                          <a:cs typeface="Times New Roman"/>
                        </a:rPr>
                        <a:t>sq</a:t>
                      </a:r>
                      <a:r>
                        <a:rPr lang="en-US" sz="1800" baseline="0" dirty="0" smtClean="0">
                          <a:effectLst/>
                          <a:latin typeface="Times New Roman"/>
                          <a:ea typeface="ＭＳ 明朝"/>
                          <a:cs typeface="Times New Roman"/>
                        </a:rPr>
                        <a:t> km</a:t>
                      </a:r>
                      <a:endParaRPr lang="en-US" sz="1800" dirty="0">
                        <a:effectLst/>
                        <a:latin typeface="Times New Roman"/>
                        <a:ea typeface="ＭＳ 明朝"/>
                        <a:cs typeface="Times New Roman"/>
                      </a:endParaRPr>
                    </a:p>
                  </a:txBody>
                  <a:tcPr marL="9525" marR="9525" marT="18415" marB="18415">
                    <a:solidFill>
                      <a:srgbClr val="FFFFFF"/>
                    </a:solidFill>
                  </a:tcPr>
                </a:tc>
              </a:tr>
              <a:tr h="370840">
                <a:tc>
                  <a:txBody>
                    <a:bodyPr/>
                    <a:lstStyle/>
                    <a:p>
                      <a:pPr marL="0" marR="0">
                        <a:spcBef>
                          <a:spcPts val="0"/>
                        </a:spcBef>
                        <a:spcAft>
                          <a:spcPts val="0"/>
                        </a:spcAft>
                      </a:pPr>
                      <a:r>
                        <a:rPr lang="en-US" sz="1800" dirty="0" smtClean="0">
                          <a:effectLst/>
                          <a:latin typeface="Times New Roman"/>
                          <a:cs typeface="Times New Roman"/>
                        </a:rPr>
                        <a:t>Spectral </a:t>
                      </a:r>
                      <a:r>
                        <a:rPr lang="en-US" sz="1800" dirty="0">
                          <a:effectLst/>
                          <a:latin typeface="Times New Roman"/>
                          <a:cs typeface="Times New Roman"/>
                        </a:rPr>
                        <a:t>resolution @ 3 μm</a:t>
                      </a:r>
                      <a:endParaRPr lang="en-US" sz="1800" dirty="0">
                        <a:effectLst/>
                        <a:latin typeface="Times New Roman"/>
                        <a:ea typeface="ＭＳ 明朝"/>
                        <a:cs typeface="Times New Roman"/>
                      </a:endParaRPr>
                    </a:p>
                  </a:txBody>
                  <a:tcPr marL="9525" marR="9525" marT="18415" marB="18415">
                    <a:solidFill>
                      <a:srgbClr val="FFFFFF"/>
                    </a:solidFill>
                  </a:tcPr>
                </a:tc>
                <a:tc>
                  <a:txBody>
                    <a:bodyPr/>
                    <a:lstStyle/>
                    <a:p>
                      <a:pPr marL="0" marR="0">
                        <a:spcBef>
                          <a:spcPts val="0"/>
                        </a:spcBef>
                        <a:spcAft>
                          <a:spcPts val="0"/>
                        </a:spcAft>
                      </a:pPr>
                      <a:r>
                        <a:rPr lang="en-US" sz="1800" dirty="0">
                          <a:effectLst/>
                          <a:latin typeface="Times New Roman"/>
                          <a:cs typeface="Times New Roman"/>
                        </a:rPr>
                        <a:t>10 nm</a:t>
                      </a:r>
                      <a:endParaRPr lang="en-US" sz="1800" dirty="0">
                        <a:effectLst/>
                        <a:latin typeface="Times New Roman"/>
                        <a:ea typeface="ＭＳ 明朝"/>
                        <a:cs typeface="Times New Roman"/>
                      </a:endParaRPr>
                    </a:p>
                  </a:txBody>
                  <a:tcPr marL="9525" marR="9525" marT="18415" marB="18415">
                    <a:solidFill>
                      <a:srgbClr val="FFFFFF"/>
                    </a:solidFill>
                  </a:tcPr>
                </a:tc>
              </a:tr>
              <a:tr h="370840">
                <a:tc>
                  <a:txBody>
                    <a:bodyPr/>
                    <a:lstStyle/>
                    <a:p>
                      <a:pPr marL="0" marR="0">
                        <a:spcBef>
                          <a:spcPts val="0"/>
                        </a:spcBef>
                        <a:spcAft>
                          <a:spcPts val="0"/>
                        </a:spcAft>
                      </a:pPr>
                      <a:r>
                        <a:rPr lang="en-US" sz="1800" dirty="0" smtClean="0">
                          <a:effectLst/>
                          <a:latin typeface="Times New Roman"/>
                          <a:ea typeface="+mn-ea"/>
                          <a:cs typeface="Times New Roman"/>
                        </a:rPr>
                        <a:t>Avoid</a:t>
                      </a:r>
                      <a:r>
                        <a:rPr lang="en-US" sz="1800" baseline="0" dirty="0" smtClean="0">
                          <a:effectLst/>
                          <a:latin typeface="Times New Roman"/>
                          <a:ea typeface="+mn-ea"/>
                          <a:cs typeface="Times New Roman"/>
                        </a:rPr>
                        <a:t> </a:t>
                      </a:r>
                      <a:r>
                        <a:rPr lang="en-US" sz="1800" dirty="0" smtClean="0">
                          <a:effectLst/>
                          <a:latin typeface="Times New Roman"/>
                          <a:ea typeface="+mn-ea"/>
                          <a:cs typeface="Times New Roman"/>
                        </a:rPr>
                        <a:t>3 micron region saturation</a:t>
                      </a:r>
                      <a:endParaRPr lang="en-US" sz="1800" dirty="0">
                        <a:effectLst/>
                        <a:latin typeface="Times New Roman"/>
                        <a:ea typeface="ＭＳ 明朝"/>
                        <a:cs typeface="Times New Roman"/>
                      </a:endParaRPr>
                    </a:p>
                  </a:txBody>
                  <a:tcPr marL="9525" marR="9525" marT="18415" marB="18415">
                    <a:solidFill>
                      <a:srgbClr val="FFFFFF"/>
                    </a:solidFill>
                  </a:tcPr>
                </a:tc>
                <a:tc>
                  <a:txBody>
                    <a:bodyPr/>
                    <a:lstStyle/>
                    <a:p>
                      <a:pPr marL="0" marR="0">
                        <a:spcBef>
                          <a:spcPts val="0"/>
                        </a:spcBef>
                        <a:spcAft>
                          <a:spcPts val="0"/>
                        </a:spcAft>
                      </a:pPr>
                      <a:r>
                        <a:rPr lang="en-US" sz="1800" dirty="0" smtClean="0">
                          <a:effectLst/>
                          <a:latin typeface="Times New Roman"/>
                          <a:ea typeface="ＭＳ 明朝"/>
                          <a:cs typeface="Times New Roman"/>
                        </a:rPr>
                        <a:t>preflight</a:t>
                      </a:r>
                      <a:r>
                        <a:rPr lang="en-US" sz="1800" baseline="0" dirty="0" smtClean="0">
                          <a:effectLst/>
                          <a:latin typeface="Times New Roman"/>
                          <a:ea typeface="ＭＳ 明朝"/>
                          <a:cs typeface="Times New Roman"/>
                        </a:rPr>
                        <a:t> loaded and tested software to control adjustable aperture size. combine integration periods as necessary. </a:t>
                      </a:r>
                      <a:endParaRPr lang="en-US" sz="1800" dirty="0">
                        <a:effectLst/>
                        <a:latin typeface="Times New Roman"/>
                        <a:ea typeface="ＭＳ 明朝"/>
                        <a:cs typeface="Times New Roman"/>
                      </a:endParaRPr>
                    </a:p>
                  </a:txBody>
                  <a:tcPr marL="9525" marR="9525" marT="18415" marB="18415">
                    <a:solidFill>
                      <a:srgbClr val="FFFFFF"/>
                    </a:solidFill>
                  </a:tcPr>
                </a:tc>
              </a:tr>
              <a:tr h="370840">
                <a:tc>
                  <a:txBody>
                    <a:bodyPr/>
                    <a:lstStyle/>
                    <a:p>
                      <a:pPr marL="0" marR="0">
                        <a:spcBef>
                          <a:spcPts val="0"/>
                        </a:spcBef>
                        <a:spcAft>
                          <a:spcPts val="0"/>
                        </a:spcAft>
                      </a:pPr>
                      <a:r>
                        <a:rPr lang="en-US" sz="1800" dirty="0" smtClean="0">
                          <a:effectLst/>
                          <a:latin typeface="Times New Roman"/>
                          <a:cs typeface="Times New Roman"/>
                        </a:rPr>
                        <a:t>Downlink of collected data</a:t>
                      </a:r>
                      <a:endParaRPr lang="en-US" sz="1800" dirty="0">
                        <a:effectLst/>
                        <a:latin typeface="Times New Roman"/>
                        <a:ea typeface="ＭＳ 明朝"/>
                        <a:cs typeface="Times New Roman"/>
                      </a:endParaRPr>
                    </a:p>
                  </a:txBody>
                  <a:tcPr marL="9525" marR="9525" marT="18415" marB="18415">
                    <a:solidFill>
                      <a:srgbClr val="FFFFFF"/>
                    </a:solidFill>
                  </a:tcPr>
                </a:tc>
                <a:tc>
                  <a:txBody>
                    <a:bodyPr/>
                    <a:lstStyle/>
                    <a:p>
                      <a:pPr marL="0" marR="0">
                        <a:spcBef>
                          <a:spcPts val="0"/>
                        </a:spcBef>
                        <a:spcAft>
                          <a:spcPts val="0"/>
                        </a:spcAft>
                      </a:pPr>
                      <a:r>
                        <a:rPr lang="en-US" sz="1800" dirty="0" smtClean="0">
                          <a:effectLst/>
                          <a:latin typeface="Times New Roman"/>
                          <a:cs typeface="Times New Roman"/>
                        </a:rPr>
                        <a:t>128 kbps to downlink</a:t>
                      </a:r>
                      <a:r>
                        <a:rPr lang="en-US" sz="1800" baseline="0" dirty="0" smtClean="0">
                          <a:effectLst/>
                          <a:latin typeface="Times New Roman"/>
                          <a:cs typeface="Times New Roman"/>
                        </a:rPr>
                        <a:t> all science data daily</a:t>
                      </a:r>
                      <a:endParaRPr lang="en-US" sz="1800" dirty="0">
                        <a:effectLst/>
                        <a:latin typeface="Times New Roman"/>
                        <a:ea typeface="ＭＳ 明朝"/>
                        <a:cs typeface="Times New Roman"/>
                      </a:endParaRPr>
                    </a:p>
                  </a:txBody>
                  <a:tcPr marL="9525" marR="9525" marT="18415" marB="18415">
                    <a:solidFill>
                      <a:srgbClr val="FFFFFF"/>
                    </a:solidFill>
                  </a:tcPr>
                </a:tc>
              </a:tr>
              <a:tr h="370840">
                <a:tc>
                  <a:txBody>
                    <a:bodyPr/>
                    <a:lstStyle/>
                    <a:p>
                      <a:pPr marL="0" marR="0">
                        <a:spcBef>
                          <a:spcPts val="0"/>
                        </a:spcBef>
                        <a:spcAft>
                          <a:spcPts val="0"/>
                        </a:spcAft>
                      </a:pPr>
                      <a:r>
                        <a:rPr lang="en-US" sz="1800" dirty="0" smtClean="0">
                          <a:effectLst/>
                          <a:latin typeface="Times New Roman"/>
                          <a:ea typeface="ＭＳ 明朝"/>
                          <a:cs typeface="Times New Roman"/>
                        </a:rPr>
                        <a:t>dynamic</a:t>
                      </a:r>
                      <a:r>
                        <a:rPr lang="en-US" sz="1800" baseline="0" dirty="0" smtClean="0">
                          <a:effectLst/>
                          <a:latin typeface="Times New Roman"/>
                          <a:ea typeface="ＭＳ 明朝"/>
                          <a:cs typeface="Times New Roman"/>
                        </a:rPr>
                        <a:t> range in water-related abundances</a:t>
                      </a:r>
                      <a:endParaRPr lang="en-US" sz="1800" dirty="0">
                        <a:effectLst/>
                        <a:latin typeface="Times New Roman"/>
                        <a:ea typeface="ＭＳ 明朝"/>
                        <a:cs typeface="Times New Roman"/>
                      </a:endParaRPr>
                    </a:p>
                  </a:txBody>
                  <a:tcPr marL="9525" marR="9525" marT="18415" marB="18415">
                    <a:solidFill>
                      <a:srgbClr val="FFFFFF"/>
                    </a:solidFill>
                  </a:tcPr>
                </a:tc>
                <a:tc>
                  <a:txBody>
                    <a:bodyPr/>
                    <a:lstStyle/>
                    <a:p>
                      <a:pPr marL="0" marR="0">
                        <a:spcBef>
                          <a:spcPts val="0"/>
                        </a:spcBef>
                        <a:spcAft>
                          <a:spcPts val="0"/>
                        </a:spcAft>
                      </a:pPr>
                      <a:r>
                        <a:rPr lang="en-US" sz="1800" dirty="0" smtClean="0">
                          <a:effectLst/>
                          <a:latin typeface="Times New Roman"/>
                          <a:ea typeface="ＭＳ 明朝"/>
                          <a:cs typeface="Times New Roman"/>
                        </a:rPr>
                        <a:t>Four orders of magnitude</a:t>
                      </a:r>
                      <a:endParaRPr lang="en-US" sz="1800" dirty="0">
                        <a:effectLst/>
                        <a:latin typeface="Times New Roman"/>
                        <a:ea typeface="ＭＳ 明朝"/>
                        <a:cs typeface="Times New Roman"/>
                      </a:endParaRPr>
                    </a:p>
                  </a:txBody>
                  <a:tcPr marL="9525" marR="9525" marT="18415" marB="18415">
                    <a:solidFill>
                      <a:srgbClr val="FFFFFF"/>
                    </a:solidFill>
                  </a:tcPr>
                </a:tc>
              </a:tr>
              <a:tr h="370840">
                <a:tc>
                  <a:txBody>
                    <a:bodyPr/>
                    <a:lstStyle/>
                    <a:p>
                      <a:pPr marL="0" marR="0">
                        <a:spcBef>
                          <a:spcPts val="0"/>
                        </a:spcBef>
                        <a:spcAft>
                          <a:spcPts val="0"/>
                        </a:spcAft>
                      </a:pPr>
                      <a:r>
                        <a:rPr lang="en-US" sz="1800" dirty="0" smtClean="0">
                          <a:effectLst/>
                          <a:latin typeface="Times New Roman"/>
                          <a:ea typeface="ＭＳ 明朝"/>
                          <a:cs typeface="Times New Roman"/>
                        </a:rPr>
                        <a:t>Access to Phase 1 and 2 data (last slide)</a:t>
                      </a:r>
                      <a:endParaRPr lang="en-US" sz="1800" dirty="0">
                        <a:effectLst/>
                        <a:latin typeface="Times New Roman"/>
                        <a:ea typeface="ＭＳ 明朝"/>
                        <a:cs typeface="Times New Roman"/>
                      </a:endParaRPr>
                    </a:p>
                  </a:txBody>
                  <a:tcPr marL="9525" marR="9525" marT="18415" marB="18415">
                    <a:solidFill>
                      <a:srgbClr val="FFFFFF"/>
                    </a:solidFill>
                  </a:tcPr>
                </a:tc>
                <a:tc>
                  <a:txBody>
                    <a:bodyPr/>
                    <a:lstStyle/>
                    <a:p>
                      <a:pPr marL="0" marR="0">
                        <a:spcBef>
                          <a:spcPts val="0"/>
                        </a:spcBef>
                        <a:spcAft>
                          <a:spcPts val="0"/>
                        </a:spcAft>
                      </a:pPr>
                      <a:r>
                        <a:rPr lang="en-US" sz="1800" dirty="0" smtClean="0">
                          <a:effectLst/>
                          <a:latin typeface="Times New Roman"/>
                          <a:ea typeface="ＭＳ 明朝"/>
                          <a:cs typeface="Times New Roman"/>
                        </a:rPr>
                        <a:t>Deliver</a:t>
                      </a:r>
                      <a:r>
                        <a:rPr lang="en-US" sz="1800" baseline="0" dirty="0" smtClean="0">
                          <a:effectLst/>
                          <a:latin typeface="Times New Roman"/>
                          <a:ea typeface="ＭＳ 明朝"/>
                          <a:cs typeface="Times New Roman"/>
                        </a:rPr>
                        <a:t> to PDS EDRs. Incorporate NAIF/SPICE for positioning and pointing information. Level 1 products to include calibrated data, more as resources permit, leveraging community resources</a:t>
                      </a:r>
                      <a:endParaRPr lang="en-US" sz="1800" dirty="0">
                        <a:effectLst/>
                        <a:latin typeface="Times New Roman"/>
                        <a:ea typeface="ＭＳ 明朝"/>
                        <a:cs typeface="Times New Roman"/>
                      </a:endParaRPr>
                    </a:p>
                  </a:txBody>
                  <a:tcPr marL="9525" marR="9525" marT="18415" marB="18415">
                    <a:solidFill>
                      <a:srgbClr val="FFFFFF"/>
                    </a:solidFill>
                  </a:tcPr>
                </a:tc>
              </a:tr>
            </a:tbl>
          </a:graphicData>
        </a:graphic>
      </p:graphicFrame>
    </p:spTree>
    <p:extLst>
      <p:ext uri="{BB962C8B-B14F-4D97-AF65-F5344CB8AC3E}">
        <p14:creationId xmlns:p14="http://schemas.microsoft.com/office/powerpoint/2010/main" val="816685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smtClean="0"/>
              <a:t>April 2017</a:t>
            </a:r>
            <a:endParaRPr lang="en-US"/>
          </a:p>
        </p:txBody>
      </p:sp>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12</a:t>
            </a:fld>
            <a:endParaRPr lang="en-US"/>
          </a:p>
        </p:txBody>
      </p:sp>
      <p:sp>
        <p:nvSpPr>
          <p:cNvPr id="5" name="Title 4"/>
          <p:cNvSpPr txBox="1">
            <a:spLocks/>
          </p:cNvSpPr>
          <p:nvPr/>
        </p:nvSpPr>
        <p:spPr>
          <a:xfrm>
            <a:off x="457200" y="207790"/>
            <a:ext cx="8229600" cy="62778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smtClean="0"/>
              <a:t>Conclusions</a:t>
            </a:r>
            <a:endParaRPr lang="en-US" sz="2400" b="1" dirty="0"/>
          </a:p>
        </p:txBody>
      </p:sp>
      <p:sp>
        <p:nvSpPr>
          <p:cNvPr id="7" name="TextBox 6"/>
          <p:cNvSpPr txBox="1"/>
          <p:nvPr/>
        </p:nvSpPr>
        <p:spPr>
          <a:xfrm>
            <a:off x="457200" y="1131377"/>
            <a:ext cx="8376834" cy="4093428"/>
          </a:xfrm>
          <a:prstGeom prst="rect">
            <a:avLst/>
          </a:prstGeom>
          <a:solidFill>
            <a:schemeClr val="bg1">
              <a:alpha val="50000"/>
            </a:schemeClr>
          </a:solidFill>
        </p:spPr>
        <p:txBody>
          <a:bodyPr wrap="square" rtlCol="0">
            <a:spAutoFit/>
          </a:bodyPr>
          <a:lstStyle/>
          <a:p>
            <a:pPr marL="285750" indent="-285750">
              <a:buFont typeface="Arial" charset="0"/>
              <a:buChar char="•"/>
            </a:pPr>
            <a:r>
              <a:rPr lang="en-US" sz="2000" dirty="0" err="1"/>
              <a:t>IceCube</a:t>
            </a:r>
            <a:r>
              <a:rPr lang="en-US" sz="2000" dirty="0"/>
              <a:t> to place an IR spectrometer in lunar orbit to look for surface OH, water, other volatiles</a:t>
            </a:r>
          </a:p>
          <a:p>
            <a:pPr marL="285750" indent="-285750">
              <a:buFont typeface="Arial" charset="0"/>
              <a:buChar char="•"/>
            </a:pPr>
            <a:r>
              <a:rPr lang="en-US" sz="2000" dirty="0"/>
              <a:t>Examines changes in surface volatile content as function of temperature and illumination conditions to get at dynamics issues! (like Sunshine et al., 2009 observation) </a:t>
            </a:r>
          </a:p>
          <a:p>
            <a:pPr marL="285750" indent="-285750">
              <a:buFont typeface="Arial" charset="0"/>
              <a:buChar char="•"/>
            </a:pPr>
            <a:r>
              <a:rPr lang="en-US" sz="2000" dirty="0"/>
              <a:t>Utilizes MSU cubesat bus with Busek propulsion and commercial subsystems modified for deep space, GSFC payload and flight dynamics expertise with low energy manifolds to lunar capture, and JPL science PI and deep space communication expertise</a:t>
            </a:r>
          </a:p>
          <a:p>
            <a:pPr marL="285750" indent="-285750">
              <a:buFont typeface="Arial" charset="0"/>
              <a:buChar char="•"/>
            </a:pPr>
            <a:r>
              <a:rPr lang="en-US" sz="2000" dirty="0"/>
              <a:t>Creating a tailored solution with a standard platform. </a:t>
            </a:r>
          </a:p>
          <a:p>
            <a:pPr marL="285750" indent="-285750">
              <a:buFont typeface="Arial" charset="0"/>
              <a:buChar char="•"/>
            </a:pPr>
            <a:r>
              <a:rPr lang="en-US" sz="2000" dirty="0"/>
              <a:t>Our goal is to deliver high priority measurements on lunar volatiles via a HEOMD NextSTEP mission selected to demonstrate technology for propulsion and compact volatile-detecting instrument capability</a:t>
            </a:r>
          </a:p>
        </p:txBody>
      </p:sp>
    </p:spTree>
    <p:extLst>
      <p:ext uri="{BB962C8B-B14F-4D97-AF65-F5344CB8AC3E}">
        <p14:creationId xmlns:p14="http://schemas.microsoft.com/office/powerpoint/2010/main" val="242003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smtClean="0"/>
              <a:t>April 2017</a:t>
            </a:r>
            <a:endParaRPr lang="en-US"/>
          </a:p>
        </p:txBody>
      </p:sp>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13</a:t>
            </a:fld>
            <a:endParaRPr lang="en-US"/>
          </a:p>
        </p:txBody>
      </p:sp>
      <p:sp>
        <p:nvSpPr>
          <p:cNvPr id="9" name="TextBox 8"/>
          <p:cNvSpPr txBox="1"/>
          <p:nvPr/>
        </p:nvSpPr>
        <p:spPr>
          <a:xfrm>
            <a:off x="3668477" y="4392729"/>
            <a:ext cx="1804421" cy="246221"/>
          </a:xfrm>
          <a:prstGeom prst="rect">
            <a:avLst/>
          </a:prstGeom>
          <a:noFill/>
        </p:spPr>
        <p:txBody>
          <a:bodyPr wrap="square" rtlCol="0">
            <a:spAutoFit/>
          </a:bodyPr>
          <a:lstStyle/>
          <a:p>
            <a:r>
              <a:rPr lang="en-US" sz="1000" b="1" dirty="0" err="1">
                <a:solidFill>
                  <a:srgbClr val="FF0000"/>
                </a:solidFill>
              </a:rPr>
              <a:t>p</a:t>
            </a:r>
            <a:r>
              <a:rPr lang="en-US" sz="1000" b="1" dirty="0" err="1" smtClean="0">
                <a:solidFill>
                  <a:srgbClr val="FF0000"/>
                </a:solidFill>
              </a:rPr>
              <a:t>amela.e.clark@jpl.nasa.gov</a:t>
            </a:r>
            <a:endParaRPr lang="en-US" sz="1000" b="1" dirty="0">
              <a:solidFill>
                <a:srgbClr val="FF0000"/>
              </a:solidFill>
            </a:endParaRPr>
          </a:p>
        </p:txBody>
      </p:sp>
      <p:sp>
        <p:nvSpPr>
          <p:cNvPr id="5" name="TextBox 4"/>
          <p:cNvSpPr txBox="1"/>
          <p:nvPr/>
        </p:nvSpPr>
        <p:spPr>
          <a:xfrm>
            <a:off x="1695751" y="3378631"/>
            <a:ext cx="5749871" cy="584775"/>
          </a:xfrm>
          <a:prstGeom prst="rect">
            <a:avLst/>
          </a:prstGeom>
          <a:noFill/>
        </p:spPr>
        <p:txBody>
          <a:bodyPr wrap="square" rtlCol="0">
            <a:spAutoFit/>
          </a:bodyPr>
          <a:lstStyle/>
          <a:p>
            <a:pPr algn="ctr"/>
            <a:r>
              <a:rPr lang="en-US" sz="3200" dirty="0" err="1" smtClean="0"/>
              <a:t>LunarCubes</a:t>
            </a:r>
            <a:r>
              <a:rPr lang="en-US" sz="3200" dirty="0" smtClean="0"/>
              <a:t> Are Here!!!!</a:t>
            </a:r>
            <a:endParaRPr lang="en-US" sz="3200" dirty="0"/>
          </a:p>
        </p:txBody>
      </p:sp>
    </p:spTree>
    <p:extLst>
      <p:ext uri="{BB962C8B-B14F-4D97-AF65-F5344CB8AC3E}">
        <p14:creationId xmlns:p14="http://schemas.microsoft.com/office/powerpoint/2010/main" val="3670686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smtClean="0"/>
              <a:t>April 2017</a:t>
            </a:r>
            <a:endParaRPr lang="en-US"/>
          </a:p>
        </p:txBody>
      </p:sp>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14</a:t>
            </a:fld>
            <a:endParaRPr lang="en-US"/>
          </a:p>
        </p:txBody>
      </p:sp>
      <p:sp>
        <p:nvSpPr>
          <p:cNvPr id="5" name="TextBox 4"/>
          <p:cNvSpPr txBox="1"/>
          <p:nvPr/>
        </p:nvSpPr>
        <p:spPr>
          <a:xfrm>
            <a:off x="3823098" y="4015065"/>
            <a:ext cx="1501014" cy="369332"/>
          </a:xfrm>
          <a:prstGeom prst="rect">
            <a:avLst/>
          </a:prstGeom>
          <a:noFill/>
        </p:spPr>
        <p:txBody>
          <a:bodyPr wrap="square" rtlCol="0">
            <a:spAutoFit/>
          </a:bodyPr>
          <a:lstStyle/>
          <a:p>
            <a:r>
              <a:rPr lang="en-US" dirty="0" smtClean="0"/>
              <a:t>Backup Slides</a:t>
            </a:r>
            <a:endParaRPr lang="en-US" dirty="0"/>
          </a:p>
        </p:txBody>
      </p:sp>
    </p:spTree>
    <p:extLst>
      <p:ext uri="{BB962C8B-B14F-4D97-AF65-F5344CB8AC3E}">
        <p14:creationId xmlns:p14="http://schemas.microsoft.com/office/powerpoint/2010/main" val="2083410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smtClean="0"/>
              <a:t>April 2017</a:t>
            </a:r>
            <a:endParaRPr lang="en-US"/>
          </a:p>
        </p:txBody>
      </p:sp>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dirty="0"/>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15</a:t>
            </a:fld>
            <a:endParaRPr lang="en-US"/>
          </a:p>
        </p:txBody>
      </p:sp>
      <p:sp>
        <p:nvSpPr>
          <p:cNvPr id="5" name="TextBox 4"/>
          <p:cNvSpPr txBox="1"/>
          <p:nvPr/>
        </p:nvSpPr>
        <p:spPr>
          <a:xfrm>
            <a:off x="142529" y="17282"/>
            <a:ext cx="4283540" cy="369332"/>
          </a:xfrm>
          <a:prstGeom prst="rect">
            <a:avLst/>
          </a:prstGeom>
          <a:noFill/>
        </p:spPr>
        <p:txBody>
          <a:bodyPr wrap="square" rtlCol="0">
            <a:spAutoFit/>
          </a:bodyPr>
          <a:lstStyle/>
          <a:p>
            <a:pPr algn="ctr"/>
            <a:r>
              <a:rPr lang="en-US" b="1" dirty="0" smtClean="0"/>
              <a:t>Spectrometer Schematic and Components</a:t>
            </a:r>
          </a:p>
        </p:txBody>
      </p:sp>
      <p:sp>
        <p:nvSpPr>
          <p:cNvPr id="6" name="TextBox 5"/>
          <p:cNvSpPr txBox="1"/>
          <p:nvPr/>
        </p:nvSpPr>
        <p:spPr>
          <a:xfrm>
            <a:off x="3617807" y="5817623"/>
            <a:ext cx="4010719" cy="738664"/>
          </a:xfrm>
          <a:prstGeom prst="rect">
            <a:avLst/>
          </a:prstGeom>
          <a:solidFill>
            <a:schemeClr val="bg1"/>
          </a:solidFill>
        </p:spPr>
        <p:txBody>
          <a:bodyPr wrap="square" rtlCol="0">
            <a:spAutoFit/>
          </a:bodyPr>
          <a:lstStyle/>
          <a:p>
            <a:r>
              <a:rPr lang="en-US" sz="1400" dirty="0" smtClean="0"/>
              <a:t>COTS AFRL developed AIM SX030 microcryocooler with cold finger to maintain detector at ≤115K and iris controller</a:t>
            </a:r>
            <a:endParaRPr lang="en-US" sz="1400" dirty="0"/>
          </a:p>
        </p:txBody>
      </p:sp>
      <p:grpSp>
        <p:nvGrpSpPr>
          <p:cNvPr id="47" name="Group 46"/>
          <p:cNvGrpSpPr>
            <a:grpSpLocks/>
          </p:cNvGrpSpPr>
          <p:nvPr/>
        </p:nvGrpSpPr>
        <p:grpSpPr>
          <a:xfrm>
            <a:off x="142528" y="457370"/>
            <a:ext cx="2862224" cy="2777009"/>
            <a:chOff x="0" y="0"/>
            <a:chExt cx="2307578" cy="2512246"/>
          </a:xfrm>
          <a:extLst>
            <a:ext uri="{0CCBE362-F206-4b92-989A-16890622DB6E}">
              <ma14:wrappingTextBoxFlag xmlns:ma14="http://schemas.microsoft.com/office/mac/drawingml/2011/main"/>
            </a:ext>
          </a:extLst>
        </p:grpSpPr>
        <p:pic>
          <p:nvPicPr>
            <p:cNvPr id="48" name="Picture 4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81555" cy="1485900"/>
            </a:xfrm>
            <a:prstGeom prst="rect">
              <a:avLst/>
            </a:prstGeom>
            <a:noFill/>
            <a:ln>
              <a:solidFill>
                <a:schemeClr val="tx1"/>
              </a:solidFill>
            </a:ln>
            <a:extLst>
              <a:ext uri="{FAA26D3D-D897-4be2-8F04-BA451C77F1D7}">
                <ma14:placeholderFlag xmlns:ma14="http://schemas.microsoft.com/office/mac/drawingml/2011/main"/>
              </a:ext>
            </a:extLst>
          </p:spPr>
        </p:pic>
        <p:sp>
          <p:nvSpPr>
            <p:cNvPr id="49" name="Text Box 64"/>
            <p:cNvSpPr txBox="1"/>
            <p:nvPr/>
          </p:nvSpPr>
          <p:spPr>
            <a:xfrm>
              <a:off x="26023" y="1509321"/>
              <a:ext cx="2281555" cy="1002925"/>
            </a:xfrm>
            <a:prstGeom prst="rect">
              <a:avLst/>
            </a:prstGeom>
            <a:solidFill>
              <a:prstClr val="white"/>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400" b="0" dirty="0" smtClean="0">
                  <a:solidFill>
                    <a:srgbClr val="000000"/>
                  </a:solidFill>
                  <a:effectLst/>
                  <a:latin typeface="Times New Roman"/>
                  <a:ea typeface="Calibri"/>
                  <a:cs typeface="Times New Roman"/>
                </a:rPr>
                <a:t>BIRCHES </a:t>
              </a:r>
              <a:r>
                <a:rPr lang="en-US" sz="1400" b="0" dirty="0">
                  <a:solidFill>
                    <a:srgbClr val="000000"/>
                  </a:solidFill>
                  <a:effectLst/>
                  <a:latin typeface="Times New Roman"/>
                  <a:ea typeface="Calibri"/>
                  <a:cs typeface="Times New Roman"/>
                </a:rPr>
                <a:t>utilizes a compact Teledyne </a:t>
              </a:r>
              <a:r>
                <a:rPr lang="en-US" sz="1400" b="0" dirty="0" smtClean="0">
                  <a:solidFill>
                    <a:srgbClr val="000000"/>
                  </a:solidFill>
                  <a:effectLst/>
                  <a:latin typeface="Times New Roman"/>
                  <a:ea typeface="Calibri"/>
                  <a:cs typeface="Times New Roman"/>
                </a:rPr>
                <a:t>H1RG </a:t>
              </a:r>
              <a:r>
                <a:rPr lang="en-US" sz="1400" b="0" dirty="0" err="1" smtClean="0">
                  <a:solidFill>
                    <a:srgbClr val="000000"/>
                  </a:solidFill>
                  <a:effectLst/>
                  <a:latin typeface="Times New Roman"/>
                  <a:ea typeface="Calibri"/>
                  <a:cs typeface="Times New Roman"/>
                </a:rPr>
                <a:t>HgCdTe</a:t>
              </a:r>
              <a:r>
                <a:rPr lang="en-US" sz="1400" b="0" dirty="0" smtClean="0">
                  <a:solidFill>
                    <a:srgbClr val="000000"/>
                  </a:solidFill>
                  <a:effectLst/>
                  <a:latin typeface="Times New Roman"/>
                  <a:ea typeface="Calibri"/>
                  <a:cs typeface="Times New Roman"/>
                </a:rPr>
                <a:t> Focal Plane Array </a:t>
              </a:r>
              <a:r>
                <a:rPr lang="en-US" sz="1400" b="0" dirty="0">
                  <a:solidFill>
                    <a:srgbClr val="000000"/>
                  </a:solidFill>
                  <a:effectLst/>
                  <a:latin typeface="Times New Roman"/>
                  <a:ea typeface="Calibri"/>
                  <a:cs typeface="Times New Roman"/>
                </a:rPr>
                <a:t>and JDSU linear variable filter detector assembly leveraging OSIRIS REx OVIRS.</a:t>
              </a:r>
              <a:endParaRPr lang="en-US" sz="1400" b="1" dirty="0">
                <a:solidFill>
                  <a:srgbClr val="000000"/>
                </a:solidFill>
                <a:effectLst/>
                <a:latin typeface="Calibri"/>
                <a:ea typeface="Calibri"/>
                <a:cs typeface="Times New Roman"/>
              </a:endParaRPr>
            </a:p>
          </p:txBody>
        </p:sp>
      </p:grpSp>
      <p:pic>
        <p:nvPicPr>
          <p:cNvPr id="50" name="Picture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084" y="3372343"/>
            <a:ext cx="2797668" cy="1074491"/>
          </a:xfrm>
          <a:prstGeom prst="rect">
            <a:avLst/>
          </a:prstGeom>
          <a:ln>
            <a:solidFill>
              <a:schemeClr val="tx1"/>
            </a:solidFill>
          </a:ln>
          <a:extLst>
            <a:ext uri="{FAA26D3D-D897-4be2-8F04-BA451C77F1D7}">
              <ma14:placeholderFlag xmlns:ma14="http://schemas.microsoft.com/office/mac/drawingml/2011/main"/>
            </a:ext>
          </a:extLst>
        </p:spPr>
      </p:pic>
      <p:sp>
        <p:nvSpPr>
          <p:cNvPr id="51" name="Text Box 35"/>
          <p:cNvSpPr txBox="1"/>
          <p:nvPr/>
        </p:nvSpPr>
        <p:spPr>
          <a:xfrm>
            <a:off x="194602" y="4464639"/>
            <a:ext cx="2777872" cy="690516"/>
          </a:xfrm>
          <a:prstGeom prst="rect">
            <a:avLst/>
          </a:prstGeom>
          <a:solidFill>
            <a:prstClr val="white"/>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400" b="0" dirty="0" smtClean="0">
                <a:solidFill>
                  <a:srgbClr val="000000"/>
                </a:solidFill>
                <a:effectLst/>
                <a:latin typeface="Times New Roman"/>
                <a:ea typeface="Calibri"/>
                <a:cs typeface="Times New Roman"/>
              </a:rPr>
              <a:t>Adjustable </a:t>
            </a:r>
            <a:r>
              <a:rPr lang="en-US" sz="1400" b="0" dirty="0">
                <a:solidFill>
                  <a:srgbClr val="000000"/>
                </a:solidFill>
                <a:effectLst/>
                <a:latin typeface="Times New Roman"/>
                <a:ea typeface="Calibri"/>
                <a:cs typeface="Times New Roman"/>
              </a:rPr>
              <a:t>Iris maintains footprint size at 10 km by varying FOV regardless of altitude</a:t>
            </a:r>
            <a:endParaRPr lang="en-US" sz="1400" b="1" dirty="0">
              <a:solidFill>
                <a:srgbClr val="000000"/>
              </a:solidFill>
              <a:effectLst/>
              <a:latin typeface="Calibri"/>
              <a:ea typeface="Calibri"/>
              <a:cs typeface="Times New Roman"/>
            </a:endParaRPr>
          </a:p>
        </p:txBody>
      </p:sp>
      <p:pic>
        <p:nvPicPr>
          <p:cNvPr id="52" name="Picture 51"/>
          <p:cNvPicPr>
            <a:picLocks noChangeAspect="1"/>
          </p:cNvPicPr>
          <p:nvPr/>
        </p:nvPicPr>
        <p:blipFill>
          <a:blip r:embed="rId4"/>
          <a:stretch>
            <a:fillRect/>
          </a:stretch>
        </p:blipFill>
        <p:spPr>
          <a:xfrm rot="16200000">
            <a:off x="557022" y="4826659"/>
            <a:ext cx="1092406" cy="1921393"/>
          </a:xfrm>
          <a:prstGeom prst="rect">
            <a:avLst/>
          </a:prstGeom>
        </p:spPr>
      </p:pic>
      <p:sp>
        <p:nvSpPr>
          <p:cNvPr id="53" name="TextBox 52"/>
          <p:cNvSpPr txBox="1"/>
          <p:nvPr/>
        </p:nvSpPr>
        <p:spPr>
          <a:xfrm>
            <a:off x="207084" y="6345861"/>
            <a:ext cx="1856838" cy="215444"/>
          </a:xfrm>
          <a:prstGeom prst="rect">
            <a:avLst/>
          </a:prstGeom>
          <a:solidFill>
            <a:schemeClr val="bg1"/>
          </a:solidFill>
          <a:ln>
            <a:solidFill>
              <a:schemeClr val="tx1"/>
            </a:solidFill>
          </a:ln>
        </p:spPr>
        <p:txBody>
          <a:bodyPr wrap="square" lIns="0" tIns="0" rIns="0" bIns="0" rtlCol="0">
            <a:spAutoFit/>
          </a:bodyPr>
          <a:lstStyle/>
          <a:p>
            <a:pPr algn="ctr"/>
            <a:r>
              <a:rPr lang="en-US" sz="1400" dirty="0" smtClean="0"/>
              <a:t>JDSU LV filters  </a:t>
            </a:r>
            <a:endParaRPr lang="en-US" sz="1400" dirty="0"/>
          </a:p>
        </p:txBody>
      </p:sp>
      <p:pic>
        <p:nvPicPr>
          <p:cNvPr id="54" name="Picture 53"/>
          <p:cNvPicPr>
            <a:picLocks noChangeAspect="1"/>
          </p:cNvPicPr>
          <p:nvPr/>
        </p:nvPicPr>
        <p:blipFill>
          <a:blip r:embed="rId5"/>
          <a:stretch>
            <a:fillRect/>
          </a:stretch>
        </p:blipFill>
        <p:spPr>
          <a:xfrm>
            <a:off x="3617807" y="4390037"/>
            <a:ext cx="2452238" cy="1446360"/>
          </a:xfrm>
          <a:prstGeom prst="rect">
            <a:avLst/>
          </a:prstGeom>
        </p:spPr>
      </p:pic>
      <p:pic>
        <p:nvPicPr>
          <p:cNvPr id="55" name="Picture 54"/>
          <p:cNvPicPr>
            <a:picLocks noChangeAspect="1"/>
          </p:cNvPicPr>
          <p:nvPr/>
        </p:nvPicPr>
        <p:blipFill>
          <a:blip r:embed="rId6"/>
          <a:stretch>
            <a:fillRect/>
          </a:stretch>
        </p:blipFill>
        <p:spPr>
          <a:xfrm>
            <a:off x="6070045" y="4390037"/>
            <a:ext cx="1558481" cy="1446360"/>
          </a:xfrm>
          <a:prstGeom prst="rect">
            <a:avLst/>
          </a:prstGeom>
        </p:spPr>
      </p:pic>
      <p:pic>
        <p:nvPicPr>
          <p:cNvPr id="94" name="Picture 93" descr="BIRCHES schematic with interfaces improved.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17807" y="88790"/>
            <a:ext cx="5429602" cy="4339718"/>
          </a:xfrm>
          <a:prstGeom prst="rect">
            <a:avLst/>
          </a:prstGeom>
        </p:spPr>
      </p:pic>
    </p:spTree>
    <p:extLst>
      <p:ext uri="{BB962C8B-B14F-4D97-AF65-F5344CB8AC3E}">
        <p14:creationId xmlns:p14="http://schemas.microsoft.com/office/powerpoint/2010/main" val="1014599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smtClean="0"/>
              <a:t>April 2017</a:t>
            </a:r>
            <a:endParaRPr lang="en-US"/>
          </a:p>
        </p:txBody>
      </p:sp>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16</a:t>
            </a:fld>
            <a:endParaRPr lang="en-US"/>
          </a:p>
        </p:txBody>
      </p:sp>
      <p:sp>
        <p:nvSpPr>
          <p:cNvPr id="5" name="TextBox 4"/>
          <p:cNvSpPr txBox="1"/>
          <p:nvPr/>
        </p:nvSpPr>
        <p:spPr>
          <a:xfrm>
            <a:off x="2861483" y="191269"/>
            <a:ext cx="2121409" cy="400110"/>
          </a:xfrm>
          <a:prstGeom prst="rect">
            <a:avLst/>
          </a:prstGeom>
          <a:noFill/>
        </p:spPr>
        <p:txBody>
          <a:bodyPr wrap="square" lIns="91440" tIns="45720" rIns="91440" bIns="45720" rtlCol="0">
            <a:spAutoFit/>
          </a:bodyPr>
          <a:lstStyle/>
          <a:p>
            <a:r>
              <a:rPr lang="en-US" sz="2000" b="1" dirty="0"/>
              <a:t>Bus Components</a:t>
            </a:r>
          </a:p>
        </p:txBody>
      </p:sp>
      <p:sp>
        <p:nvSpPr>
          <p:cNvPr id="6" name="TextBox 5"/>
          <p:cNvSpPr txBox="1"/>
          <p:nvPr/>
        </p:nvSpPr>
        <p:spPr>
          <a:xfrm>
            <a:off x="297877" y="928993"/>
            <a:ext cx="6157900" cy="5262979"/>
          </a:xfrm>
          <a:prstGeom prst="rect">
            <a:avLst/>
          </a:prstGeom>
          <a:solidFill>
            <a:schemeClr val="bg1">
              <a:alpha val="50000"/>
            </a:schemeClr>
          </a:solidFill>
        </p:spPr>
        <p:txBody>
          <a:bodyPr wrap="square" lIns="91440" tIns="45720" rIns="91440" bIns="45720" rtlCol="0">
            <a:spAutoFit/>
          </a:bodyPr>
          <a:lstStyle/>
          <a:p>
            <a:pPr algn="just"/>
            <a:r>
              <a:rPr lang="en-US" sz="1600" b="1" dirty="0" smtClean="0"/>
              <a:t>Propulsion: </a:t>
            </a:r>
            <a:r>
              <a:rPr lang="en-US" sz="1600" dirty="0" smtClean="0"/>
              <a:t>2U Busek Gimbaled Iodine Ion Propulsion Drive (EP) with external e- source to offset charge build up.  Models indicate no contamination problem.</a:t>
            </a:r>
          </a:p>
          <a:p>
            <a:pPr algn="just"/>
            <a:r>
              <a:rPr lang="en-US" sz="1600" b="1" dirty="0" smtClean="0"/>
              <a:t> </a:t>
            </a:r>
          </a:p>
          <a:p>
            <a:pPr algn="just"/>
            <a:r>
              <a:rPr lang="en-US" sz="1600" b="1" dirty="0" smtClean="0"/>
              <a:t>Thermal Design: </a:t>
            </a:r>
            <a:r>
              <a:rPr lang="en-US" sz="1600" dirty="0" smtClean="0"/>
              <a:t>with minimal radiator for interior the small form factor for BIRCHES means that interior experiences temperatures well within 0 to 40 degrees </a:t>
            </a:r>
            <a:r>
              <a:rPr lang="en-US" sz="1600" dirty="0" err="1" smtClean="0"/>
              <a:t>centrigrade</a:t>
            </a:r>
            <a:r>
              <a:rPr lang="en-US" sz="1600" dirty="0" smtClean="0"/>
              <a:t>, except for optics box which has a separate radiator. Thermal modeling funded via IRAD work.</a:t>
            </a:r>
            <a:endParaRPr lang="en-US" sz="1600" b="1" dirty="0" smtClean="0"/>
          </a:p>
          <a:p>
            <a:pPr algn="just"/>
            <a:endParaRPr lang="en-US" sz="1600" b="1" dirty="0"/>
          </a:p>
          <a:p>
            <a:pPr algn="just"/>
            <a:r>
              <a:rPr lang="en-US" sz="1600" b="1" dirty="0" smtClean="0"/>
              <a:t>Communication, Tracking</a:t>
            </a:r>
            <a:r>
              <a:rPr lang="en-US" sz="1600" dirty="0" smtClean="0"/>
              <a:t>: X-band, JPL Iris Radio, dual X-band patch antennas. MSU has 21-m dish that is becoming part of the DSN. Anticipated data rate 128 kb/s</a:t>
            </a:r>
          </a:p>
          <a:p>
            <a:pPr algn="just"/>
            <a:endParaRPr lang="en-US" sz="1600" dirty="0"/>
          </a:p>
          <a:p>
            <a:pPr algn="just"/>
            <a:r>
              <a:rPr lang="en-US" sz="1600" b="1" dirty="0" smtClean="0"/>
              <a:t>C&amp;DH</a:t>
            </a:r>
            <a:r>
              <a:rPr lang="en-US" sz="1600" dirty="0" smtClean="0"/>
              <a:t>: very compact and capable proton 400K (trade volume, complexity, cubesat heritage, live with the fact this hasn’t flown in deep space) </a:t>
            </a:r>
          </a:p>
          <a:p>
            <a:pPr algn="just"/>
            <a:endParaRPr lang="en-US" sz="1600" dirty="0"/>
          </a:p>
          <a:p>
            <a:pPr algn="just"/>
            <a:r>
              <a:rPr lang="en-US" sz="1600" b="1" dirty="0"/>
              <a:t>GNC/ACS</a:t>
            </a:r>
            <a:r>
              <a:rPr lang="en-US" sz="1600" dirty="0"/>
              <a:t>: </a:t>
            </a:r>
            <a:r>
              <a:rPr lang="en-US" sz="1600" dirty="0" smtClean="0"/>
              <a:t>Modified Blue Canyon system. </a:t>
            </a:r>
            <a:r>
              <a:rPr lang="en-US" sz="1600" dirty="0"/>
              <a:t>M</a:t>
            </a:r>
            <a:r>
              <a:rPr lang="en-US" sz="1600" dirty="0" smtClean="0"/>
              <a:t>ulti</a:t>
            </a:r>
            <a:r>
              <a:rPr lang="en-US" sz="1600" dirty="0"/>
              <a:t>-component (star trackers, IMU, RWA) packages with heritage available, including BCT XB1, which can interface with thrusters (trade cost, volume, cubesat heritage, live with the fact this hasn’t flown in deep space</a:t>
            </a:r>
            <a:r>
              <a:rPr lang="en-US" sz="1600" dirty="0" smtClean="0"/>
              <a:t>)</a:t>
            </a:r>
          </a:p>
        </p:txBody>
      </p:sp>
      <p:pic>
        <p:nvPicPr>
          <p:cNvPr id="7" name="Picture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1125" y="2886229"/>
            <a:ext cx="1245942" cy="833799"/>
          </a:xfrm>
          <a:prstGeom prst="rect">
            <a:avLst/>
          </a:prstGeom>
          <a:noFill/>
          <a:ln>
            <a:noFill/>
          </a:ln>
        </p:spPr>
      </p:pic>
      <p:pic>
        <p:nvPicPr>
          <p:cNvPr id="8" name="Picture 3" descr="IMG_3473"/>
          <p:cNvPicPr>
            <a:picLocks noChangeAspect="1" noChangeArrowheads="1"/>
          </p:cNvPicPr>
          <p:nvPr/>
        </p:nvPicPr>
        <p:blipFill>
          <a:blip r:embed="rId3" cstate="print"/>
          <a:srcRect l="19980" r="13139"/>
          <a:stretch>
            <a:fillRect/>
          </a:stretch>
        </p:blipFill>
        <p:spPr bwMode="auto">
          <a:xfrm>
            <a:off x="7231100" y="3913670"/>
            <a:ext cx="1177988" cy="1159800"/>
          </a:xfrm>
          <a:prstGeom prst="rect">
            <a:avLst/>
          </a:prstGeom>
          <a:noFill/>
          <a:ln w="9525">
            <a:solidFill>
              <a:srgbClr val="000000"/>
            </a:solidFill>
            <a:miter lim="800000"/>
            <a:headEnd/>
            <a:tailEnd/>
          </a:ln>
        </p:spPr>
      </p:pic>
      <p:pic>
        <p:nvPicPr>
          <p:cNvPr id="9" name="Picture 8"/>
          <p:cNvPicPr>
            <a:picLocks noChangeAspect="1"/>
          </p:cNvPicPr>
          <p:nvPr/>
        </p:nvPicPr>
        <p:blipFill rotWithShape="1">
          <a:blip r:embed="rId4"/>
          <a:srcRect b="15804"/>
          <a:stretch/>
        </p:blipFill>
        <p:spPr>
          <a:xfrm>
            <a:off x="7231100" y="5073470"/>
            <a:ext cx="1292941" cy="1118503"/>
          </a:xfrm>
          <a:prstGeom prst="rect">
            <a:avLst/>
          </a:prstGeom>
        </p:spPr>
      </p:pic>
      <p:pic>
        <p:nvPicPr>
          <p:cNvPr id="12" name="Picture 11" descr="C:\Users\Ben Malphrus\Desktop\BIT-3.png"/>
          <p:cNvPicPr/>
          <p:nvPr/>
        </p:nvPicPr>
        <p:blipFill rotWithShape="1">
          <a:blip r:embed="rId5"/>
          <a:srcRect l="30464" r="21996" b="32659"/>
          <a:stretch/>
        </p:blipFill>
        <p:spPr bwMode="auto">
          <a:xfrm>
            <a:off x="7164657" y="941821"/>
            <a:ext cx="1148653" cy="936631"/>
          </a:xfrm>
          <a:prstGeom prst="rect">
            <a:avLst/>
          </a:prstGeom>
          <a:noFill/>
          <a:ln w="9525">
            <a:noFill/>
            <a:miter lim="800000"/>
            <a:headEnd/>
            <a:tailEnd/>
          </a:ln>
        </p:spPr>
      </p:pic>
    </p:spTree>
    <p:extLst>
      <p:ext uri="{BB962C8B-B14F-4D97-AF65-F5344CB8AC3E}">
        <p14:creationId xmlns:p14="http://schemas.microsoft.com/office/powerpoint/2010/main" val="1015998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smtClean="0"/>
              <a:t>April 2017</a:t>
            </a:r>
            <a:endParaRPr lang="en-US"/>
          </a:p>
        </p:txBody>
      </p:sp>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17</a:t>
            </a:fld>
            <a:endParaRPr lang="en-US"/>
          </a:p>
        </p:txBody>
      </p:sp>
      <p:sp>
        <p:nvSpPr>
          <p:cNvPr id="7" name="TextBox 6"/>
          <p:cNvSpPr txBox="1"/>
          <p:nvPr/>
        </p:nvSpPr>
        <p:spPr>
          <a:xfrm>
            <a:off x="1622155" y="402913"/>
            <a:ext cx="5997845" cy="461665"/>
          </a:xfrm>
          <a:prstGeom prst="rect">
            <a:avLst/>
          </a:prstGeom>
          <a:noFill/>
        </p:spPr>
        <p:txBody>
          <a:bodyPr wrap="square" rtlCol="0">
            <a:spAutoFit/>
          </a:bodyPr>
          <a:lstStyle/>
          <a:p>
            <a:pPr algn="ctr"/>
            <a:r>
              <a:rPr lang="en-US" sz="2400" b="1" smtClean="0"/>
              <a:t>Lunar Ice Cube Bus</a:t>
            </a:r>
            <a:endParaRPr lang="en-US" sz="2400" b="1"/>
          </a:p>
        </p:txBody>
      </p:sp>
      <p:pic>
        <p:nvPicPr>
          <p:cNvPr id="8" name="Picture 7"/>
          <p:cNvPicPr/>
          <p:nvPr/>
        </p:nvPicPr>
        <p:blipFill rotWithShape="1">
          <a:blip r:embed="rId2">
            <a:extLst>
              <a:ext uri="{28A0092B-C50C-407E-A947-70E740481C1C}">
                <a14:useLocalDpi xmlns:a14="http://schemas.microsoft.com/office/drawing/2010/main" val="0"/>
              </a:ext>
            </a:extLst>
          </a:blip>
          <a:srcRect t="3114" b="8371"/>
          <a:stretch/>
        </p:blipFill>
        <p:spPr bwMode="auto">
          <a:xfrm>
            <a:off x="1735810" y="1038386"/>
            <a:ext cx="5455404" cy="50369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65055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smtClean="0"/>
              <a:t>April 2017</a:t>
            </a:r>
            <a:endParaRPr lang="en-US"/>
          </a:p>
        </p:txBody>
      </p:sp>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18</a:t>
            </a:fld>
            <a:endParaRPr lang="en-US"/>
          </a:p>
        </p:txBody>
      </p:sp>
      <p:pic>
        <p:nvPicPr>
          <p:cNvPr id="5" name="Picture 4"/>
          <p:cNvPicPr>
            <a:picLocks noChangeAspect="1"/>
          </p:cNvPicPr>
          <p:nvPr/>
        </p:nvPicPr>
        <p:blipFill>
          <a:blip r:embed="rId2"/>
          <a:stretch>
            <a:fillRect/>
          </a:stretch>
        </p:blipFill>
        <p:spPr>
          <a:xfrm>
            <a:off x="12700" y="0"/>
            <a:ext cx="9107714" cy="6858000"/>
          </a:xfrm>
          <a:prstGeom prst="rect">
            <a:avLst/>
          </a:prstGeom>
        </p:spPr>
      </p:pic>
    </p:spTree>
    <p:extLst>
      <p:ext uri="{BB962C8B-B14F-4D97-AF65-F5344CB8AC3E}">
        <p14:creationId xmlns:p14="http://schemas.microsoft.com/office/powerpoint/2010/main" val="2815584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smtClean="0"/>
              <a:t>April 2017</a:t>
            </a:r>
            <a:endParaRPr lang="en-US"/>
          </a:p>
        </p:txBody>
      </p:sp>
      <p:sp>
        <p:nvSpPr>
          <p:cNvPr id="3" name="Footer Placeholder 2"/>
          <p:cNvSpPr>
            <a:spLocks noGrp="1"/>
          </p:cNvSpPr>
          <p:nvPr>
            <p:ph type="ftr" sz="quarter" idx="11"/>
          </p:nvPr>
        </p:nvSpPr>
        <p:spPr>
          <a:xfrm>
            <a:off x="2739264" y="6561305"/>
            <a:ext cx="3662848" cy="265996"/>
          </a:xfrm>
        </p:spPr>
        <p:txBody>
          <a:bodyPr/>
          <a:lstStyle/>
          <a:p>
            <a:r>
              <a:rPr lang="en-US" smtClean="0"/>
              <a:t>IPSS  Clarketal BIRCHES on Lunar Ice Cube</a:t>
            </a:r>
            <a:endParaRPr lang="en-US" dirty="0"/>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19</a:t>
            </a:fld>
            <a:endParaRPr lang="en-US"/>
          </a:p>
        </p:txBody>
      </p:sp>
      <p:sp>
        <p:nvSpPr>
          <p:cNvPr id="7" name="TextBox 6"/>
          <p:cNvSpPr txBox="1"/>
          <p:nvPr/>
        </p:nvSpPr>
        <p:spPr>
          <a:xfrm>
            <a:off x="559208" y="151637"/>
            <a:ext cx="3848110" cy="400110"/>
          </a:xfrm>
          <a:prstGeom prst="rect">
            <a:avLst/>
          </a:prstGeom>
          <a:noFill/>
        </p:spPr>
        <p:txBody>
          <a:bodyPr wrap="square" rtlCol="0">
            <a:spAutoFit/>
          </a:bodyPr>
          <a:lstStyle/>
          <a:p>
            <a:r>
              <a:rPr lang="en-US" b="1" dirty="0" smtClean="0"/>
              <a:t>Other EM1 Mission </a:t>
            </a:r>
            <a:r>
              <a:rPr lang="en-US" sz="2000" b="1" dirty="0" err="1" smtClean="0"/>
              <a:t>Complimentarity</a:t>
            </a:r>
            <a:endParaRPr lang="en-US" sz="2000" b="1" dirty="0"/>
          </a:p>
        </p:txBody>
      </p:sp>
      <p:pic>
        <p:nvPicPr>
          <p:cNvPr id="8" name="Picture 7"/>
          <p:cNvPicPr>
            <a:picLocks noChangeAspect="1"/>
          </p:cNvPicPr>
          <p:nvPr/>
        </p:nvPicPr>
        <p:blipFill>
          <a:blip r:embed="rId2"/>
          <a:stretch>
            <a:fillRect/>
          </a:stretch>
        </p:blipFill>
        <p:spPr>
          <a:xfrm>
            <a:off x="559208" y="688089"/>
            <a:ext cx="3827247" cy="2871474"/>
          </a:xfrm>
          <a:prstGeom prst="rect">
            <a:avLst/>
          </a:prstGeom>
        </p:spPr>
      </p:pic>
      <p:pic>
        <p:nvPicPr>
          <p:cNvPr id="9" name="Picture 8"/>
          <p:cNvPicPr>
            <a:picLocks noChangeAspect="1"/>
          </p:cNvPicPr>
          <p:nvPr/>
        </p:nvPicPr>
        <p:blipFill>
          <a:blip r:embed="rId3"/>
          <a:stretch>
            <a:fillRect/>
          </a:stretch>
        </p:blipFill>
        <p:spPr>
          <a:xfrm>
            <a:off x="4700902" y="548607"/>
            <a:ext cx="3557274" cy="3135889"/>
          </a:xfrm>
          <a:prstGeom prst="rect">
            <a:avLst/>
          </a:prstGeom>
        </p:spPr>
      </p:pic>
      <p:sp>
        <p:nvSpPr>
          <p:cNvPr id="5" name="TextBox 4"/>
          <p:cNvSpPr txBox="1"/>
          <p:nvPr/>
        </p:nvSpPr>
        <p:spPr>
          <a:xfrm>
            <a:off x="559208" y="3778705"/>
            <a:ext cx="8127592" cy="2862323"/>
          </a:xfrm>
          <a:prstGeom prst="rect">
            <a:avLst/>
          </a:prstGeom>
          <a:solidFill>
            <a:schemeClr val="bg1">
              <a:alpha val="50000"/>
            </a:schemeClr>
          </a:solidFill>
        </p:spPr>
        <p:txBody>
          <a:bodyPr wrap="square" rtlCol="0">
            <a:spAutoFit/>
          </a:bodyPr>
          <a:lstStyle/>
          <a:p>
            <a:r>
              <a:rPr lang="en-US" dirty="0" smtClean="0"/>
              <a:t>Lunar Flashlight:  Detect surface ice for PSRs polar region by measuring laser stimulated emission at several ice-associated lines.</a:t>
            </a:r>
          </a:p>
          <a:p>
            <a:endParaRPr lang="en-US" dirty="0"/>
          </a:p>
          <a:p>
            <a:r>
              <a:rPr lang="en-US" dirty="0" smtClean="0"/>
              <a:t>LunaH Map: Detect ice in top layer (tens of centimeters) of regolith for PSRs polar region by measuring decrease in neutron flux (anti-correlated with protons) using neutron spectrometer.</a:t>
            </a:r>
          </a:p>
          <a:p>
            <a:endParaRPr lang="en-US" dirty="0"/>
          </a:p>
          <a:p>
            <a:r>
              <a:rPr lang="en-US" dirty="0" smtClean="0"/>
              <a:t>Lunar IceCube: Determine water forms and components abundances as a function of time of day, latitude, and lunar regolith properties using broadband point spectrometer. </a:t>
            </a:r>
          </a:p>
        </p:txBody>
      </p:sp>
    </p:spTree>
    <p:extLst>
      <p:ext uri="{BB962C8B-B14F-4D97-AF65-F5344CB8AC3E}">
        <p14:creationId xmlns:p14="http://schemas.microsoft.com/office/powerpoint/2010/main" val="13638516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23149</TotalTime>
  <Words>1802</Words>
  <Application>Microsoft Macintosh PowerPoint</Application>
  <PresentationFormat>On-screen Show (4:3)</PresentationFormat>
  <Paragraphs>283</Paragraphs>
  <Slides>19</Slides>
  <Notes>3</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Clark</dc:creator>
  <cp:lastModifiedBy>pamela clark</cp:lastModifiedBy>
  <cp:revision>171</cp:revision>
  <dcterms:created xsi:type="dcterms:W3CDTF">2014-09-16T16:46:47Z</dcterms:created>
  <dcterms:modified xsi:type="dcterms:W3CDTF">2017-04-28T16:47:30Z</dcterms:modified>
</cp:coreProperties>
</file>