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wdp" ContentType="image/vnd.ms-photo"/>
  <Default Extension="tif" ContentType="image/tif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handoutMasterIdLst>
    <p:handoutMasterId r:id="rId18"/>
  </p:handoutMasterIdLst>
  <p:sldIdLst>
    <p:sldId id="256" r:id="rId2"/>
    <p:sldId id="257" r:id="rId3"/>
    <p:sldId id="310" r:id="rId4"/>
    <p:sldId id="307" r:id="rId5"/>
    <p:sldId id="298" r:id="rId6"/>
    <p:sldId id="278" r:id="rId7"/>
    <p:sldId id="311" r:id="rId8"/>
    <p:sldId id="266" r:id="rId9"/>
    <p:sldId id="312" r:id="rId10"/>
    <p:sldId id="313" r:id="rId11"/>
    <p:sldId id="308" r:id="rId12"/>
    <p:sldId id="309" r:id="rId13"/>
    <p:sldId id="265" r:id="rId14"/>
    <p:sldId id="314" r:id="rId15"/>
    <p:sldId id="31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CCDD"/>
    <a:srgbClr val="5209D5"/>
    <a:srgbClr val="D406D9"/>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820" autoAdjust="0"/>
    <p:restoredTop sz="94660"/>
  </p:normalViewPr>
  <p:slideViewPr>
    <p:cSldViewPr snapToGrid="0" snapToObjects="1">
      <p:cViewPr>
        <p:scale>
          <a:sx n="121" d="100"/>
          <a:sy n="121" d="100"/>
        </p:scale>
        <p:origin x="-888" y="-24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handoutMaster" Target="handoutMasters/handoutMaster1.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AB831C8-F36C-7545-980C-301D4FB5E917}" type="datetimeFigureOut">
              <a:rPr lang="en-US" smtClean="0"/>
              <a:t>3/30/16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E24CB63-84C9-1D40-B301-4FE516023C70}" type="slidenum">
              <a:rPr lang="en-US" smtClean="0"/>
              <a:t>‹#›</a:t>
            </a:fld>
            <a:endParaRPr lang="en-US"/>
          </a:p>
        </p:txBody>
      </p:sp>
    </p:spTree>
    <p:extLst>
      <p:ext uri="{BB962C8B-B14F-4D97-AF65-F5344CB8AC3E}">
        <p14:creationId xmlns:p14="http://schemas.microsoft.com/office/powerpoint/2010/main" val="168547216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9C662B-EFDD-3345-8969-AF724446049D}" type="datetimeFigureOut">
              <a:rPr lang="en-US" smtClean="0"/>
              <a:t>3/30/16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1BE9F55-1463-4249-BB08-BC074BE3A623}" type="slidenum">
              <a:rPr lang="en-US" smtClean="0"/>
              <a:t>‹#›</a:t>
            </a:fld>
            <a:endParaRPr lang="en-US"/>
          </a:p>
        </p:txBody>
      </p:sp>
    </p:spTree>
    <p:extLst>
      <p:ext uri="{BB962C8B-B14F-4D97-AF65-F5344CB8AC3E}">
        <p14:creationId xmlns:p14="http://schemas.microsoft.com/office/powerpoint/2010/main" val="279511002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April 2016</a:t>
            </a:r>
            <a:endParaRPr lang="en-US"/>
          </a:p>
        </p:txBody>
      </p:sp>
      <p:sp>
        <p:nvSpPr>
          <p:cNvPr id="5" name="Footer Placeholder 4"/>
          <p:cNvSpPr>
            <a:spLocks noGrp="1"/>
          </p:cNvSpPr>
          <p:nvPr>
            <p:ph type="ftr" sz="quarter" idx="11"/>
          </p:nvPr>
        </p:nvSpPr>
        <p:spPr/>
        <p:txBody>
          <a:bodyPr/>
          <a:lstStyle/>
          <a:p>
            <a:r>
              <a:rPr lang="en-US" smtClean="0"/>
              <a:t>Interplanetary Smallsat 2016 Clarketal Lunar Ice Cube</a:t>
            </a:r>
            <a:endParaRPr lang="en-US"/>
          </a:p>
        </p:txBody>
      </p:sp>
      <p:sp>
        <p:nvSpPr>
          <p:cNvPr id="6" name="Slide Number Placeholder 5"/>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2749733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April 2016</a:t>
            </a:r>
            <a:endParaRPr lang="en-US"/>
          </a:p>
        </p:txBody>
      </p:sp>
      <p:sp>
        <p:nvSpPr>
          <p:cNvPr id="5" name="Footer Placeholder 4"/>
          <p:cNvSpPr>
            <a:spLocks noGrp="1"/>
          </p:cNvSpPr>
          <p:nvPr>
            <p:ph type="ftr" sz="quarter" idx="11"/>
          </p:nvPr>
        </p:nvSpPr>
        <p:spPr/>
        <p:txBody>
          <a:bodyPr/>
          <a:lstStyle/>
          <a:p>
            <a:r>
              <a:rPr lang="en-US" smtClean="0"/>
              <a:t>Interplanetary Smallsat 2016 Clarketal Lunar Ice Cube</a:t>
            </a:r>
            <a:endParaRPr lang="en-US"/>
          </a:p>
        </p:txBody>
      </p:sp>
      <p:sp>
        <p:nvSpPr>
          <p:cNvPr id="6" name="Slide Number Placeholder 5"/>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3801423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April 2016</a:t>
            </a:r>
            <a:endParaRPr lang="en-US"/>
          </a:p>
        </p:txBody>
      </p:sp>
      <p:sp>
        <p:nvSpPr>
          <p:cNvPr id="5" name="Footer Placeholder 4"/>
          <p:cNvSpPr>
            <a:spLocks noGrp="1"/>
          </p:cNvSpPr>
          <p:nvPr>
            <p:ph type="ftr" sz="quarter" idx="11"/>
          </p:nvPr>
        </p:nvSpPr>
        <p:spPr/>
        <p:txBody>
          <a:bodyPr/>
          <a:lstStyle/>
          <a:p>
            <a:r>
              <a:rPr lang="en-US" smtClean="0"/>
              <a:t>Interplanetary Smallsat 2016 Clarketal Lunar Ice Cube</a:t>
            </a:r>
            <a:endParaRPr lang="en-US"/>
          </a:p>
        </p:txBody>
      </p:sp>
      <p:sp>
        <p:nvSpPr>
          <p:cNvPr id="6" name="Slide Number Placeholder 5"/>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967135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April 2016</a:t>
            </a:r>
            <a:endParaRPr lang="en-US"/>
          </a:p>
        </p:txBody>
      </p:sp>
      <p:sp>
        <p:nvSpPr>
          <p:cNvPr id="6" name="Footer Placeholder 5"/>
          <p:cNvSpPr>
            <a:spLocks noGrp="1"/>
          </p:cNvSpPr>
          <p:nvPr>
            <p:ph type="ftr" sz="quarter" idx="11"/>
          </p:nvPr>
        </p:nvSpPr>
        <p:spPr/>
        <p:txBody>
          <a:bodyPr/>
          <a:lstStyle/>
          <a:p>
            <a:r>
              <a:rPr lang="en-US" smtClean="0"/>
              <a:t>Interplanetary Smallsat 2016 Clarketal Lunar Ice Cube</a:t>
            </a:r>
            <a:endParaRPr lang="en-US"/>
          </a:p>
        </p:txBody>
      </p:sp>
      <p:sp>
        <p:nvSpPr>
          <p:cNvPr id="7" name="Slide Number Placeholder 6"/>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17842181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April 2016</a:t>
            </a:r>
            <a:endParaRPr lang="en-US"/>
          </a:p>
        </p:txBody>
      </p:sp>
      <p:sp>
        <p:nvSpPr>
          <p:cNvPr id="8" name="Footer Placeholder 7"/>
          <p:cNvSpPr>
            <a:spLocks noGrp="1"/>
          </p:cNvSpPr>
          <p:nvPr>
            <p:ph type="ftr" sz="quarter" idx="11"/>
          </p:nvPr>
        </p:nvSpPr>
        <p:spPr/>
        <p:txBody>
          <a:bodyPr/>
          <a:lstStyle/>
          <a:p>
            <a:r>
              <a:rPr lang="en-US" smtClean="0"/>
              <a:t>Interplanetary Smallsat 2016 Clarketal Lunar Ice Cube</a:t>
            </a:r>
            <a:endParaRPr lang="en-US"/>
          </a:p>
        </p:txBody>
      </p:sp>
      <p:sp>
        <p:nvSpPr>
          <p:cNvPr id="9" name="Slide Number Placeholder 8"/>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3963493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April 2016</a:t>
            </a:r>
            <a:endParaRPr lang="en-US"/>
          </a:p>
        </p:txBody>
      </p:sp>
      <p:sp>
        <p:nvSpPr>
          <p:cNvPr id="4" name="Footer Placeholder 3"/>
          <p:cNvSpPr>
            <a:spLocks noGrp="1"/>
          </p:cNvSpPr>
          <p:nvPr>
            <p:ph type="ftr" sz="quarter" idx="11"/>
          </p:nvPr>
        </p:nvSpPr>
        <p:spPr/>
        <p:txBody>
          <a:bodyPr/>
          <a:lstStyle/>
          <a:p>
            <a:r>
              <a:rPr lang="en-US" smtClean="0"/>
              <a:t>Interplanetary Smallsat 2016 Clarketal Lunar Ice Cube</a:t>
            </a:r>
            <a:endParaRPr lang="en-US"/>
          </a:p>
        </p:txBody>
      </p:sp>
      <p:sp>
        <p:nvSpPr>
          <p:cNvPr id="5" name="Slide Number Placeholder 4"/>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2581624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April 2016</a:t>
            </a:r>
            <a:endParaRPr lang="en-US"/>
          </a:p>
        </p:txBody>
      </p:sp>
      <p:sp>
        <p:nvSpPr>
          <p:cNvPr id="3" name="Footer Placeholder 2"/>
          <p:cNvSpPr>
            <a:spLocks noGrp="1"/>
          </p:cNvSpPr>
          <p:nvPr>
            <p:ph type="ftr" sz="quarter" idx="11"/>
          </p:nvPr>
        </p:nvSpPr>
        <p:spPr/>
        <p:txBody>
          <a:bodyPr/>
          <a:lstStyle/>
          <a:p>
            <a:r>
              <a:rPr lang="en-US" smtClean="0"/>
              <a:t>Interplanetary Smallsat 2016 Clarketal Lunar Ice Cube</a:t>
            </a:r>
            <a:endParaRPr lang="en-US"/>
          </a:p>
        </p:txBody>
      </p:sp>
      <p:sp>
        <p:nvSpPr>
          <p:cNvPr id="4" name="Slide Number Placeholder 3"/>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680233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April 2016</a:t>
            </a:r>
            <a:endParaRPr lang="en-US"/>
          </a:p>
        </p:txBody>
      </p:sp>
      <p:sp>
        <p:nvSpPr>
          <p:cNvPr id="6" name="Footer Placeholder 5"/>
          <p:cNvSpPr>
            <a:spLocks noGrp="1"/>
          </p:cNvSpPr>
          <p:nvPr>
            <p:ph type="ftr" sz="quarter" idx="11"/>
          </p:nvPr>
        </p:nvSpPr>
        <p:spPr/>
        <p:txBody>
          <a:bodyPr/>
          <a:lstStyle/>
          <a:p>
            <a:r>
              <a:rPr lang="en-US" smtClean="0"/>
              <a:t>Interplanetary Smallsat 2016 Clarketal Lunar Ice Cube</a:t>
            </a:r>
            <a:endParaRPr lang="en-US"/>
          </a:p>
        </p:txBody>
      </p:sp>
      <p:sp>
        <p:nvSpPr>
          <p:cNvPr id="7" name="Slide Number Placeholder 6"/>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1983434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April 2016</a:t>
            </a:r>
            <a:endParaRPr lang="en-US"/>
          </a:p>
        </p:txBody>
      </p:sp>
      <p:sp>
        <p:nvSpPr>
          <p:cNvPr id="6" name="Footer Placeholder 5"/>
          <p:cNvSpPr>
            <a:spLocks noGrp="1"/>
          </p:cNvSpPr>
          <p:nvPr>
            <p:ph type="ftr" sz="quarter" idx="11"/>
          </p:nvPr>
        </p:nvSpPr>
        <p:spPr/>
        <p:txBody>
          <a:bodyPr/>
          <a:lstStyle/>
          <a:p>
            <a:r>
              <a:rPr lang="en-US" smtClean="0"/>
              <a:t>Interplanetary Smallsat 2016 Clarketal Lunar Ice Cube</a:t>
            </a:r>
            <a:endParaRPr lang="en-US"/>
          </a:p>
        </p:txBody>
      </p:sp>
      <p:sp>
        <p:nvSpPr>
          <p:cNvPr id="7" name="Slide Number Placeholder 6"/>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35437464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April 2016</a:t>
            </a:r>
            <a:endParaRPr lang="en-US"/>
          </a:p>
        </p:txBody>
      </p:sp>
      <p:sp>
        <p:nvSpPr>
          <p:cNvPr id="5" name="Footer Placeholder 4"/>
          <p:cNvSpPr>
            <a:spLocks noGrp="1"/>
          </p:cNvSpPr>
          <p:nvPr>
            <p:ph type="ftr" sz="quarter" idx="11"/>
          </p:nvPr>
        </p:nvSpPr>
        <p:spPr/>
        <p:txBody>
          <a:bodyPr/>
          <a:lstStyle/>
          <a:p>
            <a:r>
              <a:rPr lang="en-US" smtClean="0"/>
              <a:t>Interplanetary Smallsat 2016 Clarketal Lunar Ice Cube</a:t>
            </a:r>
            <a:endParaRPr lang="en-US"/>
          </a:p>
        </p:txBody>
      </p:sp>
      <p:sp>
        <p:nvSpPr>
          <p:cNvPr id="6" name="Slide Number Placeholder 5"/>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3301912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April 2016</a:t>
            </a:r>
            <a:endParaRPr lang="en-US"/>
          </a:p>
        </p:txBody>
      </p:sp>
      <p:sp>
        <p:nvSpPr>
          <p:cNvPr id="5" name="Footer Placeholder 4"/>
          <p:cNvSpPr>
            <a:spLocks noGrp="1"/>
          </p:cNvSpPr>
          <p:nvPr>
            <p:ph type="ftr" sz="quarter" idx="11"/>
          </p:nvPr>
        </p:nvSpPr>
        <p:spPr/>
        <p:txBody>
          <a:bodyPr/>
          <a:lstStyle/>
          <a:p>
            <a:r>
              <a:rPr lang="en-US" smtClean="0"/>
              <a:t>Interplanetary Smallsat 2016 Clarketal Lunar Ice Cube</a:t>
            </a:r>
            <a:endParaRPr lang="en-US"/>
          </a:p>
        </p:txBody>
      </p:sp>
      <p:sp>
        <p:nvSpPr>
          <p:cNvPr id="6" name="Slide Number Placeholder 5"/>
          <p:cNvSpPr>
            <a:spLocks noGrp="1"/>
          </p:cNvSpPr>
          <p:nvPr>
            <p:ph type="sldNum" sz="quarter" idx="12"/>
          </p:nvPr>
        </p:nvSpPr>
        <p:spPr/>
        <p:txBody>
          <a:bodyPr/>
          <a:lstStyle/>
          <a:p>
            <a:fld id="{61DB02BC-888A-9449-ADDC-9153D0D66787}" type="slidenum">
              <a:rPr lang="en-US" smtClean="0"/>
              <a:t>‹#›</a:t>
            </a:fld>
            <a:endParaRPr lang="en-US"/>
          </a:p>
        </p:txBody>
      </p:sp>
    </p:spTree>
    <p:extLst>
      <p:ext uri="{BB962C8B-B14F-4D97-AF65-F5344CB8AC3E}">
        <p14:creationId xmlns:p14="http://schemas.microsoft.com/office/powerpoint/2010/main" val="219184189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4" Type="http://schemas.microsoft.com/office/2007/relationships/hdphoto" Target="../media/hdphoto1.wdp"/><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3">
            <a:alphaModFix amt="29000"/>
            <a:extLst>
              <a:ext uri="{BEBA8EAE-BF5A-486C-A8C5-ECC9F3942E4B}">
                <a14:imgProps xmlns:a14="http://schemas.microsoft.com/office/drawing/2010/main">
                  <a14:imgLayer r:embed="rId14">
                    <a14:imgEffect>
                      <a14:colorTemperature colorTemp="3457"/>
                    </a14:imgEffect>
                    <a14:imgEffect>
                      <a14:brightnessContrast bright="59000"/>
                    </a14:imgEffect>
                  </a14:imgLayer>
                </a14:imgProps>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561305"/>
            <a:ext cx="2133600" cy="250878"/>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April 2016</a:t>
            </a:r>
            <a:endParaRPr lang="en-US"/>
          </a:p>
        </p:txBody>
      </p:sp>
      <p:sp>
        <p:nvSpPr>
          <p:cNvPr id="5" name="Footer Placeholder 4"/>
          <p:cNvSpPr>
            <a:spLocks noGrp="1"/>
          </p:cNvSpPr>
          <p:nvPr>
            <p:ph type="ftr" sz="quarter" idx="3"/>
          </p:nvPr>
        </p:nvSpPr>
        <p:spPr>
          <a:xfrm>
            <a:off x="2739264" y="6561305"/>
            <a:ext cx="3662848" cy="265996"/>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smtClean="0"/>
              <a:t>Interplanetary </a:t>
            </a:r>
            <a:r>
              <a:rPr lang="en-US" dirty="0" err="1" smtClean="0"/>
              <a:t>Smallsat</a:t>
            </a:r>
            <a:r>
              <a:rPr lang="en-US" dirty="0" smtClean="0"/>
              <a:t> 2016 </a:t>
            </a:r>
            <a:r>
              <a:rPr lang="en-US" dirty="0" err="1" smtClean="0"/>
              <a:t>Clarketal</a:t>
            </a:r>
            <a:r>
              <a:rPr lang="en-US" dirty="0" smtClean="0"/>
              <a:t> Lunar Ice Cube</a:t>
            </a:r>
            <a:endParaRPr lang="en-US" dirty="0"/>
          </a:p>
        </p:txBody>
      </p:sp>
      <p:sp>
        <p:nvSpPr>
          <p:cNvPr id="6" name="Slide Number Placeholder 5"/>
          <p:cNvSpPr>
            <a:spLocks noGrp="1"/>
          </p:cNvSpPr>
          <p:nvPr>
            <p:ph type="sldNum" sz="quarter" idx="4"/>
          </p:nvPr>
        </p:nvSpPr>
        <p:spPr>
          <a:xfrm>
            <a:off x="6553200" y="6561305"/>
            <a:ext cx="2133600" cy="265996"/>
          </a:xfrm>
          <a:prstGeom prst="rect">
            <a:avLst/>
          </a:prstGeom>
        </p:spPr>
        <p:txBody>
          <a:bodyPr vert="horz" lIns="91440" tIns="45720" rIns="91440" bIns="45720" rtlCol="0" anchor="ctr"/>
          <a:lstStyle>
            <a:lvl1pPr algn="r">
              <a:defRPr sz="1200">
                <a:solidFill>
                  <a:schemeClr val="tx1">
                    <a:tint val="75000"/>
                  </a:schemeClr>
                </a:solidFill>
              </a:defRPr>
            </a:lvl1pPr>
          </a:lstStyle>
          <a:p>
            <a:fld id="{61DB02BC-888A-9449-ADDC-9153D0D66787}" type="slidenum">
              <a:rPr lang="en-US" smtClean="0"/>
              <a:t>‹#›</a:t>
            </a:fld>
            <a:endParaRPr lang="en-US"/>
          </a:p>
        </p:txBody>
      </p:sp>
    </p:spTree>
    <p:extLst>
      <p:ext uri="{BB962C8B-B14F-4D97-AF65-F5344CB8AC3E}">
        <p14:creationId xmlns:p14="http://schemas.microsoft.com/office/powerpoint/2010/main" val="33608998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tif"/><Relationship Id="rId4" Type="http://schemas.openxmlformats.org/officeDocument/2006/relationships/hyperlink" Target="http://www.nasa.gov" TargetMode="External"/><Relationship Id="rId5" Type="http://schemas.openxmlformats.org/officeDocument/2006/relationships/image" Target="../media/image4.png"/><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jpg"/><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image" Target="../media/image12.png"/><Relationship Id="rId5" Type="http://schemas.openxmlformats.org/officeDocument/2006/relationships/image" Target="../media/image13.png"/><Relationship Id="rId1" Type="http://schemas.openxmlformats.org/officeDocument/2006/relationships/slideLayout" Target="../slideLayouts/slideLayout7.xml"/><Relationship Id="rId2"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jpeg"/><Relationship Id="rId5" Type="http://schemas.openxmlformats.org/officeDocument/2006/relationships/image" Target="../media/image17.jpeg"/><Relationship Id="rId1" Type="http://schemas.openxmlformats.org/officeDocument/2006/relationships/slideLayout" Target="../slideLayouts/slideLayout7.xml"/><Relationship Id="rId2"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4" Type="http://schemas.openxmlformats.org/officeDocument/2006/relationships/image" Target="../media/image21.png"/><Relationship Id="rId1" Type="http://schemas.openxmlformats.org/officeDocument/2006/relationships/slideLayout" Target="../slideLayouts/slideLayout7.xml"/><Relationship Id="rId2"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image" Target="../media/image2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8939" y="90265"/>
            <a:ext cx="8860256" cy="3908762"/>
          </a:xfrm>
          <a:prstGeom prst="rect">
            <a:avLst/>
          </a:prstGeom>
          <a:solidFill>
            <a:schemeClr val="bg1">
              <a:alpha val="50000"/>
            </a:schemeClr>
          </a:solidFill>
        </p:spPr>
        <p:txBody>
          <a:bodyPr wrap="square" lIns="91440" tIns="45720" rIns="91440" bIns="45720" rtlCol="0">
            <a:spAutoFit/>
          </a:bodyPr>
          <a:lstStyle/>
          <a:p>
            <a:pPr algn="ctr"/>
            <a:r>
              <a:rPr lang="en-US" sz="2800" b="1" dirty="0" smtClean="0"/>
              <a:t>Lunar </a:t>
            </a:r>
            <a:r>
              <a:rPr lang="en-US" sz="2800" b="1" dirty="0"/>
              <a:t>Ice Cube </a:t>
            </a:r>
            <a:r>
              <a:rPr lang="en-US" sz="2800" b="1" dirty="0" smtClean="0"/>
              <a:t>Orbiter: </a:t>
            </a:r>
            <a:endParaRPr lang="en-US" sz="2800" b="1" dirty="0"/>
          </a:p>
          <a:p>
            <a:pPr algn="ctr"/>
            <a:r>
              <a:rPr lang="en-US" sz="2000" b="1" dirty="0"/>
              <a:t>Lunar </a:t>
            </a:r>
            <a:r>
              <a:rPr lang="en-US" sz="2000" b="1" dirty="0" smtClean="0"/>
              <a:t>Volatile </a:t>
            </a:r>
            <a:r>
              <a:rPr lang="en-US" sz="2000" b="1" dirty="0"/>
              <a:t>Dynamics </a:t>
            </a:r>
            <a:r>
              <a:rPr lang="en-US" sz="2000" b="1" dirty="0" smtClean="0"/>
              <a:t>from </a:t>
            </a:r>
            <a:r>
              <a:rPr lang="en-US" sz="2000" b="1" dirty="0"/>
              <a:t>a First Generation Deep Space </a:t>
            </a:r>
            <a:r>
              <a:rPr lang="en-US" sz="2000" b="1" dirty="0" smtClean="0"/>
              <a:t>CubeSat</a:t>
            </a:r>
          </a:p>
          <a:p>
            <a:pPr algn="ctr"/>
            <a:endParaRPr lang="en-US" sz="2000" b="1" dirty="0"/>
          </a:p>
          <a:p>
            <a:pPr algn="ctr"/>
            <a:r>
              <a:rPr lang="en-US" sz="2000" b="1" dirty="0"/>
              <a:t>P.E. Clark</a:t>
            </a:r>
            <a:r>
              <a:rPr lang="en-US" sz="2000" dirty="0"/>
              <a:t>, </a:t>
            </a:r>
            <a:r>
              <a:rPr lang="en-US" sz="2000" dirty="0" err="1" smtClean="0"/>
              <a:t>CalTech</a:t>
            </a:r>
            <a:r>
              <a:rPr lang="en-US" sz="2000" dirty="0" smtClean="0"/>
              <a:t>/Jet Propulsion Laboratory, Science PI</a:t>
            </a:r>
            <a:endParaRPr lang="en-US" sz="2000" dirty="0"/>
          </a:p>
          <a:p>
            <a:pPr algn="ctr"/>
            <a:r>
              <a:rPr lang="en-US" sz="2000" dirty="0"/>
              <a:t>B. </a:t>
            </a:r>
            <a:r>
              <a:rPr lang="en-US" sz="2000" dirty="0" err="1"/>
              <a:t>Malphrus</a:t>
            </a:r>
            <a:r>
              <a:rPr lang="en-US" sz="2000" dirty="0"/>
              <a:t>, Morehead State University, </a:t>
            </a:r>
            <a:r>
              <a:rPr lang="en-US" sz="2000" dirty="0" smtClean="0"/>
              <a:t>PI</a:t>
            </a:r>
          </a:p>
          <a:p>
            <a:pPr algn="ctr"/>
            <a:r>
              <a:rPr lang="en-US" sz="2000" dirty="0" smtClean="0"/>
              <a:t>NASA</a:t>
            </a:r>
            <a:r>
              <a:rPr lang="en-US" sz="2000" dirty="0"/>
              <a:t>/</a:t>
            </a:r>
            <a:r>
              <a:rPr lang="en-US" sz="2000" dirty="0" smtClean="0"/>
              <a:t>GSFC Payload: D. Reuter, T. </a:t>
            </a:r>
            <a:r>
              <a:rPr lang="en-US" sz="2000" dirty="0" err="1" smtClean="0"/>
              <a:t>Hurford</a:t>
            </a:r>
            <a:r>
              <a:rPr lang="en-US" sz="2000" dirty="0" smtClean="0"/>
              <a:t>, R. </a:t>
            </a:r>
            <a:r>
              <a:rPr lang="en-US" sz="2000" dirty="0" err="1" smtClean="0"/>
              <a:t>MacDowall</a:t>
            </a:r>
            <a:r>
              <a:rPr lang="en-US" sz="2000" dirty="0"/>
              <a:t>, </a:t>
            </a:r>
            <a:r>
              <a:rPr lang="en-US" sz="2000" dirty="0" smtClean="0"/>
              <a:t>N. Petro, W. Farrell, C</a:t>
            </a:r>
            <a:r>
              <a:rPr lang="en-US" sz="2000" dirty="0"/>
              <a:t>. </a:t>
            </a:r>
            <a:r>
              <a:rPr lang="en-US" sz="2000" dirty="0" err="1"/>
              <a:t>Brambora</a:t>
            </a:r>
            <a:r>
              <a:rPr lang="en-US" sz="2000" dirty="0"/>
              <a:t>, D. Patel, S. Banks</a:t>
            </a:r>
            <a:r>
              <a:rPr lang="en-US" sz="2000" dirty="0" smtClean="0"/>
              <a:t>, P. Coulter</a:t>
            </a:r>
          </a:p>
          <a:p>
            <a:pPr algn="ctr"/>
            <a:r>
              <a:rPr lang="en-US" sz="2000" dirty="0" smtClean="0"/>
              <a:t>NASA/GSFC Flight Dynamics: </a:t>
            </a:r>
            <a:r>
              <a:rPr lang="en-US" sz="2000" dirty="0"/>
              <a:t>D. Folta, P. </a:t>
            </a:r>
            <a:r>
              <a:rPr lang="en-US" sz="2000" dirty="0" smtClean="0"/>
              <a:t>Calhoun</a:t>
            </a:r>
          </a:p>
          <a:p>
            <a:pPr algn="ctr"/>
            <a:r>
              <a:rPr lang="en-US" sz="2000" dirty="0"/>
              <a:t>Morehead State  University Bus, Mission Ops, Ground Communication: B. Twiggs, Jeff </a:t>
            </a:r>
            <a:r>
              <a:rPr lang="en-US" sz="2000" dirty="0" err="1"/>
              <a:t>Kruth</a:t>
            </a:r>
            <a:r>
              <a:rPr lang="en-US" sz="2000" dirty="0"/>
              <a:t>, Kevin Brown, R. </a:t>
            </a:r>
            <a:r>
              <a:rPr lang="en-US" sz="2000" dirty="0" smtClean="0"/>
              <a:t>McNeill</a:t>
            </a:r>
            <a:endParaRPr lang="en-US" sz="2000" dirty="0"/>
          </a:p>
          <a:p>
            <a:pPr algn="ctr"/>
            <a:r>
              <a:rPr lang="en-US" sz="2000" dirty="0"/>
              <a:t>Busek: </a:t>
            </a:r>
            <a:r>
              <a:rPr lang="en-US" sz="2000" dirty="0" smtClean="0"/>
              <a:t>M. </a:t>
            </a:r>
            <a:r>
              <a:rPr lang="en-US" sz="2000" dirty="0" err="1" smtClean="0"/>
              <a:t>Tsay</a:t>
            </a:r>
            <a:r>
              <a:rPr lang="en-US" sz="2000" dirty="0" smtClean="0"/>
              <a:t>, </a:t>
            </a:r>
            <a:r>
              <a:rPr lang="en-US" sz="2000" dirty="0"/>
              <a:t>V. </a:t>
            </a:r>
            <a:r>
              <a:rPr lang="en-US" sz="2000" dirty="0" err="1"/>
              <a:t>Hruby</a:t>
            </a:r>
            <a:r>
              <a:rPr lang="en-US" sz="2000" dirty="0"/>
              <a:t> </a:t>
            </a:r>
            <a:endParaRPr lang="en-US" sz="2000" dirty="0" smtClean="0"/>
          </a:p>
          <a:p>
            <a:pPr algn="ctr"/>
            <a:r>
              <a:rPr lang="en-US" sz="2000" dirty="0" smtClean="0"/>
              <a:t>Vermont Technical College: Carl Brandon, Peter Chapin</a:t>
            </a:r>
            <a:endParaRPr lang="en-US" sz="2000" dirty="0"/>
          </a:p>
        </p:txBody>
      </p:sp>
      <p:sp>
        <p:nvSpPr>
          <p:cNvPr id="6" name="Footer Placeholder 5"/>
          <p:cNvSpPr>
            <a:spLocks noGrp="1"/>
          </p:cNvSpPr>
          <p:nvPr>
            <p:ph type="ftr" sz="quarter" idx="11"/>
          </p:nvPr>
        </p:nvSpPr>
        <p:spPr>
          <a:xfrm>
            <a:off x="2707778" y="6561305"/>
            <a:ext cx="3725819" cy="265996"/>
          </a:xfrm>
        </p:spPr>
        <p:txBody>
          <a:bodyPr/>
          <a:lstStyle/>
          <a:p>
            <a:r>
              <a:rPr lang="en-US" dirty="0" smtClean="0"/>
              <a:t>Interplanetary </a:t>
            </a:r>
            <a:r>
              <a:rPr lang="en-US" dirty="0" err="1" smtClean="0"/>
              <a:t>Smallsat</a:t>
            </a:r>
            <a:r>
              <a:rPr lang="en-US" dirty="0" smtClean="0"/>
              <a:t> 2016 </a:t>
            </a:r>
            <a:r>
              <a:rPr lang="en-US" dirty="0" err="1" smtClean="0"/>
              <a:t>Clarketal</a:t>
            </a:r>
            <a:r>
              <a:rPr lang="en-US" dirty="0" smtClean="0"/>
              <a:t> Lunar Ice Cube</a:t>
            </a:r>
            <a:endParaRPr lang="en-US" dirty="0"/>
          </a:p>
        </p:txBody>
      </p:sp>
      <p:sp>
        <p:nvSpPr>
          <p:cNvPr id="7" name="Slide Number Placeholder 6"/>
          <p:cNvSpPr>
            <a:spLocks noGrp="1"/>
          </p:cNvSpPr>
          <p:nvPr>
            <p:ph type="sldNum" sz="quarter" idx="12"/>
          </p:nvPr>
        </p:nvSpPr>
        <p:spPr/>
        <p:txBody>
          <a:bodyPr/>
          <a:lstStyle/>
          <a:p>
            <a:fld id="{61DB02BC-888A-9449-ADDC-9153D0D66787}" type="slidenum">
              <a:rPr lang="en-US" smtClean="0"/>
              <a:t>1</a:t>
            </a:fld>
            <a:endParaRPr lang="en-US"/>
          </a:p>
        </p:txBody>
      </p:sp>
      <p:sp>
        <p:nvSpPr>
          <p:cNvPr id="3" name="Date Placeholder 2"/>
          <p:cNvSpPr>
            <a:spLocks noGrp="1"/>
          </p:cNvSpPr>
          <p:nvPr>
            <p:ph type="dt" sz="half" idx="10"/>
          </p:nvPr>
        </p:nvSpPr>
        <p:spPr/>
        <p:txBody>
          <a:bodyPr/>
          <a:lstStyle/>
          <a:p>
            <a:r>
              <a:rPr lang="en-US" smtClean="0"/>
              <a:t>April 2016</a:t>
            </a:r>
            <a:endParaRPr lang="en-US"/>
          </a:p>
        </p:txBody>
      </p:sp>
      <p:pic>
        <p:nvPicPr>
          <p:cNvPr id="8" name="Picture 7" descr="Moon Southern Region w Shadow LF.png"/>
          <p:cNvPicPr>
            <a:picLocks noChangeAspect="1"/>
          </p:cNvPicPr>
          <p:nvPr/>
        </p:nvPicPr>
        <p:blipFill rotWithShape="1">
          <a:blip r:embed="rId2">
            <a:extLst>
              <a:ext uri="{28A0092B-C50C-407E-A947-70E740481C1C}">
                <a14:useLocalDpi xmlns:a14="http://schemas.microsoft.com/office/drawing/2010/main" val="0"/>
              </a:ext>
            </a:extLst>
          </a:blip>
          <a:srcRect l="3784" t="15400" r="10907" b="16703"/>
          <a:stretch/>
        </p:blipFill>
        <p:spPr>
          <a:xfrm>
            <a:off x="601013" y="4307656"/>
            <a:ext cx="1049987" cy="1233909"/>
          </a:xfrm>
          <a:prstGeom prst="rect">
            <a:avLst/>
          </a:prstGeom>
        </p:spPr>
      </p:pic>
      <p:pic>
        <p:nvPicPr>
          <p:cNvPr id="9" name="Picture 8" descr="nasa_logo(80x66).t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648" y="5675743"/>
            <a:ext cx="1018032" cy="841248"/>
          </a:xfrm>
          <a:prstGeom prst="rect">
            <a:avLst/>
          </a:prstGeom>
        </p:spPr>
      </p:pic>
      <p:sp>
        <p:nvSpPr>
          <p:cNvPr id="10" name="Footer Placeholder 3"/>
          <p:cNvSpPr txBox="1">
            <a:spLocks/>
          </p:cNvSpPr>
          <p:nvPr/>
        </p:nvSpPr>
        <p:spPr>
          <a:xfrm>
            <a:off x="5113014" y="4325352"/>
            <a:ext cx="3889023" cy="203401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b="1" dirty="0">
                <a:solidFill>
                  <a:srgbClr val="000000"/>
                </a:solidFill>
                <a:latin typeface="Arial" charset="0"/>
              </a:rPr>
              <a:t>National Aeronautics and Space Administration</a:t>
            </a:r>
          </a:p>
          <a:p>
            <a:endParaRPr lang="en-US" sz="400" b="1" dirty="0">
              <a:solidFill>
                <a:srgbClr val="000000"/>
              </a:solidFill>
              <a:latin typeface="Arial" charset="0"/>
            </a:endParaRPr>
          </a:p>
          <a:p>
            <a:r>
              <a:rPr lang="en-US" b="1" dirty="0">
                <a:solidFill>
                  <a:srgbClr val="000000"/>
                </a:solidFill>
                <a:latin typeface="Arial" charset="0"/>
              </a:rPr>
              <a:t>Jet Propulsion Laboratory</a:t>
            </a:r>
          </a:p>
          <a:p>
            <a:r>
              <a:rPr lang="en-US" dirty="0">
                <a:solidFill>
                  <a:srgbClr val="000000"/>
                </a:solidFill>
                <a:latin typeface="Arial" charset="0"/>
              </a:rPr>
              <a:t>California Institute of Technology</a:t>
            </a:r>
          </a:p>
          <a:p>
            <a:r>
              <a:rPr lang="en-US" dirty="0">
                <a:solidFill>
                  <a:srgbClr val="000000"/>
                </a:solidFill>
                <a:latin typeface="Arial" charset="0"/>
              </a:rPr>
              <a:t>Pasadena, </a:t>
            </a:r>
            <a:r>
              <a:rPr lang="en-US" dirty="0" smtClean="0">
                <a:solidFill>
                  <a:srgbClr val="000000"/>
                </a:solidFill>
                <a:latin typeface="Arial" charset="0"/>
              </a:rPr>
              <a:t>California</a:t>
            </a:r>
          </a:p>
          <a:p>
            <a:endParaRPr lang="en-US" b="1" dirty="0">
              <a:solidFill>
                <a:srgbClr val="000000"/>
              </a:solidFill>
              <a:latin typeface="Arial" charset="0"/>
            </a:endParaRPr>
          </a:p>
          <a:p>
            <a:r>
              <a:rPr lang="en-US" b="1" dirty="0" smtClean="0">
                <a:solidFill>
                  <a:srgbClr val="000000"/>
                </a:solidFill>
                <a:latin typeface="Arial" charset="0"/>
                <a:hlinkClick r:id="rId4"/>
              </a:rPr>
              <a:t>www.nasa.gov</a:t>
            </a:r>
            <a:endParaRPr lang="en-US" b="1" dirty="0">
              <a:solidFill>
                <a:srgbClr val="000000"/>
              </a:solidFill>
              <a:latin typeface="Arial" charset="0"/>
            </a:endParaRPr>
          </a:p>
          <a:p>
            <a:pPr>
              <a:lnSpc>
                <a:spcPts val="2038"/>
              </a:lnSpc>
            </a:pPr>
            <a:r>
              <a:rPr lang="en-US" sz="1050" dirty="0">
                <a:solidFill>
                  <a:srgbClr val="000000"/>
                </a:solidFill>
                <a:latin typeface="Arial" charset="0"/>
              </a:rPr>
              <a:t>With JPL and non-JPL authors: </a:t>
            </a:r>
            <a:r>
              <a:rPr lang="en-US" sz="1050" dirty="0" smtClean="0">
                <a:solidFill>
                  <a:srgbClr val="000000"/>
                </a:solidFill>
                <a:latin typeface="Arial" charset="0"/>
              </a:rPr>
              <a:t>©  </a:t>
            </a:r>
            <a:r>
              <a:rPr lang="en-US" sz="1050" dirty="0">
                <a:solidFill>
                  <a:srgbClr val="000000"/>
                </a:solidFill>
                <a:latin typeface="Arial" charset="0"/>
              </a:rPr>
              <a:t>2015. All rights reserved</a:t>
            </a:r>
            <a:r>
              <a:rPr lang="en-US" sz="1050" dirty="0" smtClean="0">
                <a:solidFill>
                  <a:srgbClr val="000000"/>
                </a:solidFill>
                <a:latin typeface="Arial" charset="0"/>
              </a:rPr>
              <a:t>.</a:t>
            </a:r>
          </a:p>
          <a:p>
            <a:pPr>
              <a:lnSpc>
                <a:spcPts val="2038"/>
              </a:lnSpc>
            </a:pPr>
            <a:r>
              <a:rPr lang="en-US" sz="1050" dirty="0" smtClean="0">
                <a:solidFill>
                  <a:srgbClr val="000000"/>
                </a:solidFill>
                <a:latin typeface="Arial" charset="0"/>
              </a:rPr>
              <a:t>Government sponsorship acknowledged.</a:t>
            </a:r>
            <a:endParaRPr lang="en-US" dirty="0">
              <a:solidFill>
                <a:srgbClr val="000000"/>
              </a:solidFill>
            </a:endParaRPr>
          </a:p>
        </p:txBody>
      </p:sp>
      <p:sp>
        <p:nvSpPr>
          <p:cNvPr id="11" name="Text Box 42"/>
          <p:cNvSpPr txBox="1">
            <a:spLocks noChangeArrowheads="1"/>
          </p:cNvSpPr>
          <p:nvPr/>
        </p:nvSpPr>
        <p:spPr bwMode="auto">
          <a:xfrm>
            <a:off x="825500" y="33780413"/>
            <a:ext cx="5387975" cy="218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800" b="1" dirty="0">
                <a:solidFill>
                  <a:schemeClr val="bg1"/>
                </a:solidFill>
                <a:latin typeface="Arial" charset="0"/>
              </a:rPr>
              <a:t>National Aeronautics and Space Administration</a:t>
            </a:r>
          </a:p>
          <a:p>
            <a:pPr eaLnBrk="1" hangingPunct="1"/>
            <a:endParaRPr lang="en-US" sz="600" b="1" dirty="0">
              <a:solidFill>
                <a:schemeClr val="bg1"/>
              </a:solidFill>
              <a:latin typeface="Arial" charset="0"/>
            </a:endParaRPr>
          </a:p>
          <a:p>
            <a:pPr eaLnBrk="1" hangingPunct="1"/>
            <a:r>
              <a:rPr lang="en-US" sz="1600" b="1" dirty="0">
                <a:solidFill>
                  <a:schemeClr val="bg1"/>
                </a:solidFill>
                <a:latin typeface="Arial" charset="0"/>
              </a:rPr>
              <a:t>Jet Propulsion Laboratory</a:t>
            </a:r>
          </a:p>
          <a:p>
            <a:pPr eaLnBrk="1" hangingPunct="1"/>
            <a:r>
              <a:rPr lang="en-US" sz="1600" dirty="0">
                <a:solidFill>
                  <a:schemeClr val="bg1"/>
                </a:solidFill>
                <a:latin typeface="Arial" charset="0"/>
              </a:rPr>
              <a:t>California Institute of Technology</a:t>
            </a:r>
          </a:p>
          <a:p>
            <a:pPr eaLnBrk="1" hangingPunct="1"/>
            <a:r>
              <a:rPr lang="en-US" sz="1600" dirty="0">
                <a:solidFill>
                  <a:schemeClr val="bg1"/>
                </a:solidFill>
                <a:latin typeface="Arial" charset="0"/>
              </a:rPr>
              <a:t>Pasadena, California</a:t>
            </a:r>
          </a:p>
          <a:p>
            <a:pPr eaLnBrk="1" hangingPunct="1"/>
            <a:endParaRPr lang="en-US" sz="1600" b="1" dirty="0">
              <a:solidFill>
                <a:schemeClr val="bg1"/>
              </a:solidFill>
              <a:latin typeface="Arial" charset="0"/>
            </a:endParaRPr>
          </a:p>
          <a:p>
            <a:pPr eaLnBrk="1" hangingPunct="1"/>
            <a:r>
              <a:rPr lang="en-US" sz="1600" b="1" dirty="0">
                <a:solidFill>
                  <a:schemeClr val="bg1"/>
                </a:solidFill>
                <a:latin typeface="Arial" charset="0"/>
                <a:hlinkClick r:id="rId4"/>
              </a:rPr>
              <a:t>www.nasa.gov</a:t>
            </a:r>
            <a:endParaRPr lang="en-US" sz="1600" b="1" dirty="0">
              <a:solidFill>
                <a:schemeClr val="bg1"/>
              </a:solidFill>
              <a:latin typeface="Arial" charset="0"/>
            </a:endParaRPr>
          </a:p>
          <a:p>
            <a:pPr eaLnBrk="1" hangingPunct="1"/>
            <a:endParaRPr lang="en-US" sz="1600" b="1" dirty="0">
              <a:solidFill>
                <a:schemeClr val="bg1"/>
              </a:solidFill>
              <a:latin typeface="Arial" charset="0"/>
            </a:endParaRPr>
          </a:p>
          <a:p>
            <a:pPr eaLnBrk="1" hangingPunct="1">
              <a:lnSpc>
                <a:spcPts val="2038"/>
              </a:lnSpc>
            </a:pPr>
            <a:r>
              <a:rPr lang="en-US" sz="1200" dirty="0">
                <a:solidFill>
                  <a:schemeClr val="bg1"/>
                </a:solidFill>
                <a:latin typeface="Arial" charset="0"/>
              </a:rPr>
              <a:t>With JPL and non-JPL authors:       2015. All rights reserved.</a:t>
            </a:r>
          </a:p>
        </p:txBody>
      </p:sp>
      <p:sp>
        <p:nvSpPr>
          <p:cNvPr id="2" name="TextBox 1"/>
          <p:cNvSpPr txBox="1"/>
          <p:nvPr/>
        </p:nvSpPr>
        <p:spPr>
          <a:xfrm>
            <a:off x="1651000" y="7112000"/>
            <a:ext cx="184666" cy="369332"/>
          </a:xfrm>
          <a:prstGeom prst="rect">
            <a:avLst/>
          </a:prstGeom>
          <a:noFill/>
        </p:spPr>
        <p:txBody>
          <a:bodyPr wrap="none" rtlCol="0">
            <a:spAutoFit/>
          </a:bodyPr>
          <a:lstStyle/>
          <a:p>
            <a:endParaRPr lang="en-US" dirty="0"/>
          </a:p>
        </p:txBody>
      </p:sp>
      <p:sp>
        <p:nvSpPr>
          <p:cNvPr id="13" name="TextBox 12"/>
          <p:cNvSpPr txBox="1"/>
          <p:nvPr/>
        </p:nvSpPr>
        <p:spPr>
          <a:xfrm>
            <a:off x="1193680" y="5683095"/>
            <a:ext cx="3744240" cy="738664"/>
          </a:xfrm>
          <a:prstGeom prst="rect">
            <a:avLst/>
          </a:prstGeom>
          <a:noFill/>
        </p:spPr>
        <p:txBody>
          <a:bodyPr wrap="square" rtlCol="0">
            <a:spAutoFit/>
          </a:bodyPr>
          <a:lstStyle/>
          <a:p>
            <a:r>
              <a:rPr lang="en-US" sz="2400" b="1" dirty="0" smtClean="0"/>
              <a:t>Jet Propulsion Laboratory</a:t>
            </a:r>
          </a:p>
          <a:p>
            <a:r>
              <a:rPr lang="en-US" dirty="0" smtClean="0"/>
              <a:t>California Institute of Technology</a:t>
            </a:r>
            <a:endParaRPr lang="en-US" dirty="0"/>
          </a:p>
        </p:txBody>
      </p:sp>
      <p:pic>
        <p:nvPicPr>
          <p:cNvPr id="12" name="Picture 11"/>
          <p:cNvPicPr>
            <a:picLocks noChangeAspect="1"/>
          </p:cNvPicPr>
          <p:nvPr/>
        </p:nvPicPr>
        <p:blipFill>
          <a:blip r:embed="rId5"/>
          <a:stretch>
            <a:fillRect/>
          </a:stretch>
        </p:blipFill>
        <p:spPr>
          <a:xfrm>
            <a:off x="3124199" y="4307655"/>
            <a:ext cx="2112529" cy="1233909"/>
          </a:xfrm>
          <a:prstGeom prst="rect">
            <a:avLst/>
          </a:prstGeom>
        </p:spPr>
      </p:pic>
    </p:spTree>
    <p:extLst>
      <p:ext uri="{BB962C8B-B14F-4D97-AF65-F5344CB8AC3E}">
        <p14:creationId xmlns:p14="http://schemas.microsoft.com/office/powerpoint/2010/main" val="29714188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4"/>
          <p:cNvSpPr txBox="1">
            <a:spLocks/>
          </p:cNvSpPr>
          <p:nvPr/>
        </p:nvSpPr>
        <p:spPr>
          <a:xfrm>
            <a:off x="297293" y="1051204"/>
            <a:ext cx="8652667" cy="2929518"/>
          </a:xfrm>
          <a:prstGeom prst="rect">
            <a:avLst/>
          </a:prstGeom>
          <a:solidFill>
            <a:schemeClr val="bg1">
              <a:alpha val="50000"/>
            </a:schemeClr>
          </a:solidFill>
        </p:spPr>
        <p:txBody>
          <a:bodyPr vert="horz" lIns="91440" tIns="45720" rIns="91440" bIns="45720" rtlCol="0">
            <a:noAutofit/>
          </a:bodyPr>
          <a:lstStyle/>
          <a:p>
            <a:pPr marL="457200" indent="-457200">
              <a:buFont typeface="Arial" panose="020B0604020202020204" pitchFamily="34" charset="0"/>
              <a:buChar char="•"/>
            </a:pPr>
            <a:r>
              <a:rPr lang="en-US" sz="2000" dirty="0"/>
              <a:t>Enabling broadband spectral determination of composition and distribution of volatiles in </a:t>
            </a:r>
            <a:r>
              <a:rPr lang="en-US" sz="2000" dirty="0" err="1"/>
              <a:t>regoliths</a:t>
            </a:r>
            <a:r>
              <a:rPr lang="en-US" sz="2000" dirty="0"/>
              <a:t> (the Moon, asteroids, Mars) as a function of time of day, latitude, regolith age and composition.</a:t>
            </a:r>
          </a:p>
          <a:p>
            <a:pPr marL="457200" indent="-457200">
              <a:buFont typeface="Arial" panose="020B0604020202020204" pitchFamily="34" charset="0"/>
              <a:buChar char="•"/>
            </a:pPr>
            <a:endParaRPr lang="en-US" sz="2000" dirty="0"/>
          </a:p>
          <a:p>
            <a:pPr marL="457200" indent="-457200">
              <a:buFont typeface="Arial" panose="020B0604020202020204" pitchFamily="34" charset="0"/>
              <a:buChar char="•"/>
            </a:pPr>
            <a:r>
              <a:rPr lang="en-US" sz="2000" dirty="0"/>
              <a:t>Providing geological context by way of spectral determination of major minerals.</a:t>
            </a:r>
          </a:p>
          <a:p>
            <a:pPr marL="457200" indent="-457200">
              <a:buFont typeface="Arial" panose="020B0604020202020204" pitchFamily="34" charset="0"/>
              <a:buChar char="•"/>
            </a:pPr>
            <a:endParaRPr lang="en-US" sz="2000" dirty="0"/>
          </a:p>
          <a:p>
            <a:pPr marL="457200" indent="-457200">
              <a:buFont typeface="Arial" panose="020B0604020202020204" pitchFamily="34" charset="0"/>
              <a:buChar char="•"/>
            </a:pPr>
            <a:r>
              <a:rPr lang="en-US" sz="2000" dirty="0"/>
              <a:t>Enabling understanding of current dynamics of volatile sources, sinks, and processes, with implications for evolutionary origin of volatiles.</a:t>
            </a:r>
            <a:endParaRPr lang="en-US" sz="2000" dirty="0">
              <a:solidFill>
                <a:srgbClr val="004990"/>
              </a:solidFill>
              <a:latin typeface="Arial" pitchFamily="34" charset="0"/>
              <a:cs typeface="Arial" pitchFamily="34" charset="0"/>
            </a:endParaRPr>
          </a:p>
          <a:p>
            <a:pPr marL="742950" lvl="1" indent="-285750" defTabSz="914400">
              <a:spcBef>
                <a:spcPct val="20000"/>
              </a:spcBef>
              <a:defRPr/>
            </a:pPr>
            <a:endParaRPr lang="en-US" sz="2000" dirty="0">
              <a:solidFill>
                <a:srgbClr val="004990"/>
              </a:solidFill>
              <a:latin typeface="Arial" pitchFamily="34" charset="0"/>
              <a:cs typeface="Arial" pitchFamily="34" charset="0"/>
            </a:endParaRPr>
          </a:p>
        </p:txBody>
      </p:sp>
      <p:sp>
        <p:nvSpPr>
          <p:cNvPr id="3" name="TextBox 2"/>
          <p:cNvSpPr txBox="1"/>
          <p:nvPr/>
        </p:nvSpPr>
        <p:spPr>
          <a:xfrm>
            <a:off x="1014085" y="126524"/>
            <a:ext cx="7098518" cy="830997"/>
          </a:xfrm>
          <a:prstGeom prst="rect">
            <a:avLst/>
          </a:prstGeom>
          <a:noFill/>
        </p:spPr>
        <p:txBody>
          <a:bodyPr wrap="none" lIns="91440" tIns="45720" rIns="91440" bIns="45720" rtlCol="0">
            <a:spAutoFit/>
          </a:bodyPr>
          <a:lstStyle/>
          <a:p>
            <a:pPr algn="ctr"/>
            <a:r>
              <a:rPr lang="en-US" sz="2400" b="1" dirty="0">
                <a:solidFill>
                  <a:srgbClr val="000000"/>
                </a:solidFill>
              </a:rPr>
              <a:t>Science Goals</a:t>
            </a:r>
          </a:p>
          <a:p>
            <a:pPr algn="ctr"/>
            <a:r>
              <a:rPr lang="en-US" sz="2400" b="1" dirty="0">
                <a:solidFill>
                  <a:srgbClr val="000000"/>
                </a:solidFill>
              </a:rPr>
              <a:t>Understanding the role of volatiles in the solar system</a:t>
            </a:r>
          </a:p>
        </p:txBody>
      </p:sp>
      <p:sp>
        <p:nvSpPr>
          <p:cNvPr id="4" name="Footer Placeholder 3"/>
          <p:cNvSpPr>
            <a:spLocks noGrp="1"/>
          </p:cNvSpPr>
          <p:nvPr>
            <p:ph type="ftr" sz="quarter" idx="11"/>
          </p:nvPr>
        </p:nvSpPr>
        <p:spPr/>
        <p:txBody>
          <a:bodyPr/>
          <a:lstStyle/>
          <a:p>
            <a:r>
              <a:rPr lang="en-US" smtClean="0"/>
              <a:t>Interplanetary Smallsat 2016 Clarketal Lunar Ice Cube</a:t>
            </a:r>
            <a:endParaRPr lang="en-US"/>
          </a:p>
        </p:txBody>
      </p:sp>
      <p:sp>
        <p:nvSpPr>
          <p:cNvPr id="5" name="Slide Number Placeholder 4"/>
          <p:cNvSpPr>
            <a:spLocks noGrp="1"/>
          </p:cNvSpPr>
          <p:nvPr>
            <p:ph type="sldNum" sz="quarter" idx="12"/>
          </p:nvPr>
        </p:nvSpPr>
        <p:spPr/>
        <p:txBody>
          <a:bodyPr/>
          <a:lstStyle/>
          <a:p>
            <a:fld id="{61DB02BC-888A-9449-ADDC-9153D0D66787}" type="slidenum">
              <a:rPr lang="en-US" smtClean="0"/>
              <a:t>2</a:t>
            </a:fld>
            <a:endParaRPr lang="en-US"/>
          </a:p>
        </p:txBody>
      </p:sp>
      <p:sp>
        <p:nvSpPr>
          <p:cNvPr id="7" name="Rectangle 6"/>
          <p:cNvSpPr/>
          <p:nvPr/>
        </p:nvSpPr>
        <p:spPr>
          <a:xfrm>
            <a:off x="508974" y="4174773"/>
            <a:ext cx="8177827" cy="2308324"/>
          </a:xfrm>
          <a:prstGeom prst="rect">
            <a:avLst/>
          </a:prstGeom>
          <a:solidFill>
            <a:schemeClr val="bg1">
              <a:alpha val="50000"/>
            </a:schemeClr>
          </a:solidFill>
        </p:spPr>
        <p:txBody>
          <a:bodyPr wrap="square" lIns="91440" tIns="45720" rIns="91440" bIns="45720">
            <a:spAutoFit/>
          </a:bodyPr>
          <a:lstStyle/>
          <a:p>
            <a:r>
              <a:rPr lang="en-US" sz="2400" dirty="0" err="1"/>
              <a:t>IceCube</a:t>
            </a:r>
            <a:r>
              <a:rPr lang="en-US" sz="2400" dirty="0"/>
              <a:t> addresses NASA HEOMD Strategic Knowledge Gaps related to lunar volatile distribution (abundance, location, transportation physics water ice).</a:t>
            </a:r>
          </a:p>
          <a:p>
            <a:endParaRPr lang="en-US" sz="2400" dirty="0"/>
          </a:p>
          <a:p>
            <a:r>
              <a:rPr lang="en-US" sz="2400" dirty="0" err="1"/>
              <a:t>IceCube</a:t>
            </a:r>
            <a:r>
              <a:rPr lang="en-US" sz="2400" dirty="0"/>
              <a:t> complements the scientific work of Lunar Flashlight by by observing at a variety of latitudes, not restricted to PSRs </a:t>
            </a:r>
          </a:p>
        </p:txBody>
      </p:sp>
      <p:sp>
        <p:nvSpPr>
          <p:cNvPr id="6" name="Date Placeholder 5"/>
          <p:cNvSpPr>
            <a:spLocks noGrp="1"/>
          </p:cNvSpPr>
          <p:nvPr>
            <p:ph type="dt" sz="half" idx="10"/>
          </p:nvPr>
        </p:nvSpPr>
        <p:spPr/>
        <p:txBody>
          <a:bodyPr/>
          <a:lstStyle/>
          <a:p>
            <a:r>
              <a:rPr lang="en-US" smtClean="0"/>
              <a:t>April 2016</a:t>
            </a:r>
            <a:endParaRPr lang="en-US"/>
          </a:p>
        </p:txBody>
      </p:sp>
    </p:spTree>
    <p:extLst>
      <p:ext uri="{BB962C8B-B14F-4D97-AF65-F5344CB8AC3E}">
        <p14:creationId xmlns:p14="http://schemas.microsoft.com/office/powerpoint/2010/main" val="32379893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April 2016</a:t>
            </a:r>
            <a:endParaRPr lang="en-US"/>
          </a:p>
        </p:txBody>
      </p:sp>
      <p:sp>
        <p:nvSpPr>
          <p:cNvPr id="3" name="Footer Placeholder 2"/>
          <p:cNvSpPr>
            <a:spLocks noGrp="1"/>
          </p:cNvSpPr>
          <p:nvPr>
            <p:ph type="ftr" sz="quarter" idx="11"/>
          </p:nvPr>
        </p:nvSpPr>
        <p:spPr/>
        <p:txBody>
          <a:bodyPr/>
          <a:lstStyle/>
          <a:p>
            <a:r>
              <a:rPr lang="en-US" smtClean="0"/>
              <a:t>Interplanetary Smallsat 2016 Clarketal Lunar Ice Cube</a:t>
            </a:r>
            <a:endParaRPr lang="en-US"/>
          </a:p>
        </p:txBody>
      </p:sp>
      <p:sp>
        <p:nvSpPr>
          <p:cNvPr id="4" name="Slide Number Placeholder 3"/>
          <p:cNvSpPr>
            <a:spLocks noGrp="1"/>
          </p:cNvSpPr>
          <p:nvPr>
            <p:ph type="sldNum" sz="quarter" idx="12"/>
          </p:nvPr>
        </p:nvSpPr>
        <p:spPr/>
        <p:txBody>
          <a:bodyPr/>
          <a:lstStyle/>
          <a:p>
            <a:fld id="{61DB02BC-888A-9449-ADDC-9153D0D66787}" type="slidenum">
              <a:rPr lang="en-US" smtClean="0"/>
              <a:t>3</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1669752781"/>
              </p:ext>
            </p:extLst>
          </p:nvPr>
        </p:nvGraphicFramePr>
        <p:xfrm>
          <a:off x="169813" y="155113"/>
          <a:ext cx="6264854" cy="3187195"/>
        </p:xfrm>
        <a:graphic>
          <a:graphicData uri="http://schemas.openxmlformats.org/drawingml/2006/table">
            <a:tbl>
              <a:tblPr firstRow="1" bandRow="1">
                <a:tableStyleId>{2D5ABB26-0587-4C30-8999-92F81FD0307C}</a:tableStyleId>
              </a:tblPr>
              <a:tblGrid>
                <a:gridCol w="1415997"/>
                <a:gridCol w="3000301"/>
                <a:gridCol w="1848556"/>
              </a:tblGrid>
              <a:tr h="0">
                <a:tc gridSpan="3">
                  <a:txBody>
                    <a:bodyPr/>
                    <a:lstStyle/>
                    <a:p>
                      <a:r>
                        <a:rPr lang="en-US" sz="1400" b="1" dirty="0" smtClean="0">
                          <a:latin typeface="Times New Roman"/>
                          <a:cs typeface="Times New Roman"/>
                        </a:rPr>
                        <a:t>Lunar IceCube versus Previous Missions</a:t>
                      </a:r>
                      <a:endParaRPr lang="en-US" sz="1400" b="1" dirty="0">
                        <a:latin typeface="Times New Roman"/>
                        <a:cs typeface="Times New Roman"/>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alpha val="50000"/>
                      </a:schemeClr>
                    </a:solidFill>
                  </a:tcPr>
                </a:tc>
                <a:tc hMerge="1">
                  <a:txBody>
                    <a:bodyPr/>
                    <a:lstStyle/>
                    <a:p>
                      <a:endParaRPr lang="en-US" sz="1200" dirty="0">
                        <a:latin typeface="Times New Roman"/>
                        <a:cs typeface="Times New Roman"/>
                      </a:endParaRPr>
                    </a:p>
                  </a:txBody>
                  <a:tcPr/>
                </a:tc>
                <a:tc hMerge="1">
                  <a:txBody>
                    <a:bodyPr/>
                    <a:lstStyle/>
                    <a:p>
                      <a:endParaRPr lang="en-US" sz="1200" dirty="0">
                        <a:latin typeface="Times New Roman"/>
                        <a:cs typeface="Times New Roman"/>
                      </a:endParaRPr>
                    </a:p>
                  </a:txBody>
                  <a:tcPr/>
                </a:tc>
              </a:tr>
              <a:tr h="0">
                <a:tc>
                  <a:txBody>
                    <a:bodyPr/>
                    <a:lstStyle/>
                    <a:p>
                      <a:pPr marL="0" marR="0">
                        <a:spcBef>
                          <a:spcPts val="0"/>
                        </a:spcBef>
                        <a:spcAft>
                          <a:spcPts val="0"/>
                        </a:spcAft>
                      </a:pPr>
                      <a:r>
                        <a:rPr lang="en-US" sz="1400" dirty="0">
                          <a:effectLst/>
                          <a:latin typeface="Times New Roman"/>
                          <a:ea typeface="ＭＳ 明朝"/>
                          <a:cs typeface="Times New Roman"/>
                        </a:rPr>
                        <a:t>Mission</a:t>
                      </a:r>
                      <a:endParaRPr lang="en-US" sz="1400" dirty="0">
                        <a:effectLst/>
                        <a:latin typeface="Cambria"/>
                        <a:ea typeface="ＭＳ 明朝"/>
                        <a:cs typeface="Times New Roman"/>
                      </a:endParaRPr>
                    </a:p>
                  </a:txBody>
                  <a:tcPr marL="18415" marR="18415"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alpha val="50000"/>
                      </a:schemeClr>
                    </a:solidFill>
                  </a:tcPr>
                </a:tc>
                <a:tc>
                  <a:txBody>
                    <a:bodyPr/>
                    <a:lstStyle/>
                    <a:p>
                      <a:pPr marL="0" marR="0">
                        <a:spcBef>
                          <a:spcPts val="0"/>
                        </a:spcBef>
                        <a:spcAft>
                          <a:spcPts val="0"/>
                        </a:spcAft>
                      </a:pPr>
                      <a:r>
                        <a:rPr lang="en-US" sz="1400">
                          <a:effectLst/>
                          <a:latin typeface="Times New Roman"/>
                          <a:ea typeface="ＭＳ 明朝"/>
                          <a:cs typeface="Times New Roman"/>
                        </a:rPr>
                        <a:t>Finding</a:t>
                      </a:r>
                      <a:endParaRPr lang="en-US" sz="1400">
                        <a:effectLst/>
                        <a:latin typeface="Cambria"/>
                        <a:ea typeface="ＭＳ 明朝"/>
                        <a:cs typeface="Times New Roman"/>
                      </a:endParaRPr>
                    </a:p>
                  </a:txBody>
                  <a:tcPr marL="18415" marR="18415"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alpha val="50000"/>
                      </a:schemeClr>
                    </a:solidFill>
                  </a:tcPr>
                </a:tc>
                <a:tc>
                  <a:txBody>
                    <a:bodyPr/>
                    <a:lstStyle/>
                    <a:p>
                      <a:pPr marL="0" marR="0">
                        <a:spcBef>
                          <a:spcPts val="0"/>
                        </a:spcBef>
                        <a:spcAft>
                          <a:spcPts val="0"/>
                        </a:spcAft>
                      </a:pPr>
                      <a:r>
                        <a:rPr lang="en-US" sz="1400" dirty="0" err="1" smtClean="0">
                          <a:effectLst/>
                          <a:latin typeface="Times New Roman"/>
                          <a:ea typeface="ＭＳ 明朝"/>
                          <a:cs typeface="Times New Roman"/>
                        </a:rPr>
                        <a:t>Ice</a:t>
                      </a:r>
                      <a:r>
                        <a:rPr lang="en-US" sz="1400" baseline="0" dirty="0" err="1" smtClean="0">
                          <a:effectLst/>
                          <a:latin typeface="Times New Roman"/>
                          <a:ea typeface="ＭＳ 明朝"/>
                          <a:cs typeface="Times New Roman"/>
                        </a:rPr>
                        <a:t>Cube</a:t>
                      </a:r>
                      <a:endParaRPr lang="en-US" sz="1400" dirty="0">
                        <a:effectLst/>
                        <a:latin typeface="Cambria"/>
                        <a:ea typeface="ＭＳ 明朝"/>
                        <a:cs typeface="Times New Roman"/>
                      </a:endParaRPr>
                    </a:p>
                  </a:txBody>
                  <a:tcPr marL="18415" marR="18415"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alpha val="50000"/>
                      </a:schemeClr>
                    </a:solidFill>
                  </a:tcPr>
                </a:tc>
              </a:tr>
              <a:tr h="55989">
                <a:tc>
                  <a:txBody>
                    <a:bodyPr/>
                    <a:lstStyle/>
                    <a:p>
                      <a:pPr marL="0" marR="0">
                        <a:spcBef>
                          <a:spcPts val="0"/>
                        </a:spcBef>
                        <a:spcAft>
                          <a:spcPts val="0"/>
                        </a:spcAft>
                      </a:pPr>
                      <a:r>
                        <a:rPr lang="en-US" sz="1400" dirty="0">
                          <a:effectLst/>
                          <a:latin typeface="Times New Roman"/>
                          <a:ea typeface="ＭＳ 明朝"/>
                          <a:cs typeface="Times New Roman"/>
                        </a:rPr>
                        <a:t>Cassini VIMS, Deep Impact</a:t>
                      </a:r>
                      <a:endParaRPr lang="en-US" sz="1400" dirty="0">
                        <a:effectLst/>
                        <a:latin typeface="Cambria"/>
                        <a:ea typeface="ＭＳ 明朝"/>
                        <a:cs typeface="Times New Roman"/>
                      </a:endParaRPr>
                    </a:p>
                  </a:txBody>
                  <a:tcPr marL="18415" marR="18415"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alpha val="50000"/>
                      </a:schemeClr>
                    </a:solidFill>
                  </a:tcPr>
                </a:tc>
                <a:tc>
                  <a:txBody>
                    <a:bodyPr/>
                    <a:lstStyle/>
                    <a:p>
                      <a:pPr marL="0" marR="0">
                        <a:spcBef>
                          <a:spcPts val="0"/>
                        </a:spcBef>
                        <a:spcAft>
                          <a:spcPts val="0"/>
                        </a:spcAft>
                      </a:pPr>
                      <a:r>
                        <a:rPr lang="en-US" sz="1400" dirty="0">
                          <a:effectLst/>
                          <a:latin typeface="Times New Roman"/>
                          <a:ea typeface="ＭＳ 明朝"/>
                          <a:cs typeface="Times New Roman"/>
                        </a:rPr>
                        <a:t>surface water detection, variable </a:t>
                      </a:r>
                      <a:r>
                        <a:rPr lang="en-US" sz="1400" dirty="0" smtClean="0">
                          <a:effectLst/>
                          <a:latin typeface="Times New Roman"/>
                          <a:ea typeface="ＭＳ 明朝"/>
                          <a:cs typeface="Times New Roman"/>
                        </a:rPr>
                        <a:t>hydration, with noon</a:t>
                      </a:r>
                      <a:r>
                        <a:rPr lang="en-US" sz="1400" baseline="0" dirty="0" smtClean="0">
                          <a:effectLst/>
                          <a:latin typeface="Times New Roman"/>
                          <a:ea typeface="ＭＳ 明朝"/>
                          <a:cs typeface="Times New Roman"/>
                        </a:rPr>
                        <a:t> peak absorption</a:t>
                      </a:r>
                      <a:endParaRPr lang="en-US" sz="1400" dirty="0">
                        <a:effectLst/>
                        <a:latin typeface="Cambria"/>
                        <a:ea typeface="ＭＳ 明朝"/>
                        <a:cs typeface="Times New Roman"/>
                      </a:endParaRPr>
                    </a:p>
                  </a:txBody>
                  <a:tcPr marL="18415" marR="18415"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alpha val="50000"/>
                      </a:schemeClr>
                    </a:solidFill>
                  </a:tcPr>
                </a:tc>
                <a:tc rowSpan="4">
                  <a:txBody>
                    <a:bodyPr/>
                    <a:lstStyle/>
                    <a:p>
                      <a:pPr marL="0" marR="0">
                        <a:spcBef>
                          <a:spcPts val="0"/>
                        </a:spcBef>
                        <a:spcAft>
                          <a:spcPts val="0"/>
                        </a:spcAft>
                      </a:pPr>
                      <a:r>
                        <a:rPr lang="en-US" sz="1400" dirty="0">
                          <a:effectLst/>
                          <a:latin typeface="Times New Roman"/>
                          <a:ea typeface="ＭＳ 明朝"/>
                          <a:cs typeface="Times New Roman"/>
                        </a:rPr>
                        <a:t>water &amp; other volatiles, fully characterize 3 μm region as function of several times of day for same swaths over range of latitudes w/ context of regolith mineralogy and maturity,  radiation and particle exposure, for correlation w/ previous data</a:t>
                      </a:r>
                      <a:endParaRPr lang="en-US" sz="1400" dirty="0">
                        <a:effectLst/>
                        <a:latin typeface="Cambria"/>
                        <a:ea typeface="ＭＳ 明朝"/>
                        <a:cs typeface="Times New Roman"/>
                      </a:endParaRPr>
                    </a:p>
                  </a:txBody>
                  <a:tcPr marL="18415" marR="18415"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alpha val="50000"/>
                      </a:schemeClr>
                    </a:solidFill>
                  </a:tcPr>
                </a:tc>
              </a:tr>
              <a:tr h="273865">
                <a:tc>
                  <a:txBody>
                    <a:bodyPr/>
                    <a:lstStyle/>
                    <a:p>
                      <a:pPr marL="0" marR="0">
                        <a:spcBef>
                          <a:spcPts val="0"/>
                        </a:spcBef>
                        <a:spcAft>
                          <a:spcPts val="0"/>
                        </a:spcAft>
                      </a:pPr>
                      <a:r>
                        <a:rPr lang="en-US" sz="1400" dirty="0" err="1" smtClean="0">
                          <a:effectLst/>
                          <a:latin typeface="Times New Roman"/>
                          <a:ea typeface="ＭＳ 明朝"/>
                          <a:cs typeface="Times New Roman"/>
                        </a:rPr>
                        <a:t>Chandrayaan</a:t>
                      </a:r>
                      <a:endParaRPr lang="en-US" sz="1400" dirty="0">
                        <a:effectLst/>
                        <a:latin typeface="Cambria"/>
                        <a:ea typeface="ＭＳ 明朝"/>
                        <a:cs typeface="Times New Roman"/>
                      </a:endParaRPr>
                    </a:p>
                    <a:p>
                      <a:pPr marL="0" marR="0">
                        <a:spcBef>
                          <a:spcPts val="0"/>
                        </a:spcBef>
                        <a:spcAft>
                          <a:spcPts val="0"/>
                        </a:spcAft>
                      </a:pPr>
                      <a:r>
                        <a:rPr lang="en-US" sz="1400" dirty="0">
                          <a:effectLst/>
                          <a:latin typeface="Times New Roman"/>
                          <a:ea typeface="ＭＳ 明朝"/>
                          <a:cs typeface="Times New Roman"/>
                        </a:rPr>
                        <a:t>M3</a:t>
                      </a:r>
                      <a:endParaRPr lang="en-US" sz="1400" dirty="0">
                        <a:effectLst/>
                        <a:latin typeface="Cambria"/>
                        <a:ea typeface="ＭＳ 明朝"/>
                        <a:cs typeface="Times New Roman"/>
                      </a:endParaRPr>
                    </a:p>
                  </a:txBody>
                  <a:tcPr marL="18415" marR="18415"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alpha val="50000"/>
                      </a:schemeClr>
                    </a:solidFill>
                  </a:tcPr>
                </a:tc>
                <a:tc>
                  <a:txBody>
                    <a:bodyPr/>
                    <a:lstStyle/>
                    <a:p>
                      <a:pPr marL="0" marR="0">
                        <a:spcBef>
                          <a:spcPts val="0"/>
                        </a:spcBef>
                        <a:spcAft>
                          <a:spcPts val="0"/>
                        </a:spcAft>
                      </a:pPr>
                      <a:r>
                        <a:rPr lang="en-US" sz="1400" dirty="0">
                          <a:effectLst/>
                          <a:latin typeface="Times New Roman"/>
                          <a:ea typeface="ＭＳ 明朝"/>
                          <a:cs typeface="Times New Roman"/>
                        </a:rPr>
                        <a:t>H2O and OH (&lt;3 microns) in mineralogical context  nearside snapshot at one lunation</a:t>
                      </a:r>
                      <a:endParaRPr lang="en-US" sz="1400" dirty="0">
                        <a:effectLst/>
                        <a:latin typeface="Cambria"/>
                        <a:ea typeface="ＭＳ 明朝"/>
                        <a:cs typeface="Times New Roman"/>
                      </a:endParaRPr>
                    </a:p>
                  </a:txBody>
                  <a:tcPr marL="18415" marR="18415"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alpha val="50000"/>
                      </a:schemeClr>
                    </a:solidFill>
                  </a:tcPr>
                </a:tc>
                <a:tc vMerge="1">
                  <a:txBody>
                    <a:bodyPr/>
                    <a:lstStyle/>
                    <a:p>
                      <a:endParaRPr lang="en-US"/>
                    </a:p>
                  </a:txBody>
                  <a:tcPr/>
                </a:tc>
              </a:tr>
              <a:tr h="106789">
                <a:tc>
                  <a:txBody>
                    <a:bodyPr/>
                    <a:lstStyle/>
                    <a:p>
                      <a:pPr marL="0" marR="0">
                        <a:spcBef>
                          <a:spcPts val="0"/>
                        </a:spcBef>
                        <a:spcAft>
                          <a:spcPts val="0"/>
                        </a:spcAft>
                      </a:pPr>
                      <a:r>
                        <a:rPr lang="en-US" sz="1400">
                          <a:effectLst/>
                          <a:latin typeface="Times New Roman"/>
                          <a:ea typeface="ＭＳ 明朝"/>
                          <a:cs typeface="Times New Roman"/>
                        </a:rPr>
                        <a:t>LCROSS</a:t>
                      </a:r>
                      <a:endParaRPr lang="en-US" sz="1400">
                        <a:effectLst/>
                        <a:latin typeface="Cambria"/>
                        <a:ea typeface="ＭＳ 明朝"/>
                        <a:cs typeface="Times New Roman"/>
                      </a:endParaRPr>
                    </a:p>
                  </a:txBody>
                  <a:tcPr marL="18415" marR="18415"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alpha val="50000"/>
                      </a:schemeClr>
                    </a:solidFill>
                  </a:tcPr>
                </a:tc>
                <a:tc>
                  <a:txBody>
                    <a:bodyPr/>
                    <a:lstStyle/>
                    <a:p>
                      <a:pPr marL="0" marR="0">
                        <a:spcBef>
                          <a:spcPts val="0"/>
                        </a:spcBef>
                        <a:spcAft>
                          <a:spcPts val="0"/>
                        </a:spcAft>
                      </a:pPr>
                      <a:r>
                        <a:rPr lang="en-US" sz="1400" dirty="0">
                          <a:effectLst/>
                          <a:latin typeface="Times New Roman"/>
                          <a:ea typeface="ＭＳ 明朝"/>
                          <a:cs typeface="Times New Roman"/>
                        </a:rPr>
                        <a:t>ice, other volatile presence and profile from impact in polar crater</a:t>
                      </a:r>
                      <a:endParaRPr lang="en-US" sz="1400" dirty="0">
                        <a:effectLst/>
                        <a:latin typeface="Cambria"/>
                        <a:ea typeface="ＭＳ 明朝"/>
                        <a:cs typeface="Times New Roman"/>
                      </a:endParaRPr>
                    </a:p>
                  </a:txBody>
                  <a:tcPr marL="18415" marR="18415"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alpha val="50000"/>
                      </a:schemeClr>
                    </a:solidFill>
                  </a:tcPr>
                </a:tc>
                <a:tc vMerge="1">
                  <a:txBody>
                    <a:bodyPr/>
                    <a:lstStyle/>
                    <a:p>
                      <a:endParaRPr lang="en-US"/>
                    </a:p>
                  </a:txBody>
                  <a:tcPr/>
                </a:tc>
              </a:tr>
              <a:tr h="1175516">
                <a:tc>
                  <a:txBody>
                    <a:bodyPr/>
                    <a:lstStyle/>
                    <a:p>
                      <a:pPr marL="0" marR="0">
                        <a:spcBef>
                          <a:spcPts val="0"/>
                        </a:spcBef>
                        <a:spcAft>
                          <a:spcPts val="0"/>
                        </a:spcAft>
                      </a:pPr>
                      <a:r>
                        <a:rPr lang="en-US" sz="1400" dirty="0">
                          <a:effectLst/>
                          <a:latin typeface="Times New Roman"/>
                          <a:ea typeface="ＭＳ 明朝"/>
                          <a:cs typeface="Times New Roman"/>
                        </a:rPr>
                        <a:t>LP,  </a:t>
                      </a:r>
                      <a:r>
                        <a:rPr lang="en-US" sz="1400" dirty="0" smtClean="0">
                          <a:effectLst/>
                          <a:latin typeface="Times New Roman"/>
                          <a:ea typeface="ＭＳ 明朝"/>
                          <a:cs typeface="Times New Roman"/>
                        </a:rPr>
                        <a:t>LRO, </a:t>
                      </a:r>
                      <a:r>
                        <a:rPr lang="en-US" sz="1400" dirty="0">
                          <a:effectLst/>
                          <a:latin typeface="Times New Roman"/>
                          <a:ea typeface="ＭＳ 明朝"/>
                          <a:cs typeface="Times New Roman"/>
                        </a:rPr>
                        <a:t>LEND</a:t>
                      </a:r>
                      <a:endParaRPr lang="en-US" sz="1400" dirty="0">
                        <a:effectLst/>
                        <a:latin typeface="Cambria"/>
                        <a:ea typeface="ＭＳ 明朝"/>
                        <a:cs typeface="Times New Roman"/>
                      </a:endParaRPr>
                    </a:p>
                    <a:p>
                      <a:pPr marL="0" marR="0">
                        <a:spcBef>
                          <a:spcPts val="0"/>
                        </a:spcBef>
                        <a:spcAft>
                          <a:spcPts val="0"/>
                        </a:spcAft>
                      </a:pPr>
                      <a:r>
                        <a:rPr lang="en-US" sz="1400" dirty="0">
                          <a:effectLst/>
                          <a:latin typeface="Times New Roman"/>
                          <a:ea typeface="ＭＳ 明朝"/>
                          <a:cs typeface="Times New Roman"/>
                        </a:rPr>
                        <a:t>LAMP</a:t>
                      </a:r>
                      <a:endParaRPr lang="en-US" sz="1400" dirty="0">
                        <a:effectLst/>
                        <a:latin typeface="Cambria"/>
                        <a:ea typeface="ＭＳ 明朝"/>
                        <a:cs typeface="Times New Roman"/>
                      </a:endParaRPr>
                    </a:p>
                    <a:p>
                      <a:pPr marL="0" marR="0">
                        <a:spcBef>
                          <a:spcPts val="0"/>
                        </a:spcBef>
                        <a:spcAft>
                          <a:spcPts val="0"/>
                        </a:spcAft>
                      </a:pPr>
                      <a:r>
                        <a:rPr lang="en-US" sz="1400" dirty="0">
                          <a:effectLst/>
                          <a:latin typeface="Times New Roman"/>
                          <a:ea typeface="ＭＳ 明朝"/>
                          <a:cs typeface="Times New Roman"/>
                        </a:rPr>
                        <a:t>DVNR</a:t>
                      </a:r>
                      <a:endParaRPr lang="en-US" sz="1400" dirty="0">
                        <a:effectLst/>
                        <a:latin typeface="Cambria"/>
                        <a:ea typeface="ＭＳ 明朝"/>
                        <a:cs typeface="Times New Roman"/>
                      </a:endParaRPr>
                    </a:p>
                    <a:p>
                      <a:pPr marL="0" marR="0">
                        <a:spcBef>
                          <a:spcPts val="0"/>
                        </a:spcBef>
                        <a:spcAft>
                          <a:spcPts val="0"/>
                        </a:spcAft>
                      </a:pPr>
                      <a:r>
                        <a:rPr lang="en-US" sz="1400" dirty="0">
                          <a:effectLst/>
                          <a:latin typeface="Times New Roman"/>
                          <a:ea typeface="ＭＳ 明朝"/>
                          <a:cs typeface="Times New Roman"/>
                        </a:rPr>
                        <a:t>LOLA</a:t>
                      </a:r>
                      <a:endParaRPr lang="en-US" sz="1400" dirty="0">
                        <a:effectLst/>
                        <a:latin typeface="Cambria"/>
                        <a:ea typeface="ＭＳ 明朝"/>
                        <a:cs typeface="Times New Roman"/>
                      </a:endParaRPr>
                    </a:p>
                    <a:p>
                      <a:pPr marL="0" marR="0">
                        <a:spcBef>
                          <a:spcPts val="0"/>
                        </a:spcBef>
                        <a:spcAft>
                          <a:spcPts val="0"/>
                        </a:spcAft>
                      </a:pPr>
                      <a:r>
                        <a:rPr lang="en-US" sz="1400" dirty="0">
                          <a:effectLst/>
                          <a:latin typeface="Times New Roman"/>
                          <a:ea typeface="ＭＳ 明朝"/>
                          <a:cs typeface="Times New Roman"/>
                        </a:rPr>
                        <a:t>LROC, LADEE</a:t>
                      </a:r>
                      <a:endParaRPr lang="en-US" sz="1400" dirty="0">
                        <a:effectLst/>
                        <a:latin typeface="Cambria"/>
                        <a:ea typeface="ＭＳ 明朝"/>
                        <a:cs typeface="Times New Roman"/>
                      </a:endParaRPr>
                    </a:p>
                  </a:txBody>
                  <a:tcPr marL="18415" marR="18415"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alpha val="50000"/>
                      </a:schemeClr>
                    </a:solidFill>
                  </a:tcPr>
                </a:tc>
                <a:tc>
                  <a:txBody>
                    <a:bodyPr/>
                    <a:lstStyle/>
                    <a:p>
                      <a:pPr marL="0" marR="0">
                        <a:spcBef>
                          <a:spcPts val="0"/>
                        </a:spcBef>
                        <a:spcAft>
                          <a:spcPts val="0"/>
                        </a:spcAft>
                      </a:pPr>
                      <a:r>
                        <a:rPr lang="en-US" sz="1400" dirty="0">
                          <a:effectLst/>
                          <a:latin typeface="Times New Roman"/>
                          <a:ea typeface="ＭＳ 明朝"/>
                          <a:cs typeface="Times New Roman"/>
                        </a:rPr>
                        <a:t>H+ in first meter (LP, LEND) &amp; at </a:t>
                      </a:r>
                      <a:endParaRPr lang="en-US" sz="1400" dirty="0">
                        <a:effectLst/>
                        <a:latin typeface="Cambria"/>
                        <a:ea typeface="ＭＳ 明朝"/>
                        <a:cs typeface="Times New Roman"/>
                      </a:endParaRPr>
                    </a:p>
                    <a:p>
                      <a:pPr marL="0" marR="0">
                        <a:spcBef>
                          <a:spcPts val="0"/>
                        </a:spcBef>
                        <a:spcAft>
                          <a:spcPts val="0"/>
                        </a:spcAft>
                      </a:pPr>
                      <a:r>
                        <a:rPr lang="en-US" sz="1400" dirty="0">
                          <a:effectLst/>
                          <a:latin typeface="Times New Roman"/>
                          <a:ea typeface="ＭＳ 明朝"/>
                          <a:cs typeface="Times New Roman"/>
                        </a:rPr>
                        <a:t>surface (LAMP) inferred as ice abundance via correlation with temperature (DIVINER), PSR and PFS (LROC, LOLA), H exosphere (LADEE)</a:t>
                      </a:r>
                      <a:endParaRPr lang="en-US" sz="1400" dirty="0">
                        <a:effectLst/>
                        <a:latin typeface="Cambria"/>
                        <a:ea typeface="ＭＳ 明朝"/>
                        <a:cs typeface="Times New Roman"/>
                      </a:endParaRPr>
                    </a:p>
                  </a:txBody>
                  <a:tcPr marL="18415" marR="18415"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alpha val="50000"/>
                      </a:schemeClr>
                    </a:solidFill>
                  </a:tcPr>
                </a:tc>
                <a:tc vMerge="1">
                  <a:txBody>
                    <a:bodyPr/>
                    <a:lstStyle/>
                    <a:p>
                      <a:endParaRPr lang="en-US" dirty="0"/>
                    </a:p>
                  </a:txBody>
                  <a:tcPr/>
                </a:tc>
              </a:tr>
            </a:tbl>
          </a:graphicData>
        </a:graphic>
      </p:graphicFrame>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1648"/>
          <a:stretch/>
        </p:blipFill>
        <p:spPr bwMode="auto">
          <a:xfrm>
            <a:off x="6553200" y="171825"/>
            <a:ext cx="2481996" cy="4592375"/>
          </a:xfrm>
          <a:prstGeom prst="rect">
            <a:avLst/>
          </a:prstGeom>
          <a:noFill/>
          <a:ln>
            <a:solidFill>
              <a:schemeClr val="tx1"/>
            </a:solidFill>
          </a:ln>
          <a:extLst>
            <a:ext uri="{53640926-AAD7-44d8-BBD7-CCE9431645EC}">
              <a14:shadowObscured xmlns:a14="http://schemas.microsoft.com/office/drawing/2010/main"/>
            </a:ext>
            <a:ext uri="{FAA26D3D-D897-4be2-8F04-BA451C77F1D7}">
              <ma14:placeholderFlag xmlns:ma14="http://schemas.microsoft.com/office/mac/drawingml/2011/main"/>
            </a:ext>
          </a:extLst>
        </p:spPr>
      </p:pic>
      <p:pic>
        <p:nvPicPr>
          <p:cNvPr id="7" name="Picture 6" descr="LCROSS volatiles table.png"/>
          <p:cNvPicPr>
            <a:picLocks noChangeAspect="1"/>
          </p:cNvPicPr>
          <p:nvPr/>
        </p:nvPicPr>
        <p:blipFill rotWithShape="1">
          <a:blip r:embed="rId3">
            <a:extLst>
              <a:ext uri="{28A0092B-C50C-407E-A947-70E740481C1C}">
                <a14:useLocalDpi xmlns:a14="http://schemas.microsoft.com/office/drawing/2010/main" val="0"/>
              </a:ext>
            </a:extLst>
          </a:blip>
          <a:srcRect r="51740"/>
          <a:stretch/>
        </p:blipFill>
        <p:spPr>
          <a:xfrm>
            <a:off x="2351301" y="3629122"/>
            <a:ext cx="3981410" cy="2891989"/>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9813" y="3458422"/>
            <a:ext cx="1885394" cy="1900129"/>
          </a:xfrm>
          <a:prstGeom prst="rect">
            <a:avLst/>
          </a:prstGeom>
          <a:ln>
            <a:solidFill>
              <a:schemeClr val="tx1"/>
            </a:solidFill>
          </a:ln>
          <a:extLst>
            <a:ext uri="{FAA26D3D-D897-4be2-8F04-BA451C77F1D7}">
              <ma14:placeholderFlag xmlns:ma14="http://schemas.microsoft.com/office/mac/drawingml/2011/main"/>
            </a:ext>
          </a:extLst>
        </p:spPr>
      </p:pic>
      <p:sp>
        <p:nvSpPr>
          <p:cNvPr id="11" name="Text Box 5"/>
          <p:cNvSpPr txBox="1"/>
          <p:nvPr/>
        </p:nvSpPr>
        <p:spPr>
          <a:xfrm>
            <a:off x="6553200" y="4764199"/>
            <a:ext cx="2481996" cy="1591209"/>
          </a:xfrm>
          <a:prstGeom prst="rect">
            <a:avLst/>
          </a:prstGeom>
          <a:solidFill>
            <a:schemeClr val="bg1"/>
          </a:solidFill>
          <a:ln>
            <a:solidFill>
              <a:schemeClr val="tx1"/>
            </a:solidFill>
          </a:ln>
          <a:effectLst/>
          <a:extLst>
            <a:ext uri="{C572A759-6A51-4108-AA02-DFA0A04FC94B}">
              <ma14:wrappingTextBoxFlag xmlns:ma14="http://schemas.microsoft.com/office/mac/drawingml/2011/main"/>
            </a:ext>
          </a:extLst>
        </p:spPr>
        <p:txBody>
          <a:bodyPr rot="0" spcFirstLastPara="0" vert="horz" wrap="square" lIns="0" tIns="0" rIns="0" bIns="0" numCol="1" spcCol="0" rtlCol="0" fromWordArt="0" anchor="t" anchorCtr="0" forceAA="0" compatLnSpc="1">
            <a:prstTxWarp prst="textNoShape">
              <a:avLst/>
            </a:prstTxWarp>
            <a:noAutofit/>
          </a:bodyPr>
          <a:lstStyle/>
          <a:p>
            <a:pPr marL="0" marR="0" algn="just">
              <a:spcBef>
                <a:spcPts val="0"/>
              </a:spcBef>
              <a:spcAft>
                <a:spcPts val="1000"/>
              </a:spcAft>
            </a:pPr>
            <a:r>
              <a:rPr lang="en-US" sz="1600" b="0" dirty="0" smtClean="0">
                <a:solidFill>
                  <a:srgbClr val="000000"/>
                </a:solidFill>
                <a:effectLst/>
                <a:latin typeface="Times New Roman"/>
                <a:ea typeface="Calibri"/>
                <a:cs typeface="Times New Roman"/>
              </a:rPr>
              <a:t>Early </a:t>
            </a:r>
            <a:r>
              <a:rPr lang="en-US" sz="1600" b="0" dirty="0">
                <a:solidFill>
                  <a:srgbClr val="000000"/>
                </a:solidFill>
                <a:effectLst/>
                <a:latin typeface="Times New Roman"/>
                <a:ea typeface="Calibri"/>
                <a:cs typeface="Times New Roman"/>
              </a:rPr>
              <a:t>evidence for diurnal variation trend in OH </a:t>
            </a:r>
            <a:r>
              <a:rPr lang="en-US" sz="1600" b="0" dirty="0" smtClean="0">
                <a:solidFill>
                  <a:srgbClr val="000000"/>
                </a:solidFill>
                <a:effectLst/>
                <a:latin typeface="Times New Roman"/>
                <a:ea typeface="Calibri"/>
                <a:cs typeface="Times New Roman"/>
              </a:rPr>
              <a:t>absorption by Deep Impact </a:t>
            </a:r>
            <a:r>
              <a:rPr lang="en-US" sz="1600" b="0" dirty="0">
                <a:solidFill>
                  <a:srgbClr val="000000"/>
                </a:solidFill>
                <a:effectLst/>
                <a:latin typeface="Times New Roman"/>
                <a:ea typeface="Calibri"/>
                <a:cs typeface="Times New Roman"/>
              </a:rPr>
              <a:t>(Sunshine et al. 2009) which will be geospatially linked by </a:t>
            </a:r>
            <a:r>
              <a:rPr lang="en-US" sz="1600" dirty="0" smtClean="0">
                <a:solidFill>
                  <a:srgbClr val="000000"/>
                </a:solidFill>
                <a:latin typeface="Times New Roman"/>
                <a:ea typeface="Calibri"/>
                <a:cs typeface="Times New Roman"/>
              </a:rPr>
              <a:t>Lunar</a:t>
            </a:r>
            <a:r>
              <a:rPr lang="en-US" sz="1600" dirty="0">
                <a:solidFill>
                  <a:srgbClr val="000000"/>
                </a:solidFill>
                <a:latin typeface="Times New Roman"/>
                <a:ea typeface="Calibri"/>
                <a:cs typeface="Times New Roman"/>
              </a:rPr>
              <a:t> </a:t>
            </a:r>
            <a:r>
              <a:rPr lang="en-US" sz="1600" dirty="0" err="1" smtClean="0">
                <a:solidFill>
                  <a:srgbClr val="000000"/>
                </a:solidFill>
                <a:latin typeface="Times New Roman"/>
                <a:ea typeface="Calibri"/>
                <a:cs typeface="Times New Roman"/>
              </a:rPr>
              <a:t>IceCube</a:t>
            </a:r>
            <a:r>
              <a:rPr lang="en-US" sz="1600" b="0" dirty="0" smtClean="0">
                <a:solidFill>
                  <a:srgbClr val="000000"/>
                </a:solidFill>
                <a:effectLst/>
                <a:latin typeface="Times New Roman"/>
                <a:ea typeface="Calibri"/>
                <a:cs typeface="Times New Roman"/>
              </a:rPr>
              <a:t>.</a:t>
            </a:r>
            <a:endParaRPr lang="en-US" sz="1600" b="1" dirty="0">
              <a:solidFill>
                <a:srgbClr val="000000"/>
              </a:solidFill>
              <a:effectLst/>
              <a:latin typeface="Calibri"/>
              <a:ea typeface="Calibri"/>
              <a:cs typeface="Times New Roman"/>
            </a:endParaRPr>
          </a:p>
        </p:txBody>
      </p:sp>
      <p:sp>
        <p:nvSpPr>
          <p:cNvPr id="12" name="Text Box 7"/>
          <p:cNvSpPr txBox="1"/>
          <p:nvPr/>
        </p:nvSpPr>
        <p:spPr>
          <a:xfrm>
            <a:off x="169813" y="5358551"/>
            <a:ext cx="1885394" cy="1351738"/>
          </a:xfrm>
          <a:prstGeom prst="rect">
            <a:avLst/>
          </a:prstGeom>
          <a:solidFill>
            <a:prstClr val="white"/>
          </a:solidFill>
          <a:ln>
            <a:solidFill>
              <a:schemeClr val="tx1"/>
            </a:solidFill>
          </a:ln>
          <a:effectLst/>
          <a:extLst>
            <a:ext uri="{C572A759-6A51-4108-AA02-DFA0A04FC94B}">
              <ma14:wrappingTextBoxFlag xmlns:ma14="http://schemas.microsoft.com/office/mac/drawingml/2011/main"/>
            </a:ext>
          </a:extLst>
        </p:spPr>
        <p:txBody>
          <a:bodyPr rot="0" spcFirstLastPara="0" vert="horz" wrap="square" lIns="0" tIns="0" rIns="0" bIns="0" numCol="1" spcCol="0" rtlCol="0" fromWordArt="0" anchor="t" anchorCtr="0" forceAA="0" compatLnSpc="1">
            <a:prstTxWarp prst="textNoShape">
              <a:avLst/>
            </a:prstTxWarp>
            <a:noAutofit/>
          </a:bodyPr>
          <a:lstStyle/>
          <a:p>
            <a:pPr marL="0" marR="0" algn="just">
              <a:spcBef>
                <a:spcPts val="0"/>
              </a:spcBef>
              <a:spcAft>
                <a:spcPts val="1000"/>
              </a:spcAft>
            </a:pPr>
            <a:r>
              <a:rPr lang="en-US" sz="1600" b="0" dirty="0" smtClean="0">
                <a:effectLst/>
                <a:latin typeface="Times New Roman"/>
                <a:ea typeface="ＭＳ 明朝"/>
                <a:cs typeface="Times New Roman"/>
              </a:rPr>
              <a:t>M3 ‘snapshot</a:t>
            </a:r>
            <a:r>
              <a:rPr lang="en-US" sz="1600" b="0" dirty="0">
                <a:effectLst/>
                <a:latin typeface="Times New Roman"/>
                <a:ea typeface="ＭＳ 明朝"/>
                <a:cs typeface="Times New Roman"/>
              </a:rPr>
              <a:t>’ </a:t>
            </a:r>
            <a:r>
              <a:rPr lang="en-US" sz="1600" b="0" dirty="0" smtClean="0">
                <a:effectLst/>
                <a:latin typeface="Times New Roman"/>
                <a:ea typeface="ＭＳ 明朝"/>
                <a:cs typeface="Times New Roman"/>
              </a:rPr>
              <a:t>lunar </a:t>
            </a:r>
            <a:r>
              <a:rPr lang="en-US" sz="1600" b="0" dirty="0">
                <a:effectLst/>
                <a:latin typeface="Times New Roman"/>
                <a:ea typeface="ＭＳ 明朝"/>
                <a:cs typeface="Times New Roman"/>
              </a:rPr>
              <a:t>nearside indicating surface coating </a:t>
            </a:r>
            <a:r>
              <a:rPr lang="en-US" sz="1600" b="0" dirty="0" smtClean="0">
                <a:effectLst/>
                <a:latin typeface="Times New Roman"/>
                <a:ea typeface="ＭＳ 明朝"/>
                <a:cs typeface="Times New Roman"/>
              </a:rPr>
              <a:t>OH</a:t>
            </a:r>
            <a:r>
              <a:rPr lang="en-US" sz="1600" b="0" dirty="0">
                <a:effectLst/>
                <a:latin typeface="Times New Roman"/>
                <a:ea typeface="ＭＳ 明朝"/>
                <a:cs typeface="Times New Roman"/>
              </a:rPr>
              <a:t>/H</a:t>
            </a:r>
            <a:r>
              <a:rPr lang="en-US" sz="1600" b="0" baseline="-25000" dirty="0">
                <a:effectLst/>
                <a:latin typeface="Times New Roman"/>
                <a:ea typeface="ＭＳ 明朝"/>
                <a:cs typeface="Times New Roman"/>
              </a:rPr>
              <a:t>2</a:t>
            </a:r>
            <a:r>
              <a:rPr lang="en-US" sz="1600" b="0" dirty="0">
                <a:effectLst/>
                <a:latin typeface="Times New Roman"/>
                <a:ea typeface="ＭＳ 明朝"/>
                <a:cs typeface="Times New Roman"/>
              </a:rPr>
              <a:t>O (blue) near </a:t>
            </a:r>
            <a:r>
              <a:rPr lang="en-US" sz="1600" b="0" dirty="0" smtClean="0">
                <a:effectLst/>
                <a:latin typeface="Times New Roman"/>
                <a:ea typeface="ＭＳ 明朝"/>
                <a:cs typeface="Times New Roman"/>
              </a:rPr>
              <a:t>poles</a:t>
            </a:r>
            <a:r>
              <a:rPr lang="en-US" sz="1600" dirty="0">
                <a:latin typeface="Times New Roman"/>
                <a:ea typeface="ＭＳ 明朝"/>
                <a:cs typeface="Times New Roman"/>
              </a:rPr>
              <a:t> </a:t>
            </a:r>
            <a:r>
              <a:rPr lang="en-US" sz="1600" dirty="0" smtClean="0">
                <a:latin typeface="Times New Roman"/>
                <a:ea typeface="ＭＳ 明朝"/>
                <a:cs typeface="Times New Roman"/>
              </a:rPr>
              <a:t>(</a:t>
            </a:r>
            <a:r>
              <a:rPr lang="en-US" sz="1600" dirty="0" err="1" smtClean="0">
                <a:latin typeface="Times New Roman"/>
                <a:ea typeface="ＭＳ 明朝"/>
                <a:cs typeface="Times New Roman"/>
              </a:rPr>
              <a:t>Pieters</a:t>
            </a:r>
            <a:r>
              <a:rPr lang="en-US" sz="1600" dirty="0" smtClean="0">
                <a:latin typeface="Times New Roman"/>
                <a:ea typeface="ＭＳ 明朝"/>
                <a:cs typeface="Times New Roman"/>
              </a:rPr>
              <a:t> et al, 2009)</a:t>
            </a:r>
            <a:endParaRPr lang="en-US" sz="1600" b="1" dirty="0">
              <a:effectLst/>
              <a:latin typeface="Cambria"/>
              <a:ea typeface="ＭＳ 明朝"/>
              <a:cs typeface="Times New Roman"/>
            </a:endParaRPr>
          </a:p>
        </p:txBody>
      </p:sp>
    </p:spTree>
    <p:extLst>
      <p:ext uri="{BB962C8B-B14F-4D97-AF65-F5344CB8AC3E}">
        <p14:creationId xmlns:p14="http://schemas.microsoft.com/office/powerpoint/2010/main" val="4019024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April 2016</a:t>
            </a:r>
            <a:endParaRPr lang="en-US"/>
          </a:p>
        </p:txBody>
      </p:sp>
      <p:sp>
        <p:nvSpPr>
          <p:cNvPr id="3" name="Footer Placeholder 2"/>
          <p:cNvSpPr>
            <a:spLocks noGrp="1"/>
          </p:cNvSpPr>
          <p:nvPr>
            <p:ph type="ftr" sz="quarter" idx="11"/>
          </p:nvPr>
        </p:nvSpPr>
        <p:spPr/>
        <p:txBody>
          <a:bodyPr/>
          <a:lstStyle/>
          <a:p>
            <a:r>
              <a:rPr lang="en-US" smtClean="0"/>
              <a:t>Interplanetary Smallsat 2016 Clarketal Lunar Ice Cube</a:t>
            </a:r>
            <a:endParaRPr lang="en-US"/>
          </a:p>
        </p:txBody>
      </p:sp>
      <p:sp>
        <p:nvSpPr>
          <p:cNvPr id="4" name="Slide Number Placeholder 3"/>
          <p:cNvSpPr>
            <a:spLocks noGrp="1"/>
          </p:cNvSpPr>
          <p:nvPr>
            <p:ph type="sldNum" sz="quarter" idx="12"/>
          </p:nvPr>
        </p:nvSpPr>
        <p:spPr/>
        <p:txBody>
          <a:bodyPr/>
          <a:lstStyle/>
          <a:p>
            <a:fld id="{61DB02BC-888A-9449-ADDC-9153D0D66787}" type="slidenum">
              <a:rPr lang="en-US" smtClean="0"/>
              <a:t>4</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1424267024"/>
              </p:ext>
            </p:extLst>
          </p:nvPr>
        </p:nvGraphicFramePr>
        <p:xfrm>
          <a:off x="110505" y="-18709"/>
          <a:ext cx="6339169" cy="6914427"/>
        </p:xfrm>
        <a:graphic>
          <a:graphicData uri="http://schemas.openxmlformats.org/drawingml/2006/table">
            <a:tbl>
              <a:tblPr/>
              <a:tblGrid>
                <a:gridCol w="1754445"/>
                <a:gridCol w="1136212"/>
                <a:gridCol w="3448512"/>
              </a:tblGrid>
              <a:tr h="35426">
                <a:tc>
                  <a:txBody>
                    <a:bodyPr/>
                    <a:lstStyle/>
                    <a:p>
                      <a:pPr algn="l" fontAlgn="t"/>
                      <a:r>
                        <a:rPr lang="en-US" sz="1200" b="1" i="0" u="none" strike="noStrike" dirty="0">
                          <a:solidFill>
                            <a:srgbClr val="000000"/>
                          </a:solidFill>
                          <a:effectLst/>
                          <a:latin typeface="Times New Roman"/>
                        </a:rPr>
                        <a:t>Species</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l-GR" sz="1200" b="1" i="0" u="none" strike="noStrike" dirty="0">
                          <a:solidFill>
                            <a:srgbClr val="000000"/>
                          </a:solidFill>
                          <a:effectLst/>
                          <a:latin typeface="Times New Roman"/>
                        </a:rPr>
                        <a:t>μm</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200" b="1" i="0" u="none" strike="noStrike" dirty="0">
                          <a:solidFill>
                            <a:srgbClr val="000000"/>
                          </a:solidFill>
                          <a:effectLst/>
                          <a:latin typeface="Times New Roman"/>
                        </a:rPr>
                        <a:t>description</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9551">
                <a:tc>
                  <a:txBody>
                    <a:bodyPr/>
                    <a:lstStyle/>
                    <a:p>
                      <a:pPr algn="l" fontAlgn="t"/>
                      <a:r>
                        <a:rPr lang="en-US" sz="1200" b="1" i="0" u="none" strike="noStrike" dirty="0">
                          <a:solidFill>
                            <a:srgbClr val="000000"/>
                          </a:solidFill>
                          <a:effectLst/>
                          <a:latin typeface="Times New Roman"/>
                        </a:rPr>
                        <a:t>Water Form, Component</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1" i="0" u="none" strike="noStrike">
                          <a:solidFill>
                            <a:srgbClr val="000000"/>
                          </a:solidFill>
                          <a:effectLst/>
                          <a:latin typeface="Times New Roman"/>
                        </a:rPr>
                        <a:t>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1" i="0" u="none" strike="noStrike" dirty="0">
                          <a:solidFill>
                            <a:srgbClr val="000000"/>
                          </a:solidFill>
                          <a:effectLst/>
                          <a:latin typeface="Times New Roman"/>
                        </a:rPr>
                        <a:t>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09213">
                <a:tc>
                  <a:txBody>
                    <a:bodyPr/>
                    <a:lstStyle/>
                    <a:p>
                      <a:pPr algn="l" fontAlgn="t"/>
                      <a:r>
                        <a:rPr lang="en-US" sz="1200" b="0" i="0" u="none" strike="noStrike" dirty="0">
                          <a:solidFill>
                            <a:srgbClr val="000000"/>
                          </a:solidFill>
                          <a:effectLst/>
                          <a:latin typeface="Times New Roman"/>
                        </a:rPr>
                        <a:t>water vapor</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a:solidFill>
                            <a:srgbClr val="000000"/>
                          </a:solidFill>
                          <a:effectLst/>
                          <a:latin typeface="Times New Roman"/>
                        </a:rPr>
                        <a:t>2.738</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a:solidFill>
                            <a:srgbClr val="000000"/>
                          </a:solidFill>
                          <a:effectLst/>
                          <a:latin typeface="Times New Roman"/>
                        </a:rPr>
                        <a:t>OH stretch</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09213">
                <a:tc>
                  <a:txBody>
                    <a:bodyPr/>
                    <a:lstStyle/>
                    <a:p>
                      <a:pPr algn="l" fontAlgn="t"/>
                      <a:r>
                        <a:rPr lang="en-US" sz="1200" b="0" i="0" u="none" strike="noStrike" dirty="0">
                          <a:solidFill>
                            <a:srgbClr val="000000"/>
                          </a:solidFill>
                          <a:effectLst/>
                          <a:latin typeface="Times New Roman"/>
                        </a:rPr>
                        <a:t>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a:solidFill>
                            <a:srgbClr val="000000"/>
                          </a:solidFill>
                          <a:effectLst/>
                          <a:latin typeface="Times New Roman"/>
                        </a:rPr>
                        <a:t>2.663</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a:solidFill>
                            <a:srgbClr val="000000"/>
                          </a:solidFill>
                          <a:effectLst/>
                          <a:latin typeface="Times New Roman"/>
                        </a:rPr>
                        <a:t>OH stretch</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09213">
                <a:tc>
                  <a:txBody>
                    <a:bodyPr/>
                    <a:lstStyle/>
                    <a:p>
                      <a:pPr algn="l" fontAlgn="t"/>
                      <a:r>
                        <a:rPr lang="en-US" sz="1200" b="0" i="0" u="none" strike="noStrike" dirty="0">
                          <a:solidFill>
                            <a:srgbClr val="000000"/>
                          </a:solidFill>
                          <a:effectLst/>
                          <a:latin typeface="Times New Roman"/>
                        </a:rPr>
                        <a:t>liquid water</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a:solidFill>
                            <a:srgbClr val="000000"/>
                          </a:solidFill>
                          <a:effectLst/>
                          <a:latin typeface="Times New Roman"/>
                        </a:rPr>
                        <a:t>3.106</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a:solidFill>
                            <a:srgbClr val="000000"/>
                          </a:solidFill>
                          <a:effectLst/>
                          <a:latin typeface="Times New Roman"/>
                        </a:rPr>
                        <a:t>H-OH fundamental</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09213">
                <a:tc>
                  <a:txBody>
                    <a:bodyPr/>
                    <a:lstStyle/>
                    <a:p>
                      <a:pPr algn="l" fontAlgn="t"/>
                      <a:r>
                        <a:rPr lang="en-US" sz="1200" b="0" i="0" u="none" strike="noStrike" dirty="0">
                          <a:solidFill>
                            <a:srgbClr val="000000"/>
                          </a:solidFill>
                          <a:effectLst/>
                          <a:latin typeface="Times New Roman"/>
                        </a:rPr>
                        <a:t>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a:solidFill>
                            <a:srgbClr val="000000"/>
                          </a:solidFill>
                          <a:effectLst/>
                          <a:latin typeface="Times New Roman"/>
                        </a:rPr>
                        <a:t>2.903</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a:solidFill>
                            <a:srgbClr val="000000"/>
                          </a:solidFill>
                          <a:effectLst/>
                          <a:latin typeface="Times New Roman"/>
                        </a:rPr>
                        <a:t>H-OH fundamental</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20560">
                <a:tc>
                  <a:txBody>
                    <a:bodyPr/>
                    <a:lstStyle/>
                    <a:p>
                      <a:pPr algn="l" fontAlgn="t"/>
                      <a:r>
                        <a:rPr lang="en-US" sz="1200" b="0" i="0" u="none" strike="noStrike">
                          <a:solidFill>
                            <a:srgbClr val="000000"/>
                          </a:solidFill>
                          <a:effectLst/>
                          <a:latin typeface="Times New Roman"/>
                        </a:rPr>
                        <a:t>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1.4</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OH stretch overtone</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09213">
                <a:tc>
                  <a:txBody>
                    <a:bodyPr/>
                    <a:lstStyle/>
                    <a:p>
                      <a:pPr algn="l" fontAlgn="t"/>
                      <a:r>
                        <a:rPr lang="en-US" sz="1200" b="0" i="0" u="none" strike="noStrike" dirty="0">
                          <a:solidFill>
                            <a:srgbClr val="000000"/>
                          </a:solidFill>
                          <a:effectLst/>
                          <a:latin typeface="Times New Roman"/>
                        </a:rPr>
                        <a:t>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1.9</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HOH bend overtone</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09213">
                <a:tc>
                  <a:txBody>
                    <a:bodyPr/>
                    <a:lstStyle/>
                    <a:p>
                      <a:pPr algn="l" fontAlgn="t"/>
                      <a:r>
                        <a:rPr lang="en-US" sz="1200" b="0" i="0" u="none" strike="noStrike">
                          <a:solidFill>
                            <a:srgbClr val="000000"/>
                          </a:solidFill>
                          <a:effectLst/>
                          <a:latin typeface="Times New Roman"/>
                        </a:rPr>
                        <a:t>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a:solidFill>
                            <a:srgbClr val="000000"/>
                          </a:solidFill>
                          <a:effectLst/>
                          <a:latin typeface="Times New Roman"/>
                        </a:rPr>
                        <a:t>2.85</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a:solidFill>
                            <a:srgbClr val="000000"/>
                          </a:solidFill>
                          <a:effectLst/>
                          <a:latin typeface="Times New Roman"/>
                        </a:rPr>
                        <a:t>M3 Feature</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09213">
                <a:tc>
                  <a:txBody>
                    <a:bodyPr/>
                    <a:lstStyle/>
                    <a:p>
                      <a:pPr algn="l" fontAlgn="t"/>
                      <a:r>
                        <a:rPr lang="en-US" sz="1200" b="0" i="0" u="none" strike="noStrike">
                          <a:solidFill>
                            <a:srgbClr val="000000"/>
                          </a:solidFill>
                          <a:effectLst/>
                          <a:latin typeface="Times New Roman"/>
                        </a:rPr>
                        <a:t>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dirty="0">
                          <a:solidFill>
                            <a:srgbClr val="000000"/>
                          </a:solidFill>
                          <a:effectLst/>
                          <a:latin typeface="Times New Roman"/>
                        </a:rPr>
                        <a:t>2.9</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dirty="0">
                          <a:solidFill>
                            <a:srgbClr val="000000"/>
                          </a:solidFill>
                          <a:effectLst/>
                          <a:latin typeface="Times New Roman"/>
                        </a:rPr>
                        <a:t>total H2O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13468">
                <a:tc>
                  <a:txBody>
                    <a:bodyPr/>
                    <a:lstStyle/>
                    <a:p>
                      <a:pPr algn="l" fontAlgn="t"/>
                      <a:r>
                        <a:rPr lang="en-US" sz="1200" b="0" i="0" u="none" strike="noStrike">
                          <a:solidFill>
                            <a:srgbClr val="000000"/>
                          </a:solidFill>
                          <a:effectLst/>
                          <a:latin typeface="Times New Roman"/>
                        </a:rPr>
                        <a:t>hydroxyl ion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dirty="0">
                          <a:solidFill>
                            <a:srgbClr val="000000"/>
                          </a:solidFill>
                          <a:effectLst/>
                          <a:latin typeface="Times New Roman"/>
                        </a:rPr>
                        <a:t>2.7-2.8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a:solidFill>
                            <a:srgbClr val="000000"/>
                          </a:solidFill>
                          <a:effectLst/>
                          <a:latin typeface="Times New Roman"/>
                        </a:rPr>
                        <a:t>OH stretch  (mineral)</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19845">
                <a:tc>
                  <a:txBody>
                    <a:bodyPr/>
                    <a:lstStyle/>
                    <a:p>
                      <a:pPr algn="l" fontAlgn="t"/>
                      <a:r>
                        <a:rPr lang="en-US" sz="1200" b="0" i="0" u="none" strike="noStrike">
                          <a:solidFill>
                            <a:srgbClr val="000000"/>
                          </a:solidFill>
                          <a:effectLst/>
                          <a:latin typeface="Times New Roman"/>
                        </a:rPr>
                        <a:t>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a:solidFill>
                            <a:srgbClr val="000000"/>
                          </a:solidFill>
                          <a:effectLst/>
                          <a:latin typeface="Times New Roman"/>
                        </a:rPr>
                        <a:t>2.81</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a:solidFill>
                            <a:srgbClr val="000000"/>
                          </a:solidFill>
                          <a:effectLst/>
                          <a:latin typeface="Times New Roman"/>
                        </a:rPr>
                        <a:t>OH (surface or structural) stretches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09213">
                <a:tc>
                  <a:txBody>
                    <a:bodyPr/>
                    <a:lstStyle/>
                    <a:p>
                      <a:pPr algn="l" fontAlgn="t"/>
                      <a:r>
                        <a:rPr lang="en-US" sz="1200" b="0" i="0" u="none" strike="noStrike">
                          <a:solidFill>
                            <a:srgbClr val="000000"/>
                          </a:solidFill>
                          <a:effectLst/>
                          <a:latin typeface="Times New Roman"/>
                        </a:rPr>
                        <a:t>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2.2-2.3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cation-OH bend</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09213">
                <a:tc>
                  <a:txBody>
                    <a:bodyPr/>
                    <a:lstStyle/>
                    <a:p>
                      <a:pPr algn="l" fontAlgn="t"/>
                      <a:r>
                        <a:rPr lang="en-US" sz="1200" b="0" i="0" u="none" strike="noStrike">
                          <a:solidFill>
                            <a:srgbClr val="000000"/>
                          </a:solidFill>
                          <a:effectLst/>
                          <a:latin typeface="Times New Roman"/>
                        </a:rPr>
                        <a:t>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dirty="0">
                          <a:solidFill>
                            <a:srgbClr val="000000"/>
                          </a:solidFill>
                          <a:effectLst/>
                          <a:latin typeface="Times New Roman"/>
                        </a:rPr>
                        <a:t>3.6</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structural OH</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09213">
                <a:tc>
                  <a:txBody>
                    <a:bodyPr/>
                    <a:lstStyle/>
                    <a:p>
                      <a:pPr algn="l" fontAlgn="t"/>
                      <a:r>
                        <a:rPr lang="en-US" sz="1200" b="0" i="0" u="none" strike="noStrike">
                          <a:solidFill>
                            <a:srgbClr val="000000"/>
                          </a:solidFill>
                          <a:effectLst/>
                          <a:latin typeface="Times New Roman"/>
                        </a:rPr>
                        <a:t>bound H2O</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dirty="0">
                          <a:solidFill>
                            <a:srgbClr val="000000"/>
                          </a:solidFill>
                          <a:effectLst/>
                          <a:latin typeface="Times New Roman"/>
                        </a:rPr>
                        <a:t>2.85</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a:solidFill>
                            <a:srgbClr val="000000"/>
                          </a:solidFill>
                          <a:effectLst/>
                          <a:latin typeface="Times New Roman"/>
                        </a:rPr>
                        <a:t>Houck et al (Mars)</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09213">
                <a:tc>
                  <a:txBody>
                    <a:bodyPr/>
                    <a:lstStyle/>
                    <a:p>
                      <a:pPr algn="l" fontAlgn="t"/>
                      <a:r>
                        <a:rPr lang="en-US" sz="1200" b="0" i="0" u="none" strike="noStrike">
                          <a:solidFill>
                            <a:srgbClr val="000000"/>
                          </a:solidFill>
                          <a:effectLst/>
                          <a:latin typeface="Times New Roman"/>
                        </a:rPr>
                        <a:t>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a:solidFill>
                            <a:srgbClr val="000000"/>
                          </a:solidFill>
                          <a:effectLst/>
                          <a:latin typeface="Times New Roman"/>
                        </a:rPr>
                        <a:t>3</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a:solidFill>
                            <a:srgbClr val="000000"/>
                          </a:solidFill>
                          <a:effectLst/>
                          <a:latin typeface="Times New Roman"/>
                        </a:rPr>
                        <a:t>H2O of hydration</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13468">
                <a:tc>
                  <a:txBody>
                    <a:bodyPr/>
                    <a:lstStyle/>
                    <a:p>
                      <a:pPr algn="l" fontAlgn="t"/>
                      <a:r>
                        <a:rPr lang="en-US" sz="1200" b="0" i="0" u="none" strike="noStrike">
                          <a:solidFill>
                            <a:srgbClr val="000000"/>
                          </a:solidFill>
                          <a:effectLst/>
                          <a:latin typeface="Times New Roman"/>
                        </a:rPr>
                        <a:t>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a:solidFill>
                            <a:srgbClr val="000000"/>
                          </a:solidFill>
                          <a:effectLst/>
                          <a:latin typeface="Times New Roman"/>
                        </a:rPr>
                        <a:t>2.95</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a:solidFill>
                            <a:srgbClr val="000000"/>
                          </a:solidFill>
                          <a:effectLst/>
                          <a:latin typeface="Times New Roman"/>
                        </a:rPr>
                        <a:t>H2O stretch (Mars)</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09213">
                <a:tc>
                  <a:txBody>
                    <a:bodyPr/>
                    <a:lstStyle/>
                    <a:p>
                      <a:pPr algn="l" fontAlgn="t"/>
                      <a:r>
                        <a:rPr lang="en-US" sz="1200" b="0" i="0" u="none" strike="noStrike">
                          <a:solidFill>
                            <a:srgbClr val="000000"/>
                          </a:solidFill>
                          <a:effectLst/>
                          <a:latin typeface="Times New Roman"/>
                        </a:rPr>
                        <a:t>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3.14</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dirty="0">
                          <a:solidFill>
                            <a:srgbClr val="000000"/>
                          </a:solidFill>
                          <a:effectLst/>
                          <a:latin typeface="Times New Roman"/>
                        </a:rPr>
                        <a:t>feature w/2.95</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09213">
                <a:tc>
                  <a:txBody>
                    <a:bodyPr/>
                    <a:lstStyle/>
                    <a:p>
                      <a:pPr algn="l" fontAlgn="t"/>
                      <a:r>
                        <a:rPr lang="en-US" sz="1200" b="0" i="0" u="none" strike="noStrike">
                          <a:solidFill>
                            <a:srgbClr val="000000"/>
                          </a:solidFill>
                          <a:effectLst/>
                          <a:latin typeface="Times New Roman"/>
                        </a:rPr>
                        <a:t>adsorbed H2O</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dirty="0">
                          <a:solidFill>
                            <a:srgbClr val="000000"/>
                          </a:solidFill>
                          <a:effectLst/>
                          <a:latin typeface="Times New Roman"/>
                        </a:rPr>
                        <a:t>2.9-3.0</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a:solidFill>
                            <a:srgbClr val="000000"/>
                          </a:solidFill>
                          <a:effectLst/>
                          <a:latin typeface="Times New Roman"/>
                        </a:rPr>
                        <a:t>R. Clark</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09213">
                <a:tc>
                  <a:txBody>
                    <a:bodyPr/>
                    <a:lstStyle/>
                    <a:p>
                      <a:pPr algn="l" fontAlgn="t"/>
                      <a:r>
                        <a:rPr lang="en-US" sz="1200" b="0" i="0" u="none" strike="noStrike">
                          <a:solidFill>
                            <a:srgbClr val="000000"/>
                          </a:solidFill>
                          <a:effectLst/>
                          <a:latin typeface="Times New Roman"/>
                        </a:rPr>
                        <a:t>ice</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1.5</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band depth-layer correlated</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09213">
                <a:tc>
                  <a:txBody>
                    <a:bodyPr/>
                    <a:lstStyle/>
                    <a:p>
                      <a:pPr algn="l" fontAlgn="t"/>
                      <a:r>
                        <a:rPr lang="en-US" sz="1200" b="0" i="0" u="none" strike="noStrike">
                          <a:solidFill>
                            <a:srgbClr val="000000"/>
                          </a:solidFill>
                          <a:effectLst/>
                          <a:latin typeface="Times New Roman"/>
                        </a:rPr>
                        <a:t>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2</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strong feature</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09213">
                <a:tc>
                  <a:txBody>
                    <a:bodyPr/>
                    <a:lstStyle/>
                    <a:p>
                      <a:pPr algn="l" fontAlgn="t"/>
                      <a:r>
                        <a:rPr lang="en-US" sz="1200" b="0" i="0" u="none" strike="noStrike">
                          <a:solidFill>
                            <a:srgbClr val="000000"/>
                          </a:solidFill>
                          <a:effectLst/>
                          <a:latin typeface="Times New Roman"/>
                        </a:rPr>
                        <a:t>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a:solidFill>
                            <a:srgbClr val="000000"/>
                          </a:solidFill>
                          <a:effectLst/>
                          <a:latin typeface="Times New Roman"/>
                        </a:rPr>
                        <a:t>3.06</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0" i="0" u="none" strike="noStrike" dirty="0" err="1">
                          <a:solidFill>
                            <a:srgbClr val="000000"/>
                          </a:solidFill>
                          <a:effectLst/>
                          <a:latin typeface="Times New Roman"/>
                        </a:rPr>
                        <a:t>Pieters</a:t>
                      </a:r>
                      <a:r>
                        <a:rPr lang="en-US" sz="1200" b="0" i="0" u="none" strike="noStrike" dirty="0">
                          <a:solidFill>
                            <a:srgbClr val="000000"/>
                          </a:solidFill>
                          <a:effectLst/>
                          <a:latin typeface="Times New Roman"/>
                        </a:rPr>
                        <a:t> et al</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09213">
                <a:tc>
                  <a:txBody>
                    <a:bodyPr/>
                    <a:lstStyle/>
                    <a:p>
                      <a:pPr algn="l" fontAlgn="t"/>
                      <a:r>
                        <a:rPr lang="en-US" sz="1200" b="1" i="0" u="none" strike="noStrike">
                          <a:solidFill>
                            <a:srgbClr val="000000"/>
                          </a:solidFill>
                          <a:effectLst/>
                          <a:latin typeface="Times New Roman"/>
                        </a:rPr>
                        <a:t>Other Volatiles</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dirty="0">
                          <a:solidFill>
                            <a:srgbClr val="000000"/>
                          </a:solidFill>
                          <a:effectLst/>
                          <a:latin typeface="Times New Roman"/>
                        </a:rPr>
                        <a:t>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09213">
                <a:tc>
                  <a:txBody>
                    <a:bodyPr/>
                    <a:lstStyle/>
                    <a:p>
                      <a:pPr algn="l" fontAlgn="t"/>
                      <a:r>
                        <a:rPr lang="en-US" sz="1200" b="0" i="0" u="none" strike="noStrike">
                          <a:solidFill>
                            <a:srgbClr val="000000"/>
                          </a:solidFill>
                          <a:effectLst/>
                          <a:latin typeface="Times New Roman"/>
                        </a:rPr>
                        <a:t>NH3</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1.65, 2. 2.2</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dirty="0">
                          <a:solidFill>
                            <a:srgbClr val="000000"/>
                          </a:solidFill>
                          <a:effectLst/>
                          <a:latin typeface="Times New Roman"/>
                        </a:rPr>
                        <a:t>N-H stretch</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13468">
                <a:tc>
                  <a:txBody>
                    <a:bodyPr/>
                    <a:lstStyle/>
                    <a:p>
                      <a:pPr algn="l" fontAlgn="t"/>
                      <a:r>
                        <a:rPr lang="en-US" sz="1200" b="0" i="0" u="none" strike="noStrike">
                          <a:solidFill>
                            <a:srgbClr val="000000"/>
                          </a:solidFill>
                          <a:effectLst/>
                          <a:latin typeface="Times New Roman"/>
                        </a:rPr>
                        <a:t>CO2</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2, 2.7</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C-O vibration and overtones</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09213">
                <a:tc>
                  <a:txBody>
                    <a:bodyPr/>
                    <a:lstStyle/>
                    <a:p>
                      <a:pPr algn="l" fontAlgn="t"/>
                      <a:r>
                        <a:rPr lang="en-US" sz="1200" b="0" i="0" u="none" strike="noStrike">
                          <a:solidFill>
                            <a:srgbClr val="000000"/>
                          </a:solidFill>
                          <a:effectLst/>
                          <a:latin typeface="Times New Roman"/>
                        </a:rPr>
                        <a:t>H2S</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3</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dirty="0">
                          <a:solidFill>
                            <a:srgbClr val="000000"/>
                          </a:solidFill>
                          <a:effectLst/>
                          <a:latin typeface="Times New Roman"/>
                        </a:rPr>
                        <a:t>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2753">
                <a:tc>
                  <a:txBody>
                    <a:bodyPr/>
                    <a:lstStyle/>
                    <a:p>
                      <a:pPr algn="l" fontAlgn="t"/>
                      <a:r>
                        <a:rPr lang="en-US" sz="1200" b="0" i="0" u="none" strike="noStrike">
                          <a:solidFill>
                            <a:srgbClr val="000000"/>
                          </a:solidFill>
                          <a:effectLst/>
                          <a:latin typeface="Times New Roman"/>
                        </a:rPr>
                        <a:t>CH4/organics</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1.2, 1.7, 2.3, 3.3</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dirty="0">
                          <a:solidFill>
                            <a:srgbClr val="000000"/>
                          </a:solidFill>
                          <a:effectLst/>
                          <a:latin typeface="Times New Roman"/>
                        </a:rPr>
                        <a:t>C-H stretch fundamental and overtones</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09213">
                <a:tc>
                  <a:txBody>
                    <a:bodyPr/>
                    <a:lstStyle/>
                    <a:p>
                      <a:pPr algn="l" fontAlgn="t"/>
                      <a:r>
                        <a:rPr lang="en-US" sz="1200" b="1" i="0" u="none" strike="noStrike">
                          <a:solidFill>
                            <a:srgbClr val="000000"/>
                          </a:solidFill>
                          <a:effectLst/>
                          <a:latin typeface="Times New Roman"/>
                        </a:rPr>
                        <a:t>Mineral Bands</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dirty="0">
                          <a:solidFill>
                            <a:srgbClr val="000000"/>
                          </a:solidFill>
                          <a:effectLst/>
                          <a:latin typeface="Times New Roman"/>
                        </a:rPr>
                        <a:t> </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2753">
                <a:tc>
                  <a:txBody>
                    <a:bodyPr/>
                    <a:lstStyle/>
                    <a:p>
                      <a:pPr algn="l" fontAlgn="t"/>
                      <a:r>
                        <a:rPr lang="en-US" sz="1200" b="0" i="0" u="none" strike="noStrike">
                          <a:solidFill>
                            <a:srgbClr val="000000"/>
                          </a:solidFill>
                          <a:effectLst/>
                          <a:latin typeface="Times New Roman"/>
                        </a:rPr>
                        <a:t>pyroxene</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0.95-1</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dirty="0">
                          <a:solidFill>
                            <a:srgbClr val="000000"/>
                          </a:solidFill>
                          <a:effectLst/>
                          <a:latin typeface="Times New Roman"/>
                        </a:rPr>
                        <a:t>crystal field effects, charge transfer</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09213">
                <a:tc>
                  <a:txBody>
                    <a:bodyPr/>
                    <a:lstStyle/>
                    <a:p>
                      <a:pPr algn="l" fontAlgn="t"/>
                      <a:r>
                        <a:rPr lang="en-US" sz="1200" b="0" i="0" u="none" strike="noStrike">
                          <a:solidFill>
                            <a:srgbClr val="000000"/>
                          </a:solidFill>
                          <a:effectLst/>
                          <a:latin typeface="Times New Roman"/>
                        </a:rPr>
                        <a:t>olivine</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1, 2, 2.9</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dirty="0">
                          <a:solidFill>
                            <a:srgbClr val="000000"/>
                          </a:solidFill>
                          <a:effectLst/>
                          <a:latin typeface="Times New Roman"/>
                        </a:rPr>
                        <a:t>crystal field effects</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09213">
                <a:tc>
                  <a:txBody>
                    <a:bodyPr/>
                    <a:lstStyle/>
                    <a:p>
                      <a:pPr algn="l" fontAlgn="t"/>
                      <a:r>
                        <a:rPr lang="en-US" sz="1200" b="0" i="0" u="none" strike="noStrike">
                          <a:solidFill>
                            <a:srgbClr val="000000"/>
                          </a:solidFill>
                          <a:effectLst/>
                          <a:latin typeface="Times New Roman"/>
                        </a:rPr>
                        <a:t>spinels</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2</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dirty="0">
                          <a:solidFill>
                            <a:srgbClr val="000000"/>
                          </a:solidFill>
                          <a:effectLst/>
                          <a:latin typeface="Times New Roman"/>
                        </a:rPr>
                        <a:t>crystal field effects</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09213">
                <a:tc>
                  <a:txBody>
                    <a:bodyPr/>
                    <a:lstStyle/>
                    <a:p>
                      <a:pPr algn="l" fontAlgn="t"/>
                      <a:r>
                        <a:rPr lang="en-US" sz="1200" b="0" i="0" u="none" strike="noStrike">
                          <a:solidFill>
                            <a:srgbClr val="000000"/>
                          </a:solidFill>
                          <a:effectLst/>
                          <a:latin typeface="Times New Roman"/>
                        </a:rPr>
                        <a:t>iron oxides</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1</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dirty="0">
                          <a:solidFill>
                            <a:srgbClr val="000000"/>
                          </a:solidFill>
                          <a:effectLst/>
                          <a:latin typeface="Times New Roman"/>
                        </a:rPr>
                        <a:t>crystal field effects</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09213">
                <a:tc>
                  <a:txBody>
                    <a:bodyPr/>
                    <a:lstStyle/>
                    <a:p>
                      <a:pPr algn="l" fontAlgn="t"/>
                      <a:r>
                        <a:rPr lang="en-US" sz="1200" b="0" i="0" u="none" strike="noStrike">
                          <a:solidFill>
                            <a:srgbClr val="000000"/>
                          </a:solidFill>
                          <a:effectLst/>
                          <a:latin typeface="Times New Roman"/>
                        </a:rPr>
                        <a:t>carbonate</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2.35, 2.5</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overtone bands</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09213">
                <a:tc>
                  <a:txBody>
                    <a:bodyPr/>
                    <a:lstStyle/>
                    <a:p>
                      <a:pPr algn="l" fontAlgn="t"/>
                      <a:r>
                        <a:rPr lang="en-US" sz="1200" b="0" i="0" u="none" strike="noStrike">
                          <a:solidFill>
                            <a:srgbClr val="000000"/>
                          </a:solidFill>
                          <a:effectLst/>
                          <a:latin typeface="Times New Roman"/>
                        </a:rPr>
                        <a:t>sulfide</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3</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dirty="0">
                          <a:solidFill>
                            <a:srgbClr val="000000"/>
                          </a:solidFill>
                          <a:effectLst/>
                          <a:latin typeface="Times New Roman"/>
                        </a:rPr>
                        <a:t>conduction bands</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20560">
                <a:tc>
                  <a:txBody>
                    <a:bodyPr/>
                    <a:lstStyle/>
                    <a:p>
                      <a:pPr algn="l" fontAlgn="t"/>
                      <a:r>
                        <a:rPr lang="en-US" sz="1200" b="0" i="0" u="none" strike="noStrike">
                          <a:solidFill>
                            <a:srgbClr val="000000"/>
                          </a:solidFill>
                          <a:effectLst/>
                          <a:latin typeface="Times New Roman"/>
                        </a:rPr>
                        <a:t>hydrated silicates</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a:solidFill>
                            <a:srgbClr val="000000"/>
                          </a:solidFill>
                          <a:effectLst/>
                          <a:latin typeface="Times New Roman"/>
                        </a:rPr>
                        <a:t>3-3.5</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200" b="0" i="0" u="none" strike="noStrike" dirty="0">
                          <a:solidFill>
                            <a:srgbClr val="000000"/>
                          </a:solidFill>
                          <a:effectLst/>
                          <a:latin typeface="Times New Roman"/>
                        </a:rPr>
                        <a:t>vibrational processes</a:t>
                      </a: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20560">
                <a:tc gridSpan="3">
                  <a:txBody>
                    <a:bodyPr/>
                    <a:lstStyle/>
                    <a:p>
                      <a:pPr algn="l" fontAlgn="t"/>
                      <a:r>
                        <a:rPr lang="en-US" sz="1200" b="1" i="0" u="none" strike="noStrike" dirty="0">
                          <a:solidFill>
                            <a:srgbClr val="000000"/>
                          </a:solidFill>
                          <a:effectLst/>
                          <a:latin typeface="Times New Roman"/>
                        </a:rPr>
                        <a:t>anticipate wavelength of peak for water absorption </a:t>
                      </a:r>
                      <a:r>
                        <a:rPr lang="en-US" sz="1200" b="1" i="0" u="none" strike="noStrike" dirty="0" smtClean="0">
                          <a:solidFill>
                            <a:srgbClr val="000000"/>
                          </a:solidFill>
                          <a:effectLst/>
                          <a:latin typeface="Times New Roman"/>
                        </a:rPr>
                        <a:t>band to</a:t>
                      </a:r>
                      <a:r>
                        <a:rPr lang="en-US" sz="1200" b="1" i="0" u="none" strike="noStrike" baseline="0" dirty="0" smtClean="0">
                          <a:solidFill>
                            <a:srgbClr val="000000"/>
                          </a:solidFill>
                          <a:effectLst/>
                          <a:latin typeface="Times New Roman"/>
                        </a:rPr>
                        <a:t> be </a:t>
                      </a:r>
                      <a:r>
                        <a:rPr lang="en-US" sz="1200" b="1" i="0" u="none" strike="noStrike" dirty="0" smtClean="0">
                          <a:solidFill>
                            <a:srgbClr val="000000"/>
                          </a:solidFill>
                          <a:effectLst/>
                          <a:latin typeface="Times New Roman"/>
                        </a:rPr>
                        <a:t>structural&lt;bound&lt;adsorbed&lt;ice</a:t>
                      </a:r>
                      <a:endParaRPr lang="en-US" sz="1200" b="1" i="0" u="none" strike="noStrike" dirty="0">
                        <a:solidFill>
                          <a:srgbClr val="000000"/>
                        </a:solidFill>
                        <a:effectLst/>
                        <a:latin typeface="Times New Roman"/>
                      </a:endParaRPr>
                    </a:p>
                  </a:txBody>
                  <a:tcPr marL="7092" marR="7092" marT="70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r>
            </a:tbl>
          </a:graphicData>
        </a:graphic>
      </p:graphicFrame>
      <p:sp>
        <p:nvSpPr>
          <p:cNvPr id="6" name="TextBox 5"/>
          <p:cNvSpPr txBox="1"/>
          <p:nvPr/>
        </p:nvSpPr>
        <p:spPr>
          <a:xfrm>
            <a:off x="6833981" y="5778892"/>
            <a:ext cx="1852819" cy="830997"/>
          </a:xfrm>
          <a:prstGeom prst="rect">
            <a:avLst/>
          </a:prstGeom>
          <a:solidFill>
            <a:srgbClr val="FFFF00"/>
          </a:solidFill>
        </p:spPr>
        <p:txBody>
          <a:bodyPr wrap="square" rtlCol="0">
            <a:spAutoFit/>
          </a:bodyPr>
          <a:lstStyle/>
          <a:p>
            <a:r>
              <a:rPr lang="en-US" sz="1600" dirty="0" smtClean="0"/>
              <a:t>Yellow = water-related features in the 3 micron region</a:t>
            </a:r>
            <a:endParaRPr lang="en-US" sz="1600" dirty="0"/>
          </a:p>
        </p:txBody>
      </p:sp>
      <p:grpSp>
        <p:nvGrpSpPr>
          <p:cNvPr id="7" name="Group 6"/>
          <p:cNvGrpSpPr/>
          <p:nvPr/>
        </p:nvGrpSpPr>
        <p:grpSpPr>
          <a:xfrm>
            <a:off x="5464681" y="577374"/>
            <a:ext cx="3562604" cy="5041778"/>
            <a:chOff x="0" y="-110052"/>
            <a:chExt cx="2781300" cy="4279497"/>
          </a:xfrm>
          <a:extLst>
            <a:ext uri="{0CCBE362-F206-4b92-989A-16890622DB6E}">
              <ma14:wrappingTextBoxFlag xmlns:ma14="http://schemas.microsoft.com/office/mac/drawingml/2011/main"/>
            </a:ext>
          </a:extLst>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0052"/>
              <a:ext cx="2781300" cy="2971800"/>
            </a:xfrm>
            <a:prstGeom prst="rect">
              <a:avLst/>
            </a:prstGeom>
            <a:noFill/>
            <a:ln>
              <a:solidFill>
                <a:schemeClr val="tx1"/>
              </a:solidFill>
            </a:ln>
            <a:extLst>
              <a:ext uri="{FAA26D3D-D897-4be2-8F04-BA451C77F1D7}">
                <ma14:placeholderFlag xmlns:ma14="http://schemas.microsoft.com/office/mac/drawingml/2011/main"/>
              </a:ext>
            </a:extLst>
          </p:spPr>
        </p:pic>
        <p:sp>
          <p:nvSpPr>
            <p:cNvPr id="9" name="Text Box 15"/>
            <p:cNvSpPr txBox="1"/>
            <p:nvPr/>
          </p:nvSpPr>
          <p:spPr>
            <a:xfrm>
              <a:off x="0" y="2971800"/>
              <a:ext cx="2781300" cy="1197645"/>
            </a:xfrm>
            <a:prstGeom prst="rect">
              <a:avLst/>
            </a:prstGeom>
            <a:solidFill>
              <a:schemeClr val="bg1"/>
            </a:solidFill>
            <a:ln>
              <a:solidFill>
                <a:schemeClr val="tx1"/>
              </a:solidFill>
            </a:ln>
            <a:effectLst/>
            <a:extLst>
              <a:ext uri="{C572A759-6A51-4108-AA02-DFA0A04FC94B}">
                <ma14:wrappingTextBoxFlag xmlns:ma14="http://schemas.microsoft.com/office/mac/drawingml/2011/main"/>
              </a:ext>
            </a:extLst>
          </p:spPr>
          <p:txBody>
            <a:bodyPr rot="0" spcFirstLastPara="0" vert="horz" wrap="square" lIns="0" tIns="0" rIns="0" bIns="0" numCol="1" spcCol="0" rtlCol="0" fromWordArt="0" anchor="t" anchorCtr="0" forceAA="0" compatLnSpc="1">
              <a:prstTxWarp prst="textNoShape">
                <a:avLst/>
              </a:prstTxWarp>
              <a:noAutofit/>
            </a:bodyPr>
            <a:lstStyle/>
            <a:p>
              <a:pPr algn="just">
                <a:spcAft>
                  <a:spcPts val="1000"/>
                </a:spcAft>
              </a:pPr>
              <a:r>
                <a:rPr lang="en-US" dirty="0" smtClean="0">
                  <a:solidFill>
                    <a:srgbClr val="000000"/>
                  </a:solidFill>
                  <a:latin typeface="Times New Roman"/>
                  <a:ea typeface="Calibri"/>
                  <a:cs typeface="Times New Roman"/>
                </a:rPr>
                <a:t>Ice Cube</a:t>
              </a:r>
              <a:r>
                <a:rPr lang="en-US" b="0" dirty="0" smtClean="0">
                  <a:solidFill>
                    <a:srgbClr val="000000"/>
                  </a:solidFill>
                  <a:effectLst/>
                  <a:latin typeface="Times New Roman"/>
                  <a:ea typeface="Calibri"/>
                  <a:cs typeface="Times New Roman"/>
                </a:rPr>
                <a:t> </a:t>
              </a:r>
              <a:r>
                <a:rPr lang="en-US" b="0" dirty="0">
                  <a:solidFill>
                    <a:srgbClr val="000000"/>
                  </a:solidFill>
                  <a:effectLst/>
                  <a:latin typeface="Times New Roman"/>
                  <a:ea typeface="Calibri"/>
                  <a:cs typeface="Times New Roman"/>
                </a:rPr>
                <a:t>measurements </a:t>
              </a:r>
              <a:r>
                <a:rPr lang="en-US" dirty="0" smtClean="0">
                  <a:solidFill>
                    <a:srgbClr val="000000"/>
                  </a:solidFill>
                  <a:latin typeface="Times New Roman"/>
                  <a:ea typeface="Calibri"/>
                  <a:cs typeface="Times New Roman"/>
                </a:rPr>
                <a:t>will</a:t>
              </a:r>
              <a:r>
                <a:rPr lang="en-US" b="0" dirty="0" smtClean="0">
                  <a:solidFill>
                    <a:srgbClr val="000000"/>
                  </a:solidFill>
                  <a:effectLst/>
                  <a:latin typeface="Times New Roman"/>
                  <a:ea typeface="Calibri"/>
                  <a:cs typeface="Times New Roman"/>
                </a:rPr>
                <a:t> encompass </a:t>
              </a:r>
              <a:r>
                <a:rPr lang="en-US" b="0" dirty="0">
                  <a:solidFill>
                    <a:srgbClr val="000000"/>
                  </a:solidFill>
                  <a:effectLst/>
                  <a:latin typeface="Times New Roman"/>
                  <a:ea typeface="Calibri"/>
                  <a:cs typeface="Times New Roman"/>
                </a:rPr>
                <a:t>the broad 3 um band to distinguish overlapping OH, water, and ice features</a:t>
              </a:r>
              <a:r>
                <a:rPr lang="en-US" b="0" dirty="0" smtClean="0">
                  <a:solidFill>
                    <a:srgbClr val="000000"/>
                  </a:solidFill>
                  <a:effectLst/>
                  <a:latin typeface="Times New Roman"/>
                  <a:ea typeface="Calibri"/>
                  <a:cs typeface="Times New Roman"/>
                </a:rPr>
                <a:t>.</a:t>
              </a:r>
              <a:r>
                <a:rPr lang="en-US" dirty="0" smtClean="0">
                  <a:solidFill>
                    <a:srgbClr val="000000"/>
                  </a:solidFill>
                  <a:latin typeface="Times New Roman"/>
                  <a:ea typeface="Calibri"/>
                  <a:cs typeface="Times New Roman"/>
                </a:rPr>
                <a:t> Will have near 10 nm resolution in this band</a:t>
              </a:r>
              <a:endParaRPr lang="en-US" b="0" dirty="0" smtClean="0">
                <a:solidFill>
                  <a:srgbClr val="000000"/>
                </a:solidFill>
                <a:effectLst/>
                <a:latin typeface="Times New Roman"/>
                <a:ea typeface="Calibri"/>
                <a:cs typeface="Times New Roman"/>
              </a:endParaRPr>
            </a:p>
          </p:txBody>
        </p:sp>
      </p:grpSp>
    </p:spTree>
    <p:extLst>
      <p:ext uri="{BB962C8B-B14F-4D97-AF65-F5344CB8AC3E}">
        <p14:creationId xmlns:p14="http://schemas.microsoft.com/office/powerpoint/2010/main" val="2454917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April 2016</a:t>
            </a:r>
            <a:endParaRPr lang="en-US"/>
          </a:p>
        </p:txBody>
      </p:sp>
      <p:sp>
        <p:nvSpPr>
          <p:cNvPr id="3" name="Footer Placeholder 2"/>
          <p:cNvSpPr>
            <a:spLocks noGrp="1"/>
          </p:cNvSpPr>
          <p:nvPr>
            <p:ph type="ftr" sz="quarter" idx="11"/>
          </p:nvPr>
        </p:nvSpPr>
        <p:spPr/>
        <p:txBody>
          <a:bodyPr/>
          <a:lstStyle/>
          <a:p>
            <a:r>
              <a:rPr lang="en-US" smtClean="0"/>
              <a:t>Interplanetary Smallsat 2016 Clarketal Lunar Ice Cube</a:t>
            </a:r>
            <a:endParaRPr lang="en-US"/>
          </a:p>
        </p:txBody>
      </p:sp>
      <p:sp>
        <p:nvSpPr>
          <p:cNvPr id="4" name="Slide Number Placeholder 3"/>
          <p:cNvSpPr>
            <a:spLocks noGrp="1"/>
          </p:cNvSpPr>
          <p:nvPr>
            <p:ph type="sldNum" sz="quarter" idx="12"/>
          </p:nvPr>
        </p:nvSpPr>
        <p:spPr/>
        <p:txBody>
          <a:bodyPr/>
          <a:lstStyle/>
          <a:p>
            <a:fld id="{61DB02BC-888A-9449-ADDC-9153D0D66787}" type="slidenum">
              <a:rPr lang="en-US" smtClean="0"/>
              <a:t>5</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856239752"/>
              </p:ext>
            </p:extLst>
          </p:nvPr>
        </p:nvGraphicFramePr>
        <p:xfrm>
          <a:off x="330200" y="610097"/>
          <a:ext cx="8494889" cy="5146040"/>
        </p:xfrm>
        <a:graphic>
          <a:graphicData uri="http://schemas.openxmlformats.org/drawingml/2006/table">
            <a:tbl>
              <a:tblPr firstRow="1" bandRow="1">
                <a:tableStyleId>{5940675A-B579-460E-94D1-54222C63F5DA}</a:tableStyleId>
              </a:tblPr>
              <a:tblGrid>
                <a:gridCol w="3725333"/>
                <a:gridCol w="4769556"/>
              </a:tblGrid>
              <a:tr h="370840">
                <a:tc grid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b="1" dirty="0" smtClean="0">
                          <a:effectLst/>
                          <a:latin typeface="Times New Roman"/>
                          <a:cs typeface="Times New Roman"/>
                        </a:rPr>
                        <a:t>Influences on Measurable Signal at</a:t>
                      </a:r>
                      <a:r>
                        <a:rPr lang="en-US" sz="1800" b="1" baseline="0" dirty="0" smtClean="0">
                          <a:effectLst/>
                          <a:latin typeface="Times New Roman"/>
                          <a:cs typeface="Times New Roman"/>
                        </a:rPr>
                        <a:t> Volatile Bands</a:t>
                      </a:r>
                      <a:endParaRPr lang="en-US" sz="1800" b="1" dirty="0">
                        <a:latin typeface="Times New Roman"/>
                        <a:cs typeface="Times New Roman"/>
                      </a:endParaRPr>
                    </a:p>
                  </a:txBody>
                  <a:tcPr>
                    <a:solidFill>
                      <a:srgbClr val="FFFFFF"/>
                    </a:solidFill>
                  </a:tcPr>
                </a:tc>
                <a:tc hMerge="1">
                  <a:txBody>
                    <a:bodyPr/>
                    <a:lstStyle/>
                    <a:p>
                      <a:endParaRPr lang="en-US" dirty="0"/>
                    </a:p>
                  </a:txBody>
                  <a:tcPr/>
                </a:tc>
              </a:tr>
              <a:tr h="370840">
                <a:tc>
                  <a:txBody>
                    <a:bodyPr/>
                    <a:lstStyle/>
                    <a:p>
                      <a:pPr marL="0" marR="0">
                        <a:spcBef>
                          <a:spcPts val="0"/>
                        </a:spcBef>
                        <a:spcAft>
                          <a:spcPts val="0"/>
                        </a:spcAft>
                      </a:pPr>
                      <a:r>
                        <a:rPr lang="en-US" sz="1800" b="1" dirty="0">
                          <a:effectLst/>
                          <a:latin typeface="Times New Roman"/>
                          <a:cs typeface="Times New Roman"/>
                        </a:rPr>
                        <a:t>Influences</a:t>
                      </a:r>
                      <a:endParaRPr lang="en-US" sz="1800" b="1" dirty="0">
                        <a:effectLst/>
                        <a:latin typeface="Times New Roman"/>
                        <a:ea typeface="ＭＳ 明朝"/>
                        <a:cs typeface="Times New Roman"/>
                      </a:endParaRPr>
                    </a:p>
                  </a:txBody>
                  <a:tcPr marL="18415" marR="18415" marT="0" marB="0">
                    <a:solidFill>
                      <a:srgbClr val="FFFFFF"/>
                    </a:solidFill>
                  </a:tcPr>
                </a:tc>
                <a:tc>
                  <a:txBody>
                    <a:bodyPr/>
                    <a:lstStyle/>
                    <a:p>
                      <a:pPr marL="0" marR="0">
                        <a:spcBef>
                          <a:spcPts val="0"/>
                        </a:spcBef>
                        <a:spcAft>
                          <a:spcPts val="0"/>
                        </a:spcAft>
                      </a:pPr>
                      <a:r>
                        <a:rPr lang="en-US" sz="1800" b="1" dirty="0">
                          <a:effectLst/>
                          <a:latin typeface="Times New Roman"/>
                          <a:cs typeface="Times New Roman"/>
                        </a:rPr>
                        <a:t>Effect</a:t>
                      </a:r>
                      <a:endParaRPr lang="en-US" sz="1800" b="1" dirty="0">
                        <a:effectLst/>
                        <a:latin typeface="Times New Roman"/>
                        <a:ea typeface="ＭＳ 明朝"/>
                        <a:cs typeface="Times New Roman"/>
                      </a:endParaRPr>
                    </a:p>
                  </a:txBody>
                  <a:tcPr marL="18415" marR="18415" marT="0" marB="0">
                    <a:solidFill>
                      <a:srgbClr val="FFFFFF"/>
                    </a:solidFill>
                  </a:tcPr>
                </a:tc>
              </a:tr>
              <a:tr h="370840">
                <a:tc>
                  <a:txBody>
                    <a:bodyPr/>
                    <a:lstStyle/>
                    <a:p>
                      <a:pPr marL="0" marR="0">
                        <a:spcBef>
                          <a:spcPts val="0"/>
                        </a:spcBef>
                        <a:spcAft>
                          <a:spcPts val="0"/>
                        </a:spcAft>
                      </a:pPr>
                      <a:r>
                        <a:rPr lang="en-US" sz="1800" dirty="0">
                          <a:effectLst/>
                          <a:latin typeface="Times New Roman"/>
                          <a:cs typeface="Times New Roman"/>
                        </a:rPr>
                        <a:t>Time of day</a:t>
                      </a:r>
                      <a:endParaRPr lang="en-US" sz="1800" dirty="0">
                        <a:effectLst/>
                        <a:latin typeface="Times New Roman"/>
                        <a:ea typeface="ＭＳ 明朝"/>
                        <a:cs typeface="Times New Roman"/>
                      </a:endParaRPr>
                    </a:p>
                  </a:txBody>
                  <a:tcPr marL="18415" marR="18415" marT="0" marB="0">
                    <a:solidFill>
                      <a:srgbClr val="FFFF00"/>
                    </a:solidFill>
                  </a:tcPr>
                </a:tc>
                <a:tc>
                  <a:txBody>
                    <a:bodyPr/>
                    <a:lstStyle/>
                    <a:p>
                      <a:pPr marL="0" marR="0">
                        <a:spcBef>
                          <a:spcPts val="0"/>
                        </a:spcBef>
                        <a:spcAft>
                          <a:spcPts val="0"/>
                        </a:spcAft>
                      </a:pPr>
                      <a:r>
                        <a:rPr lang="en-US" sz="1800">
                          <a:effectLst/>
                          <a:latin typeface="Times New Roman"/>
                          <a:cs typeface="Times New Roman"/>
                        </a:rPr>
                        <a:t>hydroxyl, water production/release as function of temperature, solar exposure</a:t>
                      </a:r>
                      <a:endParaRPr lang="en-US" sz="1800">
                        <a:effectLst/>
                        <a:latin typeface="Times New Roman"/>
                        <a:ea typeface="ＭＳ 明朝"/>
                        <a:cs typeface="Times New Roman"/>
                      </a:endParaRPr>
                    </a:p>
                  </a:txBody>
                  <a:tcPr marL="18415" marR="18415" marT="0" marB="0">
                    <a:solidFill>
                      <a:srgbClr val="FFFF00"/>
                    </a:solidFill>
                  </a:tcPr>
                </a:tc>
              </a:tr>
              <a:tr h="370840">
                <a:tc>
                  <a:txBody>
                    <a:bodyPr/>
                    <a:lstStyle/>
                    <a:p>
                      <a:pPr marL="0" marR="0">
                        <a:spcBef>
                          <a:spcPts val="0"/>
                        </a:spcBef>
                        <a:spcAft>
                          <a:spcPts val="0"/>
                        </a:spcAft>
                      </a:pPr>
                      <a:r>
                        <a:rPr lang="en-US" sz="1800" dirty="0">
                          <a:effectLst/>
                          <a:latin typeface="Times New Roman"/>
                          <a:cs typeface="Times New Roman"/>
                        </a:rPr>
                        <a:t>Latitude</a:t>
                      </a:r>
                      <a:endParaRPr lang="en-US" sz="1800" dirty="0">
                        <a:effectLst/>
                        <a:latin typeface="Times New Roman"/>
                        <a:ea typeface="ＭＳ 明朝"/>
                        <a:cs typeface="Times New Roman"/>
                      </a:endParaRPr>
                    </a:p>
                  </a:txBody>
                  <a:tcPr marL="18415" marR="18415" marT="0" marB="0">
                    <a:solidFill>
                      <a:srgbClr val="FFFF00"/>
                    </a:solidFill>
                  </a:tcPr>
                </a:tc>
                <a:tc>
                  <a:txBody>
                    <a:bodyPr/>
                    <a:lstStyle/>
                    <a:p>
                      <a:pPr marL="0" marR="0">
                        <a:spcBef>
                          <a:spcPts val="0"/>
                        </a:spcBef>
                        <a:spcAft>
                          <a:spcPts val="0"/>
                        </a:spcAft>
                      </a:pPr>
                      <a:r>
                        <a:rPr lang="en-US" sz="1800" dirty="0">
                          <a:effectLst/>
                          <a:latin typeface="Times New Roman"/>
                          <a:cs typeface="Times New Roman"/>
                        </a:rPr>
                        <a:t>greater impact of local topography near poles</a:t>
                      </a:r>
                      <a:endParaRPr lang="en-US" sz="1800" dirty="0">
                        <a:effectLst/>
                        <a:latin typeface="Times New Roman"/>
                        <a:ea typeface="ＭＳ 明朝"/>
                        <a:cs typeface="Times New Roman"/>
                      </a:endParaRPr>
                    </a:p>
                  </a:txBody>
                  <a:tcPr marL="18415" marR="18415" marT="0" marB="0">
                    <a:solidFill>
                      <a:srgbClr val="FFFF00"/>
                    </a:solidFill>
                  </a:tcPr>
                </a:tc>
              </a:tr>
              <a:tr h="370840">
                <a:tc>
                  <a:txBody>
                    <a:bodyPr/>
                    <a:lstStyle/>
                    <a:p>
                      <a:pPr marL="0" marR="0">
                        <a:spcBef>
                          <a:spcPts val="0"/>
                        </a:spcBef>
                        <a:spcAft>
                          <a:spcPts val="0"/>
                        </a:spcAft>
                      </a:pPr>
                      <a:r>
                        <a:rPr lang="en-US" sz="1800">
                          <a:effectLst/>
                          <a:latin typeface="Times New Roman"/>
                          <a:cs typeface="Times New Roman"/>
                        </a:rPr>
                        <a:t>Solar output</a:t>
                      </a:r>
                      <a:endParaRPr lang="en-US" sz="1800">
                        <a:effectLst/>
                        <a:latin typeface="Times New Roman"/>
                        <a:ea typeface="ＭＳ 明朝"/>
                        <a:cs typeface="Times New Roman"/>
                      </a:endParaRPr>
                    </a:p>
                  </a:txBody>
                  <a:tcPr marL="18415" marR="18415" marT="0" marB="0">
                    <a:solidFill>
                      <a:srgbClr val="FFFFFF"/>
                    </a:solidFill>
                  </a:tcPr>
                </a:tc>
                <a:tc>
                  <a:txBody>
                    <a:bodyPr/>
                    <a:lstStyle/>
                    <a:p>
                      <a:pPr marL="0" marR="0">
                        <a:spcBef>
                          <a:spcPts val="0"/>
                        </a:spcBef>
                        <a:spcAft>
                          <a:spcPts val="0"/>
                        </a:spcAft>
                      </a:pPr>
                      <a:r>
                        <a:rPr lang="en-US" sz="1800" dirty="0">
                          <a:effectLst/>
                          <a:latin typeface="Times New Roman"/>
                          <a:cs typeface="Times New Roman"/>
                        </a:rPr>
                        <a:t>transient variations induced by solar output or events</a:t>
                      </a:r>
                      <a:endParaRPr lang="en-US" sz="1800" dirty="0">
                        <a:effectLst/>
                        <a:latin typeface="Times New Roman"/>
                        <a:ea typeface="ＭＳ 明朝"/>
                        <a:cs typeface="Times New Roman"/>
                      </a:endParaRPr>
                    </a:p>
                  </a:txBody>
                  <a:tcPr marL="18415" marR="18415" marT="0" marB="0">
                    <a:solidFill>
                      <a:srgbClr val="FFFFFF"/>
                    </a:solidFill>
                  </a:tcPr>
                </a:tc>
              </a:tr>
              <a:tr h="370840">
                <a:tc>
                  <a:txBody>
                    <a:bodyPr/>
                    <a:lstStyle/>
                    <a:p>
                      <a:pPr marL="0" marR="0">
                        <a:spcBef>
                          <a:spcPts val="0"/>
                        </a:spcBef>
                        <a:spcAft>
                          <a:spcPts val="0"/>
                        </a:spcAft>
                      </a:pPr>
                      <a:r>
                        <a:rPr lang="en-US" sz="1800" dirty="0">
                          <a:effectLst/>
                          <a:latin typeface="Times New Roman"/>
                          <a:cs typeface="Times New Roman"/>
                        </a:rPr>
                        <a:t>regolith composition</a:t>
                      </a:r>
                      <a:endParaRPr lang="en-US" sz="1800" dirty="0">
                        <a:effectLst/>
                        <a:latin typeface="Times New Roman"/>
                        <a:ea typeface="ＭＳ 明朝"/>
                        <a:cs typeface="Times New Roman"/>
                      </a:endParaRPr>
                    </a:p>
                  </a:txBody>
                  <a:tcPr marL="18415" marR="18415" marT="0" marB="0">
                    <a:solidFill>
                      <a:srgbClr val="FFFF00"/>
                    </a:solidFill>
                  </a:tcPr>
                </a:tc>
                <a:tc>
                  <a:txBody>
                    <a:bodyPr/>
                    <a:lstStyle/>
                    <a:p>
                      <a:pPr marL="0" marR="0">
                        <a:spcBef>
                          <a:spcPts val="0"/>
                        </a:spcBef>
                        <a:spcAft>
                          <a:spcPts val="0"/>
                        </a:spcAft>
                      </a:pPr>
                      <a:r>
                        <a:rPr lang="en-US" sz="1800">
                          <a:effectLst/>
                          <a:latin typeface="Times New Roman"/>
                          <a:cs typeface="Times New Roman"/>
                        </a:rPr>
                        <a:t>variation in availability of OH, FeO</a:t>
                      </a:r>
                      <a:endParaRPr lang="en-US" sz="1800">
                        <a:effectLst/>
                        <a:latin typeface="Times New Roman"/>
                        <a:ea typeface="ＭＳ 明朝"/>
                        <a:cs typeface="Times New Roman"/>
                      </a:endParaRPr>
                    </a:p>
                  </a:txBody>
                  <a:tcPr marL="18415" marR="18415" marT="0" marB="0">
                    <a:solidFill>
                      <a:srgbClr val="FFFF00"/>
                    </a:solidFill>
                  </a:tcPr>
                </a:tc>
              </a:tr>
              <a:tr h="370840">
                <a:tc>
                  <a:txBody>
                    <a:bodyPr/>
                    <a:lstStyle/>
                    <a:p>
                      <a:pPr marL="0" marR="0">
                        <a:spcBef>
                          <a:spcPts val="0"/>
                        </a:spcBef>
                        <a:spcAft>
                          <a:spcPts val="0"/>
                        </a:spcAft>
                      </a:pPr>
                      <a:r>
                        <a:rPr lang="en-US" sz="1800" dirty="0" smtClean="0">
                          <a:effectLst/>
                          <a:latin typeface="Times New Roman"/>
                          <a:cs typeface="Times New Roman"/>
                        </a:rPr>
                        <a:t>shadowing (slope orientation)</a:t>
                      </a:r>
                      <a:endParaRPr lang="en-US" sz="1800" dirty="0">
                        <a:effectLst/>
                        <a:latin typeface="Times New Roman"/>
                        <a:ea typeface="ＭＳ 明朝"/>
                        <a:cs typeface="Times New Roman"/>
                      </a:endParaRPr>
                    </a:p>
                  </a:txBody>
                  <a:tcPr marL="18415" marR="18415" marT="0" marB="0">
                    <a:solidFill>
                      <a:srgbClr val="FFFF00"/>
                    </a:solidFill>
                  </a:tcPr>
                </a:tc>
                <a:tc>
                  <a:txBody>
                    <a:bodyPr/>
                    <a:lstStyle/>
                    <a:p>
                      <a:pPr marL="0" marR="0">
                        <a:spcBef>
                          <a:spcPts val="0"/>
                        </a:spcBef>
                        <a:spcAft>
                          <a:spcPts val="0"/>
                        </a:spcAft>
                      </a:pPr>
                      <a:r>
                        <a:rPr lang="en-US" sz="1800" dirty="0">
                          <a:effectLst/>
                          <a:latin typeface="Times New Roman"/>
                          <a:cs typeface="Times New Roman"/>
                        </a:rPr>
                        <a:t>minimal or irregular illumination, lower temperature, potential cold trap</a:t>
                      </a:r>
                      <a:endParaRPr lang="en-US" sz="1800" dirty="0">
                        <a:effectLst/>
                        <a:latin typeface="Times New Roman"/>
                        <a:ea typeface="ＭＳ 明朝"/>
                        <a:cs typeface="Times New Roman"/>
                      </a:endParaRPr>
                    </a:p>
                  </a:txBody>
                  <a:tcPr marL="18415" marR="18415" marT="0" marB="0">
                    <a:solidFill>
                      <a:srgbClr val="FFFF00"/>
                    </a:solidFill>
                  </a:tcPr>
                </a:tc>
              </a:tr>
              <a:tr h="370840">
                <a:tc>
                  <a:txBody>
                    <a:bodyPr/>
                    <a:lstStyle/>
                    <a:p>
                      <a:pPr marL="0" marR="0">
                        <a:spcBef>
                          <a:spcPts val="0"/>
                        </a:spcBef>
                        <a:spcAft>
                          <a:spcPts val="0"/>
                        </a:spcAft>
                      </a:pPr>
                      <a:r>
                        <a:rPr lang="en-US" sz="1800">
                          <a:effectLst/>
                          <a:latin typeface="Times New Roman"/>
                          <a:cs typeface="Times New Roman"/>
                        </a:rPr>
                        <a:t>regolith maturity</a:t>
                      </a:r>
                      <a:endParaRPr lang="en-US" sz="1800">
                        <a:effectLst/>
                        <a:latin typeface="Times New Roman"/>
                        <a:ea typeface="ＭＳ 明朝"/>
                        <a:cs typeface="Times New Roman"/>
                      </a:endParaRPr>
                    </a:p>
                  </a:txBody>
                  <a:tcPr marL="18415" marR="18415" marT="0" marB="0">
                    <a:solidFill>
                      <a:srgbClr val="FFFF00"/>
                    </a:solidFill>
                  </a:tcPr>
                </a:tc>
                <a:tc>
                  <a:txBody>
                    <a:bodyPr/>
                    <a:lstStyle/>
                    <a:p>
                      <a:pPr marL="0" marR="0">
                        <a:spcBef>
                          <a:spcPts val="0"/>
                        </a:spcBef>
                        <a:spcAft>
                          <a:spcPts val="0"/>
                        </a:spcAft>
                      </a:pPr>
                      <a:r>
                        <a:rPr lang="en-US" sz="1800" dirty="0">
                          <a:effectLst/>
                          <a:latin typeface="Times New Roman"/>
                          <a:cs typeface="Times New Roman"/>
                        </a:rPr>
                        <a:t>variation in extent of space weathering induced reduction by hydrogen</a:t>
                      </a:r>
                      <a:endParaRPr lang="en-US" sz="1800" dirty="0">
                        <a:effectLst/>
                        <a:latin typeface="Times New Roman"/>
                        <a:ea typeface="ＭＳ 明朝"/>
                        <a:cs typeface="Times New Roman"/>
                      </a:endParaRPr>
                    </a:p>
                  </a:txBody>
                  <a:tcPr marL="18415" marR="18415" marT="0" marB="0">
                    <a:solidFill>
                      <a:srgbClr val="FFFF00"/>
                    </a:solidFill>
                  </a:tcPr>
                </a:tc>
              </a:tr>
              <a:tr h="370840">
                <a:tc>
                  <a:txBody>
                    <a:bodyPr/>
                    <a:lstStyle/>
                    <a:p>
                      <a:pPr marL="0" marR="0">
                        <a:spcBef>
                          <a:spcPts val="0"/>
                        </a:spcBef>
                        <a:spcAft>
                          <a:spcPts val="0"/>
                        </a:spcAft>
                      </a:pPr>
                      <a:r>
                        <a:rPr lang="en-US" sz="1800" dirty="0">
                          <a:effectLst/>
                          <a:latin typeface="Times New Roman"/>
                          <a:cs typeface="Times New Roman"/>
                        </a:rPr>
                        <a:t>feature type (impact or volcanic construct)</a:t>
                      </a:r>
                      <a:endParaRPr lang="en-US" sz="1800" dirty="0">
                        <a:effectLst/>
                        <a:latin typeface="Times New Roman"/>
                        <a:ea typeface="ＭＳ 明朝"/>
                        <a:cs typeface="Times New Roman"/>
                      </a:endParaRPr>
                    </a:p>
                  </a:txBody>
                  <a:tcPr marL="18415" marR="18415" marT="0" marB="0">
                    <a:solidFill>
                      <a:srgbClr val="FFFF00"/>
                    </a:solidFill>
                  </a:tcPr>
                </a:tc>
                <a:tc>
                  <a:txBody>
                    <a:bodyPr/>
                    <a:lstStyle/>
                    <a:p>
                      <a:pPr marL="0" marR="0">
                        <a:spcBef>
                          <a:spcPts val="0"/>
                        </a:spcBef>
                        <a:spcAft>
                          <a:spcPts val="0"/>
                        </a:spcAft>
                      </a:pPr>
                      <a:r>
                        <a:rPr lang="en-US" sz="1800" dirty="0">
                          <a:effectLst/>
                          <a:latin typeface="Times New Roman"/>
                          <a:cs typeface="Times New Roman"/>
                        </a:rPr>
                        <a:t>geomorphology induced cold trapping or internal volatile release</a:t>
                      </a:r>
                      <a:endParaRPr lang="en-US" sz="1800" dirty="0">
                        <a:effectLst/>
                        <a:latin typeface="Times New Roman"/>
                        <a:ea typeface="ＭＳ 明朝"/>
                        <a:cs typeface="Times New Roman"/>
                      </a:endParaRPr>
                    </a:p>
                  </a:txBody>
                  <a:tcPr marL="18415" marR="18415" marT="0" marB="0">
                    <a:solidFill>
                      <a:srgbClr val="FFFF00"/>
                    </a:solidFill>
                  </a:tcPr>
                </a:tc>
              </a:tr>
              <a:tr h="370840">
                <a:tc>
                  <a:txBody>
                    <a:bodyPr/>
                    <a:lstStyle/>
                    <a:p>
                      <a:pPr marL="0" marR="0">
                        <a:spcBef>
                          <a:spcPts val="0"/>
                        </a:spcBef>
                        <a:spcAft>
                          <a:spcPts val="0"/>
                        </a:spcAft>
                      </a:pPr>
                      <a:r>
                        <a:rPr lang="en-US" sz="1800" dirty="0" smtClean="0">
                          <a:effectLst/>
                          <a:latin typeface="Times New Roman"/>
                          <a:cs typeface="Times New Roman"/>
                        </a:rPr>
                        <a:t>age</a:t>
                      </a:r>
                      <a:endParaRPr lang="en-US" sz="1800" dirty="0">
                        <a:effectLst/>
                        <a:latin typeface="Times New Roman"/>
                        <a:ea typeface="ＭＳ 明朝"/>
                        <a:cs typeface="Times New Roman"/>
                      </a:endParaRPr>
                    </a:p>
                  </a:txBody>
                  <a:tcPr marL="18415" marR="18415" marT="0" marB="0">
                    <a:solidFill>
                      <a:srgbClr val="FFFF00"/>
                    </a:solidFill>
                  </a:tcPr>
                </a:tc>
                <a:tc>
                  <a:txBody>
                    <a:bodyPr/>
                    <a:lstStyle/>
                    <a:p>
                      <a:pPr marL="0" marR="0">
                        <a:spcBef>
                          <a:spcPts val="0"/>
                        </a:spcBef>
                        <a:spcAft>
                          <a:spcPts val="0"/>
                        </a:spcAft>
                      </a:pPr>
                      <a:r>
                        <a:rPr lang="en-US" sz="1800" dirty="0">
                          <a:effectLst/>
                          <a:latin typeface="Times New Roman"/>
                          <a:cs typeface="Times New Roman"/>
                        </a:rPr>
                        <a:t>age-induced structural degradation reduces influence of local topography</a:t>
                      </a:r>
                      <a:endParaRPr lang="en-US" sz="1800" dirty="0">
                        <a:effectLst/>
                        <a:latin typeface="Times New Roman"/>
                        <a:ea typeface="ＭＳ 明朝"/>
                        <a:cs typeface="Times New Roman"/>
                      </a:endParaRPr>
                    </a:p>
                  </a:txBody>
                  <a:tcPr marL="18415" marR="18415" marT="0" marB="0">
                    <a:solidFill>
                      <a:srgbClr val="FFFF00"/>
                    </a:solidFill>
                  </a:tcPr>
                </a:tc>
              </a:tr>
              <a:tr h="370840">
                <a:tc>
                  <a:txBody>
                    <a:bodyPr/>
                    <a:lstStyle/>
                    <a:p>
                      <a:pPr marL="0" marR="0">
                        <a:spcBef>
                          <a:spcPts val="0"/>
                        </a:spcBef>
                        <a:spcAft>
                          <a:spcPts val="0"/>
                        </a:spcAft>
                      </a:pPr>
                      <a:r>
                        <a:rPr lang="en-US" sz="1800">
                          <a:effectLst/>
                          <a:latin typeface="Times New Roman"/>
                          <a:cs typeface="Times New Roman"/>
                        </a:rPr>
                        <a:t>major terrane (highland, maria)</a:t>
                      </a:r>
                      <a:endParaRPr lang="en-US" sz="1800">
                        <a:effectLst/>
                        <a:latin typeface="Times New Roman"/>
                        <a:ea typeface="ＭＳ 明朝"/>
                        <a:cs typeface="Times New Roman"/>
                      </a:endParaRPr>
                    </a:p>
                  </a:txBody>
                  <a:tcPr marL="18415" marR="18415" marT="0" marB="0">
                    <a:solidFill>
                      <a:srgbClr val="FFFF00"/>
                    </a:solidFill>
                  </a:tcPr>
                </a:tc>
                <a:tc>
                  <a:txBody>
                    <a:bodyPr/>
                    <a:lstStyle/>
                    <a:p>
                      <a:pPr marL="0" marR="0">
                        <a:spcBef>
                          <a:spcPts val="0"/>
                        </a:spcBef>
                        <a:spcAft>
                          <a:spcPts val="0"/>
                        </a:spcAft>
                      </a:pPr>
                      <a:r>
                        <a:rPr lang="en-US" sz="1800" dirty="0">
                          <a:effectLst/>
                          <a:latin typeface="Times New Roman"/>
                          <a:cs typeface="Times New Roman"/>
                        </a:rPr>
                        <a:t>combined age and composition effects</a:t>
                      </a:r>
                      <a:endParaRPr lang="en-US" sz="1800" dirty="0">
                        <a:effectLst/>
                        <a:latin typeface="Times New Roman"/>
                        <a:ea typeface="ＭＳ 明朝"/>
                        <a:cs typeface="Times New Roman"/>
                      </a:endParaRPr>
                    </a:p>
                  </a:txBody>
                  <a:tcPr marL="18415" marR="18415" marT="0" marB="0">
                    <a:solidFill>
                      <a:srgbClr val="FFFF00"/>
                    </a:solidFill>
                  </a:tcPr>
                </a:tc>
              </a:tr>
            </a:tbl>
          </a:graphicData>
        </a:graphic>
      </p:graphicFrame>
    </p:spTree>
    <p:extLst>
      <p:ext uri="{BB962C8B-B14F-4D97-AF65-F5344CB8AC3E}">
        <p14:creationId xmlns:p14="http://schemas.microsoft.com/office/powerpoint/2010/main" val="16783487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Interplanetary Smallsat 2016 Clarketal Lunar Ice Cube</a:t>
            </a:r>
            <a:endParaRPr lang="en-US"/>
          </a:p>
        </p:txBody>
      </p:sp>
      <p:sp>
        <p:nvSpPr>
          <p:cNvPr id="3" name="Slide Number Placeholder 2"/>
          <p:cNvSpPr>
            <a:spLocks noGrp="1"/>
          </p:cNvSpPr>
          <p:nvPr>
            <p:ph type="sldNum" sz="quarter" idx="12"/>
          </p:nvPr>
        </p:nvSpPr>
        <p:spPr/>
        <p:txBody>
          <a:bodyPr/>
          <a:lstStyle/>
          <a:p>
            <a:fld id="{61DB02BC-888A-9449-ADDC-9153D0D66787}" type="slidenum">
              <a:rPr lang="en-US" smtClean="0"/>
              <a:t>6</a:t>
            </a:fld>
            <a:endParaRPr lang="en-US"/>
          </a:p>
        </p:txBody>
      </p:sp>
      <p:pic>
        <p:nvPicPr>
          <p:cNvPr id="5" name="Picture 4"/>
          <p:cNvPicPr>
            <a:picLock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5185" y="1725738"/>
            <a:ext cx="7086281" cy="5087117"/>
          </a:xfrm>
          <a:prstGeom prst="rect">
            <a:avLst/>
          </a:prstGeom>
          <a:noFill/>
          <a:extLst>
            <a:ext uri="{FAA26D3D-D897-4be2-8F04-BA451C77F1D7}">
              <ma14:placeholderFlag xmlns:ma14="http://schemas.microsoft.com/office/mac/drawingml/2011/main"/>
            </a:ext>
          </a:extLst>
        </p:spPr>
      </p:pic>
      <p:sp>
        <p:nvSpPr>
          <p:cNvPr id="7" name="TextBox 6"/>
          <p:cNvSpPr txBox="1"/>
          <p:nvPr/>
        </p:nvSpPr>
        <p:spPr>
          <a:xfrm>
            <a:off x="261950" y="461323"/>
            <a:ext cx="8695069" cy="1200329"/>
          </a:xfrm>
          <a:prstGeom prst="rect">
            <a:avLst/>
          </a:prstGeom>
          <a:solidFill>
            <a:schemeClr val="bg1">
              <a:alpha val="50000"/>
            </a:schemeClr>
          </a:solidFill>
        </p:spPr>
        <p:txBody>
          <a:bodyPr wrap="square" lIns="91440" tIns="45720" rIns="91440" bIns="45720" rtlCol="0">
            <a:spAutoFit/>
          </a:bodyPr>
          <a:lstStyle/>
          <a:p>
            <a:pPr marL="342900" indent="-342900">
              <a:buFont typeface="Arial"/>
              <a:buChar char="•"/>
            </a:pPr>
            <a:r>
              <a:rPr lang="en-US" dirty="0" smtClean="0"/>
              <a:t>Broadband (1 to 4 um) </a:t>
            </a:r>
            <a:r>
              <a:rPr lang="en-US" dirty="0"/>
              <a:t>IR spectrometer with HgCdTe and compact line separation (LVF)</a:t>
            </a:r>
          </a:p>
          <a:p>
            <a:pPr marL="342900" indent="-342900">
              <a:buFont typeface="Arial"/>
              <a:buChar char="•"/>
            </a:pPr>
            <a:r>
              <a:rPr lang="en-US" dirty="0"/>
              <a:t>Compact microcrycooler to ≤ 120K to provide long wavelength coverage</a:t>
            </a:r>
          </a:p>
          <a:p>
            <a:pPr marL="342900" indent="-342900">
              <a:buFont typeface="Arial"/>
              <a:buChar char="•"/>
            </a:pPr>
            <a:r>
              <a:rPr lang="en-US" dirty="0"/>
              <a:t>compact optics box designed to remain below 220K</a:t>
            </a:r>
          </a:p>
          <a:p>
            <a:pPr marL="342900" indent="-342900">
              <a:buFont typeface="Arial"/>
              <a:buChar char="•"/>
            </a:pPr>
            <a:r>
              <a:rPr lang="en-US" dirty="0"/>
              <a:t>OSIRIS Rex OVIRS heritage design  </a:t>
            </a:r>
          </a:p>
        </p:txBody>
      </p:sp>
      <p:sp>
        <p:nvSpPr>
          <p:cNvPr id="4" name="Date Placeholder 3"/>
          <p:cNvSpPr>
            <a:spLocks noGrp="1"/>
          </p:cNvSpPr>
          <p:nvPr>
            <p:ph type="dt" sz="half" idx="10"/>
          </p:nvPr>
        </p:nvSpPr>
        <p:spPr/>
        <p:txBody>
          <a:bodyPr/>
          <a:lstStyle/>
          <a:p>
            <a:r>
              <a:rPr lang="en-US" smtClean="0"/>
              <a:t>April 2016</a:t>
            </a:r>
            <a:endParaRPr lang="en-US"/>
          </a:p>
        </p:txBody>
      </p:sp>
      <p:sp>
        <p:nvSpPr>
          <p:cNvPr id="6" name="TextBox 5"/>
          <p:cNvSpPr txBox="1"/>
          <p:nvPr/>
        </p:nvSpPr>
        <p:spPr>
          <a:xfrm>
            <a:off x="7952" y="70557"/>
            <a:ext cx="9093717" cy="369332"/>
          </a:xfrm>
          <a:prstGeom prst="rect">
            <a:avLst/>
          </a:prstGeom>
          <a:noFill/>
        </p:spPr>
        <p:txBody>
          <a:bodyPr wrap="square" rtlCol="0">
            <a:spAutoFit/>
          </a:bodyPr>
          <a:lstStyle/>
          <a:p>
            <a:r>
              <a:rPr lang="en-US" b="1" dirty="0" smtClean="0"/>
              <a:t>Mission Payload BIRCHES: Broadband IR Compact High Resolution Exploration Spectrometer</a:t>
            </a:r>
            <a:endParaRPr lang="en-US" b="1" dirty="0"/>
          </a:p>
        </p:txBody>
      </p:sp>
      <p:graphicFrame>
        <p:nvGraphicFramePr>
          <p:cNvPr id="8" name="Table 7"/>
          <p:cNvGraphicFramePr>
            <a:graphicFrameLocks noGrp="1"/>
          </p:cNvGraphicFramePr>
          <p:nvPr>
            <p:extLst>
              <p:ext uri="{D42A27DB-BD31-4B8C-83A1-F6EECF244321}">
                <p14:modId xmlns:p14="http://schemas.microsoft.com/office/powerpoint/2010/main" val="911725791"/>
              </p:ext>
            </p:extLst>
          </p:nvPr>
        </p:nvGraphicFramePr>
        <p:xfrm>
          <a:off x="4717020" y="1803950"/>
          <a:ext cx="3904824" cy="2108200"/>
        </p:xfrm>
        <a:graphic>
          <a:graphicData uri="http://schemas.openxmlformats.org/drawingml/2006/table">
            <a:tbl>
              <a:tblPr firstRow="1" bandRow="1">
                <a:tableStyleId>{5940675A-B579-460E-94D1-54222C63F5DA}</a:tableStyleId>
              </a:tblPr>
              <a:tblGrid>
                <a:gridCol w="1030876"/>
                <a:gridCol w="1453683"/>
                <a:gridCol w="1420265"/>
              </a:tblGrid>
              <a:tr h="172461">
                <a:tc>
                  <a:txBody>
                    <a:bodyPr/>
                    <a:lstStyle/>
                    <a:p>
                      <a:r>
                        <a:rPr lang="en-US" dirty="0" smtClean="0"/>
                        <a:t>Property</a:t>
                      </a:r>
                      <a:endParaRPr lang="en-US" dirty="0"/>
                    </a:p>
                  </a:txBody>
                  <a:tcPr>
                    <a:solidFill>
                      <a:schemeClr val="bg1"/>
                    </a:solidFill>
                  </a:tcPr>
                </a:tc>
                <a:tc>
                  <a:txBody>
                    <a:bodyPr/>
                    <a:lstStyle/>
                    <a:p>
                      <a:r>
                        <a:rPr lang="en-US" dirty="0" smtClean="0"/>
                        <a:t>Ralph</a:t>
                      </a:r>
                      <a:endParaRPr lang="en-US" dirty="0"/>
                    </a:p>
                  </a:txBody>
                  <a:tcPr>
                    <a:solidFill>
                      <a:schemeClr val="bg1"/>
                    </a:solidFill>
                  </a:tcPr>
                </a:tc>
                <a:tc>
                  <a:txBody>
                    <a:bodyPr/>
                    <a:lstStyle/>
                    <a:p>
                      <a:r>
                        <a:rPr lang="en-US" dirty="0" smtClean="0"/>
                        <a:t>BIRCHES</a:t>
                      </a:r>
                      <a:endParaRPr lang="en-US" dirty="0"/>
                    </a:p>
                  </a:txBody>
                  <a:tcPr>
                    <a:solidFill>
                      <a:schemeClr val="bg1"/>
                    </a:solidFill>
                  </a:tcPr>
                </a:tc>
              </a:tr>
              <a:tr h="0">
                <a:tc>
                  <a:txBody>
                    <a:bodyPr/>
                    <a:lstStyle/>
                    <a:p>
                      <a:r>
                        <a:rPr lang="en-US" dirty="0" smtClean="0"/>
                        <a:t>Mass kg</a:t>
                      </a:r>
                      <a:endParaRPr lang="en-US" dirty="0"/>
                    </a:p>
                  </a:txBody>
                  <a:tcPr>
                    <a:solidFill>
                      <a:schemeClr val="bg1"/>
                    </a:solidFill>
                  </a:tcPr>
                </a:tc>
                <a:tc>
                  <a:txBody>
                    <a:bodyPr/>
                    <a:lstStyle/>
                    <a:p>
                      <a:r>
                        <a:rPr lang="en-US" dirty="0" smtClean="0"/>
                        <a:t>11</a:t>
                      </a:r>
                      <a:endParaRPr lang="en-US" dirty="0"/>
                    </a:p>
                  </a:txBody>
                  <a:tcPr>
                    <a:solidFill>
                      <a:schemeClr val="bg1"/>
                    </a:solidFill>
                  </a:tcPr>
                </a:tc>
                <a:tc>
                  <a:txBody>
                    <a:bodyPr/>
                    <a:lstStyle/>
                    <a:p>
                      <a:r>
                        <a:rPr lang="en-US" dirty="0" smtClean="0"/>
                        <a:t>2.5</a:t>
                      </a:r>
                      <a:endParaRPr lang="en-US" dirty="0"/>
                    </a:p>
                  </a:txBody>
                  <a:tcPr>
                    <a:solidFill>
                      <a:schemeClr val="bg1"/>
                    </a:solidFill>
                  </a:tcPr>
                </a:tc>
              </a:tr>
              <a:tr h="370840">
                <a:tc>
                  <a:txBody>
                    <a:bodyPr/>
                    <a:lstStyle/>
                    <a:p>
                      <a:r>
                        <a:rPr lang="en-US" dirty="0" smtClean="0"/>
                        <a:t>Power</a:t>
                      </a:r>
                      <a:r>
                        <a:rPr lang="en-US" baseline="0" dirty="0" smtClean="0"/>
                        <a:t> W</a:t>
                      </a:r>
                      <a:endParaRPr lang="en-US" dirty="0"/>
                    </a:p>
                  </a:txBody>
                  <a:tcPr>
                    <a:solidFill>
                      <a:schemeClr val="bg1"/>
                    </a:solidFill>
                  </a:tcPr>
                </a:tc>
                <a:tc>
                  <a:txBody>
                    <a:bodyPr/>
                    <a:lstStyle/>
                    <a:p>
                      <a:r>
                        <a:rPr lang="en-US" dirty="0" smtClean="0"/>
                        <a:t>5</a:t>
                      </a:r>
                      <a:endParaRPr lang="en-US" dirty="0"/>
                    </a:p>
                  </a:txBody>
                  <a:tcPr>
                    <a:solidFill>
                      <a:schemeClr val="bg1"/>
                    </a:solidFill>
                  </a:tcPr>
                </a:tc>
                <a:tc>
                  <a:txBody>
                    <a:bodyPr/>
                    <a:lstStyle/>
                    <a:p>
                      <a:r>
                        <a:rPr lang="en-US" dirty="0" smtClean="0"/>
                        <a:t>#10-15</a:t>
                      </a:r>
                      <a:r>
                        <a:rPr lang="en-US" baseline="0" dirty="0" smtClean="0"/>
                        <a:t> W</a:t>
                      </a:r>
                      <a:endParaRPr lang="en-US" dirty="0"/>
                    </a:p>
                  </a:txBody>
                  <a:tcPr>
                    <a:solidFill>
                      <a:schemeClr val="bg1"/>
                    </a:solidFill>
                  </a:tcPr>
                </a:tc>
              </a:tr>
              <a:tr h="0">
                <a:tc>
                  <a:txBody>
                    <a:bodyPr/>
                    <a:lstStyle/>
                    <a:p>
                      <a:r>
                        <a:rPr lang="en-US" dirty="0" smtClean="0"/>
                        <a:t>Size cm</a:t>
                      </a:r>
                      <a:endParaRPr lang="en-US" dirty="0"/>
                    </a:p>
                  </a:txBody>
                  <a:tcPr>
                    <a:solidFill>
                      <a:schemeClr val="bg1"/>
                    </a:solidFill>
                  </a:tcPr>
                </a:tc>
                <a:tc>
                  <a:txBody>
                    <a:bodyPr/>
                    <a:lstStyle/>
                    <a:p>
                      <a:r>
                        <a:rPr lang="en-US" dirty="0" smtClean="0"/>
                        <a:t>49 x 40 x 29</a:t>
                      </a:r>
                      <a:endParaRPr lang="en-US" dirty="0"/>
                    </a:p>
                  </a:txBody>
                  <a:tcPr>
                    <a:solidFill>
                      <a:schemeClr val="bg1"/>
                    </a:solidFill>
                  </a:tcPr>
                </a:tc>
                <a:tc>
                  <a:txBody>
                    <a:bodyPr/>
                    <a:lstStyle/>
                    <a:p>
                      <a:r>
                        <a:rPr lang="en-US" dirty="0" smtClean="0"/>
                        <a:t>10 x 10 x 15</a:t>
                      </a:r>
                      <a:endParaRPr lang="en-US" dirty="0"/>
                    </a:p>
                  </a:txBody>
                  <a:tcPr>
                    <a:solidFill>
                      <a:schemeClr val="bg1"/>
                    </a:solidFill>
                  </a:tcPr>
                </a:tc>
              </a:tr>
              <a:tr h="370840">
                <a:tc gridSpan="3">
                  <a:txBody>
                    <a:bodyPr/>
                    <a:lstStyle/>
                    <a:p>
                      <a:r>
                        <a:rPr lang="en-US" dirty="0" smtClean="0"/>
                        <a:t># includes</a:t>
                      </a:r>
                      <a:r>
                        <a:rPr lang="en-US" baseline="0" dirty="0" smtClean="0"/>
                        <a:t> 3 W detector electronics, 1.5 W iris controller, 5-10 W </a:t>
                      </a:r>
                      <a:r>
                        <a:rPr lang="en-US" baseline="0" dirty="0" err="1" smtClean="0"/>
                        <a:t>cryocooler</a:t>
                      </a:r>
                      <a:endParaRPr lang="en-US" dirty="0"/>
                    </a:p>
                  </a:txBody>
                  <a:tcPr>
                    <a:solidFill>
                      <a:schemeClr val="bg1"/>
                    </a:solidFill>
                  </a:tcPr>
                </a:tc>
                <a:tc hMerge="1">
                  <a:txBody>
                    <a:bodyPr/>
                    <a:lstStyle/>
                    <a:p>
                      <a:endParaRPr lang="en-US" dirty="0"/>
                    </a:p>
                  </a:txBody>
                  <a:tcPr/>
                </a:tc>
                <a:tc hMerge="1">
                  <a:txBody>
                    <a:bodyPr/>
                    <a:lstStyle/>
                    <a:p>
                      <a:endParaRPr lang="en-US" dirty="0"/>
                    </a:p>
                  </a:txBody>
                  <a:tcPr/>
                </a:tc>
              </a:tr>
            </a:tbl>
          </a:graphicData>
        </a:graphic>
      </p:graphicFrame>
    </p:spTree>
    <p:extLst>
      <p:ext uri="{BB962C8B-B14F-4D97-AF65-F5344CB8AC3E}">
        <p14:creationId xmlns:p14="http://schemas.microsoft.com/office/powerpoint/2010/main" val="28787861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April 2016</a:t>
            </a:r>
            <a:endParaRPr lang="en-US"/>
          </a:p>
        </p:txBody>
      </p:sp>
      <p:sp>
        <p:nvSpPr>
          <p:cNvPr id="3" name="Footer Placeholder 2"/>
          <p:cNvSpPr>
            <a:spLocks noGrp="1"/>
          </p:cNvSpPr>
          <p:nvPr>
            <p:ph type="ftr" sz="quarter" idx="11"/>
          </p:nvPr>
        </p:nvSpPr>
        <p:spPr/>
        <p:txBody>
          <a:bodyPr/>
          <a:lstStyle/>
          <a:p>
            <a:r>
              <a:rPr lang="en-US" smtClean="0"/>
              <a:t>Interplanetary Smallsat 2016 Clarketal Lunar Ice Cube</a:t>
            </a:r>
            <a:endParaRPr lang="en-US" dirty="0"/>
          </a:p>
        </p:txBody>
      </p:sp>
      <p:sp>
        <p:nvSpPr>
          <p:cNvPr id="4" name="Slide Number Placeholder 3"/>
          <p:cNvSpPr>
            <a:spLocks noGrp="1"/>
          </p:cNvSpPr>
          <p:nvPr>
            <p:ph type="sldNum" sz="quarter" idx="12"/>
          </p:nvPr>
        </p:nvSpPr>
        <p:spPr/>
        <p:txBody>
          <a:bodyPr/>
          <a:lstStyle/>
          <a:p>
            <a:fld id="{61DB02BC-888A-9449-ADDC-9153D0D66787}" type="slidenum">
              <a:rPr lang="en-US" smtClean="0"/>
              <a:t>7</a:t>
            </a:fld>
            <a:endParaRPr lang="en-US"/>
          </a:p>
        </p:txBody>
      </p:sp>
      <p:sp>
        <p:nvSpPr>
          <p:cNvPr id="5" name="TextBox 4"/>
          <p:cNvSpPr txBox="1"/>
          <p:nvPr/>
        </p:nvSpPr>
        <p:spPr>
          <a:xfrm>
            <a:off x="15637" y="-8374"/>
            <a:ext cx="3983512" cy="738664"/>
          </a:xfrm>
          <a:prstGeom prst="rect">
            <a:avLst/>
          </a:prstGeom>
          <a:noFill/>
        </p:spPr>
        <p:txBody>
          <a:bodyPr wrap="square" rtlCol="0">
            <a:spAutoFit/>
          </a:bodyPr>
          <a:lstStyle/>
          <a:p>
            <a:pPr algn="ctr"/>
            <a:r>
              <a:rPr lang="en-US" sz="2400" b="1" dirty="0" smtClean="0"/>
              <a:t>Spectrometer Components</a:t>
            </a:r>
          </a:p>
          <a:p>
            <a:pPr algn="ctr"/>
            <a:endParaRPr lang="en-US" b="1" dirty="0" smtClean="0"/>
          </a:p>
        </p:txBody>
      </p:sp>
      <p:sp>
        <p:nvSpPr>
          <p:cNvPr id="6" name="TextBox 5"/>
          <p:cNvSpPr txBox="1"/>
          <p:nvPr/>
        </p:nvSpPr>
        <p:spPr>
          <a:xfrm>
            <a:off x="4955442" y="4114561"/>
            <a:ext cx="4162161" cy="646331"/>
          </a:xfrm>
          <a:prstGeom prst="rect">
            <a:avLst/>
          </a:prstGeom>
          <a:noFill/>
        </p:spPr>
        <p:txBody>
          <a:bodyPr wrap="square" rtlCol="0">
            <a:spAutoFit/>
          </a:bodyPr>
          <a:lstStyle/>
          <a:p>
            <a:r>
              <a:rPr lang="en-US" dirty="0" smtClean="0"/>
              <a:t>Off the shelf tactical cryocooler with cold finger to maintain detector at ≤120K</a:t>
            </a:r>
            <a:endParaRPr lang="en-US" dirty="0"/>
          </a:p>
        </p:txBody>
      </p:sp>
      <p:pic>
        <p:nvPicPr>
          <p:cNvPr id="7" name="Picture 6"/>
          <p:cNvPicPr>
            <a:picLocks noChangeAspect="1"/>
          </p:cNvPicPr>
          <p:nvPr/>
        </p:nvPicPr>
        <p:blipFill>
          <a:blip r:embed="rId2"/>
          <a:stretch>
            <a:fillRect/>
          </a:stretch>
        </p:blipFill>
        <p:spPr>
          <a:xfrm>
            <a:off x="5084813" y="4783847"/>
            <a:ext cx="3841177" cy="1769825"/>
          </a:xfrm>
          <a:prstGeom prst="rect">
            <a:avLst/>
          </a:prstGeom>
        </p:spPr>
      </p:pic>
      <p:grpSp>
        <p:nvGrpSpPr>
          <p:cNvPr id="8" name="Group 7"/>
          <p:cNvGrpSpPr/>
          <p:nvPr/>
        </p:nvGrpSpPr>
        <p:grpSpPr>
          <a:xfrm>
            <a:off x="4128317" y="349200"/>
            <a:ext cx="4734098" cy="3505683"/>
            <a:chOff x="-1" y="-1"/>
            <a:chExt cx="4334514" cy="2095501"/>
          </a:xfrm>
          <a:extLst>
            <a:ext uri="{0CCBE362-F206-4b92-989A-16890622DB6E}">
              <ma14:wrappingTextBoxFlag xmlns:ma14="http://schemas.microsoft.com/office/mac/drawingml/2011/main"/>
            </a:ext>
          </a:extLst>
        </p:grpSpPr>
        <p:grpSp>
          <p:nvGrpSpPr>
            <p:cNvPr id="9" name="Group 8"/>
            <p:cNvGrpSpPr/>
            <p:nvPr/>
          </p:nvGrpSpPr>
          <p:grpSpPr>
            <a:xfrm>
              <a:off x="-1" y="-1"/>
              <a:ext cx="4334514" cy="1644647"/>
              <a:chOff x="0" y="0"/>
              <a:chExt cx="4334690" cy="1644664"/>
            </a:xfrm>
          </p:grpSpPr>
          <p:sp>
            <p:nvSpPr>
              <p:cNvPr id="11" name="Text Box 5"/>
              <p:cNvSpPr txBox="1"/>
              <p:nvPr/>
            </p:nvSpPr>
            <p:spPr>
              <a:xfrm>
                <a:off x="141438" y="1342003"/>
                <a:ext cx="802005" cy="193548"/>
              </a:xfrm>
              <a:prstGeom prst="rect">
                <a:avLst/>
              </a:prstGeom>
              <a:noFill/>
              <a:ln>
                <a:solidFill>
                  <a:schemeClr val="tx1"/>
                </a:solidFill>
              </a:ln>
            </p:spPr>
            <p:txBody>
              <a:bodyPr wrap="square" lIns="0" tIns="9144" rIns="0" bIns="9144" rtlCol="0">
                <a:spAutoFit/>
              </a:bodyPr>
              <a:lstStyle/>
              <a:p>
                <a:pPr marL="0" marR="0" algn="ctr">
                  <a:spcBef>
                    <a:spcPts val="0"/>
                  </a:spcBef>
                  <a:spcAft>
                    <a:spcPts val="0"/>
                  </a:spcAft>
                </a:pPr>
                <a:r>
                  <a:rPr lang="en-US" sz="1200" b="1" kern="1200">
                    <a:solidFill>
                      <a:srgbClr val="000000"/>
                    </a:solidFill>
                    <a:effectLst/>
                    <a:latin typeface="Times New Roman"/>
                    <a:ea typeface="ＭＳ 明朝"/>
                    <a:cs typeface="Times New Roman"/>
                  </a:rPr>
                  <a:t>Aperture</a:t>
                </a:r>
                <a:endParaRPr lang="en-US" sz="1000">
                  <a:effectLst/>
                  <a:latin typeface="Times"/>
                  <a:ea typeface="ＭＳ 明朝"/>
                  <a:cs typeface="Times New Roman"/>
                </a:endParaRPr>
              </a:p>
            </p:txBody>
          </p:sp>
          <p:sp>
            <p:nvSpPr>
              <p:cNvPr id="12" name="Text Box 8"/>
              <p:cNvSpPr txBox="1"/>
              <p:nvPr/>
            </p:nvSpPr>
            <p:spPr>
              <a:xfrm>
                <a:off x="1119535" y="1342003"/>
                <a:ext cx="514350" cy="193548"/>
              </a:xfrm>
              <a:prstGeom prst="rect">
                <a:avLst/>
              </a:prstGeom>
              <a:noFill/>
              <a:ln>
                <a:solidFill>
                  <a:schemeClr val="tx1"/>
                </a:solidFill>
              </a:ln>
            </p:spPr>
            <p:txBody>
              <a:bodyPr wrap="square" lIns="0" tIns="9144" rIns="0" bIns="9144" rtlCol="0">
                <a:spAutoFit/>
              </a:bodyPr>
              <a:lstStyle/>
              <a:p>
                <a:pPr marL="0" marR="0" algn="ctr">
                  <a:spcBef>
                    <a:spcPts val="0"/>
                  </a:spcBef>
                  <a:spcAft>
                    <a:spcPts val="0"/>
                  </a:spcAft>
                </a:pPr>
                <a:r>
                  <a:rPr lang="en-US" sz="1200" b="1" kern="1200">
                    <a:solidFill>
                      <a:srgbClr val="000000"/>
                    </a:solidFill>
                    <a:effectLst/>
                    <a:latin typeface="Times New Roman"/>
                    <a:ea typeface="ＭＳ 明朝"/>
                    <a:cs typeface="Times New Roman"/>
                  </a:rPr>
                  <a:t>OAP</a:t>
                </a:r>
                <a:endParaRPr lang="en-US" sz="1000">
                  <a:effectLst/>
                  <a:latin typeface="Times"/>
                  <a:ea typeface="ＭＳ 明朝"/>
                  <a:cs typeface="Times New Roman"/>
                </a:endParaRPr>
              </a:p>
            </p:txBody>
          </p:sp>
          <p:sp>
            <p:nvSpPr>
              <p:cNvPr id="13" name="Text Box 10"/>
              <p:cNvSpPr txBox="1"/>
              <p:nvPr/>
            </p:nvSpPr>
            <p:spPr>
              <a:xfrm>
                <a:off x="253986" y="440228"/>
                <a:ext cx="483235" cy="193548"/>
              </a:xfrm>
              <a:prstGeom prst="rect">
                <a:avLst/>
              </a:prstGeom>
              <a:noFill/>
              <a:ln>
                <a:solidFill>
                  <a:schemeClr val="tx1"/>
                </a:solidFill>
              </a:ln>
            </p:spPr>
            <p:txBody>
              <a:bodyPr wrap="square" lIns="0" tIns="9144" rIns="0" bIns="9144" rtlCol="0">
                <a:spAutoFit/>
              </a:bodyPr>
              <a:lstStyle/>
              <a:p>
                <a:pPr marL="0" marR="0" algn="ctr">
                  <a:spcBef>
                    <a:spcPts val="0"/>
                  </a:spcBef>
                  <a:spcAft>
                    <a:spcPts val="0"/>
                  </a:spcAft>
                </a:pPr>
                <a:r>
                  <a:rPr lang="en-US" sz="1200" b="1" kern="1200">
                    <a:solidFill>
                      <a:srgbClr val="000000"/>
                    </a:solidFill>
                    <a:effectLst/>
                    <a:latin typeface="Times New Roman"/>
                    <a:ea typeface="ＭＳ 明朝"/>
                    <a:cs typeface="Times New Roman"/>
                  </a:rPr>
                  <a:t>OAP</a:t>
                </a:r>
                <a:endParaRPr lang="en-US" sz="1000">
                  <a:effectLst/>
                  <a:latin typeface="Times"/>
                  <a:ea typeface="ＭＳ 明朝"/>
                  <a:cs typeface="Times New Roman"/>
                </a:endParaRPr>
              </a:p>
            </p:txBody>
          </p:sp>
          <p:sp>
            <p:nvSpPr>
              <p:cNvPr id="14" name="Text Box 11"/>
              <p:cNvSpPr txBox="1"/>
              <p:nvPr/>
            </p:nvSpPr>
            <p:spPr>
              <a:xfrm>
                <a:off x="1864701" y="439757"/>
                <a:ext cx="433705" cy="231806"/>
              </a:xfrm>
              <a:prstGeom prst="rect">
                <a:avLst/>
              </a:prstGeom>
              <a:noFill/>
              <a:ln>
                <a:solidFill>
                  <a:schemeClr val="tx1"/>
                </a:solidFill>
              </a:ln>
            </p:spPr>
            <p:txBody>
              <a:bodyPr wrap="square" lIns="0" tIns="9144" rIns="0" bIns="9144" rtlCol="0">
                <a:spAutoFit/>
              </a:bodyPr>
              <a:lstStyle/>
              <a:p>
                <a:pPr marL="0" marR="0" algn="ctr">
                  <a:spcBef>
                    <a:spcPts val="0"/>
                  </a:spcBef>
                  <a:spcAft>
                    <a:spcPts val="0"/>
                  </a:spcAft>
                </a:pPr>
                <a:r>
                  <a:rPr lang="en-US" sz="1200" b="1" dirty="0" smtClean="0">
                    <a:solidFill>
                      <a:srgbClr val="000000"/>
                    </a:solidFill>
                    <a:latin typeface="Times New Roman"/>
                    <a:ea typeface="ＭＳ 明朝"/>
                    <a:cs typeface="Times New Roman"/>
                  </a:rPr>
                  <a:t>LV Filter</a:t>
                </a:r>
                <a:endParaRPr lang="en-US" sz="1000" dirty="0">
                  <a:effectLst/>
                  <a:latin typeface="Times"/>
                  <a:ea typeface="ＭＳ 明朝"/>
                  <a:cs typeface="Times New Roman"/>
                </a:endParaRPr>
              </a:p>
            </p:txBody>
          </p:sp>
          <p:sp>
            <p:nvSpPr>
              <p:cNvPr id="15" name="Text Box 12"/>
              <p:cNvSpPr txBox="1"/>
              <p:nvPr/>
            </p:nvSpPr>
            <p:spPr>
              <a:xfrm>
                <a:off x="2435561" y="439757"/>
                <a:ext cx="855980" cy="231806"/>
              </a:xfrm>
              <a:prstGeom prst="rect">
                <a:avLst/>
              </a:prstGeom>
              <a:noFill/>
              <a:ln>
                <a:solidFill>
                  <a:schemeClr val="tx1"/>
                </a:solidFill>
              </a:ln>
            </p:spPr>
            <p:txBody>
              <a:bodyPr wrap="square" lIns="0" tIns="9144" rIns="0" bIns="9144" rtlCol="0">
                <a:spAutoFit/>
              </a:bodyPr>
              <a:lstStyle/>
              <a:p>
                <a:pPr marL="0" marR="0" algn="ctr">
                  <a:spcBef>
                    <a:spcPts val="0"/>
                  </a:spcBef>
                  <a:spcAft>
                    <a:spcPts val="0"/>
                  </a:spcAft>
                </a:pPr>
                <a:r>
                  <a:rPr lang="en-US" sz="1200" b="1" dirty="0" smtClean="0">
                    <a:solidFill>
                      <a:srgbClr val="000000"/>
                    </a:solidFill>
                    <a:latin typeface="Times New Roman"/>
                    <a:ea typeface="ＭＳ 明朝"/>
                    <a:cs typeface="Times New Roman"/>
                  </a:rPr>
                  <a:t>Focal  Plane Array</a:t>
                </a:r>
                <a:endParaRPr lang="en-US" sz="1000" dirty="0">
                  <a:effectLst/>
                  <a:latin typeface="Times"/>
                  <a:ea typeface="ＭＳ 明朝"/>
                  <a:cs typeface="Times New Roman"/>
                </a:endParaRPr>
              </a:p>
            </p:txBody>
          </p:sp>
          <p:sp>
            <p:nvSpPr>
              <p:cNvPr id="16" name="Text Box 13"/>
              <p:cNvSpPr txBox="1"/>
              <p:nvPr/>
            </p:nvSpPr>
            <p:spPr>
              <a:xfrm>
                <a:off x="1343457" y="46166"/>
                <a:ext cx="1205230" cy="193548"/>
              </a:xfrm>
              <a:prstGeom prst="rect">
                <a:avLst/>
              </a:prstGeom>
              <a:noFill/>
              <a:ln>
                <a:solidFill>
                  <a:schemeClr val="tx1"/>
                </a:solidFill>
              </a:ln>
            </p:spPr>
            <p:txBody>
              <a:bodyPr wrap="square" lIns="0" tIns="9144" rIns="0" bIns="9144" rtlCol="0">
                <a:spAutoFit/>
              </a:bodyPr>
              <a:lstStyle/>
              <a:p>
                <a:pPr marL="0" marR="0" algn="ctr">
                  <a:spcBef>
                    <a:spcPts val="0"/>
                  </a:spcBef>
                  <a:spcAft>
                    <a:spcPts val="0"/>
                  </a:spcAft>
                </a:pPr>
                <a:r>
                  <a:rPr lang="en-US" sz="1200" b="1" kern="1200">
                    <a:solidFill>
                      <a:srgbClr val="000000"/>
                    </a:solidFill>
                    <a:effectLst/>
                    <a:latin typeface="Times New Roman"/>
                    <a:ea typeface="ＭＳ 明朝"/>
                    <a:cs typeface="Times New Roman"/>
                  </a:rPr>
                  <a:t>Cryocooler (CC)</a:t>
                </a:r>
                <a:endParaRPr lang="en-US" sz="1000">
                  <a:effectLst/>
                  <a:latin typeface="Times"/>
                  <a:ea typeface="ＭＳ 明朝"/>
                  <a:cs typeface="Times New Roman"/>
                </a:endParaRPr>
              </a:p>
            </p:txBody>
          </p:sp>
          <p:sp>
            <p:nvSpPr>
              <p:cNvPr id="17" name="Text Box 14"/>
              <p:cNvSpPr txBox="1"/>
              <p:nvPr/>
            </p:nvSpPr>
            <p:spPr>
              <a:xfrm>
                <a:off x="60700" y="43297"/>
                <a:ext cx="1016000" cy="193548"/>
              </a:xfrm>
              <a:prstGeom prst="rect">
                <a:avLst/>
              </a:prstGeom>
              <a:noFill/>
              <a:ln>
                <a:solidFill>
                  <a:schemeClr val="tx1"/>
                </a:solidFill>
              </a:ln>
            </p:spPr>
            <p:txBody>
              <a:bodyPr wrap="square" lIns="0" tIns="9144" rIns="0" bIns="9144" rtlCol="0">
                <a:spAutoFit/>
              </a:bodyPr>
              <a:lstStyle/>
              <a:p>
                <a:pPr marL="0" marR="0" algn="ctr">
                  <a:spcBef>
                    <a:spcPts val="0"/>
                  </a:spcBef>
                  <a:spcAft>
                    <a:spcPts val="0"/>
                  </a:spcAft>
                </a:pPr>
                <a:r>
                  <a:rPr lang="en-US" sz="1200" b="1" kern="1200" dirty="0">
                    <a:solidFill>
                      <a:srgbClr val="000000"/>
                    </a:solidFill>
                    <a:effectLst/>
                    <a:latin typeface="Times New Roman"/>
                    <a:ea typeface="ＭＳ 明朝"/>
                    <a:cs typeface="Times New Roman"/>
                  </a:rPr>
                  <a:t>CC controller</a:t>
                </a:r>
                <a:endParaRPr lang="en-US" sz="1000" dirty="0">
                  <a:effectLst/>
                  <a:latin typeface="Times"/>
                  <a:ea typeface="ＭＳ 明朝"/>
                  <a:cs typeface="Times New Roman"/>
                </a:endParaRPr>
              </a:p>
            </p:txBody>
          </p:sp>
          <p:sp>
            <p:nvSpPr>
              <p:cNvPr id="18" name="Text Box 15"/>
              <p:cNvSpPr txBox="1"/>
              <p:nvPr/>
            </p:nvSpPr>
            <p:spPr>
              <a:xfrm>
                <a:off x="3442973" y="50507"/>
                <a:ext cx="835025" cy="544068"/>
              </a:xfrm>
              <a:prstGeom prst="rect">
                <a:avLst/>
              </a:prstGeom>
              <a:noFill/>
              <a:ln>
                <a:solidFill>
                  <a:schemeClr val="tx1"/>
                </a:solidFill>
              </a:ln>
            </p:spPr>
            <p:txBody>
              <a:bodyPr wrap="square" lIns="0" tIns="9144" rIns="0" bIns="9144" rtlCol="0">
                <a:spAutoFit/>
              </a:bodyPr>
              <a:lstStyle/>
              <a:p>
                <a:pPr marL="0" marR="0" algn="ctr">
                  <a:spcBef>
                    <a:spcPts val="0"/>
                  </a:spcBef>
                  <a:spcAft>
                    <a:spcPts val="0"/>
                  </a:spcAft>
                </a:pPr>
                <a:r>
                  <a:rPr lang="en-US" sz="1200" b="1" kern="1200">
                    <a:solidFill>
                      <a:srgbClr val="000000"/>
                    </a:solidFill>
                    <a:effectLst/>
                    <a:latin typeface="Times New Roman"/>
                    <a:ea typeface="ＭＳ 明朝"/>
                    <a:cs typeface="Times New Roman"/>
                  </a:rPr>
                  <a:t>Detector Interface Electronics</a:t>
                </a:r>
                <a:endParaRPr lang="en-US" sz="1000">
                  <a:effectLst/>
                  <a:latin typeface="Times"/>
                  <a:ea typeface="ＭＳ 明朝"/>
                  <a:cs typeface="Times New Roman"/>
                </a:endParaRPr>
              </a:p>
            </p:txBody>
          </p:sp>
          <p:sp>
            <p:nvSpPr>
              <p:cNvPr id="19" name="Text Box 16"/>
              <p:cNvSpPr txBox="1"/>
              <p:nvPr/>
            </p:nvSpPr>
            <p:spPr>
              <a:xfrm>
                <a:off x="1808786" y="807429"/>
                <a:ext cx="1132840" cy="368808"/>
              </a:xfrm>
              <a:prstGeom prst="rect">
                <a:avLst/>
              </a:prstGeom>
              <a:noFill/>
              <a:ln>
                <a:solidFill>
                  <a:schemeClr val="tx1"/>
                </a:solidFill>
              </a:ln>
            </p:spPr>
            <p:txBody>
              <a:bodyPr wrap="square" lIns="0" tIns="9144" rIns="0" bIns="9144" rtlCol="0">
                <a:spAutoFit/>
              </a:bodyPr>
              <a:lstStyle/>
              <a:p>
                <a:pPr marL="0" marR="0" algn="ctr">
                  <a:spcBef>
                    <a:spcPts val="0"/>
                  </a:spcBef>
                  <a:spcAft>
                    <a:spcPts val="0"/>
                  </a:spcAft>
                </a:pPr>
                <a:r>
                  <a:rPr lang="en-US" sz="1200" b="1" kern="1200">
                    <a:solidFill>
                      <a:srgbClr val="000000"/>
                    </a:solidFill>
                    <a:effectLst/>
                    <a:latin typeface="Times New Roman"/>
                    <a:ea typeface="ＭＳ 明朝"/>
                    <a:cs typeface="Times New Roman"/>
                  </a:rPr>
                  <a:t>AI controller (stepper motor)</a:t>
                </a:r>
                <a:endParaRPr lang="en-US" sz="1000">
                  <a:effectLst/>
                  <a:latin typeface="Times"/>
                  <a:ea typeface="ＭＳ 明朝"/>
                  <a:cs typeface="Times New Roman"/>
                </a:endParaRPr>
              </a:p>
            </p:txBody>
          </p:sp>
          <p:cxnSp>
            <p:nvCxnSpPr>
              <p:cNvPr id="20" name="Straight Arrow Connector 19"/>
              <p:cNvCxnSpPr/>
              <p:nvPr/>
            </p:nvCxnSpPr>
            <p:spPr>
              <a:xfrm>
                <a:off x="943831" y="1443581"/>
                <a:ext cx="175750" cy="0"/>
              </a:xfrm>
              <a:prstGeom prst="straightConnector1">
                <a:avLst/>
              </a:prstGeom>
              <a:ln w="12700">
                <a:solidFill>
                  <a:schemeClr val="tx1"/>
                </a:solidFill>
                <a:tailEnd type="triangle" w="sm" len="med"/>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flipH="1" flipV="1">
                <a:off x="495618" y="643365"/>
                <a:ext cx="892901" cy="551501"/>
              </a:xfrm>
              <a:prstGeom prst="straightConnector1">
                <a:avLst/>
              </a:prstGeom>
              <a:ln w="12700">
                <a:solidFill>
                  <a:schemeClr val="tx1"/>
                </a:solidFill>
                <a:headEnd type="none"/>
                <a:tailEnd type="triangle" w="sm" len="med"/>
              </a:ln>
            </p:spPr>
            <p:style>
              <a:lnRef idx="2">
                <a:schemeClr val="accent1"/>
              </a:lnRef>
              <a:fillRef idx="0">
                <a:schemeClr val="accent1"/>
              </a:fillRef>
              <a:effectRef idx="1">
                <a:schemeClr val="accent1"/>
              </a:effectRef>
              <a:fontRef idx="minor">
                <a:schemeClr val="tx1"/>
              </a:fontRef>
            </p:style>
          </p:cxnSp>
          <p:sp>
            <p:nvSpPr>
              <p:cNvPr id="22" name="Text Box 25"/>
              <p:cNvSpPr txBox="1"/>
              <p:nvPr/>
            </p:nvSpPr>
            <p:spPr>
              <a:xfrm>
                <a:off x="587801" y="822002"/>
                <a:ext cx="848995" cy="368808"/>
              </a:xfrm>
              <a:prstGeom prst="rect">
                <a:avLst/>
              </a:prstGeom>
              <a:solidFill>
                <a:schemeClr val="bg1"/>
              </a:solidFill>
              <a:ln>
                <a:solidFill>
                  <a:schemeClr val="tx1"/>
                </a:solidFill>
              </a:ln>
            </p:spPr>
            <p:txBody>
              <a:bodyPr wrap="square" lIns="0" tIns="9144" rIns="0" bIns="9144" rtlCol="0">
                <a:spAutoFit/>
              </a:bodyPr>
              <a:lstStyle/>
              <a:p>
                <a:pPr marL="0" marR="0" algn="ctr">
                  <a:spcBef>
                    <a:spcPts val="0"/>
                  </a:spcBef>
                  <a:spcAft>
                    <a:spcPts val="0"/>
                  </a:spcAft>
                </a:pPr>
                <a:r>
                  <a:rPr lang="en-US" sz="1200" b="1" kern="1200" dirty="0">
                    <a:solidFill>
                      <a:srgbClr val="000000"/>
                    </a:solidFill>
                    <a:effectLst/>
                    <a:latin typeface="Times New Roman"/>
                    <a:ea typeface="ＭＳ 明朝"/>
                    <a:cs typeface="Times New Roman"/>
                  </a:rPr>
                  <a:t>Adjustable Iris (AI)</a:t>
                </a:r>
                <a:endParaRPr lang="en-US" sz="1000" dirty="0">
                  <a:effectLst/>
                  <a:latin typeface="Times"/>
                  <a:ea typeface="ＭＳ 明朝"/>
                  <a:cs typeface="Times New Roman"/>
                </a:endParaRPr>
              </a:p>
            </p:txBody>
          </p:sp>
          <p:cxnSp>
            <p:nvCxnSpPr>
              <p:cNvPr id="23" name="Straight Arrow Connector 22"/>
              <p:cNvCxnSpPr/>
              <p:nvPr/>
            </p:nvCxnSpPr>
            <p:spPr>
              <a:xfrm flipH="1" flipV="1">
                <a:off x="1179345" y="1195234"/>
                <a:ext cx="257024" cy="146780"/>
              </a:xfrm>
              <a:prstGeom prst="straightConnector1">
                <a:avLst/>
              </a:prstGeom>
              <a:ln w="12700">
                <a:solidFill>
                  <a:schemeClr val="tx1"/>
                </a:solidFill>
                <a:tailEnd type="triangle" w="sm" len="med"/>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flipV="1">
                <a:off x="1437080" y="1001335"/>
                <a:ext cx="371781" cy="14573"/>
              </a:xfrm>
              <a:prstGeom prst="straightConnector1">
                <a:avLst/>
              </a:prstGeom>
              <a:ln w="12700">
                <a:solidFill>
                  <a:schemeClr val="tx1"/>
                </a:solidFill>
                <a:headEnd type="triangle" w="sm" len="med"/>
                <a:tailEnd type="triangle" w="sm" len="med"/>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V="1">
                <a:off x="737238" y="541328"/>
                <a:ext cx="1127540" cy="471"/>
              </a:xfrm>
              <a:prstGeom prst="straightConnector1">
                <a:avLst/>
              </a:prstGeom>
              <a:ln w="12700">
                <a:solidFill>
                  <a:schemeClr val="tx1"/>
                </a:solidFill>
                <a:tailEnd type="triangle" w="sm" len="med"/>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2298510" y="541328"/>
                <a:ext cx="137152" cy="0"/>
              </a:xfrm>
              <a:prstGeom prst="straightConnector1">
                <a:avLst/>
              </a:prstGeom>
              <a:ln w="12700">
                <a:solidFill>
                  <a:schemeClr val="tx1"/>
                </a:solidFill>
                <a:tailEnd type="triangle" w="sm" len="med"/>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3306167" y="481564"/>
                <a:ext cx="166831" cy="471"/>
              </a:xfrm>
              <a:prstGeom prst="straightConnector1">
                <a:avLst/>
              </a:prstGeom>
              <a:ln w="12700">
                <a:solidFill>
                  <a:schemeClr val="tx1"/>
                </a:solidFill>
                <a:tailEnd type="triangle" w="sm" len="med"/>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flipH="1" flipV="1">
                <a:off x="2499332" y="249972"/>
                <a:ext cx="1" cy="189789"/>
              </a:xfrm>
              <a:prstGeom prst="straightConnector1">
                <a:avLst/>
              </a:prstGeom>
              <a:ln w="12700">
                <a:solidFill>
                  <a:schemeClr val="tx1"/>
                </a:solidFill>
                <a:headEnd type="triangle" w="sm" len="med"/>
                <a:tailEnd type="triangle" w="sm" len="med"/>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flipH="1" flipV="1">
                <a:off x="1076874" y="144864"/>
                <a:ext cx="266639" cy="2869"/>
              </a:xfrm>
              <a:prstGeom prst="straightConnector1">
                <a:avLst/>
              </a:prstGeom>
              <a:ln w="12700">
                <a:solidFill>
                  <a:schemeClr val="tx1"/>
                </a:solidFill>
                <a:headEnd type="triangle" w="sm" len="med"/>
                <a:tailEnd type="triangle" w="sm" len="med"/>
              </a:ln>
            </p:spPr>
            <p:style>
              <a:lnRef idx="2">
                <a:schemeClr val="accent1"/>
              </a:lnRef>
              <a:fillRef idx="0">
                <a:schemeClr val="accent1"/>
              </a:fillRef>
              <a:effectRef idx="1">
                <a:schemeClr val="accent1"/>
              </a:effectRef>
              <a:fontRef idx="minor">
                <a:schemeClr val="tx1"/>
              </a:fontRef>
            </p:style>
          </p:cxnSp>
          <p:cxnSp>
            <p:nvCxnSpPr>
              <p:cNvPr id="30" name="Elbow Connector 29"/>
              <p:cNvCxnSpPr/>
              <p:nvPr/>
            </p:nvCxnSpPr>
            <p:spPr>
              <a:xfrm rot="5400000" flipH="1" flipV="1">
                <a:off x="3025789" y="-27546"/>
                <a:ext cx="184465" cy="1485501"/>
              </a:xfrm>
              <a:prstGeom prst="bentConnector3">
                <a:avLst>
                  <a:gd name="adj1" fmla="val 50000"/>
                </a:avLst>
              </a:prstGeom>
              <a:ln w="12700">
                <a:solidFill>
                  <a:schemeClr val="tx1"/>
                </a:solidFill>
                <a:headEnd type="triangle" w="sm" len="med"/>
                <a:tailEnd type="triangle" w="sm" len="med"/>
              </a:ln>
            </p:spPr>
            <p:style>
              <a:lnRef idx="2">
                <a:schemeClr val="accent1"/>
              </a:lnRef>
              <a:fillRef idx="0">
                <a:schemeClr val="accent1"/>
              </a:fillRef>
              <a:effectRef idx="1">
                <a:schemeClr val="accent1"/>
              </a:effectRef>
              <a:fontRef idx="minor">
                <a:schemeClr val="tx1"/>
              </a:fontRef>
            </p:style>
          </p:cxnSp>
          <p:sp>
            <p:nvSpPr>
              <p:cNvPr id="31" name="Text Box 38"/>
              <p:cNvSpPr txBox="1"/>
              <p:nvPr/>
            </p:nvSpPr>
            <p:spPr>
              <a:xfrm>
                <a:off x="3472854" y="822465"/>
                <a:ext cx="817245" cy="368808"/>
              </a:xfrm>
              <a:prstGeom prst="rect">
                <a:avLst/>
              </a:prstGeom>
              <a:noFill/>
              <a:ln>
                <a:solidFill>
                  <a:schemeClr val="tx1"/>
                </a:solidFill>
              </a:ln>
            </p:spPr>
            <p:txBody>
              <a:bodyPr wrap="square" lIns="0" tIns="9144" rIns="0" bIns="9144" rtlCol="0">
                <a:spAutoFit/>
              </a:bodyPr>
              <a:lstStyle/>
              <a:p>
                <a:pPr marL="0" marR="0" algn="ctr">
                  <a:spcBef>
                    <a:spcPts val="0"/>
                  </a:spcBef>
                  <a:spcAft>
                    <a:spcPts val="0"/>
                  </a:spcAft>
                </a:pPr>
                <a:r>
                  <a:rPr lang="en-US" sz="1200" b="1" kern="1200">
                    <a:solidFill>
                      <a:srgbClr val="000000"/>
                    </a:solidFill>
                    <a:effectLst/>
                    <a:latin typeface="Times New Roman"/>
                    <a:ea typeface="ＭＳ 明朝"/>
                    <a:cs typeface="Times New Roman"/>
                  </a:rPr>
                  <a:t>Spacecraft  C&amp;DH</a:t>
                </a:r>
                <a:endParaRPr lang="en-US" sz="1000">
                  <a:effectLst/>
                  <a:latin typeface="Times"/>
                  <a:ea typeface="ＭＳ 明朝"/>
                  <a:cs typeface="Times New Roman"/>
                </a:endParaRPr>
              </a:p>
            </p:txBody>
          </p:sp>
          <p:sp>
            <p:nvSpPr>
              <p:cNvPr id="32" name="Rectangle 31"/>
              <p:cNvSpPr/>
              <p:nvPr/>
            </p:nvSpPr>
            <p:spPr>
              <a:xfrm>
                <a:off x="60703" y="305298"/>
                <a:ext cx="1647628" cy="1284672"/>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a:spcBef>
                    <a:spcPts val="0"/>
                  </a:spcBef>
                  <a:spcAft>
                    <a:spcPts val="0"/>
                  </a:spcAft>
                </a:pPr>
                <a:r>
                  <a:rPr lang="en-US" sz="1200">
                    <a:effectLst/>
                    <a:ea typeface="Times New Roman"/>
                    <a:cs typeface="Times New Roman"/>
                  </a:rPr>
                  <a:t> </a:t>
                </a:r>
                <a:endParaRPr lang="en-US" sz="1200">
                  <a:effectLst/>
                  <a:ea typeface="ＭＳ 明朝"/>
                  <a:cs typeface="Times New Roman"/>
                </a:endParaRPr>
              </a:p>
            </p:txBody>
          </p:sp>
          <p:sp>
            <p:nvSpPr>
              <p:cNvPr id="33" name="Text Box 40"/>
              <p:cNvSpPr txBox="1"/>
              <p:nvPr/>
            </p:nvSpPr>
            <p:spPr>
              <a:xfrm>
                <a:off x="889671" y="300038"/>
                <a:ext cx="735965" cy="193548"/>
              </a:xfrm>
              <a:prstGeom prst="rect">
                <a:avLst/>
              </a:prstGeom>
              <a:noFill/>
              <a:ln>
                <a:noFill/>
              </a:ln>
            </p:spPr>
            <p:txBody>
              <a:bodyPr wrap="square" lIns="0" tIns="9144" rIns="0" bIns="9144" rtlCol="0">
                <a:spAutoFit/>
              </a:bodyPr>
              <a:lstStyle/>
              <a:p>
                <a:pPr marL="0" marR="0" algn="ctr">
                  <a:spcBef>
                    <a:spcPts val="0"/>
                  </a:spcBef>
                  <a:spcAft>
                    <a:spcPts val="0"/>
                  </a:spcAft>
                </a:pPr>
                <a:r>
                  <a:rPr lang="en-US" sz="1200" b="1" kern="1200">
                    <a:solidFill>
                      <a:srgbClr val="000000"/>
                    </a:solidFill>
                    <a:effectLst/>
                    <a:latin typeface="Times New Roman"/>
                    <a:ea typeface="ＭＳ 明朝"/>
                    <a:cs typeface="Times New Roman"/>
                  </a:rPr>
                  <a:t>Optics Box</a:t>
                </a:r>
                <a:endParaRPr lang="en-US" sz="1000">
                  <a:effectLst/>
                  <a:latin typeface="Times"/>
                  <a:ea typeface="ＭＳ 明朝"/>
                  <a:cs typeface="Times New Roman"/>
                </a:endParaRPr>
              </a:p>
            </p:txBody>
          </p:sp>
          <p:sp>
            <p:nvSpPr>
              <p:cNvPr id="34" name="Text Box 41"/>
              <p:cNvSpPr txBox="1"/>
              <p:nvPr/>
            </p:nvSpPr>
            <p:spPr>
              <a:xfrm>
                <a:off x="1861477" y="1353784"/>
                <a:ext cx="1251585" cy="193548"/>
              </a:xfrm>
              <a:prstGeom prst="rect">
                <a:avLst/>
              </a:prstGeom>
              <a:noFill/>
              <a:ln>
                <a:solidFill>
                  <a:schemeClr val="tx1"/>
                </a:solidFill>
              </a:ln>
            </p:spPr>
            <p:txBody>
              <a:bodyPr wrap="square" lIns="0" tIns="9144" rIns="0" bIns="9144" rtlCol="0">
                <a:spAutoFit/>
              </a:bodyPr>
              <a:lstStyle/>
              <a:p>
                <a:pPr marL="0" marR="0" algn="ctr">
                  <a:spcBef>
                    <a:spcPts val="0"/>
                  </a:spcBef>
                  <a:spcAft>
                    <a:spcPts val="0"/>
                  </a:spcAft>
                </a:pPr>
                <a:r>
                  <a:rPr lang="en-US" sz="1200" b="1" kern="1200">
                    <a:solidFill>
                      <a:srgbClr val="000000"/>
                    </a:solidFill>
                    <a:effectLst/>
                    <a:latin typeface="Times New Roman"/>
                    <a:ea typeface="ＭＳ 明朝"/>
                    <a:cs typeface="Times New Roman"/>
                  </a:rPr>
                  <a:t>Special Radiator</a:t>
                </a:r>
                <a:endParaRPr lang="en-US" sz="1000">
                  <a:effectLst/>
                  <a:latin typeface="Times"/>
                  <a:ea typeface="ＭＳ 明朝"/>
                  <a:cs typeface="Times New Roman"/>
                </a:endParaRPr>
              </a:p>
            </p:txBody>
          </p:sp>
          <p:sp>
            <p:nvSpPr>
              <p:cNvPr id="35" name="Text Box 42"/>
              <p:cNvSpPr txBox="1"/>
              <p:nvPr/>
            </p:nvSpPr>
            <p:spPr>
              <a:xfrm>
                <a:off x="2674151" y="46839"/>
                <a:ext cx="722630" cy="193548"/>
              </a:xfrm>
              <a:prstGeom prst="rect">
                <a:avLst/>
              </a:prstGeom>
              <a:noFill/>
              <a:ln>
                <a:solidFill>
                  <a:schemeClr val="tx1"/>
                </a:solidFill>
              </a:ln>
            </p:spPr>
            <p:txBody>
              <a:bodyPr wrap="square" lIns="0" tIns="9144" rIns="0" bIns="9144" rtlCol="0">
                <a:spAutoFit/>
              </a:bodyPr>
              <a:lstStyle/>
              <a:p>
                <a:pPr marL="0" marR="0" algn="ctr">
                  <a:spcBef>
                    <a:spcPts val="0"/>
                  </a:spcBef>
                  <a:spcAft>
                    <a:spcPts val="0"/>
                  </a:spcAft>
                </a:pPr>
                <a:r>
                  <a:rPr lang="en-US" sz="1200" b="1" kern="1200">
                    <a:solidFill>
                      <a:srgbClr val="000000"/>
                    </a:solidFill>
                    <a:effectLst/>
                    <a:latin typeface="Times New Roman"/>
                    <a:ea typeface="ＭＳ 明朝"/>
                    <a:cs typeface="Times New Roman"/>
                  </a:rPr>
                  <a:t>Radiator</a:t>
                </a:r>
                <a:endParaRPr lang="en-US" sz="1000">
                  <a:effectLst/>
                  <a:latin typeface="Times"/>
                  <a:ea typeface="ＭＳ 明朝"/>
                  <a:cs typeface="Times New Roman"/>
                </a:endParaRPr>
              </a:p>
            </p:txBody>
          </p:sp>
          <p:cxnSp>
            <p:nvCxnSpPr>
              <p:cNvPr id="36" name="Straight Arrow Connector 35"/>
              <p:cNvCxnSpPr/>
              <p:nvPr/>
            </p:nvCxnSpPr>
            <p:spPr>
              <a:xfrm flipV="1">
                <a:off x="1708331" y="1455363"/>
                <a:ext cx="153223" cy="18100"/>
              </a:xfrm>
              <a:prstGeom prst="straightConnector1">
                <a:avLst/>
              </a:prstGeom>
              <a:ln w="12700">
                <a:solidFill>
                  <a:schemeClr val="tx1"/>
                </a:solidFill>
                <a:tailEnd type="triangle" w="sm" len="med"/>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a:off x="2549276" y="147733"/>
                <a:ext cx="124986" cy="673"/>
              </a:xfrm>
              <a:prstGeom prst="straightConnector1">
                <a:avLst/>
              </a:prstGeom>
              <a:ln w="12700">
                <a:solidFill>
                  <a:schemeClr val="tx1"/>
                </a:solidFill>
                <a:tailEnd type="triangle" w="sm" len="med"/>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flipV="1">
                <a:off x="4090891" y="622971"/>
                <a:ext cx="0" cy="199501"/>
              </a:xfrm>
              <a:prstGeom prst="straightConnector1">
                <a:avLst/>
              </a:prstGeom>
              <a:ln w="12700">
                <a:solidFill>
                  <a:schemeClr val="tx1"/>
                </a:solidFill>
                <a:headEnd type="triangle" w="sm" len="med"/>
                <a:tailEnd type="triangle" w="sm" len="med"/>
              </a:ln>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flipV="1">
                <a:off x="0" y="0"/>
                <a:ext cx="4334256"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0" y="7888"/>
                <a:ext cx="0" cy="1636776"/>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flipV="1">
                <a:off x="2990" y="1641385"/>
                <a:ext cx="3227832"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4334690" y="0"/>
                <a:ext cx="0" cy="77724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flipV="1">
                <a:off x="3232292" y="776518"/>
                <a:ext cx="0" cy="859536"/>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3232292" y="776518"/>
                <a:ext cx="1102398"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45" name="Text Box 77"/>
              <p:cNvSpPr txBox="1"/>
              <p:nvPr/>
            </p:nvSpPr>
            <p:spPr>
              <a:xfrm>
                <a:off x="3502735" y="1248792"/>
                <a:ext cx="787400" cy="368808"/>
              </a:xfrm>
              <a:prstGeom prst="rect">
                <a:avLst/>
              </a:prstGeom>
              <a:noFill/>
              <a:ln>
                <a:solidFill>
                  <a:schemeClr val="tx1"/>
                </a:solidFill>
              </a:ln>
            </p:spPr>
            <p:txBody>
              <a:bodyPr wrap="square" lIns="0" tIns="9144" rIns="0" bIns="9144" rtlCol="0">
                <a:spAutoFit/>
              </a:bodyPr>
              <a:lstStyle/>
              <a:p>
                <a:pPr marL="0" marR="0" algn="ctr">
                  <a:spcBef>
                    <a:spcPts val="0"/>
                  </a:spcBef>
                  <a:spcAft>
                    <a:spcPts val="0"/>
                  </a:spcAft>
                </a:pPr>
                <a:r>
                  <a:rPr lang="en-US" sz="1200" b="1" kern="1200">
                    <a:solidFill>
                      <a:srgbClr val="000000"/>
                    </a:solidFill>
                    <a:effectLst/>
                    <a:latin typeface="Times New Roman"/>
                    <a:ea typeface="ＭＳ 明朝"/>
                    <a:cs typeface="Times New Roman"/>
                  </a:rPr>
                  <a:t>Spacecraft  Power</a:t>
                </a:r>
                <a:endParaRPr lang="en-US" sz="1000">
                  <a:effectLst/>
                  <a:latin typeface="Times"/>
                  <a:ea typeface="ＭＳ 明朝"/>
                  <a:cs typeface="Times New Roman"/>
                </a:endParaRPr>
              </a:p>
            </p:txBody>
          </p:sp>
          <p:cxnSp>
            <p:nvCxnSpPr>
              <p:cNvPr id="46" name="Straight Arrow Connector 45"/>
              <p:cNvCxnSpPr/>
              <p:nvPr/>
            </p:nvCxnSpPr>
            <p:spPr>
              <a:xfrm>
                <a:off x="3232292" y="1442702"/>
                <a:ext cx="270588" cy="0"/>
              </a:xfrm>
              <a:prstGeom prst="straightConnector1">
                <a:avLst/>
              </a:prstGeom>
              <a:ln w="12700">
                <a:solidFill>
                  <a:schemeClr val="tx1"/>
                </a:solidFill>
                <a:headEnd type="triangle" w="sm" len="med"/>
                <a:tailEnd type="triangle" w="sm" len="med"/>
              </a:ln>
            </p:spPr>
            <p:style>
              <a:lnRef idx="2">
                <a:schemeClr val="accent1"/>
              </a:lnRef>
              <a:fillRef idx="0">
                <a:schemeClr val="accent1"/>
              </a:fillRef>
              <a:effectRef idx="1">
                <a:schemeClr val="accent1"/>
              </a:effectRef>
              <a:fontRef idx="minor">
                <a:schemeClr val="tx1"/>
              </a:fontRef>
            </p:style>
          </p:cxnSp>
        </p:grpSp>
        <p:sp>
          <p:nvSpPr>
            <p:cNvPr id="10" name="Text Box 79"/>
            <p:cNvSpPr txBox="1"/>
            <p:nvPr/>
          </p:nvSpPr>
          <p:spPr>
            <a:xfrm>
              <a:off x="0" y="1701800"/>
              <a:ext cx="4334510" cy="393700"/>
            </a:xfrm>
            <a:prstGeom prst="rect">
              <a:avLst/>
            </a:prstGeom>
            <a:solidFill>
              <a:prstClr val="white"/>
            </a:solidFill>
            <a:ln>
              <a:solidFill>
                <a:schemeClr val="tx1"/>
              </a:solidFill>
            </a:ln>
            <a:effectLst/>
            <a:extLst>
              <a:ext uri="{C572A759-6A51-4108-AA02-DFA0A04FC94B}">
                <ma14:wrappingTextBoxFlag xmlns:ma14="http://schemas.microsoft.com/office/mac/drawingml/2011/main"/>
              </a:ext>
            </a:extLst>
          </p:spPr>
          <p:txBody>
            <a:bodyPr rot="0" spcFirstLastPara="0" vert="horz" wrap="square" lIns="0" tIns="0" rIns="0" bIns="0" numCol="1" spcCol="0" rtlCol="0" fromWordArt="0" anchor="t" anchorCtr="0" forceAA="0" compatLnSpc="1">
              <a:prstTxWarp prst="textNoShape">
                <a:avLst/>
              </a:prstTxWarp>
              <a:noAutofit/>
            </a:bodyPr>
            <a:lstStyle/>
            <a:p>
              <a:pPr marL="0" marR="0">
                <a:spcBef>
                  <a:spcPts val="0"/>
                </a:spcBef>
                <a:spcAft>
                  <a:spcPts val="1000"/>
                </a:spcAft>
              </a:pPr>
              <a:r>
                <a:rPr lang="en-US" b="0" dirty="0" smtClean="0">
                  <a:solidFill>
                    <a:srgbClr val="000000"/>
                  </a:solidFill>
                  <a:effectLst/>
                  <a:latin typeface="Times New Roman"/>
                  <a:ea typeface="Calibri"/>
                  <a:cs typeface="Times New Roman"/>
                </a:rPr>
                <a:t>BIRCHES </a:t>
              </a:r>
              <a:r>
                <a:rPr lang="en-US" b="0" dirty="0">
                  <a:solidFill>
                    <a:srgbClr val="000000"/>
                  </a:solidFill>
                  <a:effectLst/>
                  <a:latin typeface="Times New Roman"/>
                  <a:ea typeface="Calibri"/>
                  <a:cs typeface="Times New Roman"/>
                </a:rPr>
                <a:t>block diagram illustrates simplicity and flexibility of design.</a:t>
              </a:r>
              <a:endParaRPr lang="en-US" b="1" dirty="0">
                <a:solidFill>
                  <a:srgbClr val="000000"/>
                </a:solidFill>
                <a:effectLst/>
                <a:latin typeface="Calibri"/>
                <a:ea typeface="Calibri"/>
                <a:cs typeface="Times New Roman"/>
              </a:endParaRPr>
            </a:p>
          </p:txBody>
        </p:sp>
      </p:grpSp>
      <p:grpSp>
        <p:nvGrpSpPr>
          <p:cNvPr id="47" name="Group 46"/>
          <p:cNvGrpSpPr>
            <a:grpSpLocks/>
          </p:cNvGrpSpPr>
          <p:nvPr/>
        </p:nvGrpSpPr>
        <p:grpSpPr>
          <a:xfrm>
            <a:off x="142528" y="611306"/>
            <a:ext cx="2829946" cy="3201919"/>
            <a:chOff x="0" y="0"/>
            <a:chExt cx="2281555" cy="2896644"/>
          </a:xfrm>
          <a:extLst>
            <a:ext uri="{0CCBE362-F206-4b92-989A-16890622DB6E}">
              <ma14:wrappingTextBoxFlag xmlns:ma14="http://schemas.microsoft.com/office/mac/drawingml/2011/main"/>
            </a:ext>
          </a:extLst>
        </p:grpSpPr>
        <p:pic>
          <p:nvPicPr>
            <p:cNvPr id="48" name="Picture 4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281555" cy="1485900"/>
            </a:xfrm>
            <a:prstGeom prst="rect">
              <a:avLst/>
            </a:prstGeom>
            <a:noFill/>
            <a:ln>
              <a:solidFill>
                <a:schemeClr val="tx1"/>
              </a:solidFill>
            </a:ln>
            <a:extLst>
              <a:ext uri="{FAA26D3D-D897-4be2-8F04-BA451C77F1D7}">
                <ma14:placeholderFlag xmlns:ma14="http://schemas.microsoft.com/office/mac/drawingml/2011/main"/>
              </a:ext>
            </a:extLst>
          </p:spPr>
        </p:pic>
        <p:sp>
          <p:nvSpPr>
            <p:cNvPr id="49" name="Text Box 64"/>
            <p:cNvSpPr txBox="1"/>
            <p:nvPr/>
          </p:nvSpPr>
          <p:spPr>
            <a:xfrm>
              <a:off x="0" y="1623732"/>
              <a:ext cx="2281555" cy="1272912"/>
            </a:xfrm>
            <a:prstGeom prst="rect">
              <a:avLst/>
            </a:prstGeom>
            <a:solidFill>
              <a:prstClr val="white"/>
            </a:solidFill>
            <a:ln>
              <a:solidFill>
                <a:schemeClr val="tx1"/>
              </a:solidFill>
            </a:ln>
            <a:effectLst/>
            <a:extLst>
              <a:ext uri="{C572A759-6A51-4108-AA02-DFA0A04FC94B}">
                <ma14:wrappingTextBoxFlag xmlns:ma14="http://schemas.microsoft.com/office/mac/drawingml/2011/main"/>
              </a:ext>
            </a:extLst>
          </p:spPr>
          <p:txBody>
            <a:bodyPr rot="0" spcFirstLastPara="0" vert="horz" wrap="square" lIns="0" tIns="0" rIns="0" bIns="0" numCol="1" spcCol="0" rtlCol="0" fromWordArt="0" anchor="t" anchorCtr="0" forceAA="0" compatLnSpc="1">
              <a:prstTxWarp prst="textNoShape">
                <a:avLst/>
              </a:prstTxWarp>
              <a:noAutofit/>
            </a:bodyPr>
            <a:lstStyle/>
            <a:p>
              <a:pPr marL="0" marR="0" algn="just">
                <a:spcBef>
                  <a:spcPts val="0"/>
                </a:spcBef>
                <a:spcAft>
                  <a:spcPts val="1000"/>
                </a:spcAft>
              </a:pPr>
              <a:r>
                <a:rPr lang="en-US" sz="1600" b="0" dirty="0" smtClean="0">
                  <a:solidFill>
                    <a:srgbClr val="000000"/>
                  </a:solidFill>
                  <a:effectLst/>
                  <a:latin typeface="Times New Roman"/>
                  <a:ea typeface="Calibri"/>
                  <a:cs typeface="Times New Roman"/>
                </a:rPr>
                <a:t>BIRCHES </a:t>
              </a:r>
              <a:r>
                <a:rPr lang="en-US" sz="1600" b="0" dirty="0">
                  <a:solidFill>
                    <a:srgbClr val="000000"/>
                  </a:solidFill>
                  <a:effectLst/>
                  <a:latin typeface="Times New Roman"/>
                  <a:ea typeface="Calibri"/>
                  <a:cs typeface="Times New Roman"/>
                </a:rPr>
                <a:t>utilizes a compact Teledyne </a:t>
              </a:r>
              <a:r>
                <a:rPr lang="en-US" sz="1600" b="0" dirty="0" smtClean="0">
                  <a:solidFill>
                    <a:srgbClr val="000000"/>
                  </a:solidFill>
                  <a:effectLst/>
                  <a:latin typeface="Times New Roman"/>
                  <a:ea typeface="Calibri"/>
                  <a:cs typeface="Times New Roman"/>
                </a:rPr>
                <a:t>H1RG </a:t>
              </a:r>
              <a:r>
                <a:rPr lang="en-US" sz="1600" b="0" dirty="0" err="1" smtClean="0">
                  <a:solidFill>
                    <a:srgbClr val="000000"/>
                  </a:solidFill>
                  <a:effectLst/>
                  <a:latin typeface="Times New Roman"/>
                  <a:ea typeface="Calibri"/>
                  <a:cs typeface="Times New Roman"/>
                </a:rPr>
                <a:t>HgCdTe</a:t>
              </a:r>
              <a:r>
                <a:rPr lang="en-US" sz="1600" b="0" dirty="0" smtClean="0">
                  <a:solidFill>
                    <a:srgbClr val="000000"/>
                  </a:solidFill>
                  <a:effectLst/>
                  <a:latin typeface="Times New Roman"/>
                  <a:ea typeface="Calibri"/>
                  <a:cs typeface="Times New Roman"/>
                </a:rPr>
                <a:t> Focal Plane Array </a:t>
              </a:r>
              <a:r>
                <a:rPr lang="en-US" sz="1600" b="0" dirty="0">
                  <a:solidFill>
                    <a:srgbClr val="000000"/>
                  </a:solidFill>
                  <a:effectLst/>
                  <a:latin typeface="Times New Roman"/>
                  <a:ea typeface="Calibri"/>
                  <a:cs typeface="Times New Roman"/>
                </a:rPr>
                <a:t>and JDSU linear variable filter detector assembly leveraging OSIRIS REx OVIRS</a:t>
              </a:r>
              <a:r>
                <a:rPr lang="en-US" b="0" dirty="0">
                  <a:solidFill>
                    <a:srgbClr val="000000"/>
                  </a:solidFill>
                  <a:effectLst/>
                  <a:latin typeface="Times New Roman"/>
                  <a:ea typeface="Calibri"/>
                  <a:cs typeface="Times New Roman"/>
                </a:rPr>
                <a:t>.</a:t>
              </a:r>
              <a:endParaRPr lang="en-US" b="1" dirty="0">
                <a:solidFill>
                  <a:srgbClr val="000000"/>
                </a:solidFill>
                <a:effectLst/>
                <a:latin typeface="Calibri"/>
                <a:ea typeface="Calibri"/>
                <a:cs typeface="Times New Roman"/>
              </a:endParaRPr>
            </a:p>
          </p:txBody>
        </p:sp>
      </p:grpSp>
      <p:pic>
        <p:nvPicPr>
          <p:cNvPr id="50" name="Picture 4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4806" y="3951971"/>
            <a:ext cx="2700778" cy="1037279"/>
          </a:xfrm>
          <a:prstGeom prst="rect">
            <a:avLst/>
          </a:prstGeom>
          <a:ln>
            <a:solidFill>
              <a:schemeClr val="tx1"/>
            </a:solidFill>
          </a:ln>
          <a:extLst>
            <a:ext uri="{FAA26D3D-D897-4be2-8F04-BA451C77F1D7}">
              <ma14:placeholderFlag xmlns:ma14="http://schemas.microsoft.com/office/mac/drawingml/2011/main"/>
            </a:ext>
          </a:extLst>
        </p:spPr>
      </p:pic>
      <p:sp>
        <p:nvSpPr>
          <p:cNvPr id="51" name="Text Box 35"/>
          <p:cNvSpPr txBox="1"/>
          <p:nvPr/>
        </p:nvSpPr>
        <p:spPr>
          <a:xfrm>
            <a:off x="194602" y="5133252"/>
            <a:ext cx="2642346" cy="1068949"/>
          </a:xfrm>
          <a:prstGeom prst="rect">
            <a:avLst/>
          </a:prstGeom>
          <a:solidFill>
            <a:prstClr val="white"/>
          </a:solidFill>
          <a:ln>
            <a:solidFill>
              <a:schemeClr val="tx1"/>
            </a:solidFill>
          </a:ln>
          <a:effectLst/>
          <a:extLst>
            <a:ext uri="{C572A759-6A51-4108-AA02-DFA0A04FC94B}">
              <ma14:wrappingTextBoxFlag xmlns:ma14="http://schemas.microsoft.com/office/mac/drawingml/2011/main"/>
            </a:ext>
          </a:extLst>
        </p:spPr>
        <p:txBody>
          <a:bodyPr rot="0" spcFirstLastPara="0" vert="horz" wrap="square" lIns="0" tIns="0" rIns="0" bIns="0" numCol="1" spcCol="0" rtlCol="0" fromWordArt="0" anchor="t" anchorCtr="0" forceAA="0" compatLnSpc="1">
            <a:prstTxWarp prst="textNoShape">
              <a:avLst/>
            </a:prstTxWarp>
            <a:noAutofit/>
          </a:bodyPr>
          <a:lstStyle/>
          <a:p>
            <a:pPr marL="0" marR="0" algn="just">
              <a:spcBef>
                <a:spcPts val="0"/>
              </a:spcBef>
              <a:spcAft>
                <a:spcPts val="1000"/>
              </a:spcAft>
            </a:pPr>
            <a:r>
              <a:rPr lang="en-US" b="0" dirty="0" smtClean="0">
                <a:solidFill>
                  <a:srgbClr val="000000"/>
                </a:solidFill>
                <a:effectLst/>
                <a:latin typeface="Times New Roman"/>
                <a:ea typeface="Calibri"/>
                <a:cs typeface="Times New Roman"/>
              </a:rPr>
              <a:t>Adjustable </a:t>
            </a:r>
            <a:r>
              <a:rPr lang="en-US" b="0" dirty="0">
                <a:solidFill>
                  <a:srgbClr val="000000"/>
                </a:solidFill>
                <a:effectLst/>
                <a:latin typeface="Times New Roman"/>
                <a:ea typeface="Calibri"/>
                <a:cs typeface="Times New Roman"/>
              </a:rPr>
              <a:t>Iris maintains footprint size at 10 km by varying FOV regardless of altitude</a:t>
            </a:r>
            <a:endParaRPr lang="en-US" b="1" dirty="0">
              <a:solidFill>
                <a:srgbClr val="000000"/>
              </a:solidFill>
              <a:effectLst/>
              <a:latin typeface="Calibri"/>
              <a:ea typeface="Calibri"/>
              <a:cs typeface="Times New Roman"/>
            </a:endParaRPr>
          </a:p>
        </p:txBody>
      </p:sp>
      <p:pic>
        <p:nvPicPr>
          <p:cNvPr id="52" name="Picture 51"/>
          <p:cNvPicPr>
            <a:picLocks noChangeAspect="1"/>
          </p:cNvPicPr>
          <p:nvPr/>
        </p:nvPicPr>
        <p:blipFill>
          <a:blip r:embed="rId5"/>
          <a:stretch>
            <a:fillRect/>
          </a:stretch>
        </p:blipFill>
        <p:spPr>
          <a:xfrm>
            <a:off x="3390198" y="3936134"/>
            <a:ext cx="1392887" cy="2449899"/>
          </a:xfrm>
          <a:prstGeom prst="rect">
            <a:avLst/>
          </a:prstGeom>
        </p:spPr>
      </p:pic>
      <p:sp>
        <p:nvSpPr>
          <p:cNvPr id="53" name="TextBox 52"/>
          <p:cNvSpPr txBox="1"/>
          <p:nvPr/>
        </p:nvSpPr>
        <p:spPr>
          <a:xfrm>
            <a:off x="3401426" y="6353800"/>
            <a:ext cx="1381659" cy="246221"/>
          </a:xfrm>
          <a:prstGeom prst="rect">
            <a:avLst/>
          </a:prstGeom>
          <a:solidFill>
            <a:schemeClr val="bg1"/>
          </a:solidFill>
          <a:ln>
            <a:solidFill>
              <a:schemeClr val="tx1"/>
            </a:solidFill>
          </a:ln>
        </p:spPr>
        <p:txBody>
          <a:bodyPr wrap="square" lIns="0" tIns="0" rIns="0" bIns="0" rtlCol="0">
            <a:spAutoFit/>
          </a:bodyPr>
          <a:lstStyle/>
          <a:p>
            <a:pPr algn="ctr"/>
            <a:r>
              <a:rPr lang="en-US" sz="1600" dirty="0" smtClean="0"/>
              <a:t>JDSU LV filters  </a:t>
            </a:r>
            <a:endParaRPr lang="en-US" sz="1600" dirty="0"/>
          </a:p>
        </p:txBody>
      </p:sp>
    </p:spTree>
    <p:extLst>
      <p:ext uri="{BB962C8B-B14F-4D97-AF65-F5344CB8AC3E}">
        <p14:creationId xmlns:p14="http://schemas.microsoft.com/office/powerpoint/2010/main" val="10145990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6 month mission trajector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21010" y="122523"/>
            <a:ext cx="4644210" cy="3895253"/>
          </a:xfrm>
          <a:prstGeom prst="rect">
            <a:avLst/>
          </a:prstGeom>
          <a:solidFill>
            <a:schemeClr val="bg1"/>
          </a:solidFill>
        </p:spPr>
      </p:pic>
      <p:sp>
        <p:nvSpPr>
          <p:cNvPr id="3" name="Footer Placeholder 2"/>
          <p:cNvSpPr>
            <a:spLocks noGrp="1"/>
          </p:cNvSpPr>
          <p:nvPr>
            <p:ph type="ftr" sz="quarter" idx="11"/>
          </p:nvPr>
        </p:nvSpPr>
        <p:spPr/>
        <p:txBody>
          <a:bodyPr/>
          <a:lstStyle/>
          <a:p>
            <a:r>
              <a:rPr lang="en-US" smtClean="0"/>
              <a:t>Interplanetary Smallsat 2016 Clarketal Lunar Ice Cube</a:t>
            </a:r>
            <a:endParaRPr lang="en-US"/>
          </a:p>
        </p:txBody>
      </p:sp>
      <p:sp>
        <p:nvSpPr>
          <p:cNvPr id="4" name="Slide Number Placeholder 3"/>
          <p:cNvSpPr>
            <a:spLocks noGrp="1"/>
          </p:cNvSpPr>
          <p:nvPr>
            <p:ph type="sldNum" sz="quarter" idx="12"/>
          </p:nvPr>
        </p:nvSpPr>
        <p:spPr/>
        <p:txBody>
          <a:bodyPr/>
          <a:lstStyle/>
          <a:p>
            <a:fld id="{61DB02BC-888A-9449-ADDC-9153D0D66787}" type="slidenum">
              <a:rPr lang="en-US" smtClean="0"/>
              <a:t>8</a:t>
            </a:fld>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5578" y="4162799"/>
            <a:ext cx="1787079" cy="2611421"/>
          </a:xfrm>
          <a:prstGeom prst="rect">
            <a:avLst/>
          </a:prstGeom>
          <a:ln>
            <a:solidFill>
              <a:schemeClr val="tx1"/>
            </a:solidFill>
          </a:ln>
          <a:extLst>
            <a:ext uri="{FAA26D3D-D897-4be2-8F04-BA451C77F1D7}">
              <ma14:placeholderFlag xmlns:ma14="http://schemas.microsoft.com/office/mac/drawingml/2011/main"/>
            </a:ext>
          </a:extLst>
        </p:spPr>
      </p:pic>
      <p:sp>
        <p:nvSpPr>
          <p:cNvPr id="5" name="Date Placeholder 4"/>
          <p:cNvSpPr>
            <a:spLocks noGrp="1"/>
          </p:cNvSpPr>
          <p:nvPr>
            <p:ph type="dt" sz="half" idx="10"/>
          </p:nvPr>
        </p:nvSpPr>
        <p:spPr/>
        <p:txBody>
          <a:bodyPr/>
          <a:lstStyle/>
          <a:p>
            <a:r>
              <a:rPr lang="en-US" smtClean="0"/>
              <a:t>April 2016</a:t>
            </a:r>
            <a:endParaRPr lang="en-US"/>
          </a:p>
        </p:txBody>
      </p:sp>
      <p:pic>
        <p:nvPicPr>
          <p:cNvPr id="7" name="Picture 6"/>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096" y="122522"/>
            <a:ext cx="3955915" cy="333075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5"/>
          <a:stretch>
            <a:fillRect/>
          </a:stretch>
        </p:blipFill>
        <p:spPr>
          <a:xfrm>
            <a:off x="28097" y="3376854"/>
            <a:ext cx="3955915" cy="3048000"/>
          </a:xfrm>
          <a:prstGeom prst="rect">
            <a:avLst/>
          </a:prstGeom>
        </p:spPr>
      </p:pic>
    </p:spTree>
    <p:extLst>
      <p:ext uri="{BB962C8B-B14F-4D97-AF65-F5344CB8AC3E}">
        <p14:creationId xmlns:p14="http://schemas.microsoft.com/office/powerpoint/2010/main" val="28830603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April 2016</a:t>
            </a:r>
            <a:endParaRPr lang="en-US"/>
          </a:p>
        </p:txBody>
      </p:sp>
      <p:sp>
        <p:nvSpPr>
          <p:cNvPr id="3" name="Footer Placeholder 2"/>
          <p:cNvSpPr>
            <a:spLocks noGrp="1"/>
          </p:cNvSpPr>
          <p:nvPr>
            <p:ph type="ftr" sz="quarter" idx="11"/>
          </p:nvPr>
        </p:nvSpPr>
        <p:spPr/>
        <p:txBody>
          <a:bodyPr/>
          <a:lstStyle/>
          <a:p>
            <a:r>
              <a:rPr lang="en-US" smtClean="0"/>
              <a:t>Interplanetary Smallsat 2016 Clarketal Lunar Ice Cube</a:t>
            </a:r>
            <a:endParaRPr lang="en-US"/>
          </a:p>
        </p:txBody>
      </p:sp>
      <p:sp>
        <p:nvSpPr>
          <p:cNvPr id="4" name="Slide Number Placeholder 3"/>
          <p:cNvSpPr>
            <a:spLocks noGrp="1"/>
          </p:cNvSpPr>
          <p:nvPr>
            <p:ph type="sldNum" sz="quarter" idx="12"/>
          </p:nvPr>
        </p:nvSpPr>
        <p:spPr/>
        <p:txBody>
          <a:bodyPr/>
          <a:lstStyle/>
          <a:p>
            <a:fld id="{61DB02BC-888A-9449-ADDC-9153D0D66787}" type="slidenum">
              <a:rPr lang="en-US" smtClean="0"/>
              <a:t>9</a:t>
            </a:fld>
            <a:endParaRPr lang="en-US"/>
          </a:p>
        </p:txBody>
      </p:sp>
      <p:pic>
        <p:nvPicPr>
          <p:cNvPr id="5" name="Picture 4" descr="C:\Users\Ben Malphrus\Desktop\BIT-3.png"/>
          <p:cNvPicPr/>
          <p:nvPr/>
        </p:nvPicPr>
        <p:blipFill rotWithShape="1">
          <a:blip r:embed="rId2"/>
          <a:srcRect b="7992"/>
          <a:stretch/>
        </p:blipFill>
        <p:spPr bwMode="auto">
          <a:xfrm>
            <a:off x="723230" y="356711"/>
            <a:ext cx="7690927" cy="5471668"/>
          </a:xfrm>
          <a:prstGeom prst="rect">
            <a:avLst/>
          </a:prstGeom>
          <a:noFill/>
          <a:ln w="9525">
            <a:noFill/>
            <a:miter lim="800000"/>
            <a:headEnd/>
            <a:tailEnd/>
          </a:ln>
        </p:spPr>
      </p:pic>
      <p:sp>
        <p:nvSpPr>
          <p:cNvPr id="6" name="TextBox 5"/>
          <p:cNvSpPr txBox="1"/>
          <p:nvPr/>
        </p:nvSpPr>
        <p:spPr>
          <a:xfrm>
            <a:off x="2844337" y="-47603"/>
            <a:ext cx="4942057" cy="400110"/>
          </a:xfrm>
          <a:prstGeom prst="rect">
            <a:avLst/>
          </a:prstGeom>
          <a:noFill/>
        </p:spPr>
        <p:txBody>
          <a:bodyPr wrap="square" lIns="91440" tIns="45720" rIns="91440" bIns="45720" rtlCol="0">
            <a:spAutoFit/>
          </a:bodyPr>
          <a:lstStyle/>
          <a:p>
            <a:r>
              <a:rPr lang="en-US" sz="2000" b="1" dirty="0" err="1"/>
              <a:t>Busek</a:t>
            </a:r>
            <a:r>
              <a:rPr lang="en-US" sz="2000" b="1" dirty="0"/>
              <a:t>  Iodine ion propulsion system </a:t>
            </a:r>
            <a:r>
              <a:rPr lang="en-US" sz="2000" b="1" dirty="0" smtClean="0"/>
              <a:t> (EP) </a:t>
            </a:r>
            <a:endParaRPr lang="en-US" sz="2000" b="1" dirty="0"/>
          </a:p>
        </p:txBody>
      </p:sp>
      <p:sp>
        <p:nvSpPr>
          <p:cNvPr id="7" name="TextBox 6"/>
          <p:cNvSpPr txBox="1"/>
          <p:nvPr/>
        </p:nvSpPr>
        <p:spPr>
          <a:xfrm>
            <a:off x="457200" y="5878515"/>
            <a:ext cx="8431988" cy="369332"/>
          </a:xfrm>
          <a:prstGeom prst="rect">
            <a:avLst/>
          </a:prstGeom>
          <a:noFill/>
        </p:spPr>
        <p:txBody>
          <a:bodyPr wrap="square" rtlCol="0">
            <a:spAutoFit/>
          </a:bodyPr>
          <a:lstStyle/>
          <a:p>
            <a:r>
              <a:rPr lang="en-US" b="1" dirty="0" smtClean="0"/>
              <a:t>-External electron source to offset charge build-up Volume  ~ 2 U, EM life testing 2016</a:t>
            </a:r>
            <a:endParaRPr lang="en-US" b="1" dirty="0"/>
          </a:p>
        </p:txBody>
      </p:sp>
    </p:spTree>
    <p:extLst>
      <p:ext uri="{BB962C8B-B14F-4D97-AF65-F5344CB8AC3E}">
        <p14:creationId xmlns:p14="http://schemas.microsoft.com/office/powerpoint/2010/main" val="33884542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April 2016</a:t>
            </a:r>
            <a:endParaRPr lang="en-US"/>
          </a:p>
        </p:txBody>
      </p:sp>
      <p:sp>
        <p:nvSpPr>
          <p:cNvPr id="3" name="Footer Placeholder 2"/>
          <p:cNvSpPr>
            <a:spLocks noGrp="1"/>
          </p:cNvSpPr>
          <p:nvPr>
            <p:ph type="ftr" sz="quarter" idx="11"/>
          </p:nvPr>
        </p:nvSpPr>
        <p:spPr/>
        <p:txBody>
          <a:bodyPr/>
          <a:lstStyle/>
          <a:p>
            <a:r>
              <a:rPr lang="en-US" smtClean="0"/>
              <a:t>Interplanetary Smallsat 2016 Clarketal Lunar Ice Cube</a:t>
            </a:r>
            <a:endParaRPr lang="en-US"/>
          </a:p>
        </p:txBody>
      </p:sp>
      <p:sp>
        <p:nvSpPr>
          <p:cNvPr id="4" name="Slide Number Placeholder 3"/>
          <p:cNvSpPr>
            <a:spLocks noGrp="1"/>
          </p:cNvSpPr>
          <p:nvPr>
            <p:ph type="sldNum" sz="quarter" idx="12"/>
          </p:nvPr>
        </p:nvSpPr>
        <p:spPr/>
        <p:txBody>
          <a:bodyPr/>
          <a:lstStyle/>
          <a:p>
            <a:fld id="{61DB02BC-888A-9449-ADDC-9153D0D66787}" type="slidenum">
              <a:rPr lang="en-US" smtClean="0"/>
              <a:t>10</a:t>
            </a:fld>
            <a:endParaRPr lang="en-US"/>
          </a:p>
        </p:txBody>
      </p:sp>
      <p:sp>
        <p:nvSpPr>
          <p:cNvPr id="5" name="TextBox 4"/>
          <p:cNvSpPr txBox="1"/>
          <p:nvPr/>
        </p:nvSpPr>
        <p:spPr>
          <a:xfrm>
            <a:off x="2861483" y="191269"/>
            <a:ext cx="2121409" cy="400110"/>
          </a:xfrm>
          <a:prstGeom prst="rect">
            <a:avLst/>
          </a:prstGeom>
          <a:noFill/>
        </p:spPr>
        <p:txBody>
          <a:bodyPr wrap="square" lIns="91440" tIns="45720" rIns="91440" bIns="45720" rtlCol="0">
            <a:spAutoFit/>
          </a:bodyPr>
          <a:lstStyle/>
          <a:p>
            <a:r>
              <a:rPr lang="en-US" sz="2000" b="1" dirty="0"/>
              <a:t>Bus Components</a:t>
            </a:r>
          </a:p>
        </p:txBody>
      </p:sp>
      <p:sp>
        <p:nvSpPr>
          <p:cNvPr id="6" name="TextBox 5"/>
          <p:cNvSpPr txBox="1"/>
          <p:nvPr/>
        </p:nvSpPr>
        <p:spPr>
          <a:xfrm>
            <a:off x="297877" y="782881"/>
            <a:ext cx="6157900" cy="5632312"/>
          </a:xfrm>
          <a:prstGeom prst="rect">
            <a:avLst/>
          </a:prstGeom>
          <a:solidFill>
            <a:schemeClr val="bg1">
              <a:alpha val="50000"/>
            </a:schemeClr>
          </a:solidFill>
        </p:spPr>
        <p:txBody>
          <a:bodyPr wrap="square" lIns="91440" tIns="45720" rIns="91440" bIns="45720" rtlCol="0">
            <a:spAutoFit/>
          </a:bodyPr>
          <a:lstStyle/>
          <a:p>
            <a:pPr algn="just"/>
            <a:r>
              <a:rPr lang="en-US" b="1" dirty="0" smtClean="0"/>
              <a:t>Thermal Design: </a:t>
            </a:r>
            <a:r>
              <a:rPr lang="en-US" dirty="0" smtClean="0"/>
              <a:t>with minimal radiator for interior the small form factor meant that interior experienced temperatures well within 0 to 40 degrees </a:t>
            </a:r>
            <a:r>
              <a:rPr lang="en-US" dirty="0" err="1" smtClean="0"/>
              <a:t>centrigrade</a:t>
            </a:r>
            <a:r>
              <a:rPr lang="en-US" dirty="0" smtClean="0"/>
              <a:t>, except for optics box which has a separate radiator. Thermal modeling funded via IRAD work.</a:t>
            </a:r>
            <a:endParaRPr lang="en-US" b="1" dirty="0" smtClean="0"/>
          </a:p>
          <a:p>
            <a:pPr algn="just"/>
            <a:endParaRPr lang="en-US" b="1" dirty="0"/>
          </a:p>
          <a:p>
            <a:pPr algn="just"/>
            <a:r>
              <a:rPr lang="en-US" b="1" dirty="0" smtClean="0"/>
              <a:t>Communication, Tracking</a:t>
            </a:r>
            <a:r>
              <a:rPr lang="en-US" dirty="0" smtClean="0"/>
              <a:t>: X-band, JPL Iris Radio, dual X-band patch antennas. MSU has 21-m dish that is becoming part of the DSN. Anticipated data rate ~ 50 kb/s </a:t>
            </a:r>
          </a:p>
          <a:p>
            <a:pPr algn="just"/>
            <a:endParaRPr lang="en-US" dirty="0"/>
          </a:p>
          <a:p>
            <a:pPr algn="just"/>
            <a:r>
              <a:rPr lang="en-US" b="1" dirty="0" smtClean="0"/>
              <a:t>C&amp;DH</a:t>
            </a:r>
            <a:r>
              <a:rPr lang="en-US" dirty="0" smtClean="0"/>
              <a:t>: very compact and capable Honeywell DM microprocessor, at least one backup C&amp;DH computer (trade volume, complexity, cubesat heritage, live with the fact this hasn’t flown in deep space) </a:t>
            </a:r>
          </a:p>
          <a:p>
            <a:pPr algn="just"/>
            <a:endParaRPr lang="en-US" dirty="0"/>
          </a:p>
          <a:p>
            <a:pPr algn="just"/>
            <a:r>
              <a:rPr lang="en-US" b="1" dirty="0"/>
              <a:t>GNC/ACS</a:t>
            </a:r>
            <a:r>
              <a:rPr lang="en-US" dirty="0"/>
              <a:t>: </a:t>
            </a:r>
            <a:r>
              <a:rPr lang="en-US" dirty="0" smtClean="0"/>
              <a:t>Modified Blue Canyon system. </a:t>
            </a:r>
            <a:r>
              <a:rPr lang="en-US" dirty="0"/>
              <a:t>M</a:t>
            </a:r>
            <a:r>
              <a:rPr lang="en-US" dirty="0" smtClean="0"/>
              <a:t>ulti</a:t>
            </a:r>
            <a:r>
              <a:rPr lang="en-US" dirty="0"/>
              <a:t>-component (star trackers, IMU, RWA) packages with heritage available, including BCT XB1, which can interface with thrusters (trade cost, volume, cubesat heritage, live with the fact this hasn’t flown in deep space</a:t>
            </a:r>
            <a:r>
              <a:rPr lang="en-US" dirty="0" smtClean="0"/>
              <a:t>)</a:t>
            </a:r>
          </a:p>
        </p:txBody>
      </p:sp>
      <p:pic>
        <p:nvPicPr>
          <p:cNvPr id="7" name="Picture 6"/>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23615" y="720604"/>
            <a:ext cx="1802797" cy="1299060"/>
          </a:xfrm>
          <a:prstGeom prst="rect">
            <a:avLst/>
          </a:prstGeom>
          <a:noFill/>
          <a:ln>
            <a:noFill/>
          </a:ln>
        </p:spPr>
      </p:pic>
      <p:pic>
        <p:nvPicPr>
          <p:cNvPr id="8" name="Picture 3" descr="IMG_3473"/>
          <p:cNvPicPr>
            <a:picLocks noChangeAspect="1" noChangeArrowheads="1"/>
          </p:cNvPicPr>
          <p:nvPr/>
        </p:nvPicPr>
        <p:blipFill>
          <a:blip r:embed="rId3" cstate="print"/>
          <a:srcRect l="19980" r="13139"/>
          <a:stretch>
            <a:fillRect/>
          </a:stretch>
        </p:blipFill>
        <p:spPr bwMode="auto">
          <a:xfrm>
            <a:off x="7009778" y="2303656"/>
            <a:ext cx="1514263" cy="1490883"/>
          </a:xfrm>
          <a:prstGeom prst="rect">
            <a:avLst/>
          </a:prstGeom>
          <a:noFill/>
          <a:ln w="9525">
            <a:solidFill>
              <a:srgbClr val="000000"/>
            </a:solidFill>
            <a:miter lim="800000"/>
            <a:headEnd/>
            <a:tailEnd/>
          </a:ln>
        </p:spPr>
      </p:pic>
      <p:pic>
        <p:nvPicPr>
          <p:cNvPr id="9" name="Picture 8"/>
          <p:cNvPicPr>
            <a:picLocks noChangeAspect="1"/>
          </p:cNvPicPr>
          <p:nvPr/>
        </p:nvPicPr>
        <p:blipFill>
          <a:blip r:embed="rId4"/>
          <a:stretch>
            <a:fillRect/>
          </a:stretch>
        </p:blipFill>
        <p:spPr>
          <a:xfrm>
            <a:off x="6823614" y="3957443"/>
            <a:ext cx="1860804" cy="1911902"/>
          </a:xfrm>
          <a:prstGeom prst="rect">
            <a:avLst/>
          </a:prstGeom>
        </p:spPr>
      </p:pic>
    </p:spTree>
    <p:extLst>
      <p:ext uri="{BB962C8B-B14F-4D97-AF65-F5344CB8AC3E}">
        <p14:creationId xmlns:p14="http://schemas.microsoft.com/office/powerpoint/2010/main" val="1015998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April 2016</a:t>
            </a:r>
            <a:endParaRPr lang="en-US"/>
          </a:p>
        </p:txBody>
      </p:sp>
      <p:sp>
        <p:nvSpPr>
          <p:cNvPr id="3" name="Footer Placeholder 2"/>
          <p:cNvSpPr>
            <a:spLocks noGrp="1"/>
          </p:cNvSpPr>
          <p:nvPr>
            <p:ph type="ftr" sz="quarter" idx="11"/>
          </p:nvPr>
        </p:nvSpPr>
        <p:spPr/>
        <p:txBody>
          <a:bodyPr/>
          <a:lstStyle/>
          <a:p>
            <a:r>
              <a:rPr lang="en-US" smtClean="0"/>
              <a:t>Interplanetary Smallsat 2016 Clarketal Lunar Ice Cube</a:t>
            </a:r>
            <a:endParaRPr lang="en-US" dirty="0"/>
          </a:p>
        </p:txBody>
      </p:sp>
      <p:sp>
        <p:nvSpPr>
          <p:cNvPr id="4" name="Slide Number Placeholder 3"/>
          <p:cNvSpPr>
            <a:spLocks noGrp="1"/>
          </p:cNvSpPr>
          <p:nvPr>
            <p:ph type="sldNum" sz="quarter" idx="12"/>
          </p:nvPr>
        </p:nvSpPr>
        <p:spPr/>
        <p:txBody>
          <a:bodyPr/>
          <a:lstStyle/>
          <a:p>
            <a:fld id="{61DB02BC-888A-9449-ADDC-9153D0D66787}" type="slidenum">
              <a:rPr lang="en-US" smtClean="0"/>
              <a:t>11</a:t>
            </a:fld>
            <a:endParaRPr lang="en-US"/>
          </a:p>
        </p:txBody>
      </p:sp>
      <p:sp>
        <p:nvSpPr>
          <p:cNvPr id="7" name="TextBox 6"/>
          <p:cNvSpPr txBox="1"/>
          <p:nvPr/>
        </p:nvSpPr>
        <p:spPr>
          <a:xfrm>
            <a:off x="559208" y="151637"/>
            <a:ext cx="3848110" cy="400110"/>
          </a:xfrm>
          <a:prstGeom prst="rect">
            <a:avLst/>
          </a:prstGeom>
          <a:noFill/>
        </p:spPr>
        <p:txBody>
          <a:bodyPr wrap="square" rtlCol="0">
            <a:spAutoFit/>
          </a:bodyPr>
          <a:lstStyle/>
          <a:p>
            <a:r>
              <a:rPr lang="en-US" b="1" dirty="0" smtClean="0"/>
              <a:t>Other EM1 Mission </a:t>
            </a:r>
            <a:r>
              <a:rPr lang="en-US" sz="2000" b="1" dirty="0" err="1" smtClean="0"/>
              <a:t>Complimentarity</a:t>
            </a:r>
            <a:endParaRPr lang="en-US" sz="2000" b="1" dirty="0"/>
          </a:p>
        </p:txBody>
      </p:sp>
      <p:pic>
        <p:nvPicPr>
          <p:cNvPr id="8" name="Picture 7"/>
          <p:cNvPicPr>
            <a:picLocks noChangeAspect="1"/>
          </p:cNvPicPr>
          <p:nvPr/>
        </p:nvPicPr>
        <p:blipFill>
          <a:blip r:embed="rId2"/>
          <a:stretch>
            <a:fillRect/>
          </a:stretch>
        </p:blipFill>
        <p:spPr>
          <a:xfrm>
            <a:off x="559208" y="688089"/>
            <a:ext cx="3827247" cy="2871474"/>
          </a:xfrm>
          <a:prstGeom prst="rect">
            <a:avLst/>
          </a:prstGeom>
        </p:spPr>
      </p:pic>
      <p:pic>
        <p:nvPicPr>
          <p:cNvPr id="9" name="Picture 8"/>
          <p:cNvPicPr>
            <a:picLocks noChangeAspect="1"/>
          </p:cNvPicPr>
          <p:nvPr/>
        </p:nvPicPr>
        <p:blipFill>
          <a:blip r:embed="rId3"/>
          <a:stretch>
            <a:fillRect/>
          </a:stretch>
        </p:blipFill>
        <p:spPr>
          <a:xfrm>
            <a:off x="4700902" y="688089"/>
            <a:ext cx="3557274" cy="3135889"/>
          </a:xfrm>
          <a:prstGeom prst="rect">
            <a:avLst/>
          </a:prstGeom>
        </p:spPr>
      </p:pic>
      <p:sp>
        <p:nvSpPr>
          <p:cNvPr id="5" name="TextBox 4"/>
          <p:cNvSpPr txBox="1"/>
          <p:nvPr/>
        </p:nvSpPr>
        <p:spPr>
          <a:xfrm>
            <a:off x="559208" y="3840697"/>
            <a:ext cx="8127592" cy="2862323"/>
          </a:xfrm>
          <a:prstGeom prst="rect">
            <a:avLst/>
          </a:prstGeom>
          <a:solidFill>
            <a:schemeClr val="bg1">
              <a:alpha val="50000"/>
            </a:schemeClr>
          </a:solidFill>
        </p:spPr>
        <p:txBody>
          <a:bodyPr wrap="square" rtlCol="0">
            <a:spAutoFit/>
          </a:bodyPr>
          <a:lstStyle/>
          <a:p>
            <a:r>
              <a:rPr lang="en-US" dirty="0" smtClean="0"/>
              <a:t>Lunar Flashlight:  Detect surface ice for PSRs polar region by measuring laser stimulated emission at several </a:t>
            </a:r>
            <a:r>
              <a:rPr lang="en-US" dirty="0" smtClean="0"/>
              <a:t>ice-associated lines.</a:t>
            </a:r>
          </a:p>
          <a:p>
            <a:endParaRPr lang="en-US" dirty="0"/>
          </a:p>
          <a:p>
            <a:r>
              <a:rPr lang="en-US" dirty="0" smtClean="0"/>
              <a:t>LunaH Map: Detect ice in top layer (tens of centimeters) of regolith for PSRs polar region by measuring decrease in neutron flux</a:t>
            </a:r>
            <a:r>
              <a:rPr lang="en-US" dirty="0" smtClean="0"/>
              <a:t> (anti-correlated with protons) using neutron spectrometer.</a:t>
            </a:r>
          </a:p>
          <a:p>
            <a:endParaRPr lang="en-US" dirty="0"/>
          </a:p>
          <a:p>
            <a:r>
              <a:rPr lang="en-US" dirty="0" smtClean="0"/>
              <a:t>Lunar IceCube: Determine water forms and components abundances as a function of time of day, latitude, and lunar regolith properties using broadband point spectrometer. </a:t>
            </a:r>
            <a:endParaRPr lang="en-US" dirty="0" smtClean="0"/>
          </a:p>
        </p:txBody>
      </p:sp>
    </p:spTree>
    <p:extLst>
      <p:ext uri="{BB962C8B-B14F-4D97-AF65-F5344CB8AC3E}">
        <p14:creationId xmlns:p14="http://schemas.microsoft.com/office/powerpoint/2010/main" val="13638516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April 2016</a:t>
            </a:r>
            <a:endParaRPr lang="en-US"/>
          </a:p>
        </p:txBody>
      </p:sp>
      <p:sp>
        <p:nvSpPr>
          <p:cNvPr id="3" name="Footer Placeholder 2"/>
          <p:cNvSpPr>
            <a:spLocks noGrp="1"/>
          </p:cNvSpPr>
          <p:nvPr>
            <p:ph type="ftr" sz="quarter" idx="11"/>
          </p:nvPr>
        </p:nvSpPr>
        <p:spPr/>
        <p:txBody>
          <a:bodyPr/>
          <a:lstStyle/>
          <a:p>
            <a:r>
              <a:rPr lang="en-US" smtClean="0"/>
              <a:t>Interplanetary Smallsat 2016 Clarketal Lunar Ice Cube</a:t>
            </a:r>
            <a:endParaRPr lang="en-US"/>
          </a:p>
        </p:txBody>
      </p:sp>
      <p:sp>
        <p:nvSpPr>
          <p:cNvPr id="4" name="Slide Number Placeholder 3"/>
          <p:cNvSpPr>
            <a:spLocks noGrp="1"/>
          </p:cNvSpPr>
          <p:nvPr>
            <p:ph type="sldNum" sz="quarter" idx="12"/>
          </p:nvPr>
        </p:nvSpPr>
        <p:spPr/>
        <p:txBody>
          <a:bodyPr/>
          <a:lstStyle/>
          <a:p>
            <a:fld id="{61DB02BC-888A-9449-ADDC-9153D0D66787}" type="slidenum">
              <a:rPr lang="en-US" smtClean="0"/>
              <a:t>12</a:t>
            </a:fld>
            <a:endParaRPr lang="en-US"/>
          </a:p>
        </p:txBody>
      </p:sp>
      <p:sp>
        <p:nvSpPr>
          <p:cNvPr id="5" name="TextBox 4"/>
          <p:cNvSpPr txBox="1"/>
          <p:nvPr/>
        </p:nvSpPr>
        <p:spPr>
          <a:xfrm>
            <a:off x="233926" y="144011"/>
            <a:ext cx="8722098" cy="5355313"/>
          </a:xfrm>
          <a:prstGeom prst="rect">
            <a:avLst/>
          </a:prstGeom>
          <a:solidFill>
            <a:schemeClr val="bg1">
              <a:alpha val="50000"/>
            </a:schemeClr>
          </a:solidFill>
        </p:spPr>
        <p:txBody>
          <a:bodyPr wrap="square" rtlCol="0">
            <a:spAutoFit/>
          </a:bodyPr>
          <a:lstStyle/>
          <a:p>
            <a:r>
              <a:rPr lang="en-US" dirty="0" smtClean="0"/>
              <a:t>Current status and issues</a:t>
            </a:r>
          </a:p>
          <a:p>
            <a:endParaRPr lang="en-US" dirty="0" smtClean="0"/>
          </a:p>
          <a:p>
            <a:r>
              <a:rPr lang="en-US" dirty="0" smtClean="0"/>
              <a:t>Data Access and Archiving: Discussions with LMMP on arrangements for data access and archiving. Proposal to  PDART. </a:t>
            </a:r>
          </a:p>
          <a:p>
            <a:endParaRPr lang="en-US" dirty="0"/>
          </a:p>
          <a:p>
            <a:r>
              <a:rPr lang="en-US" dirty="0" smtClean="0"/>
              <a:t>Volume: Additional volume accommodation for Iris radio and propulsion system. Building compact electronics.</a:t>
            </a:r>
          </a:p>
          <a:p>
            <a:endParaRPr lang="en-US" dirty="0" smtClean="0"/>
          </a:p>
          <a:p>
            <a:r>
              <a:rPr lang="en-US" dirty="0" smtClean="0"/>
              <a:t>Very high Vibration and Shock survival in requirements documents: </a:t>
            </a:r>
            <a:r>
              <a:rPr lang="en-US" dirty="0" err="1" smtClean="0"/>
              <a:t>deployer</a:t>
            </a:r>
            <a:r>
              <a:rPr lang="en-US" dirty="0" smtClean="0"/>
              <a:t> design will mitigate considerably and original margins are very high</a:t>
            </a:r>
          </a:p>
          <a:p>
            <a:endParaRPr lang="en-US" dirty="0" smtClean="0"/>
          </a:p>
          <a:p>
            <a:r>
              <a:rPr lang="en-US" dirty="0" smtClean="0"/>
              <a:t>Very large temperature range survival in requirements documents: partially mitigated by ‘rolling’ spacecraft once Orion deployed +1.5 hours).  </a:t>
            </a:r>
          </a:p>
          <a:p>
            <a:endParaRPr lang="en-US" dirty="0"/>
          </a:p>
          <a:p>
            <a:r>
              <a:rPr lang="en-US" dirty="0" smtClean="0"/>
              <a:t>Radiation issue: Deployment opportunity starts in the second lobe of the Van Allen Belt: 8 to 11 hours to get out…however only relatively small Total Ionizing Dose to deal </a:t>
            </a:r>
            <a:r>
              <a:rPr lang="en-US" dirty="0" smtClean="0"/>
              <a:t>with.</a:t>
            </a:r>
            <a:endParaRPr lang="en-US" dirty="0" smtClean="0"/>
          </a:p>
          <a:p>
            <a:endParaRPr lang="en-US" dirty="0"/>
          </a:p>
          <a:p>
            <a:r>
              <a:rPr lang="en-US" dirty="0" smtClean="0"/>
              <a:t>Thermal Design: major cubesat challenge. </a:t>
            </a:r>
            <a:r>
              <a:rPr lang="en-US" dirty="0" smtClean="0"/>
              <a:t> Using dedicated radiator to minimize temperature of optics box (&lt;240K). Using microcryocooler to maintain detector at 120K.  </a:t>
            </a:r>
            <a:endParaRPr lang="en-US" dirty="0" smtClean="0"/>
          </a:p>
        </p:txBody>
      </p:sp>
    </p:spTree>
    <p:extLst>
      <p:ext uri="{BB962C8B-B14F-4D97-AF65-F5344CB8AC3E}">
        <p14:creationId xmlns:p14="http://schemas.microsoft.com/office/powerpoint/2010/main" val="15017172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Footer Placeholder 69"/>
          <p:cNvSpPr>
            <a:spLocks noGrp="1"/>
          </p:cNvSpPr>
          <p:nvPr>
            <p:ph type="ftr" sz="quarter" idx="11"/>
          </p:nvPr>
        </p:nvSpPr>
        <p:spPr/>
        <p:txBody>
          <a:bodyPr/>
          <a:lstStyle/>
          <a:p>
            <a:r>
              <a:rPr lang="en-US" smtClean="0"/>
              <a:t>Interplanetary Smallsat 2016 Clarketal Lunar Ice Cube</a:t>
            </a:r>
            <a:endParaRPr lang="en-US"/>
          </a:p>
        </p:txBody>
      </p:sp>
      <p:sp>
        <p:nvSpPr>
          <p:cNvPr id="71" name="Slide Number Placeholder 70"/>
          <p:cNvSpPr>
            <a:spLocks noGrp="1"/>
          </p:cNvSpPr>
          <p:nvPr>
            <p:ph type="sldNum" sz="quarter" idx="12"/>
          </p:nvPr>
        </p:nvSpPr>
        <p:spPr/>
        <p:txBody>
          <a:bodyPr/>
          <a:lstStyle/>
          <a:p>
            <a:fld id="{61DB02BC-888A-9449-ADDC-9153D0D66787}" type="slidenum">
              <a:rPr lang="en-US" smtClean="0"/>
              <a:t>13</a:t>
            </a:fld>
            <a:endParaRPr lang="en-US"/>
          </a:p>
        </p:txBody>
      </p:sp>
      <p:pic>
        <p:nvPicPr>
          <p:cNvPr id="60" name="Picture 59" descr="C:\Users\SSCDIR\Desktop\Lunar IceCube\Lunar IceCube ISO View with Labels Latest.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0435" y="576780"/>
            <a:ext cx="5274229" cy="5256152"/>
          </a:xfrm>
          <a:prstGeom prst="rect">
            <a:avLst/>
          </a:prstGeom>
          <a:noFill/>
          <a:ln>
            <a:noFill/>
          </a:ln>
          <a:extLst>
            <a:ext uri="{FAA26D3D-D897-4be2-8F04-BA451C77F1D7}">
              <ma14:placeholderFlag xmlns:ma14="http://schemas.microsoft.com/office/mac/drawingml/2011/main"/>
            </a:ext>
          </a:extLst>
        </p:spPr>
      </p:pic>
      <p:sp>
        <p:nvSpPr>
          <p:cNvPr id="63" name="TextBox 62"/>
          <p:cNvSpPr txBox="1"/>
          <p:nvPr/>
        </p:nvSpPr>
        <p:spPr>
          <a:xfrm>
            <a:off x="2734052" y="86093"/>
            <a:ext cx="5446573" cy="400110"/>
          </a:xfrm>
          <a:prstGeom prst="rect">
            <a:avLst/>
          </a:prstGeom>
          <a:noFill/>
        </p:spPr>
        <p:txBody>
          <a:bodyPr wrap="square" lIns="91440" tIns="45720" rIns="91440" bIns="45720" rtlCol="0">
            <a:spAutoFit/>
          </a:bodyPr>
          <a:lstStyle/>
          <a:p>
            <a:r>
              <a:rPr lang="en-US" sz="2000" b="1" dirty="0"/>
              <a:t>IceCube Concept: Morehead CubeSat Bus</a:t>
            </a:r>
          </a:p>
        </p:txBody>
      </p:sp>
      <p:sp>
        <p:nvSpPr>
          <p:cNvPr id="2" name="Date Placeholder 1"/>
          <p:cNvSpPr>
            <a:spLocks noGrp="1"/>
          </p:cNvSpPr>
          <p:nvPr>
            <p:ph type="dt" sz="half" idx="10"/>
          </p:nvPr>
        </p:nvSpPr>
        <p:spPr/>
        <p:txBody>
          <a:bodyPr/>
          <a:lstStyle/>
          <a:p>
            <a:r>
              <a:rPr lang="en-US" smtClean="0"/>
              <a:t>April 2016</a:t>
            </a:r>
            <a:endParaRPr lang="en-US"/>
          </a:p>
        </p:txBody>
      </p:sp>
      <p:pic>
        <p:nvPicPr>
          <p:cNvPr id="8" name="Picture 7" descr="Moon Southern Region w Shadow LF.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06887" y="1254686"/>
            <a:ext cx="2983994" cy="4406054"/>
          </a:xfrm>
          <a:prstGeom prst="rect">
            <a:avLst/>
          </a:prstGeom>
        </p:spPr>
      </p:pic>
    </p:spTree>
    <p:extLst>
      <p:ext uri="{BB962C8B-B14F-4D97-AF65-F5344CB8AC3E}">
        <p14:creationId xmlns:p14="http://schemas.microsoft.com/office/powerpoint/2010/main" val="36432358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April 2016</a:t>
            </a:r>
            <a:endParaRPr lang="en-US"/>
          </a:p>
        </p:txBody>
      </p:sp>
      <p:sp>
        <p:nvSpPr>
          <p:cNvPr id="3" name="Footer Placeholder 2"/>
          <p:cNvSpPr>
            <a:spLocks noGrp="1"/>
          </p:cNvSpPr>
          <p:nvPr>
            <p:ph type="ftr" sz="quarter" idx="11"/>
          </p:nvPr>
        </p:nvSpPr>
        <p:spPr/>
        <p:txBody>
          <a:bodyPr/>
          <a:lstStyle/>
          <a:p>
            <a:r>
              <a:rPr lang="en-US" smtClean="0"/>
              <a:t>Interplanetary Smallsat 2016 Clarketal Lunar Ice Cube</a:t>
            </a:r>
            <a:endParaRPr lang="en-US"/>
          </a:p>
        </p:txBody>
      </p:sp>
      <p:sp>
        <p:nvSpPr>
          <p:cNvPr id="4" name="Slide Number Placeholder 3"/>
          <p:cNvSpPr>
            <a:spLocks noGrp="1"/>
          </p:cNvSpPr>
          <p:nvPr>
            <p:ph type="sldNum" sz="quarter" idx="12"/>
          </p:nvPr>
        </p:nvSpPr>
        <p:spPr/>
        <p:txBody>
          <a:bodyPr/>
          <a:lstStyle/>
          <a:p>
            <a:fld id="{61DB02BC-888A-9449-ADDC-9153D0D66787}" type="slidenum">
              <a:rPr lang="en-US" smtClean="0"/>
              <a:t>14</a:t>
            </a:fld>
            <a:endParaRPr lang="en-US"/>
          </a:p>
        </p:txBody>
      </p:sp>
      <p:sp>
        <p:nvSpPr>
          <p:cNvPr id="5" name="Title 4"/>
          <p:cNvSpPr txBox="1">
            <a:spLocks/>
          </p:cNvSpPr>
          <p:nvPr/>
        </p:nvSpPr>
        <p:spPr>
          <a:xfrm>
            <a:off x="457200" y="207790"/>
            <a:ext cx="8229600" cy="627787"/>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b="1" dirty="0" smtClean="0"/>
              <a:t>Conclusions</a:t>
            </a:r>
            <a:endParaRPr lang="en-US" sz="2400" b="1" dirty="0"/>
          </a:p>
        </p:txBody>
      </p:sp>
      <p:sp>
        <p:nvSpPr>
          <p:cNvPr id="6" name="Content Placeholder 5"/>
          <p:cNvSpPr txBox="1">
            <a:spLocks/>
          </p:cNvSpPr>
          <p:nvPr/>
        </p:nvSpPr>
        <p:spPr>
          <a:xfrm>
            <a:off x="457200" y="1533353"/>
            <a:ext cx="8229600" cy="4215418"/>
          </a:xfrm>
          <a:prstGeom prst="rect">
            <a:avLst/>
          </a:prstGeom>
          <a:solidFill>
            <a:schemeClr val="bg1">
              <a:alpha val="50000"/>
            </a:schemeClr>
          </a:solidFill>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dirty="0" err="1" smtClean="0"/>
              <a:t>IceCube</a:t>
            </a:r>
            <a:r>
              <a:rPr lang="en-US" sz="2000" dirty="0" smtClean="0"/>
              <a:t> to place an IR spectrometer in lunar orbit to look for surface OH, water, other volatiles</a:t>
            </a:r>
          </a:p>
          <a:p>
            <a:r>
              <a:rPr lang="en-US" sz="2000" dirty="0" smtClean="0"/>
              <a:t>Correlate volatiles with surface mineralogy, surface temperature, illumination, solar wind, </a:t>
            </a:r>
            <a:r>
              <a:rPr lang="en-US" sz="2000" dirty="0" err="1" smtClean="0"/>
              <a:t>etc</a:t>
            </a:r>
            <a:r>
              <a:rPr lang="en-US" sz="2000" dirty="0" smtClean="0"/>
              <a:t> </a:t>
            </a:r>
          </a:p>
          <a:p>
            <a:r>
              <a:rPr lang="en-US" sz="2000" dirty="0" smtClean="0"/>
              <a:t>Examine changes in surface volatile content to get at dynamics issues! (like Sunshine et al., 2009 observation) </a:t>
            </a:r>
          </a:p>
          <a:p>
            <a:r>
              <a:rPr lang="en-US" sz="2000" dirty="0" smtClean="0"/>
              <a:t>Uses MSU </a:t>
            </a:r>
            <a:r>
              <a:rPr lang="en-US" sz="2000" dirty="0" err="1" smtClean="0"/>
              <a:t>cubesat</a:t>
            </a:r>
            <a:r>
              <a:rPr lang="en-US" sz="2000" dirty="0" smtClean="0"/>
              <a:t> bus, with </a:t>
            </a:r>
            <a:r>
              <a:rPr lang="en-US" sz="2000" dirty="0" err="1" smtClean="0"/>
              <a:t>Busek</a:t>
            </a:r>
            <a:r>
              <a:rPr lang="en-US" sz="2000" dirty="0" smtClean="0"/>
              <a:t> propulsion</a:t>
            </a:r>
          </a:p>
          <a:p>
            <a:r>
              <a:rPr lang="en-US" sz="2000" dirty="0" smtClean="0"/>
              <a:t>Enabling GSFC  flight dynamics: Use of low energy manifolds to get into lunar capture </a:t>
            </a:r>
          </a:p>
          <a:p>
            <a:pPr lvl="1"/>
            <a:r>
              <a:rPr lang="en-US" sz="2000" dirty="0" smtClean="0"/>
              <a:t>Propulsion solution and flight dynamic requirements uniquely solved in a self-consistent way</a:t>
            </a:r>
          </a:p>
          <a:p>
            <a:pPr lvl="1"/>
            <a:r>
              <a:rPr lang="en-US" sz="2000" dirty="0" smtClean="0"/>
              <a:t>Creating a tailored solution with a standard platform</a:t>
            </a:r>
            <a:endParaRPr lang="en-US" sz="2000" dirty="0"/>
          </a:p>
        </p:txBody>
      </p:sp>
    </p:spTree>
    <p:extLst>
      <p:ext uri="{BB962C8B-B14F-4D97-AF65-F5344CB8AC3E}">
        <p14:creationId xmlns:p14="http://schemas.microsoft.com/office/powerpoint/2010/main" val="2420038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April 2016</a:t>
            </a:r>
            <a:endParaRPr lang="en-US"/>
          </a:p>
        </p:txBody>
      </p:sp>
      <p:sp>
        <p:nvSpPr>
          <p:cNvPr id="3" name="Footer Placeholder 2"/>
          <p:cNvSpPr>
            <a:spLocks noGrp="1"/>
          </p:cNvSpPr>
          <p:nvPr>
            <p:ph type="ftr" sz="quarter" idx="11"/>
          </p:nvPr>
        </p:nvSpPr>
        <p:spPr/>
        <p:txBody>
          <a:bodyPr/>
          <a:lstStyle/>
          <a:p>
            <a:r>
              <a:rPr lang="en-US" smtClean="0"/>
              <a:t>Interplanetary Smallsat 2016 Clarketal Lunar Ice Cube</a:t>
            </a:r>
            <a:endParaRPr lang="en-US"/>
          </a:p>
        </p:txBody>
      </p:sp>
      <p:sp>
        <p:nvSpPr>
          <p:cNvPr id="4" name="Slide Number Placeholder 3"/>
          <p:cNvSpPr>
            <a:spLocks noGrp="1"/>
          </p:cNvSpPr>
          <p:nvPr>
            <p:ph type="sldNum" sz="quarter" idx="12"/>
          </p:nvPr>
        </p:nvSpPr>
        <p:spPr/>
        <p:txBody>
          <a:bodyPr/>
          <a:lstStyle/>
          <a:p>
            <a:fld id="{61DB02BC-888A-9449-ADDC-9153D0D66787}" type="slidenum">
              <a:rPr lang="en-US" smtClean="0"/>
              <a:t>15</a:t>
            </a:fld>
            <a:endParaRPr lang="en-US"/>
          </a:p>
        </p:txBody>
      </p:sp>
      <p:pic>
        <p:nvPicPr>
          <p:cNvPr id="7" name="Picture 6" descr="Screen Shot 2016-03-30 at 3.40.17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0855" y="41984"/>
            <a:ext cx="5353622" cy="6360739"/>
          </a:xfrm>
          <a:prstGeom prst="rect">
            <a:avLst/>
          </a:prstGeom>
        </p:spPr>
      </p:pic>
      <p:sp>
        <p:nvSpPr>
          <p:cNvPr id="8" name="TextBox 7"/>
          <p:cNvSpPr txBox="1"/>
          <p:nvPr/>
        </p:nvSpPr>
        <p:spPr>
          <a:xfrm>
            <a:off x="2121901" y="5795533"/>
            <a:ext cx="2004597" cy="246221"/>
          </a:xfrm>
          <a:prstGeom prst="rect">
            <a:avLst/>
          </a:prstGeom>
          <a:noFill/>
        </p:spPr>
        <p:txBody>
          <a:bodyPr wrap="square" rtlCol="0">
            <a:spAutoFit/>
          </a:bodyPr>
          <a:lstStyle/>
          <a:p>
            <a:r>
              <a:rPr lang="en-US" sz="1000" b="1" dirty="0" err="1" smtClean="0">
                <a:solidFill>
                  <a:srgbClr val="FF0000"/>
                </a:solidFill>
              </a:rPr>
              <a:t>www.lunarworkshops.com</a:t>
            </a:r>
            <a:endParaRPr lang="en-US" sz="1000" b="1" dirty="0">
              <a:solidFill>
                <a:srgbClr val="FF0000"/>
              </a:solidFill>
            </a:endParaRPr>
          </a:p>
        </p:txBody>
      </p:sp>
      <p:sp>
        <p:nvSpPr>
          <p:cNvPr id="9" name="TextBox 8"/>
          <p:cNvSpPr txBox="1"/>
          <p:nvPr/>
        </p:nvSpPr>
        <p:spPr>
          <a:xfrm>
            <a:off x="5363836" y="5818573"/>
            <a:ext cx="1804421" cy="246221"/>
          </a:xfrm>
          <a:prstGeom prst="rect">
            <a:avLst/>
          </a:prstGeom>
          <a:noFill/>
        </p:spPr>
        <p:txBody>
          <a:bodyPr wrap="square" rtlCol="0">
            <a:spAutoFit/>
          </a:bodyPr>
          <a:lstStyle/>
          <a:p>
            <a:r>
              <a:rPr lang="en-US" sz="1000" b="1" dirty="0" err="1">
                <a:solidFill>
                  <a:srgbClr val="FF0000"/>
                </a:solidFill>
              </a:rPr>
              <a:t>p</a:t>
            </a:r>
            <a:r>
              <a:rPr lang="en-US" sz="1000" b="1" dirty="0" err="1" smtClean="0">
                <a:solidFill>
                  <a:srgbClr val="FF0000"/>
                </a:solidFill>
              </a:rPr>
              <a:t>amela.e.clark@jpl.nasa.gov</a:t>
            </a:r>
            <a:endParaRPr lang="en-US" sz="1000" b="1" dirty="0">
              <a:solidFill>
                <a:srgbClr val="FF0000"/>
              </a:solidFill>
            </a:endParaRPr>
          </a:p>
        </p:txBody>
      </p:sp>
    </p:spTree>
    <p:extLst>
      <p:ext uri="{BB962C8B-B14F-4D97-AF65-F5344CB8AC3E}">
        <p14:creationId xmlns:p14="http://schemas.microsoft.com/office/powerpoint/2010/main" val="36706869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11628</TotalTime>
  <Words>1821</Words>
  <Application>Microsoft Macintosh PowerPoint</Application>
  <PresentationFormat>On-screen Show (4:3)</PresentationFormat>
  <Paragraphs>315</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NASA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Pamela Clark</dc:creator>
  <cp:lastModifiedBy>pam clark</cp:lastModifiedBy>
  <cp:revision>117</cp:revision>
  <dcterms:created xsi:type="dcterms:W3CDTF">2014-09-16T16:46:47Z</dcterms:created>
  <dcterms:modified xsi:type="dcterms:W3CDTF">2016-03-31T00:51:24Z</dcterms:modified>
</cp:coreProperties>
</file>