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61" r:id="rId2"/>
    <p:sldId id="285" r:id="rId3"/>
    <p:sldId id="275" r:id="rId4"/>
    <p:sldId id="277" r:id="rId5"/>
    <p:sldId id="280" r:id="rId6"/>
    <p:sldId id="279" r:id="rId7"/>
    <p:sldId id="281" r:id="rId8"/>
    <p:sldId id="282" r:id="rId9"/>
    <p:sldId id="283" r:id="rId10"/>
    <p:sldId id="286" r:id="rId11"/>
    <p:sldId id="284" r:id="rId1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095" autoAdjust="0"/>
  </p:normalViewPr>
  <p:slideViewPr>
    <p:cSldViewPr snapToGrid="0">
      <p:cViewPr>
        <p:scale>
          <a:sx n="90" d="100"/>
          <a:sy n="90" d="100"/>
        </p:scale>
        <p:origin x="-70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5722B4A4-7937-4E5E-BA36-7233430499C1}" type="datetimeFigureOut">
              <a:rPr lang="en-US" smtClean="0"/>
              <a:pPr/>
              <a:t>4/17/2015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B69F1E58-D855-497F-BE5C-6DC71A71A0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16E8A38-B843-4AE8-9374-066EBB6A201C}" type="datetimeFigureOut">
              <a:rPr lang="en-US" smtClean="0"/>
              <a:pPr/>
              <a:t>4/17/2015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5D597E95-3732-491D-9C55-8438AC9C7A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97E95-3732-491D-9C55-8438AC9C7A8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F300103C-CEDB-4F3C-ACBB-7CB18DA5D0C4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436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3058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899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5FC7AA07-F5EC-4ECD-BA19-2EAFA8E6AE03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5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C621A765-AA4E-4383-A139-0D19349E5415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173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008313" cy="1009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50854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40758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E9A8C788-E813-435E-A3C9-B46BA8C3516A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9" name="Picture 8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802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5D0529D0-CF4E-4513-847A-9B4EEED33411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9" name="Picture 8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765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ED8E816A-8695-4C3B-A5BA-99E218C79443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798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E877F933-E1FA-41FB-AB28-EA3BE96D0F75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14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1200"/>
            <a:ext cx="77724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3946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CD1A-8F0D-4138-AE92-883E5BCF3F72}" type="slidenum">
              <a:rPr lang="en-US">
                <a:solidFill>
                  <a:srgbClr val="000000">
                    <a:tint val="75000"/>
                  </a:srgbClr>
                </a:solidFill>
                <a:latin typeface="Helvetica"/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87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0" y="6588125"/>
            <a:ext cx="560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14400">
              <a:defRPr/>
            </a:pPr>
            <a:r>
              <a:rPr lang="en-US" altLang="en-US" sz="10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</a:rPr>
              <a:t>Administratively Controlled Information</a:t>
            </a:r>
            <a:endParaRPr lang="en-US" altLang="en-US" sz="1000">
              <a:solidFill>
                <a:srgbClr val="3333CC"/>
              </a:solidFill>
              <a:latin typeface="AGaramond" charset="0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W:\LADEE\Graphics\LADEE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53200" y="1295400"/>
            <a:ext cx="46510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 defTabSz="914400"/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DF0EC9E-0591-4FEA-87E3-97D2333C851A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 defTabSz="914400"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03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b/ba/Dawn_Flight_Configuration_2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19400"/>
            <a:ext cx="9144000" cy="12192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Plume Chaser</a:t>
            </a:r>
            <a:r>
              <a:rPr lang="en-US" sz="3600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Mission:</a:t>
            </a:r>
            <a:r>
              <a:rPr lang="en-US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200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200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Two-Spacecraft Search for Organics on the Dwarf Planet Ceres</a:t>
            </a:r>
            <a:endParaRPr lang="en-US" dirty="0">
              <a:solidFill>
                <a:schemeClr val="bg1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MS PGothic" pitchFamily="34" charset="-128"/>
                <a:cs typeface="ＭＳ Ｐゴシック" charset="-128"/>
              </a:rPr>
              <a:t>Dr. Jonas Jonsson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MS PGothic" pitchFamily="34" charset="-128"/>
                <a:cs typeface="ＭＳ Ｐゴシック" charset="-128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MS PGothic" pitchFamily="34" charset="-128"/>
                <a:cs typeface="ＭＳ Ｐゴシック" charset="-128"/>
              </a:rPr>
              <a:t>Mission Design Division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MS PGothic" pitchFamily="34" charset="-128"/>
                <a:cs typeface="ＭＳ Ｐゴシック" charset="-128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MS PGothic" pitchFamily="34" charset="-128"/>
                <a:cs typeface="ＭＳ Ｐゴシック" charset="-128"/>
              </a:rPr>
              <a:t>NASA Ames Research Center</a:t>
            </a:r>
            <a:endParaRPr kumimoji="0" lang="en-US" sz="3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MS PGothic" pitchFamily="34" charset="-128"/>
              <a:cs typeface="ＭＳ Ｐゴシック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IA19063-Ceres-DwarfPlanet-DawnMission-March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713062"/>
            <a:ext cx="5638800" cy="1944743"/>
          </a:xfrm>
          <a:prstGeom prst="rect">
            <a:avLst/>
          </a:prstGeom>
          <a:noFill/>
        </p:spPr>
      </p:pic>
      <p:pic>
        <p:nvPicPr>
          <p:cNvPr id="1032" name="Picture 8" descr="http://upload.wikimedia.org/wikipedia/commons/thumb/1/12/Ceres%2C_Earth_%26_Moon_size_comparison.jpg/1024px-Ceres%2C_Earth_%26_Moon_size_compari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990600"/>
            <a:ext cx="3505200" cy="236437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4114800" cy="4648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Aphelion: 2.9773 AU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Perihelion: 2.5577 AU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Orbital period: 4.60 yr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Avg. orbital speed: 17.905 km/s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Mean radius: 476.2±1.7 km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Mean density: 2.077±0.036 g/cm3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Surface gravity: 0.28 m/s2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Escape velocity: 0.51 km/s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Mean surf. Temp.: 168 K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Max surf. Temp.: 235 K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2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1034" name="Picture 10" descr="http://upload.wikimedia.org/wikipedia/commons/thumb/e/e5/Ceres_Cutaway.jpg/1024px-Ceres_Cutawa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1143000"/>
            <a:ext cx="1946189" cy="16002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1028" name="Picture 4" descr="http://upload.wikimedia.org/wikipedia/commons/thumb/8/89/PIA18920-Ceres-DwarfPlanet-Animation-20150219.gif/120px-PIA18920-Ceres-DwarfPlanet-Animation-20150219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352800"/>
            <a:ext cx="1752600" cy="17526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15364" name="Picture 4" descr="PIA19316-Ceres-DwarfPlanet-DawnMission-VIR-201504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400" y="3124200"/>
            <a:ext cx="2514600" cy="1728537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522534" y="6367132"/>
            <a:ext cx="1621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NASA/JPL-Caltech/UCLA/MPS/DLR/IDA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22534" y="3000155"/>
            <a:ext cx="1621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NASA/JPL-Caltech/UCLA/MPS/DLR/IDA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2480" y="4662379"/>
            <a:ext cx="16214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NASA/JPL-Caltech/UCLA/ASI/INAF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85941" y="2560676"/>
            <a:ext cx="16214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600" dirty="0" smtClean="0">
                <a:solidFill>
                  <a:schemeClr val="bg1"/>
                </a:solidFill>
              </a:rPr>
              <a:t>NASA, ESA, and A. Feild (STScI)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92162" y="4797061"/>
            <a:ext cx="1621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NASA/JPL-Caltech/UCLA/MPS/DLR/IDA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Ceres so interesting?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Differentiated structure with a anhydrous silicate core with water-rich mantle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relatively rare CM </a:t>
            </a:r>
            <a:r>
              <a:rPr lang="en-US" dirty="0" err="1" smtClean="0"/>
              <a:t>chondrites</a:t>
            </a:r>
            <a:r>
              <a:rPr lang="en-US" dirty="0" smtClean="0"/>
              <a:t> are thought to originate from here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Spared from the effects of the Late Heavy Bombardment (LHB)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HST detected up to 8 features releasing 10^26 molecules (~6 kg) of material / 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HSO found water vapor in the vicinity of 2 mid-latitude dark regions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Thermal models suggest liquid water below the surface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Could there be </a:t>
            </a:r>
            <a:r>
              <a:rPr lang="en-US" dirty="0" err="1" smtClean="0"/>
              <a:t>cryovolcanism</a:t>
            </a:r>
            <a:r>
              <a:rPr lang="en-US" dirty="0" smtClean="0"/>
              <a:t> and liquid water bodies under the frozen crust?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3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11266" name="Picture 2" descr="http://www.nature.com/polopoly_fs/7.15102.1390403088!/image/1.14570.jpg_gen/derivatives/fullsize/1.145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269518"/>
            <a:ext cx="4509386" cy="235988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577320" y="6441561"/>
            <a:ext cx="21849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Figure adapted from an illustration by Chris Butler/SPL</a:t>
            </a:r>
            <a:endParaRPr lang="en-US" sz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another mission to Ceres?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4191000" cy="3048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Dawn arrives close to aphelion, while plume activity was observed at perihelion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Dawn instruments are not capable of measuring needed critical isotopic composition of volatiles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Dawn has no </a:t>
            </a:r>
            <a:r>
              <a:rPr lang="en-US" dirty="0" err="1" smtClean="0"/>
              <a:t>impactor</a:t>
            </a:r>
            <a:r>
              <a:rPr lang="en-US" dirty="0" smtClean="0"/>
              <a:t> to enable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the release subsurface volatiles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imaging before and after an impact event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9218" name="Picture 2" descr="File:Dawn Flight Configuration 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438400"/>
            <a:ext cx="3810000" cy="2910958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04800" y="5410200"/>
            <a:ext cx="8610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  <a:sym typeface="Wingdings" pitchFamily="2" charset="2"/>
              </a:rPr>
              <a:t>	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Plume Chaser has a different, but complementary mission concept to Dawn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15683" y="5156791"/>
            <a:ext cx="16214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NASA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Objectives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04800" y="1752600"/>
          <a:ext cx="8534400" cy="4572000"/>
        </p:xfrm>
        <a:graphic>
          <a:graphicData uri="http://schemas.openxmlformats.org/drawingml/2006/table">
            <a:tbl>
              <a:tblPr/>
              <a:tblGrid>
                <a:gridCol w="535963"/>
                <a:gridCol w="7998437"/>
              </a:tblGrid>
              <a:tr h="381000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   Primary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Science Objectives</a:t>
                      </a:r>
                      <a:endParaRPr lang="en-US" sz="1600" b="1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Garamond"/>
                          <a:ea typeface="Times New Roman"/>
                          <a:cs typeface="Times New Roman"/>
                        </a:rPr>
                        <a:t> A.1</a:t>
                      </a:r>
                      <a:endParaRPr lang="en-US" sz="1600" b="1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Garamond"/>
                          <a:ea typeface="Times New Roman"/>
                          <a:cs typeface="Times New Roman"/>
                        </a:rPr>
                        <a:t>Search for evidence of organics in the Ceres water vapor/plume </a:t>
                      </a:r>
                    </a:p>
                  </a:txBody>
                  <a:tcPr marL="24860" marR="2486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Garamond"/>
                          <a:ea typeface="Times New Roman"/>
                          <a:cs typeface="Times New Roman"/>
                        </a:rPr>
                        <a:t> A.2</a:t>
                      </a:r>
                      <a:endParaRPr lang="en-US" sz="1600" b="1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Garamond"/>
                          <a:ea typeface="Times New Roman"/>
                          <a:cs typeface="Times New Roman"/>
                        </a:rPr>
                        <a:t>Determine the column water content and location of highest density</a:t>
                      </a:r>
                    </a:p>
                  </a:txBody>
                  <a:tcPr marL="24860" marR="2486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Garamond"/>
                          <a:ea typeface="Times New Roman"/>
                          <a:cs typeface="Times New Roman"/>
                        </a:rPr>
                        <a:t> A.3</a:t>
                      </a:r>
                      <a:endParaRPr lang="en-US" sz="1600" b="1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Garamond"/>
                          <a:ea typeface="Times New Roman"/>
                          <a:cs typeface="Times New Roman"/>
                        </a:rPr>
                        <a:t>Determine the elemental composition (C, H, O, N) of any carbon rich plume particles</a:t>
                      </a:r>
                    </a:p>
                  </a:txBody>
                  <a:tcPr marL="24860" marR="2486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Garamond"/>
                          <a:ea typeface="Times New Roman"/>
                          <a:cs typeface="Times New Roman"/>
                        </a:rPr>
                        <a:t> A.4</a:t>
                      </a:r>
                      <a:endParaRPr lang="en-US" sz="1600" b="1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Garamond"/>
                          <a:ea typeface="Times New Roman"/>
                          <a:cs typeface="Times New Roman"/>
                        </a:rPr>
                        <a:t>Characterize the particles in the plume for dissolved salts</a:t>
                      </a:r>
                    </a:p>
                  </a:txBody>
                  <a:tcPr marL="24860" marR="2486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   Secondary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Science Objectives</a:t>
                      </a:r>
                      <a:endParaRPr lang="en-US" sz="1600" b="1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Garamond"/>
                          <a:ea typeface="Times New Roman"/>
                          <a:cs typeface="Times New Roman"/>
                        </a:rPr>
                        <a:t> B.1</a:t>
                      </a:r>
                      <a:endParaRPr lang="en-US" sz="1600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Garamond"/>
                          <a:ea typeface="Times New Roman"/>
                          <a:cs typeface="Times New Roman"/>
                        </a:rPr>
                        <a:t>Characterize the silicate dust in the plume and relate it to other solar system objects, such as meteorites and comets</a:t>
                      </a:r>
                    </a:p>
                  </a:txBody>
                  <a:tcPr marL="24860" marR="2486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Garamond"/>
                          <a:ea typeface="Times New Roman"/>
                          <a:cs typeface="Times New Roman"/>
                        </a:rPr>
                        <a:t> B.2</a:t>
                      </a:r>
                      <a:endParaRPr lang="en-US" sz="1600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Garamond"/>
                          <a:ea typeface="Times New Roman"/>
                          <a:cs typeface="Times New Roman"/>
                        </a:rPr>
                        <a:t>Characterize the mechanical, chemical and geological properties of the crust by observing the impact site before and after impact</a:t>
                      </a:r>
                    </a:p>
                  </a:txBody>
                  <a:tcPr marL="24860" marR="2486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Garamond"/>
                          <a:ea typeface="Times New Roman"/>
                          <a:cs typeface="Times New Roman"/>
                        </a:rPr>
                        <a:t> B.3</a:t>
                      </a:r>
                      <a:endParaRPr lang="en-US" sz="1600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24860" marR="2486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Garamond"/>
                          <a:ea typeface="Times New Roman"/>
                          <a:cs typeface="Times New Roman"/>
                        </a:rPr>
                        <a:t>Look for surface compositional changes on the surface associated with venting; characterize composition differences involving water or possible organics</a:t>
                      </a:r>
                    </a:p>
                  </a:txBody>
                  <a:tcPr marL="24860" marR="2486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4724400" cy="4648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ENIJA Mass Spectrometer</a:t>
            </a:r>
          </a:p>
          <a:p>
            <a:r>
              <a:rPr lang="en-US" dirty="0" smtClean="0"/>
              <a:t>		TRL 4</a:t>
            </a:r>
          </a:p>
          <a:p>
            <a:r>
              <a:rPr lang="en-US" dirty="0" smtClean="0"/>
              <a:t>		Particle size: 10 nm – 100 um</a:t>
            </a:r>
          </a:p>
          <a:p>
            <a:r>
              <a:rPr lang="en-US" dirty="0" smtClean="0"/>
              <a:t>		Particle mass: 1 – 2000 </a:t>
            </a:r>
            <a:r>
              <a:rPr lang="en-US" dirty="0" err="1" smtClean="0"/>
              <a:t>amu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NASA ARC/Draper Lab. NIR spectrometer</a:t>
            </a:r>
          </a:p>
          <a:p>
            <a:r>
              <a:rPr lang="en-US" dirty="0" smtClean="0"/>
              <a:t>		TRL 4</a:t>
            </a:r>
          </a:p>
          <a:p>
            <a:r>
              <a:rPr lang="en-US" dirty="0" smtClean="0"/>
              <a:t>		Range: 1.6 – 3.4 um</a:t>
            </a:r>
          </a:p>
          <a:p>
            <a:r>
              <a:rPr lang="en-US" dirty="0" smtClean="0"/>
              <a:t>		Resolution: 0.15 um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GomSpace</a:t>
            </a:r>
            <a:r>
              <a:rPr lang="en-US" dirty="0" smtClean="0"/>
              <a:t> </a:t>
            </a:r>
            <a:r>
              <a:rPr lang="en-US" dirty="0" err="1" smtClean="0"/>
              <a:t>NanoCam</a:t>
            </a:r>
            <a:r>
              <a:rPr lang="en-US" dirty="0" smtClean="0"/>
              <a:t> C1U camera</a:t>
            </a:r>
          </a:p>
          <a:p>
            <a:r>
              <a:rPr lang="en-US" dirty="0" smtClean="0"/>
              <a:t>		TRL 9</a:t>
            </a:r>
          </a:p>
          <a:p>
            <a:r>
              <a:rPr lang="en-US" dirty="0" smtClean="0"/>
              <a:t>		Spectrum: 400 – 1000 nm</a:t>
            </a:r>
          </a:p>
          <a:p>
            <a:r>
              <a:rPr lang="en-US" dirty="0" smtClean="0"/>
              <a:t>		FOV: 9.22 deg</a:t>
            </a:r>
          </a:p>
          <a:p>
            <a:r>
              <a:rPr lang="en-US" dirty="0" smtClean="0"/>
              <a:t>		Resolution: &lt; 80 m/pixel from 650 km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6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8" name="Picture 7" descr="GomSpace NanoCam C1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4572000"/>
            <a:ext cx="2438400" cy="2408933"/>
          </a:xfrm>
          <a:prstGeom prst="rect">
            <a:avLst/>
          </a:prstGeom>
        </p:spPr>
      </p:pic>
      <p:pic>
        <p:nvPicPr>
          <p:cNvPr id="9" name="Picture 8" descr="ENIJ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7554" y="457200"/>
            <a:ext cx="4979612" cy="3962400"/>
          </a:xfrm>
          <a:prstGeom prst="rect">
            <a:avLst/>
          </a:prstGeom>
        </p:spPr>
      </p:pic>
      <p:pic>
        <p:nvPicPr>
          <p:cNvPr id="10" name="Picture 9" descr="NIR Spectromete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400" y="3657600"/>
            <a:ext cx="2895600" cy="24139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74665" y="6445104"/>
            <a:ext cx="16214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err="1" smtClean="0"/>
              <a:t>GomSpace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56004" y="5800062"/>
            <a:ext cx="16214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NASA Ames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61028" y="3751521"/>
            <a:ext cx="16214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University of Stuttgart</a:t>
            </a:r>
            <a:endParaRPr lang="en-US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Concept: </a:t>
            </a:r>
            <a:r>
              <a:rPr lang="en-US" i="1" dirty="0" smtClean="0"/>
              <a:t>Sniff</a:t>
            </a:r>
            <a:r>
              <a:rPr lang="en-US" dirty="0" smtClean="0"/>
              <a:t>, </a:t>
            </a:r>
            <a:r>
              <a:rPr lang="en-US" i="1" dirty="0" smtClean="0"/>
              <a:t>Wait</a:t>
            </a:r>
            <a:r>
              <a:rPr lang="en-US" dirty="0" smtClean="0"/>
              <a:t>, and </a:t>
            </a:r>
            <a:r>
              <a:rPr lang="en-US" i="1" dirty="0" smtClean="0"/>
              <a:t>Impact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Sniff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Venting from the surface of Ceres is common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Permanent exosphere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Densest parts will be localized and studied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Wait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Venting is not common on Ceres, but likely at perihelion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S/C must remain in orbit until a plume event occurs and can subsequently be maneuvered through it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Impact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Venting is rare on Ceres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Sporadic occurrences under extremely favorable conditions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Trace exosphere might be beyond detection limits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To guarantee scientific return, </a:t>
            </a:r>
            <a:r>
              <a:rPr lang="en-US" sz="1600" b="1" dirty="0" err="1" smtClean="0"/>
              <a:t>impactor</a:t>
            </a:r>
            <a:r>
              <a:rPr lang="en-US" sz="1600" b="1" dirty="0" smtClean="0"/>
              <a:t> will create a plume to fly through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7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Spacecraft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3733800" cy="4648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Same design for both S/C</a:t>
            </a:r>
          </a:p>
          <a:p>
            <a:pPr lvl="1"/>
            <a:r>
              <a:rPr lang="en-US" sz="1600" b="1" dirty="0" smtClean="0"/>
              <a:t>	Size: 40x40x30 cm^3</a:t>
            </a:r>
          </a:p>
          <a:p>
            <a:pPr lvl="1"/>
            <a:r>
              <a:rPr lang="en-US" sz="1600" b="1" dirty="0" smtClean="0"/>
              <a:t>	Dry mass: 40 kg</a:t>
            </a:r>
          </a:p>
          <a:p>
            <a:pPr lvl="1"/>
            <a:r>
              <a:rPr lang="en-US" sz="1600" b="1" dirty="0" smtClean="0"/>
              <a:t>	Wet mass: &lt;190 kg</a:t>
            </a:r>
          </a:p>
          <a:p>
            <a:pPr lvl="1"/>
            <a:r>
              <a:rPr lang="en-US" sz="1600" b="1" dirty="0" smtClean="0"/>
              <a:t>	Fit within ESPA Grande frame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3D printed Ti tank/structure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MMA Design solar array</a:t>
            </a:r>
          </a:p>
          <a:p>
            <a:pPr lvl="1"/>
            <a:r>
              <a:rPr lang="en-US" sz="1600" b="1" dirty="0" smtClean="0"/>
              <a:t>	200 W EOL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Propulsion</a:t>
            </a:r>
          </a:p>
          <a:p>
            <a:pPr lvl="1"/>
            <a:r>
              <a:rPr lang="en-US" sz="1600" b="1" dirty="0" smtClean="0"/>
              <a:t>	</a:t>
            </a:r>
            <a:r>
              <a:rPr lang="en-US" sz="1600" b="1" dirty="0" err="1" smtClean="0"/>
              <a:t>CubeSat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Ambipolar</a:t>
            </a:r>
            <a:r>
              <a:rPr lang="en-US" sz="1600" b="1" dirty="0" smtClean="0"/>
              <a:t> Thruster (CAT)</a:t>
            </a:r>
          </a:p>
          <a:p>
            <a:pPr lvl="1"/>
            <a:r>
              <a:rPr lang="en-US" sz="1600" b="1" dirty="0" smtClean="0"/>
              <a:t>	ISP: 1200</a:t>
            </a:r>
          </a:p>
          <a:p>
            <a:pPr lvl="1"/>
            <a:r>
              <a:rPr lang="en-US" sz="1600" b="1" dirty="0" smtClean="0"/>
              <a:t>	Size: 1U</a:t>
            </a:r>
          </a:p>
          <a:p>
            <a:pPr lvl="1"/>
            <a:r>
              <a:rPr lang="en-US" sz="1600" b="1" dirty="0" smtClean="0"/>
              <a:t>	Propellant: Iodine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8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985" y="1150088"/>
            <a:ext cx="5393960" cy="246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PlumeChaserEngi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53986" y="4378251"/>
            <a:ext cx="2057400" cy="22352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562186" y="6338408"/>
            <a:ext cx="94128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/>
              <a:t>University of Michigan</a:t>
            </a:r>
            <a:endParaRPr lang="en-US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Trajectory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4876800" cy="4648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Starting from GTO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Plume Chaser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Dry mass: 43 kg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Propellant: 120 kg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Overall duration: 4.8 yrs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Delta-V: 14.4 km/s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1 year science orbit before </a:t>
            </a:r>
            <a:r>
              <a:rPr lang="en-US" sz="1400" b="1" dirty="0" err="1" smtClean="0"/>
              <a:t>decommision</a:t>
            </a:r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Plume Maker</a:t>
            </a:r>
            <a:endParaRPr lang="en-US" sz="1400" b="1" dirty="0" smtClean="0"/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Impact mass: 41 kg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Propellant:  99 kg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Overall duration: 2.1 yrs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Delta-V: 14.5 km/s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Impact speed: 9.3 km/s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9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9" name="Picture 4" descr="\\mdcsrv2\Home$\fyangyan\Desktop\figure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066800"/>
            <a:ext cx="3505200" cy="3144252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9456" y="4267200"/>
            <a:ext cx="3482144" cy="2416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3276600" cy="4648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To create a crater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Speed: 9.3 km/s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Mass: 40.9 kg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Energy: 1764.5 MJ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Crater</a:t>
            </a:r>
          </a:p>
          <a:p>
            <a:pPr lvl="2">
              <a:buFont typeface="Arial" pitchFamily="34" charset="0"/>
              <a:buChar char="•"/>
            </a:pPr>
            <a:r>
              <a:rPr lang="en-US" sz="1700" b="1" dirty="0" smtClean="0">
                <a:solidFill>
                  <a:schemeClr val="tx1"/>
                </a:solidFill>
              </a:rPr>
              <a:t>&gt; 10 m wide</a:t>
            </a:r>
          </a:p>
          <a:p>
            <a:pPr lvl="2">
              <a:buFont typeface="Arial" pitchFamily="34" charset="0"/>
              <a:buChar char="•"/>
            </a:pPr>
            <a:r>
              <a:rPr lang="en-US" sz="1700" b="1" dirty="0" smtClean="0">
                <a:solidFill>
                  <a:schemeClr val="tx1"/>
                </a:solidFill>
              </a:rPr>
              <a:t>&gt; 3 m deep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To create a plume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Reach above 200 km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With particle velocity 750-2000 m/s</a:t>
            </a:r>
            <a:endParaRPr lang="en-US" sz="1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10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4267200"/>
            <a:ext cx="4876800" cy="227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990600"/>
            <a:ext cx="4724400" cy="324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FE0A-0544-444B-AAC6-01E944BEA47D}" type="datetime1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4/17/2015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t>Mission Design Center</a:t>
            </a:r>
            <a:endParaRPr lang="en-US" dirty="0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Helvetica"/>
              </a:rPr>
              <a:pPr/>
              <a:t>11</a:t>
            </a:fld>
            <a:endParaRPr lang="en-US">
              <a:solidFill>
                <a:srgbClr val="000000">
                  <a:tint val="75000"/>
                </a:srgbClr>
              </a:solidFill>
              <a:latin typeface="Helvetic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i1-news.softpedia-static.com/images/news2/Space-Telescopes-Find-Asteroid-Belt-Around-Vega-Similar-to-Our-Own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8260425" y="6673334"/>
            <a:ext cx="88357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NASA/JPL-Cal Tech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488668"/>
            <a:ext cx="338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Jonas.Jonsson@nasa.gov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9013</TotalTime>
  <Words>600</Words>
  <Application>Microsoft Office PowerPoint</Application>
  <PresentationFormat>On-screen Show (4:3)</PresentationFormat>
  <Paragraphs>169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Theme</vt:lpstr>
      <vt:lpstr>The Plume Chaser Mission:  Two-Spacecraft Search for Organics on the Dwarf Planet Ceres</vt:lpstr>
      <vt:lpstr>Ceres</vt:lpstr>
      <vt:lpstr>Why is Ceres so interesting?</vt:lpstr>
      <vt:lpstr>Why another mission to Ceres?</vt:lpstr>
      <vt:lpstr>Science Objectives</vt:lpstr>
      <vt:lpstr>Instrumentation</vt:lpstr>
      <vt:lpstr>Mission Concept: Sniff, Wait, and Impact</vt:lpstr>
      <vt:lpstr>The Two Spacecraft</vt:lpstr>
      <vt:lpstr>Trajectory Design</vt:lpstr>
      <vt:lpstr>Impacting</vt:lpstr>
      <vt:lpstr>Conclusions</vt:lpstr>
    </vt:vector>
  </TitlesOfParts>
  <Company>NASA Ames Research 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Design Center:  Monte-Carlo Simulation</dc:title>
  <dc:creator>fyangyan</dc:creator>
  <cp:lastModifiedBy>Jonas Jonsson</cp:lastModifiedBy>
  <cp:revision>588</cp:revision>
  <dcterms:created xsi:type="dcterms:W3CDTF">2014-12-10T19:53:53Z</dcterms:created>
  <dcterms:modified xsi:type="dcterms:W3CDTF">2015-04-18T00:37:36Z</dcterms:modified>
</cp:coreProperties>
</file>