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57" r:id="rId1"/>
  </p:sldMasterIdLst>
  <p:notesMasterIdLst>
    <p:notesMasterId r:id="rId23"/>
  </p:notesMasterIdLst>
  <p:sldIdLst>
    <p:sldId id="470" r:id="rId2"/>
    <p:sldId id="927" r:id="rId3"/>
    <p:sldId id="937" r:id="rId4"/>
    <p:sldId id="938" r:id="rId5"/>
    <p:sldId id="926" r:id="rId6"/>
    <p:sldId id="864" r:id="rId7"/>
    <p:sldId id="936" r:id="rId8"/>
    <p:sldId id="925" r:id="rId9"/>
    <p:sldId id="942" r:id="rId10"/>
    <p:sldId id="924" r:id="rId11"/>
    <p:sldId id="929" r:id="rId12"/>
    <p:sldId id="935" r:id="rId13"/>
    <p:sldId id="934" r:id="rId14"/>
    <p:sldId id="941" r:id="rId15"/>
    <p:sldId id="940" r:id="rId16"/>
    <p:sldId id="943" r:id="rId17"/>
    <p:sldId id="933" r:id="rId18"/>
    <p:sldId id="928" r:id="rId19"/>
    <p:sldId id="939" r:id="rId20"/>
    <p:sldId id="945" r:id="rId21"/>
    <p:sldId id="944" r:id="rId22"/>
  </p:sldIdLst>
  <p:sldSz cx="9144000" cy="6858000" type="screen4x3"/>
  <p:notesSz cx="6858000" cy="9144000"/>
  <p:embeddedFontLst>
    <p:embeddedFont>
      <p:font typeface="Garamond" panose="02020404030301010803" pitchFamily="18" charset="0"/>
      <p:regular r:id="rId24"/>
      <p:bold r:id="rId25"/>
      <p:italic r:id="rId26"/>
    </p:embeddedFont>
  </p:embeddedFontLst>
  <p:custDataLst>
    <p:tags r:id="rId27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u="sng" kern="1200">
        <a:solidFill>
          <a:schemeClr val="tx1"/>
        </a:solidFill>
        <a:latin typeface="Garamond" pitchFamily="18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u="sng" kern="1200">
        <a:solidFill>
          <a:schemeClr val="tx1"/>
        </a:solidFill>
        <a:latin typeface="Garamond" pitchFamily="18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u="sng" kern="1200">
        <a:solidFill>
          <a:schemeClr val="tx1"/>
        </a:solidFill>
        <a:latin typeface="Garamond" pitchFamily="18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u="sng" kern="1200">
        <a:solidFill>
          <a:schemeClr val="tx1"/>
        </a:solidFill>
        <a:latin typeface="Garamond" pitchFamily="18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u="sng" kern="1200">
        <a:solidFill>
          <a:schemeClr val="tx1"/>
        </a:solidFill>
        <a:latin typeface="Garamond" pitchFamily="18" charset="0"/>
        <a:ea typeface="+mn-ea"/>
        <a:cs typeface="Arial" charset="0"/>
      </a:defRPr>
    </a:lvl5pPr>
    <a:lvl6pPr marL="2286000" algn="l" defTabSz="914400" rtl="0" eaLnBrk="1" latinLnBrk="0" hangingPunct="1">
      <a:defRPr sz="2400" u="sng" kern="1200">
        <a:solidFill>
          <a:schemeClr val="tx1"/>
        </a:solidFill>
        <a:latin typeface="Garamond" pitchFamily="18" charset="0"/>
        <a:ea typeface="+mn-ea"/>
        <a:cs typeface="Arial" charset="0"/>
      </a:defRPr>
    </a:lvl6pPr>
    <a:lvl7pPr marL="2743200" algn="l" defTabSz="914400" rtl="0" eaLnBrk="1" latinLnBrk="0" hangingPunct="1">
      <a:defRPr sz="2400" u="sng" kern="1200">
        <a:solidFill>
          <a:schemeClr val="tx1"/>
        </a:solidFill>
        <a:latin typeface="Garamond" pitchFamily="18" charset="0"/>
        <a:ea typeface="+mn-ea"/>
        <a:cs typeface="Arial" charset="0"/>
      </a:defRPr>
    </a:lvl7pPr>
    <a:lvl8pPr marL="3200400" algn="l" defTabSz="914400" rtl="0" eaLnBrk="1" latinLnBrk="0" hangingPunct="1">
      <a:defRPr sz="2400" u="sng" kern="1200">
        <a:solidFill>
          <a:schemeClr val="tx1"/>
        </a:solidFill>
        <a:latin typeface="Garamond" pitchFamily="18" charset="0"/>
        <a:ea typeface="+mn-ea"/>
        <a:cs typeface="Arial" charset="0"/>
      </a:defRPr>
    </a:lvl8pPr>
    <a:lvl9pPr marL="3657600" algn="l" defTabSz="914400" rtl="0" eaLnBrk="1" latinLnBrk="0" hangingPunct="1">
      <a:defRPr sz="2400" u="sng" kern="1200">
        <a:solidFill>
          <a:schemeClr val="tx1"/>
        </a:solidFill>
        <a:latin typeface="Garamond" pitchFamily="18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CC9900"/>
    <a:srgbClr val="CC6600"/>
    <a:srgbClr val="080808"/>
    <a:srgbClr val="8282E4"/>
    <a:srgbClr val="B2B2B2"/>
    <a:srgbClr val="DDDDDD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725" autoAdjust="0"/>
    <p:restoredTop sz="99756" autoAdjust="0"/>
  </p:normalViewPr>
  <p:slideViewPr>
    <p:cSldViewPr>
      <p:cViewPr>
        <p:scale>
          <a:sx n="87" d="100"/>
          <a:sy n="87" d="100"/>
        </p:scale>
        <p:origin x="-1560" y="-6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191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u="none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u="none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6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u="none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u="none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7DBE90AE-73AE-4232-8A40-507A65BEEA2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156544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eaLnBrk="1" hangingPunct="1">
              <a:defRPr/>
            </a:pPr>
            <a:fld id="{E41712F3-AC48-4130-8DE9-25E54585DD96}" type="slidenum">
              <a:rPr lang="en-US" sz="1200" u="none" smtClean="0">
                <a:latin typeface="Arial" charset="0"/>
              </a:rPr>
              <a:pPr eaLnBrk="1" hangingPunct="1">
                <a:defRPr/>
              </a:pPr>
              <a:t>1</a:t>
            </a:fld>
            <a:endParaRPr lang="en-US" sz="1200" u="none" smtClean="0">
              <a:latin typeface="Arial" charset="0"/>
            </a:endParaRPr>
          </a:p>
        </p:txBody>
      </p:sp>
      <p:sp>
        <p:nvSpPr>
          <p:cNvPr id="28675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62AC2B5B-0BFC-4B24-85A7-CECA80691FD2}" type="slidenum">
              <a:rPr lang="en-US" altLang="en-US" u="none">
                <a:latin typeface="Garamond" pitchFamily="18" charset="0"/>
              </a:rPr>
              <a:pPr algn="r" eaLnBrk="1" hangingPunct="1">
                <a:spcBef>
                  <a:spcPct val="0"/>
                </a:spcBef>
              </a:pPr>
              <a:t>1</a:t>
            </a:fld>
            <a:endParaRPr lang="en-US" altLang="en-US" u="none">
              <a:latin typeface="Garamond" pitchFamily="18" charset="0"/>
            </a:endParaRPr>
          </a:p>
        </p:txBody>
      </p:sp>
      <p:sp>
        <p:nvSpPr>
          <p:cNvPr id="2867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>
              <a:latin typeface="Arial" charset="0"/>
            </a:endParaRPr>
          </a:p>
        </p:txBody>
      </p:sp>
      <p:sp>
        <p:nvSpPr>
          <p:cNvPr id="161796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eaLnBrk="1" hangingPunct="1">
              <a:defRPr/>
            </a:pPr>
            <a:fld id="{7E6120A3-3543-4450-A1A9-481F89F85295}" type="slidenum">
              <a:rPr lang="en-US" sz="1200" u="none" smtClean="0">
                <a:latin typeface="Arial" charset="0"/>
              </a:rPr>
              <a:pPr eaLnBrk="1" hangingPunct="1">
                <a:defRPr/>
              </a:pPr>
              <a:t>2</a:t>
            </a:fld>
            <a:endParaRPr lang="en-US" sz="1200" u="none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>
              <a:latin typeface="Arial" charset="0"/>
            </a:endParaRPr>
          </a:p>
        </p:txBody>
      </p:sp>
      <p:sp>
        <p:nvSpPr>
          <p:cNvPr id="161796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eaLnBrk="1" hangingPunct="1">
              <a:defRPr/>
            </a:pPr>
            <a:fld id="{EBD6993A-3626-4201-BDC3-4BF6898CBCA2}" type="slidenum">
              <a:rPr lang="en-US" sz="1200" u="none" smtClean="0">
                <a:latin typeface="Arial" charset="0"/>
              </a:rPr>
              <a:pPr eaLnBrk="1" hangingPunct="1">
                <a:defRPr/>
              </a:pPr>
              <a:t>3</a:t>
            </a:fld>
            <a:endParaRPr lang="en-US" sz="1200" u="none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>
              <a:latin typeface="Arial" charset="0"/>
            </a:endParaRPr>
          </a:p>
        </p:txBody>
      </p:sp>
      <p:sp>
        <p:nvSpPr>
          <p:cNvPr id="161796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eaLnBrk="1" hangingPunct="1">
              <a:defRPr/>
            </a:pPr>
            <a:fld id="{AB166111-E6FE-4282-88C8-6DED44C96C46}" type="slidenum">
              <a:rPr lang="en-US" sz="1200" u="none" smtClean="0">
                <a:latin typeface="Arial" charset="0"/>
              </a:rPr>
              <a:pPr eaLnBrk="1" hangingPunct="1">
                <a:defRPr/>
              </a:pPr>
              <a:t>4</a:t>
            </a:fld>
            <a:endParaRPr lang="en-US" sz="1200" u="none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>
              <a:latin typeface="Arial" charset="0"/>
            </a:endParaRPr>
          </a:p>
        </p:txBody>
      </p:sp>
      <p:sp>
        <p:nvSpPr>
          <p:cNvPr id="161796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eaLnBrk="1" hangingPunct="1">
              <a:defRPr/>
            </a:pPr>
            <a:fld id="{D7B4D688-59EA-4971-BDD9-E5DADA2F22C9}" type="slidenum">
              <a:rPr lang="en-US" sz="1200" u="none" smtClean="0">
                <a:latin typeface="Arial" charset="0"/>
              </a:rPr>
              <a:pPr eaLnBrk="1" hangingPunct="1">
                <a:defRPr/>
              </a:pPr>
              <a:t>5</a:t>
            </a:fld>
            <a:endParaRPr lang="en-US" sz="1200" u="none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>
              <a:latin typeface="Arial" charset="0"/>
            </a:endParaRPr>
          </a:p>
        </p:txBody>
      </p:sp>
      <p:sp>
        <p:nvSpPr>
          <p:cNvPr id="161796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eaLnBrk="1" hangingPunct="1">
              <a:defRPr/>
            </a:pPr>
            <a:fld id="{CCFFD1B2-D75E-483C-87A6-C5ED960E2749}" type="slidenum">
              <a:rPr lang="en-US" sz="1200" u="none" smtClean="0">
                <a:latin typeface="Arial" charset="0"/>
              </a:rPr>
              <a:pPr eaLnBrk="1" hangingPunct="1">
                <a:defRPr/>
              </a:pPr>
              <a:t>6</a:t>
            </a:fld>
            <a:endParaRPr lang="en-US" sz="1200" u="none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BE90AE-73AE-4232-8A40-507A65BEEA29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1279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>
              <a:latin typeface="Arial" charset="0"/>
            </a:endParaRPr>
          </a:p>
        </p:txBody>
      </p:sp>
      <p:sp>
        <p:nvSpPr>
          <p:cNvPr id="161796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eaLnBrk="1" hangingPunct="1">
              <a:defRPr/>
            </a:pPr>
            <a:fld id="{C03A1231-112D-4EA7-9112-76D1E942B27B}" type="slidenum">
              <a:rPr lang="en-US" sz="1200" u="none" smtClean="0">
                <a:latin typeface="Arial" charset="0"/>
              </a:rPr>
              <a:pPr eaLnBrk="1" hangingPunct="1">
                <a:defRPr/>
              </a:pPr>
              <a:t>8</a:t>
            </a:fld>
            <a:endParaRPr lang="en-US" sz="1200" u="none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BE90AE-73AE-4232-8A40-507A65BEEA29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67627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>
              <a:latin typeface="Arial" charset="0"/>
            </a:endParaRPr>
          </a:p>
        </p:txBody>
      </p:sp>
      <p:sp>
        <p:nvSpPr>
          <p:cNvPr id="161796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eaLnBrk="1" hangingPunct="1">
              <a:defRPr/>
            </a:pPr>
            <a:fld id="{3ECFAA99-35FD-42D7-BB9D-AD26BB23BE91}" type="slidenum">
              <a:rPr lang="en-US" sz="1200" u="none" smtClean="0">
                <a:latin typeface="Arial" charset="0"/>
              </a:rPr>
              <a:pPr eaLnBrk="1" hangingPunct="1">
                <a:defRPr/>
              </a:pPr>
              <a:t>10</a:t>
            </a:fld>
            <a:endParaRPr lang="en-US" sz="1200" u="none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>
              <a:latin typeface="Arial" charset="0"/>
            </a:endParaRPr>
          </a:p>
        </p:txBody>
      </p:sp>
      <p:sp>
        <p:nvSpPr>
          <p:cNvPr id="161796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eaLnBrk="1" hangingPunct="1">
              <a:defRPr/>
            </a:pPr>
            <a:fld id="{6E007A2E-A4C9-405A-87A3-30AFCDD41160}" type="slidenum">
              <a:rPr lang="en-US" sz="1200" u="none" smtClean="0">
                <a:latin typeface="Arial" charset="0"/>
              </a:rPr>
              <a:pPr eaLnBrk="1" hangingPunct="1">
                <a:defRPr/>
              </a:pPr>
              <a:t>11</a:t>
            </a:fld>
            <a:endParaRPr lang="en-US" sz="1200" u="none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>
              <a:latin typeface="Arial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2BBF0BC-7291-44D8-883B-F5EEA7398C1A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>
              <a:latin typeface="Arial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75ED143-2AFA-4F1C-838A-E961DFA82D67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BE90AE-73AE-4232-8A40-507A65BEEA29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913072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BE90AE-73AE-4232-8A40-507A65BEEA29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991381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BE90AE-73AE-4232-8A40-507A65BEEA29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05496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>
              <a:latin typeface="Arial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4014983-5C5A-42C3-AE91-CD9E9218F2F8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>
              <a:latin typeface="Arial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2292FE3-F44C-4B2B-884A-3B590BF46E82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BE90AE-73AE-4232-8A40-507A65BEEA29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518802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BE90AE-73AE-4232-8A40-507A65BEEA29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101254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BE90AE-73AE-4232-8A40-507A65BEEA29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6804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2" descr="dec_background2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11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1600200" y="1736725"/>
            <a:ext cx="7315200" cy="1920875"/>
          </a:xfrm>
        </p:spPr>
        <p:txBody>
          <a:bodyPr/>
          <a:lstStyle>
            <a:lvl1pPr>
              <a:defRPr sz="6000"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25612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600200" y="3886200"/>
            <a:ext cx="72390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5157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05600" y="6254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D2404E-67E1-497C-A3CB-0237A4CD93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61907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2417CF-1E2C-4FE6-B00C-F426CED5F01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8258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F5D4DD-B29C-4E2D-9D67-9FFCBEF6E7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3487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0" y="1371600"/>
            <a:ext cx="3581400" cy="4784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076E12-329C-49E9-BB16-5F6015EA88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1107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F20A2D-C4C6-43B2-A4B0-6CF9795F1E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49455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82C436-4CCB-4D79-BB49-00A29F04DB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9415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18E95D-40B9-4B13-A90A-CA7B3252C6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0243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45C05E-FAB8-41BD-8A11-8284843404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4304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48F7DA-F7B1-46E2-BD4B-D9322D8572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07726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21FC55-C1B1-49F5-B313-3A035B85B35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54874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6600" y="0"/>
            <a:ext cx="1828800" cy="61563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00200" y="0"/>
            <a:ext cx="5334000" cy="61563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97F90A-3DB2-489B-B4B4-02091B5A78E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96267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0" y="1371600"/>
            <a:ext cx="3581400" cy="4784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087A2B-2726-408F-A317-6B890C9F14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7592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600200" y="1371600"/>
            <a:ext cx="3581400" cy="2316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334000" y="1371600"/>
            <a:ext cx="3581400" cy="2316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1600200" y="3840163"/>
            <a:ext cx="3581400" cy="2316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4000" y="3840163"/>
            <a:ext cx="3581400" cy="2316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2F8B2D-B4EE-496E-8120-999B056B6C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59123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600200" y="1371600"/>
            <a:ext cx="7315200" cy="4784725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A9FA88-E416-4AD5-8045-9FC4692DB7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7917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 preserve="1">
  <p:cSld name="Title, Text and Media Cl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Media Placeholder 3"/>
          <p:cNvSpPr>
            <a:spLocks noGrp="1"/>
          </p:cNvSpPr>
          <p:nvPr>
            <p:ph type="media" sz="half" idx="2"/>
          </p:nvPr>
        </p:nvSpPr>
        <p:spPr>
          <a:xfrm>
            <a:off x="5334000" y="1371600"/>
            <a:ext cx="3581400" cy="4784725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7DF380-4B59-4F05-9C62-A4A994E2B99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8615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1600200" y="0"/>
            <a:ext cx="7315200" cy="61563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5F11DB-4847-4E8A-B274-A690A14E62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2389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334000" y="1371600"/>
            <a:ext cx="3581400" cy="2316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334000" y="3840163"/>
            <a:ext cx="3581400" cy="2316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F72DDC-D40D-42BF-A59E-B60CBCE6A5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666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2" descr="dec_background2a"/>
          <p:cNvPicPr>
            <a:picLocks noChangeAspect="1" noChangeArrowheads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9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u="none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9516BFFE-DC94-4780-8750-1816DEC992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4589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1600200" y="0"/>
            <a:ext cx="73152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4590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 u="none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591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600200" y="1371600"/>
            <a:ext cx="7315200" cy="4784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pic>
        <p:nvPicPr>
          <p:cNvPr id="1031" name="Picture 23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3000" y="6334125"/>
            <a:ext cx="381000" cy="31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33399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dk2" tx1="lt1" bg2="dk1" tx2="lt2" accent1="accent1" accent2="accent2" accent3="accent3" accent4="accent4" accent5="accent5" accent6="accent6" hlink="hlink" folHlink="folHlink"/>
  <p:sldLayoutIdLst>
    <p:sldLayoutId id="2147483976" r:id="rId1"/>
    <p:sldLayoutId id="2147483977" r:id="rId2"/>
    <p:sldLayoutId id="2147483978" r:id="rId3"/>
    <p:sldLayoutId id="2147483979" r:id="rId4"/>
    <p:sldLayoutId id="2147483980" r:id="rId5"/>
    <p:sldLayoutId id="2147483981" r:id="rId6"/>
    <p:sldLayoutId id="2147483965" r:id="rId7"/>
    <p:sldLayoutId id="2147483966" r:id="rId8"/>
    <p:sldLayoutId id="2147483967" r:id="rId9"/>
    <p:sldLayoutId id="2147483968" r:id="rId10"/>
    <p:sldLayoutId id="2147483969" r:id="rId11"/>
    <p:sldLayoutId id="2147483970" r:id="rId12"/>
    <p:sldLayoutId id="2147483971" r:id="rId13"/>
    <p:sldLayoutId id="2147483972" r:id="rId14"/>
    <p:sldLayoutId id="2147483973" r:id="rId15"/>
    <p:sldLayoutId id="2147483974" r:id="rId16"/>
    <p:sldLayoutId id="2147483975" r:id="rId17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l"/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0000"/>
        <a:buFont typeface="Wingdings" pitchFamily="2" charset="2"/>
        <a:buChar char="n"/>
        <a:defRPr sz="28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45000"/>
        <a:buFont typeface="Wingdings" pitchFamily="2" charset="2"/>
        <a:buChar char="n"/>
        <a:defRPr sz="2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10" Type="http://schemas.openxmlformats.org/officeDocument/2006/relationships/image" Target="../media/image36.png"/><Relationship Id="rId4" Type="http://schemas.openxmlformats.org/officeDocument/2006/relationships/image" Target="../media/image31.png"/><Relationship Id="rId9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434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538842" y="1066800"/>
            <a:ext cx="8077201" cy="990600"/>
          </a:xfrm>
        </p:spPr>
        <p:txBody>
          <a:bodyPr/>
          <a:lstStyle/>
          <a:p>
            <a:pPr>
              <a:defRPr/>
            </a:pPr>
            <a:r>
              <a:rPr lang="en-US" sz="3200" dirty="0" err="1" smtClean="0">
                <a:effectLst/>
              </a:rPr>
              <a:t>CubeSat</a:t>
            </a:r>
            <a:r>
              <a:rPr lang="en-US" sz="3200" dirty="0" smtClean="0">
                <a:effectLst/>
              </a:rPr>
              <a:t> </a:t>
            </a:r>
            <a:r>
              <a:rPr lang="en-US" sz="3200" dirty="0">
                <a:effectLst/>
              </a:rPr>
              <a:t>Based Inflatable Antennas and Structures for </a:t>
            </a:r>
            <a:r>
              <a:rPr lang="en-US" sz="3200" dirty="0" smtClean="0">
                <a:effectLst/>
              </a:rPr>
              <a:t>                                              Interplanetary </a:t>
            </a:r>
            <a:r>
              <a:rPr lang="en-US" sz="3200" dirty="0">
                <a:effectLst/>
              </a:rPr>
              <a:t>Communication and Tracking</a:t>
            </a:r>
            <a:endParaRPr lang="en-US" sz="3200" dirty="0">
              <a:effectLst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-21771" y="4876800"/>
            <a:ext cx="9165771" cy="1752600"/>
          </a:xfrm>
        </p:spPr>
        <p:txBody>
          <a:bodyPr/>
          <a:lstStyle/>
          <a:p>
            <a:pPr marL="0" indent="0" algn="ctr"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Mithun Ravichandran and Jekan Thanga</a:t>
            </a:r>
            <a:endParaRPr lang="en-US" sz="2400" baseline="30000" dirty="0" smtClean="0"/>
          </a:p>
        </p:txBody>
      </p:sp>
      <p:sp>
        <p:nvSpPr>
          <p:cNvPr id="2061" name="Rectangle 13"/>
          <p:cNvSpPr>
            <a:spLocks noChangeArrowheads="1"/>
          </p:cNvSpPr>
          <p:nvPr/>
        </p:nvSpPr>
        <p:spPr bwMode="auto">
          <a:xfrm>
            <a:off x="76200" y="4953000"/>
            <a:ext cx="90678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SzPct val="60000"/>
              <a:buFont typeface="Times New Roman" pitchFamily="18" charset="0"/>
              <a:buNone/>
              <a:defRPr/>
            </a:pPr>
            <a:endParaRPr lang="en-CA" sz="1800" u="none" baseline="30000" dirty="0"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+mn-cs"/>
            </a:endParaRPr>
          </a:p>
          <a:p>
            <a:pPr algn="ctr" eaLnBrk="0" hangingPunct="0">
              <a:defRPr/>
            </a:pPr>
            <a:r>
              <a:rPr lang="en-US" sz="1800" b="1" u="none" dirty="0">
                <a:cs typeface="+mn-cs"/>
              </a:rPr>
              <a:t/>
            </a:r>
            <a:br>
              <a:rPr lang="en-US" sz="1800" b="1" u="none" dirty="0">
                <a:cs typeface="+mn-cs"/>
              </a:rPr>
            </a:br>
            <a:r>
              <a:rPr lang="en-US" sz="1800" b="1" u="none" dirty="0">
                <a:cs typeface="+mn-cs"/>
              </a:rPr>
              <a:t>Space and Terrestrial Robotic Exploration (</a:t>
            </a:r>
            <a:r>
              <a:rPr lang="en-US" sz="1800" b="1" u="none" dirty="0" err="1">
                <a:cs typeface="+mn-cs"/>
              </a:rPr>
              <a:t>SpaceTREx</a:t>
            </a:r>
            <a:r>
              <a:rPr lang="en-US" sz="1800" b="1" u="none" dirty="0">
                <a:cs typeface="+mn-cs"/>
              </a:rPr>
              <a:t>) Laboratory</a:t>
            </a:r>
            <a:br>
              <a:rPr lang="en-US" sz="1800" b="1" u="none" dirty="0">
                <a:cs typeface="+mn-cs"/>
              </a:rPr>
            </a:br>
            <a:r>
              <a:rPr lang="en-US" sz="1800" b="1" u="none" dirty="0">
                <a:cs typeface="+mn-cs"/>
              </a:rPr>
              <a:t>School of Earth and Space Exploration (SESE)</a:t>
            </a:r>
            <a:br>
              <a:rPr lang="en-US" sz="1800" b="1" u="none" dirty="0">
                <a:cs typeface="+mn-cs"/>
              </a:rPr>
            </a:br>
            <a:r>
              <a:rPr lang="en-US" sz="1800" b="1" u="none" dirty="0">
                <a:cs typeface="+mn-cs"/>
              </a:rPr>
              <a:t>Arizona State University</a:t>
            </a:r>
          </a:p>
          <a:p>
            <a:pPr algn="ctr" eaLnBrk="0" hangingPunct="0">
              <a:defRPr/>
            </a:pPr>
            <a:r>
              <a:rPr lang="en-US" sz="1800" b="1" u="none" dirty="0">
                <a:cs typeface="+mn-cs"/>
              </a:rPr>
              <a:t>http://space.asu.edu</a:t>
            </a:r>
          </a:p>
        </p:txBody>
      </p:sp>
      <p:sp>
        <p:nvSpPr>
          <p:cNvPr id="819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l"/>
              <a:defRPr sz="3200" b="1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2800" b="1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45000"/>
              <a:buFont typeface="Wingdings" pitchFamily="2" charset="2"/>
              <a:buChar char="n"/>
              <a:defRPr sz="2400" b="1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 b="0"/>
          </a:p>
        </p:txBody>
      </p:sp>
      <p:sp>
        <p:nvSpPr>
          <p:cNvPr id="8199" name="Rectangle 2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l"/>
              <a:defRPr sz="3200" b="1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2800" b="1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45000"/>
              <a:buFont typeface="Wingdings" pitchFamily="2" charset="2"/>
              <a:buChar char="n"/>
              <a:defRPr sz="2400" b="1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 b="0"/>
          </a:p>
        </p:txBody>
      </p:sp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" y="152400"/>
            <a:ext cx="1209675" cy="619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" name="Group 1"/>
          <p:cNvGrpSpPr/>
          <p:nvPr/>
        </p:nvGrpSpPr>
        <p:grpSpPr>
          <a:xfrm>
            <a:off x="3014662" y="2286000"/>
            <a:ext cx="3419475" cy="2564606"/>
            <a:chOff x="-1828800" y="2895600"/>
            <a:chExt cx="3419475" cy="2564606"/>
          </a:xfrm>
        </p:grpSpPr>
        <p:pic>
          <p:nvPicPr>
            <p:cNvPr id="12" name="Picture 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828800" y="2895600"/>
              <a:ext cx="3419475" cy="25646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203" name="Picture 11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1279" y="3124200"/>
              <a:ext cx="609448" cy="456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5" name="Picture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4286" y="119743"/>
            <a:ext cx="903514" cy="903514"/>
          </a:xfrm>
          <a:prstGeom prst="ellipse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 descr=" 8"/>
          <p:cNvSpPr txBox="1">
            <a:spLocks noRot="1" noChangeArrowheads="1"/>
          </p:cNvSpPr>
          <p:nvPr/>
        </p:nvSpPr>
        <p:spPr bwMode="auto">
          <a:xfrm>
            <a:off x="1219200" y="0"/>
            <a:ext cx="7467600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pPr eaLnBrk="1" hangingPunct="1">
              <a:defRPr/>
            </a:pPr>
            <a:r>
              <a:rPr lang="en-US" sz="4000" u="none" dirty="0" smtClean="0"/>
              <a:t>Interplanetary </a:t>
            </a:r>
            <a:r>
              <a:rPr lang="en-US" sz="4000" u="none" dirty="0" err="1" smtClean="0"/>
              <a:t>Cubesats</a:t>
            </a:r>
            <a:endParaRPr lang="en-US" sz="4000" u="none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75" y="149452"/>
            <a:ext cx="1087744" cy="1087744"/>
          </a:xfrm>
          <a:prstGeom prst="ellipse">
            <a:avLst/>
          </a:prstGeom>
        </p:spPr>
      </p:pic>
      <p:pic>
        <p:nvPicPr>
          <p:cNvPr id="10246" name="Picture 6" descr="Artist's Concept of 'Interplanetary CubeSat'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3883252"/>
            <a:ext cx="3581400" cy="2684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 bwMode="auto">
          <a:xfrm>
            <a:off x="6324600" y="6280877"/>
            <a:ext cx="2209800" cy="280129"/>
          </a:xfrm>
          <a:prstGeom prst="rect">
            <a:avLst/>
          </a:prstGeom>
          <a:solidFill>
            <a:schemeClr val="bg2">
              <a:alpha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sng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324600" y="6287898"/>
            <a:ext cx="25146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u="none" dirty="0" err="1" smtClean="0"/>
              <a:t>Longmier</a:t>
            </a:r>
            <a:r>
              <a:rPr lang="en-US" sz="1600" u="none" dirty="0" smtClean="0"/>
              <a:t>, U. of Michigan</a:t>
            </a:r>
            <a:endParaRPr lang="en-US" sz="1600" u="none" dirty="0"/>
          </a:p>
        </p:txBody>
      </p:sp>
      <p:pic>
        <p:nvPicPr>
          <p:cNvPr id="10248" name="Picture 8" descr="Artist's concept of the Interplanetary NanoSpacecraft Pathfinder In Relevant Environment (INSPIRE) CubeSat project.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1066800"/>
            <a:ext cx="4800600" cy="2625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/>
        </p:nvSpPr>
        <p:spPr bwMode="auto">
          <a:xfrm>
            <a:off x="1066800" y="5633450"/>
            <a:ext cx="2209800" cy="280129"/>
          </a:xfrm>
          <a:prstGeom prst="rect">
            <a:avLst/>
          </a:prstGeom>
          <a:solidFill>
            <a:schemeClr val="bg2">
              <a:alpha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sng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324600" y="3380881"/>
            <a:ext cx="22098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u="none" dirty="0" err="1" smtClean="0"/>
              <a:t>Klesh</a:t>
            </a:r>
            <a:r>
              <a:rPr lang="en-US" sz="1600" u="none" dirty="0" smtClean="0"/>
              <a:t>,  INSPIRE   JPL</a:t>
            </a:r>
            <a:endParaRPr lang="en-US" sz="1600" u="none" dirty="0"/>
          </a:p>
        </p:txBody>
      </p:sp>
      <p:sp>
        <p:nvSpPr>
          <p:cNvPr id="4" name="AutoShape 10" descr="https://s3.amazonaws.com/ksr/projects/564792/photo-main.jpg?1397821494"/>
          <p:cNvSpPr>
            <a:spLocks noChangeAspect="1" noChangeArrowheads="1"/>
          </p:cNvSpPr>
          <p:nvPr/>
        </p:nvSpPr>
        <p:spPr bwMode="auto">
          <a:xfrm>
            <a:off x="168275" y="-1790700"/>
            <a:ext cx="4991100" cy="374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251" name="Picture 1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4205" y="3927149"/>
            <a:ext cx="3435247" cy="25764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angle 13"/>
          <p:cNvSpPr/>
          <p:nvPr/>
        </p:nvSpPr>
        <p:spPr bwMode="auto">
          <a:xfrm>
            <a:off x="3124200" y="6206136"/>
            <a:ext cx="1565252" cy="280129"/>
          </a:xfrm>
          <a:prstGeom prst="rect">
            <a:avLst/>
          </a:prstGeom>
          <a:solidFill>
            <a:schemeClr val="bg2">
              <a:alpha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sng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276600" y="6165030"/>
            <a:ext cx="25146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u="none" dirty="0" smtClean="0"/>
              <a:t>ARES Institute</a:t>
            </a:r>
            <a:endParaRPr lang="en-US" sz="1600" u="non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 descr=" 8"/>
          <p:cNvSpPr txBox="1">
            <a:spLocks noRot="1" noChangeArrowheads="1"/>
          </p:cNvSpPr>
          <p:nvPr/>
        </p:nvSpPr>
        <p:spPr bwMode="auto">
          <a:xfrm>
            <a:off x="1219200" y="0"/>
            <a:ext cx="7467600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pPr eaLnBrk="1" hangingPunct="1">
              <a:defRPr/>
            </a:pPr>
            <a:r>
              <a:rPr lang="en-US" sz="4000" u="none" dirty="0" smtClean="0"/>
              <a:t>Case Study</a:t>
            </a:r>
            <a:endParaRPr lang="en-US" sz="4000" u="none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75" y="149452"/>
            <a:ext cx="1087744" cy="1087744"/>
          </a:xfrm>
          <a:prstGeom prst="ellipse">
            <a:avLst/>
          </a:prstGeom>
        </p:spPr>
      </p:pic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1181100" y="838200"/>
            <a:ext cx="7543800" cy="37338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32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28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45000"/>
              <a:buFont typeface="Wingdings" pitchFamily="2" charset="2"/>
              <a:buChar char="n"/>
              <a:defRPr sz="2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pPr eaLnBrk="1" hangingPunct="1">
              <a:defRPr/>
            </a:pPr>
            <a:r>
              <a:rPr lang="en-CA" sz="2800" u="none" dirty="0" smtClean="0"/>
              <a:t>Parabolic antenna (f/d </a:t>
            </a:r>
            <a:r>
              <a:rPr lang="en-CA" sz="2800" u="none" dirty="0"/>
              <a:t>= </a:t>
            </a:r>
            <a:r>
              <a:rPr lang="en-CA" sz="2800" u="none" dirty="0" smtClean="0"/>
              <a:t>0.5)</a:t>
            </a:r>
          </a:p>
          <a:p>
            <a:pPr eaLnBrk="1" hangingPunct="1">
              <a:defRPr/>
            </a:pPr>
            <a:r>
              <a:rPr lang="en-CA" sz="2800" u="none" dirty="0" smtClean="0"/>
              <a:t>Data rate = 128 Kbps</a:t>
            </a:r>
          </a:p>
          <a:p>
            <a:pPr eaLnBrk="1" hangingPunct="1">
              <a:defRPr/>
            </a:pPr>
            <a:r>
              <a:rPr lang="en-CA" sz="2800" u="none" dirty="0" smtClean="0"/>
              <a:t>Frequency = 2.45 </a:t>
            </a:r>
            <a:r>
              <a:rPr lang="en-CA" sz="2800" u="none" dirty="0" err="1" smtClean="0"/>
              <a:t>Ghz</a:t>
            </a:r>
            <a:r>
              <a:rPr lang="en-CA" sz="2800" u="none" dirty="0" smtClean="0"/>
              <a:t> [S-band]</a:t>
            </a:r>
          </a:p>
          <a:p>
            <a:pPr eaLnBrk="1" hangingPunct="1">
              <a:defRPr/>
            </a:pPr>
            <a:r>
              <a:rPr lang="en-CA" sz="2800" u="none" dirty="0"/>
              <a:t>Lunar Orbit</a:t>
            </a:r>
          </a:p>
          <a:p>
            <a:pPr marL="0" indent="0" eaLnBrk="1" hangingPunct="1">
              <a:buFont typeface="Wingdings" pitchFamily="2" charset="2"/>
              <a:buNone/>
              <a:defRPr/>
            </a:pPr>
            <a:endParaRPr lang="en-CA" sz="2800" u="none" dirty="0" smtClean="0"/>
          </a:p>
          <a:p>
            <a:pPr eaLnBrk="1" hangingPunct="1">
              <a:defRPr/>
            </a:pPr>
            <a:endParaRPr lang="en-CA" u="none" baseline="-25000" dirty="0" smtClean="0"/>
          </a:p>
        </p:txBody>
      </p:sp>
      <p:pic>
        <p:nvPicPr>
          <p:cNvPr id="15365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3124200"/>
            <a:ext cx="4724400" cy="354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0114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3190748"/>
            <a:ext cx="1271587" cy="1170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08798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 descr=" 8"/>
          <p:cNvSpPr txBox="1">
            <a:spLocks noRot="1" noChangeArrowheads="1"/>
          </p:cNvSpPr>
          <p:nvPr/>
        </p:nvSpPr>
        <p:spPr bwMode="auto">
          <a:xfrm>
            <a:off x="1219200" y="0"/>
            <a:ext cx="7467600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pPr eaLnBrk="1" hangingPunct="1">
              <a:defRPr/>
            </a:pPr>
            <a:r>
              <a:rPr lang="en-US" sz="4000" u="none" dirty="0" smtClean="0"/>
              <a:t>Deployment Comparison</a:t>
            </a:r>
            <a:endParaRPr lang="en-US" sz="4000" u="none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75" y="149452"/>
            <a:ext cx="1087744" cy="1087744"/>
          </a:xfrm>
          <a:prstGeom prst="ellipse">
            <a:avLst/>
          </a:prstGeom>
        </p:spPr>
      </p:pic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3538365"/>
              </p:ext>
            </p:extLst>
          </p:nvPr>
        </p:nvGraphicFramePr>
        <p:xfrm>
          <a:off x="1600200" y="990600"/>
          <a:ext cx="6705600" cy="40435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/>
                <a:gridCol w="2133600"/>
                <a:gridCol w="2286000"/>
              </a:tblGrid>
              <a:tr h="64003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Parameter</a:t>
                      </a:r>
                      <a:endParaRPr lang="en-US" sz="1800" dirty="0"/>
                    </a:p>
                  </a:txBody>
                  <a:tcPr marT="45716" marB="45716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Non-deployable Antenna</a:t>
                      </a:r>
                      <a:endParaRPr lang="en-US" sz="1800" dirty="0"/>
                    </a:p>
                  </a:txBody>
                  <a:tcPr marT="45716" marB="45716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Deployed </a:t>
                      </a:r>
                      <a:r>
                        <a:rPr lang="en-US" sz="1800" dirty="0" smtClean="0"/>
                        <a:t>Antenna</a:t>
                      </a:r>
                      <a:endParaRPr lang="en-US" sz="1800" dirty="0"/>
                    </a:p>
                  </a:txBody>
                  <a:tcPr marT="45716" marB="45716"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370811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Distance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T="45716" marB="45716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384,300 km [Moon]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T="45716" marB="45716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384,300 km [Moon]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T="45716" marB="45716"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370811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Data</a:t>
                      </a:r>
                      <a:r>
                        <a:rPr lang="en-US" sz="1800" baseline="0" dirty="0" smtClean="0">
                          <a:solidFill>
                            <a:schemeClr val="tx1"/>
                          </a:solidFill>
                        </a:rPr>
                        <a:t> Rate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T="45716" marB="45716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128 Kbps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T="45716" marB="45716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128 Kbps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T="45716" marB="45716"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370811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Frequency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T="45716" marB="45716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2.45 </a:t>
                      </a:r>
                      <a:r>
                        <a:rPr lang="en-US" sz="1800" dirty="0" err="1" smtClean="0">
                          <a:solidFill>
                            <a:schemeClr val="tx1"/>
                          </a:solidFill>
                        </a:rPr>
                        <a:t>Ghz</a:t>
                      </a:r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 [S-band]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T="45716" marB="45716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2.45 </a:t>
                      </a:r>
                      <a:r>
                        <a:rPr lang="en-US" sz="1800" dirty="0" err="1" smtClean="0">
                          <a:solidFill>
                            <a:schemeClr val="tx1"/>
                          </a:solidFill>
                        </a:rPr>
                        <a:t>Ghz</a:t>
                      </a:r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 [S-band]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T="45716" marB="45716"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64003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Ground Station</a:t>
                      </a:r>
                    </a:p>
                    <a:p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Antenna</a:t>
                      </a:r>
                      <a:r>
                        <a:rPr lang="en-US" sz="1800" baseline="0" dirty="0" smtClean="0">
                          <a:solidFill>
                            <a:schemeClr val="tx1"/>
                          </a:solidFill>
                        </a:rPr>
                        <a:t> Diameter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T="45716" marB="45716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2 m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T="45716" marB="45716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2 m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T="45716" marB="45716"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64003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Spacecraft Antenna Diameter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T="45716" marB="45716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0.09 m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T="45716" marB="45716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2 m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T="45716" marB="45716"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370811"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Data</a:t>
                      </a:r>
                      <a:r>
                        <a:rPr lang="en-US" sz="1800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Link Margin</a:t>
                      </a:r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T="45716" marB="45716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4.27 dB</a:t>
                      </a:r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T="45716" marB="45716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17.9</a:t>
                      </a:r>
                      <a:r>
                        <a:rPr lang="en-US" sz="1800" b="1" baseline="0" dirty="0" smtClean="0">
                          <a:solidFill>
                            <a:schemeClr val="tx1"/>
                          </a:solidFill>
                        </a:rPr>
                        <a:t> dB</a:t>
                      </a:r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T="45716" marB="45716"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640030"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Spacecraft</a:t>
                      </a:r>
                      <a:r>
                        <a:rPr lang="en-US" sz="1800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Power for</a:t>
                      </a:r>
                      <a:r>
                        <a:rPr lang="en-US" sz="1800" b="1" baseline="0" dirty="0" smtClean="0">
                          <a:solidFill>
                            <a:schemeClr val="tx1"/>
                          </a:solidFill>
                        </a:rPr>
                        <a:t> Communications</a:t>
                      </a:r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T="45716" marB="45716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50~</a:t>
                      </a:r>
                      <a:r>
                        <a:rPr lang="en-US" sz="1800" b="1" baseline="0" dirty="0" smtClean="0">
                          <a:solidFill>
                            <a:schemeClr val="tx1"/>
                          </a:solidFill>
                        </a:rPr>
                        <a:t> W</a:t>
                      </a:r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T="45716" marB="45716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2.5 W</a:t>
                      </a:r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T="45716" marB="45716"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46920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1143000" y="1066800"/>
            <a:ext cx="7543800" cy="37338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32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28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45000"/>
              <a:buFont typeface="Wingdings" pitchFamily="2" charset="2"/>
              <a:buChar char="n"/>
              <a:defRPr sz="2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pPr eaLnBrk="1" hangingPunct="1">
              <a:defRPr/>
            </a:pPr>
            <a:r>
              <a:rPr lang="en-CA" u="none" dirty="0" smtClean="0"/>
              <a:t>Inflatable offer a promising technology pathway for interplanetary </a:t>
            </a:r>
            <a:r>
              <a:rPr lang="en-CA" u="none" dirty="0" err="1" smtClean="0"/>
              <a:t>CubeSat</a:t>
            </a:r>
            <a:r>
              <a:rPr lang="en-CA" u="none" dirty="0" smtClean="0"/>
              <a:t> communication and tracking.</a:t>
            </a:r>
          </a:p>
          <a:p>
            <a:pPr lvl="1" eaLnBrk="1" hangingPunct="1">
              <a:defRPr/>
            </a:pPr>
            <a:r>
              <a:rPr lang="en-CA" u="none" dirty="0" smtClean="0"/>
              <a:t>Very high deployed volume</a:t>
            </a:r>
          </a:p>
          <a:p>
            <a:pPr lvl="1" eaLnBrk="1" hangingPunct="1">
              <a:defRPr/>
            </a:pPr>
            <a:r>
              <a:rPr lang="en-CA" u="none" dirty="0" smtClean="0"/>
              <a:t>Very low mass</a:t>
            </a:r>
          </a:p>
          <a:p>
            <a:pPr lvl="1" eaLnBrk="1" hangingPunct="1">
              <a:defRPr/>
            </a:pPr>
            <a:r>
              <a:rPr lang="en-CA" u="none" dirty="0" smtClean="0"/>
              <a:t>High-packing efficiency</a:t>
            </a:r>
          </a:p>
          <a:p>
            <a:pPr lvl="1" eaLnBrk="1" hangingPunct="1">
              <a:defRPr/>
            </a:pPr>
            <a:r>
              <a:rPr lang="en-CA" u="none" dirty="0" smtClean="0"/>
              <a:t>Quick deployment</a:t>
            </a:r>
          </a:p>
          <a:p>
            <a:pPr lvl="1" eaLnBrk="1" hangingPunct="1">
              <a:defRPr/>
            </a:pPr>
            <a:r>
              <a:rPr lang="en-CA" u="none" dirty="0" smtClean="0"/>
              <a:t>Relative simplicity</a:t>
            </a:r>
          </a:p>
          <a:p>
            <a:pPr eaLnBrk="1" hangingPunct="1">
              <a:defRPr/>
            </a:pPr>
            <a:endParaRPr lang="en-CA" u="none" dirty="0"/>
          </a:p>
          <a:p>
            <a:pPr eaLnBrk="1" hangingPunct="1">
              <a:defRPr/>
            </a:pPr>
            <a:endParaRPr lang="en-CA" u="none" baseline="-25000" dirty="0" smtClean="0"/>
          </a:p>
        </p:txBody>
      </p:sp>
      <p:sp>
        <p:nvSpPr>
          <p:cNvPr id="3" name="Rectangle 2" descr=" 8"/>
          <p:cNvSpPr txBox="1">
            <a:spLocks noRot="1" noChangeArrowheads="1"/>
          </p:cNvSpPr>
          <p:nvPr/>
        </p:nvSpPr>
        <p:spPr bwMode="auto">
          <a:xfrm>
            <a:off x="1219200" y="0"/>
            <a:ext cx="7467600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pPr eaLnBrk="1" hangingPunct="1">
              <a:defRPr/>
            </a:pPr>
            <a:r>
              <a:rPr lang="en-US" sz="4000" u="none" dirty="0" smtClean="0"/>
              <a:t>Motivation</a:t>
            </a:r>
            <a:endParaRPr lang="en-US" sz="4000" u="none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75" y="149452"/>
            <a:ext cx="1087744" cy="1087744"/>
          </a:xfrm>
          <a:prstGeom prst="ellipse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1143000" y="1066800"/>
            <a:ext cx="7543800" cy="37338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32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28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45000"/>
              <a:buFont typeface="Wingdings" pitchFamily="2" charset="2"/>
              <a:buChar char="n"/>
              <a:defRPr sz="2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pPr marL="0" indent="0" eaLnBrk="1" hangingPunct="1">
              <a:buFont typeface="Wingdings" pitchFamily="2" charset="2"/>
              <a:buNone/>
              <a:defRPr/>
            </a:pPr>
            <a:r>
              <a:rPr lang="en-CA" u="none" dirty="0" smtClean="0"/>
              <a:t>Research inflatable technology </a:t>
            </a:r>
            <a:r>
              <a:rPr lang="en-CA" u="none" dirty="0"/>
              <a:t>that maximizes stowed-to-deployed ratio </a:t>
            </a:r>
            <a:r>
              <a:rPr lang="en-CA" u="none" dirty="0" smtClean="0"/>
              <a:t>of interplanetary communication antennas and long-distance tracking devices.</a:t>
            </a:r>
          </a:p>
          <a:p>
            <a:pPr eaLnBrk="1" hangingPunct="1">
              <a:defRPr/>
            </a:pPr>
            <a:r>
              <a:rPr lang="en-CA" sz="2400" u="none" dirty="0" smtClean="0"/>
              <a:t>Understand the limits</a:t>
            </a:r>
          </a:p>
          <a:p>
            <a:pPr eaLnBrk="1" hangingPunct="1">
              <a:defRPr/>
            </a:pPr>
            <a:r>
              <a:rPr lang="en-CA" sz="2400" u="none" dirty="0" smtClean="0"/>
              <a:t>Develop validated physical models</a:t>
            </a:r>
          </a:p>
          <a:p>
            <a:pPr eaLnBrk="1" hangingPunct="1">
              <a:defRPr/>
            </a:pPr>
            <a:r>
              <a:rPr lang="en-CA" sz="2400" u="none" dirty="0" smtClean="0"/>
              <a:t>Determine design principles</a:t>
            </a:r>
          </a:p>
          <a:p>
            <a:pPr eaLnBrk="1" hangingPunct="1">
              <a:defRPr/>
            </a:pPr>
            <a:r>
              <a:rPr lang="en-CA" sz="2400" u="none" dirty="0" smtClean="0"/>
              <a:t>Develop open-source </a:t>
            </a:r>
            <a:r>
              <a:rPr lang="en-CA" sz="2400" u="none" dirty="0" err="1" smtClean="0"/>
              <a:t>rigidizable</a:t>
            </a:r>
            <a:r>
              <a:rPr lang="en-CA" sz="2400" u="none" dirty="0" smtClean="0"/>
              <a:t> inflatable design and optimization tools for system engineers.</a:t>
            </a:r>
            <a:endParaRPr lang="en-CA" sz="2400" u="none" dirty="0"/>
          </a:p>
          <a:p>
            <a:pPr eaLnBrk="1" hangingPunct="1">
              <a:defRPr/>
            </a:pPr>
            <a:endParaRPr lang="en-CA" u="none" dirty="0" smtClean="0"/>
          </a:p>
          <a:p>
            <a:pPr marL="0" indent="0" eaLnBrk="1" hangingPunct="1">
              <a:buFont typeface="Wingdings" pitchFamily="2" charset="2"/>
              <a:buNone/>
              <a:defRPr/>
            </a:pPr>
            <a:endParaRPr lang="en-CA" u="none" baseline="-25000" dirty="0" smtClean="0"/>
          </a:p>
        </p:txBody>
      </p:sp>
      <p:sp>
        <p:nvSpPr>
          <p:cNvPr id="3" name="Rectangle 2" descr=" 8"/>
          <p:cNvSpPr txBox="1">
            <a:spLocks noRot="1" noChangeArrowheads="1"/>
          </p:cNvSpPr>
          <p:nvPr/>
        </p:nvSpPr>
        <p:spPr bwMode="auto">
          <a:xfrm>
            <a:off x="1219200" y="0"/>
            <a:ext cx="7467600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pPr eaLnBrk="1" hangingPunct="1">
              <a:defRPr/>
            </a:pPr>
            <a:r>
              <a:rPr lang="en-US" sz="4000" u="none" dirty="0" smtClean="0"/>
              <a:t>Objectives</a:t>
            </a:r>
            <a:endParaRPr lang="en-US" sz="4000" u="none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75" y="149452"/>
            <a:ext cx="1087744" cy="1087744"/>
          </a:xfrm>
          <a:prstGeom prst="ellipse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 descr=" 8"/>
          <p:cNvSpPr txBox="1">
            <a:spLocks noRot="1" noChangeArrowheads="1"/>
          </p:cNvSpPr>
          <p:nvPr/>
        </p:nvSpPr>
        <p:spPr bwMode="auto">
          <a:xfrm>
            <a:off x="1219200" y="0"/>
            <a:ext cx="7467600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pPr eaLnBrk="1" hangingPunct="1">
              <a:defRPr/>
            </a:pPr>
            <a:r>
              <a:rPr lang="en-US" sz="4000" u="none" dirty="0" smtClean="0"/>
              <a:t>Inflatables</a:t>
            </a:r>
            <a:endParaRPr lang="en-US" sz="4000" u="none" dirty="0"/>
          </a:p>
        </p:txBody>
      </p:sp>
      <p:pic>
        <p:nvPicPr>
          <p:cNvPr id="87042" name="Picture 2" descr="File:Echo II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0148" y="748008"/>
            <a:ext cx="3037114" cy="2475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7044" name="Picture 4" descr="[bbigelowstation4.jpg]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175" y="685800"/>
            <a:ext cx="3638550" cy="2600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6" descr="HIAD"/>
          <p:cNvSpPr>
            <a:spLocks noChangeAspect="1" noChangeArrowheads="1"/>
          </p:cNvSpPr>
          <p:nvPr/>
        </p:nvSpPr>
        <p:spPr bwMode="auto">
          <a:xfrm>
            <a:off x="168275" y="-1538288"/>
            <a:ext cx="5715000" cy="3219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7047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175" y="3783347"/>
            <a:ext cx="4267200" cy="2451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38200" y="3310796"/>
            <a:ext cx="49530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none" dirty="0" smtClean="0"/>
              <a:t>Inflatable Habitats</a:t>
            </a:r>
            <a:endParaRPr lang="en-US" b="1" u="none" dirty="0"/>
          </a:p>
        </p:txBody>
      </p:sp>
      <p:sp>
        <p:nvSpPr>
          <p:cNvPr id="5" name="Rectangle 4"/>
          <p:cNvSpPr/>
          <p:nvPr/>
        </p:nvSpPr>
        <p:spPr>
          <a:xfrm>
            <a:off x="2792705" y="2972242"/>
            <a:ext cx="170309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u="none" dirty="0" smtClean="0">
                <a:solidFill>
                  <a:schemeClr val="bg2"/>
                </a:solidFill>
              </a:rPr>
              <a:t>Bigelow Aerospace</a:t>
            </a:r>
            <a:endParaRPr lang="en-US" sz="1600" u="none" dirty="0">
              <a:solidFill>
                <a:schemeClr val="bg2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64506" y="6245474"/>
            <a:ext cx="49530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none" dirty="0" smtClean="0"/>
              <a:t>Hypersonic Decelerator</a:t>
            </a:r>
            <a:endParaRPr lang="en-US" b="1" u="none" dirty="0"/>
          </a:p>
        </p:txBody>
      </p:sp>
      <p:sp>
        <p:nvSpPr>
          <p:cNvPr id="10" name="Rectangle 9"/>
          <p:cNvSpPr/>
          <p:nvPr/>
        </p:nvSpPr>
        <p:spPr>
          <a:xfrm>
            <a:off x="3975140" y="5880170"/>
            <a:ext cx="118423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u="none" dirty="0" smtClean="0">
                <a:solidFill>
                  <a:schemeClr val="bg2"/>
                </a:solidFill>
              </a:rPr>
              <a:t>NASA GRC</a:t>
            </a:r>
            <a:endParaRPr lang="en-US" sz="1600" u="none" dirty="0">
              <a:solidFill>
                <a:schemeClr val="bg2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540148" y="3255360"/>
            <a:ext cx="22968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none" dirty="0" smtClean="0"/>
              <a:t>Communication</a:t>
            </a:r>
            <a:endParaRPr lang="en-US" b="1" u="none" dirty="0"/>
          </a:p>
        </p:txBody>
      </p:sp>
      <p:sp>
        <p:nvSpPr>
          <p:cNvPr id="6" name="Rectangle 5"/>
          <p:cNvSpPr/>
          <p:nvPr/>
        </p:nvSpPr>
        <p:spPr bwMode="auto">
          <a:xfrm>
            <a:off x="6846433" y="2943787"/>
            <a:ext cx="1752600" cy="280129"/>
          </a:xfrm>
          <a:prstGeom prst="rect">
            <a:avLst/>
          </a:prstGeom>
          <a:solidFill>
            <a:schemeClr val="bg2">
              <a:alpha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sng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endParaRPr>
          </a:p>
        </p:txBody>
      </p:sp>
      <p:pic>
        <p:nvPicPr>
          <p:cNvPr id="87049" name="Picture 9" descr="Art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3600" y="3739804"/>
            <a:ext cx="3321504" cy="2588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5413600" y="6328747"/>
            <a:ext cx="49530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none" dirty="0" smtClean="0"/>
              <a:t>Radio Telescopes</a:t>
            </a:r>
            <a:endParaRPr lang="en-US" b="1" u="none" dirty="0"/>
          </a:p>
        </p:txBody>
      </p:sp>
      <p:sp>
        <p:nvSpPr>
          <p:cNvPr id="16" name="Rectangle 15"/>
          <p:cNvSpPr/>
          <p:nvPr/>
        </p:nvSpPr>
        <p:spPr>
          <a:xfrm>
            <a:off x="7010400" y="5990193"/>
            <a:ext cx="211069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u="none" dirty="0" smtClean="0">
                <a:solidFill>
                  <a:schemeClr val="bg2"/>
                </a:solidFill>
              </a:rPr>
              <a:t>ARISE NASA /JPL</a:t>
            </a:r>
            <a:endParaRPr lang="en-US" sz="1600" u="none" dirty="0">
              <a:solidFill>
                <a:schemeClr val="bg2"/>
              </a:solidFill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2196533" y="1253427"/>
            <a:ext cx="5512933" cy="4763363"/>
            <a:chOff x="2196533" y="1253427"/>
            <a:chExt cx="5512933" cy="4763363"/>
          </a:xfrm>
        </p:grpSpPr>
        <p:pic>
          <p:nvPicPr>
            <p:cNvPr id="87050" name="Picture 10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96533" y="1253427"/>
              <a:ext cx="5512933" cy="4763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" name="TextBox 17"/>
            <p:cNvSpPr txBox="1"/>
            <p:nvPr/>
          </p:nvSpPr>
          <p:spPr>
            <a:xfrm>
              <a:off x="2261394" y="1326921"/>
              <a:ext cx="535860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u="none" dirty="0" smtClean="0"/>
                <a:t>Communication Relays</a:t>
              </a:r>
              <a:endParaRPr lang="en-US" b="1" u="none" dirty="0"/>
            </a:p>
          </p:txBody>
        </p:sp>
      </p:grpSp>
    </p:spTree>
    <p:extLst>
      <p:ext uri="{BB962C8B-B14F-4D97-AF65-F5344CB8AC3E}">
        <p14:creationId xmlns:p14="http://schemas.microsoft.com/office/powerpoint/2010/main" val="2847696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 descr=" 8"/>
          <p:cNvSpPr txBox="1">
            <a:spLocks noRot="1" noChangeArrowheads="1"/>
          </p:cNvSpPr>
          <p:nvPr/>
        </p:nvSpPr>
        <p:spPr bwMode="auto">
          <a:xfrm>
            <a:off x="1219200" y="0"/>
            <a:ext cx="7467600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pPr eaLnBrk="1" hangingPunct="1">
              <a:defRPr/>
            </a:pPr>
            <a:r>
              <a:rPr lang="en-US" sz="4000" u="none" dirty="0" smtClean="0"/>
              <a:t>Related Work</a:t>
            </a:r>
            <a:endParaRPr lang="en-US" sz="4000" u="none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75" y="149452"/>
            <a:ext cx="1087744" cy="1087744"/>
          </a:xfrm>
          <a:prstGeom prst="ellipse">
            <a:avLst/>
          </a:prstGeom>
        </p:spPr>
      </p:pic>
      <p:pic>
        <p:nvPicPr>
          <p:cNvPr id="12294" name="Picture 6" descr="File:Inflatable Antenna Experiment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326"/>
          <a:stretch/>
        </p:blipFill>
        <p:spPr bwMode="auto">
          <a:xfrm>
            <a:off x="6219194" y="1719448"/>
            <a:ext cx="2641776" cy="2166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1153886" y="914400"/>
            <a:ext cx="8458200" cy="57150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32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28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45000"/>
              <a:buFont typeface="Wingdings" pitchFamily="2" charset="2"/>
              <a:buChar char="n"/>
              <a:defRPr sz="2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pPr marL="0" indent="0" eaLnBrk="1" hangingPunct="1">
              <a:buNone/>
              <a:defRPr/>
            </a:pPr>
            <a:r>
              <a:rPr lang="en-CA" sz="2800" u="none" dirty="0" smtClean="0"/>
              <a:t>Inflatable Antenna Experiment (1996) [NASA/JPL/</a:t>
            </a:r>
            <a:r>
              <a:rPr lang="en-CA" sz="2800" u="none" dirty="0" err="1" smtClean="0"/>
              <a:t>LGarde</a:t>
            </a:r>
            <a:r>
              <a:rPr lang="en-CA" sz="2800" u="none" dirty="0" smtClean="0"/>
              <a:t>]</a:t>
            </a:r>
          </a:p>
          <a:p>
            <a:pPr marL="0" indent="0" eaLnBrk="1" hangingPunct="1">
              <a:buNone/>
              <a:defRPr/>
            </a:pPr>
            <a:r>
              <a:rPr lang="en-CA" sz="2400" u="none" baseline="-25000" dirty="0" smtClean="0"/>
              <a:t>[Steiner, Freeland, Veal, 1996]</a:t>
            </a:r>
          </a:p>
          <a:p>
            <a:pPr marL="0" indent="0" eaLnBrk="1" hangingPunct="1">
              <a:buNone/>
              <a:defRPr/>
            </a:pPr>
            <a:r>
              <a:rPr lang="en-CA" sz="2400" u="none" dirty="0" smtClean="0"/>
              <a:t>First large-scale inflatable antenna</a:t>
            </a:r>
          </a:p>
          <a:p>
            <a:pPr marL="0" indent="0" eaLnBrk="1" hangingPunct="1">
              <a:buNone/>
              <a:defRPr/>
            </a:pPr>
            <a:r>
              <a:rPr lang="en-CA" sz="2400" u="none" dirty="0" smtClean="0"/>
              <a:t>14 m diameter, canopy and torus </a:t>
            </a:r>
          </a:p>
          <a:p>
            <a:pPr marL="0" indent="0" eaLnBrk="1" hangingPunct="1">
              <a:buNone/>
              <a:defRPr/>
            </a:pPr>
            <a:r>
              <a:rPr lang="en-CA" sz="2400" u="none" dirty="0" err="1" smtClean="0"/>
              <a:t>mylar</a:t>
            </a:r>
            <a:r>
              <a:rPr lang="en-CA" sz="2400" u="none" dirty="0" smtClean="0"/>
              <a:t>/</a:t>
            </a:r>
            <a:r>
              <a:rPr lang="en-CA" sz="2400" u="none" dirty="0" err="1" smtClean="0"/>
              <a:t>kevlar</a:t>
            </a:r>
            <a:r>
              <a:rPr lang="en-CA" sz="2400" u="none" dirty="0" smtClean="0"/>
              <a:t> structure, mass: 60 kg</a:t>
            </a:r>
          </a:p>
          <a:p>
            <a:pPr marL="0" indent="0" eaLnBrk="1" hangingPunct="1">
              <a:buNone/>
              <a:defRPr/>
            </a:pPr>
            <a:r>
              <a:rPr lang="en-CA" sz="2400" u="none" dirty="0" smtClean="0"/>
              <a:t>Nitrogen gas for inflation</a:t>
            </a:r>
          </a:p>
          <a:p>
            <a:pPr marL="0" indent="0" eaLnBrk="1" hangingPunct="1">
              <a:buNone/>
              <a:defRPr/>
            </a:pPr>
            <a:endParaRPr lang="en-CA" sz="2400" u="none" dirty="0" smtClean="0"/>
          </a:p>
          <a:p>
            <a:pPr marL="0" indent="0" eaLnBrk="1" hangingPunct="1">
              <a:buNone/>
              <a:defRPr/>
            </a:pPr>
            <a:r>
              <a:rPr lang="en-CA" sz="2800" u="none" dirty="0" smtClean="0"/>
              <a:t>Inflatable antenna for </a:t>
            </a:r>
            <a:r>
              <a:rPr lang="en-CA" sz="2800" u="none" dirty="0" err="1" smtClean="0"/>
              <a:t>Cubesats</a:t>
            </a:r>
            <a:endParaRPr lang="en-CA" sz="2800" u="none" dirty="0" smtClean="0"/>
          </a:p>
          <a:p>
            <a:pPr marL="0" indent="0" eaLnBrk="1" hangingPunct="1">
              <a:buNone/>
              <a:defRPr/>
            </a:pPr>
            <a:r>
              <a:rPr lang="en-CA" sz="1800" u="none" dirty="0" smtClean="0"/>
              <a:t>[</a:t>
            </a:r>
            <a:r>
              <a:rPr lang="en-CA" sz="1800" u="none" dirty="0" err="1" smtClean="0"/>
              <a:t>Babuscia</a:t>
            </a:r>
            <a:r>
              <a:rPr lang="en-CA" sz="1800" u="none" dirty="0"/>
              <a:t> </a:t>
            </a:r>
            <a:r>
              <a:rPr lang="en-CA" sz="1800" u="none" dirty="0" smtClean="0"/>
              <a:t>et al., 2013]</a:t>
            </a:r>
          </a:p>
          <a:p>
            <a:pPr marL="0" indent="0" eaLnBrk="1" hangingPunct="1">
              <a:buNone/>
              <a:defRPr/>
            </a:pPr>
            <a:r>
              <a:rPr lang="en-CA" sz="2400" u="none" dirty="0" smtClean="0"/>
              <a:t>First proposed design for </a:t>
            </a:r>
            <a:r>
              <a:rPr lang="en-CA" sz="2400" u="none" dirty="0" err="1" smtClean="0"/>
              <a:t>cubesat</a:t>
            </a:r>
            <a:endParaRPr lang="en-CA" sz="2400" u="none" dirty="0" smtClean="0"/>
          </a:p>
          <a:p>
            <a:pPr marL="0" indent="0" eaLnBrk="1" hangingPunct="1">
              <a:buNone/>
              <a:defRPr/>
            </a:pPr>
            <a:r>
              <a:rPr lang="en-CA" sz="2400" u="none" dirty="0" smtClean="0"/>
              <a:t>Sublimating powder maintains inflation</a:t>
            </a:r>
          </a:p>
          <a:p>
            <a:pPr marL="0" indent="0" eaLnBrk="1" hangingPunct="1">
              <a:buNone/>
              <a:defRPr/>
            </a:pPr>
            <a:r>
              <a:rPr lang="en-CA" sz="2400" u="none" dirty="0" smtClean="0"/>
              <a:t>Target Capability: 100 kbps from GEO</a:t>
            </a:r>
          </a:p>
          <a:p>
            <a:pPr marL="0" indent="0" eaLnBrk="1" hangingPunct="1">
              <a:buNone/>
              <a:defRPr/>
            </a:pPr>
            <a:endParaRPr lang="en-CA" sz="2400" u="none" dirty="0" smtClean="0"/>
          </a:p>
          <a:p>
            <a:pPr eaLnBrk="1" hangingPunct="1">
              <a:defRPr/>
            </a:pPr>
            <a:endParaRPr lang="en-CA" sz="2400" u="none" dirty="0"/>
          </a:p>
          <a:p>
            <a:pPr eaLnBrk="1" hangingPunct="1">
              <a:defRPr/>
            </a:pPr>
            <a:endParaRPr lang="en-CA" u="none" baseline="-25000" dirty="0" smtClean="0"/>
          </a:p>
        </p:txBody>
      </p:sp>
      <p:pic>
        <p:nvPicPr>
          <p:cNvPr id="12296" name="Picture 8" descr="http://newsoffice.mit.edu/newsoffice/sites/mit.edu.newsoffice/files/images/satellite-antenna-56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4856" y="4248151"/>
            <a:ext cx="2656113" cy="1992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7361503" y="3609201"/>
            <a:ext cx="15103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u="none" dirty="0" smtClean="0"/>
              <a:t>NASA/JPL/</a:t>
            </a:r>
            <a:r>
              <a:rPr lang="en-US" sz="1200" u="none" dirty="0" err="1" smtClean="0"/>
              <a:t>LGarde</a:t>
            </a:r>
            <a:endParaRPr lang="en-US" sz="1200" u="none" dirty="0"/>
          </a:p>
        </p:txBody>
      </p:sp>
      <p:sp>
        <p:nvSpPr>
          <p:cNvPr id="11" name="TextBox 10"/>
          <p:cNvSpPr txBox="1"/>
          <p:nvPr/>
        </p:nvSpPr>
        <p:spPr>
          <a:xfrm>
            <a:off x="7383274" y="6240236"/>
            <a:ext cx="15103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u="none" dirty="0" smtClean="0"/>
              <a:t>[</a:t>
            </a:r>
            <a:r>
              <a:rPr lang="en-US" sz="1200" u="none" dirty="0" err="1" smtClean="0"/>
              <a:t>Babuscia</a:t>
            </a:r>
            <a:r>
              <a:rPr lang="en-US" sz="1200" u="none" dirty="0" smtClean="0"/>
              <a:t> et al., 2013]</a:t>
            </a:r>
            <a:endParaRPr lang="en-US" sz="1200" u="none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3850" y="3657600"/>
            <a:ext cx="4552950" cy="2533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1153886" y="914400"/>
            <a:ext cx="8447314" cy="57150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32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28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45000"/>
              <a:buFont typeface="Wingdings" pitchFamily="2" charset="2"/>
              <a:buChar char="n"/>
              <a:defRPr sz="2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pPr marL="0" indent="0" eaLnBrk="1" hangingPunct="1">
              <a:buNone/>
              <a:defRPr/>
            </a:pPr>
            <a:r>
              <a:rPr lang="en-CA" sz="2800" u="none" dirty="0" smtClean="0"/>
              <a:t>Origami Structures for Space [BYU &amp; JPL, 2013]</a:t>
            </a:r>
            <a:endParaRPr lang="en-CA" sz="2400" u="none" dirty="0" smtClean="0"/>
          </a:p>
          <a:p>
            <a:pPr marL="0" indent="0" eaLnBrk="1" hangingPunct="1">
              <a:buNone/>
              <a:defRPr/>
            </a:pPr>
            <a:r>
              <a:rPr lang="en-CA" sz="1800" u="none" dirty="0" smtClean="0"/>
              <a:t>[</a:t>
            </a:r>
            <a:r>
              <a:rPr lang="en-CA" sz="1800" u="none" dirty="0" err="1" smtClean="0"/>
              <a:t>Zirbel</a:t>
            </a:r>
            <a:r>
              <a:rPr lang="en-CA" sz="1800" u="none" dirty="0" smtClean="0"/>
              <a:t> et al., 2013]</a:t>
            </a:r>
          </a:p>
          <a:p>
            <a:pPr marL="0" indent="0" eaLnBrk="1" hangingPunct="1">
              <a:buNone/>
              <a:defRPr/>
            </a:pPr>
            <a:r>
              <a:rPr lang="en-CA" sz="2400" u="none" dirty="0" smtClean="0"/>
              <a:t>Rigid structures that can unfold using origami techniques</a:t>
            </a:r>
          </a:p>
          <a:p>
            <a:pPr marL="0" indent="0" eaLnBrk="1" hangingPunct="1">
              <a:buNone/>
              <a:defRPr/>
            </a:pPr>
            <a:r>
              <a:rPr lang="en-CA" sz="2400" u="none" dirty="0" smtClean="0"/>
              <a:t>Solar Panel Deployment</a:t>
            </a:r>
          </a:p>
          <a:p>
            <a:pPr marL="0" indent="0" eaLnBrk="1" hangingPunct="1">
              <a:buNone/>
              <a:defRPr/>
            </a:pPr>
            <a:r>
              <a:rPr lang="en-CA" sz="2400" u="none" dirty="0" smtClean="0"/>
              <a:t>Can these techniques be applied for inflatables ?</a:t>
            </a:r>
          </a:p>
          <a:p>
            <a:pPr marL="0" indent="0" eaLnBrk="1" hangingPunct="1">
              <a:buNone/>
              <a:defRPr/>
            </a:pPr>
            <a:endParaRPr lang="en-CA" sz="2400" u="none" dirty="0" smtClean="0"/>
          </a:p>
          <a:p>
            <a:pPr eaLnBrk="1" hangingPunct="1">
              <a:defRPr/>
            </a:pPr>
            <a:endParaRPr lang="en-CA" sz="2400" u="none" dirty="0"/>
          </a:p>
          <a:p>
            <a:pPr eaLnBrk="1" hangingPunct="1">
              <a:defRPr/>
            </a:pPr>
            <a:endParaRPr lang="en-CA" u="none" baseline="-25000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7715250" y="5887623"/>
            <a:ext cx="9511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u="none" dirty="0" smtClean="0"/>
              <a:t>BYU/JPL</a:t>
            </a:r>
            <a:endParaRPr lang="en-US" sz="1200" u="none" dirty="0"/>
          </a:p>
        </p:txBody>
      </p:sp>
      <p:sp>
        <p:nvSpPr>
          <p:cNvPr id="6" name="Rectangle 2" descr=" 8"/>
          <p:cNvSpPr txBox="1">
            <a:spLocks noRot="1" noChangeArrowheads="1"/>
          </p:cNvSpPr>
          <p:nvPr/>
        </p:nvSpPr>
        <p:spPr bwMode="auto">
          <a:xfrm>
            <a:off x="1219200" y="0"/>
            <a:ext cx="7467600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pPr eaLnBrk="1" hangingPunct="1">
              <a:defRPr/>
            </a:pPr>
            <a:r>
              <a:rPr lang="en-US" sz="4000" u="none" dirty="0" smtClean="0"/>
              <a:t>Related Work</a:t>
            </a:r>
            <a:endParaRPr lang="en-US" sz="4000" u="none" dirty="0"/>
          </a:p>
        </p:txBody>
      </p:sp>
    </p:spTree>
    <p:extLst>
      <p:ext uri="{BB962C8B-B14F-4D97-AF65-F5344CB8AC3E}">
        <p14:creationId xmlns:p14="http://schemas.microsoft.com/office/powerpoint/2010/main" val="2361261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1143000" y="1066800"/>
            <a:ext cx="7543800" cy="37338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32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28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45000"/>
              <a:buFont typeface="Wingdings" pitchFamily="2" charset="2"/>
              <a:buChar char="n"/>
              <a:defRPr sz="2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pPr eaLnBrk="1" hangingPunct="1">
              <a:defRPr/>
            </a:pPr>
            <a:r>
              <a:rPr lang="en-CA" u="none" dirty="0" smtClean="0"/>
              <a:t>Micro-meteorites</a:t>
            </a:r>
          </a:p>
          <a:p>
            <a:pPr lvl="1" eaLnBrk="1" hangingPunct="1">
              <a:defRPr/>
            </a:pPr>
            <a:r>
              <a:rPr lang="en-CA" u="none" dirty="0" err="1" smtClean="0"/>
              <a:t>Rigidization</a:t>
            </a:r>
            <a:r>
              <a:rPr lang="en-CA" u="none" dirty="0" smtClean="0"/>
              <a:t> </a:t>
            </a:r>
            <a:r>
              <a:rPr lang="en-CA" sz="1800" u="none" dirty="0"/>
              <a:t>[</a:t>
            </a:r>
            <a:r>
              <a:rPr lang="en-CA" sz="1800" u="none" dirty="0" err="1"/>
              <a:t>Cadogan</a:t>
            </a:r>
            <a:r>
              <a:rPr lang="en-CA" sz="1800" u="none" dirty="0"/>
              <a:t> and  Scarborough, 2001</a:t>
            </a:r>
            <a:r>
              <a:rPr lang="en-CA" sz="1800" u="none" dirty="0" smtClean="0"/>
              <a:t>]</a:t>
            </a:r>
          </a:p>
          <a:p>
            <a:pPr lvl="2" eaLnBrk="1" hangingPunct="1">
              <a:defRPr/>
            </a:pPr>
            <a:r>
              <a:rPr lang="en-CA" sz="1700" u="none" dirty="0" smtClean="0"/>
              <a:t>UV,  Stretched Aluminum, Passive Cooling</a:t>
            </a:r>
          </a:p>
          <a:p>
            <a:pPr lvl="1" eaLnBrk="1" hangingPunct="1">
              <a:defRPr/>
            </a:pPr>
            <a:r>
              <a:rPr lang="en-CA" u="none" dirty="0" smtClean="0"/>
              <a:t>Sublimating Powder </a:t>
            </a:r>
            <a:r>
              <a:rPr lang="en-CA" sz="1800" u="none" dirty="0" smtClean="0"/>
              <a:t>[</a:t>
            </a:r>
            <a:r>
              <a:rPr lang="en-CA" sz="1800" u="none" dirty="0" err="1" smtClean="0"/>
              <a:t>Babuscia</a:t>
            </a:r>
            <a:r>
              <a:rPr lang="en-CA" sz="1800" u="none" dirty="0" smtClean="0"/>
              <a:t> et al., 2013]</a:t>
            </a:r>
            <a:endParaRPr lang="en-CA" sz="1800" u="none" dirty="0" smtClean="0"/>
          </a:p>
          <a:p>
            <a:pPr marL="342900" lvl="1" indent="-342900" eaLnBrk="1" hangingPunct="1">
              <a:buClr>
                <a:schemeClr val="accent2"/>
              </a:buClr>
              <a:buSzPct val="60000"/>
              <a:buFont typeface="Wingdings" pitchFamily="2" charset="2"/>
              <a:buChar char="l"/>
              <a:defRPr/>
            </a:pPr>
            <a:r>
              <a:rPr lang="en-CA" u="none" dirty="0"/>
              <a:t>Fabric </a:t>
            </a:r>
            <a:r>
              <a:rPr lang="en-CA" u="none" dirty="0" smtClean="0"/>
              <a:t>Strength </a:t>
            </a:r>
            <a:r>
              <a:rPr lang="en-CA" sz="1600" u="none" dirty="0" smtClean="0"/>
              <a:t>[Freeland et el., 1997], </a:t>
            </a:r>
            <a:r>
              <a:rPr lang="en-CA" sz="1800" u="none" dirty="0"/>
              <a:t>[</a:t>
            </a:r>
            <a:r>
              <a:rPr lang="en-CA" sz="1800" u="none" dirty="0" err="1"/>
              <a:t>Cadogan</a:t>
            </a:r>
            <a:r>
              <a:rPr lang="en-CA" sz="1800" u="none" dirty="0"/>
              <a:t> and  Scarborough, 2001</a:t>
            </a:r>
            <a:r>
              <a:rPr lang="en-CA" sz="1800" u="none" dirty="0" smtClean="0"/>
              <a:t>]</a:t>
            </a:r>
            <a:endParaRPr lang="en-CA" sz="1600" u="none" dirty="0"/>
          </a:p>
          <a:p>
            <a:pPr lvl="1" eaLnBrk="1" hangingPunct="1">
              <a:defRPr/>
            </a:pPr>
            <a:r>
              <a:rPr lang="en-CA" sz="2400" u="none" dirty="0" smtClean="0"/>
              <a:t>Laminates, Thermosetting Materials, </a:t>
            </a:r>
            <a:r>
              <a:rPr lang="en-CA" sz="2400" u="none" dirty="0" err="1" smtClean="0"/>
              <a:t>Vectran</a:t>
            </a:r>
            <a:endParaRPr lang="en-CA" sz="2400" u="none" dirty="0" smtClean="0"/>
          </a:p>
          <a:p>
            <a:pPr eaLnBrk="1" hangingPunct="1">
              <a:defRPr/>
            </a:pPr>
            <a:r>
              <a:rPr lang="en-CA" u="none" dirty="0"/>
              <a:t>Packing </a:t>
            </a:r>
            <a:r>
              <a:rPr lang="en-CA" u="none" dirty="0" smtClean="0"/>
              <a:t>density and Deployment</a:t>
            </a:r>
          </a:p>
          <a:p>
            <a:pPr lvl="1" eaLnBrk="1" hangingPunct="1">
              <a:defRPr/>
            </a:pPr>
            <a:r>
              <a:rPr lang="en-CA" sz="2400" u="none" dirty="0" smtClean="0"/>
              <a:t>Simple folding techniques, origami structures for space </a:t>
            </a:r>
            <a:r>
              <a:rPr lang="en-CA" sz="2000" u="none" dirty="0" smtClean="0"/>
              <a:t>[</a:t>
            </a:r>
            <a:r>
              <a:rPr lang="en-CA" sz="2000" u="none" dirty="0" err="1" smtClean="0"/>
              <a:t>Zirbel</a:t>
            </a:r>
            <a:r>
              <a:rPr lang="en-CA" sz="2000" u="none" dirty="0"/>
              <a:t> </a:t>
            </a:r>
            <a:r>
              <a:rPr lang="en-CA" sz="2000" u="none" dirty="0" smtClean="0"/>
              <a:t>et al., 2013] </a:t>
            </a:r>
          </a:p>
          <a:p>
            <a:pPr lvl="1" eaLnBrk="1" hangingPunct="1">
              <a:defRPr/>
            </a:pPr>
            <a:r>
              <a:rPr lang="en-CA" u="none" dirty="0" smtClean="0"/>
              <a:t>Repeatability and Reliability</a:t>
            </a:r>
            <a:endParaRPr lang="en-CA" u="none" dirty="0"/>
          </a:p>
          <a:p>
            <a:pPr eaLnBrk="1" hangingPunct="1">
              <a:defRPr/>
            </a:pPr>
            <a:endParaRPr lang="en-CA" u="none" baseline="-25000" dirty="0" smtClean="0"/>
          </a:p>
        </p:txBody>
      </p:sp>
      <p:sp>
        <p:nvSpPr>
          <p:cNvPr id="3" name="Rectangle 2" descr=" 8"/>
          <p:cNvSpPr txBox="1">
            <a:spLocks noRot="1" noChangeArrowheads="1"/>
          </p:cNvSpPr>
          <p:nvPr/>
        </p:nvSpPr>
        <p:spPr bwMode="auto">
          <a:xfrm>
            <a:off x="1219200" y="0"/>
            <a:ext cx="7467600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pPr eaLnBrk="1" hangingPunct="1">
              <a:defRPr/>
            </a:pPr>
            <a:r>
              <a:rPr lang="en-US" sz="4000" u="none" dirty="0" smtClean="0"/>
              <a:t>Challenges</a:t>
            </a:r>
            <a:endParaRPr lang="en-US" sz="4000" u="none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75" y="149452"/>
            <a:ext cx="1087744" cy="1087744"/>
          </a:xfrm>
          <a:prstGeom prst="ellipse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 descr=" 8"/>
          <p:cNvSpPr txBox="1">
            <a:spLocks noRot="1" noChangeArrowheads="1"/>
          </p:cNvSpPr>
          <p:nvPr/>
        </p:nvSpPr>
        <p:spPr bwMode="auto">
          <a:xfrm>
            <a:off x="1219200" y="0"/>
            <a:ext cx="7467600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pPr eaLnBrk="1" hangingPunct="1">
              <a:defRPr/>
            </a:pPr>
            <a:r>
              <a:rPr lang="en-US" sz="4000" u="none" dirty="0" smtClean="0"/>
              <a:t>Inflatable Advantage</a:t>
            </a:r>
            <a:endParaRPr lang="en-US" sz="4000" u="none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75" y="149452"/>
            <a:ext cx="1087744" cy="1087744"/>
          </a:xfrm>
          <a:prstGeom prst="ellipse">
            <a:avLst/>
          </a:prstGeom>
        </p:spPr>
      </p:pic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905000" y="1371600"/>
          <a:ext cx="5410200" cy="35766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/>
                <a:gridCol w="1244600"/>
                <a:gridCol w="2133600"/>
              </a:tblGrid>
              <a:tr h="640137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Material</a:t>
                      </a:r>
                      <a:endParaRPr lang="en-US" sz="1800" dirty="0"/>
                    </a:p>
                  </a:txBody>
                  <a:tcPr marT="45724" marB="45724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Mass</a:t>
                      </a:r>
                      <a:endParaRPr lang="en-US" sz="1800" dirty="0"/>
                    </a:p>
                  </a:txBody>
                  <a:tcPr marT="45724" marB="45724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Proposed</a:t>
                      </a:r>
                      <a:r>
                        <a:rPr lang="en-US" sz="1800" baseline="0" dirty="0" smtClean="0"/>
                        <a:t> System </a:t>
                      </a:r>
                      <a:r>
                        <a:rPr lang="en-US" sz="1800" dirty="0" smtClean="0"/>
                        <a:t>Advantage</a:t>
                      </a:r>
                      <a:endParaRPr lang="en-US" sz="1800" dirty="0"/>
                    </a:p>
                  </a:txBody>
                  <a:tcPr marT="45724" marB="45724">
                    <a:noFill/>
                  </a:tcPr>
                </a:tc>
              </a:tr>
              <a:tr h="370873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Al</a:t>
                      </a:r>
                      <a:r>
                        <a:rPr lang="en-US" sz="1800" baseline="0" dirty="0" smtClean="0">
                          <a:solidFill>
                            <a:schemeClr val="tx1"/>
                          </a:solidFill>
                        </a:rPr>
                        <a:t> 6065-T4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T="45724" marB="45724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34</a:t>
                      </a:r>
                      <a:r>
                        <a:rPr lang="en-US" sz="1800" baseline="0" dirty="0" smtClean="0">
                          <a:solidFill>
                            <a:schemeClr val="tx1"/>
                          </a:solidFill>
                        </a:rPr>
                        <a:t> kg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T="45724" marB="45724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84x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T="45724" marB="45724">
                    <a:noFill/>
                  </a:tcPr>
                </a:tc>
              </a:tr>
              <a:tr h="370873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Ti-6Al-4V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T="45724" marB="45724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14 kg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T="45724" marB="45724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35x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T="45724" marB="45724">
                    <a:noFill/>
                  </a:tcPr>
                </a:tc>
              </a:tr>
              <a:tr h="640137">
                <a:tc>
                  <a:txBody>
                    <a:bodyPr/>
                    <a:lstStyle/>
                    <a:p>
                      <a:r>
                        <a:rPr lang="en-US" sz="1800" dirty="0" err="1" smtClean="0">
                          <a:solidFill>
                            <a:schemeClr val="tx1"/>
                          </a:solidFill>
                        </a:rPr>
                        <a:t>Nomex</a:t>
                      </a:r>
                      <a:r>
                        <a:rPr lang="en-US" sz="1800" baseline="0" dirty="0" smtClean="0">
                          <a:solidFill>
                            <a:schemeClr val="tx1"/>
                          </a:solidFill>
                        </a:rPr>
                        <a:t> Al Honeycomb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T="45724" marB="45724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12 kg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T="45724" marB="45724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31x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T="45724" marB="45724">
                    <a:noFill/>
                  </a:tcPr>
                </a:tc>
              </a:tr>
              <a:tr h="640137">
                <a:tc>
                  <a:txBody>
                    <a:bodyPr/>
                    <a:lstStyle/>
                    <a:p>
                      <a:r>
                        <a:rPr lang="en-US" sz="1800" dirty="0" err="1" smtClean="0">
                          <a:solidFill>
                            <a:schemeClr val="tx1"/>
                          </a:solidFill>
                        </a:rPr>
                        <a:t>Benecor</a:t>
                      </a:r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 Ti Honeycomb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T="45724" marB="45724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5 kg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T="45724" marB="45724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13x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T="45724" marB="45724">
                    <a:noFill/>
                  </a:tcPr>
                </a:tc>
              </a:tr>
              <a:tr h="914481"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Proposed</a:t>
                      </a:r>
                    </a:p>
                    <a:p>
                      <a:r>
                        <a:rPr lang="en-US" sz="1800" b="1" dirty="0" err="1" smtClean="0">
                          <a:solidFill>
                            <a:schemeClr val="tx1"/>
                          </a:solidFill>
                        </a:rPr>
                        <a:t>Kapton</a:t>
                      </a:r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 UV Cured Inflatable</a:t>
                      </a:r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T="45724" marB="45724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0.4</a:t>
                      </a:r>
                      <a:r>
                        <a:rPr lang="en-US" sz="1800" b="1" baseline="0" dirty="0" smtClean="0">
                          <a:solidFill>
                            <a:schemeClr val="tx1"/>
                          </a:solidFill>
                        </a:rPr>
                        <a:t> kg</a:t>
                      </a:r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T="45724" marB="45724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T="45724" marB="45724"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4"/>
          <p:cNvSpPr>
            <a:spLocks noChangeArrowheads="1"/>
          </p:cNvSpPr>
          <p:nvPr/>
        </p:nvSpPr>
        <p:spPr bwMode="auto">
          <a:xfrm>
            <a:off x="304800" y="838200"/>
            <a:ext cx="4648200" cy="4419600"/>
          </a:xfrm>
          <a:prstGeom prst="rect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endParaRPr lang="en-US" altLang="en-US"/>
          </a:p>
        </p:txBody>
      </p:sp>
      <p:sp>
        <p:nvSpPr>
          <p:cNvPr id="3" name="Rectangle 2" descr=" 8"/>
          <p:cNvSpPr txBox="1">
            <a:spLocks noRot="1" noChangeArrowheads="1"/>
          </p:cNvSpPr>
          <p:nvPr/>
        </p:nvSpPr>
        <p:spPr bwMode="auto">
          <a:xfrm>
            <a:off x="1219200" y="0"/>
            <a:ext cx="7467600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pPr eaLnBrk="1" hangingPunct="1">
              <a:defRPr/>
            </a:pPr>
            <a:r>
              <a:rPr lang="en-US" sz="4000" u="none" dirty="0" smtClean="0"/>
              <a:t>Inflatable System Design</a:t>
            </a:r>
            <a:endParaRPr lang="en-US" sz="4000" u="none" dirty="0"/>
          </a:p>
        </p:txBody>
      </p:sp>
      <p:pic>
        <p:nvPicPr>
          <p:cNvPr id="18437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304925"/>
            <a:ext cx="3924300" cy="303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334000" y="1325563"/>
          <a:ext cx="3352800" cy="38766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63972"/>
                <a:gridCol w="988828"/>
              </a:tblGrid>
              <a:tr h="640185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Subsystem Component</a:t>
                      </a:r>
                      <a:endParaRPr lang="en-US" sz="1800" dirty="0"/>
                    </a:p>
                  </a:txBody>
                  <a:tcPr marT="45727" marB="45727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Mass</a:t>
                      </a:r>
                      <a:endParaRPr lang="en-US" sz="1800" dirty="0"/>
                    </a:p>
                  </a:txBody>
                  <a:tcPr marT="45727" marB="45727">
                    <a:noFill/>
                  </a:tcPr>
                </a:tc>
              </a:tr>
              <a:tr h="370901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Spark-plug, electronics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T="45727" marB="45727"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aseline="0" dirty="0" smtClean="0">
                          <a:solidFill>
                            <a:schemeClr val="tx1"/>
                          </a:solidFill>
                        </a:rPr>
                        <a:t>50 g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T="45727" marB="45727">
                    <a:noFill/>
                  </a:tcPr>
                </a:tc>
              </a:tr>
              <a:tr h="213395">
                <a:tc>
                  <a:txBody>
                    <a:bodyPr/>
                    <a:lstStyle/>
                    <a:p>
                      <a:endParaRPr 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T="45727" marB="45727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T="45727" marB="45727">
                    <a:noFill/>
                  </a:tcPr>
                </a:tc>
              </a:tr>
              <a:tr h="370901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Battery</a:t>
                      </a:r>
                      <a:r>
                        <a:rPr lang="en-US" sz="1800" baseline="0" dirty="0" smtClean="0">
                          <a:solidFill>
                            <a:schemeClr val="tx1"/>
                          </a:solidFill>
                        </a:rPr>
                        <a:t> Power Supply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T="45727" marB="45727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125 g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T="45727" marB="45727">
                    <a:noFill/>
                  </a:tcPr>
                </a:tc>
              </a:tr>
              <a:tr h="370901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Sodium </a:t>
                      </a:r>
                      <a:r>
                        <a:rPr lang="en-US" sz="1800" dirty="0" err="1" smtClean="0">
                          <a:solidFill>
                            <a:schemeClr val="tx1"/>
                          </a:solidFill>
                        </a:rPr>
                        <a:t>Azide</a:t>
                      </a:r>
                      <a:r>
                        <a:rPr lang="en-US" sz="1800" baseline="0" dirty="0" smtClean="0">
                          <a:solidFill>
                            <a:schemeClr val="tx1"/>
                          </a:solidFill>
                        </a:rPr>
                        <a:t> Canister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T="45727" marB="45727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50 g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T="45727" marB="45727">
                    <a:noFill/>
                  </a:tcPr>
                </a:tc>
              </a:tr>
              <a:tr h="370901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Sodium </a:t>
                      </a:r>
                      <a:r>
                        <a:rPr lang="en-US" sz="1800" dirty="0" err="1" smtClean="0">
                          <a:solidFill>
                            <a:schemeClr val="tx1"/>
                          </a:solidFill>
                        </a:rPr>
                        <a:t>Azide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T="45727" marB="45727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100 g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T="45727" marB="45727">
                    <a:noFill/>
                  </a:tcPr>
                </a:tc>
              </a:tr>
              <a:tr h="213395">
                <a:tc>
                  <a:txBody>
                    <a:bodyPr/>
                    <a:lstStyle/>
                    <a:p>
                      <a:endParaRPr 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 marT="45727" marB="45727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 marT="45727" marB="45727">
                    <a:noFill/>
                  </a:tcPr>
                </a:tc>
              </a:tr>
              <a:tr h="370901">
                <a:tc>
                  <a:txBody>
                    <a:bodyPr/>
                    <a:lstStyle/>
                    <a:p>
                      <a:r>
                        <a:rPr lang="en-US" sz="1800" b="0" dirty="0" smtClean="0">
                          <a:solidFill>
                            <a:schemeClr val="tx1"/>
                          </a:solidFill>
                        </a:rPr>
                        <a:t>Rib and Torus Bladder</a:t>
                      </a:r>
                      <a:endParaRPr 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T="45727" marB="45727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</a:rPr>
                        <a:t>25 g</a:t>
                      </a:r>
                      <a:endParaRPr 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T="45727" marB="45727">
                    <a:noFill/>
                  </a:tcPr>
                </a:tc>
              </a:tr>
              <a:tr h="370901">
                <a:tc>
                  <a:txBody>
                    <a:bodyPr/>
                    <a:lstStyle/>
                    <a:p>
                      <a:r>
                        <a:rPr lang="en-US" sz="1800" b="0" dirty="0" smtClean="0">
                          <a:solidFill>
                            <a:schemeClr val="tx1"/>
                          </a:solidFill>
                        </a:rPr>
                        <a:t>Reflector Membrane</a:t>
                      </a:r>
                      <a:endParaRPr 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T="45727" marB="45727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</a:rPr>
                        <a:t>50 g</a:t>
                      </a:r>
                      <a:endParaRPr 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T="45727" marB="45727">
                    <a:noFill/>
                  </a:tcPr>
                </a:tc>
              </a:tr>
              <a:tr h="213395"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T="45727" marB="45727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T="45727" marB="45727">
                    <a:noFill/>
                  </a:tcPr>
                </a:tc>
              </a:tr>
              <a:tr h="370901"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Total</a:t>
                      </a:r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T="45727" marB="45727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400 g</a:t>
                      </a:r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T="45727" marB="45727">
                    <a:noFill/>
                  </a:tcPr>
                </a:tc>
              </a:tr>
            </a:tbl>
          </a:graphicData>
        </a:graphic>
      </p:graphicFrame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304800" y="838200"/>
            <a:ext cx="4648200" cy="4419600"/>
            <a:chOff x="-2590800" y="3343842"/>
            <a:chExt cx="4648200" cy="4419600"/>
          </a:xfrm>
        </p:grpSpPr>
        <p:sp>
          <p:nvSpPr>
            <p:cNvPr id="18477" name="Rectangle 8"/>
            <p:cNvSpPr>
              <a:spLocks noChangeArrowheads="1"/>
            </p:cNvSpPr>
            <p:nvPr/>
          </p:nvSpPr>
          <p:spPr bwMode="auto">
            <a:xfrm>
              <a:off x="-2590800" y="3343842"/>
              <a:ext cx="4648200" cy="4419600"/>
            </a:xfrm>
            <a:prstGeom prst="rect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 u="sng">
                  <a:solidFill>
                    <a:schemeClr val="tx1"/>
                  </a:solidFill>
                  <a:latin typeface="Garamond" pitchFamily="18" charset="0"/>
                  <a:cs typeface="Arial" charset="0"/>
                </a:defRPr>
              </a:lvl1pPr>
              <a:lvl2pPr marL="742950" indent="-285750" eaLnBrk="0" hangingPunct="0">
                <a:defRPr sz="2400" u="sng">
                  <a:solidFill>
                    <a:schemeClr val="tx1"/>
                  </a:solidFill>
                  <a:latin typeface="Garamond" pitchFamily="18" charset="0"/>
                  <a:cs typeface="Arial" charset="0"/>
                </a:defRPr>
              </a:lvl2pPr>
              <a:lvl3pPr marL="1143000" indent="-228600" eaLnBrk="0" hangingPunct="0">
                <a:defRPr sz="2400" u="sng">
                  <a:solidFill>
                    <a:schemeClr val="tx1"/>
                  </a:solidFill>
                  <a:latin typeface="Garamond" pitchFamily="18" charset="0"/>
                  <a:cs typeface="Arial" charset="0"/>
                </a:defRPr>
              </a:lvl3pPr>
              <a:lvl4pPr marL="1600200" indent="-228600" eaLnBrk="0" hangingPunct="0">
                <a:defRPr sz="2400" u="sng">
                  <a:solidFill>
                    <a:schemeClr val="tx1"/>
                  </a:solidFill>
                  <a:latin typeface="Garamond" pitchFamily="18" charset="0"/>
                  <a:cs typeface="Arial" charset="0"/>
                </a:defRPr>
              </a:lvl4pPr>
              <a:lvl5pPr marL="2057400" indent="-228600" eaLnBrk="0" hangingPunct="0">
                <a:defRPr sz="2400" u="sng">
                  <a:solidFill>
                    <a:schemeClr val="tx1"/>
                  </a:solidFill>
                  <a:latin typeface="Garamond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u="sng">
                  <a:solidFill>
                    <a:schemeClr val="tx1"/>
                  </a:solidFill>
                  <a:latin typeface="Garamond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u="sng">
                  <a:solidFill>
                    <a:schemeClr val="tx1"/>
                  </a:solidFill>
                  <a:latin typeface="Garamond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u="sng">
                  <a:solidFill>
                    <a:schemeClr val="tx1"/>
                  </a:solidFill>
                  <a:latin typeface="Garamond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u="sng">
                  <a:solidFill>
                    <a:schemeClr val="tx1"/>
                  </a:solidFill>
                  <a:latin typeface="Garamond" pitchFamily="18" charset="0"/>
                  <a:cs typeface="Arial" charset="0"/>
                </a:defRPr>
              </a:lvl9pPr>
            </a:lstStyle>
            <a:p>
              <a:endParaRPr lang="en-US" altLang="en-US"/>
            </a:p>
          </p:txBody>
        </p:sp>
        <p:pic>
          <p:nvPicPr>
            <p:cNvPr id="18478" name="Picture 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434215" y="4419600"/>
              <a:ext cx="4335029" cy="25818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1447800" y="838200"/>
            <a:ext cx="7162800" cy="5715000"/>
          </a:xfrm>
          <a:prstGeom prst="rect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endParaRPr lang="en-US" altLang="en-US"/>
          </a:p>
        </p:txBody>
      </p:sp>
      <p:pic>
        <p:nvPicPr>
          <p:cNvPr id="19459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066800"/>
            <a:ext cx="6248400" cy="5192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2" descr=" 8"/>
          <p:cNvSpPr txBox="1">
            <a:spLocks noRot="1" noChangeArrowheads="1"/>
          </p:cNvSpPr>
          <p:nvPr/>
        </p:nvSpPr>
        <p:spPr bwMode="auto">
          <a:xfrm>
            <a:off x="1219200" y="0"/>
            <a:ext cx="7467600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pPr eaLnBrk="1" hangingPunct="1">
              <a:defRPr/>
            </a:pPr>
            <a:r>
              <a:rPr lang="en-US" sz="4000" u="none" dirty="0" smtClean="0"/>
              <a:t>Deployment Steps</a:t>
            </a:r>
            <a:endParaRPr lang="en-US" sz="4000" u="non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 descr=" 8"/>
          <p:cNvSpPr txBox="1">
            <a:spLocks noRot="1" noChangeArrowheads="1"/>
          </p:cNvSpPr>
          <p:nvPr/>
        </p:nvSpPr>
        <p:spPr bwMode="auto">
          <a:xfrm>
            <a:off x="0" y="0"/>
            <a:ext cx="9144000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pPr eaLnBrk="1" hangingPunct="1">
              <a:defRPr/>
            </a:pPr>
            <a:r>
              <a:rPr lang="en-US" sz="4000" u="none" dirty="0" smtClean="0"/>
              <a:t>“Accordion” Folds</a:t>
            </a:r>
            <a:endParaRPr lang="en-US" sz="4000" u="none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00254"/>
            <a:ext cx="9144000" cy="485749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4651"/>
            <a:ext cx="9144000" cy="480869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4651"/>
            <a:ext cx="9144000" cy="480869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4153"/>
            <a:ext cx="9144000" cy="482969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6346"/>
            <a:ext cx="9144000" cy="482530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03635"/>
            <a:ext cx="9144000" cy="485072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09754"/>
            <a:ext cx="9144000" cy="4838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4779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399939"/>
            <a:ext cx="9143999" cy="48306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9094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914" y="1408502"/>
            <a:ext cx="9119017" cy="4813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909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422" y="1455752"/>
            <a:ext cx="9143999" cy="4830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9091" name="Picture 3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6"/>
          <a:stretch/>
        </p:blipFill>
        <p:spPr bwMode="auto">
          <a:xfrm>
            <a:off x="362439" y="1417066"/>
            <a:ext cx="9143999" cy="48470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9090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399939"/>
            <a:ext cx="9144000" cy="4813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9097" name="Picture 9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052"/>
          <a:stretch/>
        </p:blipFill>
        <p:spPr bwMode="auto">
          <a:xfrm>
            <a:off x="293914" y="1399940"/>
            <a:ext cx="8850086" cy="488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422" y="1399940"/>
            <a:ext cx="9144000" cy="4838491"/>
          </a:xfrm>
          <a:prstGeom prst="rect">
            <a:avLst/>
          </a:prstGeom>
        </p:spPr>
      </p:pic>
      <p:sp>
        <p:nvSpPr>
          <p:cNvPr id="11" name="Rectangle 2" descr=" 8"/>
          <p:cNvSpPr txBox="1">
            <a:spLocks noRot="1" noChangeArrowheads="1"/>
          </p:cNvSpPr>
          <p:nvPr/>
        </p:nvSpPr>
        <p:spPr bwMode="auto">
          <a:xfrm>
            <a:off x="0" y="0"/>
            <a:ext cx="9144000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pPr eaLnBrk="1" hangingPunct="1">
              <a:defRPr/>
            </a:pPr>
            <a:r>
              <a:rPr lang="en-US" sz="4000" u="none" dirty="0" smtClean="0"/>
              <a:t>“Radial Accordion” Folds</a:t>
            </a:r>
            <a:endParaRPr lang="en-US" sz="4000" u="none" dirty="0"/>
          </a:p>
        </p:txBody>
      </p:sp>
      <p:grpSp>
        <p:nvGrpSpPr>
          <p:cNvPr id="3" name="Group 2"/>
          <p:cNvGrpSpPr/>
          <p:nvPr/>
        </p:nvGrpSpPr>
        <p:grpSpPr>
          <a:xfrm>
            <a:off x="205222" y="1426861"/>
            <a:ext cx="8947266" cy="4669139"/>
            <a:chOff x="205222" y="1426861"/>
            <a:chExt cx="8947266" cy="4669139"/>
          </a:xfrm>
        </p:grpSpPr>
        <p:pic>
          <p:nvPicPr>
            <p:cNvPr id="89098" name="Picture 10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5222" y="1426861"/>
              <a:ext cx="8947266" cy="4669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TextBox 1"/>
            <p:cNvSpPr txBox="1"/>
            <p:nvPr/>
          </p:nvSpPr>
          <p:spPr>
            <a:xfrm>
              <a:off x="3276600" y="1600200"/>
              <a:ext cx="3124200" cy="4572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u="none" dirty="0" smtClean="0">
                  <a:solidFill>
                    <a:schemeClr val="bg2"/>
                  </a:solidFill>
                </a:rPr>
                <a:t>Unfurl from a spiral roll.</a:t>
              </a:r>
              <a:endParaRPr lang="en-US" u="none" dirty="0">
                <a:solidFill>
                  <a:schemeClr val="bg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22138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 descr=" 8"/>
          <p:cNvSpPr txBox="1">
            <a:spLocks noRot="1" noChangeArrowheads="1"/>
          </p:cNvSpPr>
          <p:nvPr/>
        </p:nvSpPr>
        <p:spPr bwMode="auto">
          <a:xfrm>
            <a:off x="-381000" y="0"/>
            <a:ext cx="9906000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pPr eaLnBrk="1" hangingPunct="1">
              <a:defRPr/>
            </a:pPr>
            <a:r>
              <a:rPr lang="en-US" sz="4000" u="none" dirty="0" smtClean="0"/>
              <a:t>Origami Deployment</a:t>
            </a:r>
            <a:endParaRPr lang="en-US" sz="4000" u="none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012371"/>
            <a:ext cx="2971800" cy="254725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33" r="18809"/>
          <a:stretch/>
        </p:blipFill>
        <p:spPr>
          <a:xfrm>
            <a:off x="3810000" y="3200400"/>
            <a:ext cx="4899575" cy="3396031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 bwMode="auto">
          <a:xfrm>
            <a:off x="3200400" y="3124200"/>
            <a:ext cx="1143000" cy="685800"/>
          </a:xfrm>
          <a:prstGeom prst="straightConnector1">
            <a:avLst/>
          </a:prstGeom>
          <a:solidFill>
            <a:schemeClr val="accent1"/>
          </a:solidFill>
          <a:ln w="60325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701304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9504226"/>
              </p:ext>
            </p:extLst>
          </p:nvPr>
        </p:nvGraphicFramePr>
        <p:xfrm>
          <a:off x="457200" y="1828800"/>
          <a:ext cx="8458201" cy="31848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2335"/>
                <a:gridCol w="2300865"/>
                <a:gridCol w="762000"/>
                <a:gridCol w="1119428"/>
                <a:gridCol w="1471372"/>
                <a:gridCol w="1023493"/>
                <a:gridCol w="1338708"/>
              </a:tblGrid>
              <a:tr h="914218">
                <a:tc>
                  <a:txBody>
                    <a:bodyPr/>
                    <a:lstStyle/>
                    <a:p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T="45711" marB="45711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Method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T="45711" marB="45711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Folds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T="45711" marB="45711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Short Folds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T="45711" marB="45711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Deployment Time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T="45711" marB="45711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Stowed</a:t>
                      </a:r>
                      <a:r>
                        <a:rPr lang="en-US" sz="1800" baseline="0" dirty="0" smtClean="0">
                          <a:solidFill>
                            <a:schemeClr val="tx1"/>
                          </a:solidFill>
                        </a:rPr>
                        <a:t> Volume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T="45711" marB="45711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Deployed/Stowed</a:t>
                      </a:r>
                      <a:r>
                        <a:rPr lang="en-US" sz="1800" baseline="0" dirty="0" smtClean="0">
                          <a:solidFill>
                            <a:schemeClr val="tx1"/>
                          </a:solidFill>
                        </a:rPr>
                        <a:t> Volume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T="45711" marB="45711">
                    <a:noFill/>
                  </a:tcPr>
                </a:tc>
              </a:tr>
              <a:tr h="37076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1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9525" marR="9525" marT="952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Exponential - Short Folds</a:t>
                      </a:r>
                    </a:p>
                  </a:txBody>
                  <a:tcPr marL="9525" marR="9525" marT="952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10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9525" marR="9525" marT="952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10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T="45711" marB="45711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50 s</a:t>
                      </a:r>
                    </a:p>
                  </a:txBody>
                  <a:tcPr marT="45711" marB="45711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0.7 L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T="45711" marB="45711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110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T="45711" marB="45711">
                    <a:noFill/>
                  </a:tcPr>
                </a:tc>
              </a:tr>
              <a:tr h="57900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2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9525" marR="9525" marT="952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Square - Accordion + Short Folds</a:t>
                      </a:r>
                    </a:p>
                  </a:txBody>
                  <a:tcPr marL="9525" marR="9525" marT="952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31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9525" marR="9525" marT="952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11</a:t>
                      </a:r>
                    </a:p>
                  </a:txBody>
                  <a:tcPr marT="45711" marB="45711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140 s</a:t>
                      </a:r>
                    </a:p>
                  </a:txBody>
                  <a:tcPr marT="45711" marB="45711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0.9 L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T="45711" marB="45711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90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T="45711" marB="45711">
                    <a:noFill/>
                  </a:tcPr>
                </a:tc>
              </a:tr>
              <a:tr h="57900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3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9525" marR="9525" marT="9523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Radial - Accordion + Short Folds + Roll</a:t>
                      </a:r>
                    </a:p>
                  </a:txBody>
                  <a:tcPr marL="9525" marR="9525" marT="9523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37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9525" marR="9525" marT="9523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marT="45711" marB="45711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160 s</a:t>
                      </a:r>
                    </a:p>
                  </a:txBody>
                  <a:tcPr marT="45711" marB="45711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0.8 L</a:t>
                      </a:r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marT="45711" marB="45711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100</a:t>
                      </a:r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marT="45711" marB="45711">
                    <a:solidFill>
                      <a:schemeClr val="bg1"/>
                    </a:solidFill>
                  </a:tcPr>
                </a:tc>
              </a:tr>
              <a:tr h="37076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4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9525" marR="9525" marT="9523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Square - Accordion Folds</a:t>
                      </a:r>
                    </a:p>
                  </a:txBody>
                  <a:tcPr marL="9525" marR="9525" marT="9523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40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9525" marR="9525" marT="9523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marT="45711" marB="45711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180 s</a:t>
                      </a:r>
                    </a:p>
                  </a:txBody>
                  <a:tcPr marT="45711" marB="45711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0.9 L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T="45711" marB="45711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90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T="45711" marB="45711">
                    <a:solidFill>
                      <a:schemeClr val="bg1"/>
                    </a:solidFill>
                  </a:tcPr>
                </a:tc>
              </a:tr>
              <a:tr h="37076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5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9525" marR="9525" marT="952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Origami - Basic</a:t>
                      </a:r>
                    </a:p>
                  </a:txBody>
                  <a:tcPr marL="9525" marR="9525" marT="952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75</a:t>
                      </a:r>
                    </a:p>
                  </a:txBody>
                  <a:tcPr marL="9525" marR="9525" marT="952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 marT="45711" marB="45711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170 s</a:t>
                      </a:r>
                    </a:p>
                  </a:txBody>
                  <a:tcPr marT="45711" marB="45711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0.5 L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T="45711" marB="45711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150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T="45711" marB="45711">
                    <a:noFill/>
                  </a:tcPr>
                </a:tc>
              </a:tr>
            </a:tbl>
          </a:graphicData>
        </a:graphic>
      </p:graphicFrame>
      <p:sp>
        <p:nvSpPr>
          <p:cNvPr id="4" name="Rectangle 2" descr=" 8"/>
          <p:cNvSpPr txBox="1">
            <a:spLocks noRot="1" noChangeArrowheads="1"/>
          </p:cNvSpPr>
          <p:nvPr/>
        </p:nvSpPr>
        <p:spPr bwMode="auto">
          <a:xfrm>
            <a:off x="-381000" y="0"/>
            <a:ext cx="9906000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pPr eaLnBrk="1" hangingPunct="1">
              <a:defRPr/>
            </a:pPr>
            <a:r>
              <a:rPr lang="en-US" sz="4000" u="none" dirty="0" smtClean="0"/>
              <a:t>Deployment </a:t>
            </a:r>
            <a:r>
              <a:rPr lang="en-US" sz="4000" u="none" dirty="0" smtClean="0"/>
              <a:t>Techniques - Comparison</a:t>
            </a:r>
            <a:endParaRPr lang="en-US" sz="4000" u="none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609600" y="5181600"/>
            <a:ext cx="8382000" cy="8382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32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28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45000"/>
              <a:buFont typeface="Wingdings" pitchFamily="2" charset="2"/>
              <a:buChar char="n"/>
              <a:defRPr sz="2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pPr eaLnBrk="1" hangingPunct="1">
              <a:defRPr/>
            </a:pPr>
            <a:r>
              <a:rPr lang="en-CA" sz="2800" u="none" dirty="0" smtClean="0"/>
              <a:t>Techniques need to be experimental validated.</a:t>
            </a:r>
            <a:endParaRPr lang="en-CA" sz="2800" u="none" dirty="0"/>
          </a:p>
          <a:p>
            <a:pPr marL="0" indent="0" eaLnBrk="1" hangingPunct="1">
              <a:buFont typeface="Wingdings" pitchFamily="2" charset="2"/>
              <a:buNone/>
              <a:defRPr/>
            </a:pPr>
            <a:endParaRPr lang="en-CA" sz="2800" u="none" dirty="0" smtClean="0"/>
          </a:p>
          <a:p>
            <a:pPr eaLnBrk="1" hangingPunct="1">
              <a:defRPr/>
            </a:pPr>
            <a:endParaRPr lang="en-CA" u="none" baseline="-25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1132115" y="838200"/>
            <a:ext cx="7990114" cy="57150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32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28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45000"/>
              <a:buFont typeface="Wingdings" pitchFamily="2" charset="2"/>
              <a:buChar char="n"/>
              <a:defRPr sz="2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pPr eaLnBrk="1" hangingPunct="1">
              <a:defRPr/>
            </a:pPr>
            <a:r>
              <a:rPr lang="en-CA" sz="2600" u="none" dirty="0" smtClean="0"/>
              <a:t>Significant potential at least 10 to 30 folds mass advantage over conventional structures</a:t>
            </a:r>
          </a:p>
          <a:p>
            <a:pPr eaLnBrk="1" hangingPunct="1">
              <a:defRPr/>
            </a:pPr>
            <a:r>
              <a:rPr lang="en-CA" sz="2600" u="none" dirty="0" smtClean="0"/>
              <a:t>All the deployment techniques considered are tricky</a:t>
            </a:r>
          </a:p>
          <a:p>
            <a:pPr lvl="1" eaLnBrk="1" hangingPunct="1">
              <a:defRPr/>
            </a:pPr>
            <a:r>
              <a:rPr lang="en-CA" sz="2400" u="none" dirty="0" smtClean="0"/>
              <a:t>Minimize short-folds</a:t>
            </a:r>
          </a:p>
          <a:p>
            <a:pPr lvl="1" eaLnBrk="1" hangingPunct="1">
              <a:defRPr/>
            </a:pPr>
            <a:r>
              <a:rPr lang="en-CA" sz="2400" u="none" dirty="0" smtClean="0"/>
              <a:t>Preference for (1) rolling (2) accordion folds</a:t>
            </a:r>
          </a:p>
          <a:p>
            <a:pPr lvl="2" eaLnBrk="1" hangingPunct="1">
              <a:defRPr/>
            </a:pPr>
            <a:r>
              <a:rPr lang="en-CA" sz="2000" u="none" dirty="0"/>
              <a:t>Rolling  - Spacecraft </a:t>
            </a:r>
            <a:r>
              <a:rPr lang="en-CA" sz="2000" u="none" dirty="0" smtClean="0"/>
              <a:t>spin</a:t>
            </a:r>
          </a:p>
          <a:p>
            <a:pPr lvl="2" eaLnBrk="1" hangingPunct="1">
              <a:defRPr/>
            </a:pPr>
            <a:r>
              <a:rPr lang="en-CA" sz="2000" u="none" dirty="0" smtClean="0"/>
              <a:t>Accordion folds – spring or shape memory</a:t>
            </a:r>
          </a:p>
          <a:p>
            <a:pPr marL="0" indent="0" eaLnBrk="1" hangingPunct="1">
              <a:buNone/>
              <a:defRPr/>
            </a:pPr>
            <a:endParaRPr lang="en-CA" sz="2800" u="none" dirty="0"/>
          </a:p>
          <a:p>
            <a:pPr eaLnBrk="1" hangingPunct="1">
              <a:defRPr/>
            </a:pPr>
            <a:r>
              <a:rPr lang="en-CA" sz="2800" u="none" dirty="0" smtClean="0"/>
              <a:t>Feedback control required to guarantee unfolding</a:t>
            </a:r>
          </a:p>
          <a:p>
            <a:pPr lvl="1" indent="-342900" eaLnBrk="1" hangingPunct="1">
              <a:defRPr/>
            </a:pPr>
            <a:r>
              <a:rPr lang="en-CA" sz="2000" u="none" dirty="0" smtClean="0"/>
              <a:t>Rolling  - Can be started and stopped, repeated</a:t>
            </a:r>
          </a:p>
          <a:p>
            <a:pPr lvl="1" eaLnBrk="1" hangingPunct="1">
              <a:defRPr/>
            </a:pPr>
            <a:r>
              <a:rPr lang="en-CA" sz="2400" u="none" dirty="0" smtClean="0"/>
              <a:t>Linear unfolding  - shape memory process could be repeated in theory but can get in the way</a:t>
            </a:r>
          </a:p>
          <a:p>
            <a:pPr eaLnBrk="1" hangingPunct="1">
              <a:defRPr/>
            </a:pPr>
            <a:endParaRPr lang="en-CA" sz="2400" u="none" dirty="0"/>
          </a:p>
          <a:p>
            <a:pPr eaLnBrk="1" hangingPunct="1">
              <a:defRPr/>
            </a:pPr>
            <a:endParaRPr lang="en-CA" u="none" baseline="-25000" dirty="0" smtClean="0"/>
          </a:p>
        </p:txBody>
      </p:sp>
      <p:sp>
        <p:nvSpPr>
          <p:cNvPr id="3" name="Rectangle 2" descr=" 8"/>
          <p:cNvSpPr txBox="1">
            <a:spLocks noRot="1" noChangeArrowheads="1"/>
          </p:cNvSpPr>
          <p:nvPr/>
        </p:nvSpPr>
        <p:spPr bwMode="auto">
          <a:xfrm>
            <a:off x="-381000" y="0"/>
            <a:ext cx="9906000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pPr eaLnBrk="1" hangingPunct="1">
              <a:defRPr/>
            </a:pPr>
            <a:r>
              <a:rPr lang="en-US" sz="4000" u="none" dirty="0" smtClean="0"/>
              <a:t>Discussion</a:t>
            </a:r>
            <a:endParaRPr lang="en-US" sz="4000" u="none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 descr=" 8"/>
          <p:cNvSpPr txBox="1">
            <a:spLocks noRot="1" noChangeArrowheads="1"/>
          </p:cNvSpPr>
          <p:nvPr/>
        </p:nvSpPr>
        <p:spPr bwMode="auto">
          <a:xfrm>
            <a:off x="-10886" y="0"/>
            <a:ext cx="9906000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pPr eaLnBrk="1" hangingPunct="1">
              <a:defRPr/>
            </a:pPr>
            <a:r>
              <a:rPr lang="en-US" sz="4000" u="none" dirty="0" smtClean="0"/>
              <a:t>Future Work</a:t>
            </a:r>
            <a:endParaRPr lang="en-US" sz="4000" u="none" dirty="0"/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1153886" y="914400"/>
            <a:ext cx="8447314" cy="57150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32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28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45000"/>
              <a:buFont typeface="Wingdings" pitchFamily="2" charset="2"/>
              <a:buChar char="n"/>
              <a:defRPr sz="2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pPr eaLnBrk="1" hangingPunct="1">
              <a:defRPr/>
            </a:pPr>
            <a:r>
              <a:rPr lang="en-CA" sz="2800" u="none" dirty="0" smtClean="0"/>
              <a:t>Details simulation of deployment dynamics</a:t>
            </a:r>
          </a:p>
          <a:p>
            <a:pPr eaLnBrk="1" hangingPunct="1">
              <a:defRPr/>
            </a:pPr>
            <a:r>
              <a:rPr lang="en-CA" sz="2800" u="none" dirty="0" smtClean="0"/>
              <a:t>Identification of preferred deployment technique</a:t>
            </a:r>
          </a:p>
          <a:p>
            <a:pPr eaLnBrk="1" hangingPunct="1">
              <a:defRPr/>
            </a:pPr>
            <a:r>
              <a:rPr lang="en-CA" sz="2800" u="none" dirty="0" smtClean="0"/>
              <a:t>Laboratory demonstration of concept</a:t>
            </a:r>
          </a:p>
          <a:p>
            <a:pPr eaLnBrk="1" hangingPunct="1">
              <a:defRPr/>
            </a:pPr>
            <a:r>
              <a:rPr lang="en-CA" sz="2800" u="none" dirty="0" smtClean="0"/>
              <a:t>A controls approach to increase reliability of deployment system with options for redundancy.</a:t>
            </a:r>
          </a:p>
          <a:p>
            <a:pPr eaLnBrk="1" hangingPunct="1">
              <a:defRPr/>
            </a:pPr>
            <a:r>
              <a:rPr lang="en-CA" sz="2800" u="none" dirty="0" smtClean="0"/>
              <a:t>Flight demonstration – 2015/2016</a:t>
            </a:r>
            <a:endParaRPr lang="en-CA" sz="2400" u="none" dirty="0"/>
          </a:p>
          <a:p>
            <a:pPr eaLnBrk="1" hangingPunct="1">
              <a:defRPr/>
            </a:pPr>
            <a:endParaRPr lang="en-CA" u="none" baseline="-25000" dirty="0" smtClean="0"/>
          </a:p>
        </p:txBody>
      </p:sp>
    </p:spTree>
    <p:extLst>
      <p:ext uri="{BB962C8B-B14F-4D97-AF65-F5344CB8AC3E}">
        <p14:creationId xmlns:p14="http://schemas.microsoft.com/office/powerpoint/2010/main" val="3815669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 descr=" 8"/>
          <p:cNvSpPr txBox="1">
            <a:spLocks noRot="1" noChangeArrowheads="1"/>
          </p:cNvSpPr>
          <p:nvPr/>
        </p:nvSpPr>
        <p:spPr bwMode="auto">
          <a:xfrm>
            <a:off x="-43543" y="2514600"/>
            <a:ext cx="9906000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pPr eaLnBrk="1" hangingPunct="1">
              <a:defRPr/>
            </a:pPr>
            <a:r>
              <a:rPr lang="en-US" sz="6000" u="none" dirty="0" smtClean="0"/>
              <a:t>Thank You!</a:t>
            </a:r>
            <a:endParaRPr lang="en-US" sz="6000" u="none" dirty="0"/>
          </a:p>
        </p:txBody>
      </p:sp>
    </p:spTree>
    <p:extLst>
      <p:ext uri="{BB962C8B-B14F-4D97-AF65-F5344CB8AC3E}">
        <p14:creationId xmlns:p14="http://schemas.microsoft.com/office/powerpoint/2010/main" val="2854173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 descr=" 8"/>
          <p:cNvSpPr txBox="1">
            <a:spLocks noRot="1" noChangeArrowheads="1"/>
          </p:cNvSpPr>
          <p:nvPr/>
        </p:nvSpPr>
        <p:spPr bwMode="auto">
          <a:xfrm>
            <a:off x="-10886" y="0"/>
            <a:ext cx="9906000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pPr eaLnBrk="1" hangingPunct="1">
              <a:defRPr/>
            </a:pPr>
            <a:r>
              <a:rPr lang="en-US" sz="4000" u="none" dirty="0" smtClean="0"/>
              <a:t>References</a:t>
            </a:r>
            <a:endParaRPr lang="en-US" sz="4000" u="none" dirty="0"/>
          </a:p>
        </p:txBody>
      </p:sp>
      <p:sp>
        <p:nvSpPr>
          <p:cNvPr id="3" name="Rectangle 2"/>
          <p:cNvSpPr/>
          <p:nvPr/>
        </p:nvSpPr>
        <p:spPr>
          <a:xfrm>
            <a:off x="1170214" y="990600"/>
            <a:ext cx="7543800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1000" u="none" dirty="0" err="1"/>
              <a:t>Roederer</a:t>
            </a:r>
            <a:r>
              <a:rPr lang="en-US" sz="1000" u="none" dirty="0"/>
              <a:t>, A. "Historical overview of the development of space antennas." </a:t>
            </a:r>
            <a:r>
              <a:rPr lang="en-US" sz="1000" i="1" u="none" dirty="0"/>
              <a:t>Space Antenna Handbook</a:t>
            </a:r>
            <a:r>
              <a:rPr lang="en-US" sz="1000" u="none" dirty="0"/>
              <a:t> (2012): 250-313.</a:t>
            </a:r>
          </a:p>
          <a:p>
            <a:r>
              <a:rPr lang="en-US" sz="1000" u="none" dirty="0"/>
              <a:t> </a:t>
            </a:r>
          </a:p>
          <a:p>
            <a:pPr lvl="0"/>
            <a:r>
              <a:rPr lang="en-US" sz="1000" u="none" dirty="0" err="1"/>
              <a:t>Melancon</a:t>
            </a:r>
            <a:r>
              <a:rPr lang="en-US" sz="1000" u="none" dirty="0"/>
              <a:t>, P. S., and R. D. Smith. "Fleet Satellite Communications (FLTSATCOM) Program." </a:t>
            </a:r>
            <a:r>
              <a:rPr lang="en-US" sz="1000" i="1" u="none" dirty="0"/>
              <a:t>8th Communications Satellite Systems Conference</a:t>
            </a:r>
            <a:r>
              <a:rPr lang="en-US" sz="1000" u="none" dirty="0"/>
              <a:t>. Vol. 1. 1980.</a:t>
            </a:r>
          </a:p>
          <a:p>
            <a:r>
              <a:rPr lang="en-US" sz="1000" u="none" dirty="0"/>
              <a:t> </a:t>
            </a:r>
          </a:p>
          <a:p>
            <a:pPr lvl="0"/>
            <a:r>
              <a:rPr lang="en-US" sz="1000" u="none" dirty="0" err="1"/>
              <a:t>Rahmat-Samii</a:t>
            </a:r>
            <a:r>
              <a:rPr lang="en-US" sz="1000" u="none" dirty="0"/>
              <a:t>, Y., A. I. </a:t>
            </a:r>
            <a:r>
              <a:rPr lang="en-US" sz="1000" u="none" dirty="0" err="1"/>
              <a:t>Zaghloul</a:t>
            </a:r>
            <a:r>
              <a:rPr lang="en-US" sz="1000" u="none" dirty="0"/>
              <a:t>, and A. E. Williams. "Large deployable antennas for satellite communications." </a:t>
            </a:r>
            <a:r>
              <a:rPr lang="en-US" sz="1000" i="1" u="none" dirty="0"/>
              <a:t>Antennas and Propagation Society International Symposium, 2000. IEEE</a:t>
            </a:r>
            <a:r>
              <a:rPr lang="en-US" sz="1000" u="none" dirty="0"/>
              <a:t>. Vol. 2. IEEE, 2000.</a:t>
            </a:r>
          </a:p>
          <a:p>
            <a:r>
              <a:rPr lang="en-US" sz="1000" u="none" dirty="0"/>
              <a:t> </a:t>
            </a:r>
          </a:p>
          <a:p>
            <a:pPr lvl="0"/>
            <a:r>
              <a:rPr lang="en-US" sz="1000" u="none" dirty="0"/>
              <a:t>Campbell, T. G., et al. "Development of the 15-meter hoop-column antenna system." </a:t>
            </a:r>
            <a:r>
              <a:rPr lang="en-US" sz="1000" i="1" u="none" dirty="0"/>
              <a:t>In its Large Space Antenna Systems Technol., 1984 p 167-212 (SEE N85-23813 14-15)</a:t>
            </a:r>
            <a:r>
              <a:rPr lang="en-US" sz="1000" u="none" dirty="0"/>
              <a:t> 1 (1985): 167-212.</a:t>
            </a:r>
          </a:p>
          <a:p>
            <a:r>
              <a:rPr lang="en-US" sz="1000" u="none" dirty="0"/>
              <a:t> </a:t>
            </a:r>
          </a:p>
          <a:p>
            <a:pPr lvl="0"/>
            <a:r>
              <a:rPr lang="en-US" sz="1000" u="none" dirty="0" err="1"/>
              <a:t>Bernasconi</a:t>
            </a:r>
            <a:r>
              <a:rPr lang="en-US" sz="1000" u="none" dirty="0"/>
              <a:t>, Marco C., and Giuseppe G. </a:t>
            </a:r>
            <a:r>
              <a:rPr lang="en-US" sz="1000" u="none" dirty="0" err="1"/>
              <a:t>Reibaldi</a:t>
            </a:r>
            <a:r>
              <a:rPr lang="en-US" sz="1000" u="none" dirty="0"/>
              <a:t>. "Inflatable, space-</a:t>
            </a:r>
            <a:r>
              <a:rPr lang="en-US" sz="1000" u="none" dirty="0" err="1"/>
              <a:t>rigidized</a:t>
            </a:r>
            <a:r>
              <a:rPr lang="en-US" sz="1000" u="none" dirty="0"/>
              <a:t> structures. Overview of applications and their technology impact." </a:t>
            </a:r>
            <a:r>
              <a:rPr lang="en-US" sz="1000" i="1" u="none" dirty="0" err="1"/>
              <a:t>Acta</a:t>
            </a:r>
            <a:r>
              <a:rPr lang="en-US" sz="1000" i="1" u="none" dirty="0"/>
              <a:t> </a:t>
            </a:r>
            <a:r>
              <a:rPr lang="en-US" sz="1000" i="1" u="none" dirty="0" err="1"/>
              <a:t>Astronautica</a:t>
            </a:r>
            <a:r>
              <a:rPr lang="en-US" sz="1000" u="none" dirty="0"/>
              <a:t> 14 (1986): 455-465.</a:t>
            </a:r>
          </a:p>
          <a:p>
            <a:r>
              <a:rPr lang="en-US" sz="1000" u="none" dirty="0"/>
              <a:t> </a:t>
            </a:r>
          </a:p>
          <a:p>
            <a:pPr lvl="0"/>
            <a:r>
              <a:rPr lang="en-US" sz="1000" u="none" dirty="0" err="1"/>
              <a:t>Cassapakis</a:t>
            </a:r>
            <a:r>
              <a:rPr lang="en-US" sz="1000" u="none" dirty="0"/>
              <a:t>, Costa, and Mitch Thomas. "Inflatable structures technology development overview." </a:t>
            </a:r>
            <a:r>
              <a:rPr lang="en-US" sz="1000" i="1" u="none" dirty="0"/>
              <a:t>AIAA paper</a:t>
            </a:r>
            <a:r>
              <a:rPr lang="en-US" sz="1000" u="none" dirty="0"/>
              <a:t> (1995): 95-3738.</a:t>
            </a:r>
          </a:p>
          <a:p>
            <a:r>
              <a:rPr lang="en-US" sz="1000" u="none" dirty="0"/>
              <a:t> </a:t>
            </a:r>
          </a:p>
          <a:p>
            <a:pPr lvl="0"/>
            <a:r>
              <a:rPr lang="en-US" sz="1000" u="none" dirty="0"/>
              <a:t>Freeland, R. E., et al. "Large inflatable deployable antenna flight experiment results." </a:t>
            </a:r>
            <a:r>
              <a:rPr lang="en-US" sz="1000" i="1" u="none" dirty="0" err="1"/>
              <a:t>Acta</a:t>
            </a:r>
            <a:r>
              <a:rPr lang="en-US" sz="1000" i="1" u="none" dirty="0"/>
              <a:t> </a:t>
            </a:r>
            <a:r>
              <a:rPr lang="en-US" sz="1000" i="1" u="none" dirty="0" err="1"/>
              <a:t>Astronautica</a:t>
            </a:r>
            <a:r>
              <a:rPr lang="en-US" sz="1000" u="none" dirty="0"/>
              <a:t> 41.4 (1997): 267-277.</a:t>
            </a:r>
          </a:p>
          <a:p>
            <a:r>
              <a:rPr lang="en-US" sz="1000" u="none" dirty="0"/>
              <a:t> </a:t>
            </a:r>
          </a:p>
          <a:p>
            <a:pPr lvl="0"/>
            <a:r>
              <a:rPr lang="en-US" sz="1000" u="none" dirty="0"/>
              <a:t>Thomson, Mark W. "The </a:t>
            </a:r>
            <a:r>
              <a:rPr lang="en-US" sz="1000" u="none" dirty="0" err="1"/>
              <a:t>Astromesh</a:t>
            </a:r>
            <a:r>
              <a:rPr lang="en-US" sz="1000" u="none" dirty="0"/>
              <a:t> deployable reflector." </a:t>
            </a:r>
            <a:r>
              <a:rPr lang="en-US" sz="1000" i="1" u="none" dirty="0"/>
              <a:t>Antennas and Propagation Society International Symposium, 1999. IEEE</a:t>
            </a:r>
            <a:r>
              <a:rPr lang="en-US" sz="1000" u="none" dirty="0"/>
              <a:t>. Vol. 3. IEEE, 1999.</a:t>
            </a:r>
          </a:p>
          <a:p>
            <a:r>
              <a:rPr lang="en-US" sz="1000" u="none" dirty="0"/>
              <a:t> </a:t>
            </a:r>
          </a:p>
          <a:p>
            <a:pPr lvl="0"/>
            <a:r>
              <a:rPr lang="en-US" sz="1000" u="none" dirty="0"/>
              <a:t>Rogers, C. A., et al. "Technology assessment and development of large deployable antennas." </a:t>
            </a:r>
            <a:r>
              <a:rPr lang="en-US" sz="1000" i="1" u="none" dirty="0"/>
              <a:t>Journal of Aerospace Engineering</a:t>
            </a:r>
            <a:r>
              <a:rPr lang="en-US" sz="1000" u="none" dirty="0"/>
              <a:t> 6.1 (1993): 34-54.</a:t>
            </a:r>
          </a:p>
          <a:p>
            <a:r>
              <a:rPr lang="en-US" sz="1000" u="none" dirty="0"/>
              <a:t> </a:t>
            </a:r>
          </a:p>
          <a:p>
            <a:pPr lvl="0"/>
            <a:r>
              <a:rPr lang="en-US" sz="1000" u="none" dirty="0" err="1"/>
              <a:t>Cadogan</a:t>
            </a:r>
            <a:r>
              <a:rPr lang="en-US" sz="1000" u="none" dirty="0"/>
              <a:t>, David P., and Stephen E. Scarborough. "</a:t>
            </a:r>
            <a:r>
              <a:rPr lang="en-US" sz="1000" u="none" dirty="0" err="1"/>
              <a:t>Rigidizable</a:t>
            </a:r>
            <a:r>
              <a:rPr lang="en-US" sz="1000" u="none" dirty="0"/>
              <a:t> materials for use in gossamer space inflatable structures." </a:t>
            </a:r>
            <a:r>
              <a:rPr lang="en-US" sz="1000" i="1" u="none" dirty="0"/>
              <a:t>AIAA paper</a:t>
            </a:r>
            <a:r>
              <a:rPr lang="en-US" sz="1000" u="none" dirty="0"/>
              <a:t> 1417 (2001): 2001.</a:t>
            </a:r>
          </a:p>
          <a:p>
            <a:r>
              <a:rPr lang="en-US" sz="1000" u="none" dirty="0"/>
              <a:t> </a:t>
            </a:r>
          </a:p>
          <a:p>
            <a:pPr lvl="0"/>
            <a:r>
              <a:rPr lang="en-US" sz="1000" u="none" dirty="0" err="1"/>
              <a:t>Babuscia</a:t>
            </a:r>
            <a:r>
              <a:rPr lang="en-US" sz="1000" u="none" dirty="0"/>
              <a:t>, Alessandra, et al. "Inflatable antenna for </a:t>
            </a:r>
            <a:r>
              <a:rPr lang="en-US" sz="1000" u="none" dirty="0" err="1"/>
              <a:t>cubesats</a:t>
            </a:r>
            <a:r>
              <a:rPr lang="en-US" sz="1000" u="none" dirty="0"/>
              <a:t>: Motivation for development and antenna design." </a:t>
            </a:r>
            <a:r>
              <a:rPr lang="en-US" sz="1000" i="1" u="none" dirty="0" err="1"/>
              <a:t>Acta</a:t>
            </a:r>
            <a:r>
              <a:rPr lang="en-US" sz="1000" i="1" u="none" dirty="0"/>
              <a:t> </a:t>
            </a:r>
            <a:r>
              <a:rPr lang="en-US" sz="1000" i="1" u="none" dirty="0" err="1"/>
              <a:t>Astronautica</a:t>
            </a:r>
            <a:r>
              <a:rPr lang="en-US" sz="1000" u="none" dirty="0"/>
              <a:t> 91 (2013): 322-332.</a:t>
            </a:r>
          </a:p>
          <a:p>
            <a:r>
              <a:rPr lang="en-US" sz="1000" u="none" dirty="0"/>
              <a:t> </a:t>
            </a:r>
          </a:p>
          <a:p>
            <a:pPr lvl="0"/>
            <a:r>
              <a:rPr lang="en-US" sz="1000" u="none" dirty="0" err="1"/>
              <a:t>Babuscia</a:t>
            </a:r>
            <a:r>
              <a:rPr lang="en-US" sz="1000" u="none" dirty="0"/>
              <a:t>, Alessandra, et al. "</a:t>
            </a:r>
            <a:r>
              <a:rPr lang="en-US" sz="1000" u="none" dirty="0" err="1"/>
              <a:t>CommCube</a:t>
            </a:r>
            <a:r>
              <a:rPr lang="en-US" sz="1000" u="none" dirty="0"/>
              <a:t> 1 and 2: A </a:t>
            </a:r>
            <a:r>
              <a:rPr lang="en-US" sz="1000" u="none" dirty="0" err="1"/>
              <a:t>CubeSat</a:t>
            </a:r>
            <a:r>
              <a:rPr lang="en-US" sz="1000" u="none" dirty="0"/>
              <a:t> series of missions to enhance communication capabilities for </a:t>
            </a:r>
            <a:r>
              <a:rPr lang="en-US" sz="1000" u="none" dirty="0" err="1"/>
              <a:t>CubeSat</a:t>
            </a:r>
            <a:r>
              <a:rPr lang="en-US" sz="1000" u="none" dirty="0"/>
              <a:t>." </a:t>
            </a:r>
            <a:r>
              <a:rPr lang="en-US" sz="1000" i="1" u="none" dirty="0"/>
              <a:t>Aerospace Conference, 2013 IEEE</a:t>
            </a:r>
            <a:r>
              <a:rPr lang="en-US" sz="1000" u="none" dirty="0"/>
              <a:t>. IEEE, 2013.</a:t>
            </a:r>
          </a:p>
          <a:p>
            <a:r>
              <a:rPr lang="en-US" sz="1000" u="none" dirty="0"/>
              <a:t> </a:t>
            </a:r>
          </a:p>
          <a:p>
            <a:pPr lvl="0"/>
            <a:r>
              <a:rPr lang="en-US" sz="1000" u="none" dirty="0"/>
              <a:t>Schenk, M., et al. "Inflatable Cylinders for Deployable Space Structures."</a:t>
            </a:r>
          </a:p>
          <a:p>
            <a:r>
              <a:rPr lang="en-US" sz="1000" u="none" dirty="0"/>
              <a:t> </a:t>
            </a:r>
          </a:p>
          <a:p>
            <a:pPr lvl="0"/>
            <a:r>
              <a:rPr lang="en-US" sz="1000" u="none" dirty="0" err="1"/>
              <a:t>Zirbel</a:t>
            </a:r>
            <a:r>
              <a:rPr lang="en-US" sz="1000" u="none" dirty="0"/>
              <a:t>, Shannon A., et al. "Accommodating Thickness in Origami-Based Deployable Arrays." </a:t>
            </a:r>
            <a:r>
              <a:rPr lang="en-US" sz="1000" i="1" u="none" dirty="0"/>
              <a:t>Journal of Mechanical Design</a:t>
            </a:r>
            <a:r>
              <a:rPr lang="en-US" sz="1000" u="none" dirty="0"/>
              <a:t> 135.11 (2013): 111005.</a:t>
            </a:r>
          </a:p>
        </p:txBody>
      </p:sp>
    </p:spTree>
    <p:extLst>
      <p:ext uri="{BB962C8B-B14F-4D97-AF65-F5344CB8AC3E}">
        <p14:creationId xmlns:p14="http://schemas.microsoft.com/office/powerpoint/2010/main" val="2181856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AMBLE" val="\documentclass{article}&#10;\pagestyle{empty}&#10;\usepackage{xspace,amssymb,amsfonts,amsmath}&#10;\usepackage{color}&#10;\usepackage{TeX4PPT}&#10;"/>
  <p:tag name="MAGPC" val="200"/>
  <p:tag name="FONTSIZE" val="10"/>
  <p:tag name="MMPROD_NEXTUNIQUEID" val="10009"/>
  <p:tag name="MMPROD_THEME_BG_IMAGE" val=""/>
  <p:tag name="MMPROD_TAG_VCONFIG" val="PD94bWwgdmVyc2lvbj0iMS4wIiBlbmNvZGluZz0iVVRGLTgiPz4NCjxjb25maWd1cmF0aW9uPg0KCTxicmFuZGluZz4NCgkJPHVpZm9udCBuYW1lPSJGT05UX05PVEVTX1RFWFQiIHZhbHVlPSJWZXJkYW5hLDksZmFsc2UsZmFsc2UsZmFsc2UiLz4NCgk8L2JyYW5kaW5nPg0KCTxjb2xvcnM+DQoJCTx1aWNvbG9yIG5hbWU9InByaW1hcnkiIHZhbHVlPSIweDZGODQ4OCIvPg0KCQk8dWljb2xvciBuYW1lPSJnbG93IiB2YWx1ZT0iMHgzNUQzMzQiLz4NCgkJPHVpY29sb3IgbmFtZT0idGV4dCIgdmFsdWU9IjB4RkZGRkZGIi8+DQoJCTx1aWNvbG9yIG5hbWU9ImxpZ2h0IiB2YWx1ZT0iMHg0RTVENjAiLz4NCgkJPHVpY29sb3IgbmFtZT0ic2hhZG93IiB2YWx1ZT0iMHgwMDAwMDAiLz4NCgkJPHVpY29sb3IgbmFtZT0iYmFja2dyb3VuZCIgdmFsdWU9IjB4NzI3OTcxIi8+DQoJPC9jb2xvcnM+DQoJPGxheW91dD4NCgkJPHVpc2hvdyBuYW1lPSJwcmVzZW50YXRpb250aXRsZSIgdmFsdWU9InRydWUiLz4NCgkJPHVpc2hvdyBuYW1lPSJwcmVzZW50ZXJwaG90byIgdmFsdWU9InRydWUiLz4NCgkJPHVpc2hvdyBuYW1lPSJwcmVzZW50ZXJuYW1lIiB2YWx1ZT0idHJ1ZSIvPg0KCQk8dWlzaG93IG5hbWU9InByZXNlbnRlcnRpdGxlIiB2YWx1ZT0idHJ1ZSIvPg0KCQk8dWlzaG93IG5hbWU9InByZXNlbnRlcmVtYWlsIiB2YWx1ZT0idHJ1ZSIvPg0KCQk8dWlzaG93IG5hbWU9InByZXNlbnRlcmJpbyIgdmFsdWU9InRydWUiLz4NCgkJPHVpc2hvdyBuYW1lPSJjb21wYW55bG9nbyIgdmFsdWU9InRydWUiLz4NCgkJPHVpc2hvdyBuYW1lPSJzaWRlYmFyIiB2YWx1ZT0idHJ1ZSIvPg0KCQk8dWlzaG93IG5hbWU9Im91dGxpbmUiIHZhbHVlPSJ0cnVlIi8+DQoJCTx1aXNob3cgbmFtZT0idGh1bWJuYWlsIiB2YWx1ZT0idHJ1ZSIvPg0KCQk8dWlzaG93IG5hbWU9Im5vdGVzIiB2YWx1ZT0idHJ1ZSIvPg0KCQk8dWlzaG93IG5hbWU9InNlYXJjaCIgdmFsdWU9InRydWUiLz4NCgkJPHVpc2hvdyBuYW1lPSJxdWl6IiB2YWx1ZT0idHJ1ZSIvPg0KCQk8dWlzaG93IG5hbWU9ImF0dGFjaG1lbnRzIiB2YWx1ZT0idHJ1ZSIvPg0KCQk8dWlzaG93IG5hbWU9InV0aWxzIiB2YWx1ZT0idHJ1ZSIvPg0KCQk8dWlzaG93IG5hbWU9InZvbHVtZSIgdmFsdWU9InRydWUiLz4NCgkJPHVpc2hvdyBuYW1lPSJwbGF5YmFyIiB2YWx1ZT0idHJ1ZSIvPg0KCQk8dWlzaG93IG5hbWU9InRhbGtpbmdoZWFkIiB2YWx1ZT0idHJ1ZSIvPg0KCQk8dWlzaG93IG5hbWU9InNpZGViYXJvbnJpZ2h0IiB2YWx1ZT0idHJ1ZSIvPg0KCQk8dWlzaG93IG5hbWU9InZpZXdjaGFuZ2UiIHZhbHVlPSJ0cnVlIi8+DQoJCTx1aXNob3cgbmFtZT0iYWx3YXlzU2NydW5jaCIgdmFsdWU9ImZhbHNlIi8+DQoJCTx1aXNob3cgbmFtZT0iaW5pdGlhbGRpc3BsYXltb2RlaXNub3JtYWwiIHZhbHVlPSJ0cnVlIi8+DQoJCTx1aXJlcGxhY2UgbmFtZT0ibG9nbyIgdmFsdWU9IiIvPg0KCQk8dWlyZXBsYWNlIG5hbWU9ImJnaW1hZ2UiIHZhbHVlPSIiLz4NCgkJPHVpcmVwbGFjZSBuYW1lPSJpbml0aWFsdGFiIiB2YWx1ZT0ib3V0bGluZSIvPg0KCTwvbGF5b3V0Pg0KCTxsYW5ndWFnZSBpZD0iZW4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U2xpZGUgJW4iLz4NCgkJPCEtLSBzdWJzdGl0dXRpb246ICVuID09IHNsaWRlIG51bWJlciAtLT4NCgkJPCEtLSBzdWJzdGl0dXRpb246ICV0ID09IHRvdGFsIHNsaWRlIGNvdW50IC0tPg0KCQk8dWl0ZXh0IG5hbWU9IlNDUlVCQkFSU1RBVFVTX1NMSURFSU5GTyIgdmFsdWU9IlNsaWRlICVuIC8gJXQgfCAiLz4NCgkJPHVpdGV4dCBuYW1lPSJTQ1JVQkJBUlNUQVRVU19TVE9QUEVEIiB2YWx1ZT0iU3RvcHBlZCIvPg0KCQk8dWl0ZXh0IG5hbWU9IlNDUlVCQkFSU1RBVFVTX1BMQVlJTkciIHZhbHVlPSJQbGF5aW5nIi8+DQoJCTx1aXRleHQgbmFtZT0iU0NSVUJCQVJTVEFUVVNfTk9BVURJTyIgdmFsdWU9Ik5vIEF1ZGlvIi8+DQoJCTx1aXRleHQgbmFtZT0iU0NSVUJCQVJTVEFUVVNfVklEUExBWUlORyIgdmFsdWU9IlZpZGVvIFBsYXlpbmciLz4NCgkJPHVpdGV4dCBuYW1lPSJTQ1JVQkJBUlNUQVRVU19MT0FESU5HIiB2YWx1ZT0iTG9hZGluZyIvPg0KCQk8dWl0ZXh0IG5hbWU9IlNDUlVCQkFSU1RBVFVTX0JVRkZFUklORyIgdmFsdWU9IkJ1ZmZlcmluZyIvPg0KCQk8dWl0ZXh0IG5hbWU9IlNDUlVCQkFSU1RBVFVTX1FVRVNUSU9OIiB2YWx1ZT0iQW5zd2VyIFF1ZXN0aW9uIi8+DQoJCTx1aXRleHQgbmFtZT0iU0NSVUJCQVJTVEFUVVNfUkVWSUVXUVVJWiIgdmFsdWU9IlJldmlld2luZyBRdWl6Ii8+DQoJCTwhLS0gc3Vic3RpdHV0aW9uOiAlbSA9PSBtaW51dGVzIHJlbWFpbmluZyAtLT4NCgkJPCEtLSBzdWJzdGl0dXRpb246ICVzID09IHNlY29uZHMgcmVtYWluaW5nIC0tPg0KCQk8dWl0ZXh0IG5hbWU9IkVMQVBTRUQiIHZhbHVlPSIlbSBNaW51dGVzICVzIFNlY29uZHMgUmVtYWluaW5nIi8+DQoJCTx1aXRleHQgbmFtZT0iTk9URk9VTkQiIHZhbHVlPSJOb3RoaW5nIEZvdW5kIi8+DQoJCTx1aXRleHQgbmFtZT0iQVRUQUNITUVOVFMiIHZhbHVlPSJBdHRhY2htZW50cyIvPg0KCQk8IS0tIHN1YnN0aXR1dGlvbjogJXAgPT0gY3VycmVudCBzcGVha2VyJ3MgdGl0bGUgLS0+DQoJCTx1aXRleHQgbmFtZT0iQklPV0lOX1RJVExFIiB2YWx1ZT0iQmlvOiAlcCIvPg0KCQk8dWl0ZXh0IG5hbWU9IkJJT0JUTl9USVRMRSIgdmFsdWU9IkJpbyIvPg0KCQk8dWl0ZXh0IG5hbWU9IkRJVklERVJCVE5fVElUTEUiIHZhbHVlPSJ8Ii8+DQoJCTx1aXRleHQgbmFtZT0iQ09OVEFDVEJUTl9USVRMRSIgdmFsdWU9IkNvbnRhY3QiLz4NCgkJPHVpdGV4dCBuYW1lPSJUQUJfUVVJWiIgdmFsdWU9IlF1aXoiLz4NCgkJPHVpdGV4dCBuYW1lPSJUQUJfT1VUTElORSIgdmFsdWU9Ik91dGxpbmUiLz4NCgkJPHVpdGV4dCBuYW1lPSJUQUJfVEhVTUIiIHZhbHVlPSJUaHVtYiIvPg0KCQk8dWl0ZXh0IG5hbWU9IlRBQl9OT1RFUyIgdmFsdWU9Ik5vdGVzIi8+DQoJCTx1aXRleHQgbmFtZT0iVEFCX1NFQVJDSCIgdmFsdWU9IlNlYXJjaCIvPg0KCQk8dWl0ZXh0IG5hbWU9IlNMSURFX0hFQURJTkciIHZhbHVlPSJTbGlkZSBUaXRsZSIvPg0KCQk8dWl0ZXh0IG5hbWU9IkRVUkFUSU9OX0hFQURJTkciIHZhbHVlPSJEdXJhdGlvbiIvPg0KCQk8dWl0ZXh0IG5hbWU9IlNFQVJDSF9IRUFESU5HIiB2YWx1ZT0iU2VhcmNoIGZvciB0ZXh0OiIvPg0KCQk8dWl0ZXh0IG5hbWU9IlRIVU1CX0hFQURJTkciIHZhbHVlPSJTbGlkZSIvPg0KCQk8dWl0ZXh0IG5hbWU9IlRIVU1CX0lORk8iIHZhbHVlPSJTbGlkZSBUaXRsZS9EdXJhdGlvbiIvPg0KCQk8dWl0ZXh0IG5hbWU9IkFUVEFDSE5BTUVfSEVBRElORyIgdmFsdWU9IkZpbGUgTmFtZSIvPg0KCQk8dWl0ZXh0IG5hbWU9IkFUVEFDSFNJWkVfSEVBRElORyIgdmFsdWU9IlNpemUiLz4NCgkJPHVpdGV4dCBuYW1lPSJTTElERV9OT1RFUyIgdmFsdWU9IlNsaWRlIE5vdGVzIi8+DQoJCTwhLS1xdWl6IHBvZCBhbmQgbWVzc2FnZSBib3ggdGV4dHMtLT4NCgkJPHVpdGV4dCBuYW1lPSJRVUlaUE9EX1FVSVpfQVRURU1QVCIgdmFsdWU9IlF1aXogQXR0ZW1wdDoiLz4NCgkJPHVpdGV4dCBuYW1lPSJRVUlaUE9EX1FVSVpfQVRURU1QVF9WQUxVRSIgdmFsdWU9IiVuIG9mICV0Ii8+DQoJCTx1aXRleHQgbmFtZT0iUVVJWlBPRF9RVUlaX1NDT1JFIiB2YWx1ZT0iU2NvcmVkOiIvPg0KCQk8dWl0ZXh0IG5hbWU9IlFVSVpQT0RfUVVJWl9QQVNTU0NPUkUiIHZhbHVlPSJQYXNzaW5nIFNjb3JlOiIvPg0KCQk8dWl0ZXh0IG5hbWU9IlFVSVpQT0RfUVVJWl9NQVhTQ09SRSIgdmFsdWU9Ik1heCBTY29yZToiLz4NCgkJPHVpdGV4dCBuYW1lPSJRVUlaUE9EX1FVRVNBVE1QVF9TVFIiIHZhbHVlPSJBdHRlbXB0OiAlbiBvZiAldCIvPg0KCQk8dWl0ZXh0IG5hbWU9IlFVSVpQT0RfUVVFU1RZUEVfU1RSIiB2YWx1ZT0iVHlwZTogJXMiLz4NCgkJPHVpdGV4dCBuYW1lPSJRVUlaUE9EX1FVRVNUWVBFX0dSRCIgdmFsdWU9IkdyYWRlZCIvPg0KCQk8dWl0ZXh0IG5hbWU9IlFVSVpQT0RfUVVFU1RZUEVfU1ZZIiB2YWx1ZT0iU3VydmV5Ii8+DQoJCTx1aXRleHQgbmFtZT0iUVVJWlBPRF9RVUlaQVRNUFRfSU5GIiB2YWx1ZT0iSW5maW5pdGUiLz4NCgkJPHVpdGV4dCBuYW1lPSJRVUlaUE9EX1FVRVNBVE1QVF9JTkYiIHZhbHVlPSJJbmZpbml0ZSIvPg0KCQk8dWl0ZXh0IG5hbWU9IldBUk5JTkdNU0dfWUVTU1RSSU5HIiB2YWx1ZT0iWWVzIi8+DQoJCTx1aXRleHQgbmFtZT0iV0FSTklOR01TR19OT1NUUklORyIgdmFsdWU9Ik5vIi8+DQoJCTx1aXRleHQgbmFtZT0iV0FSTklOR01TR19USVRMRVNUUklORyIgdmFsdWU9IlF1aXogTmF2aWdhdGlvbiBXYXJuaW5nIi8+DQoJCTx1aXRleHQgbmFtZT0iV0FSTklOR01TR19NU0dTVFJJTkciIHZhbHVlPSJUaGVyZSBhcmUgdW4tYXR0ZW1wdGVkIHF1ZXN0aW9ucyBpbiB0aGlzIFF1aXouJiN4QTsmI3hBO0NsaWNraW5nIFllcyB3aWxsIHRha2UgeW91IG91dCBvZiB0aGUgUXVpei4gQ2xpY2sgTm8gdG8gY29udGludWUgdGhlIFF1aXouIi8+DQoJCTx1aXRleHQgbmFtZT0iSU5GT1JNQVRJT05fSDI2NF9GTEFTSFBMQVlFUiIgdmFsdWU9IlRoZSBjdXJyZW50IHZlcnNpb24gb2YgRmxhc2ggUGxheWVyIGluc3RhbGxlZCBvbiB5b3VyIG1hY2hpbmUgZG9lcyBub3Qgc3VwcG9ydCB0aGlzIHZpZGVvLiBDbGljayBvbiB0aGUgdmlkZW8gYXJlYSB0byBkb3dubG9hZCB0aGUgbGF0ZXN0IEZsYXNoIFBsYXllc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U2hvdyBzaWRlYmFyIHRvIHBhcnRpY2lwYW50cyIvPg0KCQk8dWl0ZXh0IG5hbWU9Ik1VVEUiIHZhbHVlPSJNdXRlIi8+DQoJCTx1aXRleHQgbmFtZT0iRE9DV1JBUF9USVRMRSIgdmFsdWU9IlByZXNlbnRlciBGaWxlIEF0dGFjaG1lbnQiLz4NCgkJPHVpdGV4dCBuYW1lPSJET0NXUkFQX01TRyIgdmFsdWU9IlNhdmUgdG8gTXkgQ29tcHV0ZXIiLz4NCgkJPHVpdGV4dCBuYW1lPSJET0NXUkFQX1BST01QVCIgdmFsdWU9IkNsaWNrIHRvIERvd25sb2FkIi8+DQoJPC9sYW5ndWFnZT4NCgk8bGFuZ3VhZ2UgaWQ9ImRl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ZvbGllICVuIi8+DQoJCTwhLS0gc3Vic3RpdHV0aW9uOiAlbiA9PSBzbGlkZSBudW1iZXIgLS0+DQoJCTwhLS0gc3Vic3RpdHV0aW9uOiAldCA9PSB0b3RhbCBzbGlkZSBjb3VudCAtLT4NCgkJPHVpdGV4dCBuYW1lPSJTQ1JVQkJBUlNUQVRVU19TTElERUlORk8iIHZhbHVlPSJGb2xpZSAlbiAvICV0IHwgIi8+DQoJCTx1aXRleHQgbmFtZT0iU0NSVUJCQVJTVEFUVVNfU1RPUFBFRCIgdmFsdWU9IkJlZW5kZXQiLz4NCgkJPHVpdGV4dCBuYW1lPSJTQ1JVQkJBUlNUQVRVU19QTEFZSU5HIiB2YWx1ZT0iV2llZGVyZ2FiZSIvPg0KCQk8dWl0ZXh0IG5hbWU9IlNDUlVCQkFSU1RBVFVTX05PQVVESU8iIHZhbHVlPSJLZWluIEF1ZGlvIi8+DQoJCTx1aXRleHQgbmFtZT0iU0NSVUJCQVJTVEFUVVNfVklEUExBWUlORyIgdmFsdWU9IlZpZGVvIHdpcmQgYWJnZXNwaWVsdCIvPg0KCQk8dWl0ZXh0IG5hbWU9IlNDUlVCQkFSU1RBVFVTX0xPQURJTkciIHZhbHVlPSJMYWRlbiIvPg0KCQk8dWl0ZXh0IG5hbWU9IlNDUlVCQkFSU1RBVFVTX0JVRkZFUklORyIgdmFsdWU9IlB1ZmZlcm4iLz4NCgkJPHVpdGV4dCBuYW1lPSJTQ1JVQkJBUlNUQVRVU19RVUVTVElPTiIgdmFsdWU9IkZyYWdlIGJlYW50d29ydGVuIi8+DQoJCTx1aXRleHQgbmFtZT0iU0NSVUJCQVJTVEFUVVNfUkVWSUVXUVVJWiIgdmFsdWU9Ik5vY2htYWxzIGR1cmNoc2VoZW4iLz4NCgkJPCEtLSBzdWJzdGl0dXRpb246ICVtID09IG1pbnV0ZXMgcmVtYWluaW5nIC0tPg0KCQk8IS0tIHN1YnN0aXR1dGlvbjogJXMgPT0gc2Vjb25kcyByZW1haW5pbmcgLS0+DQoJCTx1aXRleHQgbmFtZT0iRUxBUFNFRCIgdmFsdWU9IlJlc3RkYXVlcjogJW0gTWludXRlbiAlcyBTZWt1bmRlbiIvPg0KCQk8dWl0ZXh0IG5hbWU9Ik5PVEZPVU5EIiB2YWx1ZT0iTmljaHRzIGdlZnVuZGVuIi8+DQoJCTx1aXRleHQgbmFtZT0iQVRUQUNITUVOVFMiIHZhbHVlPSJBbmxhZ2VuIi8+DQoJCTwhLS0gc3Vic3RpdHV0aW9uOiAlcCA9PSBjdXJyZW50IHNwZWFrZXIncyB0aXRsZSAtLT4NCgkJPHVpdGV4dCBuYW1lPSJCSU9XSU5fVElUTEUiIHZhbHVlPSJTcHJlY2hlcjogJXAiLz4NCgkJPHVpdGV4dCBuYW1lPSJCSU9CVE5fVElUTEUiIHZhbHVlPSJTcHJlY2hlciIvPg0KCQk8dWl0ZXh0IG5hbWU9IkRJVklERVJCVE5fVElUTEUiIHZhbHVlPSJ8Ii8+DQoJCTx1aXRleHQgbmFtZT0iQ09OVEFDVEJUTl9USVRMRSIgdmFsdWU9IktvbnRha3QiLz4NCgkJPHVpdGV4dCBuYW1lPSJUQUJfUVVJWiIgdmFsdWU9IlF1aXoiLz4NCgkJPHVpdGV4dCBuYW1lPSJUQUJfT1VUTElORSIgdmFsdWU9IlN0cnVrdHVyIi8+DQoJCTx1aXRleHQgbmFtZT0iVEFCX1RIVU1CIiB2YWx1ZT0iTWluaWF0dXIiLz4NCgkJPHVpdGV4dCBuYW1lPSJUQUJfTk9URVMiIHZhbHVlPSJOb3RpemVuIi8+DQoJCTx1aXRleHQgbmFtZT0iVEFCX1NFQVJDSCIgdmFsdWU9IlN1Y2hlbiIvPg0KCQk8dWl0ZXh0IG5hbWU9IlNMSURFX0hFQURJTkciIHZhbHVlPSJGb2xpZW50aXRlbCIvPg0KCQk8dWl0ZXh0IG5hbWU9IkRVUkFUSU9OX0hFQURJTkciIHZhbHVlPSJEYXVlciIvPg0KCQk8dWl0ZXh0IG5hbWU9IlNFQVJDSF9IRUFESU5HIiB2YWx1ZT0iVGV4dCBzdWNoZW46Ii8+DQoJCTx1aXRleHQgbmFtZT0iVEhVTUJfSEVBRElORyIgdmFsdWU9IkZvbGllIi8+DQoJCTx1aXRleHQgbmFtZT0iVEhVTUJfSU5GTyIgdmFsdWU9IkZvbGllbnRpdGVsL0RhdWVyIi8+DQoJCTx1aXRleHQgbmFtZT0iQVRUQUNITkFNRV9IRUFESU5HIiB2YWx1ZT0iRGF0ZWluYW1lIi8+DQoJCTx1aXRleHQgbmFtZT0iQVRUQUNIU0laRV9IRUFESU5HIiB2YWx1ZT0iR3LDtsOfZSIvPg0KCQk8dWl0ZXh0IG5hbWU9IlNMSURFX05PVEVTIiB2YWx1ZT0iRm9saWVubm90aXplbiIvPg0KCQk8IS0tcXVpeiBwb2QgYW5kIG1lc3NhZ2UgYm94IHRleHRzLS0+DQoJCTx1aXRleHQgbmFtZT0iUVVJWlBPRF9RVUlaX0FUVEVNUFQiIHZhbHVlPSJRdWl6dmVyc3VjaDoiLz4NCgkJPHVpdGV4dCBuYW1lPSJRVUlaUE9EX1FVSVpfQVRURU1QVF9WQUxVRSIgdmFsdWU9IiVuIHZvbiAldCIvPg0KCQk8dWl0ZXh0IG5hbWU9IlFVSVpQT0RfUVVJWl9TQ09SRSIgdmFsdWU9IkVycmVpY2h0OiIvPg0KCQk8dWl0ZXh0IG5hbWU9IlFVSVpQT0RfUVVJWl9QQVNTU0NPUkUiIHZhbHVlPSJNaW5kZXN0cHVua3R6YWhsOiIvPg0KCQk8dWl0ZXh0IG5hbWU9IlFVSVpQT0RfUVVJWl9NQVhTQ09SRSIgdmFsdWU9Ik1heGltYWxlIFB1bmt0emFobDoiLz4NCgkJPHVpdGV4dCBuYW1lPSJRVUlaUE9EX1FVRVNBVE1QVF9TVFIiIHZhbHVlPSJWZXJzdWNoOiAlbiB2b24gJXQiLz4NCgkJPHVpdGV4dCBuYW1lPSJRVUlaUE9EX1FVRVNUWVBFX1NUUiIgdmFsdWU9IlR5cDogJXMiLz4NCgkJPHVpdGV4dCBuYW1lPSJRVUlaUE9EX1FVRVNUWVBFX0dSRCIgdmFsdWU9IkJld2VydGV0Ii8+DQoJCTx1aXRleHQgbmFtZT0iUVVJWlBPRF9RVUVTVFlQRV9TVlkiIHZhbHVlPSJVbWZyYWdlIi8+DQoJCTx1aXRleHQgbmFtZT0iUVVJWlBPRF9RVUlaQVRNUFRfSU5GIiB2YWx1ZT0iVW5lbmRsaWNoIi8+DQoJCTx1aXRleHQgbmFtZT0iUVVJWlBPRF9RVUVTQVRNUFRfSU5GIiB2YWx1ZT0iVW5lbmRsaWNoIi8+DQoJCTx1aXRleHQgbmFtZT0iV0FSTklOR01TR19ZRVNTVFJJTkciIHZhbHVlPSJKYSIvPg0KCQk8dWl0ZXh0IG5hbWU9IldBUk5JTkdNU0dfTk9TVFJJTkciIHZhbHVlPSJOZWluIi8+DQoJCTx1aXRleHQgbmFtZT0iV0FSTklOR01TR19USVRMRVNUUklORyIgdmFsdWU9IlF1aXpuYXZpZ2F0aW9uc3dhcm51bmciLz4NCgkJPHVpdGV4dCBuYW1lPSJXQVJOSU5HTVNHX01TR1NUUklORyIgdmFsdWU9IkluIGRpZXNlbSBRdWl6IGdpYnQgZXMgdW5iZWFudHdvcnRldGUgRnJhZ2VuLiYjeEE7JiN4QTtXZW5uIFNpZSBhdWYgJnF1b3Q7SmEmcXVvdDsga2xpY2tlbiwgd2lyZCBkYXMgUXVpeiBiZWVuZGV0LiBLbGlja2VuIFNpZSBhdWYgJnF1b3Q7TmVpbiZxdW90OywgdW0gbWl0IGRlbSBRdWl6IGZvcnR6dWZhaHJlbi4iLz4NCgkJPHVpdGV4dCBuYW1lPSJJTkZPUk1BVElPTl9IMjY0X0ZMQVNIUExBWUVSIiB2YWx1ZT0iRGFzIFZpZGVvIHdpcmQgdm9uIGRlciBtb21lbnRhbiBhdWYgZGllc2VtIENvbXB1dGVyIGluc3RhbGxpZXJ0ZW4gVmVyc2lvbiB2b24gRmxhc2ggUGxheWVyIG5pY2h0IHVudGVyc3TDvHR6dC4gS2xpY2tlbiBTaWUgYXVmIGRlbiBWaWRlb2JlcmVpY2gsIHVtIGRpZSBha3R1ZWxsZSBWZXJzaW9uIHZvbiBGbGFzaCBQbGF5ZXIgaGVydW50ZXJ6dWxhZGVuL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EZW4gVGVpbG5laG1lcm4gZGllIFNlaXRlbmxlaXN0ZSBhbnplaWdlbiIvPg0KCQk8dWl0ZXh0IG5hbWU9Ik1VVEUiIHZhbHVlPSJUb24gYXVzIi8+DQoJCTx1aXRleHQgbmFtZT0iRE9DV1JBUF9USVRMRSIgdmFsdWU9IlByZXNlbnRlci1BbmhhbmciLz4NCgkJPHVpdGV4dCBuYW1lPSJET0NXUkFQX01TRyIgdmFsdWU9IkF1ZiBtZWluZW0gQXJiZWl0c3BsYXR6IHNwZWljaGVybiIvPg0KCQk8dWl0ZXh0IG5hbWU9IkRPQ1dSQVBfUFJPTVBUIiB2YWx1ZT0iWnVtIEhlcnVudGVybGFkZW4ga2xpY2tlbiIvPg0KCTwvbGFuZ3VhZ2U+DQoJPGxhbmd1YWdlIGlkPSJmciI+DQoJCTwhLS0gZm9ybWF0IGZvciB1aWZvbnQgdmFsdWUgaXMgImZvbnQsc2l6ZSxpc2JvbGQsaXNpdGFsaWMsaXNzaGFkb3dlZCIgLS0+DQoJCTx1aWZvbnQgbmFtZT0iRk9OVF9RVUlaWklORyIgdmFsdWU9IlZlcmRhbmEsOSxmYWxzZSxmYWxzZSxmYWxzZSIvPg0KCQk8dWlmb250IG5hbWU9IkZPTlRfU0NSVUJTVEFUVVMiIHZhbHVlPSJWZXJkYW5hLDksdHJ1ZSxmYWxzZSx0cnVlIi8+DQoJCTx1aWZvbnQgbmFtZT0iRk9OVF9TQ1JVQlRJTUUiIHZhbHVlPSJWZXJkYW5hLDksZmFsc2UsZmFsc2UsdHJ1ZSIvPg0KCQk8dWlmb250IG5hbWU9IkZPTlRfRUxBUFNFRFRJTUUiIHZhbHVlPSJWZXJkYW5hLDksdHJ1ZSxmYWxzZSx0cnVlIi8+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+DQoJCTx1aWZvbnQgbmFtZT0iRk9OVF9XSU5USVRMRSIgdmFsdWU9IlZlcmRhbmEsO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JEaWFwb3NpdGl2ZSAlbiIvPg0KCQk8IS0tIHN1YnN0aXR1dGlvbjogJW4gPT0gc2xpZGUgbnVtYmVyIC0tPg0KCQk8IS0tIHN1YnN0aXR1dGlvbjogJXQgPT0gdG90YWwgc2xpZGUgY291bnQgLS0+DQoJCTx1aXRleHQgbmFtZT0iU0NSVUJCQVJTVEFUVVNfU0xJREVJTkZPIiB2YWx1ZT0iRGlhcG9zaXRpdmUgJW4gLyAldCB8ICIvPg0KCQk8dWl0ZXh0IG5hbWU9IlNDUlVCQkFSU1RBVFVTX1NUT1BQRUQiIHZhbHVlPSJBcnLDqnTDqWUiLz4NCgkJPHVpdGV4dCBuYW1lPSJTQ1JVQkJBUlNUQVRVU19QTEFZSU5HIiB2YWx1ZT0iTGVjdHVyZSIvPg0KCQk8dWl0ZXh0IG5hbWU9IlNDUlVCQkFSU1RBVFVTX05PQVVESU8iIHZhbHVlPSJQYXMgZGUgc29uIi8+DQoJCTx1aXRleHQgbmFtZT0iU0NSVUJCQVJTVEFUVVNfVklEUExBWUlORyIgdmFsdWU9IkxlY3R1cmUgdmlkw6lvIGVuIGNvdXJzIi8+DQoJCTx1aXRleHQgbmFtZT0iU0NSVUJCQVJTVEFUVVNfTE9BRElORyIgdmFsdWU9IkNoYXJnZW1lbnQgZW4gY291cnMiLz4NCgkJPHVpdGV4dCBuYW1lPSJTQ1JVQkJBUlNUQVRVU19CVUZGRVJJTkciIHZhbHVlPSJNaXNlIGVuIG3DqW1vaXJlIi8+DQoJCTx1aXRleHQgbmFtZT0iU0NSVUJCQVJTVEFUVVNfUVVFU1RJT04iIHZhbHVlPSJSw6lwb25kcmUgw6AgbGEgcXVlc3Rpb24iLz4NCgkJPHVpdGV4dCBuYW1lPSJTQ1JVQkJBUlNUQVRVU19SRVZJRVdRVUlaIiB2YWx1ZT0iUsOpdmlzaW9uIGR1IHF1ZXN0aW9ubmFpcmUiLz4NCgkJPCEtLSBzdWJzdGl0dXRpb246ICVtID09IG1pbnV0ZXMgcmVtYWluaW5nIC0tPg0KCQk8IS0tIHN1YnN0aXR1dGlvbjogJXMgPT0gc2Vjb25kcyByZW1haW5pbmcgLS0+DQoJCTx1aXRleHQgbmFtZT0iRUxBUFNFRCIgdmFsdWU9IiVtIG1pbnV0ZXMgJXMgc2Vjb25kZXMgcmVzdGFudGVzIi8+DQoJCTx1aXRleHQgbmFtZT0iTk9URk9VTkQiIHZhbHVlPSJSaWVuIHRyb3V2w6kiLz4NCgkJPHVpdGV4dCBuYW1lPSJBVFRBQ0hNRU5UUyIgdmFsdWU9IlBpw6hjZXMgam9pbnRlcyIvPg0KCQk8IS0tIHN1YnN0aXR1dGlvbjogJXAgPT0gY3VycmVudCBzcGVha2VyJ3MgdGl0bGUgLS0+DQoJCTx1aXRleHQgbmFtZT0iQklPV0lOX1RJVExFIiB2YWx1ZT0iQmlvIDogJXAiLz4NCgkJPHVpdGV4dCBuYW1lPSJCSU9CVE5fVElUTEUiIHZhbHVlPSJCaW8gOiIvPg0KCQk8dWl0ZXh0IG5hbWU9IkRJVklERVJCVE5fVElUTEUiIHZhbHVlPSJ8Ii8+DQoJCTx1aXRleHQgbmFtZT0iQ09OVEFDVEJUTl9USVRMRSIgdmFsdWU9IkNvbnRhY3QiLz4NCgkJPHVpdGV4dCBuYW1lPSJUQUJfUVVJWiIgdmFsdWU9IlF1aXoiLz4NCgkJPHVpdGV4dCBuYW1lPSJUQUJfT1VUTElORSIgdmFsdWU9IlBsYW4iLz4NCgkJPHVpdGV4dCBuYW1lPSJUQUJfVEhVTUIiIHZhbHVlPSJEaWFwb3MiLz4NCgkJPHVpdGV4dCBuYW1lPSJUQUJfTk9URVMiIHZhbHVlPSJOb3RlcyIvPg0KCQk8dWl0ZXh0IG5hbWU9IlRBQl9TRUFSQ0giIHZhbHVlPSJSZWNoZXJjaGUiLz4NCgkJPHVpdGV4dCBuYW1lPSJTTElERV9IRUFESU5HIiB2YWx1ZT0iVGl0cmUgZGUgbGEgZGlhcG9zaXRpdmUiLz4NCgkJPHVpdGV4dCBuYW1lPSJEVVJBVElPTl9IRUFESU5HIiB2YWx1ZT0iRHVyw6llIi8+DQoJCTx1aXRleHQgbmFtZT0iU0VBUkNIX0hFQURJTkciIHZhbHVlPSJSZWNoZXJjaGUgZGUgdGV4dGUgOiIvPg0KCQk8dWl0ZXh0IG5hbWU9IlRIVU1CX0hFQURJTkciIHZhbHVlPSJEaWFwb3NpdGl2ZSIvPg0KCQk8dWl0ZXh0IG5hbWU9IlRIVU1CX0lORk8iIHZhbHVlPSJUaXRyZS9kdXLDqWUiLz4NCgkJPHVpdGV4dCBuYW1lPSJBVFRBQ0hOQU1FX0hFQURJTkciIHZhbHVlPSJOb20gZGUgZmljaGllciIvPg0KCQk8dWl0ZXh0IG5hbWU9IkFUVEFDSFNJWkVfSEVBRElORyIgdmFsdWU9IlRhaWxsZSIvPg0KCQk8dWl0ZXh0IG5hbWU9IlNMSURFX05PVEVTIiB2YWx1ZT0iQ29tbWVudGFpcmVzIGRlcyBkaWFwb3NpdGl2ZXMiLz4NCgkJPCEtLXF1aXogcG9kIGFuZCBtZXNzYWdlIGJveCB0ZXh0cy0tPg0KCQk8dWl0ZXh0IG5hbWU9IlFVSVpQT0RfUVVJWl9BVFRFTVBUIiB2YWx1ZT0iVGVudGF0aXZlIGRlIHF1ZXN0aW9ubmFpcmUgOiIvPg0KCQk8dWl0ZXh0IG5hbWU9IlFVSVpQT0RfUVVJWl9BVFRFTVBUX1ZBTFVFIiB2YWx1ZT0iJW4gc3VyICV0Ii8+DQoJCTx1aXRleHQgbmFtZT0iUVVJWlBPRF9RVUlaX1NDT1JFIiB2YWx1ZT0iTm90ZSBvYnRlbnVlIDoiLz4NCgkJPHVpdGV4dCBuYW1lPSJRVUlaUE9EX1FVSVpfUEFTU1NDT1JFIiB2YWx1ZT0iTm90ZSBkJ2FkbWlzc2liaWxpdMOpwqA6Ii8+DQoJCTx1aXRleHQgbmFtZT0iUVVJWlBPRF9RVUlaX01BWFNDT1JFIiB2YWx1ZT0iTm90ZSBtYXhpbWFsZSA6Ii8+DQoJCTx1aXRleHQgbmFtZT0iUVVJWlBPRF9RVUVTQVRNUFRfU1RSIiB2YWx1ZT0iVGVudGF0aXZlIDogJW4gc3VyICV0Ii8+DQoJCTx1aXRleHQgbmFtZT0iUVVJWlBPRF9RVUVTVFlQRV9TVFIiIHZhbHVlPSJUeXBlOiAlcyIvPg0KCQk8dWl0ZXh0IG5hbWU9IlFVSVpQT0RfUVVFU1RZUEVfR1JEIiB2YWx1ZT0iTm90w6kiLz4NCgkJPHVpdGV4dCBuYW1lPSJRVUlaUE9EX1FVRVNUWVBFX1NWWSIgdmFsdWU9IkVucXXDqnRlIi8+DQoJCTx1aXRleHQgbmFtZT0iUVVJWlBPRF9RVUlaQVRNUFRfSU5GIiB2YWx1ZT0iSWxsaW1pdMOpIi8+DQoJCTx1aXRleHQgbmFtZT0iUVVJWlBPRF9RVUVTQVRNUFRfSU5GIiB2YWx1ZT0iSWxsaW1pdMOpIi8+DQoJCTx1aXRleHQgbmFtZT0iV0FSTklOR01TR19ZRVNTVFJJTkciIHZhbHVlPSJPdWkiLz4NCgkJPHVpdGV4dCBuYW1lPSJXQVJOSU5HTVNHX05PU1RSSU5HIiB2YWx1ZT0iTm9uIi8+DQoJCTx1aXRleHQgbmFtZT0iV0FSTklOR01TR19USVRMRVNUUklORyIgdmFsdWU9IkF2ZXJ0aXNzZW1lbnQgZGUgbmF2aWdhdGlvbiBkdSBxdWVzdGlvbm5haXJlIi8+DQoJCTx1aXRleHQgbmFtZT0iV0FSTklOR01TR19NU0dTVFJJTkciIHZhbHVlPSJWb3VzIG4nYXZleiBwYXMgcsOpcG9uZHUgw6AgY2VydGFpbmVzIHF1ZXN0aW9ucyBkZSBjZSBxdWVzdGlvbm5haXJlLiYjeEE7JiN4QTtTaSB2b3VzIGNsaXF1ZXogc3VyIE91aSwgdm91cyBxdWl0dGVyZXogbGUgcXVlc3Rpb25uYWlyZS4gQ2xpcXVleiBzdXIgTm9uIHBvdXIgY29udGludWVyIGxlIHF1ZXN0aW9ubmFpcmUuIi8+DQoJCTx1aXRleHQgbmFtZT0iSU5GT1JNQVRJT05fSDI2NF9GTEFTSFBMQVlFUiIgdmFsdWU9IkxhIHZlcnNpb24gZGUgRmxhc2ggUGxheWVyIGFjdHVlbGxlbWVudCBpbnN0YWxsw6llIHN1ciB2b3RyZSBtYWNoaW5lIG5lIHByZW5kIHBhcyBlbiBjaGFyZ2UgY2UgdHlwZSBkZSB2aWTDqW8uIENsaXF1ZXogc3VyIGxhIHpvbmUgdmlkw6lvIHBvdXIgdMOpbMOpY2hhcmdlciBsYSBkZXJuacOocmUgdmVyc2lvbiBkZ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bnRyZXIgbCdlbmNhZHLDqSBhdXggcGFydGljaXBhbnRzIi8+DQoJCTx1aXRleHQgbmFtZT0iTVVURSIgdmFsdWU9Ik11ZXQiLz4NCgkJPHVpdGV4dCBuYW1lPSJET0NXUkFQX1RJVExFIiB2YWx1ZT0iUGnDqGNlIGpvaW50ZSBQcmVzZW50ZXIiLz4NCgkJPHVpdGV4dCBuYW1lPSJET0NXUkFQX01TRyIgdmFsdWU9IkVucmVnaXN0cmVyIHN1ciBtb24gb3JkaW5hdGV1ciIvPg0KCQk8dWl0ZXh0IG5hbWU9IkRPQ1dSQVBfUFJPTVBUIiB2YWx1ZT0iQ2xpcXVlciBwb3VyIHTDqWzDqWNoYXJnZXIiLz4NCgk8L2xhbmd1YWdlPg0KCTxsYW5ndWFnZSBpZD0iamEiPg0KCQk8IS0tIGZvcm1hdCBmb3IgdWlmb250IHZhbHVlIGlzICJmb250LHNpemUsaXNib2xkLGlzaXRhbGljLGlzc2hhZG93ZWQiIC0tPg0KCQk8dWlmb250IG5hbWU9IkZPTlRfUVVJWlpJTkciIHZhbHVlPSJWZXJkYW5hLDksZmFsc2UsZmFsc2UsZmFsc2UiLz4NCgkJPHVpZm9udCBuYW1lPSJGT05UX1NDUlVCU1RBVFVTIiB2YWx1ZT0iVmVyZGFuYSwxMSxmYWxzZSxmYWxzZSx0cnVlIi8+DQoJCTx1aWZvbnQgbmFtZT0iRk9OVF9TQ1JVQlRJTUUiIHZhbHVlPSJWZXJkYW5hLDksZmFsc2UsZmFsc2UsdHJ1ZSIvPg0KCQk8dWlmb250IG5hbWU9IkZPTlRfRUxBUFNFRFRJTUUiIHZhbHVlPSJWZXJkYW5hLDExLHRydWUsZmFsc2UsZmFsc2UiLz4NCgkJPHVpZm9udCBuYW1lPSJGT05UX1VUSUxTTUVOVSIgdmFsdWU9IlZlcmRhbmEsOSx0cnVlLGZhbHNlLGZhbHNlIi8+DQoJCTx1aWZvbnQgbmFtZT0iRk9OVF9UQUJTIiB2YWx1ZT0iVmVyZGFuYSwxMCxmYWxzZSxmYWxzZSxmYWxzZSIvPg0KCQk8dWlmb250IG5hbWU9IkZPTlRfUFJFU0VOVEFUSU9OTkFNRSIgdmFsdWU9IlZlcmRhbmEsMTUsZmFsc2UsZmFsc2UsdHJ1ZSIvPg0KCQk8dWlmb250IG5hbWU9IkZPTlRfUFJFU0VOVEVSTkFNRSIgdmFsdWU9IlZlcmRhbmEsMTUsdHJ1ZSxmYWxzZSx0cnVlIi8+DQoJCTx1aWZvbnQgbmFtZT0iRk9OVF9QUkVTRU5URVJUSVRMRSIgdmFsdWU9IlZlcmRhbmEsMTE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ExLGZhbHNlLGZhbHNlLHRydWUiLz4NCgkJPHVpZm9udCBuYW1lPSJGT05UX0JJT1dJTiIgdmFsdWU9IlZlcmRhbmEsMTEsZmFsc2UsZmFsc2UsZmFsc2UiLz4NCgkJPHVpZm9udCBuYW1lPSJGT05UX0xJU1RIRUFESU5HIiB2YWx1ZT0iVmVyZGFuYSwxMSxmYWxzZSxmYWxzZSxmYWxzZSIvPg0KCQk8dWlmb250IG5hbWU9IkZPTlRfV0lOVElUTEUiIHZhbHVlPSJWZXJkYW5hLDEx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uOCueODqeOCpOODiSA6ICVuIi8+DQoJCTwhLS0gc3Vic3RpdHV0aW9uOiAlbiA9PSBzbGlkZSBudW1iZXIgLS0+DQoJCTwhLS0gc3Vic3RpdHV0aW9uOiAldCA9PSB0b3RhbCBzbGlkZSBjb3VudCAtLT4NCgkJPHVpdGV4dCBuYW1lPSJTQ1JVQkJBUlNUQVRVU19TTElERUlORk8iIHZhbHVlPSLjgrnjg6njgqTjg4kgOiAlbiAvICV0IHwgIi8+DQoJCTx1aXRleHQgbmFtZT0iU0NSVUJCQVJTVEFUVVNfU1RPUFBFRCIgdmFsdWU9IuWBnOatoiIvPg0KCQk8dWl0ZXh0IG5hbWU9IlNDUlVCQkFSU1RBVFVTX1BMQVlJTkciIHZhbHVlPSLlho3nlJ/kuK0iLz4NCgkJPHVpdGV4dCBuYW1lPSJTQ1JVQkJBUlNUQVRVU19OT0FVRElPIiB2YWx1ZT0i6Z+z5aOw44Gq44GXIi8+DQoJCTx1aXRleHQgbmFtZT0iU0NSVUJCQVJTVEFUVVNfVklEUExBWUlORyIgdmFsdWU9IuODk+ODh+OCquWGjeeUn+S4rSIvPg0KCQk8dWl0ZXh0IG5hbWU9IlNDUlVCQkFSU1RBVFVTX0xPQURJTkciIHZhbHVlPSLjg63jg7zjg4nkuK0iLz4NCgkJPHVpdGV4dCBuYW1lPSJTQ1JVQkJBUlNUQVRVU19CVUZGRVJJTkciIHZhbHVlPSLjg5Djg4Pjg5XjgqHkuK0iLz4NCgkJPHVpdGV4dCBuYW1lPSJTQ1JVQkJBUlNUQVRVU19RVUVTVElPTiIgdmFsdWU9IuizquWVj+OBq+etlOOBiOOBpuS4i+OBleOBhCIvPg0KCQk8dWl0ZXh0IG5hbWU9IlNDUlVCQkFSU1RBVFVTX1JFVklFV1FVSVoiIHZhbHVlPSLjgq/jgqTjgrrjgpLjg6zjg5Pjg6Xjg7zjgZfjgabjgYTjgb7jgZkiLz4NCgkJPCEtLSBzdWJzdGl0dXRpb246ICVtID09IG1pbnV0ZXMgcmVtYWluaW5nIC0tPg0KCQk8IS0tIHN1YnN0aXR1dGlvbjogJXMgPT0gc2Vjb25kcyByZW1haW5pbmcgLS0+DQoJCTx1aXRleHQgbmFtZT0iRUxBUFNFRCIgdmFsdWU9Iuaui+OCiiA6ICVtIOWIhiAlcyDnp5IiLz4NCgkJPHVpdGV4dCBuYW1lPSJOT1RGT1VORCIgdmFsdWU9IuS9leOCguimi+OBpOOBi+OCiuOBvuOBm+OCkyIvPg0KCQk8dWl0ZXh0IG5hbWU9IkFUVEFDSE1FTlRTIiB2YWx1ZT0i5re75LuYIi8+DQoJCTwhLS0gc3Vic3RpdHV0aW9uOiAlcCA9PSBjdXJyZW50IHNwZWFrZXIncyB0aXRsZSAtLT4NCgkJPHVpdGV4dCBuYW1lPSJCSU9XSU5fVElUTEUiIHZhbHVlPSLntYzmrbQgOiAlcCIvPg0KCQk8dWl0ZXh0IG5hbWU9IkJJT0JUTl9USVRMRSIgdmFsdWU9Iue1jOattCIvPg0KCQk8dWl0ZXh0IG5hbWU9IkRJVklERVJCVE5fVElUTEUiIHZhbHVlPSJ8Ii8+DQoJCTx1aXRleHQgbmFtZT0iQ09OVEFDVEJUTl9USVRMRSIgdmFsdWU9IuOBiuWVj+OBhOWQiOOCj+OBmyIvPg0KCQk8dWl0ZXh0IG5hbWU9IlRBQl9RVUlaIiB2YWx1ZT0i44Kv44Kk44K6Ii8+DQoJCTx1aXRleHQgbmFtZT0iVEFCX09VVExJTkUiIHZhbHVlPSLjgqLjgqbjg4jjg6njgqTjg7MiLz4NCgkJPHVpdGV4dCBuYW1lPSJUQUJfVEhVTUIiIHZhbHVlPSLjgrXjg6Djg43jg7zjg6siLz4NCgkJPHVpdGV4dCBuYW1lPSJUQUJfTk9URVMiIHZhbHVlPSLjg47jg7zjg4giLz4NCgkJPHVpdGV4dCBuYW1lPSJUQUJfU0VBUkNIIiB2YWx1ZT0i5qSc57SiIi8+DQoJCTx1aXRleHQgbmFtZT0iU0xJREVfSEVBRElORyIgdmFsdWU9IuOCueODqeOCpOODieOCv+OCpOODiOODqyIvPg0KCQk8dWl0ZXh0IG5hbWU9IkRVUkFUSU9OX0hFQURJTkciIHZhbHVlPSLplbfjgZUiLz4NCgkJPHVpdGV4dCBuYW1lPSJTRUFSQ0hfSEVBRElORyIgdmFsdWU9IuaknOe0ouOBmeOCi+ODhuOCreOCueODiCA6ICIvPg0KCQk8dWl0ZXh0IG5hbWU9IlRIVU1CX0hFQURJTkciIHZhbHVlPSLjgrnjg6njgqTjg4kiLz4NCgkJPHVpdGV4dCBuYW1lPSJUSFVNQl9JTkZPIiB2YWx1ZT0i44K544Op44Kk44OJ44K/44Kk44OI44OrIC8g6ZW344GVIi8+DQoJCTx1aXRleHQgbmFtZT0iQVRUQUNITkFNRV9IRUFESU5HIiB2YWx1ZT0i44OV44Kh44Kk44Or5ZCNIi8+DQoJCTx1aXRleHQgbmFtZT0iQVRUQUNIU0laRV9IRUFESU5HIiB2YWx1ZT0i44K144Kk44K6Ii8+DQoJCTx1aXRleHQgbmFtZT0iU0xJREVfTk9URVMiIHZhbHVlPSLjgrnjg6njgqTjg4njg47jg7zjg4giLz4NCgkJPCEtLXF1aXogcG9kIGFuZCBtZXNzYWdlIGJveCB0ZXh0cy0tPg0KCQk8dWl0ZXh0IG5hbWU9IlFVSVpQT0RfUVVJWl9BVFRFTVBUIiB2YWx1ZT0i44Kv44Kk44K66Kmm6KGM5Zue5pWwIDogIi8+DQoJCTx1aXRleHQgbmFtZT0iUVVJWlBPRF9RVUlaX0FUVEVNUFRfVkFMVUUiIHZhbHVlPSIlbiAvICV0Ii8+DQoJCTx1aXRleHQgbmFtZT0iUVVJWlBPRF9RVUlaX1NDT1JFIiB2YWx1ZT0i44K544Kz44KiIDogIi8+DQoJCTx1aXRleHQgbmFtZT0iUVVJWlBPRF9RVUlaX1BBU1NTQ09SRSIgdmFsdWU9IuWQiOagvOeCuSA6Ii8+DQoJCTx1aXRleHQgbmFtZT0iUVVJWlBPRF9RVUlaX01BWFNDT1JFIiB2YWx1ZT0i5pyA6auY5b6X54K5IDogIi8+DQoJCTx1aXRleHQgbmFtZT0iUVVJWlBPRF9RVUVTQVRNUFRfU1RSIiB2YWx1ZT0i6Kmm6KGM5Zue5pWwIDogJW4gLyAldCIvPg0KCQk8dWl0ZXh0IG5hbWU9IlFVSVpQT0RfUVVFU1RZUEVfU1RSIiB2YWx1ZT0i44K/44Kk44OXIDogJXMiLz4NCgkJPHVpdGV4dCBuYW1lPSJRVUlaUE9EX1FVRVNUWVBFX0dSRCIgdmFsdWU9IuipleS+oSIvPg0KCQk8dWl0ZXh0IG5hbWU9IlFVSVpQT0RfUVVFU1RZUEVfU1ZZIiB2YWx1ZT0i44Ki44Oz44Kx44O844OIIi8+DQoJCTx1aXRleHQgbmFtZT0iUVVJWlBPRF9RVUlaQVRNUFRfSU5GIiB2YWx1ZT0i54Sh5Yi26ZmQIi8+DQoJCTx1aXRleHQgbmFtZT0iUVVJWlBPRF9RVUVTQVRNUFRfSU5GIiB2YWx1ZT0i54Sh5Yi26ZmQIi8+DQoJCTx1aXRleHQgbmFtZT0iV0FSTklOR01TR19ZRVNTVFJJTkciIHZhbHVlPSLjga/jgYQiLz4NCgkJPHVpdGV4dCBuYW1lPSJXQVJOSU5HTVNHX05PU1RSSU5HIiB2YWx1ZT0i44GE44GE44GIIi8+DQoJCTx1aXRleHQgbmFtZT0iV0FSTklOR01TR19USVRMRVNUUklORyIgdmFsdWU9IuOCr+OCpOOCuuOBruODiuODk+OCsuODvOOCt+ODp+ODs+OBq+mWouOBmeOCi+itpuWRiiIvPg0KCQk8dWl0ZXh0IG5hbWU9IldBUk5JTkdNU0dfTVNHU1RSSU5HIiB2YWx1ZT0i44GT44Gu44Kv44Kk44K644Gr44Gv44CB44G+44Gg6Kej562U44GX44Gm44GE44Gq44GE6LOq5ZWP44GM44GC44KK44G+44GZ44CCJiN4QTsmI3hBOyDjgq/jgqTjgrrjgpLntYLkuobjgZnjgovjgavjga/jgIHjgIzjga/jgYTjgI3jgpLjgq/jg6rjg4Pjgq/jgZfjgb7jgZnjgILjgq/jgqTjgrrjgpLntprooYzjgZnjgovjgavjga/jgIHjgIzjgYTjgYTjgYjjgI3jgpLjgq/jg6rjg4Pjgq/jgZfjgb7jgZnjgIIiLz4NCgkJPHVpdGV4dCBuYW1lPSJJTkZPUk1BVElPTl9IMjY0X0ZMQVNIUExBWUVSIiB2YWx1ZT0i44GK5L2/44GE44Gu44Kz44Oz44OU44Ol44O844K/44Gr54++5Zyo44Kk44Oz44K544OI44O844Or44GV44KM44Gm44GE44KLIEZsYXNoIFBsYXllciDjga7jg5Djg7zjgrjjg6fjg7Pjga/jgIHjgZPjga7jg5Pjg4fjgqrjgpLjgrXjg53jg7zjg4jjgZfjgabjgYTjgb7jgZvjgpPjgILmnIDmlrDjga4gRmxhc2ggUGxheWVyIOOCkuODgOOCpuODs+ODreODvOODieOBmeOCi+OBq+OBr+OAgeODk+ODh+OCqumgmOWfn+OCkuOCr+ODquODg+OCr+OBl+OBpuOBj+OBoOOBleOBhOOAg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LjgrXjgqTjg4njg5Djg7zjgpLlj4LliqDogIXjgavopovjgZvjgosiLz4NCgkJPHVpdGV4dCBuYW1lPSJNVVRFIiB2YWx1ZT0i44Of44Ol44O844OIIi8+DQoJCTx1aXRleHQgbmFtZT0iRE9DV1JBUF9USVRMRSIgdmFsdWU9IlByZXNlbnRlciDmt7vku5jjg5XjgqHjgqTjg6siLz4NCgkJPHVpdGV4dCBuYW1lPSJET0NXUkFQX01TRyIgdmFsdWU9IuODnuOCpOOCs+ODs+ODlOODpeODvOOCv+OBq+S/neWtmCIvPg0KCQk8dWl0ZXh0IG5hbWU9IkRPQ1dSQVBfUFJPTVBUIiB2YWx1ZT0i44Kv44Oq44OD44Kv44GX44Gm44OA44Km44Oz44Ot44O844OJIi8+DQoJPC9sYW5ndWFnZT4NCgk8bGFuZ3VhZ2UgaWQ9ImtvIj4NCgkJPCEtLSBmb3JtYXQgZm9yIHVpZm9udCB2YWx1ZSBpcyAiZm9udCxzaXplLGlzYm9sZCxpc2l0YWxpYyxpc3NoYWRvd2VkIiAtLT4NCgkJPHVpZm9udCBuYW1lPSJGT05UX1FVSVpaSU5HIiB2YWx1ZT0iVmVyZGFuYSw5LGZhbHNlLGZhbHNlLGZhbHNlIi8+DQoJCTx1aWZvbnQgbmFtZT0iRk9OVF9TQ1JVQlNUQVRVUyIgdmFsdWU9IlZlcmRhbmEsMTEsZmFsc2UsZmFsc2UsdHJ1ZSIvPg0KCQk8dWlmb250IG5hbWU9IkZPTlRfU0NSVUJUSU1FIiB2YWx1ZT0iVmVyZGFuYSw5LGZhbHNlLGZhbHNlLHRydWUiLz4NCgkJPHVpZm9udCBuYW1lPSJGT05UX0VMQVBTRURUSU1FIiB2YWx1ZT0iVmVyZGFuYSwxMSx0cnVlLGZhbHNlLGZhbHNlIi8+DQoJCTx1aWZvbnQgbmFtZT0iRk9OVF9VVElMU01FTlUiIHZhbHVlPSJWZXJkYW5hLDksdHJ1ZSxmYWxzZSxmYWxzZSIvPg0KCQk8dWlmb250IG5hbWU9IkZPTlRfVEFCUyIgdmFsdWU9IlZlcmRhbmEsMTEsZmFsc2UsZmFsc2UsZmFsc2UiLz4NCgkJPHVpZm9udCBuYW1lPSJGT05UX1BSRVNFTlRBVElPTk5BTUUiIHZhbHVlPSJWZXJkYW5hLDE1LGZhbHNlLGZhbHNlLHRydWUiLz4NCgkJPHVpZm9udCBuYW1lPSJGT05UX1BSRVNFTlRFUk5BTUUiIHZhbHVlPSJWZXJkYW5hLDE1LHRydWUsZmFsc2UsdHJ1ZSIvPg0KCQk8dWlmb250IG5hbWU9IkZPTlRfUFJFU0VOVEVSVElUTEUiIHZhbHVlPSJWZXJkYW5hLDExLGZhbHNlLGZhbHNlLHRydWUiLz4NCgkJPHVpZm9udCBuYW1lPSJGT05UX0JJT0JUTiIgdmFsdWU9IlZlcmRhbmEsMTE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xMSxmYWxzZSxmYWxzZSx0cnVlIi8+DQoJCTx1aWZvbnQgbmFtZT0iRk9OVF9CSU9XSU4iIHZhbHVlPSJWZXJkYW5hLDExLGZhbHNlLGZhbHNlLGZhbHNlIi8+DQoJCTx1aWZvbnQgbmFtZT0iRk9OVF9MSVNUSEVBRElORyIgdmFsdWU9IlZlcmRhbmEsMTEsZmFsc2UsZmFsc2UsZmFsc2UiLz4NCgkJPHVpZm9udCBuYW1lPSJGT05UX1dJTlRJVExFIiB2YWx1ZT0iVmVyZGFuYSwxM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LsiqzrnbzsnbTrk5wgJW4iLz4NCgkJPCEtLSBzdWJzdGl0dXRpb246ICVuID09IHNsaWRlIG51bWJlciAtLT4NCgkJPCEtLSBzdWJzdGl0dXRpb246ICV0ID09IHRvdGFsIHNsaWRlIGNvdW50IC0tPg0KCQk8dWl0ZXh0IG5hbWU9IlNDUlVCQkFSU1RBVFVTX1NMSURFSU5GTyIgdmFsdWU9IuyKrOudvOydtOuTnCAlbiAvICV0IHwgIi8+DQoJCTx1aXRleHQgbmFtZT0iU0NSVUJCQVJTVEFUVVNfU1RPUFBFRCIgdmFsdWU9IuykkeyngOuQqCIvPg0KCQk8dWl0ZXh0IG5hbWU9IlNDUlVCQkFSU1RBVFVTX1BMQVlJTkciIHZhbHVlPSLsnqzsg50iLz4NCgkJPHVpdGV4dCBuYW1lPSJTQ1JVQkJBUlNUQVRVU19OT0FVRElPIiB2YWx1ZT0i7Jik65SU7JikIOyXhuydjCIvPg0KCQk8dWl0ZXh0IG5hbWU9IlNDUlVCQkFSU1RBVFVTX1ZJRFBMQVlJTkciIHZhbHVlPSLruYTrlJTsmKQg7J6s7IOdIOykkSIvPg0KCQk8dWl0ZXh0IG5hbWU9IlNDUlVCQkFSU1RBVFVTX0xPQURJTkciIHZhbHVlPSLroZzrlKkiLz4NCgkJPHVpdGV4dCBuYW1lPSJTQ1JVQkJBUlNUQVRVU19CVUZGRVJJTkciIHZhbHVlPSLrsoTtjbzrp4EiLz4NCgkJPHVpdGV4dCBuYW1lPSJTQ1JVQkJBUlNUQVRVU19RVUVTVElPTiIgdmFsdWU9IuyniOusuOyXkCDri7XtlZjquLAiLz4NCgkJPHVpdGV4dCBuYW1lPSJTQ1JVQkJBUlNUQVRVU19SRVZJRVdRVUlaIiB2YWx1ZT0i7KeI66y4IOuLpOyLnOuztOq4sCIvPg0KCQk8IS0tIHN1YnN0aXR1dGlvbjogJW0gPT0gbWludXRlcyByZW1haW5pbmcgLS0+DQoJCTwhLS0gc3Vic3RpdHV0aW9uOiAlcyA9PSBzZWNvbmRzIHJlbWFpbmluZyAtLT4NCgkJPHVpdGV4dCBuYW1lPSJFTEFQU0VEIiB2YWx1ZT0iJW3rtoQgJXPstIgg64Ko7J2MIi8+DQoJCTx1aXRleHQgbmFtZT0iTk9URk9VTkQiIHZhbHVlPSLsl4bsnYwiLz4NCgkJPHVpdGV4dCBuYW1lPSJBVFRBQ0hNRU5UUyIgdmFsdWU9IuyyqOu2gCDtjIzsnbwiLz4NCgkJPCEtLSBzdWJzdGl0dXRpb246ICVwID09IGN1cnJlbnQgc3BlYWtlcidzIHRpdGxlIC0tPg0KCQk8dWl0ZXh0IG5hbWU9IkJJT1dJTl9USVRMRSIgdmFsdWU9IuqyveugpSDshozqsJw6ICVwIi8+DQoJCTx1aXRleHQgbmFtZT0iQklPQlROX1RJVExFIiB2YWx1ZT0i6rK966ClIOyGjOqwnCIvPg0KCQk8dWl0ZXh0IG5hbWU9IkRJVklERVJCVE5fVElUTEUiIHZhbHVlPSJ8Ii8+DQoJCTx1aXRleHQgbmFtZT0iQ09OVEFDVEJUTl9USVRMRSIgdmFsdWU9IuyXsOudveyymCIvPg0KCQk8dWl0ZXh0IG5hbWU9IlRBQl9RVUlaIiB2YWx1ZT0i7YC07KaIIi8+DQoJCTx1aXRleHQgbmFtZT0iVEFCX09VVExJTkUiIHZhbHVlPSLqsJzsmpQiLz4NCgkJPHVpdGV4dCBuYW1lPSJUQUJfVEhVTUIiIHZhbHVlPSLstpXshoztjJAiLz4NCgkJPHVpdGV4dCBuYW1lPSJUQUJfTk9URVMiIHZhbHVlPSLrhbjtirgiLz4NCgkJPHVpdGV4dCBuYW1lPSJUQUJfU0VBUkNIIiB2YWx1ZT0i6rKA7IOJIi8+DQoJCTx1aXRleHQgbmFtZT0iU0xJREVfSEVBRElORyIgdmFsdWU9IuyKrOudvOydtOuTnCDsoJzrqqkiLz4NCgkJPHVpdGV4dCBuYW1lPSJEVVJBVElPTl9IRUFESU5HIiB2YWx1ZT0i7J6s7IOd7Iuc6rCEIi8+DQoJCTx1aXRleHQgbmFtZT0iU0VBUkNIX0hFQURJTkciIHZhbHVlPSLthY3siqTtirgg6rKA7IOJOiIvPg0KCQk8dWl0ZXh0IG5hbWU9IlRIVU1CX0hFQURJTkciIHZhbHVlPSLsiqzrnbzsnbTrk5wiLz4NCgkJPHVpdGV4dCBuYW1lPSJUSFVNQl9JTkZPIiB2YWx1ZT0i7KCc66qpL+yerOyDneyLnOqwhCIvPg0KCQk8dWl0ZXh0IG5hbWU9IkFUVEFDSE5BTUVfSEVBRElORyIgdmFsdWU9Iu2MjOydvCDsnbTrpoQiLz4NCgkJPHVpdGV4dCBuYW1lPSJBVFRBQ0hTSVpFX0hFQURJTkciIHZhbHVlPSLtgazquLAiLz4NCgkJPHVpdGV4dCBuYW1lPSJTTElERV9OT1RFUyIgdmFsdWU9IuyKrOudvOydtOuTnCDrhbjtirgiLz4NCgkJPCEtLXF1aXogcG9kIGFuZCBtZXNzYWdlIGJveCB0ZXh0cy0tPg0KCQk8dWl0ZXh0IG5hbWU9IlFVSVpQT0RfUVVJWl9BVFRFTVBUIiB2YWx1ZT0i7YC07KaIIOyLnOuPhCDtmp/siJg6Ii8+DQoJCTx1aXRleHQgbmFtZT0iUVVJWlBPRF9RVUlaX0FUVEVNUFRfVkFMVUUiIHZhbHVlPSIlbi8ldCIvPg0KCQk8dWl0ZXh0IG5hbWU9IlFVSVpQT0RfUVVJWl9TQ09SRSIgdmFsdWU9IuuTneygkDoiLz4NCgkJPHVpdGV4dCBuYW1lPSJRVUlaUE9EX1FVSVpfUEFTU1NDT1JFIiB2YWx1ZT0i7Ya16rO8IOygkOyImDoiLz4NCgkJPHVpdGV4dCBuYW1lPSJRVUlaUE9EX1FVSVpfTUFYU0NPUkUiIHZhbHVlPSLstZzqs6Ag7KCQ7IiYOiIvPg0KCQk8dWl0ZXh0IG5hbWU9IlFVSVpQT0RfUVVFU0FUTVBUX1NUUiIgdmFsdWU9IuyLnOuPhCDtmp/siJg6ICVuLyV0Ii8+DQoJCTx1aXRleHQgbmFtZT0iUVVJWlBPRF9RVUVTVFlQRV9TVFIiIHZhbHVlPSLsnKDtmJU6ICVzIi8+DQoJCTx1aXRleHQgbmFtZT0iUVVJWlBPRF9RVUVTVFlQRV9HUkQiIHZhbHVlPSLsoJDsiJgg66ek6riw6riwIOyZhOujjCIvPg0KCQk8dWl0ZXh0IG5hbWU9IlFVSVpQT0RfUVVFU1RZUEVfU1ZZIiB2YWx1ZT0i7ISk66y4IOyhsOyCrCIvPg0KCQk8dWl0ZXh0IG5hbWU9IlFVSVpQT0RfUVVJWkFUTVBUX0lORiIgdmFsdWU9IuustO2VnCIvPg0KCQk8dWl0ZXh0IG5hbWU9IlFVSVpQT0RfUVVFU0FUTVBUX0lORiIgdmFsdWU9IuustO2VnCIvPg0KCQk8dWl0ZXh0IG5hbWU9IldBUk5JTkdNU0dfWUVTU1RSSU5HIiB2YWx1ZT0i7JiIIi8+DQoJCTx1aXRleHQgbmFtZT0iV0FSTklOR01TR19OT1NUUklORyIgdmFsdWU9IuyVhOuLiOyYpCIvPg0KCQk8dWl0ZXh0IG5hbWU9IldBUk5JTkdNU0dfVElUTEVTVFJJTkciIHZhbHVlPSLtgLTspogg64K067mE6rKM7J207IWYIOqyveqzoCIvPg0KCQk8dWl0ZXh0IG5hbWU9IldBUk5JTkdNU0dfTVNHU1RSSU5HIiB2YWx1ZT0i7J20IO2AtOymiOyXkOyEnCDsi5zrj4TtlZjsp4Ag7JWK7J2AIOyniOusuOydtCDsnojsirXri4jri6QuJiN4QTsmI3hBO+2AtOymiOulvCDsooXro4ztlZjroKTrqbQgW+yYiF3rpbwg7YG066at7ZWY6rOgLCDtgLTspojrpbwg6rOE7IaN7ZWY66Ck66m0IFvslYTri4jsmKRd66W8IO2BtOumre2VmOyLreyLnOyYpC4iLz4NCgkJPHVpdGV4dCBuYW1lPSJJTkZPUk1BVElPTl9IMjY0X0ZMQVNIUExBWUVSIiB2YWx1ZT0i7Iuc7Iqk7YWc7JeQIOyEpOy5mOuQmOyWtCDsnojripQg7ZiE7J6sIOuyhOyghOydmCBGbGFzaCBQbGF5ZXLripQg7J20IOu5hOuUlOyYpOulvCDsp4Dsm5DtlZjsp4Ag7JWK7Iq164uI64ukLiDstZzsi6AgRmxhc2ggUGxheWVy66W8IOuLpOyatOuhnOuTnO2VmOugpOuptCDruYTrlJTsmKQg7JiB7Jet7J2EIO2BtOumre2VmOyLreyLnOyYpC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7LC47Jes7J6Q7JeQ6rKMIOyEuOuhnCDrp4nrjIAg67O07J206riwIi8+DQoJCTx1aXRleHQgbmFtZT0iTVVURSIgdmFsdWU9IuydjOyGjOqxsCIvPg0KCQk8dWl0ZXh0IG5hbWU9IkRPQ1dSQVBfVElUTEUiIHZhbHVlPSJQcmVzZW50ZXIg7YyM7J28IOyyqOu2gCIvPg0KCQk8dWl0ZXh0IG5hbWU9IkRPQ1dSQVBfTVNHIiB2YWx1ZT0i64K0IOy7tO2TqO2EsOyXkCDsoIDsnqUiLz4NCgkJPHVpdGV4dCBuYW1lPSJET0NXUkFQX1BST01QVCIgdmFsdWU9Iu2BtOumre2VmOyXrCDri6TsmrTroZzrk5wiLz4NCgk8L2xhbmd1YWdlPg0KCTxsYW5ndWFnZSBpZD0iZXM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RGlhcG9zaXRpdmEgJW4iLz4NCgkJPCEtLSBzdWJzdGl0dXRpb246ICVuID09IHNsaWRlIG51bWJlciAtLT4NCgkJPCEtLSBzdWJzdGl0dXRpb246ICV0ID09IHRvdGFsIHNsaWRlIGNvdW50IC0tPg0KCQk8dWl0ZXh0IG5hbWU9IlNDUlVCQkFSU1RBVFVTX1NMSURFSU5GTyIgdmFsdWU9IkRpYXBvc2l0aXZhICVuIC8gJXQgfCAiLz4NCgkJPHVpdGV4dCBuYW1lPSJTQ1JVQkJBUlNUQVRVU19TVE9QUEVEIiB2YWx1ZT0iRGV0ZW5pZGEiLz4NCgkJPHVpdGV4dCBuYW1lPSJTQ1JVQkJBUlNUQVRVU19QTEFZSU5HIiB2YWx1ZT0iUmVwcm9kdWNpZW5kbyIvPg0KCQk8dWl0ZXh0IG5hbWU9IlNDUlVCQkFSU1RBVFVTX05PQVVESU8iIHZhbHVlPSJTaW4gc29uaWRvIi8+DQoJCTx1aXRleHQgbmFtZT0iU0NSVUJCQVJTVEFUVVNfVklEUExBWUlORyIgdmFsdWU9IlbDrWRlbyBlbiByZXByb2QuIi8+DQoJCTx1aXRleHQgbmFtZT0iU0NSVUJCQVJTVEFUVVNfTE9BRElORyIgdmFsdWU9IkNhcmdhbmRvIi8+DQoJCTx1aXRleHQgbmFtZT0iU0NSVUJCQVJTVEFUVVNfQlVGRkVSSU5HIiB2YWx1ZT0iQWxtYWNlbmFuZG8gZW4gYsO6ZmVyIi8+DQoJCTx1aXRleHQgbmFtZT0iU0NSVUJCQVJTVEFUVVNfUVVFU1RJT04iIHZhbHVlPSJDb250ZXN0YXIgcHJlZ3VudGEiLz4NCgkJPHVpdGV4dCBuYW1lPSJTQ1JVQkJBUlNUQVRVU19SRVZJRVdRVUlaIiB2YWx1ZT0iUmV2aXNhbmRvIHBydWViYSIvPg0KCQk8IS0tIHN1YnN0aXR1dGlvbjogJW0gPT0gbWludXRlcyByZW1haW5pbmcgLS0+DQoJCTwhLS0gc3Vic3RpdHV0aW9uOiAlcyA9PSBzZWNvbmRzIHJlbWFpbmluZyAtLT4NCgkJPHVpdGV4dCBuYW1lPSJFTEFQU0VEIiB2YWx1ZT0iJW0gbWludXRvcyAlcyBzZWd1bmRvcyByZXN0YW50ZXMiLz4NCgkJPHVpdGV4dCBuYW1lPSJOT1RGT1VORCIgdmFsdWU9Ik5vIHNlIGhhIGVuY29udHJhZG8gbmFkYSIvPg0KCQk8dWl0ZXh0IG5hbWU9IkFUVEFDSE1FTlRTIiB2YWx1ZT0iQXJjaGl2b3MgYWRqdW50b3MiLz4NCgkJPCEtLSBzdWJzdGl0dXRpb246ICVwID09IGN1cnJlbnQgc3BlYWtlcidzIHRpdGxlIC0tPg0KCQk8dWl0ZXh0IG5hbWU9IkJJT1dJTl9USVRMRSIgdmFsdWU9IkJpb2dyYWbDrWE6ICVwIi8+DQoJCTx1aXRleHQgbmFtZT0iQklPQlROX1RJVExFIiB2YWx1ZT0iQmlvZ3JhZsOtYSIvPg0KCQk8dWl0ZXh0IG5hbWU9IkRJVklERVJCVE5fVElUTEUiIHZhbHVlPSJ8Ii8+DQoJCTx1aXRleHQgbmFtZT0iQ09OVEFDVEJUTl9USVRMRSIgdmFsdWU9IkNvbnRhY3RvIi8+DQoJCTx1aXRleHQgbmFtZT0iVEFCX1FVSVoiIHZhbHVlPSJQcnVlYmEiLz4NCgkJPHVpdGV4dCBuYW1lPSJUQUJfT1VUTElORSIgdmFsdWU9IkNvbnRvcm5vIi8+DQoJCTx1aXRleHQgbmFtZT0iVEFCX1RIVU1CIiB2YWx1ZT0iTWluaWF0LiIvPg0KCQk8dWl0ZXh0IG5hbWU9IlRBQl9OT1RFUyIgdmFsdWU9Ik5vdGFzIi8+DQoJCTx1aXRleHQgbmFtZT0iVEFCX1NFQVJDSCIgdmFsdWU9IkJ1c2NhciIvPg0KCQk8dWl0ZXh0IG5hbWU9IlNMSURFX0hFQURJTkciIHZhbHVlPSJUw610dWxvIGRlIGRpYXBvc2l0aXZhIi8+DQoJCTx1aXRleHQgbmFtZT0iRFVSQVRJT05fSEVBRElORyIgdmFsdWU9IkR1cmFjLiIvPg0KCQk8dWl0ZXh0IG5hbWU9IlNFQVJDSF9IRUFESU5HIiB2YWx1ZT0iQnVzY2FyIHRleHRvOiIvPg0KCQk8dWl0ZXh0IG5hbWU9IlRIVU1CX0hFQURJTkciIHZhbHVlPSJEaWFwb3NpdGl2YSIvPg0KCQk8dWl0ZXh0IG5hbWU9IlRIVU1CX0lORk8iIHZhbHVlPSJEdXIuL1TDrXQuIGRpYXAuIi8+DQoJCTx1aXRleHQgbmFtZT0iQVRUQUNITkFNRV9IRUFESU5HIiB2YWx1ZT0iTm9tYnJlIGRlIGFyY2hpdm8iLz4NCgkJPHVpdGV4dCBuYW1lPSJBVFRBQ0hTSVpFX0hFQURJTkciIHZhbHVlPSJUYW1hw7FvIi8+DQoJCTx1aXRleHQgbmFtZT0iU0xJREVfTk9URVMiIHZhbHVlPSJOb3RhcyBkZSBkaWFwb3NpdGl2YSIvPg0KCQk8IS0tcXVpeiBwb2QgYW5kIG1lc3NhZ2UgYm94IHRleHRzLS0+DQoJCTx1aXRleHQgbmFtZT0iUVVJWlBPRF9RVUlaX0FUVEVNUFQiIHZhbHVlPSJJbnRlbnRvIGRlIHBydWViYToiLz4NCgkJPHVpdGV4dCBuYW1lPSJRVUlaUE9EX1FVSVpfQVRURU1QVF9WQUxVRSIgdmFsdWU9IiVuIGRlICV0Ii8+DQoJCTx1aXRleHQgbmFtZT0iUVVJWlBPRF9RVUlaX1NDT1JFIiB2YWx1ZT0iUHVudHVhY2nDs246Ii8+DQoJCTx1aXRleHQgbmFtZT0iUVVJWlBPRF9RVUlaX1BBU1NTQ09SRSIgdmFsdWU9IlB1bnR1YWNpw7NuIHBhcmEgYXByb2JhcjoiLz4NCgkJPHVpdGV4dCBuYW1lPSJRVUlaUE9EX1FVSVpfTUFYU0NPUkUiIHZhbHVlPSJQdW50dWFjacOzbiBtw6F4aW1hOiIvPg0KCQk8dWl0ZXh0IG5hbWU9IlFVSVpQT0RfUVVFU0FUTVBUX1NUUiIgdmFsdWU9IkludGVudG9zOiAlbiBkZSAldCIvPg0KCQk8dWl0ZXh0IG5hbWU9IlFVSVpQT0RfUVVFU1RZUEVfU1RSIiB2YWx1ZT0iVGlwbzogJXMiLz4NCgkJPHVpdGV4dCBuYW1lPSJRVUlaUE9EX1FVRVNUWVBFX0dSRCIgdmFsdWU9IkNvbiBwdW50dWFjacOzbiIvPg0KCQk8dWl0ZXh0IG5hbWU9IlFVSVpQT0RfUVVFU1RZUEVfU1ZZIiB2YWx1ZT0iRW5jdWVzdGEiLz4NCgkJPHVpdGV4dCBuYW1lPSJRVUlaUE9EX1FVSVpBVE1QVF9JTkYiIHZhbHVlPSJJbmZpbml0byIvPg0KCQk8dWl0ZXh0IG5hbWU9IlFVSVpQT0RfUVVFU0FUTVBUX0lORiIgdmFsdWU9IkluZmluaXRvIi8+DQoJCTx1aXRleHQgbmFtZT0iV0FSTklOR01TR19ZRVNTVFJJTkciIHZhbHVlPSJTw60iLz4NCgkJPHVpdGV4dCBuYW1lPSJXQVJOSU5HTVNHX05PU1RSSU5HIiB2YWx1ZT0iTm8iLz4NCgkJPHVpdGV4dCBuYW1lPSJXQVJOSU5HTVNHX1RJVExFU1RSSU5HIiB2YWx1ZT0iQXZpc28gZGUgbmF2ZWdhY2nDs24gZGUgcHJ1ZWJhIi8+DQoJCTx1aXRleHQgbmFtZT0iV0FSTklOR01TR19NU0dTVFJJTkciIHZhbHVlPSJIYXkgcHJlZ3VudGFzIHNpbiBpbnRlbnRvcyBlbiBlc3RhIHBydWViYS4mI3hBOyYjeEE7UGFyYSBzYWxpciBkZSBsYSBwcnVlYmEsIGhhZ2EgY2xpYyBlbiBTw60uIFBhcmEgY29udGludWFyLCBoYWdhIGNsaWMgZW4gTm8uIi8+DQoJCTx1aXRleHQgbmFtZT0iSU5GT1JNQVRJT05fSDI2NF9GTEFTSFBMQVlFUiIgdmFsdWU9IkxhIHZlcnNpw7NuIGFjdHVhbCBkZSBGbGFzaCBQbGF5ZXIgaW5zdGFsYWRhIGVuIGVsIG9yZGVuYWRvciBubyBlcyBjb21wYXRpYmxlIGNvbiBlc3RlIHbDrWRlby4gSGFnYSBjbGljIGVuIGVsIMOhcmVhIGRlIHbDrWRlbyBwYXJhIGRlc2NhcmdhciBsYSDDumx0aW1hIHZlcnNpw7NuIGRlIEZsYXNoIFBsYXllci4iLz4NCgkJPCEtLSBzdWJzdGl0dXRpb246ICVwID09IHByZXNlbnRhdGlvbiB0aXRsZSAtLT4NCgkJPCEtLSBzdWJzdGl0dXRpb246ICVzID09IHNsaWRlIHRpdGxlIC0tPg0KCQk8IS0tIHN1YnN0aXR1dGlvbjogJW4gPT0gc2xpZGUgbnVtYmVyIC0tPg0KCQk8dWl0ZXh0IG5hbWU9IkJPT0tNQVJLIiB2YWx1ZT0iQWRvYmUgUHJlc2VudGVyOiAlcCIvPg0KCQk8IS0tIHN1YnN0aXR1dGlvbjogJXAgPT0gcHJlc2VudGF0aW9uIHRpdGxlIC0tPg0KCQk8IS0tIHN1YnN0aXR1dGlvbjogJXMgPT0gc2xpZGUgdGl0bGUgLS0+DQoJCTwhLS0gc3Vic3RpdHV0aW9uOiAlbiA9PSBzbGlkZSBudW1iZXIgLS0+DQoJCTx1aXRleHQgbmFtZT0iQk9PS01BUktTTElERSIgdmFsdWU9IkFkb2JlIFByZXNlbnRlcjogJXAgJXMiLz4NCgkJPHVpdGV4dCBuYW1lPSJTSE9XU0lERUJBUiIgdmFsdWU9Ik1vc3RyYXIgYmFycmEgbGF0ZXJhbCBhIGxvcyBwYXJ0aWNpcGFudGVzIi8+DQoJCTx1aXRleHQgbmFtZT0iTVVURSIgdmFsdWU9IlNpbGVuY2lhciIvPg0KCQk8dWl0ZXh0IG5hbWU9IkRPQ1dSQVBfVElUTEUiIHZhbHVlPSJBcmNoaXZvIGFkanVudG8gZGUgUHJlc2VudGVyIi8+DQoJCTx1aXRleHQgbmFtZT0iRE9DV1JBUF9NU0ciIHZhbHVlPSJHdWFyZGFyIGVuIE1pIFBDIi8+DQoJCTx1aXRleHQgbmFtZT0iRE9DV1JBUF9QUk9NUFQiIHZhbHVlPSJIYWdhIGNsaWMgZW4gRGVzY2FyZ2FyIi8+DQoJPC9sYW5ndWFnZT4NCgk8bGFuZ3VhZ2UgaWQ9InB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lNsaWRlICVuIi8+DQoJCTwhLS0gc3Vic3RpdHV0aW9uOiAlbiA9PSBzbGlkZSBudW1iZXIgLS0+DQoJCTwhLS0gc3Vic3RpdHV0aW9uOiAldCA9PSB0b3RhbCBzbGlkZSBjb3VudCAtLT4NCgkJPHVpdGV4dCBuYW1lPSJTQ1JVQkJBUlNUQVRVU19TTElERUlORk8iIHZhbHVlPSJTbGlkZSAlbiAvICV0IHwgIi8+DQoJCTx1aXRleHQgbmFtZT0iU0NSVUJCQVJTVEFUVVNfU1RPUFBFRCIgdmFsdWU9IlBhcmFkbyIvPg0KCQk8dWl0ZXh0IG5hbWU9IlNDUlVCQkFSU1RBVFVTX1BMQVlJTkciIHZhbHVlPSJSZXByb2R1emluZG8iLz4NCgkJPHVpdGV4dCBuYW1lPSJTQ1JVQkJBUlNUQVRVU19OT0FVRElPIiB2YWx1ZT0iU2VtIMOhdWRpbyIvPg0KCQk8dWl0ZXh0IG5hbWU9IlNDUlVCQkFSU1RBVFVTX1ZJRFBMQVlJTkciIHZhbHVlPSJWw61kZW8gZW0gcmVwcm9kdcOnw6NvIi8+DQoJCTx1aXRleHQgbmFtZT0iU0NSVUJCQVJTVEFUVVNfTE9BRElORyIgdmFsdWU9IkNhcnJlZ2FuZG8iLz4NCgkJPHVpdGV4dCBuYW1lPSJTQ1JVQkJBUlNUQVRVU19CVUZGRVJJTkciIHZhbHVlPSJBcm1hemVuYW5kbyBlbSBidWZmZXIiLz4NCgkJPHVpdGV4dCBuYW1lPSJTQ1JVQkJBUlNUQVRVU19RVUVTVElPTiIgdmFsdWU9IlJlc3BvbmRlciBwZXJndW50YSIvPg0KCQk8dWl0ZXh0IG5hbWU9IlNDUlVCQkFSU1RBVFVTX1JFVklFV1FVSVoiIHZhbHVlPSJSZXZpc2FuZG8gcXVlc3Rpb27DoXJpbyIvPg0KCQk8IS0tIHN1YnN0aXR1dGlvbjogJW0gPT0gbWludXRlcyByZW1haW5pbmcgLS0+DQoJCTwhLS0gc3Vic3RpdHV0aW9uOiAlcyA9PSBzZWNvbmRzIHJlbWFpbmluZyAtLT4NCgkJPHVpdGV4dCBuYW1lPSJFTEFQU0VEIiB2YWx1ZT0iJW0gbWludXRvcyAlcyBzZWd1bmRvcyByZXN0YW50ZXMiLz4NCgkJPHVpdGV4dCBuYW1lPSJOT1RGT1VORCIgdmFsdWU9Ik5hZGEgZW5jb250cmFkbyIvPg0KCQk8dWl0ZXh0IG5hbWU9IkFUVEFDSE1FTlRTIiB2YWx1ZT0iQW5leG9z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GF0byIvPg0KCQk8dWl0ZXh0IG5hbWU9IlRBQl9RVUlaIiB2YWx1ZT0iUXVlc3QuIi8+DQoJCTx1aXRleHQgbmFtZT0iVEFCX09VVExJTkUiIHZhbHVlPSJFc3F1ZW1hIi8+DQoJCTx1aXRleHQgbmFtZT0iVEFCX1RIVU1CIiB2YWx1ZT0iTWluaSIvPg0KCQk8dWl0ZXh0IG5hbWU9IlRBQl9OT1RFUyIgdmFsdWU9Ik5vdGFzIi8+DQoJCTx1aXRleHQgbmFtZT0iVEFCX1NFQVJDSCIgdmFsdWU9IkJ1c2NhIi8+DQoJCTx1aXRleHQgbmFtZT0iU0xJREVfSEVBRElORyIgdmFsdWU9IlTDrXR1bG8gZG8gc2xpZGUiLz4NCgkJPHVpdGV4dCBuYW1lPSJEVVJBVElPTl9IRUFESU5HIiB2YWx1ZT0iRHVyYcOnw6NvIi8+DQoJCTx1aXRleHQgbmFtZT0iU0VBUkNIX0hFQURJTkciIHZhbHVlPSJQcm9jdXJhciB0ZXh0bzoiLz4NCgkJPHVpdGV4dCBuYW1lPSJUSFVNQl9IRUFESU5HIiB2YWx1ZT0iU2xpZGUiLz4NCgkJPHVpdGV4dCBuYW1lPSJUSFVNQl9JTkZPIiB2YWx1ZT0iVMOtdHVsby9EdXJhw6fDo28gZG8gc2xpZGUiLz4NCgkJPHVpdGV4dCBuYW1lPSJBVFRBQ0hOQU1FX0hFQURJTkciIHZhbHVlPSJOb21lIGRvIGFycXVpdm8iLz4NCgkJPHVpdGV4dCBuYW1lPSJBVFRBQ0hTSVpFX0hFQURJTkciIHZhbHVlPSJUYW1hbmhvIi8+DQoJCTx1aXRleHQgbmFtZT0iU0xJREVfTk9URVMiIHZhbHVlPSJBbm90YcOnw7VlcyBkbyBzbGlkZSIvPg0KCQk8IS0tcXVpeiBwb2QgYW5kIG1lc3NhZ2UgYm94IHRleHRzLS0+DQoJCTx1aXRleHQgbmFtZT0iUVVJWlBPRF9RVUlaX0FUVEVNUFQiIHZhbHVlPSJUZW50YXRpdmEgbm8gcXVlc3Rpb27DoXJpbzoiLz4NCgkJPHVpdGV4dCBuYW1lPSJRVUlaUE9EX1FVSVpfQVRURU1QVF9WQUxVRSIgdmFsdWU9IiVuIGRlICV0Ii8+DQoJCTx1aXRleHQgbmFtZT0iUVVJWlBPRF9RVUlaX1NDT1JFIiB2YWx1ZT0iUG9udHVhw6fDo286Ii8+DQoJCTx1aXRleHQgbmFtZT0iUVVJWlBPRF9RVUlaX1BBU1NTQ09SRSIgdmFsdWU9IlBvbnR1YcOnw6NvIGRlIGFwcm92YcOnw6NvOiIvPg0KCQk8dWl0ZXh0IG5hbWU9IlFVSVpQT0RfUVVJWl9NQVhTQ09SRSIgdmFsdWU9IlBvbnR1YcOnw6NvIG3DoXhpbWE6Ii8+DQoJCTx1aXRleHQgbmFtZT0iUVVJWlBPRF9RVUVTQVRNUFRfU1RSIiB2YWx1ZT0iVGVudGF0aXZhOiAlbiBkZSAldCIvPg0KCQk8dWl0ZXh0IG5hbWU9IlFVSVpQT0RfUVVFU1RZUEVfU1RSIiB2YWx1ZT0iVGlwbzogJXMiLz4NCgkJPHVpdGV4dCBuYW1lPSJRVUlaUE9EX1FVRVNUWVBFX0dSRCIgdmFsdWU9IkNsYXNzaWZpY2F0w7NyaWEiLz4NCgkJPHVpdGV4dCBuYW1lPSJRVUlaUE9EX1FVRVNUWVBFX1NWWSIgdmFsdWU9IlBlc3F1aXNhIi8+DQoJCTx1aXRleHQgbmFtZT0iUVVJWlBPRF9RVUlaQVRNUFRfSU5GIiB2YWx1ZT0iSW5maW5pdG8iLz4NCgkJPHVpdGV4dCBuYW1lPSJRVUlaUE9EX1FVRVNBVE1QVF9JTkYiIHZhbHVlPSJJbmZpbml0byIvPg0KCQk8dWl0ZXh0IG5hbWU9IldBUk5JTkdNU0dfWUVTU1RSSU5HIiB2YWx1ZT0iU2ltIi8+DQoJCTx1aXRleHQgbmFtZT0iV0FSTklOR01TR19OT1NUUklORyIgdmFsdWU9Ik7Do28iLz4NCgkJPHVpdGV4dCBuYW1lPSJXQVJOSU5HTVNHX1RJVExFU1RSSU5HIiB2YWx1ZT0iQWxlcnRhIGRlIG5hdmVnYcOnw6NvIGRvIHF1ZXN0aW9uw6FyaW8iLz4NCgkJPHVpdGV4dCBuYW1lPSJXQVJOSU5HTVNHX01TR1NUUklORyIgdmFsdWU9IkV4aXN0ZW0gcGVyZ3VudGFzIHF1ZSBuw6NvIGZvcmFtIHJlc3BvbmRpZGFzIG5lc3RlIHF1ZXN0aW9uw6FyaW8uJiN4QTsmI3hBO0NsaXF1ZSBlbSBTaW0gcGFyYSBzYWlyIGRvIHF1ZXN0aW9uw6FyaW8gb3UgZW0gTsOjbyBzZSBxdWlzZXIgY29udGludWFyLiIvPg0KCQk8dWl0ZXh0IG5hbWU9IklORk9STUFUSU9OX0gyNjRfRkxBU0hQTEFZRVIiIHZhbHVlPSJBIHZlcnPDo28gYXR1YWwgZG8gRmxhc2ggUGxheWVyIGluc3RhbGFkYSBubyBjb21wdXRhZG9yIG7Do28gb2ZlcmVjZSBzdXBvcnRlIGEgZXNzZSB2w61kZW8uIENsaXF1ZSBuYSDDoXJlYSBkbyB2w61kZW8gcGFyYSBiYWl4YXIgYSB2ZXJzw6NvIG1haXMgcmVjZW50ZSBkby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XIgYmFycmEgbGF0ZXJhbCBhbyBwYXJ0aWNpcGFudGVzIi8+DQoJCTx1aXRleHQgbmFtZT0iTVVURSIgdmFsdWU9Ik11ZG8iLz4NCgkJPHVpdGV4dCBuYW1lPSJET0NXUkFQX1RJVExFIiB2YWx1ZT0iQW5leG8gZGUgYXJxdWl2byBkbyBQcmVzZW50ZXIiLz4NCgkJPHVpdGV4dCBuYW1lPSJET0NXUkFQX01TRyIgdmFsdWU9IlNhbHZhciBlbSBNZXUgY29tcHV0YWRvciIvPg0KCQk8dWl0ZXh0IG5hbWU9IkRPQ1dSQVBfUFJPTVBUIiB2YWx1ZT0iQ2xpcXVlIHBhcmEgYmFpeGFyIi8+DQoJPC9sYW5ndWFnZT4NCgk8bGFuZ3VhZ2UgaWQ9Iml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XBvc2l0aXZhICVuIi8+DQoJCTwhLS0gc3Vic3RpdHV0aW9uOiAlbiA9PSBzbGlkZSBudW1iZXIgLS0+DQoJCTwhLS0gc3Vic3RpdHV0aW9uOiAldCA9PSB0b3RhbCBzbGlkZSBjb3VudCAtLT4NCgkJPHVpdGV4dCBuYW1lPSJTQ1JVQkJBUlNUQVRVU19TTElERUlORk8iIHZhbHVlPSJEaWFwb3NpdGl2YSAlbiAvICV0IHwgIi8+DQoJCTx1aXRleHQgbmFtZT0iU0NSVUJCQVJTVEFUVVNfU1RPUFBFRCIgdmFsdWU9IkludGVycm90dG8iLz4NCgkJPHVpdGV4dCBuYW1lPSJTQ1JVQkJBUlNUQVRVU19QTEFZSU5HIiB2YWx1ZT0iUmlwcm9kdXppb25lIi8+DQoJCTx1aXRleHQgbmFtZT0iU0NSVUJCQVJTVEFUVVNfTk9BVURJTyIgdmFsdWU9IkF1ZGlvIGluYXR0LiIvPg0KCQk8dWl0ZXh0IG5hbWU9IlNDUlVCQkFSU1RBVFVTX1ZJRFBMQVlJTkciIHZhbHVlPSJWaWRlbyBpbiByaXByb2R1emlvbmUiLz4NCgkJPHVpdGV4dCBuYW1lPSJTQ1JVQkJBUlNUQVRVU19MT0FESU5HIiB2YWx1ZT0iQ2FyaWNhbWVudG8iLz4NCgkJPHVpdGV4dCBuYW1lPSJTQ1JVQkJBUlNUQVRVU19CVUZGRVJJTkciIHZhbHVlPSJCdWZmZXJpbmciLz4NCgkJPHVpdGV4dCBuYW1lPSJTQ1JVQkJBUlNUQVRVU19RVUVTVElPTiIgdmFsdWU9IlJpc3BvbmRpIGEgZG9tYW5kYSIvPg0KCQk8dWl0ZXh0IG5hbWU9IlNDUlVCQkFSU1RBVFVTX1JFVklFV1FVSVoiIHZhbHVlPSJSZXZpc2lvbmUgZGVsIHF1aXoiLz4NCgkJPCEtLSBzdWJzdGl0dXRpb246ICVtID09IG1pbnV0ZXMgcmVtYWluaW5nIC0tPg0KCQk8IS0tIHN1YnN0aXR1dGlvbjogJXMgPT0gc2Vjb25kcyByZW1haW5pbmcgLS0+DQoJCTx1aXRleHQgbmFtZT0iRUxBUFNFRCIgdmFsdWU9IiVtIE1pbnV0aSAlcyBTZWNvbmRpIHJpbWFuZW50aSIvPg0KCQk8dWl0ZXh0IG5hbWU9Ik5PVEZPVU5EIiB2YWx1ZT0iTmVzc3VuIGVsZW1lbnRvIHRyb3ZhdG8iLz4NCgkJPHVpdGV4dCBuYW1lPSJBVFRBQ0hNRU5UUyIgdmFsdWU9IkFsbGVnYXRp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C4iLz4NCgkJPHVpdGV4dCBuYW1lPSJUQUJfUVVJWiIgdmFsdWU9IlF1aXoiLz4NCgkJPHVpdGV4dCBuYW1lPSJUQUJfT1VUTElORSIgdmFsdWU9IlN0cnV0dHVyYSIvPg0KCQk8dWl0ZXh0IG5hbWU9IlRBQl9USFVNQiIgdmFsdWU9Ik1pbmlhdHVyZSIvPg0KCQk8dWl0ZXh0IG5hbWU9IlRBQl9OT1RFUyIgdmFsdWU9Ik5vdGUiLz4NCgkJPHVpdGV4dCBuYW1lPSJUQUJfU0VBUkNIIiB2YWx1ZT0iQ2VyY2EiLz4NCgkJPHVpdGV4dCBuYW1lPSJTTElERV9IRUFESU5HIiB2YWx1ZT0iVGl0b2xvIGRpYXBvc2l0aXZhIi8+DQoJCTx1aXRleHQgbmFtZT0iRFVSQVRJT05fSEVBRElORyIgdmFsdWU9IkR1cmF0YSIvPg0KCQk8dWl0ZXh0IG5hbWU9IlNFQVJDSF9IRUFESU5HIiB2YWx1ZT0iQ2VyY2EgdGVzdG86Ii8+DQoJCTx1aXRleHQgbmFtZT0iVEhVTUJfSEVBRElORyIgdmFsdWU9IkRpYXBvc2l0aXZhIi8+DQoJCTx1aXRleHQgbmFtZT0iVEhVTUJfSU5GTyIgdmFsdWU9IlRpdG9sby9UZW1wbyIvPg0KCQk8dWl0ZXh0IG5hbWU9IkFUVEFDSE5BTUVfSEVBRElORyIgdmFsdWU9Ik5vbWUgZmlsZSIvPg0KCQk8dWl0ZXh0IG5hbWU9IkFUVEFDSFNJWkVfSEVBRElORyIgdmFsdWU9IkRpbWVuc2lvbmUiLz4NCgkJPHVpdGV4dCBuYW1lPSJTTElERV9OT1RFUyIgdmFsdWU9Ik5vdGUgZGlhcG9zaXRpdmEiLz4NCgkJPCEtLXF1aXogcG9kIGFuZCBtZXNzYWdlIGJveCB0ZXh0cy0tPg0KCQk8dWl0ZXh0IG5hbWU9IlFVSVpQT0RfUVVJWl9BVFRFTVBUIiB2YWx1ZT0iVGVudGF0aXZvIHF1aXo6Ii8+DQoJCTx1aXRleHQgbmFtZT0iUVVJWlBPRF9RVUlaX0FUVEVNUFRfVkFMVUUiIHZhbHVlPSIlbiBkaSAldCIvPg0KCQk8dWl0ZXh0IG5hbWU9IlFVSVpQT0RfUVVJWl9TQ09SRSIgdmFsdWU9IlB1bnRlZ2dpbzoiLz4NCgkJPHVpdGV4dCBuYW1lPSJRVUlaUE9EX1FVSVpfUEFTU1NDT1JFIiB2YWx1ZT0iUHVudGVnZ2lvIG1pbmltbzoiLz4NCgkJPHVpdGV4dCBuYW1lPSJRVUlaUE9EX1FVSVpfTUFYU0NPUkUiIHZhbHVlPSJQdW50ZWdnaW8gbWFzc2ltbzoiLz4NCgkJPHVpdGV4dCBuYW1lPSJRVUlaUE9EX1FVRVNBVE1QVF9TVFIiIHZhbHVlPSJUZW50YXRpdm86ICVuIGRpICV0Ii8+DQoJCTx1aXRleHQgbmFtZT0iUVVJWlBPRF9RVUVTVFlQRV9TVFIiIHZhbHVlPSJUaXBvOiAlcyIvPg0KCQk8dWl0ZXh0IG5hbWU9IlFVSVpQT0RfUVVFU1RZUEVfR1JEIiB2YWx1ZT0iQ29uIHZhbHV0YXppb25lIi8+DQoJCTx1aXRleHQgbmFtZT0iUVVJWlBPRF9RVUVTVFlQRV9TVlkiIHZhbHVlPSJJbmRhZ2luZSIvPg0KCQk8dWl0ZXh0IG5hbWU9IlFVSVpQT0RfUVVJWkFUTVBUX0lORiIgdmFsdWU9IkluZmluaXRpIi8+DQoJCTx1aXRleHQgbmFtZT0iUVVJWlBPRF9RVUVTQVRNUFRfSU5GIiB2YWx1ZT0iSW5maW5pdGkiLz4NCgkJPHVpdGV4dCBuYW1lPSJXQVJOSU5HTVNHX1lFU1NUUklORyIgdmFsdWU9IlPDrCIvPg0KCQk8dWl0ZXh0IG5hbWU9IldBUk5JTkdNU0dfTk9TVFJJTkciIHZhbHVlPSJObyIvPg0KCQk8dWl0ZXh0IG5hbWU9IldBUk5JTkdNU0dfVElUTEVTVFJJTkciIHZhbHVlPSJBdnZlcnRlbnphIG5hdmlnYXppb25lIHF1aXoiLz4NCgkJPHVpdGV4dCBuYW1lPSJXQVJOSU5HTVNHX01TR1NUUklORyIgdmFsdWU9Ik9jY29ycmUgYW5jb3JhIHJpc3BvbmRlcmUgYWQgYWxjdW5lIGRvbWFuZGUgZGVsIHF1aXouJiN4QTsmI3hBO1NlIGZhdGUgY2xpYyBzdSBTw6wsIHVzY2lyZXRlIGRhbCBxdWl6LiBGYXRlIGNsaWMgc3UgTm8gcGVyIGNvbnRpbnVhcmUgaWwgcXVpei4iLz4NCgkJPHVpdGV4dCBuYW1lPSJJTkZPUk1BVElPTl9IMjY0X0ZMQVNIUExBWUVSIiB2YWx1ZT0iTGEgdmVyc2lvbmUgZGkgRmxhc2ggUGxheWVyIGF0dHVhbG1lbnRlIGluc3RhbGxhdGEgbm9uIHN1cHBvcnRhIHF1ZXN0byB2aWRlby4gRmF0ZSBjbGljIHN1bGwnYXJlYSBkZWwgdmlkZW8gcGVyIHNjYXJpY2FyZSBsJ3VsdGltYSB2ZXJzaW9uZSBka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SBiYXJyYSBsYXRlcmFsZSBhaSBwYXJ0ZWNpcGFudGkiLz4NCgkJPHVpdGV4dCBuYW1lPSJNVVRFIiB2YWx1ZT0iRGlzYXR0aXZhIGF1ZGlvIi8+DQoJCTx1aXRleHQgbmFtZT0iRE9DV1JBUF9USVRMRSIgdmFsdWU9IkFsbGVnYXRvIGZpbGUgUHJlc2VudGVyIi8+DQoJCTx1aXRleHQgbmFtZT0iRE9DV1JBUF9NU0ciIHZhbHVlPSJTYWx2YSBpbiBSaXNvcnNlIGRlbCBjb21wdXRlciIvPg0KCQk8dWl0ZXh0IG5hbWU9IkRPQ1dSQVBfUFJPTVBUIiB2YWx1ZT0iQ2xpYyBwZXIgc2NhcmljYXJlIi8+DQoJPC9sYW5ndWFnZT4NCgk8bGFuZ3VhZ2UgaWQ9Im5s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SAlbiIvPg0KCQk8IS0tIHN1YnN0aXR1dGlvbjogJW4gPT0gc2xpZGUgbnVtYmVyIC0tPg0KCQk8IS0tIHN1YnN0aXR1dGlvbjogJXQgPT0gdG90YWwgc2xpZGUgY291bnQgLS0+DQoJCTx1aXRleHQgbmFtZT0iU0NSVUJCQVJTVEFUVVNfU0xJREVJTkZPIiB2YWx1ZT0iRGlhICVuIC8gJXQgfCAiLz4NCgkJPHVpdGV4dCBuYW1lPSJTQ1JVQkJBUlNUQVRVU19TVE9QUEVEIiB2YWx1ZT0iR2VzdG9wdCIvPg0KCQk8dWl0ZXh0IG5hbWU9IlNDUlVCQkFSU1RBVFVTX1BMQVlJTkciIHZhbHVlPSJBZnNwZWxlbiIvPg0KCQk8dWl0ZXh0IG5hbWU9IlNDUlVCQkFSU1RBVFVTX05PQVVESU8iIHZhbHVlPSJHZWVuIGF1ZGlvIi8+DQoJCTx1aXRleHQgbmFtZT0iU0NSVUJCQVJTVEFUVVNfVklEUExBWUlORyIgdmFsdWU9IlZpZGVvIGFmc3BlbGVuIi8+DQoJCTx1aXRleHQgbmFtZT0iU0NSVUJCQVJTVEFUVVNfTE9BRElORyIgdmFsdWU9IkxhZGVuIi8+DQoJCTx1aXRleHQgbmFtZT0iU0NSVUJCQVJTVEFUVVNfQlVGRkVSSU5HIiB2YWx1ZT0iQnVmZmVyZW4iLz4NCgkJPHVpdGV4dCBuYW1lPSJTQ1JVQkJBUlNUQVRVU19RVUVTVElPTiIgdmFsdWU9IlZyYWFnIG1ldCBhbnR3b29yZCIvPg0KCQk8dWl0ZXh0IG5hbWU9IlNDUlVCQkFSU1RBVFVTX1JFVklFV1FVSVoiIHZhbHVlPSJRdWl6IGNvbnRyb2xlcmVuIi8+DQoJCTwhLS0gc3Vic3RpdHV0aW9uOiAlbSA9PSBtaW51dGVzIHJlbWFpbmluZyAtLT4NCgkJPCEtLSBzdWJzdGl0dXRpb246ICVzID09IHNlY29uZHMgcmVtYWluaW5nIC0tPg0KCQk8dWl0ZXh0IG5hbWU9IkVMQVBTRUQiIHZhbHVlPSJFciByZXN0ZXJlbiAlbSBtaW51dGVuICVzIHNlY29uZGVuIi8+DQoJCTx1aXRleHQgbmFtZT0iTk9URk9VTkQiIHZhbHVlPSJOaWV0cyBnZXZvbmRlbiIvPg0KCQk8dWl0ZXh0IG5hbWU9IkFUVEFDSE1FTlRTIiB2YWx1ZT0iQmlqbGFnZW4iLz4NCgkJPCEtLSBzdWJzdGl0dXRpb246ICVwID09IGN1cnJlbnQgc3BlYWtlcidzIHRpdGxlIC0tPg0KCQk8dWl0ZXh0IG5hbWU9IkJJT1dJTl9USVRMRSIgdmFsdWU9IkJpb2dyYWZpZTogJXAiLz4NCgkJPHVpdGV4dCBuYW1lPSJCSU9CVE5fVElUTEUiIHZhbHVlPSJCaW9ncmFmaWUiLz4NCgkJPHVpdGV4dCBuYW1lPSJESVZJREVSQlROX1RJVExFIiB2YWx1ZT0ifCIvPg0KCQk8dWl0ZXh0IG5hbWU9IkNPTlRBQ1RCVE5fVElUTEUiIHZhbHVlPSJDb250YWN0Ii8+DQoJCTx1aXRleHQgbmFtZT0iVEFCX1FVSVoiIHZhbHVlPSJRdWl6Ii8+DQoJCTx1aXRleHQgbmFtZT0iVEFCX09VVExJTkUiIHZhbHVlPSJPdmVyemljaHQiLz4NCgkJPHVpdGV4dCBuYW1lPSJUQUJfVEhVTUIiIHZhbHVlPSJNaW5pYXR1dXIiLz4NCgkJPHVpdGV4dCBuYW1lPSJUQUJfTk9URVMiIHZhbHVlPSJOb3RpdGllcyIvPg0KCQk8dWl0ZXh0IG5hbWU9IlRBQl9TRUFSQ0giIHZhbHVlPSJab2VrZW4iLz4NCgkJPHVpdGV4dCBuYW1lPSJTTElERV9IRUFESU5HIiB2YWx1ZT0iVGl0ZWwgdmFuIGRpYSIvPg0KCQk8dWl0ZXh0IG5hbWU9IkRVUkFUSU9OX0hFQURJTkciIHZhbHVlPSJEdXVyIi8+DQoJCTx1aXRleHQgbmFtZT0iU0VBUkNIX0hFQURJTkciIHZhbHVlPSJab2VrZW4gbmFhciB0ZWtzdDoiLz4NCgkJPHVpdGV4dCBuYW1lPSJUSFVNQl9IRUFESU5HIiB2YWx1ZT0iRGlhIi8+DQoJCTx1aXRleHQgbmFtZT0iVEhVTUJfSU5GTyIgdmFsdWU9IlRpdGVsL2R1dXIgdmFuIGRpYSIvPg0KCQk8dWl0ZXh0IG5hbWU9IkFUVEFDSE5BTUVfSEVBRElORyIgdmFsdWU9IkJlc3RhbmRzbmFhbSIvPg0KCQk8dWl0ZXh0IG5hbWU9IkFUVEFDSFNJWkVfSEVBRElORyIgdmFsdWU9Ikdyb290dGUiLz4NCgkJPHVpdGV4dCBuYW1lPSJTTElERV9OT1RFUyIgdmFsdWU9IkRpYW5vdGl0aWVzIi8+DQoJCTwhLS1xdWl6IHBvZCBhbmQgbWVzc2FnZSBib3ggdGV4dHMtLT4NCgkJPHVpdGV4dCBuYW1lPSJRVUlaUE9EX1FVSVpfQVRURU1QVCIgdmFsdWU9IlF1aXpwb2dpbmc6Ii8+DQoJCTx1aXRleHQgbmFtZT0iUVVJWlBPRF9RVUlaX0FUVEVNUFRfVkFMVUUiIHZhbHVlPSIlbiB2YW4gJXQiLz4NCgkJPHVpdGV4dCBuYW1lPSJRVUlaUE9EX1FVSVpfU0NPUkUiIHZhbHVlPSJCZWhhYWxkZSBzY29yZToiLz4NCgkJPHVpdGV4dCBuYW1lPSJRVUlaUE9EX1FVSVpfUEFTU1NDT1JFIiB2YWx1ZT0iVm9sZG9lbmRlIHNjb3JlOiIvPg0KCQk8dWl0ZXh0IG5hbWU9IlFVSVpQT0RfUVVJWl9NQVhTQ09SRSIgdmFsdWU9Ik1heGltYWFsIGhhYWxiYXJlIHNjb3JlOiIvPg0KCQk8dWl0ZXh0IG5hbWU9IlFVSVpQT0RfUVVFU0FUTVBUX1NUUiIgdmFsdWU9IlBvZ2luZzogJW4gdmFuICV0Ii8+DQoJCTx1aXRleHQgbmFtZT0iUVVJWlBPRF9RVUVTVFlQRV9TVFIiIHZhbHVlPSJUeXBlOiAlcyIvPg0KCQk8dWl0ZXh0IG5hbWU9IlFVSVpQT0RfUVVFU1RZUEVfR1JEIiB2YWx1ZT0iVGVsdCB2b29yIHNjb3JlIi8+DQoJCTx1aXRleHQgbmFtZT0iUVVJWlBPRF9RVUVTVFlQRV9TVlkiIHZhbHVlPSJFbnF1w6p0ZSIvPg0KCQk8dWl0ZXh0IG5hbWU9IlFVSVpQT0RfUVVJWkFUTVBUX0lORiIgdmFsdWU9Ik9uYmVwZXJrdCIvPg0KCQk8dWl0ZXh0IG5hbWU9IlFVSVpQT0RfUVVFU0FUTVBUX0lORiIgdmFsdWU9Ik9uYmVwZXJrdCIvPg0KCQk8dWl0ZXh0IG5hbWU9IldBUk5JTkdNU0dfWUVTU1RSSU5HIiB2YWx1ZT0iSmEiLz4NCgkJPHVpdGV4dCBuYW1lPSJXQVJOSU5HTVNHX05PU1RSSU5HIiB2YWx1ZT0iTmVlIi8+DQoJCTx1aXRleHQgbmFtZT0iV0FSTklOR01TR19USVRMRVNUUklORyIgdmFsdWU9IldhYXJzY2h1d2luZyBtZXQgYmV0cmVra2luZyB0b3QgcXVpem5hdmlnYXRpZSIvPg0KCQk8dWl0ZXh0IG5hbWU9IldBUk5JTkdNU0dfTVNHU1RSSU5HIiB2YWx1ZT0iVSBoZWJ0IG5pZXQgYWxsZSB2cmFnZW4gaW4gZGV6ZSBxdWl6IGJlYW50d29vcmQuJiN4QTsmI3hBO0tsaWsgb3AgSmEgb20gZGUgcXVpeiBhZiB0ZSBzbHVpdGVuLiBLbGlrIG9wIE5lZSBvbSBkZSBxdWl6IHZvb3J0IHRlIHpldHRlbi4iLz4NCgkJPHVpdGV4dCBuYW1lPSJJTkZPUk1BVElPTl9IMjY0X0ZMQVNIUExBWUVSIiB2YWx1ZT0iRGV6ZSB2aWRlbyB3b3JkdCBuaWV0IG9uZGVyc3RldW5kIGRvb3IgZGUgdmVyc2llIHZhbiBGbGFzaCBQbGF5ZXIgZGllIG1vbWVudGVlbCBvcCB1dyBjb21wdXRlciBpcyBnZcOvbnN0YWxsZWVyZC4gS2xpayBpbiBkZSB2aWRlbyBvbSBkZSBuaWV1d3N0ZSBGbGFzaCBQbGF5ZXIgdGUgZG93bmxvYWRlb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WmlqcGFuZWVsIGFhbiBkZWVsbmVtZXJzIHdlZXJnZXZlbiIvPg0KCQk8dWl0ZXh0IG5hbWU9Ik1VVEUiIHZhbHVlPSJEZW1wZW4iLz4NCgkJPHVpdGV4dCBuYW1lPSJET0NXUkFQX1RJVExFIiB2YWx1ZT0iUHJlc2VudGVyLWJlc3RhbmRzYmlqbGFnZSIvPg0KCQk8dWl0ZXh0IG5hbWU9IkRPQ1dSQVBfTVNHIiB2YWx1ZT0iT3BzbGFhbiBpbiBEZXplIGNvbXB1dGVyIi8+DQoJCTx1aXRleHQgbmFtZT0iRE9DV1JBUF9QUk9NUFQiIHZhbHVlPSJLbGlrIG9tIHRlIGRvd25sb2FkZW4iLz4NCgk8L2xhbmd1YWdlPg0KCTxsYW5ndWFnZSBpZD0iY24iPg0KCQk8IS0tIGZvcm1hdCBmb3IgdWlmb250IHZhbHVlIGlzICJmb250LHNpemUsaXNib2xkLGlzaXRhbGljLGlzc2hhZG93ZWQiIC0tPg0KCQk8dWlmb250IG5hbWU9IkZPTlRfUVVJWlpJTkciIHZhbHVlPSLlrovkvZMtMTgwMzAsMTAsZmFsc2UsZmFsc2UsZmFsc2UiLz4NCgkJPHVpZm9udCBuYW1lPSJGT05UX1NDUlVCU1RBVFVTIiB2YWx1ZT0i5a6L5L2TLTE4MDMwLDEwLHRydWUsZmFsc2UsdHJ1ZSIvPg0KCQk8dWlmb250IG5hbWU9IkZPTlRfU0NSVUJUSU1FIiB2YWx1ZT0i5a6L5L2TLTE4MDMwLDEwLGZhbHNlLGZhbHNlLHRydWUiLz4NCgkJPHVpZm9udCBuYW1lPSJGT05UX0VMQVBTRURUSU1FIiB2YWx1ZT0i5a6L5L2TLTE4MDMwLDEwLHRydWUsZmFsc2UsdHJ1ZSIvPg0KCQk8dWlmb250IG5hbWU9IkZPTlRfVVRJTFNNRU5VIiB2YWx1ZT0i5a6L5L2TLTE4MDMwLDEwLHRydWUsZmFsc2UsZmFsc2UiLz4NCgkJPHVpZm9udCBuYW1lPSJGT05UX1RBQlMiIHZhbHVlPSLlrovkvZMtMTgwMzAsMTQsdHJ1ZSxmYWxzZSx0cnVlIi8+DQoJCTx1aWZvbnQgbmFtZT0iRk9OVF9QUkVTRU5UQVRJT05OQU1FIiB2YWx1ZT0i5a6L5L2TLTE4MDMwLDE0LGZhbHNlLGZhbHNlLHRydWUiLz4NCgkJPHVpZm9udCBuYW1lPSJGT05UX1BSRVNFTlRFUk5BTUUiIHZhbHVlPSLlrovkvZMtMTgwMzAsMTQsdHJ1ZSxmYWxzZSx0cnVlIi8+DQoJCTx1aWZvbnQgbmFtZT0iRk9OVF9QUkVTRU5URVJUSVRMRSIgdmFsdWU9IuWui+S9ky0xODAzMCwxMyxmYWxzZSxmYWxzZSx0cnVlIi8+DQoJCTx1aWZvbnQgbmFtZT0iRk9OVF9CSU9CVE4iIHZhbHVlPSLlrovkvZMtMTgwMzAsMTAsZmFsc2UsZmFsc2UsdHJ1ZSIvPg0KCQk8dWlmb250IG5hbWU9IkZPTlRfTk9URVMiIHZhbHVlPSLlrovkvZMtMTgwMzAsMTIsZmFsc2UsZmFsc2UsZmFsc2UiLz4NCgkJPHVpZm9udCBuYW1lPSJGT05UX09VVExJTkUiIHZhbHVlPSLlrovkvZMtMTgwMzAsMTIsZmFsc2UsZmFsc2UsdHJ1ZSIvPg0KCQk8dWlmb250IG5hbWU9IkZPTlRfU0VBUkNIIiB2YWx1ZT0i5a6L5L2TLTE4MDMwLDEyLGZhbHNlLGZhbHNlLHRydWUiLz4NCgkJPHVpZm9udCBuYW1lPSJGT05UX1RIVU1CIiB2YWx1ZT0i5a6L5L2TLTE4MDMwLDEwLGZhbHNlLGZhbHNlLHRydWUiLz4NCgkJPHVpZm9udCBuYW1lPSJGT05UX0JJT1dJTiIgdmFsdWU9IuWui+S9ky0xODAzMCwxMixmYWxzZSxmYWxzZSxmYWxzZSIvPg0KCQk8dWlmb250IG5hbWU9IkZPTlRfTElTVEhFQURJTkciIHZhbHVlPSLlrovkvZMtMTgwMzAsMTAsZmFsc2UsZmFsc2UsZmFsc2UiLz4NCgkJPHVpZm9udCBuYW1lPSJGT05UX1dJTlRJVExFIiB2YWx1ZT0i5a6L5L2TLTE4MDMwLDEwLGZhbHNlLGZhbHNlLHRydWUiLz4NCgkJPHVpZm9udCBuYW1lPSJGT05UX0FUVEFDSE1FTlRTIiB2YWx1ZT0i5a6L5L2TLTE4MDMwLDEyLGZhbHNlLGZhbHNlLHRydWUiLz4NCgkJPCEtLXF1aXogcG9kIGFuZCBtZXNzYWdlIGJveCB0ZXh0IGZvbnRzLS0+DQoJCTx1aWZvbnQgbmFtZT0iRk9OVF9NU0dCT1hfV0lOVElUTEUiIHZhbHVlPSLlrovkvZMtMTgwMzAsMTIsdHJ1ZSxmYWxzZSx0cnVlIi8+DQoJCTx1aWZvbnQgbmFtZT0iRk9OVF9NU0dCT1hfTVNHIiB2YWx1ZT0i5a6L5L2TLTE4MDMwLDEyLGZhbHNlLGZhbHNlLHRydWUiLz4NCgkJPHVpZm9udCBuYW1lPSJGT05UX01TR0JPWF9PUFRJT05TIiB2YWx1ZT0i5a6L5L2TLTE4MDMwLDEwLHRydWUsZmFsc2UsdHJ1ZSIvPg0KCQk8dWlmb250IG5hbWU9IkZPTlRfUVVJWlBPRF9RVUlaX1RJVExFIiB2YWx1ZT0i5a6L5L2TLTE4MDMwLDEyLHRydWUsZmFsc2UsdHJ1ZSIvPg0KCQk8dWlmb250IG5hbWU9IkZPTlRfUVVJWlBPRF9RVUlaX0FUVEVNUFQiIHZhbHVlPSLlrovkvZMtMTgwMzAsMTAsZmFsc2UsZmFsc2UsdHJ1ZSIvPg0KCQk8dWlmb250IG5hbWU9IkZPTlRfUVVJWlBPRF9RVUlaX0FUVEVNUFRfVkFMVUUiIHZhbHVlPSLlrovkvZMtMTgwMzAsMTAsdHJ1ZSxmYWxzZSx0cnVlIi8+DQoJCTx1aWZvbnQgbmFtZT0iRk9OVF9RVUlaUE9EX1FVRVNUSU9OX1NDT1JFIiB2YWx1ZT0i5a6L5L2TLTE4MDMwLDEwLGZhbHNlLGZhbHNlLHRydWUiLz4NCgkJPHVpZm9udCBuYW1lPSJGT05UX1FVSVpQT0RfUVVFU1RJT05fU0NPUkVfVkFMVUUiIHZhbHVlPSLlrovkvZMtMTgwMzAsMTAsdHJ1ZSxmYWxzZSx0cnVlIi8+DQoJCTx1aWZvbnQgbmFtZT0iRk9OVF9RVUlaUE9EX1FVRVNUSU9OX0FUVEVNUFQiIHZhbHVlPSLlrovkvZMtMTgwMzAsMTAsZmFsc2UsZmFsc2UsdHJ1ZSIvPg0KCQk8dWlmb250IG5hbWU9IkZPTlRfUVVJWlBPRF9RVUVTVElPTl9BVFRFTVBUX1ZBTFVFIiB2YWx1ZT0i5a6L5L2TLTE4MDMwLDEwLHRydWUsZmFsc2UsdHJ1ZSIvPg0KCQk8dWlmb250IG5hbWU9IkZPTlRfUVVJWlBPRF9RVUVTVElPTl9UQUciIHZhbHVlPSLlrovkvZMtMTgwMzAsMTIsdHJ1ZSxmYWxzZSx0cnVlIi8+DQoJCTx1aWZvbnQgbmFtZT0iRk9OVF9RVUlaUE9EX1FVSVpfUVVFU1RJT05fQ09VTlQiIHZhbHVlPSLlrovkvZMtMTgwMzAsMTAsZmFsc2UsZmFsc2UsdHJ1ZSIvPg0KCQk8dWlmb250IG5hbWU9IkZPTlRfUVVJWlBPRF9RVUlaX1FVRVNUSU9OX0NPVU5UX1ZBTFVFIiB2YWx1ZT0i5a6L5L2TLTE4MDMwLDEwLHRydWUsZmFsc2UsdHJ1ZSIvPg0KCQk8dWlmb250IG5hbWU9IkZPTlRfUVVJWlBPRF9RVUlaX1FVRVNUSU9OX0FUVEVNUFRFRCIgdmFsdWU9IuWui+S9ky0xODAzMCwxMCxmYWxzZSxmYWxzZSx0cnVlIi8+DQoJCTx1aWZvbnQgbmFtZT0iRk9OVF9RVUlaUE9EX1FVSVpfUVVFU1RJT05fQVRURU1QVEVEX1ZBTFVFIiB2YWx1ZT0i5a6L5L2TLTE4MDMwLDEwLHRydWUsZmFsc2UsdHJ1ZSIvPg0KCQk8dWlmb250IG5hbWU9IkZPTlRfUVVJWlBPRF9RVUlaX1NDT1JFX1RBRyIgdmFsdWU9IuWui+S9ky0xODAzMCwxMix0cnVlLGZhbHNlLHRydWUiLz4NCgkJPHVpZm9udCBuYW1lPSJGT05UX1FVSVpQT0RfUVVJWl9TQ09SRSIgdmFsdWU9IuWui+S9ky0xODAzMCwxMCxmYWxzZSxmYWxzZSx0cnVlIi8+DQoJCTx1aWZvbnQgbmFtZT0iRk9OVF9RVUlaUE9EX1FVSVpfU0NPUkVfVkFMVUUiIHZhbHVlPSLlrovkvZMtMTgwMzAsMTAsdHJ1ZSxmYWxzZSx0cnVlIi8+DQoJCTx1aWZvbnQgbmFtZT0iRk9OVF9RVUlaUE9EX1FVSVpfTUFYU0NPUkUiIHZhbHVlPSLlrovkvZMtMTgwMzAsMTAsZmFsc2UsZmFsc2UsdHJ1ZSIvPg0KCQk8dWlmb250IG5hbWU9IkZPTlRfUVVJWlBPRF9RVUlaX01BWFNDT1JFX1ZBTFVFIiB2YWx1ZT0i5a6L5L2TLTE4MDMwLDEwLHRydWUsZmFsc2UsdHJ1ZSIvPg0KCQk8dWlmb250IG5hbWU9IkZPTlRfUVVJWlBPRF9RVUlaX1BBU1NTQ09SRSIgdmFsdWU9IuWui+S9ky0xODAzMCwxMCxmYWxzZSxmYWxzZSx0cnVlIi8+DQoJCTx1aWZvbnQgbmFtZT0iRk9OVF9RVUlaUE9EX1FVSVpfUEFTU1NDT1JFX1ZBTFVFIiB2YWx1ZT0i5a6L5L2TLTE4MDMwLDEwLHRydWUsZmFsc2UsdHJ1ZSIvPg0KCQk8IS0tIHVpdGV4dCAtLT4NCgkJPCEtLSBzdWJzdGl0dXRpb246ICVuID09IHNsaWRlIG51bWJlciAtLT4NCgkJPHVpdGV4dCBuYW1lPSJVTk5BTUVEU0xJREVUSVRMRSIgdmFsdWU9IuW5u+eBr+eJhyAlbiIvPg0KCQk8IS0tIHN1YnN0aXR1dGlvbjogJW4gPT0gc2xpZGUgbnVtYmVyIC0tPg0KCQk8IS0tIHN1YnN0aXR1dGlvbjogJXQgPT0gdG90YWwgc2xpZGUgY291bnQgLS0+DQoJCTx1aXRleHQgbmFtZT0iU0NSVUJCQVJTVEFUVVNfU0xJREVJTkZPIiB2YWx1ZT0i5bm754Gv54mHICVuIC8gJXQgfCAiLz4NCgkJPHVpdGV4dCBuYW1lPSJTQ1JVQkJBUlNUQVRVU19TVE9QUEVEIiB2YWx1ZT0i5bey5YGc5q2iIi8+DQoJCTx1aXRleHQgbmFtZT0iU0NSVUJCQVJTVEFUVVNfUExBWUlORyIgdmFsdWU9Iuato+WcqOaSreaUviIvPg0KCQk8dWl0ZXh0IG5hbWU9IlNDUlVCQkFSU1RBVFVTX05PQVVESU8iIHZhbHVlPSLml6Dpn7PpopEiLz4NCgkJPHVpdGV4dCBuYW1lPSJTQ1JVQkJBUlNUQVRVU19WSURQTEFZSU5HIiB2YWx1ZT0i6KeG6aKR5pKt5pS+Ii8+DQoJCTx1aXRleHQgbmFtZT0iU0NSVUJCQVJTVEFUVVNfTE9BRElORyIgdmFsdWU9Iuato+WcqOi9veWFpSIvPg0KCQk8dWl0ZXh0IG5hbWU9IlNDUlVCQkFSU1RBVFVTX0JVRkZFUklORyIgdmFsdWU9Iuato+WcqOi/m+ihjOe8k+WGsuWkhOeQhiIvPg0KCQk8dWl0ZXh0IG5hbWU9IlNDUlVCQkFSU1RBVFVTX1FVRVNUSU9OIiB2YWx1ZT0i5Zue562U6Zeu6aKYIi8+DQoJCTx1aXRleHQgbmFtZT0iU0NSVUJCQVJTVEFUVVNfUkVWSUVXUVVJWiIgdmFsdWU9Iuato+WcqOWuoemYhea1i+mqjCIvPg0KCQk8IS0tIHN1YnN0aXR1dGlvbjogJW0gPT0gbWludXRlcyByZW1haW5pbmcgLS0+DQoJCTwhLS0gc3Vic3RpdHV0aW9uOiAlcyA9PSBzZWNvbmRzIHJlbWFpbmluZyAtLT4NCgkJPHVpdGV4dCBuYW1lPSJFTEFQU0VEIiB2YWx1ZT0i5Ymp5L2ZICVtIOWIhumSnyAlcyDnp5IiLz4NCgkJPHVpdGV4dCBuYW1lPSJOT1RGT1VORCIgdmFsdWU9IuacquaJvuWIsOS7u+S9leWGheWuuSIvPg0KCQk8dWl0ZXh0IG5hbWU9IkFUVEFDSE1FTlRTIiB2YWx1ZT0i6ZmE5Lu2Ii8+DQoJCTwhLS0gc3Vic3RpdHV0aW9uOiAlcCA9PSBjdXJyZW50IHNwZWFrZXIncyB0aXRsZSAtLT4NCgkJPHVpdGV4dCBuYW1lPSJCSU9XSU5fVElUTEUiIHZhbHVlPSLkuKrkurrnroDku4s6ICVwIi8+DQoJCTx1aXRleHQgbmFtZT0iQklPQlROX1RJVExFIiB2YWx1ZT0i5Liq5Lq6566A5LuLIi8+DQoJCTx1aXRleHQgbmFtZT0iRElWSURFUkJUTl9USVRMRSIgdmFsdWU9InwiLz4NCgkJPHVpdGV4dCBuYW1lPSJDT05UQUNUQlROX1RJVExFIiB2YWx1ZT0i6IGU57O75pa55byPIi8+DQoJCTx1aXRleHQgbmFtZT0iVEFCX1FVSVoiIHZhbHVlPSLmtYvpqowiLz4NCgkJPHVpdGV4dCBuYW1lPSJUQUJfT1VUTElORSIgdmFsdWU9IuWkp+e6siIvPg0KCQk8dWl0ZXh0IG5hbWU9IlRBQl9USFVNQiIgdmFsdWU9Iue8qeeVpeWbviIvPg0KCQk8dWl0ZXh0IG5hbWU9IlRBQl9OT1RFUyIgdmFsdWU9IuWkh+azqCIvPg0KCQk8dWl0ZXh0IG5hbWU9IlRBQl9TRUFSQ0giIHZhbHVlPSLmkJzntKIiLz4NCgkJPHVpdGV4dCBuYW1lPSJTTElERV9IRUFESU5HIiB2YWx1ZT0i5bm754Gv54mH5qCH6aKYIi8+DQoJCTx1aXRleHQgbmFtZT0iRFVSQVRJT05fSEVBRElORyIgdmFsdWU9IuaMgee7reaXtumXtCIvPg0KCQk8dWl0ZXh0IG5hbWU9IlNFQVJDSF9IRUFESU5HIiB2YWx1ZT0i5pCc57Si5paH5pysOiIvPg0KCQk8dWl0ZXh0IG5hbWU9IlRIVU1CX0hFQURJTkciIHZhbHVlPSLlubvnga/niYciLz4NCgkJPHVpdGV4dCBuYW1lPSJUSFVNQl9JTkZPIiB2YWx1ZT0i5bm754Gv54mH5qCH6aKYL+aMgee7reaXtumXtCIvPg0KCQk8dWl0ZXh0IG5hbWU9IkFUVEFDSE5BTUVfSEVBRElORyIgdmFsdWU9IuaWh+S7tuWQjSIvPg0KCQk8dWl0ZXh0IG5hbWU9IkFUVEFDSFNJWkVfSEVBRElORyIgdmFsdWU9IuWkp+WwjyIvPg0KCQk8dWl0ZXh0IG5hbWU9IlNMSURFX05PVEVTIiB2YWx1ZT0i5bm754Gv54mH5aSH5rOoIi8+DQoJCTwhLS1xdWl6IHBvZCBhbmQgbWVzc2FnZSBib3ggdGV4dHMtLT4NCgkJPHVpdGV4dCBuYW1lPSJRVUlaUE9EX1FVSVpfQVRURU1QVCIgdmFsdWU9Iua1i+mqjOWwneivleasoeaVsDoiLz4NCgkJPHVpdGV4dCBuYW1lPSJRVUlaUE9EX1FVSVpfQVRURU1QVF9WQUxVRSIgdmFsdWU9IuesrCAlbiDmrKHvvIzlhbEgJXQg5qyhIi8+DQoJCTx1aXRleHQgbmFtZT0iUVVJWlBPRF9RVUlaX1NDT1JFIiB2YWx1ZT0i5b6X5YiGOiIvPg0KCQk8dWl0ZXh0IG5hbWU9IlFVSVpQT0RfUVVJWl9QQVNTU0NPUkUiIHZhbHVlPSLlj4rmoLzliIbmlbA6Ii8+DQoJCTx1aXRleHQgbmFtZT0iUVVJWlBPRF9RVUlaX01BWFNDT1JFIiB2YWx1ZT0i5pyA6auY5YiG5pWwOiIvPg0KCQk8dWl0ZXh0IG5hbWU9IlFVSVpQT0RfUVVFU0FUTVBUX1NUUiIgdmFsdWU9IuWwneivleasoeaVsDog56ysICVuIOasoe+8jOWFsSAldCDmrKEiLz4NCgkJPHVpdGV4dCBuYW1lPSJRVUlaUE9EX1FVRVNUWVBFX1NUUiIgdmFsdWU9Iuexu+WeizogJXMiLz4NCgkJPHVpdGV4dCBuYW1lPSJRVUlaUE9EX1FVRVNUWVBFX0dSRCIgdmFsdWU9IuivhOe6pyIvPg0KCQk8dWl0ZXh0IG5hbWU9IlFVSVpQT0RfUVVFU1RZUEVfU1ZZIiB2YWx1ZT0i6LCD5p+lIi8+DQoJCTx1aXRleHQgbmFtZT0iUVVJWlBPRF9RVUlaQVRNUFRfSU5GIiB2YWx1ZT0i5peg6ZmQIi8+DQoJCTx1aXRleHQgbmFtZT0iUVVJWlBPRF9RVUVTQVRNUFRfSU5GIiB2YWx1ZT0i5peg6ZmQIi8+DQoJCTx1aXRleHQgbmFtZT0iV0FSTklOR01TR19ZRVNTVFJJTkciIHZhbHVlPSLmmK8iLz4NCgkJPHVpdGV4dCBuYW1lPSJXQVJOSU5HTVNHX05PU1RSSU5HIiB2YWx1ZT0i5ZCmIi8+DQoJCTx1aXRleHQgbmFtZT0iV0FSTklOR01TR19USVRMRVNUUklORyIgdmFsdWU9Iua1i+mqjOWvvOiIquitpuWRiiIvPg0KCQk8dWl0ZXh0IG5hbWU9IldBUk5JTkdNU0dfTVNHU1RSSU5HIiB2YWx1ZT0i5q2k5rWL6aqM5Lit5pyJ5pyq5bCd6K+V5L2c562U55qE6Zeu6aKY44CCJiN4QTsmI3hBO+WNleWHu+KAnOaYr+KAnemAgOWHuuatpOa1i+mqjOOAguWNleWHu+KAnOWQpuKAnee7p+e7rea1i+mqjOOAgiIvPg0KCQk8dWl0ZXh0IG5hbWU9IklORk9STUFUSU9OX0gyNjRfRkxBU0hQTEFZRVIiIHZhbHVlPSLlvZPliY3lronoo4XlnKjmgqjnmoTorqHnrpfmnLrkuIrnmoQgRmxhc2ggUGxheWVyIOeJiOacrOS4jeaUr+aMgeivpeinhumikeOAguWNleWHu+inhumikeWMuuWfn+S4i+i9veacgOaWsOeJiOacrOeahCBGbGFzaCBQbGF5ZXLjgII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5ZCR5Y+C5Yqg6ICF5pi+56S65o+Q6KaB5qCPIi8+DQoJCTx1aXRleHQgbmFtZT0iTVVURSIgdmFsdWU9IumdmemfsyIvPg0KCQk8dWl0ZXh0IG5hbWU9IkRPQ1dSQVBfVElUTEUiIHZhbHVlPSJQcmVzZW50ZXIg5paH5Lu26ZmE5Lu2Ii8+DQoJCTx1aXRleHQgbmFtZT0iRE9DV1JBUF9NU0ciIHZhbHVlPSLkv53lrZjliLDmiJHnmoTorqHnrpfmnLoiLz4NCgkJPHVpdGV4dCBuYW1lPSJET0NXUkFQX1BST01QVCIgdmFsdWU9IuWNleWHu+S7peS4i+i9vSIvPg0KCTwvbGFuZ3VhZ2U+DQo8L2NvbmZpZ3VyYXRpb24+DQo="/>
  <p:tag name="MMPROD_UIDATA" val="&lt;database version=&quot;7.0&quot;&gt;&lt;object type=&quot;1&quot; unique_id=&quot;10001&quot;&gt;&lt;property id=&quot;20141&quot; value=&quot;dec52&quot;/&gt;&lt;property id=&quot;20144&quot; value=&quot;1&quot;/&gt;&lt;property id=&quot;20146&quot; value=&quot;0&quot;/&gt;&lt;property id=&quot;20147&quot; value=&quot;0&quot;/&gt;&lt;property id=&quot;20148&quot; value=&quot;5&quot;/&gt;&lt;property id=&quot;20180&quot; value=&quot;0&quot;/&gt;&lt;property id=&quot;20181&quot; value=&quot;1&quot;/&gt;&lt;property id=&quot;20182&quot; value=&quot;0&quot;/&gt;&lt;property id=&quot;20183&quot; value=&quot;1&quot;/&gt;&lt;property id=&quot;20184&quot; value=&quot;7&quot;/&gt;&lt;property id=&quot;20224&quot; value=&quot;C:\Documents and Settings\Jekan\Desktop&quot;/&gt;&lt;property id=&quot;20250&quot; value=&quot;0&quot;/&gt;&lt;property id=&quot;20251&quot; value=&quot;0&quot;/&gt;&lt;property id=&quot;20259&quot; value=&quot;0&quot;/&gt;&lt;object type=&quot;10&quot; unique_id=&quot;10002&quot;&gt;&lt;object type=&quot;11&quot; unique_id=&quot;10003&quot;&gt;&lt;property id=&quot;20180&quot; value=&quot;0&quot;/&gt;&lt;property id=&quot;20181&quot; value=&quot;1&quot;/&gt;&lt;property id=&quot;20182&quot; value=&quot;0&quot;/&gt;&lt;property id=&quot;20183&quot; value=&quot;1&quot;/&gt;&lt;/object&gt;&lt;object type=&quot;12&quot; unique_id=&quot;10145&quot;&gt;&lt;/object&gt;&lt;/object&gt;&lt;object type=&quot;4&quot; unique_id=&quot;10004&quot;&gt;&lt;/object&gt;&lt;object type=&quot;2&quot; unique_id=&quot;10005&quot;&gt;&lt;object type=&quot;3&quot; unique_id=&quot;10006&quot;&gt;&lt;property id=&quot;20148&quot; value=&quot;5&quot;/&gt;&lt;property id=&quot;20300&quot; value=&quot;Slide 1 - &amp;quot;A Regulatory Theory &amp;#x0D;&amp;#x0A;of Cortical Organization &amp;#x0D;&amp;#x0A;and its Applications to Robotics&amp;quot;&quot;/&gt;&lt;property id=&quot;20307&quot; value=&quot;256&quot;/&gt;&lt;property id=&quot;20309&quot; value=&quot;-1&quot;/&gt;&lt;/object&gt;&lt;object type=&quot;3&quot; unique_id=&quot;10007&quot;&gt;&lt;property id=&quot;20148&quot; value=&quot;5&quot;/&gt;&lt;property id=&quot;20300&quot; value=&quot;Slide 2 - &amp;quot;Outline&amp;quot;&quot;/&gt;&lt;property id=&quot;20307&quot; value=&quot;257&quot;/&gt;&lt;property id=&quot;20309&quot; value=&quot;-1&quot;/&gt;&lt;/object&gt;&lt;object type=&quot;3&quot; unique_id=&quot;10008&quot;&gt;&lt;property id=&quot;20148&quot; value=&quot;5&quot;/&gt;&lt;property id=&quot;20300&quot; value=&quot;Slide 3 - &amp;quot;Motivation&amp;quot;&quot;/&gt;&lt;property id=&quot;20307&quot; value=&quot;258&quot;/&gt;&lt;property id=&quot;20309&quot; value=&quot;-1&quot;/&gt;&lt;/object&gt;&lt;object type=&quot;3&quot; unique_id=&quot;10009&quot;&gt;&lt;property id=&quot;20148&quot; value=&quot;5&quot;/&gt;&lt;property id=&quot;20300&quot; value=&quot;Slide 4 - &amp;quot;Motivation&amp;quot;&quot;/&gt;&lt;property id=&quot;20307&quot; value=&quot;276&quot;/&gt;&lt;property id=&quot;20309&quot; value=&quot;-1&quot;/&gt;&lt;/object&gt;&lt;object type=&quot;3&quot; unique_id=&quot;10010&quot;&gt;&lt;property id=&quot;20148&quot; value=&quot;5&quot;/&gt;&lt;property id=&quot;20300&quot; value=&quot;Slide 5 - &amp;quot;Motivation&amp;quot;&quot;/&gt;&lt;property id=&quot;20307&quot; value=&quot;277&quot;/&gt;&lt;property id=&quot;20309&quot; value=&quot;-1&quot;/&gt;&lt;/object&gt;&lt;object type=&quot;3&quot; unique_id=&quot;10016&quot;&gt;&lt;property id=&quot;20148&quot; value=&quot;5&quot;/&gt;&lt;property id=&quot;20300&quot; value=&quot;Slide 10 - &amp;quot;Nature’s Control System: Regulation&amp;quot;&quot;/&gt;&lt;property id=&quot;20307&quot; value=&quot;278&quot;/&gt;&lt;property id=&quot;20309&quot; value=&quot;-1&quot;/&gt;&lt;/object&gt;&lt;object type=&quot;3&quot; unique_id=&quot;10017&quot;&gt;&lt;property id=&quot;20148&quot; value=&quot;5&quot;/&gt;&lt;property id=&quot;20300&quot; value=&quot;Slide 11 - &amp;quot;Objective&amp;quot;&quot;/&gt;&lt;property id=&quot;20307&quot; value=&quot;267&quot;/&gt;&lt;property id=&quot;20309&quot; value=&quot;-1&quot;/&gt;&lt;/object&gt;&lt;object type=&quot;3&quot; unique_id=&quot;10018&quot;&gt;&lt;property id=&quot;20148&quot; value=&quot;5&quot;/&gt;&lt;property id=&quot;20300&quot; value=&quot;Slide 130 - &amp;quot;Evolutionary Algorithms&amp;quot;&quot;/&gt;&lt;property id=&quot;20307&quot; value=&quot;299&quot;/&gt;&lt;property id=&quot;20309&quot; value=&quot;-1&quot;/&gt;&lt;/object&gt;&lt;object type=&quot;3&quot; unique_id=&quot;10019&quot;&gt;&lt;property id=&quot;20148&quot; value=&quot;5&quot;/&gt;&lt;property id=&quot;20300&quot; value=&quot;Slide 131 - &amp;quot;Background: Artificial Neural Networks&amp;quot;&quot;/&gt;&lt;property id=&quot;20307&quot; value=&quot;298&quot;/&gt;&lt;property id=&quot;20309&quot; value=&quot;-1&quot;/&gt;&lt;/object&gt;&lt;object type=&quot;3&quot; unique_id=&quot;10020&quot;&gt;&lt;property id=&quot;20148&quot; value=&quot;5&quot;/&gt;&lt;property id=&quot;20300&quot; value=&quot;Slide 132 - &amp;quot;Background: Artificial Neural Networks&amp;quot;&quot;/&gt;&lt;property id=&quot;20307&quot; value=&quot;324&quot;/&gt;&lt;property id=&quot;20309&quot; value=&quot;-1&quot;/&gt;&lt;/object&gt;&lt;object type=&quot;3&quot; unique_id=&quot;10021&quot;&gt;&lt;property id=&quot;20148&quot; value=&quot;5&quot;/&gt;&lt;property id=&quot;20300&quot; value=&quot;Slide 12 - &amp;quot;Artificial Neural Tissue&amp;#x0D;&amp;#x0A;[Thangavelautham &amp;amp; D’Eleuterio, 2005]&amp;#x0D;&amp;#x0A;&amp;quot;&quot;/&gt;&lt;property id=&quot;20307&quot; value=&quot;268&quot;/&gt;&lt;property id=&quot;20309&quot; value=&quot;-1&quot;/&gt;&lt;/object&gt;&lt;object type=&quot;3&quot; unique_id=&quot;10022&quot;&gt;&lt;property id=&quot;20148&quot; value=&quot;5&quot;/&gt;&lt;property id=&quot;20300&quot; value=&quot;Slide 13&quot;/&gt;&lt;property id=&quot;20307&quot; value=&quot;259&quot;/&gt;&lt;property id=&quot;20309&quot; value=&quot;-1&quot;/&gt;&lt;/object&gt;&lt;object type=&quot;3&quot; unique_id=&quot;10023&quot;&gt;&lt;property id=&quot;20148&quot; value=&quot;5&quot;/&gt;&lt;property id=&quot;20300&quot; value=&quot;Slide 14&quot;/&gt;&lt;property id=&quot;20307&quot; value=&quot;272&quot;/&gt;&lt;property id=&quot;20309&quot; value=&quot;-1&quot;/&gt;&lt;/object&gt;&lt;object type=&quot;3&quot; unique_id=&quot;10024&quot;&gt;&lt;property id=&quot;20148&quot; value=&quot;5&quot;/&gt;&lt;property id=&quot;20300&quot; value=&quot;Slide 15 - &amp;quot;ANT Topology&amp;quot;&quot;/&gt;&lt;property id=&quot;20307&quot; value=&quot;297&quot;/&gt;&lt;property id=&quot;20309&quot; value=&quot;-1&quot;/&gt;&lt;/object&gt;&lt;object type=&quot;3&quot; unique_id=&quot;10025&quot;&gt;&lt;property id=&quot;20148&quot; value=&quot;5&quot;/&gt;&lt;property id=&quot;20300&quot; value=&quot;Slide 16 - &amp;quot;Neural Regulation in ANT&amp;quot;&quot;/&gt;&lt;property id=&quot;20307&quot; value=&quot;296&quot;/&gt;&lt;property id=&quot;20309&quot; value=&quot;-1&quot;/&gt;&lt;/object&gt;&lt;object type=&quot;3&quot; unique_id=&quot;10034&quot;&gt;&lt;property id=&quot;20148&quot; value=&quot;5&quot;/&gt;&lt;property id=&quot;20300&quot; value=&quot;Slide 18 - &amp;quot;ANT Mapping Scheme&amp;quot;&quot;/&gt;&lt;property id=&quot;20307&quot; value=&quot;316&quot;/&gt;&lt;property id=&quot;20309&quot; value=&quot;-1&quot;/&gt;&lt;/object&gt;&lt;object type=&quot;3&quot; unique_id=&quot;10036&quot;&gt;&lt;property id=&quot;20148&quot; value=&quot;5&quot;/&gt;&lt;property id=&quot;20300&quot; value=&quot;Slide 20 - &amp;quot;Neural Regulation: Advantages&amp;quot;&quot;/&gt;&lt;property id=&quot;20307&quot; value=&quot;287&quot;/&gt;&lt;property id=&quot;20309&quot; value=&quot;-1&quot;/&gt;&lt;/object&gt;&lt;object type=&quot;3&quot; unique_id=&quot;10037&quot;&gt;&lt;property id=&quot;20148&quot; value=&quot;5&quot;/&gt;&lt;property id=&quot;20300&quot; value=&quot;Slide 21 - &amp;quot;Tasks&amp;quot;&quot;/&gt;&lt;property id=&quot;20307&quot; value=&quot;286&quot;/&gt;&lt;property id=&quot;20309&quot; value=&quot;-1&quot;/&gt;&lt;/object&gt;&lt;object type=&quot;3&quot; unique_id=&quot;10038&quot;&gt;&lt;property id=&quot;20148&quot; value=&quot;5&quot;/&gt;&lt;property id=&quot;20300&quot; value=&quot;Slide 22 - &amp;quot;Double-Pole Balancing without Velocity Info.&amp;quot;&quot;/&gt;&lt;property id=&quot;20307&quot; value=&quot;306&quot;/&gt;&lt;property id=&quot;20309&quot; value=&quot;-1&quot;/&gt;&lt;/object&gt;&lt;object type=&quot;3&quot; unique_id=&quot;10039&quot;&gt;&lt;property id=&quot;20148&quot; value=&quot;5&quot;/&gt;&lt;property id=&quot;20300&quot; value=&quot;Slide 23 - &amp;quot;Fitness Function &amp;amp; Evaluation&amp;quot;&quot;/&gt;&lt;property id=&quot;20307&quot; value=&quot;307&quot;/&gt;&lt;property id=&quot;20309&quot; value=&quot;-1&quot;/&gt;&lt;/object&gt;&lt;object type=&quot;3&quot; unique_id=&quot;10040&quot;&gt;&lt;property id=&quot;20148&quot; value=&quot;5&quot;/&gt;&lt;property id=&quot;20300&quot; value=&quot;Slide 24 - &amp;quot;Double-Pole Balancing without Velocity Info&amp;quot;&quot;/&gt;&lt;property id=&quot;20307&quot; value=&quot;305&quot;/&gt;&lt;property id=&quot;20309&quot; value=&quot;-1&quot;/&gt;&lt;/object&gt;&lt;object type=&quot;3&quot; unique_id=&quot;10041&quot;&gt;&lt;property id=&quot;20148&quot; value=&quot;5&quot;/&gt;&lt;property id=&quot;20300&quot; value=&quot;Slide 25 - &amp;quot;Double-Pole Balancing without Velocity Info&amp;quot;&quot;/&gt;&lt;property id=&quot;20307&quot; value=&quot;321&quot;/&gt;&lt;property id=&quot;20309&quot; value=&quot;-1&quot;/&gt;&lt;/object&gt;&lt;object type=&quot;3&quot; unique_id=&quot;10042&quot;&gt;&lt;property id=&quot;20148&quot; value=&quot;5&quot;/&gt;&lt;property id=&quot;20300&quot; value=&quot;Slide 27 - &amp;quot;Task Allocation&amp;quot;&quot;/&gt;&lt;property id=&quot;20307&quot; value=&quot;365&quot;/&gt;&lt;property id=&quot;20309&quot; value=&quot;-1&quot;/&gt;&lt;/object&gt;&lt;object type=&quot;3&quot; unique_id=&quot;10043&quot;&gt;&lt;property id=&quot;20148&quot; value=&quot;5&quot;/&gt;&lt;property id=&quot;20300&quot; value=&quot;Slide 26 - &amp;quot;Evolving for Creativity&amp;quot;&quot;/&gt;&lt;property id=&quot;20307&quot; value=&quot;366&quot;/&gt;&lt;property id=&quot;20309&quot; value=&quot;-1&quot;/&gt;&lt;/object&gt;&lt;object type=&quot;3&quot; unique_id=&quot;10044&quot;&gt;&lt;property id=&quot;20148&quot; value=&quot;5&quot;/&gt;&lt;property id=&quot;20300&quot; value=&quot;Slide 28 - &amp;quot;Neural Regulation and Intractability&amp;quot;&quot;/&gt;&lt;property id=&quot;20307&quot; value=&quot;285&quot;/&gt;&lt;property id=&quot;20309&quot; value=&quot;-1&quot;/&gt;&lt;/object&gt;&lt;object type=&quot;3&quot; unique_id=&quot;10048&quot;&gt;&lt;property id=&quot;20148&quot; value=&quot;5&quot;/&gt;&lt;property id=&quot;20300&quot; value=&quot;Slide 29 - &amp;quot;Theory vs. Data&amp;quot;&quot;/&gt;&lt;property id=&quot;20307&quot; value=&quot;333&quot;/&gt;&lt;property id=&quot;20309&quot; value=&quot;-1&quot;/&gt;&lt;/object&gt;&lt;object type=&quot;3&quot; unique_id=&quot;10049&quot;&gt;&lt;property id=&quot;20148&quot; value=&quot;5&quot;/&gt;&lt;property id=&quot;20300&quot; value=&quot;Slide 30 - &amp;quot;Phenotypic Neutrality&amp;quot;&quot;/&gt;&lt;property id=&quot;20307&quot; value=&quot;282&quot;/&gt;&lt;property id=&quot;20309&quot; value=&quot;-1&quot;/&gt;&lt;/object&gt;&lt;object type=&quot;3&quot; unique_id=&quot;10050&quot;&gt;&lt;property id=&quot;20148&quot; value=&quot;5&quot;/&gt;&lt;property id=&quot;20300&quot; value=&quot;Slide 31 - &amp;quot;More Supervision vs. Regulation&amp;quot;&quot;/&gt;&lt;property id=&quot;20307&quot; value=&quot;293&quot;/&gt;&lt;property id=&quot;20309&quot; value=&quot;-1&quot;/&gt;&lt;/object&gt;&lt;object type=&quot;3&quot; unique_id=&quot;10052&quot;&gt;&lt;property id=&quot;20148&quot; value=&quot;5&quot;/&gt;&lt;property id=&quot;20300&quot; value=&quot;Slide 35 - &amp;quot;Multirobot Interactions &amp;quot;&quot;/&gt;&lt;property id=&quot;20307&quot; value=&quot;362&quot;/&gt;&lt;property id=&quot;20309&quot; value=&quot;-1&quot;/&gt;&lt;/object&gt;&lt;object type=&quot;3&quot; unique_id=&quot;10053&quot;&gt;&lt;property id=&quot;20148&quot; value=&quot;5&quot;/&gt;&lt;property id=&quot;20300&quot; value=&quot;Slide 36 - &amp;quot;Multirobot Tasks&amp;quot;&quot;/&gt;&lt;property id=&quot;20307&quot; value=&quot;308&quot;/&gt;&lt;property id=&quot;20309&quot; value=&quot;-1&quot;/&gt;&lt;/object&gt;&lt;object type=&quot;3&quot; unique_id=&quot;10055&quot;&gt;&lt;property id=&quot;20148&quot; value=&quot;5&quot;/&gt;&lt;property id=&quot;20300&quot; value=&quot;Slide 37 - &amp;quot;Novel Coordination Behaviour&amp;quot;&quot;/&gt;&lt;property id=&quot;20307&quot; value=&quot;313&quot;/&gt;&lt;property id=&quot;20309&quot; value=&quot;-1&quot;/&gt;&lt;/object&gt;&lt;object type=&quot;3&quot; unique_id=&quot;10056&quot;&gt;&lt;property id=&quot;20148&quot; value=&quot;5&quot;/&gt;&lt;property id=&quot;20300&quot; value=&quot;Slide 38&quot;/&gt;&lt;property id=&quot;20307&quot; value=&quot;309&quot;/&gt;&lt;property id=&quot;20309&quot; value=&quot;-1&quot;/&gt;&lt;/object&gt;&lt;object type=&quot;3&quot; unique_id=&quot;10057&quot;&gt;&lt;property id=&quot;20148&quot; value=&quot;5&quot;/&gt;&lt;property id=&quot;20300&quot; value=&quot;Slide 39 - &amp;quot;Areas of Specialization&amp;quot;&quot;/&gt;&lt;property id=&quot;20307&quot; value=&quot;310&quot;/&gt;&lt;property id=&quot;20309&quot; value=&quot;-1&quot;/&gt;&lt;/object&gt;&lt;object type=&quot;3&quot; unique_id=&quot;10058&quot;&gt;&lt;property id=&quot;20148&quot; value=&quot;5&quot;/&gt;&lt;property id=&quot;20300&quot; value=&quot;Slide 40 - &amp;quot;Novel Coordination Behaviour&amp;quot;&quot;/&gt;&lt;property id=&quot;20307&quot; value=&quot;314&quot;/&gt;&lt;property id=&quot;20309&quot; value=&quot;-1&quot;/&gt;&lt;/object&gt;&lt;object type=&quot;3&quot; unique_id=&quot;10059&quot;&gt;&lt;property id=&quot;20148&quot; value=&quot;5&quot;/&gt;&lt;property id=&quot;20300&quot; value=&quot;Slide 156 - &amp;quot;Excavation&amp;quot;&quot;/&gt;&lt;property id=&quot;20307&quot; value=&quot;339&quot;/&gt;&lt;property id=&quot;20309&quot; value=&quot;-1&quot;/&gt;&lt;/object&gt;&lt;object type=&quot;3&quot; unique_id=&quot;10061&quot;&gt;&lt;property id=&quot;20148&quot; value=&quot;5&quot;/&gt;&lt;property id=&quot;20300&quot; value=&quot;Slide 41 - &amp;quot;Conclusions&amp;quot;&quot;/&gt;&lt;property id=&quot;20307&quot; value=&quot;320&quot;/&gt;&lt;property id=&quot;20309&quot; value=&quot;-1&quot;/&gt;&lt;/object&gt;&lt;object type=&quot;3&quot; unique_id=&quot;10062&quot;&gt;&lt;property id=&quot;20148&quot; value=&quot;5&quot;/&gt;&lt;property id=&quot;20300&quot; value=&quot;Slide 42 - &amp;quot;Conclusions&amp;quot;&quot;/&gt;&lt;property id=&quot;20307&quot; value=&quot;372&quot;/&gt;&lt;property id=&quot;20309&quot; value=&quot;-1&quot;/&gt;&lt;/object&gt;&lt;object type=&quot;3&quot; unique_id=&quot;10063&quot;&gt;&lt;property id=&quot;20148&quot; value=&quot;5&quot;/&gt;&lt;property id=&quot;20300&quot; value=&quot;Slide 43 - &amp;quot;Conclusions&amp;quot;&quot;/&gt;&lt;property id=&quot;20307&quot; value=&quot;369&quot;/&gt;&lt;property id=&quot;20309&quot; value=&quot;-1&quot;/&gt;&lt;/object&gt;&lt;object type=&quot;3&quot; unique_id=&quot;10064&quot;&gt;&lt;property id=&quot;20148&quot; value=&quot;5&quot;/&gt;&lt;property id=&quot;20300&quot; value=&quot;Slide 51 - &amp;quot;Conclusions&amp;quot;&quot;/&gt;&lt;property id=&quot;20307&quot; value=&quot;370&quot;/&gt;&lt;property id=&quot;20309&quot; value=&quot;-1&quot;/&gt;&lt;/object&gt;&lt;object type=&quot;3&quot; unique_id=&quot;10065&quot;&gt;&lt;property id=&quot;20148&quot; value=&quot;5&quot;/&gt;&lt;property id=&quot;20300&quot; value=&quot;Slide 52 - &amp;quot;Publications&amp;quot;&quot;/&gt;&lt;property id=&quot;20307&quot; value=&quot;279&quot;/&gt;&lt;property id=&quot;20309&quot; value=&quot;-1&quot;/&gt;&lt;/object&gt;&lt;object type=&quot;3&quot; unique_id=&quot;10066&quot;&gt;&lt;property id=&quot;20148&quot; value=&quot;5&quot;/&gt;&lt;property id=&quot;20300&quot; value=&quot;Slide 53 - &amp;quot;Publications&amp;quot;&quot;/&gt;&lt;property id=&quot;20307&quot; value=&quot;374&quot;/&gt;&lt;property id=&quot;20309&quot; value=&quot;-1&quot;/&gt;&lt;/object&gt;&lt;object type=&quot;3&quot; unique_id=&quot;10067&quot;&gt;&lt;property id=&quot;20148&quot; value=&quot;5&quot;/&gt;&lt;property id=&quot;20300&quot; value=&quot;Slide 44 - &amp;quot;Contributions&amp;quot;&quot;/&gt;&lt;property id=&quot;20307&quot; value=&quot;263&quot;/&gt;&lt;property id=&quot;20309&quot; value=&quot;-1&quot;/&gt;&lt;/object&gt;&lt;object type=&quot;3&quot; unique_id=&quot;10068&quot;&gt;&lt;property id=&quot;20148&quot; value=&quot;5&quot;/&gt;&lt;property id=&quot;20300&quot; value=&quot;Slide 45 - &amp;quot;Contributions&amp;quot;&quot;/&gt;&lt;property id=&quot;20307&quot; value=&quot;264&quot;/&gt;&lt;property id=&quot;20309&quot; value=&quot;-1&quot;/&gt;&lt;/object&gt;&lt;object type=&quot;3&quot; unique_id=&quot;10069&quot;&gt;&lt;property id=&quot;20148&quot; value=&quot;5&quot;/&gt;&lt;property id=&quot;20300&quot; value=&quot;Slide 46 - &amp;quot;Contributions&amp;quot;&quot;/&gt;&lt;property id=&quot;20307&quot; value=&quot;266&quot;/&gt;&lt;property id=&quot;20309&quot; value=&quot;-1&quot;/&gt;&lt;/object&gt;&lt;object type=&quot;3&quot; unique_id=&quot;10070&quot;&gt;&lt;property id=&quot;20148&quot; value=&quot;5&quot;/&gt;&lt;property id=&quot;20300&quot; value=&quot;Slide 54 - &amp;quot;Acknowledgements&amp;quot;&quot;/&gt;&lt;property id=&quot;20307&quot; value=&quot;340&quot;/&gt;&lt;property id=&quot;20309&quot; value=&quot;-1&quot;/&gt;&lt;/object&gt;&lt;object type=&quot;3&quot; unique_id=&quot;10071&quot;&gt;&lt;property id=&quot;20148&quot; value=&quot;5&quot;/&gt;&lt;property id=&quot;20300&quot; value=&quot;Slide 56 - &amp;quot;Questions&amp;quot;&quot;/&gt;&lt;property id=&quot;20307&quot; value=&quot;300&quot;/&gt;&lt;property id=&quot;20309&quot; value=&quot;-1&quot;/&gt;&lt;/object&gt;&lt;object type=&quot;3&quot; unique_id=&quot;10072&quot;&gt;&lt;property id=&quot;20148&quot; value=&quot;5&quot;/&gt;&lt;property id=&quot;20300&quot; value=&quot;Slide 57 - &amp;quot;Questions&amp;quot;&quot;/&gt;&lt;property id=&quot;20307&quot; value=&quot;415&quot;/&gt;&lt;property id=&quot;20309&quot; value=&quot;-1&quot;/&gt;&lt;/object&gt;&lt;object type=&quot;3&quot; unique_id=&quot;10073&quot;&gt;&lt;property id=&quot;20148&quot; value=&quot;5&quot;/&gt;&lt;property id=&quot;20300&quot; value=&quot;Slide 58 - &amp;quot;Evolving Neural Nets.: Theory&amp;quot;&quot;/&gt;&lt;property id=&quot;20307&quot; value=&quot;347&quot;/&gt;&lt;property id=&quot;20309&quot; value=&quot;-1&quot;/&gt;&lt;/object&gt;&lt;object type=&quot;3&quot; unique_id=&quot;10074&quot;&gt;&lt;property id=&quot;20148&quot; value=&quot;5&quot;/&gt;&lt;property id=&quot;20300&quot; value=&quot;Slide 61 - &amp;quot;One, Two and Three Features&amp;quot;&quot;/&gt;&lt;property id=&quot;20307&quot; value=&quot;348&quot;/&gt;&lt;property id=&quot;20309&quot; value=&quot;-1&quot;/&gt;&lt;/object&gt;&lt;object type=&quot;3&quot; unique_id=&quot;10075&quot;&gt;&lt;property id=&quot;20148&quot; value=&quot;5&quot;/&gt;&lt;property id=&quot;20300&quot; value=&quot;Slide 62 - &amp;quot;m Features&amp;quot;&quot;/&gt;&lt;property id=&quot;20307&quot; value=&quot;349&quot;/&gt;&lt;property id=&quot;20309&quot; value=&quot;-1&quot;/&gt;&lt;/object&gt;&lt;object type=&quot;3&quot; unique_id=&quot;10076&quot;&gt;&lt;property id=&quot;20148&quot; value=&quot;5&quot;/&gt;&lt;property id=&quot;20300&quot; value=&quot;Slide 63 - &amp;quot;Theory vs. Data&amp;quot;&quot;/&gt;&lt;property id=&quot;20307&quot; value=&quot;354&quot;/&gt;&lt;property id=&quot;20309&quot; value=&quot;-1&quot;/&gt;&lt;/object&gt;&lt;object type=&quot;3&quot; unique_id=&quot;10077&quot;&gt;&lt;property id=&quot;20148&quot; value=&quot;5&quot;/&gt;&lt;property id=&quot;20300&quot; value=&quot;Slide 64 - &amp;quot;Theory vs. Data&amp;quot;&quot;/&gt;&lt;property id=&quot;20307&quot; value=&quot;355&quot;/&gt;&lt;property id=&quot;20309&quot; value=&quot;-1&quot;/&gt;&lt;/object&gt;&lt;object type=&quot;3&quot; unique_id=&quot;10078&quot;&gt;&lt;property id=&quot;20148&quot; value=&quot;5&quot;/&gt;&lt;property id=&quot;20300&quot; value=&quot;Slide 65 - &amp;quot;Theory vs. Data&amp;quot;&quot;/&gt;&lt;property id=&quot;20307&quot; value=&quot;356&quot;/&gt;&lt;property id=&quot;20309&quot; value=&quot;-1&quot;/&gt;&lt;/object&gt;&lt;object type=&quot;3&quot; unique_id=&quot;10079&quot;&gt;&lt;property id=&quot;20148&quot; value=&quot;5&quot;/&gt;&lt;property id=&quot;20300&quot; value=&quot;Slide 66 - &amp;quot;Theory vs. Data&amp;quot;&quot;/&gt;&lt;property id=&quot;20307&quot; value=&quot;357&quot;/&gt;&lt;property id=&quot;20309&quot; value=&quot;-1&quot;/&gt;&lt;/object&gt;&lt;object type=&quot;3&quot; unique_id=&quot;10080&quot;&gt;&lt;property id=&quot;20148&quot; value=&quot;5&quot;/&gt;&lt;property id=&quot;20300&quot; value=&quot;Slide 67 - &amp;quot;Theory vs. Data&amp;quot;&quot;/&gt;&lt;property id=&quot;20307&quot; value=&quot;358&quot;/&gt;&lt;property id=&quot;20309&quot; value=&quot;-1&quot;/&gt;&lt;/object&gt;&lt;object type=&quot;3&quot; unique_id=&quot;10081&quot;&gt;&lt;property id=&quot;20148&quot; value=&quot;5&quot;/&gt;&lt;property id=&quot;20300&quot; value=&quot;Slide 68 - &amp;quot;Phenotypic Neutrality&amp;quot;&quot;/&gt;&lt;property id=&quot;20307&quot; value=&quot;350&quot;/&gt;&lt;property id=&quot;20309&quot; value=&quot;-1&quot;/&gt;&lt;/object&gt;&lt;object type=&quot;3&quot; unique_id=&quot;10082&quot;&gt;&lt;property id=&quot;20148&quot; value=&quot;5&quot;/&gt;&lt;property id=&quot;20300&quot; value=&quot;Slide 69 - &amp;quot;Phenotypic Neutrality&amp;quot;&quot;/&gt;&lt;property id=&quot;20307&quot; value=&quot;351&quot;/&gt;&lt;property id=&quot;20309&quot; value=&quot;-1&quot;/&gt;&lt;/object&gt;&lt;object type=&quot;3&quot; unique_id=&quot;10083&quot;&gt;&lt;property id=&quot;20148&quot; value=&quot;5&quot;/&gt;&lt;property id=&quot;20300&quot; value=&quot;Slide 70 - &amp;quot;Alternative: More Supervision&amp;quot;&quot;/&gt;&lt;property id=&quot;20307&quot; value=&quot;352&quot;/&gt;&lt;property id=&quot;20309&quot; value=&quot;-1&quot;/&gt;&lt;/object&gt;&lt;object type=&quot;3&quot; unique_id=&quot;10084&quot;&gt;&lt;property id=&quot;20148&quot; value=&quot;5&quot;/&gt;&lt;property id=&quot;20300&quot; value=&quot;Slide 71 - &amp;quot;More Supervision vs. Regulation&amp;quot;&quot;/&gt;&lt;property id=&quot;20307&quot; value=&quot;353&quot;/&gt;&lt;property id=&quot;20309&quot; value=&quot;-1&quot;/&gt;&lt;/object&gt;&lt;object type=&quot;3&quot; unique_id=&quot;10085&quot;&gt;&lt;property id=&quot;20148&quot; value=&quot;5&quot;/&gt;&lt;property id=&quot;20300&quot; value=&quot;Slide 72 - &amp;quot;Phenotypic Neutrality&amp;quot;&quot;/&gt;&lt;property id=&quot;20307&quot; value=&quot;304&quot;/&gt;&lt;property id=&quot;20309&quot; value=&quot;-1&quot;/&gt;&lt;/object&gt;&lt;object type=&quot;3&quot; unique_id=&quot;10086&quot;&gt;&lt;property id=&quot;20148&quot; value=&quot;5&quot;/&gt;&lt;property id=&quot;20300&quot; value=&quot;Slide 73 - &amp;quot;Phenotypic Neutrality&amp;quot;&quot;/&gt;&lt;property id=&quot;20307&quot; value=&quot;283&quot;/&gt;&lt;property id=&quot;20309&quot; value=&quot;-1&quot;/&gt;&lt;/object&gt;&lt;object type=&quot;3&quot; unique_id=&quot;10087&quot;&gt;&lt;property id=&quot;20148&quot; value=&quot;5&quot;/&gt;&lt;property id=&quot;20300&quot; value=&quot;Slide 74 - &amp;quot;Alternative: More Supervision&amp;quot;&quot;/&gt;&lt;property id=&quot;20307&quot; value=&quot;284&quot;/&gt;&lt;property id=&quot;20309&quot; value=&quot;-1&quot;/&gt;&lt;/object&gt;&lt;object type=&quot;3&quot; unique_id=&quot;10088&quot;&gt;&lt;property id=&quot;20148&quot; value=&quot;5&quot;/&gt;&lt;property id=&quot;20300&quot; value=&quot;Slide 75&quot;/&gt;&lt;property id=&quot;20307&quot; value=&quot;301&quot;/&gt;&lt;property id=&quot;20309&quot; value=&quot;-1&quot;/&gt;&lt;/object&gt;&lt;object type=&quot;3&quot; unique_id=&quot;10089&quot;&gt;&lt;property id=&quot;20148&quot; value=&quot;5&quot;/&gt;&lt;property id=&quot;20300&quot; value=&quot;Slide 76 - &amp;quot;Coarse Coding Selection&amp;quot;&quot;/&gt;&lt;property id=&quot;20307&quot; value=&quot;295&quot;/&gt;&lt;property id=&quot;20309&quot; value=&quot;-1&quot;/&gt;&lt;/object&gt;&lt;object type=&quot;3&quot; unique_id=&quot;10090&quot;&gt;&lt;property id=&quot;20148&quot; value=&quot;5&quot;/&gt;&lt;property id=&quot;20300&quot; value=&quot;Slide 77 - &amp;quot;Contributions&amp;quot;&quot;/&gt;&lt;property id=&quot;20307&quot; value=&quot;322&quot;/&gt;&lt;property id=&quot;20309&quot; value=&quot;-1&quot;/&gt;&lt;/object&gt;&lt;object type=&quot;3&quot; unique_id=&quot;10091&quot;&gt;&lt;property id=&quot;20148&quot; value=&quot;5&quot;/&gt;&lt;property id=&quot;20300&quot; value=&quot;Slide 78 - &amp;quot;Phenotypic Neutrality&amp;quot;&quot;/&gt;&lt;property id=&quot;20307&quot; value=&quot;330&quot;/&gt;&lt;property id=&quot;20309&quot; value=&quot;-1&quot;/&gt;&lt;/object&gt;&lt;object type=&quot;3&quot; unique_id=&quot;10092&quot;&gt;&lt;property id=&quot;20148&quot; value=&quot;5&quot;/&gt;&lt;property id=&quot;20300&quot; value=&quot;Slide 79 - &amp;quot;Neuron Activation Functions&amp;quot;&quot;/&gt;&lt;property id=&quot;20307&quot; value=&quot;323&quot;/&gt;&lt;property id=&quot;20309&quot; value=&quot;-1&quot;/&gt;&lt;/object&gt;&lt;object type=&quot;3&quot; unique_id=&quot;10093&quot;&gt;&lt;property id=&quot;20148&quot; value=&quot;5&quot;/&gt;&lt;property id=&quot;20300&quot; value=&quot;Slide 80 - &amp;quot;ANT Crossover Operator&amp;quot;&quot;/&gt;&lt;property id=&quot;20307&quot; value=&quot;327&quot;/&gt;&lt;property id=&quot;20309&quot; value=&quot;-1&quot;/&gt;&lt;/object&gt;&lt;object type=&quot;3&quot; unique_id=&quot;10094&quot;&gt;&lt;property id=&quot;20148&quot; value=&quot;5&quot;/&gt;&lt;property id=&quot;20300&quot; value=&quot;Slide 81 - &amp;quot;Cellular Encoding [Gruau, 1994]&amp;quot;&quot;/&gt;&lt;property id=&quot;20307&quot; value=&quot;336&quot;/&gt;&lt;property id=&quot;20309&quot; value=&quot;-1&quot;/&gt;&lt;/object&gt;&lt;object type=&quot;3&quot; unique_id=&quot;10095&quot;&gt;&lt;property id=&quot;20148&quot; value=&quot;5&quot;/&gt;&lt;property id=&quot;20300&quot; value=&quot;Slide 82 - &amp;quot;Resource Gathering Task&amp;quot;&quot;/&gt;&lt;property id=&quot;20307&quot; value=&quot;341&quot;/&gt;&lt;property id=&quot;20309&quot; value=&quot;-1&quot;/&gt;&lt;/object&gt;&lt;object type=&quot;3&quot; unique_id=&quot;10096&quot;&gt;&lt;property id=&quot;20148&quot; value=&quot;5&quot;/&gt;&lt;property id=&quot;20300&quot; value=&quot;Slide 83 - &amp;quot;Sign Following Task - ANT&amp;quot;&quot;/&gt;&lt;property id=&quot;20307&quot; value=&quot;342&quot;/&gt;&lt;property id=&quot;20309&quot; value=&quot;-1&quot;/&gt;&lt;/object&gt;&lt;object type=&quot;3&quot; unique_id=&quot;10097&quot;&gt;&lt;property id=&quot;20148&quot; value=&quot;5&quot;/&gt;&lt;property id=&quot;20300&quot; value=&quot;Slide 84 - &amp;quot;Basis Behaviors – Sign Following Task&amp;quot;&quot;/&gt;&lt;property id=&quot;20307&quot; value=&quot;343&quot;/&gt;&lt;property id=&quot;20309&quot; value=&quot;-1&quot;/&gt;&lt;/object&gt;&lt;object type=&quot;3&quot; unique_id=&quot;10098&quot;&gt;&lt;property id=&quot;20148&quot; value=&quot;5&quot;/&gt;&lt;property id=&quot;20300&quot; value=&quot;Slide 85 - &amp;quot;Coupled Motor Primitives Coupled Motor Primitives – Sign Following Task&amp;quot;&quot;/&gt;&lt;property id=&quot;20307&quot; value=&quot;344&quot;/&gt;&lt;property id=&quot;20309&quot; value=&quot;-1&quot;/&gt;&lt;/object&gt;&lt;object type=&quot;3&quot; unique_id=&quot;10099&quot;&gt;&lt;property id=&quot;20148&quot; value=&quot;5&quot;/&gt;&lt;property id=&quot;20300&quot; value=&quot;Slide 86 - &amp;quot;Coupled Motor Primitives – Sign Following Task&amp;quot;&quot;/&gt;&lt;property id=&quot;20307&quot; value=&quot;345&quot;/&gt;&lt;property id=&quot;20309&quot; value=&quot;-1&quot;/&gt;&lt;/object&gt;&lt;object type=&quot;3&quot; unique_id=&quot;10100&quot;&gt;&lt;property id=&quot;20148&quot; value=&quot;5&quot;/&gt;&lt;property id=&quot;20300&quot; value=&quot;Slide 87 - &amp;quot;Motor Primitives – Sign Following Task&amp;quot;&quot;/&gt;&lt;property id=&quot;20307&quot; value=&quot;346&quot;/&gt;&lt;property id=&quot;20309&quot; value=&quot;-1&quot;/&gt;&lt;/object&gt;&lt;object type=&quot;3&quot; unique_id=&quot;10101&quot;&gt;&lt;property id=&quot;20148&quot; value=&quot;5&quot;/&gt;&lt;property id=&quot;20300&quot; value=&quot;Slide 88 - &amp;quot;Coarse Coding&amp;quot;&quot;/&gt;&lt;property id=&quot;20307&quot; value=&quot;271&quot;/&gt;&lt;property id=&quot;20309&quot; value=&quot;-1&quot;/&gt;&lt;/object&gt;&lt;object type=&quot;3&quot; unique_id=&quot;10102&quot;&gt;&lt;property id=&quot;20148&quot; value=&quot;5&quot;/&gt;&lt;property id=&quot;20300&quot; value=&quot;Slide 89 - &amp;quot;Coarse Coding Regulation&amp;quot;&quot;/&gt;&lt;property id=&quot;20307&quot; value=&quot;273&quot;/&gt;&lt;property id=&quot;20309&quot; value=&quot;-1&quot;/&gt;&lt;/object&gt;&lt;object type=&quot;3&quot; unique_id=&quot;10103&quot;&gt;&lt;property id=&quot;20148&quot; value=&quot;5&quot;/&gt;&lt;property id=&quot;20300&quot; value=&quot;Slide 90 - &amp;quot;Phenotypic Neutrality&amp;quot;&quot;/&gt;&lt;property id=&quot;20307&quot; value=&quot;303&quot;/&gt;&lt;property id=&quot;20309&quot; value=&quot;-1&quot;/&gt;&lt;/object&gt;&lt;object type=&quot;3&quot; unique_id=&quot;10104&quot;&gt;&lt;property id=&quot;20148&quot; value=&quot;5&quot;/&gt;&lt;property id=&quot;20300&quot; value=&quot;Slide 167 - &amp;quot;ANT Development&amp;quot;&quot;/&gt;&lt;property id=&quot;20307&quot; value=&quot;363&quot;/&gt;&lt;property id=&quot;20309&quot; value=&quot;-1&quot;/&gt;&lt;/object&gt;&lt;object type=&quot;3&quot; unique_id=&quot;10105&quot;&gt;&lt;property id=&quot;20148&quot; value=&quot;5&quot;/&gt;&lt;property id=&quot;20300&quot; value=&quot;Slide 91 - &amp;quot;Neuron Activity&amp;quot;&quot;/&gt;&lt;property id=&quot;20307&quot; value=&quot;312&quot;/&gt;&lt;property id=&quot;20309&quot; value=&quot;-1&quot;/&gt;&lt;/object&gt;&lt;object type=&quot;3&quot; unique_id=&quot;10106&quot;&gt;&lt;property id=&quot;20148&quot; value=&quot;5&quot;/&gt;&lt;property id=&quot;20300&quot; value=&quot;Slide 92 - &amp;quot;OCR Example: What are Features ?&amp;quot;&quot;/&gt;&lt;property id=&quot;20307&quot; value=&quot;373&quot;/&gt;&lt;property id=&quot;20309&quot; value=&quot;-1&quot;/&gt;&lt;/object&gt;&lt;object type=&quot;3&quot; unique_id=&quot;10107&quot;&gt;&lt;property id=&quot;20148&quot; value=&quot;5&quot;/&gt;&lt;property id=&quot;20300&quot; value=&quot;Slide 159 - &amp;quot;Excavation&amp;quot;&quot;/&gt;&lt;property id=&quot;20307&quot; value=&quot;376&quot;/&gt;&lt;property id=&quot;20309&quot; value=&quot;-1&quot;/&gt;&lt;/object&gt;&lt;object type=&quot;3&quot; unique_id=&quot;10108&quot;&gt;&lt;property id=&quot;20148&quot; value=&quot;5&quot;/&gt;&lt;property id=&quot;20300&quot; value=&quot;Slide 160 - &amp;quot;Excavation&amp;quot;&quot;/&gt;&lt;property id=&quot;20307&quot; value=&quot;387&quot;/&gt;&lt;property id=&quot;20309&quot; value=&quot;-1&quot;/&gt;&lt;/object&gt;&lt;object type=&quot;3&quot; unique_id=&quot;10109&quot;&gt;&lt;property id=&quot;20148&quot; value=&quot;5&quot;/&gt;&lt;property id=&quot;20300&quot; value=&quot;Slide 93 - &amp;quot;Coarse-Coding Cell Model&amp;quot;&quot;/&gt;&lt;property id=&quot;20307&quot; value=&quot;392&quot;/&gt;&lt;property id=&quot;20309&quot; value=&quot;-1&quot;/&gt;&lt;/object&gt;&lt;object type=&quot;3&quot; unique_id=&quot;10110&quot;&gt;&lt;property id=&quot;20148&quot; value=&quot;5&quot;/&gt;&lt;property id=&quot;20300&quot; value=&quot;Slide 94 - &amp;quot;Coarse-Coding Cell Model&amp;quot;&quot;/&gt;&lt;property id=&quot;20307&quot; value=&quot;393&quot;/&gt;&lt;property id=&quot;20309&quot; value=&quot;-1&quot;/&gt;&lt;/object&gt;&lt;object type=&quot;3&quot; unique_id=&quot;10112&quot;&gt;&lt;property id=&quot;20148&quot; value=&quot;5&quot;/&gt;&lt;property id=&quot;20300&quot; value=&quot;Slide 96 - &amp;quot;Coarse-coding Cell Model&amp;#x0D;&amp;#x0A;&amp;quot;&quot;/&gt;&lt;property id=&quot;20307&quot; value=&quot;395&quot;/&gt;&lt;property id=&quot;20309&quot; value=&quot;-1&quot;/&gt;&lt;/object&gt;&lt;object type=&quot;3&quot; unique_id=&quot;10113&quot;&gt;&lt;property id=&quot;20148&quot; value=&quot;5&quot;/&gt;&lt;property id=&quot;20300&quot; value=&quot;Slide 97 - &amp;quot;Multistate Neuron Models&amp;quot;&quot;/&gt;&lt;property id=&quot;20307&quot; value=&quot;396&quot;/&gt;&lt;property id=&quot;20309&quot; value=&quot;-1&quot;/&gt;&lt;/object&gt;&lt;object type=&quot;3&quot; unique_id=&quot;10114&quot;&gt;&lt;property id=&quot;20148&quot; value=&quot;5&quot;/&gt;&lt;property id=&quot;20300&quot; value=&quot;Slide 98 - &amp;quot;Sign Following Task&amp;quot;&quot;/&gt;&lt;property id=&quot;20307&quot; value=&quot;397&quot;/&gt;&lt;property id=&quot;20309&quot; value=&quot;-1&quot;/&gt;&lt;/object&gt;&lt;object type=&quot;3&quot; unique_id=&quot;10115&quot;&gt;&lt;property id=&quot;20148&quot; value=&quot;5&quot;/&gt;&lt;property id=&quot;20300&quot; value=&quot;Slide 99&quot;/&gt;&lt;property id=&quot;20307&quot; value=&quot;389&quot;/&gt;&lt;property id=&quot;20309&quot; value=&quot;-1&quot;/&gt;&lt;/object&gt;&lt;object type=&quot;3&quot; unique_id=&quot;10116&quot;&gt;&lt;property id=&quot;20148&quot; value=&quot;5&quot;/&gt;&lt;property id=&quot;20300&quot; value=&quot;Slide 100 - &amp;quot;Grid World Sensor Layout&amp;quot;&quot;/&gt;&lt;property id=&quot;20307&quot; value=&quot;401&quot;/&gt;&lt;property id=&quot;20309&quot; value=&quot;-1&quot;/&gt;&lt;/object&gt;&lt;object type=&quot;3&quot; unique_id=&quot;10117&quot;&gt;&lt;property id=&quot;20148&quot; value=&quot;5&quot;/&gt;&lt;property id=&quot;20300&quot; value=&quot;Slide 101 - &amp;quot;Basis Behaviours&amp;quot;&quot;/&gt;&lt;property id=&quot;20307&quot; value=&quot;402&quot;/&gt;&lt;property id=&quot;20309&quot; value=&quot;-1&quot;/&gt;&lt;/object&gt;&lt;object type=&quot;3&quot; unique_id=&quot;10118&quot;&gt;&lt;property id=&quot;20148&quot; value=&quot;5&quot;/&gt;&lt;property id=&quot;20300&quot; value=&quot;Slide 102 - &amp;quot;Fitness Function&amp;quot;&quot;/&gt;&lt;property id=&quot;20307&quot; value=&quot;403&quot;/&gt;&lt;property id=&quot;20309&quot; value=&quot;-1&quot;/&gt;&lt;/object&gt;&lt;object type=&quot;3&quot; unique_id=&quot;10119&quot;&gt;&lt;property id=&quot;20148&quot; value=&quot;5&quot;/&gt;&lt;property id=&quot;20300&quot; value=&quot;Slide 103 - &amp;quot;Gene Map&amp;quot;&quot;/&gt;&lt;property id=&quot;20307&quot; value=&quot;390&quot;/&gt;&lt;property id=&quot;20309&quot; value=&quot;-1&quot;/&gt;&lt;/object&gt;&lt;object type=&quot;3&quot; unique_id=&quot;10120&quot;&gt;&lt;property id=&quot;20148&quot; value=&quot;5&quot;/&gt;&lt;property id=&quot;20300&quot; value=&quot;Slide 104&quot;/&gt;&lt;property id=&quot;20307&quot; value=&quot;391&quot;/&gt;&lt;property id=&quot;20309&quot; value=&quot;-1&quot;/&gt;&lt;/object&gt;&lt;object type=&quot;3&quot; unique_id=&quot;10121&quot;&gt;&lt;property id=&quot;20148&quot; value=&quot;5&quot;/&gt;&lt;property id=&quot;20300&quot; value=&quot;Slide 105&quot;/&gt;&lt;property id=&quot;20307&quot; value=&quot;398&quot;/&gt;&lt;property id=&quot;20309&quot; value=&quot;-1&quot;/&gt;&lt;/object&gt;&lt;object type=&quot;3&quot; unique_id=&quot;10122&quot;&gt;&lt;property id=&quot;20148&quot; value=&quot;5&quot;/&gt;&lt;property id=&quot;20300&quot; value=&quot;Slide 106&quot;/&gt;&lt;property id=&quot;20307&quot; value=&quot;399&quot;/&gt;&lt;property id=&quot;20309&quot; value=&quot;-1&quot;/&gt;&lt;/object&gt;&lt;object type=&quot;3&quot; unique_id=&quot;10123&quot;&gt;&lt;property id=&quot;20148&quot; value=&quot;5&quot;/&gt;&lt;property id=&quot;20300&quot; value=&quot;Slide 107&quot;/&gt;&lt;property id=&quot;20307&quot; value=&quot;400&quot;/&gt;&lt;property id=&quot;20309&quot; value=&quot;-1&quot;/&gt;&lt;/object&gt;&lt;object type=&quot;3&quot; unique_id=&quot;10124&quot;&gt;&lt;property id=&quot;20148&quot; value=&quot;5&quot;/&gt;&lt;property id=&quot;20300&quot; value=&quot;Slide 108 - &amp;quot;Resource Gathering&amp;quot;&quot;/&gt;&lt;property id=&quot;20307&quot; value=&quot;383&quot;/&gt;&lt;property id=&quot;20309&quot; value=&quot;-1&quot;/&gt;&lt;/object&gt;&lt;object type=&quot;3&quot; unique_id=&quot;10125&quot;&gt;&lt;property id=&quot;20148&quot; value=&quot;5&quot;/&gt;&lt;property id=&quot;20300&quot; value=&quot;Slide 109 - &amp;quot;Resource Gathering&amp;quot;&quot;/&gt;&lt;property id=&quot;20307&quot; value=&quot;384&quot;/&gt;&lt;property id=&quot;20309&quot; value=&quot;-1&quot;/&gt;&lt;/object&gt;&lt;object type=&quot;3&quot; unique_id=&quot;10126&quot;&gt;&lt;property id=&quot;20148&quot; value=&quot;5&quot;/&gt;&lt;property id=&quot;20300&quot; value=&quot;Slide 110 - &amp;quot;Resource Gathering&amp;quot;&quot;/&gt;&lt;property id=&quot;20307&quot; value=&quot;385&quot;/&gt;&lt;property id=&quot;20309&quot; value=&quot;-1&quot;/&gt;&lt;/object&gt;&lt;object type=&quot;3&quot; unique_id=&quot;10127&quot;&gt;&lt;property id=&quot;20148&quot; value=&quot;5&quot;/&gt;&lt;property id=&quot;20300&quot; value=&quot;Slide 111 - &amp;quot;Resource Gathering&amp;quot;&quot;/&gt;&lt;property id=&quot;20307&quot; value=&quot;386&quot;/&gt;&lt;property id=&quot;20309&quot; value=&quot;-1&quot;/&gt;&lt;/object&gt;&lt;object type=&quot;3&quot; unique_id=&quot;10128&quot;&gt;&lt;property id=&quot;20148&quot; value=&quot;5&quot;/&gt;&lt;property id=&quot;20300&quot; value=&quot;Slide 113 - &amp;quot;Resource Gathering Task&amp;quot;&quot;/&gt;&lt;property id=&quot;20307&quot; value=&quot;377&quot;/&gt;&lt;property id=&quot;20309&quot; value=&quot;-1&quot;/&gt;&lt;/object&gt;&lt;object type=&quot;3&quot; unique_id=&quot;10129&quot;&gt;&lt;property id=&quot;20148&quot; value=&quot;5&quot;/&gt;&lt;property id=&quot;20300&quot; value=&quot;Slide 114&quot;/&gt;&lt;property id=&quot;20307&quot; value=&quot;378&quot;/&gt;&lt;property id=&quot;20309&quot; value=&quot;-1&quot;/&gt;&lt;/object&gt;&lt;object type=&quot;3&quot; unique_id=&quot;10130&quot;&gt;&lt;property id=&quot;20148&quot; value=&quot;5&quot;/&gt;&lt;property id=&quot;20300&quot; value=&quot;Slide 115&quot;/&gt;&lt;property id=&quot;20307&quot; value=&quot;381&quot;/&gt;&lt;property id=&quot;20309&quot; value=&quot;-1&quot;/&gt;&lt;/object&gt;&lt;object type=&quot;3&quot; unique_id=&quot;10131&quot;&gt;&lt;property id=&quot;20148&quot; value=&quot;5&quot;/&gt;&lt;property id=&quot;20300&quot; value=&quot;Slide 116&quot;/&gt;&lt;property id=&quot;20307&quot; value=&quot;382&quot;/&gt;&lt;property id=&quot;20309&quot; value=&quot;-1&quot;/&gt;&lt;/object&gt;&lt;object type=&quot;3&quot; unique_id=&quot;10132&quot;&gt;&lt;property id=&quot;20148&quot; value=&quot;5&quot;/&gt;&lt;property id=&quot;20300&quot; value=&quot;Slide 117&quot;/&gt;&lt;property id=&quot;20307&quot; value=&quot;379&quot;/&gt;&lt;property id=&quot;20309&quot; value=&quot;-1&quot;/&gt;&lt;/object&gt;&lt;object type=&quot;3&quot; unique_id=&quot;10133&quot;&gt;&lt;property id=&quot;20148&quot; value=&quot;5&quot;/&gt;&lt;property id=&quot;20300&quot; value=&quot;Slide 118&quot;/&gt;&lt;property id=&quot;20307&quot; value=&quot;380&quot;/&gt;&lt;property id=&quot;20309&quot; value=&quot;-1&quot;/&gt;&lt;/object&gt;&lt;object type=&quot;3&quot; unique_id=&quot;10134&quot;&gt;&lt;property id=&quot;20148&quot; value=&quot;5&quot;/&gt;&lt;property id=&quot;20300&quot; value=&quot;Slide 120 - &amp;quot;Demo: Tiling Formation Task&amp;quot;&quot;/&gt;&lt;property id=&quot;20307&quot; value=&quot;404&quot;/&gt;&lt;property id=&quot;20309&quot; value=&quot;-1&quot;/&gt;&lt;/object&gt;&lt;object type=&quot;3&quot; unique_id=&quot;10135&quot;&gt;&lt;property id=&quot;20148&quot; value=&quot;5&quot;/&gt;&lt;property id=&quot;20300&quot; value=&quot;Slide 121 - &amp;quot;Biological Modeling&amp;quot;&quot;/&gt;&lt;property id=&quot;20307&quot; value=&quot;405&quot;/&gt;&lt;property id=&quot;20309&quot; value=&quot;-1&quot;/&gt;&lt;/object&gt;&lt;object type=&quot;3&quot; unique_id=&quot;10136&quot;&gt;&lt;property id=&quot;20148&quot; value=&quot;5&quot;/&gt;&lt;property id=&quot;20300&quot; value=&quot;Slide 122 - &amp;quot;Solid &amp;amp; Hollow Sphere&amp;quot;&quot;/&gt;&lt;property id=&quot;20307&quot; value=&quot;408&quot;/&gt;&lt;property id=&quot;20309&quot; value=&quot;-1&quot;/&gt;&lt;/object&gt;&lt;object type=&quot;3&quot; unique_id=&quot;10137&quot;&gt;&lt;property id=&quot;20148&quot; value=&quot;5&quot;/&gt;&lt;property id=&quot;20300&quot; value=&quot;Slide 123 - &amp;quot;Steady State Configs.&amp;quot;&quot;/&gt;&lt;property id=&quot;20307&quot; value=&quot;409&quot;/&gt;&lt;property id=&quot;20309&quot; value=&quot;-1&quot;/&gt;&lt;/object&gt;&lt;object type=&quot;3&quot; unique_id=&quot;10138&quot;&gt;&lt;property id=&quot;20148&quot; value=&quot;5&quot;/&gt;&lt;property id=&quot;20300&quot; value=&quot;Slide 124 - &amp;quot;Burst Characteristics&amp;quot;&quot;/&gt;&lt;property id=&quot;20307&quot; value=&quot;410&quot;/&gt;&lt;property id=&quot;20309&quot; value=&quot;-1&quot;/&gt;&lt;/object&gt;&lt;object type=&quot;3&quot; unique_id=&quot;10139&quot;&gt;&lt;property id=&quot;20148&quot; value=&quot;5&quot;/&gt;&lt;property id=&quot;20300&quot; value=&quot;Slide 125 - &amp;quot;GasNet Model [Husbands et al., 1998]&amp;quot;&quot;/&gt;&lt;property id=&quot;20307&quot; value=&quot;406&quot;/&gt;&lt;property id=&quot;20309&quot; value=&quot;-1&quot;/&gt;&lt;/object&gt;&lt;object type=&quot;3&quot; unique_id=&quot;10140&quot;&gt;&lt;property id=&quot;20148&quot; value=&quot;5&quot;/&gt;&lt;property id=&quot;20300&quot; value=&quot;Slide 126 - &amp;quot;Parallel Fibers (Phillipides et al., 2005)&amp;quot;&quot;/&gt;&lt;property id=&quot;20307&quot; value=&quot;407&quot;/&gt;&lt;property id=&quot;20309&quot; value=&quot;-1&quot;/&gt;&lt;/object&gt;&lt;object type=&quot;3&quot; unique_id=&quot;10141&quot;&gt;&lt;property id=&quot;20148&quot; value=&quot;5&quot;/&gt;&lt;property id=&quot;20300&quot; value=&quot;Slide 127 - &amp;quot;Shannon’s Entropy&amp;quot;&quot;/&gt;&lt;property id=&quot;20307&quot; value=&quot;411&quot;/&gt;&lt;property id=&quot;20309&quot; value=&quot;-1&quot;/&gt;&lt;/object&gt;&lt;object type=&quot;3&quot; unique_id=&quot;10142&quot;&gt;&lt;property id=&quot;20148&quot; value=&quot;5&quot;/&gt;&lt;property id=&quot;20300&quot; value=&quot;Slide 128 - &amp;quot;Mutual Information&amp;quot;&quot;/&gt;&lt;property id=&quot;20307&quot; value=&quot;412&quot;/&gt;&lt;property id=&quot;20309&quot; value=&quot;-1&quot;/&gt;&lt;/object&gt;&lt;object type=&quot;3&quot; unique_id=&quot;10143&quot;&gt;&lt;property id=&quot;20148&quot; value=&quot;5&quot;/&gt;&lt;property id=&quot;20300&quot; value=&quot;Slide 129 - &amp;quot;Mutual Information&amp;quot;&quot;/&gt;&lt;property id=&quot;20307&quot; value=&quot;414&quot;/&gt;&lt;property id=&quot;20309&quot; value=&quot;-1&quot;/&gt;&lt;/object&gt;&lt;object type=&quot;3&quot; unique_id=&quot;13887&quot;&gt;&lt;property id=&quot;20148&quot; value=&quot;5&quot;/&gt;&lt;property id=&quot;20300&quot; value=&quot;Slide 133 - &amp;quot;Biophysical Plausibility&amp;quot;&quot;/&gt;&lt;property id=&quot;20307&quot; value=&quot;416&quot;/&gt;&lt;/object&gt;&lt;object type=&quot;3&quot; unique_id=&quot;13888&quot;&gt;&lt;property id=&quot;20148&quot; value=&quot;5&quot;/&gt;&lt;property id=&quot;20300&quot; value=&quot;Slide 134 - &amp;quot;Related Work&amp;quot;&quot;/&gt;&lt;property id=&quot;20307&quot; value=&quot;417&quot;/&gt;&lt;/object&gt;&lt;object type=&quot;3&quot; unique_id=&quot;13889&quot;&gt;&lt;property id=&quot;20148&quot; value=&quot;5&quot;/&gt;&lt;property id=&quot;20300&quot; value=&quot;Slide 135 - &amp;quot;Related Work&amp;quot;&quot;/&gt;&lt;property id=&quot;20307&quot; value=&quot;418&quot;/&gt;&lt;/object&gt;&lt;object type=&quot;3&quot; unique_id=&quot;13890&quot;&gt;&lt;property id=&quot;20148&quot; value=&quot;5&quot;/&gt;&lt;property id=&quot;20300&quot; value=&quot;Slide 136 - &amp;quot;Limitations with Fixed Topologies&amp;quot;&quot;/&gt;&lt;property id=&quot;20307&quot; value=&quot;419&quot;/&gt;&lt;/object&gt;&lt;object type=&quot;3&quot; unique_id=&quot;13891&quot;&gt;&lt;property id=&quot;20148&quot; value=&quot;5&quot;/&gt;&lt;property id=&quot;20300&quot; value=&quot;Slide 137 - &amp;quot;Related Work&amp;quot;&quot;/&gt;&lt;property id=&quot;20307&quot; value=&quot;420&quot;/&gt;&lt;/object&gt;&lt;object type=&quot;3&quot; unique_id=&quot;13892&quot;&gt;&lt;property id=&quot;20148&quot; value=&quot;5&quot;/&gt;&lt;property id=&quot;20300&quot; value=&quot;Slide 138 - &amp;quot;Crossover &amp;amp; the Bloating Problem&amp;quot;&quot;/&gt;&lt;property id=&quot;20307&quot; value=&quot;421&quot;/&gt;&lt;/object&gt;&lt;object type=&quot;3&quot; unique_id=&quot;13893&quot;&gt;&lt;property id=&quot;20148&quot; value=&quot;5&quot;/&gt;&lt;property id=&quot;20300&quot; value=&quot;Slide 139 - &amp;quot;Related Work&amp;quot;&quot;/&gt;&lt;property id=&quot;20307&quot; value=&quot;422&quot;/&gt;&lt;/object&gt;&lt;object type=&quot;3&quot; unique_id=&quot;13894&quot;&gt;&lt;property id=&quot;20148&quot; value=&quot;5&quot;/&gt;&lt;property id=&quot;20300&quot; value=&quot;Slide 140 - &amp;quot;Related Work&amp;quot;&quot;/&gt;&lt;property id=&quot;20307&quot; value=&quot;423&quot;/&gt;&lt;/object&gt;&lt;object type=&quot;3&quot; unique_id=&quot;13895&quot;&gt;&lt;property id=&quot;20148&quot; value=&quot;5&quot;/&gt;&lt;property id=&quot;20300&quot; value=&quot;Slide 141 - &amp;quot;Applications in Space Robotics&amp;quot;&quot;/&gt;&lt;property id=&quot;20307&quot; value=&quot;424&quot;/&gt;&lt;/object&gt;&lt;object type=&quot;3&quot; unique_id=&quot;13896&quot;&gt;&lt;property id=&quot;20148&quot; value=&quot;5&quot;/&gt;&lt;property id=&quot;20300&quot; value=&quot;Slide 142 - &amp;quot;Significance&amp;quot;&quot;/&gt;&lt;property id=&quot;20307&quot; value=&quot;425&quot;/&gt;&lt;/object&gt;&lt;object type=&quot;3&quot; unique_id=&quot;13897&quot;&gt;&lt;property id=&quot;20148&quot; value=&quot;5&quot;/&gt;&lt;property id=&quot;20300&quot; value=&quot;Slide 143&quot;/&gt;&lt;property id=&quot;20307&quot; value=&quot;426&quot;/&gt;&lt;/object&gt;&lt;object type=&quot;3&quot; unique_id=&quot;13898&quot;&gt;&lt;property id=&quot;20148&quot; value=&quot;5&quot;/&gt;&lt;property id=&quot;20300&quot; value=&quot;Slide 144&quot;/&gt;&lt;property id=&quot;20307&quot; value=&quot;427&quot;/&gt;&lt;/object&gt;&lt;object type=&quot;3&quot; unique_id=&quot;13899&quot;&gt;&lt;property id=&quot;20148&quot; value=&quot;5&quot;/&gt;&lt;property id=&quot;20300&quot; value=&quot;Slide 145 - &amp;quot;Significance&amp;quot;&quot;/&gt;&lt;property id=&quot;20307&quot; value=&quot;428&quot;/&gt;&lt;/object&gt;&lt;object type=&quot;3&quot; unique_id=&quot;13900&quot;&gt;&lt;property id=&quot;20148&quot; value=&quot;5&quot;/&gt;&lt;property id=&quot;20300&quot; value=&quot;Slide 146 - &amp;quot;Applications in Space Robotics&amp;quot;&quot;/&gt;&lt;property id=&quot;20307&quot; value=&quot;429&quot;/&gt;&lt;/object&gt;&lt;object type=&quot;3&quot; unique_id=&quot;13901&quot;&gt;&lt;property id=&quot;20148&quot; value=&quot;5&quot;/&gt;&lt;property id=&quot;20300&quot; value=&quot;Slide 147 - &amp;quot;Significance&amp;quot;&quot;/&gt;&lt;property id=&quot;20307&quot; value=&quot;430&quot;/&gt;&lt;/object&gt;&lt;object type=&quot;3&quot; unique_id=&quot;13902&quot;&gt;&lt;property id=&quot;20148&quot; value=&quot;5&quot;/&gt;&lt;property id=&quot;20300&quot; value=&quot;Slide 148&quot;/&gt;&lt;property id=&quot;20307&quot; value=&quot;431&quot;/&gt;&lt;/object&gt;&lt;object type=&quot;3&quot; unique_id=&quot;13903&quot;&gt;&lt;property id=&quot;20148&quot; value=&quot;5&quot;/&gt;&lt;property id=&quot;20300&quot; value=&quot;Slide 149&quot;/&gt;&lt;property id=&quot;20307&quot; value=&quot;432&quot;/&gt;&lt;/object&gt;&lt;object type=&quot;3&quot; unique_id=&quot;13904&quot;&gt;&lt;property id=&quot;20148&quot; value=&quot;5&quot;/&gt;&lt;property id=&quot;20300&quot; value=&quot;Slide 150 - &amp;quot;Significance&amp;quot;&quot;/&gt;&lt;property id=&quot;20307&quot; value=&quot;433&quot;/&gt;&lt;/object&gt;&lt;object type=&quot;3&quot; unique_id=&quot;13905&quot;&gt;&lt;property id=&quot;20148&quot; value=&quot;5&quot;/&gt;&lt;property id=&quot;20300&quot; value=&quot;Slide 166 - &amp;quot;ANT Crossover Operator&amp;quot;&quot;/&gt;&lt;property id=&quot;20307&quot; value=&quot;434&quot;/&gt;&lt;/object&gt;&lt;object type=&quot;3&quot; unique_id=&quot;14354&quot;&gt;&lt;property id=&quot;20148&quot; value=&quot;5&quot;/&gt;&lt;property id=&quot;20300&quot; value=&quot;Slide 151 - &amp;quot;Chapter Overview&amp;quot;&quot;/&gt;&lt;property id=&quot;20307&quot; value=&quot;435&quot;/&gt;&lt;/object&gt;&lt;object type=&quot;3&quot; unique_id=&quot;14355&quot;&gt;&lt;property id=&quot;20148&quot; value=&quot;5&quot;/&gt;&lt;property id=&quot;20300&quot; value=&quot;Slide 152 - &amp;quot;Evolvability&amp;quot;&quot;/&gt;&lt;property id=&quot;20307&quot; value=&quot;436&quot;/&gt;&lt;/object&gt;&lt;object type=&quot;3&quot; unique_id=&quot;14356&quot;&gt;&lt;property id=&quot;20148&quot; value=&quot;5&quot;/&gt;&lt;property id=&quot;20300&quot; value=&quot;Slide 153 - &amp;quot;Changing Task, Changing Model ?&amp;quot;&quot;/&gt;&lt;property id=&quot;20307&quot; value=&quot;437&quot;/&gt;&lt;/object&gt;&lt;object type=&quot;3&quot; unique_id=&quot;16334&quot;&gt;&lt;property id=&quot;20148&quot; value=&quot;5&quot;/&gt;&lt;property id=&quot;20300&quot; value=&quot;Slide 47 - &amp;quot;Feature Detectors&amp;quot;&quot;/&gt;&lt;property id=&quot;20307&quot; value=&quot;442&quot;/&gt;&lt;/object&gt;&lt;object type=&quot;3&quot; unique_id=&quot;16335&quot;&gt;&lt;property id=&quot;20148&quot; value=&quot;5&quot;/&gt;&lt;property id=&quot;20300&quot; value=&quot;Slide 48 - &amp;quot;Task Allocation&amp;quot;&quot;/&gt;&lt;property id=&quot;20307&quot; value=&quot;443&quot;/&gt;&lt;/object&gt;&lt;object type=&quot;3&quot; unique_id=&quot;16336&quot;&gt;&lt;property id=&quot;20148&quot; value=&quot;5&quot;/&gt;&lt;property id=&quot;20300&quot; value=&quot;Slide 155 - &amp;quot;Excavation&amp;quot;&quot;/&gt;&lt;property id=&quot;20307&quot; value=&quot;441&quot;/&gt;&lt;/object&gt;&lt;object type=&quot;3&quot; unique_id=&quot;16338&quot;&gt;&lt;property id=&quot;20148&quot; value=&quot;5&quot;/&gt;&lt;property id=&quot;20300&quot; value=&quot;Slide 49 - &amp;quot;Evolving Neural Networks&amp;quot;&quot;/&gt;&lt;property id=&quot;20307&quot; value=&quot;438&quot;/&gt;&lt;/object&gt;&lt;object type=&quot;3&quot; unique_id=&quot;16339&quot;&gt;&lt;property id=&quot;20148&quot; value=&quot;5&quot;/&gt;&lt;property id=&quot;20300&quot; value=&quot;Slide 50 - &amp;quot;Feature Detectors and Noisy Neurons&amp;quot;&quot;/&gt;&lt;property id=&quot;20307&quot; value=&quot;439&quot;/&gt;&lt;/object&gt;&lt;object type=&quot;3&quot; unique_id=&quot;17106&quot;&gt;&lt;property id=&quot;20148&quot; value=&quot;5&quot;/&gt;&lt;property id=&quot;20300&quot; value=&quot;Slide 19 - &amp;quot;Limitations with Fixed Topologies&amp;quot;&quot;/&gt;&lt;property id=&quot;20307&quot; value=&quot;444&quot;/&gt;&lt;/object&gt;&lt;object type=&quot;3&quot; unique_id=&quot;19250&quot;&gt;&lt;property id=&quot;20148&quot; value=&quot;5&quot;/&gt;&lt;property id=&quot;20300&quot; value=&quot;Slide 7&quot;/&gt;&lt;property id=&quot;20307&quot; value=&quot;449&quot;/&gt;&lt;/object&gt;&lt;object type=&quot;3&quot; unique_id=&quot;19251&quot;&gt;&lt;property id=&quot;20148&quot; value=&quot;5&quot;/&gt;&lt;property id=&quot;20300&quot; value=&quot;Slide 8&quot;/&gt;&lt;property id=&quot;20307&quot; value=&quot;450&quot;/&gt;&lt;/object&gt;&lt;object type=&quot;3&quot; unique_id=&quot;19252&quot;&gt;&lt;property id=&quot;20148&quot; value=&quot;5&quot;/&gt;&lt;property id=&quot;20300&quot; value=&quot;Slide 17 - &amp;quot;Biophysical Plausibility&amp;quot;&quot;/&gt;&lt;property id=&quot;20307&quot; value=&quot;445&quot;/&gt;&lt;/object&gt;&lt;object type=&quot;3&quot; unique_id=&quot;19253&quot;&gt;&lt;property id=&quot;20148&quot; value=&quot;5&quot;/&gt;&lt;property id=&quot;20300&quot; value=&quot;Slide 32 - &amp;quot;Coarse-Coding Cell Model&amp;quot;&quot;/&gt;&lt;property id=&quot;20307&quot; value=&quot;447&quot;/&gt;&lt;/object&gt;&lt;object type=&quot;3&quot; unique_id=&quot;19254&quot;&gt;&lt;property id=&quot;20148&quot; value=&quot;5&quot;/&gt;&lt;property id=&quot;20300&quot; value=&quot;Slide 33 - &amp;quot;Coarse-Coding Cell Model&amp;quot;&quot;/&gt;&lt;property id=&quot;20307&quot; value=&quot;448&quot;/&gt;&lt;/object&gt;&lt;object type=&quot;3&quot; unique_id=&quot;19255&quot;&gt;&lt;property id=&quot;20148&quot; value=&quot;5&quot;/&gt;&lt;property id=&quot;20300&quot; value=&quot;Slide 34&quot;/&gt;&lt;property id=&quot;20307&quot; value=&quot;446&quot;/&gt;&lt;/object&gt;&lt;object type=&quot;3&quot; unique_id=&quot;19257&quot;&gt;&lt;property id=&quot;20148&quot; value=&quot;5&quot;/&gt;&lt;property id=&quot;20300&quot; value=&quot;Slide 6 - &amp;quot;Significance&amp;quot;&quot;/&gt;&lt;property id=&quot;20307&quot; value=&quot;452&quot;/&gt;&lt;/object&gt;&lt;object type=&quot;3&quot; unique_id=&quot;19258&quot;&gt;&lt;property id=&quot;20148&quot; value=&quot;5&quot;/&gt;&lt;property id=&quot;20300&quot; value=&quot;Slide 9 - &amp;quot;Significance&amp;quot;&quot;/&gt;&lt;property id=&quot;20307&quot; value=&quot;453&quot;/&gt;&lt;/object&gt;&lt;object type=&quot;3&quot; unique_id=&quot;20388&quot;&gt;&lt;property id=&quot;20148&quot; value=&quot;5&quot;/&gt;&lt;property id=&quot;20300&quot; value=&quot;Slide 154 - &amp;quot;Tiling Formation Task&amp;quot;&quot;/&gt;&lt;property id=&quot;20307&quot; value=&quot;454&quot;/&gt;&lt;/object&gt;&lt;object type=&quot;3&quot; unique_id=&quot;22830&quot;&gt;&lt;property id=&quot;20148&quot; value=&quot;5&quot;/&gt;&lt;property id=&quot;20300&quot; value=&quot;Slide 157&quot;/&gt;&lt;property id=&quot;20307&quot; value=&quot;462&quot;/&gt;&lt;/object&gt;&lt;object type=&quot;3&quot; unique_id=&quot;22831&quot;&gt;&lt;property id=&quot;20148&quot; value=&quot;5&quot;/&gt;&lt;property id=&quot;20300&quot; value=&quot;Slide 158&quot;/&gt;&lt;property id=&quot;20307&quot; value=&quot;461&quot;/&gt;&lt;/object&gt;&lt;object type=&quot;3&quot; unique_id=&quot;22832&quot;&gt;&lt;property id=&quot;20148&quot; value=&quot;5&quot;/&gt;&lt;property id=&quot;20300&quot; value=&quot;Slide 161 - &amp;quot;Excavation – Optimal Conditions &amp;#x0D;&amp;#x0A;(Thangavelautham et al. submission to ICRA’09)&amp;quot;&quot;/&gt;&lt;property id=&quot;20307&quot; value=&quot;456&quot;/&gt;&lt;/object&gt;&lt;object type=&quot;3&quot; unique_id=&quot;22833&quot;&gt;&lt;property id=&quot;20148&quot; value=&quot;5&quot;/&gt;&lt;property id=&quot;20300&quot; value=&quot;Slide 162 - &amp;quot;Excavation – Optimal Conditions &amp;#x0D;&amp;#x0A;(Thangavelautham et al. submission to ICRA’09)&amp;quot;&quot;/&gt;&lt;property id=&quot;20307&quot; value=&quot;457&quot;/&gt;&lt;/object&gt;&lt;object type=&quot;3&quot; unique_id=&quot;22834&quot;&gt;&lt;property id=&quot;20148&quot; value=&quot;5&quot;/&gt;&lt;property id=&quot;20300&quot; value=&quot;Slide 163 - &amp;quot;Excavation – Optimal Conditions &amp;#x0D;&amp;#x0A;(Thangavelautham et al. submission to ICRA’09)&amp;quot;&quot;/&gt;&lt;property id=&quot;20307&quot; value=&quot;458&quot;/&gt;&lt;/object&gt;&lt;object type=&quot;3&quot; unique_id=&quot;22835&quot;&gt;&lt;property id=&quot;20148&quot; value=&quot;5&quot;/&gt;&lt;property id=&quot;20300&quot; value=&quot;Slide 165 - &amp;quot;Potential Benefits – Lunar Construction&amp;quot;&quot;/&gt;&lt;property id=&quot;20307&quot; value=&quot;459&quot;/&gt;&lt;/object&gt;&lt;object type=&quot;3&quot; unique_id=&quot;23850&quot;&gt;&lt;property id=&quot;20148&quot; value=&quot;5&quot;/&gt;&lt;property id=&quot;20300&quot; value=&quot;Slide 164 - &amp;quot;Excavation – Optimal Conditions &amp;#x0D;&amp;#x0A;(Thangavelautham et al. submission to ICRA’09)&amp;quot;&quot;/&gt;&lt;property id=&quot;20307&quot; value=&quot;463&quot;/&gt;&lt;/object&gt;&lt;object type=&quot;3&quot; unique_id=&quot;24872&quot;&gt;&lt;property id=&quot;20148&quot; value=&quot;5&quot;/&gt;&lt;property id=&quot;20300&quot; value=&quot;Slide 119&quot;/&gt;&lt;property id=&quot;20307&quot; value=&quot;464&quot;/&gt;&lt;/object&gt;&lt;object type=&quot;3&quot; unique_id=&quot;25044&quot;&gt;&lt;property id=&quot;20148&quot; value=&quot;5&quot;/&gt;&lt;property id=&quot;20300&quot; value=&quot;Slide 112&quot;/&gt;&lt;property id=&quot;20307&quot; value=&quot;465&quot;/&gt;&lt;/object&gt;&lt;object type=&quot;3&quot; unique_id=&quot;25216&quot;&gt;&lt;property id=&quot;20148&quot; value=&quot;5&quot;/&gt;&lt;property id=&quot;20300&quot; value=&quot;Slide 95 - &amp;quot;Coarse-Coding Cell Model&amp;quot;&quot;/&gt;&lt;property id=&quot;20307&quot; value=&quot;466&quot;/&gt;&lt;/object&gt;&lt;object type=&quot;3&quot; unique_id=&quot;25728&quot;&gt;&lt;property id=&quot;20148&quot; value=&quot;5&quot;/&gt;&lt;property id=&quot;20300&quot; value=&quot;Slide 55 - &amp;quot;Thank You!&amp;quot;&quot;/&gt;&lt;property id=&quot;20307&quot; value=&quot;467&quot;/&gt;&lt;/object&gt;&lt;object type=&quot;3&quot; unique_id=&quot;25729&quot;&gt;&lt;property id=&quot;20148&quot; value=&quot;5&quot;/&gt;&lt;property id=&quot;20300&quot; value=&quot;Slide 59 - &amp;quot;Feature Detectors&amp;quot;&quot;/&gt;&lt;property id=&quot;20307&quot; value=&quot;469&quot;/&gt;&lt;/object&gt;&lt;object type=&quot;3&quot; unique_id=&quot;25730&quot;&gt;&lt;property id=&quot;20148&quot; value=&quot;5&quot;/&gt;&lt;property id=&quot;20300&quot; value=&quot;Slide 60 - &amp;quot;Feature Detectors and Noisy Neurons&amp;quot;&quot;/&gt;&lt;property id=&quot;20307&quot; value=&quot;468&quot;/&gt;&lt;/object&gt;&lt;/object&gt;&lt;object type=&quot;8&quot; unique_id=&quot;10144&quot;&gt;&lt;/object&gt;&lt;/object&gt;&lt;/database&gt;"/>
  <p:tag name="SECTOMILLISECCONVERTED" val="1"/>
</p:tagLst>
</file>

<file path=ppt/theme/theme1.xml><?xml version="1.0" encoding="utf-8"?>
<a:theme xmlns:a="http://schemas.openxmlformats.org/drawingml/2006/main" name="Stream">
  <a:themeElements>
    <a:clrScheme name="Stream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Stream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lnDef>
  </a:objectDefaults>
  <a:extraClrSchemeLst>
    <a:extraClrScheme>
      <a:clrScheme name="Stream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eam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Stream</Template>
  <TotalTime>67698</TotalTime>
  <Words>728</Words>
  <Application>Microsoft Office PowerPoint</Application>
  <PresentationFormat>On-screen Show (4:3)</PresentationFormat>
  <Paragraphs>257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Garamond</vt:lpstr>
      <vt:lpstr>Arial</vt:lpstr>
      <vt:lpstr>Wingdings</vt:lpstr>
      <vt:lpstr>Times New Roman</vt:lpstr>
      <vt:lpstr>Stream</vt:lpstr>
      <vt:lpstr>CubeSat Based Inflatable Antennas and Structures for                                               Interplanetary Communication and Tracking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JL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Jekan</dc:creator>
  <cp:lastModifiedBy>Jekan</cp:lastModifiedBy>
  <cp:revision>515</cp:revision>
  <dcterms:created xsi:type="dcterms:W3CDTF">2008-05-21T01:02:12Z</dcterms:created>
  <dcterms:modified xsi:type="dcterms:W3CDTF">2014-04-23T21:51:27Z</dcterms:modified>
</cp:coreProperties>
</file>